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3"/>
  </p:notesMasterIdLst>
  <p:handoutMasterIdLst>
    <p:handoutMasterId r:id="rId64"/>
  </p:handoutMasterIdLst>
  <p:sldIdLst>
    <p:sldId id="297" r:id="rId2"/>
    <p:sldId id="298" r:id="rId3"/>
    <p:sldId id="337" r:id="rId4"/>
    <p:sldId id="300" r:id="rId5"/>
    <p:sldId id="302" r:id="rId6"/>
    <p:sldId id="303" r:id="rId7"/>
    <p:sldId id="301" r:id="rId8"/>
    <p:sldId id="305" r:id="rId9"/>
    <p:sldId id="304" r:id="rId10"/>
    <p:sldId id="306" r:id="rId11"/>
    <p:sldId id="345" r:id="rId12"/>
    <p:sldId id="355" r:id="rId13"/>
    <p:sldId id="389" r:id="rId14"/>
    <p:sldId id="374" r:id="rId15"/>
    <p:sldId id="375" r:id="rId16"/>
    <p:sldId id="376" r:id="rId17"/>
    <p:sldId id="377" r:id="rId18"/>
    <p:sldId id="378" r:id="rId19"/>
    <p:sldId id="379" r:id="rId20"/>
    <p:sldId id="380" r:id="rId21"/>
    <p:sldId id="381" r:id="rId22"/>
    <p:sldId id="382" r:id="rId23"/>
    <p:sldId id="383" r:id="rId24"/>
    <p:sldId id="326" r:id="rId25"/>
    <p:sldId id="311" r:id="rId26"/>
    <p:sldId id="323" r:id="rId27"/>
    <p:sldId id="324" r:id="rId28"/>
    <p:sldId id="329" r:id="rId29"/>
    <p:sldId id="309" r:id="rId30"/>
    <p:sldId id="342" r:id="rId31"/>
    <p:sldId id="343" r:id="rId32"/>
    <p:sldId id="344" r:id="rId33"/>
    <p:sldId id="334" r:id="rId34"/>
    <p:sldId id="330" r:id="rId35"/>
    <p:sldId id="331" r:id="rId36"/>
    <p:sldId id="332" r:id="rId37"/>
    <p:sldId id="372" r:id="rId38"/>
    <p:sldId id="390" r:id="rId39"/>
    <p:sldId id="371" r:id="rId40"/>
    <p:sldId id="340" r:id="rId41"/>
    <p:sldId id="398" r:id="rId42"/>
    <p:sldId id="333" r:id="rId43"/>
    <p:sldId id="373" r:id="rId44"/>
    <p:sldId id="357" r:id="rId45"/>
    <p:sldId id="396" r:id="rId46"/>
    <p:sldId id="358" r:id="rId47"/>
    <p:sldId id="360" r:id="rId48"/>
    <p:sldId id="362" r:id="rId49"/>
    <p:sldId id="364" r:id="rId50"/>
    <p:sldId id="365" r:id="rId51"/>
    <p:sldId id="335" r:id="rId52"/>
    <p:sldId id="336" r:id="rId53"/>
    <p:sldId id="399" r:id="rId54"/>
    <p:sldId id="366" r:id="rId55"/>
    <p:sldId id="321" r:id="rId56"/>
    <p:sldId id="391" r:id="rId57"/>
    <p:sldId id="392" r:id="rId58"/>
    <p:sldId id="393" r:id="rId59"/>
    <p:sldId id="394" r:id="rId60"/>
    <p:sldId id="395" r:id="rId61"/>
    <p:sldId id="400" r:id="rId62"/>
  </p:sldIdLst>
  <p:sldSz cx="9144000" cy="6858000" type="letter"/>
  <p:notesSz cx="6858000" cy="9144000"/>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43"/>
    <p:restoredTop sz="79049"/>
  </p:normalViewPr>
  <p:slideViewPr>
    <p:cSldViewPr>
      <p:cViewPr varScale="1">
        <p:scale>
          <a:sx n="91" d="100"/>
          <a:sy n="91" d="100"/>
        </p:scale>
        <p:origin x="2288" y="176"/>
      </p:cViewPr>
      <p:guideLst>
        <p:guide orient="horz" pos="2160"/>
        <p:guide pos="2880"/>
      </p:guideLst>
    </p:cSldViewPr>
  </p:slideViewPr>
  <p:outlineViewPr>
    <p:cViewPr>
      <p:scale>
        <a:sx n="33" d="100"/>
        <a:sy n="33" d="100"/>
      </p:scale>
      <p:origin x="0" y="328"/>
    </p:cViewPr>
  </p:outlineViewPr>
  <p:notesTextViewPr>
    <p:cViewPr>
      <p:scale>
        <a:sx n="100" d="100"/>
        <a:sy n="100" d="100"/>
      </p:scale>
      <p:origin x="0" y="0"/>
    </p:cViewPr>
  </p:notesTextViewPr>
  <p:sorterViewPr>
    <p:cViewPr>
      <p:scale>
        <a:sx n="150" d="100"/>
        <a:sy n="150" d="100"/>
      </p:scale>
      <p:origin x="0" y="234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539AF934-8736-CE46-A8E5-477BDD56929B}"/>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mn-ea"/>
                <a:cs typeface="+mn-cs"/>
              </a:defRPr>
            </a:lvl1pPr>
          </a:lstStyle>
          <a:p>
            <a:pPr>
              <a:defRPr/>
            </a:pPr>
            <a:endParaRPr lang="en-US"/>
          </a:p>
        </p:txBody>
      </p:sp>
      <p:sp>
        <p:nvSpPr>
          <p:cNvPr id="38915" name="Rectangle 3">
            <a:extLst>
              <a:ext uri="{FF2B5EF4-FFF2-40B4-BE49-F238E27FC236}">
                <a16:creationId xmlns:a16="http://schemas.microsoft.com/office/drawing/2014/main" id="{0A807E58-45AF-6C48-9799-DD33FE603B96}"/>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n-US"/>
          </a:p>
        </p:txBody>
      </p:sp>
      <p:sp>
        <p:nvSpPr>
          <p:cNvPr id="38916" name="Rectangle 4">
            <a:extLst>
              <a:ext uri="{FF2B5EF4-FFF2-40B4-BE49-F238E27FC236}">
                <a16:creationId xmlns:a16="http://schemas.microsoft.com/office/drawing/2014/main" id="{DDE1AECE-D6A2-F84C-BAFD-4729BD9732AB}"/>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mn-ea"/>
                <a:cs typeface="+mn-cs"/>
              </a:defRPr>
            </a:lvl1pPr>
          </a:lstStyle>
          <a:p>
            <a:pPr>
              <a:defRPr/>
            </a:pPr>
            <a:endParaRPr lang="en-US"/>
          </a:p>
        </p:txBody>
      </p:sp>
      <p:sp>
        <p:nvSpPr>
          <p:cNvPr id="38917" name="Rectangle 5">
            <a:extLst>
              <a:ext uri="{FF2B5EF4-FFF2-40B4-BE49-F238E27FC236}">
                <a16:creationId xmlns:a16="http://schemas.microsoft.com/office/drawing/2014/main" id="{CD3F6964-EB8B-6144-98F6-774AF9FEA393}"/>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CB0C35F-9730-664F-AD87-4A9F131F19F4}"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0C915B2-A46F-9C41-BE5D-7C8093CBCED6}"/>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New Roman" charset="0"/>
                <a:ea typeface="+mn-ea"/>
                <a:cs typeface="+mn-cs"/>
              </a:defRPr>
            </a:lvl1pPr>
          </a:lstStyle>
          <a:p>
            <a:pPr>
              <a:defRPr/>
            </a:pPr>
            <a:endParaRPr lang="en-US"/>
          </a:p>
        </p:txBody>
      </p:sp>
      <p:sp>
        <p:nvSpPr>
          <p:cNvPr id="19459" name="Rectangle 3">
            <a:extLst>
              <a:ext uri="{FF2B5EF4-FFF2-40B4-BE49-F238E27FC236}">
                <a16:creationId xmlns:a16="http://schemas.microsoft.com/office/drawing/2014/main" id="{CC0AF59D-1904-854E-A727-603F862A2C05}"/>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New Roman" charset="0"/>
                <a:ea typeface="+mn-ea"/>
                <a:cs typeface="+mn-cs"/>
              </a:defRPr>
            </a:lvl1pPr>
          </a:lstStyle>
          <a:p>
            <a:pPr>
              <a:defRPr/>
            </a:pPr>
            <a:endParaRPr lang="en-US"/>
          </a:p>
        </p:txBody>
      </p:sp>
      <p:sp>
        <p:nvSpPr>
          <p:cNvPr id="15364" name="Rectangle 4">
            <a:extLst>
              <a:ext uri="{FF2B5EF4-FFF2-40B4-BE49-F238E27FC236}">
                <a16:creationId xmlns:a16="http://schemas.microsoft.com/office/drawing/2014/main" id="{C9575970-0A1B-2D49-9517-861207C0F73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61" name="Rectangle 5">
            <a:extLst>
              <a:ext uri="{FF2B5EF4-FFF2-40B4-BE49-F238E27FC236}">
                <a16:creationId xmlns:a16="http://schemas.microsoft.com/office/drawing/2014/main" id="{75757CF4-EA14-6142-8E54-12BC54778A33}"/>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462" name="Rectangle 6">
            <a:extLst>
              <a:ext uri="{FF2B5EF4-FFF2-40B4-BE49-F238E27FC236}">
                <a16:creationId xmlns:a16="http://schemas.microsoft.com/office/drawing/2014/main" id="{5C637D83-7875-1E41-AAF3-3B4A11F8E641}"/>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New Roman" charset="0"/>
                <a:ea typeface="+mn-ea"/>
                <a:cs typeface="+mn-cs"/>
              </a:defRPr>
            </a:lvl1pPr>
          </a:lstStyle>
          <a:p>
            <a:pPr>
              <a:defRPr/>
            </a:pPr>
            <a:endParaRPr lang="en-US"/>
          </a:p>
        </p:txBody>
      </p:sp>
      <p:sp>
        <p:nvSpPr>
          <p:cNvPr id="19463" name="Rectangle 7">
            <a:extLst>
              <a:ext uri="{FF2B5EF4-FFF2-40B4-BE49-F238E27FC236}">
                <a16:creationId xmlns:a16="http://schemas.microsoft.com/office/drawing/2014/main" id="{82888324-7F9C-CD4B-8AA5-72DA595993D5}"/>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7ABBCE9A-1481-314D-8B23-817417AAC976}" type="slidenum">
              <a:rPr lang="en-US" altLang="en-US"/>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3EF1C648-0455-FA41-B00D-B4D9C87473B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55D2198-441E-E647-8701-313087E03672}" type="slidenum">
              <a:rPr lang="en-US" altLang="en-US" sz="1200"/>
              <a:pPr/>
              <a:t>1</a:t>
            </a:fld>
            <a:endParaRPr lang="en-US" altLang="en-US" sz="1200"/>
          </a:p>
        </p:txBody>
      </p:sp>
      <p:sp>
        <p:nvSpPr>
          <p:cNvPr id="17410" name="Rectangle 2">
            <a:extLst>
              <a:ext uri="{FF2B5EF4-FFF2-40B4-BE49-F238E27FC236}">
                <a16:creationId xmlns:a16="http://schemas.microsoft.com/office/drawing/2014/main" id="{D9FB68E3-0683-CF4A-8010-4BA414CDF480}"/>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97D3FECC-A1A7-C34D-820E-679618E6A23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83860721-78CE-2144-A737-D93FE50D749D}"/>
              </a:ext>
            </a:extLst>
          </p:cNvPr>
          <p:cNvSpPr>
            <a:spLocks noGrp="1" noRot="1" noChangeAspect="1"/>
          </p:cNvSpPr>
          <p:nvPr>
            <p:ph type="sldImg"/>
          </p:nvPr>
        </p:nvSpPr>
        <p:spPr>
          <a:ln/>
        </p:spPr>
      </p:sp>
      <p:sp>
        <p:nvSpPr>
          <p:cNvPr id="37890" name="Notes Placeholder 2">
            <a:extLst>
              <a:ext uri="{FF2B5EF4-FFF2-40B4-BE49-F238E27FC236}">
                <a16:creationId xmlns:a16="http://schemas.microsoft.com/office/drawing/2014/main" id="{D65A91AA-66FE-1E42-B99F-3385BBCF18F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7891" name="Slide Number Placeholder 3">
            <a:extLst>
              <a:ext uri="{FF2B5EF4-FFF2-40B4-BE49-F238E27FC236}">
                <a16:creationId xmlns:a16="http://schemas.microsoft.com/office/drawing/2014/main" id="{67846D92-DA63-B544-BA98-DAC4EFFC53D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D80D944-FE38-2B4A-8583-BED354024728}" type="slidenum">
              <a:rPr lang="en-US" altLang="en-US" sz="1200"/>
              <a:pPr/>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43239FB7-51BF-DD47-A6EC-49E25ED062C4}"/>
              </a:ext>
            </a:extLst>
          </p:cNvPr>
          <p:cNvSpPr>
            <a:spLocks noGrp="1" noRot="1" noChangeAspect="1"/>
          </p:cNvSpPr>
          <p:nvPr>
            <p:ph type="sldImg"/>
          </p:nvPr>
        </p:nvSpPr>
        <p:spPr>
          <a:ln/>
        </p:spPr>
      </p:sp>
      <p:sp>
        <p:nvSpPr>
          <p:cNvPr id="39938" name="Notes Placeholder 2">
            <a:extLst>
              <a:ext uri="{FF2B5EF4-FFF2-40B4-BE49-F238E27FC236}">
                <a16:creationId xmlns:a16="http://schemas.microsoft.com/office/drawing/2014/main" id="{0D5759B0-FBC2-214B-B067-705359E90FD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9939" name="Slide Number Placeholder 3">
            <a:extLst>
              <a:ext uri="{FF2B5EF4-FFF2-40B4-BE49-F238E27FC236}">
                <a16:creationId xmlns:a16="http://schemas.microsoft.com/office/drawing/2014/main" id="{AC47943A-925A-2845-AAD8-39FD8A7901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D4BB7F8-821B-6D45-ACAC-39513FF7AE72}" type="slidenum">
              <a:rPr lang="en-US" altLang="en-US" sz="1200"/>
              <a:pPr/>
              <a:t>11</a:t>
            </a:fld>
            <a:endParaRPr lang="en-US"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B0DB146C-DCF8-9742-A168-8809FCD3C1E9}"/>
              </a:ext>
            </a:extLst>
          </p:cNvPr>
          <p:cNvSpPr>
            <a:spLocks noGrp="1" noRot="1" noChangeAspect="1"/>
          </p:cNvSpPr>
          <p:nvPr>
            <p:ph type="sldImg"/>
          </p:nvPr>
        </p:nvSpPr>
        <p:spPr>
          <a:ln/>
        </p:spPr>
      </p:sp>
      <p:sp>
        <p:nvSpPr>
          <p:cNvPr id="41986" name="Notes Placeholder 2">
            <a:extLst>
              <a:ext uri="{FF2B5EF4-FFF2-40B4-BE49-F238E27FC236}">
                <a16:creationId xmlns:a16="http://schemas.microsoft.com/office/drawing/2014/main" id="{37D4F345-8D70-E34C-AB3B-959F6884478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1987" name="Slide Number Placeholder 3">
            <a:extLst>
              <a:ext uri="{FF2B5EF4-FFF2-40B4-BE49-F238E27FC236}">
                <a16:creationId xmlns:a16="http://schemas.microsoft.com/office/drawing/2014/main" id="{53B9E9FB-ADB1-5F48-A229-87C59B10593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3A71E92-B734-304D-A92C-6269F2975021}" type="slidenum">
              <a:rPr lang="en-US" altLang="en-US" sz="1200"/>
              <a:pPr/>
              <a:t>12</a:t>
            </a:fld>
            <a:endParaRPr lang="en-US"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C9958D85-6064-8F4F-9E02-73F48E19B7B4}"/>
              </a:ext>
            </a:extLst>
          </p:cNvPr>
          <p:cNvSpPr>
            <a:spLocks noGrp="1" noRot="1" noChangeAspect="1"/>
          </p:cNvSpPr>
          <p:nvPr>
            <p:ph type="sldImg"/>
          </p:nvPr>
        </p:nvSpPr>
        <p:spPr>
          <a:ln/>
        </p:spPr>
      </p:sp>
      <p:sp>
        <p:nvSpPr>
          <p:cNvPr id="44034" name="Notes Placeholder 2">
            <a:extLst>
              <a:ext uri="{FF2B5EF4-FFF2-40B4-BE49-F238E27FC236}">
                <a16:creationId xmlns:a16="http://schemas.microsoft.com/office/drawing/2014/main" id="{595A59D7-99C5-4B49-9B2C-7D1BD2977C5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Times New Roman" panose="02020603050405020304" pitchFamily="18" charset="0"/>
                <a:ea typeface="ＭＳ Ｐゴシック" panose="020B0600070205080204" pitchFamily="34" charset="-128"/>
              </a:rPr>
              <a:t>What is the probability of invasive breast cancer?</a:t>
            </a:r>
          </a:p>
          <a:p>
            <a:r>
              <a:rPr lang="en-US" altLang="en-US" dirty="0">
                <a:latin typeface="Times New Roman" panose="02020603050405020304" pitchFamily="18" charset="0"/>
                <a:ea typeface="ＭＳ Ｐゴシック" panose="020B0600070205080204" pitchFamily="34" charset="-128"/>
              </a:rPr>
              <a:t>https://</a:t>
            </a:r>
            <a:r>
              <a:rPr lang="en-US" altLang="en-US" dirty="0" err="1">
                <a:latin typeface="Times New Roman" panose="02020603050405020304" pitchFamily="18" charset="0"/>
                <a:ea typeface="ＭＳ Ｐゴシック" panose="020B0600070205080204" pitchFamily="34" charset="-128"/>
              </a:rPr>
              <a:t>www.polleverywhere.com</a:t>
            </a:r>
            <a:r>
              <a:rPr lang="en-US" altLang="en-US" dirty="0">
                <a:latin typeface="Times New Roman" panose="02020603050405020304" pitchFamily="18" charset="0"/>
                <a:ea typeface="ＭＳ Ｐゴシック" panose="020B0600070205080204" pitchFamily="34" charset="-128"/>
              </a:rPr>
              <a:t>/</a:t>
            </a:r>
            <a:r>
              <a:rPr lang="en-US" altLang="en-US" dirty="0" err="1">
                <a:latin typeface="Times New Roman" panose="02020603050405020304" pitchFamily="18" charset="0"/>
                <a:ea typeface="ＭＳ Ｐゴシック" panose="020B0600070205080204" pitchFamily="34" charset="-128"/>
              </a:rPr>
              <a:t>multiple_choice_polls</a:t>
            </a:r>
            <a:r>
              <a:rPr lang="en-US" altLang="en-US" dirty="0">
                <a:latin typeface="Times New Roman" panose="02020603050405020304" pitchFamily="18" charset="0"/>
                <a:ea typeface="ＭＳ Ｐゴシック" panose="020B0600070205080204" pitchFamily="34" charset="-128"/>
              </a:rPr>
              <a:t>/gKAaSJ33KgtuBUh</a:t>
            </a:r>
          </a:p>
        </p:txBody>
      </p:sp>
      <p:sp>
        <p:nvSpPr>
          <p:cNvPr id="44035" name="Slide Number Placeholder 3">
            <a:extLst>
              <a:ext uri="{FF2B5EF4-FFF2-40B4-BE49-F238E27FC236}">
                <a16:creationId xmlns:a16="http://schemas.microsoft.com/office/drawing/2014/main" id="{DF6315F4-CFD9-1146-BBE5-1851C7F55FE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66B3CB9-6E49-604D-825C-CA35F8BC20A4}" type="slidenum">
              <a:rPr lang="en-US" altLang="en-US" sz="1200"/>
              <a:pPr/>
              <a:t>13</a:t>
            </a:fld>
            <a:endParaRPr lang="en-US"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73A1456C-84F1-894D-95D3-6BC30EC2C75A}"/>
              </a:ext>
            </a:extLst>
          </p:cNvPr>
          <p:cNvSpPr>
            <a:spLocks noGrp="1" noRot="1" noChangeAspect="1"/>
          </p:cNvSpPr>
          <p:nvPr>
            <p:ph type="sldImg"/>
          </p:nvPr>
        </p:nvSpPr>
        <p:spPr>
          <a:ln/>
        </p:spPr>
      </p:sp>
      <p:sp>
        <p:nvSpPr>
          <p:cNvPr id="46082" name="Notes Placeholder 2">
            <a:extLst>
              <a:ext uri="{FF2B5EF4-FFF2-40B4-BE49-F238E27FC236}">
                <a16:creationId xmlns:a16="http://schemas.microsoft.com/office/drawing/2014/main" id="{69D405E6-E559-0B43-8BC5-9AD32B8D0F4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6083" name="Slide Number Placeholder 3">
            <a:extLst>
              <a:ext uri="{FF2B5EF4-FFF2-40B4-BE49-F238E27FC236}">
                <a16:creationId xmlns:a16="http://schemas.microsoft.com/office/drawing/2014/main" id="{5EABE864-C629-5548-A238-BE4517CF5DC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135D3F4-9FEF-4B49-B99A-10119FAB8992}" type="slidenum">
              <a:rPr kumimoji="1" lang="en-US" altLang="en-US" sz="1200"/>
              <a:pPr/>
              <a:t>14</a:t>
            </a:fld>
            <a:endParaRPr kumimoji="1" lang="en-US"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7E567234-9EED-BC4E-A070-33547A761A28}"/>
              </a:ext>
            </a:extLst>
          </p:cNvPr>
          <p:cNvSpPr>
            <a:spLocks noGrp="1" noRot="1" noChangeAspect="1"/>
          </p:cNvSpPr>
          <p:nvPr>
            <p:ph type="sldImg"/>
          </p:nvPr>
        </p:nvSpPr>
        <p:spPr>
          <a:ln/>
        </p:spPr>
      </p:sp>
      <p:sp>
        <p:nvSpPr>
          <p:cNvPr id="48130" name="Notes Placeholder 2">
            <a:extLst>
              <a:ext uri="{FF2B5EF4-FFF2-40B4-BE49-F238E27FC236}">
                <a16:creationId xmlns:a16="http://schemas.microsoft.com/office/drawing/2014/main" id="{B5A9094B-9B5D-5549-BCF7-717FA206397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48131" name="Slide Number Placeholder 3">
            <a:extLst>
              <a:ext uri="{FF2B5EF4-FFF2-40B4-BE49-F238E27FC236}">
                <a16:creationId xmlns:a16="http://schemas.microsoft.com/office/drawing/2014/main" id="{29BDEA24-F449-3846-BA88-C665123802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38D47F0-5442-2648-AC5D-8DB07002C5F1}" type="slidenum">
              <a:rPr kumimoji="1" lang="en-US" altLang="en-US" sz="1200"/>
              <a:pPr/>
              <a:t>15</a:t>
            </a:fld>
            <a:endParaRPr kumimoji="1" lang="en-US"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1ECABB06-82AE-AF4A-95E8-965A617BD0D3}"/>
              </a:ext>
            </a:extLst>
          </p:cNvPr>
          <p:cNvSpPr>
            <a:spLocks noGrp="1" noRot="1" noChangeAspect="1"/>
          </p:cNvSpPr>
          <p:nvPr>
            <p:ph type="sldImg"/>
          </p:nvPr>
        </p:nvSpPr>
        <p:spPr>
          <a:ln/>
        </p:spPr>
      </p:sp>
      <p:sp>
        <p:nvSpPr>
          <p:cNvPr id="50178" name="Notes Placeholder 2">
            <a:extLst>
              <a:ext uri="{FF2B5EF4-FFF2-40B4-BE49-F238E27FC236}">
                <a16:creationId xmlns:a16="http://schemas.microsoft.com/office/drawing/2014/main" id="{1A3B7924-EFC4-334A-9EC7-8E4687E95B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0179" name="Slide Number Placeholder 3">
            <a:extLst>
              <a:ext uri="{FF2B5EF4-FFF2-40B4-BE49-F238E27FC236}">
                <a16:creationId xmlns:a16="http://schemas.microsoft.com/office/drawing/2014/main" id="{64DE7BFD-8F3A-2448-8B0D-2B5B46FD0F3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41AA41E-D385-0E4D-AFF3-C2712661F603}" type="slidenum">
              <a:rPr kumimoji="1" lang="en-US" altLang="en-US" sz="1200"/>
              <a:pPr/>
              <a:t>16</a:t>
            </a:fld>
            <a:endParaRPr kumimoji="1" lang="en-US"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1BBE301C-6DB6-7F4E-9569-F5EFBC0FA3D7}"/>
              </a:ext>
            </a:extLst>
          </p:cNvPr>
          <p:cNvSpPr>
            <a:spLocks noGrp="1" noRot="1" noChangeAspect="1"/>
          </p:cNvSpPr>
          <p:nvPr>
            <p:ph type="sldImg"/>
          </p:nvPr>
        </p:nvSpPr>
        <p:spPr>
          <a:ln/>
        </p:spPr>
      </p:sp>
      <p:sp>
        <p:nvSpPr>
          <p:cNvPr id="52226" name="Notes Placeholder 2">
            <a:extLst>
              <a:ext uri="{FF2B5EF4-FFF2-40B4-BE49-F238E27FC236}">
                <a16:creationId xmlns:a16="http://schemas.microsoft.com/office/drawing/2014/main" id="{3316A6CF-E440-4C40-8C01-E56F48DE9E8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2227" name="Slide Number Placeholder 3">
            <a:extLst>
              <a:ext uri="{FF2B5EF4-FFF2-40B4-BE49-F238E27FC236}">
                <a16:creationId xmlns:a16="http://schemas.microsoft.com/office/drawing/2014/main" id="{BEB21B17-84EC-3649-949B-90AC0FEE86E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FD9114F-4985-3E4A-9629-A7113B7F3C3F}" type="slidenum">
              <a:rPr kumimoji="1" lang="en-US" altLang="en-US" sz="1200"/>
              <a:pPr/>
              <a:t>17</a:t>
            </a:fld>
            <a:endParaRPr kumimoji="1" lang="en-US"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3CD82371-B8D3-1740-87D6-AFCBE0B77AB5}"/>
              </a:ext>
            </a:extLst>
          </p:cNvPr>
          <p:cNvSpPr>
            <a:spLocks noGrp="1" noRot="1" noChangeAspect="1"/>
          </p:cNvSpPr>
          <p:nvPr>
            <p:ph type="sldImg"/>
          </p:nvPr>
        </p:nvSpPr>
        <p:spPr>
          <a:ln/>
        </p:spPr>
      </p:sp>
      <p:sp>
        <p:nvSpPr>
          <p:cNvPr id="54274" name="Notes Placeholder 2">
            <a:extLst>
              <a:ext uri="{FF2B5EF4-FFF2-40B4-BE49-F238E27FC236}">
                <a16:creationId xmlns:a16="http://schemas.microsoft.com/office/drawing/2014/main" id="{89737DBD-4895-A04F-8D41-81C5DBBD55F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4275" name="Slide Number Placeholder 3">
            <a:extLst>
              <a:ext uri="{FF2B5EF4-FFF2-40B4-BE49-F238E27FC236}">
                <a16:creationId xmlns:a16="http://schemas.microsoft.com/office/drawing/2014/main" id="{D63579BE-1D2E-1E46-A6DF-669E10E8AA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2BE2858-E91C-2641-AB84-5B49DE91AA5C}" type="slidenum">
              <a:rPr kumimoji="1" lang="en-US" altLang="en-US" sz="1200"/>
              <a:pPr/>
              <a:t>18</a:t>
            </a:fld>
            <a:endParaRPr kumimoji="1" lang="en-US"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a:extLst>
              <a:ext uri="{FF2B5EF4-FFF2-40B4-BE49-F238E27FC236}">
                <a16:creationId xmlns:a16="http://schemas.microsoft.com/office/drawing/2014/main" id="{2049797D-8F5F-704E-87FD-6E2F1E1C6D11}"/>
              </a:ext>
            </a:extLst>
          </p:cNvPr>
          <p:cNvSpPr>
            <a:spLocks noGrp="1" noRot="1" noChangeAspect="1"/>
          </p:cNvSpPr>
          <p:nvPr>
            <p:ph type="sldImg"/>
          </p:nvPr>
        </p:nvSpPr>
        <p:spPr>
          <a:ln/>
        </p:spPr>
      </p:sp>
      <p:sp>
        <p:nvSpPr>
          <p:cNvPr id="56322" name="Notes Placeholder 2">
            <a:extLst>
              <a:ext uri="{FF2B5EF4-FFF2-40B4-BE49-F238E27FC236}">
                <a16:creationId xmlns:a16="http://schemas.microsoft.com/office/drawing/2014/main" id="{D7CBCF10-4EEF-3748-B1FE-E6C3F1655C7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6323" name="Slide Number Placeholder 3">
            <a:extLst>
              <a:ext uri="{FF2B5EF4-FFF2-40B4-BE49-F238E27FC236}">
                <a16:creationId xmlns:a16="http://schemas.microsoft.com/office/drawing/2014/main" id="{0CB8C6DF-8547-A94E-84D4-2CD609754C0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BA99875-4D1B-D54B-9973-27A406B8016F}" type="slidenum">
              <a:rPr kumimoji="1" lang="en-US" altLang="en-US" sz="1200"/>
              <a:pPr/>
              <a:t>19</a:t>
            </a:fld>
            <a:endParaRPr kumimoji="1"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9D91AD6-9A85-5F4C-AA1F-4D1D513D9C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33F900B-E588-CE47-A34A-899D143A50FC}" type="slidenum">
              <a:rPr lang="en-US" altLang="en-US" sz="1200"/>
              <a:pPr/>
              <a:t>2</a:t>
            </a:fld>
            <a:endParaRPr lang="en-US" altLang="en-US" sz="1200"/>
          </a:p>
        </p:txBody>
      </p:sp>
      <p:sp>
        <p:nvSpPr>
          <p:cNvPr id="19458" name="Rectangle 2">
            <a:extLst>
              <a:ext uri="{FF2B5EF4-FFF2-40B4-BE49-F238E27FC236}">
                <a16:creationId xmlns:a16="http://schemas.microsoft.com/office/drawing/2014/main" id="{7EB4B425-D013-BF43-A676-1A4A0FAA03D7}"/>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FC12BC2A-AB9B-FD43-B23D-9F6D00B646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A1883BCF-C305-1B48-A8F5-3319724B47D9}"/>
              </a:ext>
            </a:extLst>
          </p:cNvPr>
          <p:cNvSpPr>
            <a:spLocks noGrp="1" noRot="1" noChangeAspect="1"/>
          </p:cNvSpPr>
          <p:nvPr>
            <p:ph type="sldImg"/>
          </p:nvPr>
        </p:nvSpPr>
        <p:spPr>
          <a:ln/>
        </p:spPr>
      </p:sp>
      <p:sp>
        <p:nvSpPr>
          <p:cNvPr id="58370" name="Notes Placeholder 2">
            <a:extLst>
              <a:ext uri="{FF2B5EF4-FFF2-40B4-BE49-F238E27FC236}">
                <a16:creationId xmlns:a16="http://schemas.microsoft.com/office/drawing/2014/main" id="{DEB3570D-6F3A-8C43-8E2D-D3279B7695F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58371" name="Slide Number Placeholder 3">
            <a:extLst>
              <a:ext uri="{FF2B5EF4-FFF2-40B4-BE49-F238E27FC236}">
                <a16:creationId xmlns:a16="http://schemas.microsoft.com/office/drawing/2014/main" id="{B7D4E262-674D-8E4E-9B78-46548E09CD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C184180-A222-0F47-987F-956C5463256D}" type="slidenum">
              <a:rPr kumimoji="1" lang="en-US" altLang="en-US" sz="1200"/>
              <a:pPr/>
              <a:t>20</a:t>
            </a:fld>
            <a:endParaRPr kumimoji="1" lang="en-US"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036C4C6B-81D1-CA40-8D1A-10B54A6F9248}"/>
              </a:ext>
            </a:extLst>
          </p:cNvPr>
          <p:cNvSpPr>
            <a:spLocks noGrp="1" noRot="1" noChangeAspect="1"/>
          </p:cNvSpPr>
          <p:nvPr>
            <p:ph type="sldImg"/>
          </p:nvPr>
        </p:nvSpPr>
        <p:spPr>
          <a:ln/>
        </p:spPr>
      </p:sp>
      <p:sp>
        <p:nvSpPr>
          <p:cNvPr id="60418" name="Notes Placeholder 2">
            <a:extLst>
              <a:ext uri="{FF2B5EF4-FFF2-40B4-BE49-F238E27FC236}">
                <a16:creationId xmlns:a16="http://schemas.microsoft.com/office/drawing/2014/main" id="{E578D19D-9E17-254D-8BEE-21D23FD531E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0419" name="Slide Number Placeholder 3">
            <a:extLst>
              <a:ext uri="{FF2B5EF4-FFF2-40B4-BE49-F238E27FC236}">
                <a16:creationId xmlns:a16="http://schemas.microsoft.com/office/drawing/2014/main" id="{276C72B6-F2B9-1B4B-A944-60CC392C91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2E45A11-06C0-3A4B-A918-2A5B77A72875}" type="slidenum">
              <a:rPr kumimoji="1" lang="en-US" altLang="en-US" sz="1200"/>
              <a:pPr/>
              <a:t>21</a:t>
            </a:fld>
            <a:endParaRPr kumimoji="1" lang="en-US"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20349262-8408-8244-BD06-6CD33F4D0195}"/>
              </a:ext>
            </a:extLst>
          </p:cNvPr>
          <p:cNvSpPr>
            <a:spLocks noGrp="1" noRot="1" noChangeAspect="1"/>
          </p:cNvSpPr>
          <p:nvPr>
            <p:ph type="sldImg"/>
          </p:nvPr>
        </p:nvSpPr>
        <p:spPr>
          <a:ln/>
        </p:spPr>
      </p:sp>
      <p:sp>
        <p:nvSpPr>
          <p:cNvPr id="62466" name="Notes Placeholder 2">
            <a:extLst>
              <a:ext uri="{FF2B5EF4-FFF2-40B4-BE49-F238E27FC236}">
                <a16:creationId xmlns:a16="http://schemas.microsoft.com/office/drawing/2014/main" id="{95AF6B4E-AD95-0840-BC3A-6B34738C6EC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7F04F23A-241C-0947-B3E5-EF6AA85096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ACB1E78-4338-0649-A21A-BAA5994F9EC0}" type="slidenum">
              <a:rPr kumimoji="1" lang="en-US" altLang="en-US" sz="1200"/>
              <a:pPr/>
              <a:t>22</a:t>
            </a:fld>
            <a:endParaRPr kumimoji="1" lang="en-US"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C101A8B1-E487-3448-935E-369D0AF3689F}"/>
              </a:ext>
            </a:extLst>
          </p:cNvPr>
          <p:cNvSpPr>
            <a:spLocks noGrp="1" noRot="1" noChangeAspect="1"/>
          </p:cNvSpPr>
          <p:nvPr>
            <p:ph type="sldImg"/>
          </p:nvPr>
        </p:nvSpPr>
        <p:spPr>
          <a:ln/>
        </p:spPr>
      </p:sp>
      <p:sp>
        <p:nvSpPr>
          <p:cNvPr id="64514" name="Notes Placeholder 2">
            <a:extLst>
              <a:ext uri="{FF2B5EF4-FFF2-40B4-BE49-F238E27FC236}">
                <a16:creationId xmlns:a16="http://schemas.microsoft.com/office/drawing/2014/main" id="{A9148E70-887D-564C-B8B8-28C66EFCEA3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4515" name="Slide Number Placeholder 3">
            <a:extLst>
              <a:ext uri="{FF2B5EF4-FFF2-40B4-BE49-F238E27FC236}">
                <a16:creationId xmlns:a16="http://schemas.microsoft.com/office/drawing/2014/main" id="{110D7811-2682-AA4D-AEC1-D650EA5039C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EC6E14E-0C92-4548-A178-5820DB7712D0}" type="slidenum">
              <a:rPr kumimoji="1" lang="en-US" altLang="en-US" sz="1200"/>
              <a:pPr/>
              <a:t>23</a:t>
            </a:fld>
            <a:endParaRPr kumimoji="1" lang="en-US"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0D840172-B509-9343-89AD-7D15BB52D274}"/>
              </a:ext>
            </a:extLst>
          </p:cNvPr>
          <p:cNvSpPr>
            <a:spLocks noGrp="1" noRot="1" noChangeAspect="1"/>
          </p:cNvSpPr>
          <p:nvPr>
            <p:ph type="sldImg"/>
          </p:nvPr>
        </p:nvSpPr>
        <p:spPr>
          <a:ln/>
        </p:spPr>
      </p:sp>
      <p:sp>
        <p:nvSpPr>
          <p:cNvPr id="66562" name="Notes Placeholder 2">
            <a:extLst>
              <a:ext uri="{FF2B5EF4-FFF2-40B4-BE49-F238E27FC236}">
                <a16:creationId xmlns:a16="http://schemas.microsoft.com/office/drawing/2014/main" id="{8F417241-0518-574D-8A50-EB59213E114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04CC85E2-1BC2-4C41-AAB3-8C0127B5922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72BB193-836E-9B47-BF8F-6E7C93C5EBD8}" type="slidenum">
              <a:rPr lang="en-US" altLang="en-US" sz="1200"/>
              <a:pPr/>
              <a:t>24</a:t>
            </a:fld>
            <a:endParaRPr lang="en-US"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A81F18D8-36C4-6B4D-9EB6-DED4E31C997D}"/>
              </a:ext>
            </a:extLst>
          </p:cNvPr>
          <p:cNvSpPr>
            <a:spLocks noGrp="1" noRot="1" noChangeAspect="1"/>
          </p:cNvSpPr>
          <p:nvPr>
            <p:ph type="sldImg"/>
          </p:nvPr>
        </p:nvSpPr>
        <p:spPr>
          <a:ln/>
        </p:spPr>
      </p:sp>
      <p:sp>
        <p:nvSpPr>
          <p:cNvPr id="68610" name="Notes Placeholder 2">
            <a:extLst>
              <a:ext uri="{FF2B5EF4-FFF2-40B4-BE49-F238E27FC236}">
                <a16:creationId xmlns:a16="http://schemas.microsoft.com/office/drawing/2014/main" id="{0127FF9F-7844-9C4B-B2B5-3C37F558ED3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68611" name="Slide Number Placeholder 3">
            <a:extLst>
              <a:ext uri="{FF2B5EF4-FFF2-40B4-BE49-F238E27FC236}">
                <a16:creationId xmlns:a16="http://schemas.microsoft.com/office/drawing/2014/main" id="{1BF1AE8D-3C55-2D4C-8642-39A2D03C30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3551BD2-836A-C44B-9055-EB5811F8C1B4}" type="slidenum">
              <a:rPr lang="en-US" altLang="en-US" sz="1200"/>
              <a:pPr/>
              <a:t>25</a:t>
            </a:fld>
            <a:endParaRPr lang="en-US"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F7F754BD-957E-EA4D-9CCA-ED850B62FB6C}"/>
              </a:ext>
            </a:extLst>
          </p:cNvPr>
          <p:cNvSpPr>
            <a:spLocks noGrp="1" noRot="1" noChangeAspect="1"/>
          </p:cNvSpPr>
          <p:nvPr>
            <p:ph type="sldImg"/>
          </p:nvPr>
        </p:nvSpPr>
        <p:spPr>
          <a:ln/>
        </p:spPr>
      </p:sp>
      <p:sp>
        <p:nvSpPr>
          <p:cNvPr id="70658" name="Notes Placeholder 2">
            <a:extLst>
              <a:ext uri="{FF2B5EF4-FFF2-40B4-BE49-F238E27FC236}">
                <a16:creationId xmlns:a16="http://schemas.microsoft.com/office/drawing/2014/main" id="{6B91010B-46C9-BC4C-A03D-8BD8C89D321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70659" name="Slide Number Placeholder 3">
            <a:extLst>
              <a:ext uri="{FF2B5EF4-FFF2-40B4-BE49-F238E27FC236}">
                <a16:creationId xmlns:a16="http://schemas.microsoft.com/office/drawing/2014/main" id="{4EF11005-4454-3743-8298-0E17C94B66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D5EF195-8034-F743-9B8D-EBA08DB2E786}" type="slidenum">
              <a:rPr lang="en-US" altLang="en-US" sz="1200"/>
              <a:pPr/>
              <a:t>26</a:t>
            </a:fld>
            <a:endParaRPr lang="en-US"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85917C39-D622-404E-B2CD-8DDD5F43442B}"/>
              </a:ext>
            </a:extLst>
          </p:cNvPr>
          <p:cNvSpPr>
            <a:spLocks noGrp="1" noRot="1" noChangeAspect="1"/>
          </p:cNvSpPr>
          <p:nvPr>
            <p:ph type="sldImg"/>
          </p:nvPr>
        </p:nvSpPr>
        <p:spPr>
          <a:ln/>
        </p:spPr>
      </p:sp>
      <p:sp>
        <p:nvSpPr>
          <p:cNvPr id="72706" name="Notes Placeholder 2">
            <a:extLst>
              <a:ext uri="{FF2B5EF4-FFF2-40B4-BE49-F238E27FC236}">
                <a16:creationId xmlns:a16="http://schemas.microsoft.com/office/drawing/2014/main" id="{29D19DB0-FCC3-1249-A376-81D685CECE2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72707" name="Slide Number Placeholder 3">
            <a:extLst>
              <a:ext uri="{FF2B5EF4-FFF2-40B4-BE49-F238E27FC236}">
                <a16:creationId xmlns:a16="http://schemas.microsoft.com/office/drawing/2014/main" id="{1812F0CF-54BF-2247-9744-2618D8648EB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14470C7-0DB6-014F-995A-4AB62E9EF64B}" type="slidenum">
              <a:rPr lang="en-US" altLang="en-US" sz="1200"/>
              <a:pPr/>
              <a:t>27</a:t>
            </a:fld>
            <a:endParaRPr lang="en-US"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93172E76-BF34-AF4B-A777-C71FCA4984B5}"/>
              </a:ext>
            </a:extLst>
          </p:cNvPr>
          <p:cNvSpPr>
            <a:spLocks noGrp="1" noRot="1" noChangeAspect="1"/>
          </p:cNvSpPr>
          <p:nvPr>
            <p:ph type="sldImg"/>
          </p:nvPr>
        </p:nvSpPr>
        <p:spPr>
          <a:ln/>
        </p:spPr>
      </p:sp>
      <p:sp>
        <p:nvSpPr>
          <p:cNvPr id="74754" name="Notes Placeholder 2">
            <a:extLst>
              <a:ext uri="{FF2B5EF4-FFF2-40B4-BE49-F238E27FC236}">
                <a16:creationId xmlns:a16="http://schemas.microsoft.com/office/drawing/2014/main" id="{27780106-76DE-3944-B474-95E93DE5CBC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74755" name="Slide Number Placeholder 3">
            <a:extLst>
              <a:ext uri="{FF2B5EF4-FFF2-40B4-BE49-F238E27FC236}">
                <a16:creationId xmlns:a16="http://schemas.microsoft.com/office/drawing/2014/main" id="{8EE144A0-9559-3A49-9C2C-88B4B2E8CE8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30F39F0-660F-9A4D-9A1E-AD3D4793810C}" type="slidenum">
              <a:rPr lang="en-US" altLang="en-US" sz="1200"/>
              <a:pPr/>
              <a:t>28</a:t>
            </a:fld>
            <a:endParaRPr lang="en-US"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a:extLst>
              <a:ext uri="{FF2B5EF4-FFF2-40B4-BE49-F238E27FC236}">
                <a16:creationId xmlns:a16="http://schemas.microsoft.com/office/drawing/2014/main" id="{004BB2CB-1D8B-A840-B59E-0952AE6EFFB5}"/>
              </a:ext>
            </a:extLst>
          </p:cNvPr>
          <p:cNvSpPr>
            <a:spLocks noGrp="1" noRot="1" noChangeAspect="1"/>
          </p:cNvSpPr>
          <p:nvPr>
            <p:ph type="sldImg"/>
          </p:nvPr>
        </p:nvSpPr>
        <p:spPr>
          <a:ln/>
        </p:spPr>
      </p:sp>
      <p:sp>
        <p:nvSpPr>
          <p:cNvPr id="76802" name="Notes Placeholder 2">
            <a:extLst>
              <a:ext uri="{FF2B5EF4-FFF2-40B4-BE49-F238E27FC236}">
                <a16:creationId xmlns:a16="http://schemas.microsoft.com/office/drawing/2014/main" id="{95D2D94D-79FA-5940-BEF2-510486A2202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76803" name="Slide Number Placeholder 3">
            <a:extLst>
              <a:ext uri="{FF2B5EF4-FFF2-40B4-BE49-F238E27FC236}">
                <a16:creationId xmlns:a16="http://schemas.microsoft.com/office/drawing/2014/main" id="{3C2B9969-F895-7147-958F-535C859931F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A920809-C382-FB4E-B93E-F50C182C3E89}" type="slidenum">
              <a:rPr lang="en-US" altLang="en-US" sz="1200"/>
              <a:pPr/>
              <a:t>29</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1FC7303C-262B-6F44-B92C-0333158C0F8A}"/>
              </a:ext>
            </a:extLst>
          </p:cNvPr>
          <p:cNvSpPr>
            <a:spLocks noGrp="1" noRot="1" noChangeAspect="1"/>
          </p:cNvSpPr>
          <p:nvPr>
            <p:ph type="sldImg"/>
          </p:nvPr>
        </p:nvSpPr>
        <p:spPr>
          <a:ln/>
        </p:spPr>
      </p:sp>
      <p:sp>
        <p:nvSpPr>
          <p:cNvPr id="21506" name="Notes Placeholder 2">
            <a:extLst>
              <a:ext uri="{FF2B5EF4-FFF2-40B4-BE49-F238E27FC236}">
                <a16:creationId xmlns:a16="http://schemas.microsoft.com/office/drawing/2014/main" id="{01BC4A00-3306-A448-BA0E-F0B9D364511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21507" name="Slide Number Placeholder 3">
            <a:extLst>
              <a:ext uri="{FF2B5EF4-FFF2-40B4-BE49-F238E27FC236}">
                <a16:creationId xmlns:a16="http://schemas.microsoft.com/office/drawing/2014/main" id="{1F09A3EF-9B18-604B-BA0B-E79A665EBF1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731E78A-8357-5C45-A2D7-1B3ACD45ACC8}" type="slidenum">
              <a:rPr lang="en-US" altLang="en-US" sz="1200"/>
              <a:pPr/>
              <a:t>3</a:t>
            </a:fld>
            <a:endParaRPr lang="en-US" alt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a:extLst>
              <a:ext uri="{FF2B5EF4-FFF2-40B4-BE49-F238E27FC236}">
                <a16:creationId xmlns:a16="http://schemas.microsoft.com/office/drawing/2014/main" id="{2F0EB6B5-8C0E-5C49-9843-7F5B84B781F4}"/>
              </a:ext>
            </a:extLst>
          </p:cNvPr>
          <p:cNvSpPr>
            <a:spLocks noGrp="1" noRot="1" noChangeAspect="1"/>
          </p:cNvSpPr>
          <p:nvPr>
            <p:ph type="sldImg"/>
          </p:nvPr>
        </p:nvSpPr>
        <p:spPr>
          <a:ln/>
        </p:spPr>
      </p:sp>
      <p:sp>
        <p:nvSpPr>
          <p:cNvPr id="78850" name="Notes Placeholder 2">
            <a:extLst>
              <a:ext uri="{FF2B5EF4-FFF2-40B4-BE49-F238E27FC236}">
                <a16:creationId xmlns:a16="http://schemas.microsoft.com/office/drawing/2014/main" id="{7D9A9742-8BD8-544D-9691-C96165EFDB3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http://www.istockphoto.com/stock-photo-1513646-vegetarian-pizza-whole-3.php</a:t>
            </a:r>
          </a:p>
        </p:txBody>
      </p:sp>
      <p:sp>
        <p:nvSpPr>
          <p:cNvPr id="78851" name="Slide Number Placeholder 3">
            <a:extLst>
              <a:ext uri="{FF2B5EF4-FFF2-40B4-BE49-F238E27FC236}">
                <a16:creationId xmlns:a16="http://schemas.microsoft.com/office/drawing/2014/main" id="{CC7A30E0-A5F4-E74F-9C36-281067E1D85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 typeface="Monotype Sorts" pitchFamily="2" charset="2"/>
              <a:buChar char="•"/>
            </a:pPr>
            <a:fld id="{5EE7B093-5D57-624D-9358-CD2FEF58E0B4}" type="slidenum">
              <a:rPr lang="en-US" altLang="en-US" sz="1200">
                <a:latin typeface="Arial" panose="020B0604020202020204" pitchFamily="34" charset="0"/>
              </a:rPr>
              <a:pPr>
                <a:buFont typeface="Monotype Sorts" pitchFamily="2" charset="2"/>
                <a:buChar char="•"/>
              </a:pPr>
              <a:t>30</a:t>
            </a:fld>
            <a:endParaRPr lang="en-US" altLang="en-US" sz="120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a:extLst>
              <a:ext uri="{FF2B5EF4-FFF2-40B4-BE49-F238E27FC236}">
                <a16:creationId xmlns:a16="http://schemas.microsoft.com/office/drawing/2014/main" id="{A966196F-82B2-274E-BD17-C40EB811B33D}"/>
              </a:ext>
            </a:extLst>
          </p:cNvPr>
          <p:cNvSpPr>
            <a:spLocks noGrp="1" noRot="1" noChangeAspect="1"/>
          </p:cNvSpPr>
          <p:nvPr>
            <p:ph type="sldImg"/>
          </p:nvPr>
        </p:nvSpPr>
        <p:spPr>
          <a:ln/>
        </p:spPr>
      </p:sp>
      <p:sp>
        <p:nvSpPr>
          <p:cNvPr id="80898" name="Notes Placeholder 2">
            <a:extLst>
              <a:ext uri="{FF2B5EF4-FFF2-40B4-BE49-F238E27FC236}">
                <a16:creationId xmlns:a16="http://schemas.microsoft.com/office/drawing/2014/main" id="{A9B1632F-BB72-9544-9384-6C7446495A3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http://www.istockphoto.com/stock-photo-1513646-vegetarian-pizza-whole-3.php</a:t>
            </a:r>
          </a:p>
        </p:txBody>
      </p:sp>
      <p:sp>
        <p:nvSpPr>
          <p:cNvPr id="80899" name="Slide Number Placeholder 3">
            <a:extLst>
              <a:ext uri="{FF2B5EF4-FFF2-40B4-BE49-F238E27FC236}">
                <a16:creationId xmlns:a16="http://schemas.microsoft.com/office/drawing/2014/main" id="{AFCE577F-4471-2D45-A15D-1526C7963B1B}"/>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 typeface="Monotype Sorts" pitchFamily="2" charset="2"/>
              <a:buChar char="•"/>
            </a:pPr>
            <a:fld id="{F9D3455A-A707-8E46-A965-CE33CABE1E4E}" type="slidenum">
              <a:rPr lang="en-US" altLang="en-US" sz="1200">
                <a:latin typeface="Arial" panose="020B0604020202020204" pitchFamily="34" charset="0"/>
              </a:rPr>
              <a:pPr>
                <a:buFont typeface="Monotype Sorts" pitchFamily="2" charset="2"/>
                <a:buChar char="•"/>
              </a:pPr>
              <a:t>31</a:t>
            </a:fld>
            <a:endParaRPr lang="en-US" altLang="en-US" sz="120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102D1CA3-9276-7C46-ABEC-B4ACDC5E47F5}"/>
              </a:ext>
            </a:extLst>
          </p:cNvPr>
          <p:cNvSpPr>
            <a:spLocks noGrp="1" noRot="1" noChangeAspect="1"/>
          </p:cNvSpPr>
          <p:nvPr>
            <p:ph type="sldImg"/>
          </p:nvPr>
        </p:nvSpPr>
        <p:spPr>
          <a:ln/>
        </p:spPr>
      </p:sp>
      <p:sp>
        <p:nvSpPr>
          <p:cNvPr id="82946" name="Notes Placeholder 2">
            <a:extLst>
              <a:ext uri="{FF2B5EF4-FFF2-40B4-BE49-F238E27FC236}">
                <a16:creationId xmlns:a16="http://schemas.microsoft.com/office/drawing/2014/main" id="{747BE9DB-EB73-7C4F-AA94-F7EF70A72A8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82947" name="Slide Number Placeholder 3">
            <a:extLst>
              <a:ext uri="{FF2B5EF4-FFF2-40B4-BE49-F238E27FC236}">
                <a16:creationId xmlns:a16="http://schemas.microsoft.com/office/drawing/2014/main" id="{2EBBD7CC-76EF-C14C-837E-FA95AD355AC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EC4C750-1B22-4443-94CB-ADAA60971FC5}" type="slidenum">
              <a:rPr lang="en-US" altLang="en-US" sz="1200"/>
              <a:pPr/>
              <a:t>32</a:t>
            </a:fld>
            <a:endParaRPr lang="en-US"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1B8627A5-92D1-354A-A1A2-E394212B9F5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8E8370A-798A-0D44-8B46-11908E99C82C}" type="slidenum">
              <a:rPr lang="en-US" altLang="en-US" sz="1200">
                <a:latin typeface="Arial" panose="020B0604020202020204" pitchFamily="34" charset="0"/>
              </a:rPr>
              <a:pPr/>
              <a:t>33</a:t>
            </a:fld>
            <a:endParaRPr lang="en-US" altLang="en-US" sz="1200">
              <a:latin typeface="Arial" panose="020B0604020202020204" pitchFamily="34" charset="0"/>
            </a:endParaRPr>
          </a:p>
        </p:txBody>
      </p:sp>
      <p:sp>
        <p:nvSpPr>
          <p:cNvPr id="84994" name="Rectangle 2">
            <a:extLst>
              <a:ext uri="{FF2B5EF4-FFF2-40B4-BE49-F238E27FC236}">
                <a16:creationId xmlns:a16="http://schemas.microsoft.com/office/drawing/2014/main" id="{85C69A3B-2F69-B446-89FF-9370B36282F2}"/>
              </a:ext>
            </a:extLst>
          </p:cNvPr>
          <p:cNvSpPr>
            <a:spLocks noGrp="1" noRot="1" noChangeAspect="1" noChangeArrowheads="1" noTextEdit="1"/>
          </p:cNvSpPr>
          <p:nvPr>
            <p:ph type="sldImg"/>
          </p:nvPr>
        </p:nvSpPr>
        <p:spPr>
          <a:ln/>
        </p:spPr>
      </p:sp>
      <p:sp>
        <p:nvSpPr>
          <p:cNvPr id="84995" name="Rectangle 3">
            <a:extLst>
              <a:ext uri="{FF2B5EF4-FFF2-40B4-BE49-F238E27FC236}">
                <a16:creationId xmlns:a16="http://schemas.microsoft.com/office/drawing/2014/main" id="{5D548D50-2571-C04D-A421-FDF1C7D886C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a:extLst>
              <a:ext uri="{FF2B5EF4-FFF2-40B4-BE49-F238E27FC236}">
                <a16:creationId xmlns:a16="http://schemas.microsoft.com/office/drawing/2014/main" id="{19A81432-0905-524C-AC0D-1EEBBB22A1B1}"/>
              </a:ext>
            </a:extLst>
          </p:cNvPr>
          <p:cNvSpPr>
            <a:spLocks noGrp="1" noRot="1" noChangeAspect="1" noTextEdit="1"/>
          </p:cNvSpPr>
          <p:nvPr>
            <p:ph type="sldImg"/>
          </p:nvPr>
        </p:nvSpPr>
        <p:spPr>
          <a:ln/>
        </p:spPr>
      </p:sp>
      <p:sp>
        <p:nvSpPr>
          <p:cNvPr id="87042" name="Notes Placeholder 2">
            <a:extLst>
              <a:ext uri="{FF2B5EF4-FFF2-40B4-BE49-F238E27FC236}">
                <a16:creationId xmlns:a16="http://schemas.microsoft.com/office/drawing/2014/main" id="{206BB63B-F15E-E141-A004-D8BF0043752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87043" name="Slide Number Placeholder 3">
            <a:extLst>
              <a:ext uri="{FF2B5EF4-FFF2-40B4-BE49-F238E27FC236}">
                <a16:creationId xmlns:a16="http://schemas.microsoft.com/office/drawing/2014/main" id="{6B9D7B2B-6B04-7042-A10A-94C97088094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1E77FBB-B5B1-3B49-98FF-AC6A4C5E1407}" type="slidenum">
              <a:rPr lang="en-US" altLang="en-US" sz="1200">
                <a:latin typeface="Arial" panose="020B0604020202020204" pitchFamily="34" charset="0"/>
              </a:rPr>
              <a:pPr/>
              <a:t>34</a:t>
            </a:fld>
            <a:endParaRPr lang="en-US" altLang="en-US" sz="120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622CF454-1E73-744C-879D-53486B400ED1}"/>
              </a:ext>
            </a:extLst>
          </p:cNvPr>
          <p:cNvSpPr>
            <a:spLocks noGrp="1" noRot="1" noChangeAspect="1" noTextEdit="1"/>
          </p:cNvSpPr>
          <p:nvPr>
            <p:ph type="sldImg"/>
          </p:nvPr>
        </p:nvSpPr>
        <p:spPr>
          <a:ln/>
        </p:spPr>
      </p:sp>
      <p:sp>
        <p:nvSpPr>
          <p:cNvPr id="89090" name="Notes Placeholder 2">
            <a:extLst>
              <a:ext uri="{FF2B5EF4-FFF2-40B4-BE49-F238E27FC236}">
                <a16:creationId xmlns:a16="http://schemas.microsoft.com/office/drawing/2014/main" id="{9274D54B-B94A-F54F-B30F-1A136F406F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89091" name="Slide Number Placeholder 3">
            <a:extLst>
              <a:ext uri="{FF2B5EF4-FFF2-40B4-BE49-F238E27FC236}">
                <a16:creationId xmlns:a16="http://schemas.microsoft.com/office/drawing/2014/main" id="{200FF06F-6D2A-3249-96FB-85FE4268E40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87D3294-CF14-384D-B017-D1D8A04FA095}" type="slidenum">
              <a:rPr lang="en-US" altLang="en-US" sz="1200">
                <a:latin typeface="Arial" panose="020B0604020202020204" pitchFamily="34" charset="0"/>
              </a:rPr>
              <a:pPr/>
              <a:t>35</a:t>
            </a:fld>
            <a:endParaRPr lang="en-US" altLang="en-US" sz="120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a:extLst>
              <a:ext uri="{FF2B5EF4-FFF2-40B4-BE49-F238E27FC236}">
                <a16:creationId xmlns:a16="http://schemas.microsoft.com/office/drawing/2014/main" id="{EBF38988-2D5E-B847-B621-F83E662D9C65}"/>
              </a:ext>
            </a:extLst>
          </p:cNvPr>
          <p:cNvSpPr>
            <a:spLocks noGrp="1" noRot="1" noChangeAspect="1" noTextEdit="1"/>
          </p:cNvSpPr>
          <p:nvPr>
            <p:ph type="sldImg"/>
          </p:nvPr>
        </p:nvSpPr>
        <p:spPr>
          <a:ln/>
        </p:spPr>
      </p:sp>
      <p:sp>
        <p:nvSpPr>
          <p:cNvPr id="91138" name="Notes Placeholder 2">
            <a:extLst>
              <a:ext uri="{FF2B5EF4-FFF2-40B4-BE49-F238E27FC236}">
                <a16:creationId xmlns:a16="http://schemas.microsoft.com/office/drawing/2014/main" id="{F1BEBF0D-1CF5-614F-93E5-931F94D34B5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ea typeface="ＭＳ Ｐゴシック" panose="020B0600070205080204" pitchFamily="34" charset="-128"/>
              </a:rPr>
              <a:t>Ask: what is sens?  What is spec?</a:t>
            </a:r>
          </a:p>
        </p:txBody>
      </p:sp>
      <p:sp>
        <p:nvSpPr>
          <p:cNvPr id="91139" name="Slide Number Placeholder 3">
            <a:extLst>
              <a:ext uri="{FF2B5EF4-FFF2-40B4-BE49-F238E27FC236}">
                <a16:creationId xmlns:a16="http://schemas.microsoft.com/office/drawing/2014/main" id="{EA23DFDB-22CD-1D4C-8D92-96E02285AB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972F08F-EDA4-7441-B71C-F4A1E711364E}" type="slidenum">
              <a:rPr lang="en-US" altLang="en-US" sz="1200">
                <a:latin typeface="Arial" panose="020B0604020202020204" pitchFamily="34" charset="0"/>
              </a:rPr>
              <a:pPr/>
              <a:t>36</a:t>
            </a:fld>
            <a:endParaRPr lang="en-US" altLang="en-US" sz="120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a:extLst>
              <a:ext uri="{FF2B5EF4-FFF2-40B4-BE49-F238E27FC236}">
                <a16:creationId xmlns:a16="http://schemas.microsoft.com/office/drawing/2014/main" id="{8A643D28-046C-C542-AE11-606E8F0DDFD3}"/>
              </a:ext>
            </a:extLst>
          </p:cNvPr>
          <p:cNvSpPr>
            <a:spLocks noGrp="1" noRot="1" noChangeAspect="1"/>
          </p:cNvSpPr>
          <p:nvPr>
            <p:ph type="sldImg"/>
          </p:nvPr>
        </p:nvSpPr>
        <p:spPr>
          <a:ln/>
        </p:spPr>
      </p:sp>
      <p:sp>
        <p:nvSpPr>
          <p:cNvPr id="93186" name="Notes Placeholder 2">
            <a:extLst>
              <a:ext uri="{FF2B5EF4-FFF2-40B4-BE49-F238E27FC236}">
                <a16:creationId xmlns:a16="http://schemas.microsoft.com/office/drawing/2014/main" id="{E5157BAB-F55E-9F44-B0B0-18E25D7F161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93187" name="Slide Number Placeholder 3">
            <a:extLst>
              <a:ext uri="{FF2B5EF4-FFF2-40B4-BE49-F238E27FC236}">
                <a16:creationId xmlns:a16="http://schemas.microsoft.com/office/drawing/2014/main" id="{4C6E2397-8F21-B04D-92EB-1F4745ED1C9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1D1AFEA-361D-664D-B789-154D29C28F73}" type="slidenum">
              <a:rPr lang="en-US" altLang="en-US" sz="1200"/>
              <a:pPr/>
              <a:t>37</a:t>
            </a:fld>
            <a:endParaRPr lang="en-US"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a:extLst>
              <a:ext uri="{FF2B5EF4-FFF2-40B4-BE49-F238E27FC236}">
                <a16:creationId xmlns:a16="http://schemas.microsoft.com/office/drawing/2014/main" id="{907929D7-83A5-5E49-BEDA-B509B0A96E48}"/>
              </a:ext>
            </a:extLst>
          </p:cNvPr>
          <p:cNvSpPr>
            <a:spLocks noGrp="1" noRot="1" noChangeAspect="1"/>
          </p:cNvSpPr>
          <p:nvPr>
            <p:ph type="sldImg"/>
          </p:nvPr>
        </p:nvSpPr>
        <p:spPr>
          <a:ln/>
        </p:spPr>
      </p:sp>
      <p:sp>
        <p:nvSpPr>
          <p:cNvPr id="95234" name="Notes Placeholder 2">
            <a:extLst>
              <a:ext uri="{FF2B5EF4-FFF2-40B4-BE49-F238E27FC236}">
                <a16:creationId xmlns:a16="http://schemas.microsoft.com/office/drawing/2014/main" id="{0E18E35E-E2D5-7646-9620-F0C38A3AAF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Which is closest to the UCSF Medical Center charge for a Rapid Strep test (as of 9/15/15)?</a:t>
            </a:r>
          </a:p>
          <a:p>
            <a:r>
              <a:rPr lang="en-US" altLang="en-US">
                <a:latin typeface="Times New Roman" panose="02020603050405020304" pitchFamily="18" charset="0"/>
                <a:ea typeface="ＭＳ Ｐゴシック" panose="020B0600070205080204" pitchFamily="34" charset="-128"/>
              </a:rPr>
              <a:t>https://www.polleverywhere.com/multiple_choice_polls/00NDDsFaBNlAffP</a:t>
            </a:r>
          </a:p>
        </p:txBody>
      </p:sp>
      <p:sp>
        <p:nvSpPr>
          <p:cNvPr id="95235" name="Slide Number Placeholder 3">
            <a:extLst>
              <a:ext uri="{FF2B5EF4-FFF2-40B4-BE49-F238E27FC236}">
                <a16:creationId xmlns:a16="http://schemas.microsoft.com/office/drawing/2014/main" id="{F6B89643-A300-3B47-B6F3-CF0DCD9BFFF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81BBE68-28EE-6249-8E4C-48C08BB94519}" type="slidenum">
              <a:rPr lang="en-US" altLang="en-US" sz="1200"/>
              <a:pPr/>
              <a:t>38</a:t>
            </a:fld>
            <a:endParaRPr lang="en-US"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a:extLst>
              <a:ext uri="{FF2B5EF4-FFF2-40B4-BE49-F238E27FC236}">
                <a16:creationId xmlns:a16="http://schemas.microsoft.com/office/drawing/2014/main" id="{2547CF5B-F405-A546-882B-2E9212CBEBC6}"/>
              </a:ext>
            </a:extLst>
          </p:cNvPr>
          <p:cNvSpPr>
            <a:spLocks noGrp="1" noRot="1" noChangeAspect="1"/>
          </p:cNvSpPr>
          <p:nvPr>
            <p:ph type="sldImg"/>
          </p:nvPr>
        </p:nvSpPr>
        <p:spPr>
          <a:ln/>
        </p:spPr>
      </p:sp>
      <p:sp>
        <p:nvSpPr>
          <p:cNvPr id="97282" name="Notes Placeholder 2">
            <a:extLst>
              <a:ext uri="{FF2B5EF4-FFF2-40B4-BE49-F238E27FC236}">
                <a16:creationId xmlns:a16="http://schemas.microsoft.com/office/drawing/2014/main" id="{BFA4FDA5-8518-2541-B3AB-07432B8FDDA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97283" name="Slide Number Placeholder 3">
            <a:extLst>
              <a:ext uri="{FF2B5EF4-FFF2-40B4-BE49-F238E27FC236}">
                <a16:creationId xmlns:a16="http://schemas.microsoft.com/office/drawing/2014/main" id="{AD95B9DF-8531-284F-A71B-9F9BB43DE6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2E4F6D1-0D3D-D54D-AD64-26C8EDEF791A}" type="slidenum">
              <a:rPr lang="en-US" altLang="en-US" sz="1200"/>
              <a:pPr/>
              <a:t>39</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EEAC143B-DF52-0642-BAA2-42432757F6D8}"/>
              </a:ext>
            </a:extLst>
          </p:cNvPr>
          <p:cNvSpPr>
            <a:spLocks noGrp="1" noRot="1" noChangeAspect="1"/>
          </p:cNvSpPr>
          <p:nvPr>
            <p:ph type="sldImg"/>
          </p:nvPr>
        </p:nvSpPr>
        <p:spPr>
          <a:ln/>
        </p:spPr>
      </p:sp>
      <p:sp>
        <p:nvSpPr>
          <p:cNvPr id="25602" name="Notes Placeholder 2">
            <a:extLst>
              <a:ext uri="{FF2B5EF4-FFF2-40B4-BE49-F238E27FC236}">
                <a16:creationId xmlns:a16="http://schemas.microsoft.com/office/drawing/2014/main" id="{AB104DB9-246E-6542-8E9D-2FAFEE50061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25603" name="Slide Number Placeholder 3">
            <a:extLst>
              <a:ext uri="{FF2B5EF4-FFF2-40B4-BE49-F238E27FC236}">
                <a16:creationId xmlns:a16="http://schemas.microsoft.com/office/drawing/2014/main" id="{A98484ED-E393-9A42-A990-7FC5F688887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548967B-9844-F141-B500-2E289DFAC8DA}" type="slidenum">
              <a:rPr lang="en-US" altLang="en-US" sz="1200"/>
              <a:pPr/>
              <a:t>4</a:t>
            </a:fld>
            <a:endParaRPr lang="en-US"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Slide Image Placeholder 1">
            <a:extLst>
              <a:ext uri="{FF2B5EF4-FFF2-40B4-BE49-F238E27FC236}">
                <a16:creationId xmlns:a16="http://schemas.microsoft.com/office/drawing/2014/main" id="{B81ADE01-B97C-A34A-A116-F82A93F317CA}"/>
              </a:ext>
            </a:extLst>
          </p:cNvPr>
          <p:cNvSpPr>
            <a:spLocks noGrp="1" noRot="1" noChangeAspect="1"/>
          </p:cNvSpPr>
          <p:nvPr>
            <p:ph type="sldImg"/>
          </p:nvPr>
        </p:nvSpPr>
        <p:spPr>
          <a:ln/>
        </p:spPr>
      </p:sp>
      <p:sp>
        <p:nvSpPr>
          <p:cNvPr id="99330" name="Notes Placeholder 2">
            <a:extLst>
              <a:ext uri="{FF2B5EF4-FFF2-40B4-BE49-F238E27FC236}">
                <a16:creationId xmlns:a16="http://schemas.microsoft.com/office/drawing/2014/main" id="{6E75122D-E31E-7644-9CE0-60E314B77A8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99331" name="Slide Number Placeholder 3">
            <a:extLst>
              <a:ext uri="{FF2B5EF4-FFF2-40B4-BE49-F238E27FC236}">
                <a16:creationId xmlns:a16="http://schemas.microsoft.com/office/drawing/2014/main" id="{30F2FC70-321C-A94D-8EEE-CE963708E05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C770A62-405F-4347-BF71-86A47D41F2A4}" type="slidenum">
              <a:rPr lang="en-US" altLang="en-US" sz="1200"/>
              <a:pPr/>
              <a:t>40</a:t>
            </a:fld>
            <a:endParaRPr lang="en-US"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BBCE9A-1481-314D-8B23-817417AAC976}" type="slidenum">
              <a:rPr lang="en-US" altLang="en-US" smtClean="0"/>
              <a:pPr/>
              <a:t>41</a:t>
            </a:fld>
            <a:endParaRPr lang="en-US" altLang="en-US"/>
          </a:p>
        </p:txBody>
      </p:sp>
    </p:spTree>
    <p:extLst>
      <p:ext uri="{BB962C8B-B14F-4D97-AF65-F5344CB8AC3E}">
        <p14:creationId xmlns:p14="http://schemas.microsoft.com/office/powerpoint/2010/main" val="138502890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a:extLst>
              <a:ext uri="{FF2B5EF4-FFF2-40B4-BE49-F238E27FC236}">
                <a16:creationId xmlns:a16="http://schemas.microsoft.com/office/drawing/2014/main" id="{2F5CCCB5-AD5C-2F4C-BFCD-4799FF02AE5A}"/>
              </a:ext>
            </a:extLst>
          </p:cNvPr>
          <p:cNvSpPr>
            <a:spLocks noGrp="1" noRot="1" noChangeAspect="1" noTextEdit="1"/>
          </p:cNvSpPr>
          <p:nvPr>
            <p:ph type="sldImg"/>
          </p:nvPr>
        </p:nvSpPr>
        <p:spPr>
          <a:ln/>
        </p:spPr>
      </p:sp>
      <p:sp>
        <p:nvSpPr>
          <p:cNvPr id="102402" name="Notes Placeholder 2">
            <a:extLst>
              <a:ext uri="{FF2B5EF4-FFF2-40B4-BE49-F238E27FC236}">
                <a16:creationId xmlns:a16="http://schemas.microsoft.com/office/drawing/2014/main" id="{1FD564C3-1D7D-DD42-8004-8D28E4F7B5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a typeface="ＭＳ Ｐゴシック" panose="020B0600070205080204" pitchFamily="34" charset="-128"/>
            </a:endParaRPr>
          </a:p>
        </p:txBody>
      </p:sp>
      <p:sp>
        <p:nvSpPr>
          <p:cNvPr id="102403" name="Slide Number Placeholder 3">
            <a:extLst>
              <a:ext uri="{FF2B5EF4-FFF2-40B4-BE49-F238E27FC236}">
                <a16:creationId xmlns:a16="http://schemas.microsoft.com/office/drawing/2014/main" id="{731B961C-932B-6C49-BA28-9D8CD995CA0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3C63138-5304-6C4A-9384-BE09F6FB8FA6}" type="slidenum">
              <a:rPr lang="en-US" altLang="en-US" sz="1200">
                <a:latin typeface="Arial" panose="020B0604020202020204" pitchFamily="34" charset="0"/>
              </a:rPr>
              <a:pPr/>
              <a:t>42</a:t>
            </a:fld>
            <a:endParaRPr lang="en-US" altLang="en-US" sz="120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a:extLst>
              <a:ext uri="{FF2B5EF4-FFF2-40B4-BE49-F238E27FC236}">
                <a16:creationId xmlns:a16="http://schemas.microsoft.com/office/drawing/2014/main" id="{93CC452F-A9E0-594A-A186-70497502D50B}"/>
              </a:ext>
            </a:extLst>
          </p:cNvPr>
          <p:cNvSpPr>
            <a:spLocks noGrp="1" noRot="1" noChangeAspect="1"/>
          </p:cNvSpPr>
          <p:nvPr>
            <p:ph type="sldImg"/>
          </p:nvPr>
        </p:nvSpPr>
        <p:spPr>
          <a:ln/>
        </p:spPr>
      </p:sp>
      <p:sp>
        <p:nvSpPr>
          <p:cNvPr id="104450" name="Notes Placeholder 2">
            <a:extLst>
              <a:ext uri="{FF2B5EF4-FFF2-40B4-BE49-F238E27FC236}">
                <a16:creationId xmlns:a16="http://schemas.microsoft.com/office/drawing/2014/main" id="{48D73C78-E2E6-3345-AB27-24B7D684959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04451" name="Slide Number Placeholder 3">
            <a:extLst>
              <a:ext uri="{FF2B5EF4-FFF2-40B4-BE49-F238E27FC236}">
                <a16:creationId xmlns:a16="http://schemas.microsoft.com/office/drawing/2014/main" id="{5485519B-4669-B14F-A824-12976702F06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FC9AF2C-0338-9344-9EA1-EA461BBC5950}" type="slidenum">
              <a:rPr lang="en-US" altLang="en-US" sz="1200"/>
              <a:pPr/>
              <a:t>43</a:t>
            </a:fld>
            <a:endParaRPr lang="en-US"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a:extLst>
              <a:ext uri="{FF2B5EF4-FFF2-40B4-BE49-F238E27FC236}">
                <a16:creationId xmlns:a16="http://schemas.microsoft.com/office/drawing/2014/main" id="{D473E56A-D3D7-A04C-8084-C278076D25DE}"/>
              </a:ext>
            </a:extLst>
          </p:cNvPr>
          <p:cNvSpPr>
            <a:spLocks noGrp="1" noRot="1" noChangeAspect="1"/>
          </p:cNvSpPr>
          <p:nvPr>
            <p:ph type="sldImg"/>
          </p:nvPr>
        </p:nvSpPr>
        <p:spPr>
          <a:ln/>
        </p:spPr>
      </p:sp>
      <p:sp>
        <p:nvSpPr>
          <p:cNvPr id="106498" name="Notes Placeholder 2">
            <a:extLst>
              <a:ext uri="{FF2B5EF4-FFF2-40B4-BE49-F238E27FC236}">
                <a16:creationId xmlns:a16="http://schemas.microsoft.com/office/drawing/2014/main" id="{C11F82D5-7A95-7348-B1D6-3EB657F2DA5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06499" name="Slide Number Placeholder 3">
            <a:extLst>
              <a:ext uri="{FF2B5EF4-FFF2-40B4-BE49-F238E27FC236}">
                <a16:creationId xmlns:a16="http://schemas.microsoft.com/office/drawing/2014/main" id="{B41E91FF-38CA-744E-93D7-4075E7D6D7B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A35F495-A798-644F-8497-AF6ABAB3DA1F}" type="slidenum">
              <a:rPr lang="en-US" altLang="en-US" sz="1200"/>
              <a:pPr/>
              <a:t>44</a:t>
            </a:fld>
            <a:endParaRPr lang="en-US"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a:extLst>
              <a:ext uri="{FF2B5EF4-FFF2-40B4-BE49-F238E27FC236}">
                <a16:creationId xmlns:a16="http://schemas.microsoft.com/office/drawing/2014/main" id="{C5E97B0D-3DB4-8148-B193-E3DCDD93AD2A}"/>
              </a:ext>
            </a:extLst>
          </p:cNvPr>
          <p:cNvSpPr>
            <a:spLocks noGrp="1" noRot="1" noChangeAspect="1"/>
          </p:cNvSpPr>
          <p:nvPr>
            <p:ph type="sldImg"/>
          </p:nvPr>
        </p:nvSpPr>
        <p:spPr>
          <a:ln/>
        </p:spPr>
      </p:sp>
      <p:sp>
        <p:nvSpPr>
          <p:cNvPr id="108546" name="Notes Placeholder 2">
            <a:extLst>
              <a:ext uri="{FF2B5EF4-FFF2-40B4-BE49-F238E27FC236}">
                <a16:creationId xmlns:a16="http://schemas.microsoft.com/office/drawing/2014/main" id="{09D9ADC1-050D-3047-8B4D-067F7499C0D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08547" name="Slide Number Placeholder 3">
            <a:extLst>
              <a:ext uri="{FF2B5EF4-FFF2-40B4-BE49-F238E27FC236}">
                <a16:creationId xmlns:a16="http://schemas.microsoft.com/office/drawing/2014/main" id="{848A7DA9-8C28-F647-AC1D-A5E2F09112F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CE0D14D-E44E-6245-BC11-17C27CD9E63A}" type="slidenum">
              <a:rPr lang="en-US" altLang="en-US" sz="1200"/>
              <a:pPr/>
              <a:t>45</a:t>
            </a:fld>
            <a:endParaRPr lang="en-US"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a:extLst>
              <a:ext uri="{FF2B5EF4-FFF2-40B4-BE49-F238E27FC236}">
                <a16:creationId xmlns:a16="http://schemas.microsoft.com/office/drawing/2014/main" id="{47B9D162-CCA8-204A-BA6A-339D4828B5F6}"/>
              </a:ext>
            </a:extLst>
          </p:cNvPr>
          <p:cNvSpPr>
            <a:spLocks noGrp="1" noRot="1" noChangeAspect="1"/>
          </p:cNvSpPr>
          <p:nvPr>
            <p:ph type="sldImg"/>
          </p:nvPr>
        </p:nvSpPr>
        <p:spPr>
          <a:ln/>
        </p:spPr>
      </p:sp>
      <p:sp>
        <p:nvSpPr>
          <p:cNvPr id="110594" name="Notes Placeholder 2">
            <a:extLst>
              <a:ext uri="{FF2B5EF4-FFF2-40B4-BE49-F238E27FC236}">
                <a16:creationId xmlns:a16="http://schemas.microsoft.com/office/drawing/2014/main" id="{0D4A2001-412D-D447-B975-5AF047E29B5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10595" name="Slide Number Placeholder 3">
            <a:extLst>
              <a:ext uri="{FF2B5EF4-FFF2-40B4-BE49-F238E27FC236}">
                <a16:creationId xmlns:a16="http://schemas.microsoft.com/office/drawing/2014/main" id="{5F52D0A0-6022-C342-8FF2-01C40DD2AE4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5C21EED-A11F-4E47-9C36-EABA6189FC28}" type="slidenum">
              <a:rPr lang="en-US" altLang="en-US" sz="1200"/>
              <a:pPr/>
              <a:t>46</a:t>
            </a:fld>
            <a:endParaRPr lang="en-US"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1857CF5D-40EF-4E44-B099-6FBDF4537E77}"/>
              </a:ext>
            </a:extLst>
          </p:cNvPr>
          <p:cNvSpPr>
            <a:spLocks noGrp="1" noRot="1" noChangeAspect="1"/>
          </p:cNvSpPr>
          <p:nvPr>
            <p:ph type="sldImg"/>
          </p:nvPr>
        </p:nvSpPr>
        <p:spPr>
          <a:ln/>
        </p:spPr>
      </p:sp>
      <p:sp>
        <p:nvSpPr>
          <p:cNvPr id="112642" name="Notes Placeholder 2">
            <a:extLst>
              <a:ext uri="{FF2B5EF4-FFF2-40B4-BE49-F238E27FC236}">
                <a16:creationId xmlns:a16="http://schemas.microsoft.com/office/drawing/2014/main" id="{BC2BF203-FC2E-7D4A-BEB0-082E781A8A3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12643" name="Slide Number Placeholder 3">
            <a:extLst>
              <a:ext uri="{FF2B5EF4-FFF2-40B4-BE49-F238E27FC236}">
                <a16:creationId xmlns:a16="http://schemas.microsoft.com/office/drawing/2014/main" id="{DB332F36-1CF3-0942-B96E-0670A6FBDA5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CF44DF6-7B25-D341-9898-5496340025E8}" type="slidenum">
              <a:rPr lang="en-US" altLang="en-US" sz="1200"/>
              <a:pPr/>
              <a:t>47</a:t>
            </a:fld>
            <a:endParaRPr lang="en-US"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E9F89882-E914-454A-989C-948F0690F792}"/>
              </a:ext>
            </a:extLst>
          </p:cNvPr>
          <p:cNvSpPr>
            <a:spLocks noGrp="1" noRot="1" noChangeAspect="1"/>
          </p:cNvSpPr>
          <p:nvPr>
            <p:ph type="sldImg"/>
          </p:nvPr>
        </p:nvSpPr>
        <p:spPr>
          <a:ln/>
        </p:spPr>
      </p:sp>
      <p:sp>
        <p:nvSpPr>
          <p:cNvPr id="114690" name="Notes Placeholder 2">
            <a:extLst>
              <a:ext uri="{FF2B5EF4-FFF2-40B4-BE49-F238E27FC236}">
                <a16:creationId xmlns:a16="http://schemas.microsoft.com/office/drawing/2014/main" id="{21259A57-D468-E54A-B4EB-56E017BADDF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14691" name="Slide Number Placeholder 3">
            <a:extLst>
              <a:ext uri="{FF2B5EF4-FFF2-40B4-BE49-F238E27FC236}">
                <a16:creationId xmlns:a16="http://schemas.microsoft.com/office/drawing/2014/main" id="{57310296-4626-B04F-89BB-33BECA7227F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6AAAED0-4077-B444-88B4-7C6172E1C2DB}" type="slidenum">
              <a:rPr lang="en-US" altLang="en-US" sz="1200"/>
              <a:pPr/>
              <a:t>48</a:t>
            </a:fld>
            <a:endParaRPr lang="en-US"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a:extLst>
              <a:ext uri="{FF2B5EF4-FFF2-40B4-BE49-F238E27FC236}">
                <a16:creationId xmlns:a16="http://schemas.microsoft.com/office/drawing/2014/main" id="{043B1BDE-F4E7-9A40-A293-56D6CD4AFC86}"/>
              </a:ext>
            </a:extLst>
          </p:cNvPr>
          <p:cNvSpPr>
            <a:spLocks noGrp="1" noRot="1" noChangeAspect="1"/>
          </p:cNvSpPr>
          <p:nvPr>
            <p:ph type="sldImg"/>
          </p:nvPr>
        </p:nvSpPr>
        <p:spPr>
          <a:ln/>
        </p:spPr>
      </p:sp>
      <p:sp>
        <p:nvSpPr>
          <p:cNvPr id="116738" name="Notes Placeholder 2">
            <a:extLst>
              <a:ext uri="{FF2B5EF4-FFF2-40B4-BE49-F238E27FC236}">
                <a16:creationId xmlns:a16="http://schemas.microsoft.com/office/drawing/2014/main" id="{F477D737-5FA4-AC42-AEA7-1264A61CB01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16739" name="Slide Number Placeholder 3">
            <a:extLst>
              <a:ext uri="{FF2B5EF4-FFF2-40B4-BE49-F238E27FC236}">
                <a16:creationId xmlns:a16="http://schemas.microsoft.com/office/drawing/2014/main" id="{1D075593-548A-1041-969E-FBA0A77FCF6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6AA5A2D-6002-104E-B6E3-D806DFF540B5}" type="slidenum">
              <a:rPr lang="en-US" altLang="en-US" sz="1200"/>
              <a:pPr/>
              <a:t>49</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a:extLst>
              <a:ext uri="{FF2B5EF4-FFF2-40B4-BE49-F238E27FC236}">
                <a16:creationId xmlns:a16="http://schemas.microsoft.com/office/drawing/2014/main" id="{29777340-40F2-BB45-BE51-8CE9F76C796E}"/>
              </a:ext>
            </a:extLst>
          </p:cNvPr>
          <p:cNvSpPr>
            <a:spLocks noGrp="1" noRot="1" noChangeAspect="1"/>
          </p:cNvSpPr>
          <p:nvPr>
            <p:ph type="sldImg"/>
          </p:nvPr>
        </p:nvSpPr>
        <p:spPr>
          <a:ln/>
        </p:spPr>
      </p:sp>
      <p:sp>
        <p:nvSpPr>
          <p:cNvPr id="27650" name="Notes Placeholder 2">
            <a:extLst>
              <a:ext uri="{FF2B5EF4-FFF2-40B4-BE49-F238E27FC236}">
                <a16:creationId xmlns:a16="http://schemas.microsoft.com/office/drawing/2014/main" id="{31B6B7A2-296B-9D4D-A3B6-0CD8A19F7B0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27651" name="Slide Number Placeholder 3">
            <a:extLst>
              <a:ext uri="{FF2B5EF4-FFF2-40B4-BE49-F238E27FC236}">
                <a16:creationId xmlns:a16="http://schemas.microsoft.com/office/drawing/2014/main" id="{9F81385A-ED4F-8C4D-8E44-C4E6D73A5EAD}"/>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85A0A0E-2FEE-364C-8B9B-BEFD33DEDD9A}" type="slidenum">
              <a:rPr lang="en-US" altLang="en-US" sz="1200"/>
              <a:pPr/>
              <a:t>5</a:t>
            </a:fld>
            <a:endParaRPr lang="en-US"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a:extLst>
              <a:ext uri="{FF2B5EF4-FFF2-40B4-BE49-F238E27FC236}">
                <a16:creationId xmlns:a16="http://schemas.microsoft.com/office/drawing/2014/main" id="{269E2A6A-827E-554E-9843-D6BF60CEE4A8}"/>
              </a:ext>
            </a:extLst>
          </p:cNvPr>
          <p:cNvSpPr>
            <a:spLocks noGrp="1" noRot="1" noChangeAspect="1"/>
          </p:cNvSpPr>
          <p:nvPr>
            <p:ph type="sldImg"/>
          </p:nvPr>
        </p:nvSpPr>
        <p:spPr>
          <a:ln/>
        </p:spPr>
      </p:sp>
      <p:sp>
        <p:nvSpPr>
          <p:cNvPr id="118786" name="Notes Placeholder 2">
            <a:extLst>
              <a:ext uri="{FF2B5EF4-FFF2-40B4-BE49-F238E27FC236}">
                <a16:creationId xmlns:a16="http://schemas.microsoft.com/office/drawing/2014/main" id="{2E9FF9D5-388D-5445-AE3C-31F656DF002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18787" name="Slide Number Placeholder 3">
            <a:extLst>
              <a:ext uri="{FF2B5EF4-FFF2-40B4-BE49-F238E27FC236}">
                <a16:creationId xmlns:a16="http://schemas.microsoft.com/office/drawing/2014/main" id="{E7E7A56C-7278-C446-88A1-29F7E477AEB9}"/>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59DD66B-B7B2-9347-8A0C-D08366ABDAA9}" type="slidenum">
              <a:rPr lang="en-US" altLang="en-US" sz="1200"/>
              <a:pPr/>
              <a:t>50</a:t>
            </a:fld>
            <a:endParaRPr lang="en-US"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a:extLst>
              <a:ext uri="{FF2B5EF4-FFF2-40B4-BE49-F238E27FC236}">
                <a16:creationId xmlns:a16="http://schemas.microsoft.com/office/drawing/2014/main" id="{42B37ABC-585D-6041-932F-518A50F5EBC8}"/>
              </a:ext>
            </a:extLst>
          </p:cNvPr>
          <p:cNvSpPr>
            <a:spLocks noGrp="1" noRot="1" noChangeAspect="1"/>
          </p:cNvSpPr>
          <p:nvPr>
            <p:ph type="sldImg"/>
          </p:nvPr>
        </p:nvSpPr>
        <p:spPr>
          <a:ln/>
        </p:spPr>
      </p:sp>
      <p:sp>
        <p:nvSpPr>
          <p:cNvPr id="120834" name="Notes Placeholder 2">
            <a:extLst>
              <a:ext uri="{FF2B5EF4-FFF2-40B4-BE49-F238E27FC236}">
                <a16:creationId xmlns:a16="http://schemas.microsoft.com/office/drawing/2014/main" id="{04B78736-0A5C-2248-B6BC-ABC72EEB34CF}"/>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20835" name="Slide Number Placeholder 3">
            <a:extLst>
              <a:ext uri="{FF2B5EF4-FFF2-40B4-BE49-F238E27FC236}">
                <a16:creationId xmlns:a16="http://schemas.microsoft.com/office/drawing/2014/main" id="{81DC851E-6AE7-E942-BA73-A138AD35143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E10683C-9A2B-C048-AA36-5A1CCDED040B}" type="slidenum">
              <a:rPr lang="en-US" altLang="en-US" sz="1200"/>
              <a:pPr/>
              <a:t>51</a:t>
            </a:fld>
            <a:endParaRPr lang="en-US"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a:extLst>
              <a:ext uri="{FF2B5EF4-FFF2-40B4-BE49-F238E27FC236}">
                <a16:creationId xmlns:a16="http://schemas.microsoft.com/office/drawing/2014/main" id="{537B8181-EF63-2F4A-BCEC-897165E4B2D6}"/>
              </a:ext>
            </a:extLst>
          </p:cNvPr>
          <p:cNvSpPr>
            <a:spLocks noGrp="1" noRot="1" noChangeAspect="1"/>
          </p:cNvSpPr>
          <p:nvPr>
            <p:ph type="sldImg"/>
          </p:nvPr>
        </p:nvSpPr>
        <p:spPr>
          <a:ln/>
        </p:spPr>
      </p:sp>
      <p:sp>
        <p:nvSpPr>
          <p:cNvPr id="122882" name="Notes Placeholder 2">
            <a:extLst>
              <a:ext uri="{FF2B5EF4-FFF2-40B4-BE49-F238E27FC236}">
                <a16:creationId xmlns:a16="http://schemas.microsoft.com/office/drawing/2014/main" id="{7C3E4450-164B-1E4F-BD62-245A65233D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22883" name="Slide Number Placeholder 3">
            <a:extLst>
              <a:ext uri="{FF2B5EF4-FFF2-40B4-BE49-F238E27FC236}">
                <a16:creationId xmlns:a16="http://schemas.microsoft.com/office/drawing/2014/main" id="{B094CBAB-EAAF-8549-855E-F26614754C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B2BF2AD-66A9-EE48-B725-1BDAB785CE6A}" type="slidenum">
              <a:rPr lang="en-US" altLang="en-US" sz="1200"/>
              <a:pPr/>
              <a:t>52</a:t>
            </a:fld>
            <a:endParaRPr lang="en-US"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a:extLst>
              <a:ext uri="{FF2B5EF4-FFF2-40B4-BE49-F238E27FC236}">
                <a16:creationId xmlns:a16="http://schemas.microsoft.com/office/drawing/2014/main" id="{537B8181-EF63-2F4A-BCEC-897165E4B2D6}"/>
              </a:ext>
            </a:extLst>
          </p:cNvPr>
          <p:cNvSpPr>
            <a:spLocks noGrp="1" noRot="1" noChangeAspect="1"/>
          </p:cNvSpPr>
          <p:nvPr>
            <p:ph type="sldImg"/>
          </p:nvPr>
        </p:nvSpPr>
        <p:spPr>
          <a:ln/>
        </p:spPr>
      </p:sp>
      <p:sp>
        <p:nvSpPr>
          <p:cNvPr id="122882" name="Notes Placeholder 2">
            <a:extLst>
              <a:ext uri="{FF2B5EF4-FFF2-40B4-BE49-F238E27FC236}">
                <a16:creationId xmlns:a16="http://schemas.microsoft.com/office/drawing/2014/main" id="{7C3E4450-164B-1E4F-BD62-245A65233D8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122883" name="Slide Number Placeholder 3">
            <a:extLst>
              <a:ext uri="{FF2B5EF4-FFF2-40B4-BE49-F238E27FC236}">
                <a16:creationId xmlns:a16="http://schemas.microsoft.com/office/drawing/2014/main" id="{B094CBAB-EAAF-8549-855E-F26614754CA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B2BF2AD-66A9-EE48-B725-1BDAB785CE6A}" type="slidenum">
              <a:rPr lang="en-US" altLang="en-US" sz="1200"/>
              <a:pPr/>
              <a:t>53</a:t>
            </a:fld>
            <a:endParaRPr lang="en-US" altLang="en-US" sz="1200"/>
          </a:p>
        </p:txBody>
      </p:sp>
    </p:spTree>
    <p:extLst>
      <p:ext uri="{BB962C8B-B14F-4D97-AF65-F5344CB8AC3E}">
        <p14:creationId xmlns:p14="http://schemas.microsoft.com/office/powerpoint/2010/main" val="4856450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a:extLst>
              <a:ext uri="{FF2B5EF4-FFF2-40B4-BE49-F238E27FC236}">
                <a16:creationId xmlns:a16="http://schemas.microsoft.com/office/drawing/2014/main" id="{27E9E6DF-CCC8-A148-B2FD-37875E985F3E}"/>
              </a:ext>
            </a:extLst>
          </p:cNvPr>
          <p:cNvSpPr>
            <a:spLocks noGrp="1" noRot="1" noChangeAspect="1"/>
          </p:cNvSpPr>
          <p:nvPr>
            <p:ph type="sldImg"/>
          </p:nvPr>
        </p:nvSpPr>
        <p:spPr>
          <a:ln/>
        </p:spPr>
      </p:sp>
      <p:sp>
        <p:nvSpPr>
          <p:cNvPr id="124930" name="Notes Placeholder 2">
            <a:extLst>
              <a:ext uri="{FF2B5EF4-FFF2-40B4-BE49-F238E27FC236}">
                <a16:creationId xmlns:a16="http://schemas.microsoft.com/office/drawing/2014/main" id="{BC076FF9-87AE-464E-9F0E-62F04E6975E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24931" name="Slide Number Placeholder 3">
            <a:extLst>
              <a:ext uri="{FF2B5EF4-FFF2-40B4-BE49-F238E27FC236}">
                <a16:creationId xmlns:a16="http://schemas.microsoft.com/office/drawing/2014/main" id="{9AE812E0-1C06-4C44-801F-E75CBB02180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E704A43-6946-C441-AAA6-25520FACF37E}" type="slidenum">
              <a:rPr lang="en-US" altLang="en-US" sz="1200"/>
              <a:pPr/>
              <a:t>54</a:t>
            </a:fld>
            <a:endParaRPr lang="en-US"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a:extLst>
              <a:ext uri="{FF2B5EF4-FFF2-40B4-BE49-F238E27FC236}">
                <a16:creationId xmlns:a16="http://schemas.microsoft.com/office/drawing/2014/main" id="{CE7772CD-0E71-1F47-8E8D-1B74D82AA0C8}"/>
              </a:ext>
            </a:extLst>
          </p:cNvPr>
          <p:cNvSpPr>
            <a:spLocks noGrp="1" noRot="1" noChangeAspect="1"/>
          </p:cNvSpPr>
          <p:nvPr>
            <p:ph type="sldImg"/>
          </p:nvPr>
        </p:nvSpPr>
        <p:spPr>
          <a:ln/>
        </p:spPr>
      </p:sp>
      <p:sp>
        <p:nvSpPr>
          <p:cNvPr id="126978" name="Notes Placeholder 2">
            <a:extLst>
              <a:ext uri="{FF2B5EF4-FFF2-40B4-BE49-F238E27FC236}">
                <a16:creationId xmlns:a16="http://schemas.microsoft.com/office/drawing/2014/main" id="{EEF704D8-06CD-E946-8382-D172B13365F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26979" name="Slide Number Placeholder 3">
            <a:extLst>
              <a:ext uri="{FF2B5EF4-FFF2-40B4-BE49-F238E27FC236}">
                <a16:creationId xmlns:a16="http://schemas.microsoft.com/office/drawing/2014/main" id="{151F6740-0EF4-C049-8EE9-FB91C20FEFB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695ECFF-71C5-6A4A-A39E-208749F6EC10}" type="slidenum">
              <a:rPr lang="en-US" altLang="en-US" sz="1200"/>
              <a:pPr/>
              <a:t>55</a:t>
            </a:fld>
            <a:endParaRPr lang="en-US"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a:extLst>
              <a:ext uri="{FF2B5EF4-FFF2-40B4-BE49-F238E27FC236}">
                <a16:creationId xmlns:a16="http://schemas.microsoft.com/office/drawing/2014/main" id="{9CCFA0BF-7CA3-844C-B6AB-7CA40BAAF62F}"/>
              </a:ext>
            </a:extLst>
          </p:cNvPr>
          <p:cNvSpPr>
            <a:spLocks noGrp="1" noRot="1" noChangeAspect="1"/>
          </p:cNvSpPr>
          <p:nvPr>
            <p:ph type="sldImg"/>
          </p:nvPr>
        </p:nvSpPr>
        <p:spPr>
          <a:ln/>
        </p:spPr>
      </p:sp>
      <p:sp>
        <p:nvSpPr>
          <p:cNvPr id="129026" name="Notes Placeholder 2">
            <a:extLst>
              <a:ext uri="{FF2B5EF4-FFF2-40B4-BE49-F238E27FC236}">
                <a16:creationId xmlns:a16="http://schemas.microsoft.com/office/drawing/2014/main" id="{20A6F697-F8CE-B04F-AAD3-15A2CD7CB6F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29027" name="Slide Number Placeholder 3">
            <a:extLst>
              <a:ext uri="{FF2B5EF4-FFF2-40B4-BE49-F238E27FC236}">
                <a16:creationId xmlns:a16="http://schemas.microsoft.com/office/drawing/2014/main" id="{81E15295-1C08-6543-ABCF-1592CE9806E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37A6485-463F-9F44-BB36-1970466F0CBB}" type="slidenum">
              <a:rPr lang="en-US" altLang="en-US" sz="1200"/>
              <a:pPr/>
              <a:t>56</a:t>
            </a:fld>
            <a:endParaRPr lang="en-US"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a:extLst>
              <a:ext uri="{FF2B5EF4-FFF2-40B4-BE49-F238E27FC236}">
                <a16:creationId xmlns:a16="http://schemas.microsoft.com/office/drawing/2014/main" id="{33C628A5-1466-A94D-8333-F591ACA1D16B}"/>
              </a:ext>
            </a:extLst>
          </p:cNvPr>
          <p:cNvSpPr>
            <a:spLocks noGrp="1" noRot="1" noChangeAspect="1"/>
          </p:cNvSpPr>
          <p:nvPr>
            <p:ph type="sldImg"/>
          </p:nvPr>
        </p:nvSpPr>
        <p:spPr>
          <a:ln/>
        </p:spPr>
      </p:sp>
      <p:sp>
        <p:nvSpPr>
          <p:cNvPr id="131074" name="Notes Placeholder 2">
            <a:extLst>
              <a:ext uri="{FF2B5EF4-FFF2-40B4-BE49-F238E27FC236}">
                <a16:creationId xmlns:a16="http://schemas.microsoft.com/office/drawing/2014/main" id="{FC55DC12-F2C6-DE41-AEC3-A5EB921235CB}"/>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31075" name="Slide Number Placeholder 3">
            <a:extLst>
              <a:ext uri="{FF2B5EF4-FFF2-40B4-BE49-F238E27FC236}">
                <a16:creationId xmlns:a16="http://schemas.microsoft.com/office/drawing/2014/main" id="{5F2AE51D-476D-FA42-B60B-F952CBA4D76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506521B-6C35-A24B-8F69-03782B9A80F4}" type="slidenum">
              <a:rPr lang="en-US" altLang="en-US" sz="1200"/>
              <a:pPr/>
              <a:t>57</a:t>
            </a:fld>
            <a:endParaRPr lang="en-US"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a:extLst>
              <a:ext uri="{FF2B5EF4-FFF2-40B4-BE49-F238E27FC236}">
                <a16:creationId xmlns:a16="http://schemas.microsoft.com/office/drawing/2014/main" id="{B88536B0-F4D5-074A-B7FC-B71E956F8ED1}"/>
              </a:ext>
            </a:extLst>
          </p:cNvPr>
          <p:cNvSpPr>
            <a:spLocks noGrp="1" noRot="1" noChangeAspect="1"/>
          </p:cNvSpPr>
          <p:nvPr>
            <p:ph type="sldImg"/>
          </p:nvPr>
        </p:nvSpPr>
        <p:spPr>
          <a:ln/>
        </p:spPr>
      </p:sp>
      <p:sp>
        <p:nvSpPr>
          <p:cNvPr id="133122" name="Notes Placeholder 2">
            <a:extLst>
              <a:ext uri="{FF2B5EF4-FFF2-40B4-BE49-F238E27FC236}">
                <a16:creationId xmlns:a16="http://schemas.microsoft.com/office/drawing/2014/main" id="{1EFAA284-7F11-6D4D-8605-FAE820635F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33123" name="Slide Number Placeholder 3">
            <a:extLst>
              <a:ext uri="{FF2B5EF4-FFF2-40B4-BE49-F238E27FC236}">
                <a16:creationId xmlns:a16="http://schemas.microsoft.com/office/drawing/2014/main" id="{9C0B588F-B894-134A-BD9B-EBBD2E35B2C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6A62D65-5A60-EE43-9150-216C9FBC0C04}" type="slidenum">
              <a:rPr lang="en-US" altLang="en-US" sz="1200"/>
              <a:pPr/>
              <a:t>58</a:t>
            </a:fld>
            <a:endParaRPr lang="en-US"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a:extLst>
              <a:ext uri="{FF2B5EF4-FFF2-40B4-BE49-F238E27FC236}">
                <a16:creationId xmlns:a16="http://schemas.microsoft.com/office/drawing/2014/main" id="{2272601E-8AA7-C044-A6CB-7865FA281356}"/>
              </a:ext>
            </a:extLst>
          </p:cNvPr>
          <p:cNvSpPr>
            <a:spLocks noGrp="1" noRot="1" noChangeAspect="1"/>
          </p:cNvSpPr>
          <p:nvPr>
            <p:ph type="sldImg"/>
          </p:nvPr>
        </p:nvSpPr>
        <p:spPr>
          <a:ln/>
        </p:spPr>
      </p:sp>
      <p:sp>
        <p:nvSpPr>
          <p:cNvPr id="135170" name="Notes Placeholder 2">
            <a:extLst>
              <a:ext uri="{FF2B5EF4-FFF2-40B4-BE49-F238E27FC236}">
                <a16:creationId xmlns:a16="http://schemas.microsoft.com/office/drawing/2014/main" id="{23109296-605F-494B-AB5B-B3EB186859A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135171" name="Slide Number Placeholder 3">
            <a:extLst>
              <a:ext uri="{FF2B5EF4-FFF2-40B4-BE49-F238E27FC236}">
                <a16:creationId xmlns:a16="http://schemas.microsoft.com/office/drawing/2014/main" id="{B88569A5-1E7E-A544-BFF0-571122E5711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6B40D7B-EEA5-8740-8EFD-3544D852856B}" type="slidenum">
              <a:rPr lang="en-US" altLang="en-US" sz="1200"/>
              <a:pPr/>
              <a:t>59</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a:extLst>
              <a:ext uri="{FF2B5EF4-FFF2-40B4-BE49-F238E27FC236}">
                <a16:creationId xmlns:a16="http://schemas.microsoft.com/office/drawing/2014/main" id="{BBD1B63F-7077-E541-8584-CAEDD6CB1E3A}"/>
              </a:ext>
            </a:extLst>
          </p:cNvPr>
          <p:cNvSpPr>
            <a:spLocks noGrp="1" noRot="1" noChangeAspect="1"/>
          </p:cNvSpPr>
          <p:nvPr>
            <p:ph type="sldImg"/>
          </p:nvPr>
        </p:nvSpPr>
        <p:spPr>
          <a:ln/>
        </p:spPr>
      </p:sp>
      <p:sp>
        <p:nvSpPr>
          <p:cNvPr id="29698" name="Notes Placeholder 2">
            <a:extLst>
              <a:ext uri="{FF2B5EF4-FFF2-40B4-BE49-F238E27FC236}">
                <a16:creationId xmlns:a16="http://schemas.microsoft.com/office/drawing/2014/main" id="{4F34E528-CAA3-7F42-8284-AB9A7BED837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29699" name="Slide Number Placeholder 3">
            <a:extLst>
              <a:ext uri="{FF2B5EF4-FFF2-40B4-BE49-F238E27FC236}">
                <a16:creationId xmlns:a16="http://schemas.microsoft.com/office/drawing/2014/main" id="{BCA268D0-309A-DF4B-82C2-4B68ABE8038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47D04C7-DD5F-5D44-B5C1-0ED3DD533235}" type="slidenum">
              <a:rPr lang="en-US" altLang="en-US" sz="1200"/>
              <a:pPr/>
              <a:t>6</a:t>
            </a:fld>
            <a:endParaRPr lang="en-US"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a:extLst>
              <a:ext uri="{FF2B5EF4-FFF2-40B4-BE49-F238E27FC236}">
                <a16:creationId xmlns:a16="http://schemas.microsoft.com/office/drawing/2014/main" id="{6FD68B4C-F24C-864E-A171-851CF09AD9CF}"/>
              </a:ext>
            </a:extLst>
          </p:cNvPr>
          <p:cNvSpPr>
            <a:spLocks noGrp="1" noRot="1" noChangeAspect="1"/>
          </p:cNvSpPr>
          <p:nvPr>
            <p:ph type="sldImg"/>
          </p:nvPr>
        </p:nvSpPr>
        <p:spPr>
          <a:ln/>
        </p:spPr>
      </p:sp>
      <p:sp>
        <p:nvSpPr>
          <p:cNvPr id="137218" name="Notes Placeholder 2">
            <a:extLst>
              <a:ext uri="{FF2B5EF4-FFF2-40B4-BE49-F238E27FC236}">
                <a16:creationId xmlns:a16="http://schemas.microsoft.com/office/drawing/2014/main" id="{64402558-DCB7-E149-B124-DB1C4916FC3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ea typeface="ＭＳ Ｐゴシック" panose="020B0600070205080204" pitchFamily="34" charset="-128"/>
              </a:rPr>
              <a:t>PB= professional billing</a:t>
            </a:r>
          </a:p>
          <a:p>
            <a:r>
              <a:rPr lang="en-US" altLang="en-US">
                <a:latin typeface="Times New Roman" panose="02020603050405020304" pitchFamily="18" charset="0"/>
                <a:ea typeface="ＭＳ Ｐゴシック" panose="020B0600070205080204" pitchFamily="34" charset="-128"/>
              </a:rPr>
              <a:t>HB= Hospital billing</a:t>
            </a:r>
          </a:p>
        </p:txBody>
      </p:sp>
      <p:sp>
        <p:nvSpPr>
          <p:cNvPr id="137219" name="Slide Number Placeholder 3">
            <a:extLst>
              <a:ext uri="{FF2B5EF4-FFF2-40B4-BE49-F238E27FC236}">
                <a16:creationId xmlns:a16="http://schemas.microsoft.com/office/drawing/2014/main" id="{BF688530-2605-EE47-A959-9C4E7693AFF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4369876-AB81-A14D-B612-5F119A8D6C14}" type="slidenum">
              <a:rPr lang="en-US" altLang="en-US" sz="1200"/>
              <a:pPr/>
              <a:t>60</a:t>
            </a:fld>
            <a:endParaRPr lang="en-US"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99D91AD6-9A85-5F4C-AA1F-4D1D513D9C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33F900B-E588-CE47-A34A-899D143A50FC}" type="slidenum">
              <a:rPr lang="en-US" altLang="en-US" sz="1200"/>
              <a:pPr/>
              <a:t>61</a:t>
            </a:fld>
            <a:endParaRPr lang="en-US" altLang="en-US" sz="1200"/>
          </a:p>
        </p:txBody>
      </p:sp>
      <p:sp>
        <p:nvSpPr>
          <p:cNvPr id="19458" name="Rectangle 2">
            <a:extLst>
              <a:ext uri="{FF2B5EF4-FFF2-40B4-BE49-F238E27FC236}">
                <a16:creationId xmlns:a16="http://schemas.microsoft.com/office/drawing/2014/main" id="{7EB4B425-D013-BF43-A676-1A4A0FAA03D7}"/>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FC12BC2A-AB9B-FD43-B23D-9F6D00B6460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71767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259E8182-E47D-D24B-8895-415CBB64684D}"/>
              </a:ext>
            </a:extLst>
          </p:cNvPr>
          <p:cNvSpPr>
            <a:spLocks noGrp="1" noRot="1" noChangeAspect="1"/>
          </p:cNvSpPr>
          <p:nvPr>
            <p:ph type="sldImg"/>
          </p:nvPr>
        </p:nvSpPr>
        <p:spPr>
          <a:ln/>
        </p:spPr>
      </p:sp>
      <p:sp>
        <p:nvSpPr>
          <p:cNvPr id="31746" name="Notes Placeholder 2">
            <a:extLst>
              <a:ext uri="{FF2B5EF4-FFF2-40B4-BE49-F238E27FC236}">
                <a16:creationId xmlns:a16="http://schemas.microsoft.com/office/drawing/2014/main" id="{FDB104EA-6982-6642-9941-B3811987648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1747" name="Slide Number Placeholder 3">
            <a:extLst>
              <a:ext uri="{FF2B5EF4-FFF2-40B4-BE49-F238E27FC236}">
                <a16:creationId xmlns:a16="http://schemas.microsoft.com/office/drawing/2014/main" id="{B5A17763-F920-1049-B787-A1BCB291A8A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90CE7C1-274E-B545-8449-61E56DA00B78}" type="slidenum">
              <a:rPr lang="en-US" altLang="en-US" sz="1200"/>
              <a:pPr/>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EB61FB19-F4CA-1349-A128-124C4089BEC9}"/>
              </a:ext>
            </a:extLst>
          </p:cNvPr>
          <p:cNvSpPr>
            <a:spLocks noGrp="1" noRot="1" noChangeAspect="1"/>
          </p:cNvSpPr>
          <p:nvPr>
            <p:ph type="sldImg"/>
          </p:nvPr>
        </p:nvSpPr>
        <p:spPr>
          <a:ln/>
        </p:spPr>
      </p:sp>
      <p:sp>
        <p:nvSpPr>
          <p:cNvPr id="33794" name="Notes Placeholder 2">
            <a:extLst>
              <a:ext uri="{FF2B5EF4-FFF2-40B4-BE49-F238E27FC236}">
                <a16:creationId xmlns:a16="http://schemas.microsoft.com/office/drawing/2014/main" id="{74B8E435-DE52-B24A-A262-E7F22F8A8E7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anose="02020603050405020304" pitchFamily="18" charset="0"/>
              <a:ea typeface="ＭＳ Ｐゴシック" panose="020B0600070205080204" pitchFamily="34" charset="-128"/>
            </a:endParaRPr>
          </a:p>
        </p:txBody>
      </p:sp>
      <p:sp>
        <p:nvSpPr>
          <p:cNvPr id="33795" name="Slide Number Placeholder 3">
            <a:extLst>
              <a:ext uri="{FF2B5EF4-FFF2-40B4-BE49-F238E27FC236}">
                <a16:creationId xmlns:a16="http://schemas.microsoft.com/office/drawing/2014/main" id="{F0A67634-B920-314F-93F6-EC2540543908}"/>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B79E666-C8C8-5643-9210-BA2BCA274580}" type="slidenum">
              <a:rPr lang="en-US" altLang="en-US" sz="1200"/>
              <a:pPr/>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E26E9E4E-7691-3A4E-A99B-7F9D6E4150F4}"/>
              </a:ext>
            </a:extLst>
          </p:cNvPr>
          <p:cNvSpPr>
            <a:spLocks noGrp="1" noRot="1" noChangeAspect="1"/>
          </p:cNvSpPr>
          <p:nvPr>
            <p:ph type="sldImg"/>
          </p:nvPr>
        </p:nvSpPr>
        <p:spPr>
          <a:ln/>
        </p:spPr>
      </p:sp>
      <p:sp>
        <p:nvSpPr>
          <p:cNvPr id="35842" name="Notes Placeholder 2">
            <a:extLst>
              <a:ext uri="{FF2B5EF4-FFF2-40B4-BE49-F238E27FC236}">
                <a16:creationId xmlns:a16="http://schemas.microsoft.com/office/drawing/2014/main" id="{433AC5A5-65E5-314D-8E3B-916335BABC5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a typeface="ＭＳ Ｐゴシック" panose="020B0600070205080204" pitchFamily="34" charset="-128"/>
            </a:endParaRPr>
          </a:p>
        </p:txBody>
      </p:sp>
      <p:sp>
        <p:nvSpPr>
          <p:cNvPr id="35843" name="Slide Number Placeholder 3">
            <a:extLst>
              <a:ext uri="{FF2B5EF4-FFF2-40B4-BE49-F238E27FC236}">
                <a16:creationId xmlns:a16="http://schemas.microsoft.com/office/drawing/2014/main" id="{7F172C2A-E8E8-1C46-AA14-CA1661EFE3D1}"/>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B7D7CF6-6369-2947-AD29-7EF6A60A4D4F}" type="slidenum">
              <a:rPr lang="en-US" altLang="en-US" sz="1200"/>
              <a:pPr/>
              <a:t>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499C9C07-4407-6045-B34E-5F6B746363D8}"/>
              </a:ext>
            </a:extLst>
          </p:cNvPr>
          <p:cNvGrpSpPr>
            <a:grpSpLocks/>
          </p:cNvGrpSpPr>
          <p:nvPr/>
        </p:nvGrpSpPr>
        <p:grpSpPr bwMode="auto">
          <a:xfrm>
            <a:off x="-3175" y="2438400"/>
            <a:ext cx="9147175" cy="1063625"/>
            <a:chOff x="-2" y="1536"/>
            <a:chExt cx="5762" cy="670"/>
          </a:xfrm>
        </p:grpSpPr>
        <p:grpSp>
          <p:nvGrpSpPr>
            <p:cNvPr id="5" name="Group 3">
              <a:extLst>
                <a:ext uri="{FF2B5EF4-FFF2-40B4-BE49-F238E27FC236}">
                  <a16:creationId xmlns:a16="http://schemas.microsoft.com/office/drawing/2014/main" id="{FD5D4CFD-8DDE-C446-A8EE-1CC8514CBC75}"/>
                </a:ext>
              </a:extLst>
            </p:cNvPr>
            <p:cNvGrpSpPr>
              <a:grpSpLocks/>
            </p:cNvGrpSpPr>
            <p:nvPr/>
          </p:nvGrpSpPr>
          <p:grpSpPr bwMode="auto">
            <a:xfrm flipH="1">
              <a:off x="-2" y="1562"/>
              <a:ext cx="5763" cy="647"/>
              <a:chOff x="-3" y="1562"/>
              <a:chExt cx="5763" cy="647"/>
            </a:xfrm>
          </p:grpSpPr>
          <p:sp>
            <p:nvSpPr>
              <p:cNvPr id="8" name="Freeform 4">
                <a:extLst>
                  <a:ext uri="{FF2B5EF4-FFF2-40B4-BE49-F238E27FC236}">
                    <a16:creationId xmlns:a16="http://schemas.microsoft.com/office/drawing/2014/main" id="{07DA7AE8-4E9F-3D48-9C1C-0A2103BA83BB}"/>
                  </a:ext>
                </a:extLst>
              </p:cNvPr>
              <p:cNvSpPr>
                <a:spLocks/>
              </p:cNvSpPr>
              <p:nvPr/>
            </p:nvSpPr>
            <p:spPr bwMode="ltGray">
              <a:xfrm rot="-5400000">
                <a:off x="2558" y="-993"/>
                <a:ext cx="624" cy="5745"/>
              </a:xfrm>
              <a:custGeom>
                <a:avLst/>
                <a:gdLst>
                  <a:gd name="T0" fmla="*/ 0 w 1000"/>
                  <a:gd name="T1" fmla="*/ 0 h 720"/>
                  <a:gd name="T2" fmla="*/ 0 w 1000"/>
                  <a:gd name="T3" fmla="*/ 2147483647 h 720"/>
                  <a:gd name="T4" fmla="*/ 2 w 1000"/>
                  <a:gd name="T5" fmla="*/ 2147483647 h 720"/>
                  <a:gd name="T6" fmla="*/ 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9" name="Freeform 5">
                <a:extLst>
                  <a:ext uri="{FF2B5EF4-FFF2-40B4-BE49-F238E27FC236}">
                    <a16:creationId xmlns:a16="http://schemas.microsoft.com/office/drawing/2014/main" id="{F91E02DD-A2A8-7E4E-B8C3-7F06B3DDBE42}"/>
                  </a:ext>
                </a:extLst>
              </p:cNvPr>
              <p:cNvSpPr>
                <a:spLocks/>
              </p:cNvSpPr>
              <p:nvPr/>
            </p:nvSpPr>
            <p:spPr bwMode="ltGray">
              <a:xfrm rot="-5400000">
                <a:off x="1322" y="1669"/>
                <a:ext cx="624" cy="421"/>
              </a:xfrm>
              <a:custGeom>
                <a:avLst/>
                <a:gdLst>
                  <a:gd name="T0" fmla="*/ 0 w 624"/>
                  <a:gd name="T1" fmla="*/ 0 h 317"/>
                  <a:gd name="T2" fmla="*/ 0 w 624"/>
                  <a:gd name="T3" fmla="*/ 10858 h 317"/>
                  <a:gd name="T4" fmla="*/ 624 w 624"/>
                  <a:gd name="T5" fmla="*/ 108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 name="Freeform 6">
                <a:extLst>
                  <a:ext uri="{FF2B5EF4-FFF2-40B4-BE49-F238E27FC236}">
                    <a16:creationId xmlns:a16="http://schemas.microsoft.com/office/drawing/2014/main" id="{4A5320A4-A4F1-EF4B-AF99-B8BC0903E0A0}"/>
                  </a:ext>
                </a:extLst>
              </p:cNvPr>
              <p:cNvSpPr>
                <a:spLocks/>
              </p:cNvSpPr>
              <p:nvPr/>
            </p:nvSpPr>
            <p:spPr bwMode="ltGray">
              <a:xfrm rot="-5400000">
                <a:off x="982" y="1669"/>
                <a:ext cx="624" cy="422"/>
              </a:xfrm>
              <a:custGeom>
                <a:avLst/>
                <a:gdLst>
                  <a:gd name="T0" fmla="*/ 0 w 624"/>
                  <a:gd name="T1" fmla="*/ 0 h 317"/>
                  <a:gd name="T2" fmla="*/ 0 w 624"/>
                  <a:gd name="T3" fmla="*/ 11225 h 317"/>
                  <a:gd name="T4" fmla="*/ 624 w 624"/>
                  <a:gd name="T5" fmla="*/ 1122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1" name="Freeform 7">
                <a:extLst>
                  <a:ext uri="{FF2B5EF4-FFF2-40B4-BE49-F238E27FC236}">
                    <a16:creationId xmlns:a16="http://schemas.microsoft.com/office/drawing/2014/main" id="{B4E5592E-34C1-7944-8E27-525A66439D54}"/>
                  </a:ext>
                </a:extLst>
              </p:cNvPr>
              <p:cNvSpPr>
                <a:spLocks/>
              </p:cNvSpPr>
              <p:nvPr/>
            </p:nvSpPr>
            <p:spPr bwMode="ltGray">
              <a:xfrm rot="-5400000">
                <a:off x="-58" y="1762"/>
                <a:ext cx="624" cy="255"/>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2" name="Freeform 8">
                <a:extLst>
                  <a:ext uri="{FF2B5EF4-FFF2-40B4-BE49-F238E27FC236}">
                    <a16:creationId xmlns:a16="http://schemas.microsoft.com/office/drawing/2014/main" id="{DD02270D-5F4D-2241-872B-C24B7B9B0C3B}"/>
                  </a:ext>
                </a:extLst>
              </p:cNvPr>
              <p:cNvSpPr>
                <a:spLocks/>
              </p:cNvSpPr>
              <p:nvPr/>
            </p:nvSpPr>
            <p:spPr bwMode="ltGray">
              <a:xfrm rot="-5400000">
                <a:off x="664" y="1733"/>
                <a:ext cx="624" cy="294"/>
              </a:xfrm>
              <a:custGeom>
                <a:avLst/>
                <a:gdLst>
                  <a:gd name="T0" fmla="*/ 0 w 624"/>
                  <a:gd name="T1" fmla="*/ 0 h 317"/>
                  <a:gd name="T2" fmla="*/ 0 w 624"/>
                  <a:gd name="T3" fmla="*/ 101 h 317"/>
                  <a:gd name="T4" fmla="*/ 624 w 624"/>
                  <a:gd name="T5" fmla="*/ 1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3" name="Freeform 9">
                <a:extLst>
                  <a:ext uri="{FF2B5EF4-FFF2-40B4-BE49-F238E27FC236}">
                    <a16:creationId xmlns:a16="http://schemas.microsoft.com/office/drawing/2014/main" id="{64D8EEA9-9AE5-6848-9DCE-6591CAD70613}"/>
                  </a:ext>
                </a:extLst>
              </p:cNvPr>
              <p:cNvSpPr>
                <a:spLocks/>
              </p:cNvSpPr>
              <p:nvPr/>
            </p:nvSpPr>
            <p:spPr bwMode="ltGray">
              <a:xfrm rot="-5400000">
                <a:off x="442" y="1699"/>
                <a:ext cx="624" cy="362"/>
              </a:xfrm>
              <a:custGeom>
                <a:avLst/>
                <a:gdLst>
                  <a:gd name="T0" fmla="*/ 0 w 624"/>
                  <a:gd name="T1" fmla="*/ 0 h 272"/>
                  <a:gd name="T2" fmla="*/ 0 w 624"/>
                  <a:gd name="T3" fmla="*/ 11171 h 272"/>
                  <a:gd name="T4" fmla="*/ 240 w 624"/>
                  <a:gd name="T5" fmla="*/ 9862 h 272"/>
                  <a:gd name="T6" fmla="*/ 624 w 624"/>
                  <a:gd name="T7" fmla="*/ 11171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4" name="Freeform 10">
                <a:extLst>
                  <a:ext uri="{FF2B5EF4-FFF2-40B4-BE49-F238E27FC236}">
                    <a16:creationId xmlns:a16="http://schemas.microsoft.com/office/drawing/2014/main" id="{1B801280-2C85-544A-96AD-C289DC0C03C2}"/>
                  </a:ext>
                </a:extLst>
              </p:cNvPr>
              <p:cNvSpPr>
                <a:spLocks/>
              </p:cNvSpPr>
              <p:nvPr/>
            </p:nvSpPr>
            <p:spPr bwMode="ltGray">
              <a:xfrm rot="-5400000">
                <a:off x="154" y="1736"/>
                <a:ext cx="632" cy="315"/>
              </a:xfrm>
              <a:custGeom>
                <a:avLst/>
                <a:gdLst>
                  <a:gd name="T0" fmla="*/ 8 w 632"/>
                  <a:gd name="T1" fmla="*/ 8 h 362"/>
                  <a:gd name="T2" fmla="*/ 8 w 632"/>
                  <a:gd name="T3" fmla="*/ 51 h 362"/>
                  <a:gd name="T4" fmla="*/ 248 w 632"/>
                  <a:gd name="T5" fmla="*/ 51 h 362"/>
                  <a:gd name="T6" fmla="*/ 632 w 632"/>
                  <a:gd name="T7" fmla="*/ 51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5" name="Freeform 11">
                <a:extLst>
                  <a:ext uri="{FF2B5EF4-FFF2-40B4-BE49-F238E27FC236}">
                    <a16:creationId xmlns:a16="http://schemas.microsoft.com/office/drawing/2014/main" id="{68D29494-F62A-B747-B6A5-836E67374E0E}"/>
                  </a:ext>
                </a:extLst>
              </p:cNvPr>
              <p:cNvSpPr>
                <a:spLocks/>
              </p:cNvSpPr>
              <p:nvPr/>
            </p:nvSpPr>
            <p:spPr bwMode="ltGray">
              <a:xfrm rot="-5400000">
                <a:off x="3202" y="1665"/>
                <a:ext cx="624" cy="421"/>
              </a:xfrm>
              <a:custGeom>
                <a:avLst/>
                <a:gdLst>
                  <a:gd name="T0" fmla="*/ 0 w 624"/>
                  <a:gd name="T1" fmla="*/ 0 h 317"/>
                  <a:gd name="T2" fmla="*/ 0 w 624"/>
                  <a:gd name="T3" fmla="*/ 10858 h 317"/>
                  <a:gd name="T4" fmla="*/ 624 w 624"/>
                  <a:gd name="T5" fmla="*/ 108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6" name="Freeform 12">
                <a:extLst>
                  <a:ext uri="{FF2B5EF4-FFF2-40B4-BE49-F238E27FC236}">
                    <a16:creationId xmlns:a16="http://schemas.microsoft.com/office/drawing/2014/main" id="{24A6E89A-C6ED-5148-959F-FD3C42254A9E}"/>
                  </a:ext>
                </a:extLst>
              </p:cNvPr>
              <p:cNvSpPr>
                <a:spLocks/>
              </p:cNvSpPr>
              <p:nvPr/>
            </p:nvSpPr>
            <p:spPr bwMode="ltGray">
              <a:xfrm rot="-5400000">
                <a:off x="2870" y="1664"/>
                <a:ext cx="624" cy="422"/>
              </a:xfrm>
              <a:custGeom>
                <a:avLst/>
                <a:gdLst>
                  <a:gd name="T0" fmla="*/ 0 w 624"/>
                  <a:gd name="T1" fmla="*/ 0 h 317"/>
                  <a:gd name="T2" fmla="*/ 0 w 624"/>
                  <a:gd name="T3" fmla="*/ 11225 h 317"/>
                  <a:gd name="T4" fmla="*/ 624 w 624"/>
                  <a:gd name="T5" fmla="*/ 1122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7" name="Freeform 13">
                <a:extLst>
                  <a:ext uri="{FF2B5EF4-FFF2-40B4-BE49-F238E27FC236}">
                    <a16:creationId xmlns:a16="http://schemas.microsoft.com/office/drawing/2014/main" id="{2A8767E6-6023-4C40-A04A-2BFF08CFD301}"/>
                  </a:ext>
                </a:extLst>
              </p:cNvPr>
              <p:cNvSpPr>
                <a:spLocks/>
              </p:cNvSpPr>
              <p:nvPr/>
            </p:nvSpPr>
            <p:spPr bwMode="ltGray">
              <a:xfrm rot="-5400000">
                <a:off x="1828" y="1757"/>
                <a:ext cx="624" cy="255"/>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8" name="Freeform 14">
                <a:extLst>
                  <a:ext uri="{FF2B5EF4-FFF2-40B4-BE49-F238E27FC236}">
                    <a16:creationId xmlns:a16="http://schemas.microsoft.com/office/drawing/2014/main" id="{BB16D5A8-6941-8944-8E92-F4B1A174E5C2}"/>
                  </a:ext>
                </a:extLst>
              </p:cNvPr>
              <p:cNvSpPr>
                <a:spLocks/>
              </p:cNvSpPr>
              <p:nvPr/>
            </p:nvSpPr>
            <p:spPr bwMode="ltGray">
              <a:xfrm rot="-5400000">
                <a:off x="2551" y="1728"/>
                <a:ext cx="624" cy="294"/>
              </a:xfrm>
              <a:custGeom>
                <a:avLst/>
                <a:gdLst>
                  <a:gd name="T0" fmla="*/ 0 w 624"/>
                  <a:gd name="T1" fmla="*/ 0 h 317"/>
                  <a:gd name="T2" fmla="*/ 0 w 624"/>
                  <a:gd name="T3" fmla="*/ 101 h 317"/>
                  <a:gd name="T4" fmla="*/ 624 w 624"/>
                  <a:gd name="T5" fmla="*/ 10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9" name="Freeform 15">
                <a:extLst>
                  <a:ext uri="{FF2B5EF4-FFF2-40B4-BE49-F238E27FC236}">
                    <a16:creationId xmlns:a16="http://schemas.microsoft.com/office/drawing/2014/main" id="{CAC42AC6-5B7D-B041-8C66-3EEDEA292A7A}"/>
                  </a:ext>
                </a:extLst>
              </p:cNvPr>
              <p:cNvSpPr>
                <a:spLocks/>
              </p:cNvSpPr>
              <p:nvPr/>
            </p:nvSpPr>
            <p:spPr bwMode="ltGray">
              <a:xfrm rot="-5400000">
                <a:off x="2328" y="1695"/>
                <a:ext cx="624" cy="361"/>
              </a:xfrm>
              <a:custGeom>
                <a:avLst/>
                <a:gdLst>
                  <a:gd name="T0" fmla="*/ 0 w 624"/>
                  <a:gd name="T1" fmla="*/ 0 h 272"/>
                  <a:gd name="T2" fmla="*/ 0 w 624"/>
                  <a:gd name="T3" fmla="*/ 10776 h 272"/>
                  <a:gd name="T4" fmla="*/ 240 w 624"/>
                  <a:gd name="T5" fmla="*/ 9527 h 272"/>
                  <a:gd name="T6" fmla="*/ 624 w 624"/>
                  <a:gd name="T7" fmla="*/ 1077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0" name="Freeform 16">
                <a:extLst>
                  <a:ext uri="{FF2B5EF4-FFF2-40B4-BE49-F238E27FC236}">
                    <a16:creationId xmlns:a16="http://schemas.microsoft.com/office/drawing/2014/main" id="{FB6D2803-22A8-E447-836A-446E60223D32}"/>
                  </a:ext>
                </a:extLst>
              </p:cNvPr>
              <p:cNvSpPr>
                <a:spLocks/>
              </p:cNvSpPr>
              <p:nvPr/>
            </p:nvSpPr>
            <p:spPr bwMode="ltGray">
              <a:xfrm rot="-5400000">
                <a:off x="2043" y="1721"/>
                <a:ext cx="632" cy="316"/>
              </a:xfrm>
              <a:custGeom>
                <a:avLst/>
                <a:gdLst>
                  <a:gd name="T0" fmla="*/ 8 w 632"/>
                  <a:gd name="T1" fmla="*/ 8 h 362"/>
                  <a:gd name="T2" fmla="*/ 8 w 632"/>
                  <a:gd name="T3" fmla="*/ 54 h 362"/>
                  <a:gd name="T4" fmla="*/ 248 w 632"/>
                  <a:gd name="T5" fmla="*/ 54 h 362"/>
                  <a:gd name="T6" fmla="*/ 632 w 632"/>
                  <a:gd name="T7" fmla="*/ 54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1" name="Freeform 17">
                <a:extLst>
                  <a:ext uri="{FF2B5EF4-FFF2-40B4-BE49-F238E27FC236}">
                    <a16:creationId xmlns:a16="http://schemas.microsoft.com/office/drawing/2014/main" id="{57B3AC29-49BF-4440-B540-61E764F9FB6D}"/>
                  </a:ext>
                </a:extLst>
              </p:cNvPr>
              <p:cNvSpPr>
                <a:spLocks/>
              </p:cNvSpPr>
              <p:nvPr/>
            </p:nvSpPr>
            <p:spPr bwMode="ltGray">
              <a:xfrm rot="-5400000">
                <a:off x="4068" y="1669"/>
                <a:ext cx="624" cy="421"/>
              </a:xfrm>
              <a:custGeom>
                <a:avLst/>
                <a:gdLst>
                  <a:gd name="T0" fmla="*/ 0 w 624"/>
                  <a:gd name="T1" fmla="*/ 0 h 317"/>
                  <a:gd name="T2" fmla="*/ 0 w 624"/>
                  <a:gd name="T3" fmla="*/ 10858 h 317"/>
                  <a:gd name="T4" fmla="*/ 624 w 624"/>
                  <a:gd name="T5" fmla="*/ 108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2" name="Freeform 18">
                <a:extLst>
                  <a:ext uri="{FF2B5EF4-FFF2-40B4-BE49-F238E27FC236}">
                    <a16:creationId xmlns:a16="http://schemas.microsoft.com/office/drawing/2014/main" id="{303BD7BE-5B45-024F-8418-6591D7A8F0F6}"/>
                  </a:ext>
                </a:extLst>
              </p:cNvPr>
              <p:cNvSpPr>
                <a:spLocks/>
              </p:cNvSpPr>
              <p:nvPr/>
            </p:nvSpPr>
            <p:spPr bwMode="ltGray">
              <a:xfrm rot="-5400000">
                <a:off x="3736" y="1669"/>
                <a:ext cx="624" cy="422"/>
              </a:xfrm>
              <a:custGeom>
                <a:avLst/>
                <a:gdLst>
                  <a:gd name="T0" fmla="*/ 0 w 624"/>
                  <a:gd name="T1" fmla="*/ 0 h 317"/>
                  <a:gd name="T2" fmla="*/ 0 w 624"/>
                  <a:gd name="T3" fmla="*/ 11225 h 317"/>
                  <a:gd name="T4" fmla="*/ 624 w 624"/>
                  <a:gd name="T5" fmla="*/ 11225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3" name="Freeform 19">
                <a:extLst>
                  <a:ext uri="{FF2B5EF4-FFF2-40B4-BE49-F238E27FC236}">
                    <a16:creationId xmlns:a16="http://schemas.microsoft.com/office/drawing/2014/main" id="{26FF2A8D-AAEF-F34C-9699-3F1FEF2179AF}"/>
                  </a:ext>
                </a:extLst>
              </p:cNvPr>
              <p:cNvSpPr>
                <a:spLocks/>
              </p:cNvSpPr>
              <p:nvPr/>
            </p:nvSpPr>
            <p:spPr bwMode="ltGray">
              <a:xfrm rot="-5400000">
                <a:off x="4574" y="1753"/>
                <a:ext cx="624" cy="255"/>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4" name="Freeform 20">
                <a:extLst>
                  <a:ext uri="{FF2B5EF4-FFF2-40B4-BE49-F238E27FC236}">
                    <a16:creationId xmlns:a16="http://schemas.microsoft.com/office/drawing/2014/main" id="{DEE51B09-E4C7-FD4B-BB67-95C5B201C072}"/>
                  </a:ext>
                </a:extLst>
              </p:cNvPr>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5" name="Freeform 21">
                <a:extLst>
                  <a:ext uri="{FF2B5EF4-FFF2-40B4-BE49-F238E27FC236}">
                    <a16:creationId xmlns:a16="http://schemas.microsoft.com/office/drawing/2014/main" id="{4A0F494F-8167-3645-8D18-425479A365E2}"/>
                  </a:ext>
                </a:extLst>
              </p:cNvPr>
              <p:cNvSpPr>
                <a:spLocks/>
              </p:cNvSpPr>
              <p:nvPr/>
            </p:nvSpPr>
            <p:spPr bwMode="ltGray">
              <a:xfrm rot="-5400000">
                <a:off x="5074" y="1695"/>
                <a:ext cx="624" cy="361"/>
              </a:xfrm>
              <a:custGeom>
                <a:avLst/>
                <a:gdLst>
                  <a:gd name="T0" fmla="*/ 0 w 624"/>
                  <a:gd name="T1" fmla="*/ 0 h 272"/>
                  <a:gd name="T2" fmla="*/ 0 w 624"/>
                  <a:gd name="T3" fmla="*/ 10776 h 272"/>
                  <a:gd name="T4" fmla="*/ 240 w 624"/>
                  <a:gd name="T5" fmla="*/ 9527 h 272"/>
                  <a:gd name="T6" fmla="*/ 624 w 624"/>
                  <a:gd name="T7" fmla="*/ 1077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26" name="Freeform 22">
                <a:extLst>
                  <a:ext uri="{FF2B5EF4-FFF2-40B4-BE49-F238E27FC236}">
                    <a16:creationId xmlns:a16="http://schemas.microsoft.com/office/drawing/2014/main" id="{6BE1FC60-0DAA-5142-B8D0-2B991E750300}"/>
                  </a:ext>
                </a:extLst>
              </p:cNvPr>
              <p:cNvSpPr>
                <a:spLocks/>
              </p:cNvSpPr>
              <p:nvPr/>
            </p:nvSpPr>
            <p:spPr bwMode="ltGray">
              <a:xfrm rot="-5400000">
                <a:off x="4797" y="1721"/>
                <a:ext cx="632" cy="316"/>
              </a:xfrm>
              <a:custGeom>
                <a:avLst/>
                <a:gdLst>
                  <a:gd name="T0" fmla="*/ 8 w 632"/>
                  <a:gd name="T1" fmla="*/ 8 h 362"/>
                  <a:gd name="T2" fmla="*/ 8 w 632"/>
                  <a:gd name="T3" fmla="*/ 54 h 362"/>
                  <a:gd name="T4" fmla="*/ 248 w 632"/>
                  <a:gd name="T5" fmla="*/ 54 h 362"/>
                  <a:gd name="T6" fmla="*/ 632 w 632"/>
                  <a:gd name="T7" fmla="*/ 54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6" name="Freeform 23">
              <a:extLst>
                <a:ext uri="{FF2B5EF4-FFF2-40B4-BE49-F238E27FC236}">
                  <a16:creationId xmlns:a16="http://schemas.microsoft.com/office/drawing/2014/main" id="{2BDC7337-A49C-1B4B-BB99-C5D63CB3A8E3}"/>
                </a:ext>
              </a:extLst>
            </p:cNvPr>
            <p:cNvSpPr>
              <a:spLocks/>
            </p:cNvSpPr>
            <p:nvPr/>
          </p:nvSpPr>
          <p:spPr bwMode="ltGray">
            <a:xfrm flipH="1">
              <a:off x="-2" y="1536"/>
              <a:ext cx="5762" cy="412"/>
            </a:xfrm>
            <a:custGeom>
              <a:avLst/>
              <a:gdLst>
                <a:gd name="T0" fmla="*/ 0 w 5762"/>
                <a:gd name="T1" fmla="*/ 474 h 385"/>
                <a:gd name="T2" fmla="*/ 5762 w 5762"/>
                <a:gd name="T3" fmla="*/ 453 h 385"/>
                <a:gd name="T4" fmla="*/ 5762 w 5762"/>
                <a:gd name="T5" fmla="*/ 4 h 385"/>
                <a:gd name="T6" fmla="*/ 0 w 5762"/>
                <a:gd name="T7" fmla="*/ 0 h 385"/>
                <a:gd name="T8" fmla="*/ 0 w 5762"/>
                <a:gd name="T9" fmla="*/ 47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7" name="Freeform 24">
              <a:extLst>
                <a:ext uri="{FF2B5EF4-FFF2-40B4-BE49-F238E27FC236}">
                  <a16:creationId xmlns:a16="http://schemas.microsoft.com/office/drawing/2014/main" id="{812822E6-FFAC-7047-A8D5-2B09AABD5046}"/>
                </a:ext>
              </a:extLst>
            </p:cNvPr>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wrap="none" anchor="ctr"/>
            <a:lstStyle/>
            <a:p>
              <a:endParaRPr lang="en-US"/>
            </a:p>
          </p:txBody>
        </p:sp>
      </p:grpSp>
      <p:sp>
        <p:nvSpPr>
          <p:cNvPr id="66585" name="Rectangle 25"/>
          <p:cNvSpPr>
            <a:spLocks noGrp="1" noChangeArrowheads="1"/>
          </p:cNvSpPr>
          <p:nvPr>
            <p:ph type="ctrTitle"/>
          </p:nvPr>
        </p:nvSpPr>
        <p:spPr>
          <a:xfrm>
            <a:off x="1173163" y="1341438"/>
            <a:ext cx="7772400" cy="1143000"/>
          </a:xfrm>
        </p:spPr>
        <p:txBody>
          <a:bodyPr/>
          <a:lstStyle>
            <a:lvl1pPr>
              <a:defRPr/>
            </a:lvl1pPr>
          </a:lstStyle>
          <a:p>
            <a:r>
              <a:rPr lang="en-US"/>
              <a:t>Click to edit Master title style</a:t>
            </a:r>
          </a:p>
        </p:txBody>
      </p:sp>
      <p:sp>
        <p:nvSpPr>
          <p:cNvPr id="66586" name="Rectangle 26"/>
          <p:cNvSpPr>
            <a:spLocks noGrp="1" noChangeArrowheads="1"/>
          </p:cNvSpPr>
          <p:nvPr>
            <p:ph type="subTitle" idx="1"/>
          </p:nvPr>
        </p:nvSpPr>
        <p:spPr>
          <a:xfrm>
            <a:off x="1166813" y="3886200"/>
            <a:ext cx="6400800" cy="1752600"/>
          </a:xfrm>
        </p:spPr>
        <p:txBody>
          <a:bodyPr/>
          <a:lstStyle>
            <a:lvl1pPr marL="0" indent="0">
              <a:buFont typeface="Monotype Sorts" charset="2"/>
              <a:buNone/>
              <a:defRPr/>
            </a:lvl1pPr>
          </a:lstStyle>
          <a:p>
            <a:r>
              <a:rPr lang="en-US"/>
              <a:t>Click to edit Master subtitle style</a:t>
            </a:r>
          </a:p>
        </p:txBody>
      </p:sp>
      <p:sp>
        <p:nvSpPr>
          <p:cNvPr id="27" name="Rectangle 27">
            <a:extLst>
              <a:ext uri="{FF2B5EF4-FFF2-40B4-BE49-F238E27FC236}">
                <a16:creationId xmlns:a16="http://schemas.microsoft.com/office/drawing/2014/main" id="{701F2A2C-0114-0148-9D9B-FCFAFE8464ED}"/>
              </a:ext>
            </a:extLst>
          </p:cNvPr>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p>
        </p:txBody>
      </p:sp>
      <p:sp>
        <p:nvSpPr>
          <p:cNvPr id="28" name="Rectangle 28">
            <a:extLst>
              <a:ext uri="{FF2B5EF4-FFF2-40B4-BE49-F238E27FC236}">
                <a16:creationId xmlns:a16="http://schemas.microsoft.com/office/drawing/2014/main" id="{5E971469-36F4-854F-93B3-8389DB52EB39}"/>
              </a:ext>
            </a:extLst>
          </p:cNvPr>
          <p:cNvSpPr>
            <a:spLocks noGrp="1" noChangeArrowheads="1"/>
          </p:cNvSpPr>
          <p:nvPr>
            <p:ph type="ftr" sz="quarter" idx="11"/>
          </p:nvPr>
        </p:nvSpPr>
        <p:spPr/>
        <p:txBody>
          <a:bodyPr/>
          <a:lstStyle>
            <a:lvl1pPr>
              <a:defRPr>
                <a:solidFill>
                  <a:srgbClr val="000000"/>
                </a:solidFill>
              </a:defRPr>
            </a:lvl1pPr>
          </a:lstStyle>
          <a:p>
            <a:pPr>
              <a:defRPr/>
            </a:pPr>
            <a:endParaRPr lang="en-US"/>
          </a:p>
        </p:txBody>
      </p:sp>
      <p:sp>
        <p:nvSpPr>
          <p:cNvPr id="29" name="Rectangle 29">
            <a:extLst>
              <a:ext uri="{FF2B5EF4-FFF2-40B4-BE49-F238E27FC236}">
                <a16:creationId xmlns:a16="http://schemas.microsoft.com/office/drawing/2014/main" id="{33ED8947-C8B4-114F-8302-F42EDDE69A6B}"/>
              </a:ext>
            </a:extLst>
          </p:cNvPr>
          <p:cNvSpPr>
            <a:spLocks noGrp="1" noChangeArrowheads="1"/>
          </p:cNvSpPr>
          <p:nvPr>
            <p:ph type="sldNum" sz="quarter" idx="12"/>
          </p:nvPr>
        </p:nvSpPr>
        <p:spPr/>
        <p:txBody>
          <a:bodyPr/>
          <a:lstStyle>
            <a:lvl1pPr>
              <a:defRPr>
                <a:solidFill>
                  <a:srgbClr val="000000"/>
                </a:solidFill>
              </a:defRPr>
            </a:lvl1pPr>
          </a:lstStyle>
          <a:p>
            <a:fld id="{074B4704-8D12-2E4C-B491-1FED13FD0FEA}" type="slidenum">
              <a:rPr lang="en-US" altLang="en-US"/>
              <a:pPr/>
              <a:t>‹#›</a:t>
            </a:fld>
            <a:endParaRPr lang="en-US" altLang="en-US"/>
          </a:p>
        </p:txBody>
      </p:sp>
    </p:spTree>
    <p:extLst>
      <p:ext uri="{BB962C8B-B14F-4D97-AF65-F5344CB8AC3E}">
        <p14:creationId xmlns:p14="http://schemas.microsoft.com/office/powerpoint/2010/main" val="371745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943F4B73-3419-A14E-A68C-D6CCBAD382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6CCA7559-A467-0346-8583-D9BDAD610C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D05E53D4-851A-3442-85A8-D2ED4565630F}"/>
              </a:ext>
            </a:extLst>
          </p:cNvPr>
          <p:cNvSpPr>
            <a:spLocks noGrp="1" noChangeArrowheads="1"/>
          </p:cNvSpPr>
          <p:nvPr>
            <p:ph type="sldNum" sz="quarter" idx="12"/>
          </p:nvPr>
        </p:nvSpPr>
        <p:spPr>
          <a:ln/>
        </p:spPr>
        <p:txBody>
          <a:bodyPr/>
          <a:lstStyle>
            <a:lvl1pPr>
              <a:defRPr/>
            </a:lvl1pPr>
          </a:lstStyle>
          <a:p>
            <a:fld id="{8F0B1556-993F-404A-A130-BEBCFB253482}" type="slidenum">
              <a:rPr lang="en-US" altLang="en-US"/>
              <a:pPr/>
              <a:t>‹#›</a:t>
            </a:fld>
            <a:endParaRPr lang="en-US" altLang="en-US"/>
          </a:p>
        </p:txBody>
      </p:sp>
    </p:spTree>
    <p:extLst>
      <p:ext uri="{BB962C8B-B14F-4D97-AF65-F5344CB8AC3E}">
        <p14:creationId xmlns:p14="http://schemas.microsoft.com/office/powerpoint/2010/main" val="2490674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A81E8CD0-31F6-7D4E-BED4-2287E0437F6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5E540BF2-91C7-834A-8A97-F621313B79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B4610577-BB4D-1B42-B2A1-F9350E4FCC7F}"/>
              </a:ext>
            </a:extLst>
          </p:cNvPr>
          <p:cNvSpPr>
            <a:spLocks noGrp="1" noChangeArrowheads="1"/>
          </p:cNvSpPr>
          <p:nvPr>
            <p:ph type="sldNum" sz="quarter" idx="12"/>
          </p:nvPr>
        </p:nvSpPr>
        <p:spPr>
          <a:ln/>
        </p:spPr>
        <p:txBody>
          <a:bodyPr/>
          <a:lstStyle>
            <a:lvl1pPr>
              <a:defRPr/>
            </a:lvl1pPr>
          </a:lstStyle>
          <a:p>
            <a:fld id="{7FAED8BC-F2C9-6A4F-8FB0-FE0482B9A19E}" type="slidenum">
              <a:rPr lang="en-US" altLang="en-US"/>
              <a:pPr/>
              <a:t>‹#›</a:t>
            </a:fld>
            <a:endParaRPr lang="en-US" altLang="en-US"/>
          </a:p>
        </p:txBody>
      </p:sp>
    </p:spTree>
    <p:extLst>
      <p:ext uri="{BB962C8B-B14F-4D97-AF65-F5344CB8AC3E}">
        <p14:creationId xmlns:p14="http://schemas.microsoft.com/office/powerpoint/2010/main" val="11828784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731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D892613B-FCBB-9642-9FCE-6FEF4F0BFB39}"/>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6254B83F-0801-0C42-AE5D-0A1B4DE8C1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B7E3DF0E-C0FD-B042-B483-77D7D01B84AB}"/>
              </a:ext>
            </a:extLst>
          </p:cNvPr>
          <p:cNvSpPr>
            <a:spLocks noGrp="1" noChangeArrowheads="1"/>
          </p:cNvSpPr>
          <p:nvPr>
            <p:ph type="sldNum" sz="quarter" idx="12"/>
          </p:nvPr>
        </p:nvSpPr>
        <p:spPr>
          <a:ln/>
        </p:spPr>
        <p:txBody>
          <a:bodyPr/>
          <a:lstStyle>
            <a:lvl1pPr>
              <a:defRPr/>
            </a:lvl1pPr>
          </a:lstStyle>
          <a:p>
            <a:fld id="{04CEA732-6A13-634F-A158-8BD5C2E42B14}" type="slidenum">
              <a:rPr lang="en-US" altLang="en-US"/>
              <a:pPr/>
              <a:t>‹#›</a:t>
            </a:fld>
            <a:endParaRPr lang="en-US" altLang="en-US"/>
          </a:p>
        </p:txBody>
      </p:sp>
    </p:spTree>
    <p:extLst>
      <p:ext uri="{BB962C8B-B14F-4D97-AF65-F5344CB8AC3E}">
        <p14:creationId xmlns:p14="http://schemas.microsoft.com/office/powerpoint/2010/main" val="3095432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a:extLst>
              <a:ext uri="{FF2B5EF4-FFF2-40B4-BE49-F238E27FC236}">
                <a16:creationId xmlns:a16="http://schemas.microsoft.com/office/drawing/2014/main" id="{C409A0AF-F042-F841-A7B9-9B3DA498B94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72DF4080-7F59-FF4F-A635-AFEBA8188F2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0D7203C4-42B0-CB42-824A-07DCDDD696C2}"/>
              </a:ext>
            </a:extLst>
          </p:cNvPr>
          <p:cNvSpPr>
            <a:spLocks noGrp="1" noChangeArrowheads="1"/>
          </p:cNvSpPr>
          <p:nvPr>
            <p:ph type="sldNum" sz="quarter" idx="12"/>
          </p:nvPr>
        </p:nvSpPr>
        <p:spPr>
          <a:ln/>
        </p:spPr>
        <p:txBody>
          <a:bodyPr/>
          <a:lstStyle>
            <a:lvl1pPr>
              <a:defRPr/>
            </a:lvl1pPr>
          </a:lstStyle>
          <a:p>
            <a:fld id="{5967730F-64A0-5A46-A43B-62FCE09E4598}" type="slidenum">
              <a:rPr lang="en-US" altLang="en-US"/>
              <a:pPr/>
              <a:t>‹#›</a:t>
            </a:fld>
            <a:endParaRPr lang="en-US" altLang="en-US"/>
          </a:p>
        </p:txBody>
      </p:sp>
    </p:spTree>
    <p:extLst>
      <p:ext uri="{BB962C8B-B14F-4D97-AF65-F5344CB8AC3E}">
        <p14:creationId xmlns:p14="http://schemas.microsoft.com/office/powerpoint/2010/main" val="1017866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a:extLst>
              <a:ext uri="{FF2B5EF4-FFF2-40B4-BE49-F238E27FC236}">
                <a16:creationId xmlns:a16="http://schemas.microsoft.com/office/drawing/2014/main" id="{5871AC0A-B0A4-7D46-85A1-82B626EECC7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28">
            <a:extLst>
              <a:ext uri="{FF2B5EF4-FFF2-40B4-BE49-F238E27FC236}">
                <a16:creationId xmlns:a16="http://schemas.microsoft.com/office/drawing/2014/main" id="{6A99849F-1A10-DA4C-984F-A93E9FE8C6A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29">
            <a:extLst>
              <a:ext uri="{FF2B5EF4-FFF2-40B4-BE49-F238E27FC236}">
                <a16:creationId xmlns:a16="http://schemas.microsoft.com/office/drawing/2014/main" id="{668EA4EF-D13F-8F4B-B318-56E8C2C3063D}"/>
              </a:ext>
            </a:extLst>
          </p:cNvPr>
          <p:cNvSpPr>
            <a:spLocks noGrp="1" noChangeArrowheads="1"/>
          </p:cNvSpPr>
          <p:nvPr>
            <p:ph type="sldNum" sz="quarter" idx="12"/>
          </p:nvPr>
        </p:nvSpPr>
        <p:spPr>
          <a:ln/>
        </p:spPr>
        <p:txBody>
          <a:bodyPr/>
          <a:lstStyle>
            <a:lvl1pPr>
              <a:defRPr/>
            </a:lvl1pPr>
          </a:lstStyle>
          <a:p>
            <a:fld id="{D75285B0-FEED-B349-9BA4-FA8259356D7A}" type="slidenum">
              <a:rPr lang="en-US" altLang="en-US"/>
              <a:pPr/>
              <a:t>‹#›</a:t>
            </a:fld>
            <a:endParaRPr lang="en-US" altLang="en-US"/>
          </a:p>
        </p:txBody>
      </p:sp>
    </p:spTree>
    <p:extLst>
      <p:ext uri="{BB962C8B-B14F-4D97-AF65-F5344CB8AC3E}">
        <p14:creationId xmlns:p14="http://schemas.microsoft.com/office/powerpoint/2010/main" val="2659272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a:extLst>
              <a:ext uri="{FF2B5EF4-FFF2-40B4-BE49-F238E27FC236}">
                <a16:creationId xmlns:a16="http://schemas.microsoft.com/office/drawing/2014/main" id="{76DC78A7-0BA8-2E4C-A235-90EA0A027F4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AC1FCB13-0AF6-F145-895B-39AA76794AC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DC1139B9-4AAC-6A4D-955D-2D0523ACE7D7}"/>
              </a:ext>
            </a:extLst>
          </p:cNvPr>
          <p:cNvSpPr>
            <a:spLocks noGrp="1" noChangeArrowheads="1"/>
          </p:cNvSpPr>
          <p:nvPr>
            <p:ph type="sldNum" sz="quarter" idx="12"/>
          </p:nvPr>
        </p:nvSpPr>
        <p:spPr>
          <a:ln/>
        </p:spPr>
        <p:txBody>
          <a:bodyPr/>
          <a:lstStyle>
            <a:lvl1pPr>
              <a:defRPr/>
            </a:lvl1pPr>
          </a:lstStyle>
          <a:p>
            <a:fld id="{9AD9649D-D837-6043-BCF4-6D6E6118946E}" type="slidenum">
              <a:rPr lang="en-US" altLang="en-US"/>
              <a:pPr/>
              <a:t>‹#›</a:t>
            </a:fld>
            <a:endParaRPr lang="en-US" altLang="en-US"/>
          </a:p>
        </p:txBody>
      </p:sp>
    </p:spTree>
    <p:extLst>
      <p:ext uri="{BB962C8B-B14F-4D97-AF65-F5344CB8AC3E}">
        <p14:creationId xmlns:p14="http://schemas.microsoft.com/office/powerpoint/2010/main" val="2268725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a:extLst>
              <a:ext uri="{FF2B5EF4-FFF2-40B4-BE49-F238E27FC236}">
                <a16:creationId xmlns:a16="http://schemas.microsoft.com/office/drawing/2014/main" id="{C73F0143-DCAE-E14C-A193-50EDE2B9058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28">
            <a:extLst>
              <a:ext uri="{FF2B5EF4-FFF2-40B4-BE49-F238E27FC236}">
                <a16:creationId xmlns:a16="http://schemas.microsoft.com/office/drawing/2014/main" id="{7BA6C62E-7EE3-8941-A7FC-FEAE71AD7D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29">
            <a:extLst>
              <a:ext uri="{FF2B5EF4-FFF2-40B4-BE49-F238E27FC236}">
                <a16:creationId xmlns:a16="http://schemas.microsoft.com/office/drawing/2014/main" id="{4CD6C649-ECAE-CD4D-A4EE-54235BBCAA39}"/>
              </a:ext>
            </a:extLst>
          </p:cNvPr>
          <p:cNvSpPr>
            <a:spLocks noGrp="1" noChangeArrowheads="1"/>
          </p:cNvSpPr>
          <p:nvPr>
            <p:ph type="sldNum" sz="quarter" idx="12"/>
          </p:nvPr>
        </p:nvSpPr>
        <p:spPr>
          <a:ln/>
        </p:spPr>
        <p:txBody>
          <a:bodyPr/>
          <a:lstStyle>
            <a:lvl1pPr>
              <a:defRPr/>
            </a:lvl1pPr>
          </a:lstStyle>
          <a:p>
            <a:fld id="{8FE1CE67-C69D-5F4E-BC31-7EFCB5A5492C}" type="slidenum">
              <a:rPr lang="en-US" altLang="en-US"/>
              <a:pPr/>
              <a:t>‹#›</a:t>
            </a:fld>
            <a:endParaRPr lang="en-US" altLang="en-US"/>
          </a:p>
        </p:txBody>
      </p:sp>
    </p:spTree>
    <p:extLst>
      <p:ext uri="{BB962C8B-B14F-4D97-AF65-F5344CB8AC3E}">
        <p14:creationId xmlns:p14="http://schemas.microsoft.com/office/powerpoint/2010/main" val="395355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a:extLst>
              <a:ext uri="{FF2B5EF4-FFF2-40B4-BE49-F238E27FC236}">
                <a16:creationId xmlns:a16="http://schemas.microsoft.com/office/drawing/2014/main" id="{75DC8062-FCC4-4146-9D04-383CC41C265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28">
            <a:extLst>
              <a:ext uri="{FF2B5EF4-FFF2-40B4-BE49-F238E27FC236}">
                <a16:creationId xmlns:a16="http://schemas.microsoft.com/office/drawing/2014/main" id="{FE042D2C-32D0-CF43-9FB9-052A93DF567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29">
            <a:extLst>
              <a:ext uri="{FF2B5EF4-FFF2-40B4-BE49-F238E27FC236}">
                <a16:creationId xmlns:a16="http://schemas.microsoft.com/office/drawing/2014/main" id="{8E43476E-F3A8-F848-BBA1-B1767B732563}"/>
              </a:ext>
            </a:extLst>
          </p:cNvPr>
          <p:cNvSpPr>
            <a:spLocks noGrp="1" noChangeArrowheads="1"/>
          </p:cNvSpPr>
          <p:nvPr>
            <p:ph type="sldNum" sz="quarter" idx="12"/>
          </p:nvPr>
        </p:nvSpPr>
        <p:spPr>
          <a:ln/>
        </p:spPr>
        <p:txBody>
          <a:bodyPr/>
          <a:lstStyle>
            <a:lvl1pPr>
              <a:defRPr/>
            </a:lvl1pPr>
          </a:lstStyle>
          <a:p>
            <a:fld id="{FC9496CB-B773-B142-A40B-DCA1872CEDC5}" type="slidenum">
              <a:rPr lang="en-US" altLang="en-US"/>
              <a:pPr/>
              <a:t>‹#›</a:t>
            </a:fld>
            <a:endParaRPr lang="en-US" altLang="en-US"/>
          </a:p>
        </p:txBody>
      </p:sp>
    </p:spTree>
    <p:extLst>
      <p:ext uri="{BB962C8B-B14F-4D97-AF65-F5344CB8AC3E}">
        <p14:creationId xmlns:p14="http://schemas.microsoft.com/office/powerpoint/2010/main" val="2039006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a:extLst>
              <a:ext uri="{FF2B5EF4-FFF2-40B4-BE49-F238E27FC236}">
                <a16:creationId xmlns:a16="http://schemas.microsoft.com/office/drawing/2014/main" id="{895BDF53-1A58-D844-8DE8-0806ABFD194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28">
            <a:extLst>
              <a:ext uri="{FF2B5EF4-FFF2-40B4-BE49-F238E27FC236}">
                <a16:creationId xmlns:a16="http://schemas.microsoft.com/office/drawing/2014/main" id="{429F063C-3083-6348-A9F4-6D16CA0F4C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29">
            <a:extLst>
              <a:ext uri="{FF2B5EF4-FFF2-40B4-BE49-F238E27FC236}">
                <a16:creationId xmlns:a16="http://schemas.microsoft.com/office/drawing/2014/main" id="{4597FF31-1EE2-D647-A9FD-BA9574C152EC}"/>
              </a:ext>
            </a:extLst>
          </p:cNvPr>
          <p:cNvSpPr>
            <a:spLocks noGrp="1" noChangeArrowheads="1"/>
          </p:cNvSpPr>
          <p:nvPr>
            <p:ph type="sldNum" sz="quarter" idx="12"/>
          </p:nvPr>
        </p:nvSpPr>
        <p:spPr>
          <a:ln/>
        </p:spPr>
        <p:txBody>
          <a:bodyPr/>
          <a:lstStyle>
            <a:lvl1pPr>
              <a:defRPr/>
            </a:lvl1pPr>
          </a:lstStyle>
          <a:p>
            <a:fld id="{C62188A8-F6FC-0743-8C2C-7CA804C3E873}" type="slidenum">
              <a:rPr lang="en-US" altLang="en-US"/>
              <a:pPr/>
              <a:t>‹#›</a:t>
            </a:fld>
            <a:endParaRPr lang="en-US" altLang="en-US"/>
          </a:p>
        </p:txBody>
      </p:sp>
    </p:spTree>
    <p:extLst>
      <p:ext uri="{BB962C8B-B14F-4D97-AF65-F5344CB8AC3E}">
        <p14:creationId xmlns:p14="http://schemas.microsoft.com/office/powerpoint/2010/main" val="1772375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E0060E22-B9CB-124F-9B96-58CFB4E3FD1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3E9C11E0-0BDD-6A4F-BF67-462BED26C0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196C070D-A945-CF43-9C7E-59450F8F5002}"/>
              </a:ext>
            </a:extLst>
          </p:cNvPr>
          <p:cNvSpPr>
            <a:spLocks noGrp="1" noChangeArrowheads="1"/>
          </p:cNvSpPr>
          <p:nvPr>
            <p:ph type="sldNum" sz="quarter" idx="12"/>
          </p:nvPr>
        </p:nvSpPr>
        <p:spPr>
          <a:ln/>
        </p:spPr>
        <p:txBody>
          <a:bodyPr/>
          <a:lstStyle>
            <a:lvl1pPr>
              <a:defRPr/>
            </a:lvl1pPr>
          </a:lstStyle>
          <a:p>
            <a:fld id="{34A6BD98-F05B-8F4E-AF0A-9682A2949E34}" type="slidenum">
              <a:rPr lang="en-US" altLang="en-US"/>
              <a:pPr/>
              <a:t>‹#›</a:t>
            </a:fld>
            <a:endParaRPr lang="en-US" altLang="en-US"/>
          </a:p>
        </p:txBody>
      </p:sp>
    </p:spTree>
    <p:extLst>
      <p:ext uri="{BB962C8B-B14F-4D97-AF65-F5344CB8AC3E}">
        <p14:creationId xmlns:p14="http://schemas.microsoft.com/office/powerpoint/2010/main" val="1819091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a:extLst>
              <a:ext uri="{FF2B5EF4-FFF2-40B4-BE49-F238E27FC236}">
                <a16:creationId xmlns:a16="http://schemas.microsoft.com/office/drawing/2014/main" id="{651105DE-F5AF-334F-AA46-A3E9552AD8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28">
            <a:extLst>
              <a:ext uri="{FF2B5EF4-FFF2-40B4-BE49-F238E27FC236}">
                <a16:creationId xmlns:a16="http://schemas.microsoft.com/office/drawing/2014/main" id="{285E033D-89EA-EC49-8937-A5F5CEBFC6D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29">
            <a:extLst>
              <a:ext uri="{FF2B5EF4-FFF2-40B4-BE49-F238E27FC236}">
                <a16:creationId xmlns:a16="http://schemas.microsoft.com/office/drawing/2014/main" id="{14B60F20-B3DE-B041-A6B0-3CAEBCBD5855}"/>
              </a:ext>
            </a:extLst>
          </p:cNvPr>
          <p:cNvSpPr>
            <a:spLocks noGrp="1" noChangeArrowheads="1"/>
          </p:cNvSpPr>
          <p:nvPr>
            <p:ph type="sldNum" sz="quarter" idx="12"/>
          </p:nvPr>
        </p:nvSpPr>
        <p:spPr>
          <a:ln/>
        </p:spPr>
        <p:txBody>
          <a:bodyPr/>
          <a:lstStyle>
            <a:lvl1pPr>
              <a:defRPr/>
            </a:lvl1pPr>
          </a:lstStyle>
          <a:p>
            <a:fld id="{64460EA1-B10F-BE4B-B77C-E80687E2D5E0}" type="slidenum">
              <a:rPr lang="en-US" altLang="en-US"/>
              <a:pPr/>
              <a:t>‹#›</a:t>
            </a:fld>
            <a:endParaRPr lang="en-US" altLang="en-US"/>
          </a:p>
        </p:txBody>
      </p:sp>
    </p:spTree>
    <p:extLst>
      <p:ext uri="{BB962C8B-B14F-4D97-AF65-F5344CB8AC3E}">
        <p14:creationId xmlns:p14="http://schemas.microsoft.com/office/powerpoint/2010/main" val="108161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F25DCB0B-BC9D-444A-A214-97C5B5A92AA9}"/>
              </a:ext>
            </a:extLst>
          </p:cNvPr>
          <p:cNvGrpSpPr>
            <a:grpSpLocks/>
          </p:cNvGrpSpPr>
          <p:nvPr/>
        </p:nvGrpSpPr>
        <p:grpSpPr bwMode="auto">
          <a:xfrm>
            <a:off x="0" y="-4763"/>
            <a:ext cx="1063625" cy="6858001"/>
            <a:chOff x="0" y="-3"/>
            <a:chExt cx="670" cy="4320"/>
          </a:xfrm>
        </p:grpSpPr>
        <p:grpSp>
          <p:nvGrpSpPr>
            <p:cNvPr id="1032" name="Group 3">
              <a:extLst>
                <a:ext uri="{FF2B5EF4-FFF2-40B4-BE49-F238E27FC236}">
                  <a16:creationId xmlns:a16="http://schemas.microsoft.com/office/drawing/2014/main" id="{D1046A10-7525-8F4A-934D-0FC7FD891970}"/>
                </a:ext>
              </a:extLst>
            </p:cNvPr>
            <p:cNvGrpSpPr>
              <a:grpSpLocks/>
            </p:cNvGrpSpPr>
            <p:nvPr/>
          </p:nvGrpSpPr>
          <p:grpSpPr bwMode="auto">
            <a:xfrm rot="16200000" flipH="1">
              <a:off x="-1815" y="1838"/>
              <a:ext cx="4320" cy="638"/>
              <a:chOff x="-2" y="1562"/>
              <a:chExt cx="5762" cy="638"/>
            </a:xfrm>
          </p:grpSpPr>
          <p:sp>
            <p:nvSpPr>
              <p:cNvPr id="1035" name="Freeform 4">
                <a:extLst>
                  <a:ext uri="{FF2B5EF4-FFF2-40B4-BE49-F238E27FC236}">
                    <a16:creationId xmlns:a16="http://schemas.microsoft.com/office/drawing/2014/main" id="{BE6EFFE0-D559-4E4C-BA9C-F536965CACEB}"/>
                  </a:ext>
                </a:extLst>
              </p:cNvPr>
              <p:cNvSpPr>
                <a:spLocks/>
              </p:cNvSpPr>
              <p:nvPr/>
            </p:nvSpPr>
            <p:spPr bwMode="ltGray">
              <a:xfrm rot="-5400000">
                <a:off x="2539" y="-993"/>
                <a:ext cx="624" cy="5746"/>
              </a:xfrm>
              <a:custGeom>
                <a:avLst/>
                <a:gdLst>
                  <a:gd name="T0" fmla="*/ 0 w 1000"/>
                  <a:gd name="T1" fmla="*/ 0 h 720"/>
                  <a:gd name="T2" fmla="*/ 0 w 1000"/>
                  <a:gd name="T3" fmla="*/ 2147483647 h 720"/>
                  <a:gd name="T4" fmla="*/ 2 w 1000"/>
                  <a:gd name="T5" fmla="*/ 2147483647 h 720"/>
                  <a:gd name="T6" fmla="*/ 2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6" name="Freeform 5">
                <a:extLst>
                  <a:ext uri="{FF2B5EF4-FFF2-40B4-BE49-F238E27FC236}">
                    <a16:creationId xmlns:a16="http://schemas.microsoft.com/office/drawing/2014/main" id="{EF3BD245-3515-0A48-B194-912E8CE2A355}"/>
                  </a:ext>
                </a:extLst>
              </p:cNvPr>
              <p:cNvSpPr>
                <a:spLocks/>
              </p:cNvSpPr>
              <p:nvPr/>
            </p:nvSpPr>
            <p:spPr bwMode="ltGray">
              <a:xfrm rot="-5400000">
                <a:off x="1294" y="1670"/>
                <a:ext cx="624" cy="420"/>
              </a:xfrm>
              <a:custGeom>
                <a:avLst/>
                <a:gdLst>
                  <a:gd name="T0" fmla="*/ 0 w 624"/>
                  <a:gd name="T1" fmla="*/ 0 h 317"/>
                  <a:gd name="T2" fmla="*/ 0 w 624"/>
                  <a:gd name="T3" fmla="*/ 10528 h 317"/>
                  <a:gd name="T4" fmla="*/ 624 w 624"/>
                  <a:gd name="T5" fmla="*/ 105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7" name="Freeform 6">
                <a:extLst>
                  <a:ext uri="{FF2B5EF4-FFF2-40B4-BE49-F238E27FC236}">
                    <a16:creationId xmlns:a16="http://schemas.microsoft.com/office/drawing/2014/main" id="{6824A915-0E09-4545-AE1C-00A1D26AD530}"/>
                  </a:ext>
                </a:extLst>
              </p:cNvPr>
              <p:cNvSpPr>
                <a:spLocks/>
              </p:cNvSpPr>
              <p:nvPr/>
            </p:nvSpPr>
            <p:spPr bwMode="ltGray">
              <a:xfrm rot="-5400000">
                <a:off x="965" y="1669"/>
                <a:ext cx="624" cy="424"/>
              </a:xfrm>
              <a:custGeom>
                <a:avLst/>
                <a:gdLst>
                  <a:gd name="T0" fmla="*/ 0 w 624"/>
                  <a:gd name="T1" fmla="*/ 0 h 317"/>
                  <a:gd name="T2" fmla="*/ 0 w 624"/>
                  <a:gd name="T3" fmla="*/ 11931 h 317"/>
                  <a:gd name="T4" fmla="*/ 624 w 624"/>
                  <a:gd name="T5" fmla="*/ 11931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8" name="Freeform 7">
                <a:extLst>
                  <a:ext uri="{FF2B5EF4-FFF2-40B4-BE49-F238E27FC236}">
                    <a16:creationId xmlns:a16="http://schemas.microsoft.com/office/drawing/2014/main" id="{648D896E-EE02-7941-B20F-39F5E569472F}"/>
                  </a:ext>
                </a:extLst>
              </p:cNvPr>
              <p:cNvSpPr>
                <a:spLocks/>
              </p:cNvSpPr>
              <p:nvPr/>
            </p:nvSpPr>
            <p:spPr bwMode="ltGray">
              <a:xfrm rot="-5400000">
                <a:off x="-74" y="1753"/>
                <a:ext cx="624" cy="256"/>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39" name="Freeform 8">
                <a:extLst>
                  <a:ext uri="{FF2B5EF4-FFF2-40B4-BE49-F238E27FC236}">
                    <a16:creationId xmlns:a16="http://schemas.microsoft.com/office/drawing/2014/main" id="{FCE24F81-D1BD-4544-BAE0-B05D3C320F5F}"/>
                  </a:ext>
                </a:extLst>
              </p:cNvPr>
              <p:cNvSpPr>
                <a:spLocks/>
              </p:cNvSpPr>
              <p:nvPr/>
            </p:nvSpPr>
            <p:spPr bwMode="ltGray">
              <a:xfrm rot="-5400000">
                <a:off x="635" y="1734"/>
                <a:ext cx="624" cy="292"/>
              </a:xfrm>
              <a:custGeom>
                <a:avLst/>
                <a:gdLst>
                  <a:gd name="T0" fmla="*/ 0 w 624"/>
                  <a:gd name="T1" fmla="*/ 0 h 317"/>
                  <a:gd name="T2" fmla="*/ 0 w 624"/>
                  <a:gd name="T3" fmla="*/ 94 h 317"/>
                  <a:gd name="T4" fmla="*/ 624 w 624"/>
                  <a:gd name="T5" fmla="*/ 9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0" name="Freeform 9">
                <a:extLst>
                  <a:ext uri="{FF2B5EF4-FFF2-40B4-BE49-F238E27FC236}">
                    <a16:creationId xmlns:a16="http://schemas.microsoft.com/office/drawing/2014/main" id="{3035D977-6086-F445-BCF0-A7CE57985D99}"/>
                  </a:ext>
                </a:extLst>
              </p:cNvPr>
              <p:cNvSpPr>
                <a:spLocks/>
              </p:cNvSpPr>
              <p:nvPr/>
            </p:nvSpPr>
            <p:spPr bwMode="ltGray">
              <a:xfrm rot="-5400000">
                <a:off x="416" y="1701"/>
                <a:ext cx="624" cy="364"/>
              </a:xfrm>
              <a:custGeom>
                <a:avLst/>
                <a:gdLst>
                  <a:gd name="T0" fmla="*/ 0 w 624"/>
                  <a:gd name="T1" fmla="*/ 0 h 272"/>
                  <a:gd name="T2" fmla="*/ 0 w 624"/>
                  <a:gd name="T3" fmla="*/ 12017 h 272"/>
                  <a:gd name="T4" fmla="*/ 240 w 624"/>
                  <a:gd name="T5" fmla="*/ 10584 h 272"/>
                  <a:gd name="T6" fmla="*/ 624 w 624"/>
                  <a:gd name="T7" fmla="*/ 12017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1" name="Freeform 10">
                <a:extLst>
                  <a:ext uri="{FF2B5EF4-FFF2-40B4-BE49-F238E27FC236}">
                    <a16:creationId xmlns:a16="http://schemas.microsoft.com/office/drawing/2014/main" id="{356D883A-F3F5-9546-949F-4A63FE98B440}"/>
                  </a:ext>
                </a:extLst>
              </p:cNvPr>
              <p:cNvSpPr>
                <a:spLocks/>
              </p:cNvSpPr>
              <p:nvPr/>
            </p:nvSpPr>
            <p:spPr bwMode="ltGray">
              <a:xfrm rot="-5400000">
                <a:off x="127" y="1727"/>
                <a:ext cx="632" cy="316"/>
              </a:xfrm>
              <a:custGeom>
                <a:avLst/>
                <a:gdLst>
                  <a:gd name="T0" fmla="*/ 8 w 632"/>
                  <a:gd name="T1" fmla="*/ 8 h 362"/>
                  <a:gd name="T2" fmla="*/ 8 w 632"/>
                  <a:gd name="T3" fmla="*/ 54 h 362"/>
                  <a:gd name="T4" fmla="*/ 248 w 632"/>
                  <a:gd name="T5" fmla="*/ 54 h 362"/>
                  <a:gd name="T6" fmla="*/ 632 w 632"/>
                  <a:gd name="T7" fmla="*/ 54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2" name="Freeform 11">
                <a:extLst>
                  <a:ext uri="{FF2B5EF4-FFF2-40B4-BE49-F238E27FC236}">
                    <a16:creationId xmlns:a16="http://schemas.microsoft.com/office/drawing/2014/main" id="{318A5F7A-80AC-9543-8225-F56E1608978A}"/>
                  </a:ext>
                </a:extLst>
              </p:cNvPr>
              <p:cNvSpPr>
                <a:spLocks/>
              </p:cNvSpPr>
              <p:nvPr/>
            </p:nvSpPr>
            <p:spPr bwMode="ltGray">
              <a:xfrm rot="-5400000">
                <a:off x="3181" y="1643"/>
                <a:ext cx="624" cy="420"/>
              </a:xfrm>
              <a:custGeom>
                <a:avLst/>
                <a:gdLst>
                  <a:gd name="T0" fmla="*/ 0 w 624"/>
                  <a:gd name="T1" fmla="*/ 0 h 317"/>
                  <a:gd name="T2" fmla="*/ 0 w 624"/>
                  <a:gd name="T3" fmla="*/ 10528 h 317"/>
                  <a:gd name="T4" fmla="*/ 624 w 624"/>
                  <a:gd name="T5" fmla="*/ 105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3" name="Freeform 12">
                <a:extLst>
                  <a:ext uri="{FF2B5EF4-FFF2-40B4-BE49-F238E27FC236}">
                    <a16:creationId xmlns:a16="http://schemas.microsoft.com/office/drawing/2014/main" id="{B275427A-B1E4-3947-82F7-D61E5857D2CF}"/>
                  </a:ext>
                </a:extLst>
              </p:cNvPr>
              <p:cNvSpPr>
                <a:spLocks/>
              </p:cNvSpPr>
              <p:nvPr/>
            </p:nvSpPr>
            <p:spPr bwMode="ltGray">
              <a:xfrm rot="-5400000">
                <a:off x="2870" y="1653"/>
                <a:ext cx="624" cy="421"/>
              </a:xfrm>
              <a:custGeom>
                <a:avLst/>
                <a:gdLst>
                  <a:gd name="T0" fmla="*/ 0 w 624"/>
                  <a:gd name="T1" fmla="*/ 0 h 317"/>
                  <a:gd name="T2" fmla="*/ 0 w 624"/>
                  <a:gd name="T3" fmla="*/ 10858 h 317"/>
                  <a:gd name="T4" fmla="*/ 624 w 624"/>
                  <a:gd name="T5" fmla="*/ 1085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4" name="Freeform 13">
                <a:extLst>
                  <a:ext uri="{FF2B5EF4-FFF2-40B4-BE49-F238E27FC236}">
                    <a16:creationId xmlns:a16="http://schemas.microsoft.com/office/drawing/2014/main" id="{3F1C2C40-670E-0C43-8EB7-2475AE601C5D}"/>
                  </a:ext>
                </a:extLst>
              </p:cNvPr>
              <p:cNvSpPr>
                <a:spLocks/>
              </p:cNvSpPr>
              <p:nvPr/>
            </p:nvSpPr>
            <p:spPr bwMode="ltGray">
              <a:xfrm rot="-5400000">
                <a:off x="1815" y="1747"/>
                <a:ext cx="624" cy="256"/>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5" name="Freeform 14">
                <a:extLst>
                  <a:ext uri="{FF2B5EF4-FFF2-40B4-BE49-F238E27FC236}">
                    <a16:creationId xmlns:a16="http://schemas.microsoft.com/office/drawing/2014/main" id="{AE8F155E-B5D7-9C4D-A024-1676FA0365A3}"/>
                  </a:ext>
                </a:extLst>
              </p:cNvPr>
              <p:cNvSpPr>
                <a:spLocks/>
              </p:cNvSpPr>
              <p:nvPr/>
            </p:nvSpPr>
            <p:spPr bwMode="ltGray">
              <a:xfrm rot="-5400000">
                <a:off x="2524" y="1718"/>
                <a:ext cx="624" cy="292"/>
              </a:xfrm>
              <a:custGeom>
                <a:avLst/>
                <a:gdLst>
                  <a:gd name="T0" fmla="*/ 0 w 624"/>
                  <a:gd name="T1" fmla="*/ 0 h 317"/>
                  <a:gd name="T2" fmla="*/ 0 w 624"/>
                  <a:gd name="T3" fmla="*/ 94 h 317"/>
                  <a:gd name="T4" fmla="*/ 624 w 624"/>
                  <a:gd name="T5" fmla="*/ 9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6" name="Freeform 15">
                <a:extLst>
                  <a:ext uri="{FF2B5EF4-FFF2-40B4-BE49-F238E27FC236}">
                    <a16:creationId xmlns:a16="http://schemas.microsoft.com/office/drawing/2014/main" id="{D88209DD-5779-AE49-9D95-2F49FAAB04BD}"/>
                  </a:ext>
                </a:extLst>
              </p:cNvPr>
              <p:cNvSpPr>
                <a:spLocks/>
              </p:cNvSpPr>
              <p:nvPr/>
            </p:nvSpPr>
            <p:spPr bwMode="ltGray">
              <a:xfrm rot="-5400000">
                <a:off x="2315" y="1695"/>
                <a:ext cx="624" cy="360"/>
              </a:xfrm>
              <a:custGeom>
                <a:avLst/>
                <a:gdLst>
                  <a:gd name="T0" fmla="*/ 0 w 624"/>
                  <a:gd name="T1" fmla="*/ 0 h 272"/>
                  <a:gd name="T2" fmla="*/ 0 w 624"/>
                  <a:gd name="T3" fmla="*/ 10396 h 272"/>
                  <a:gd name="T4" fmla="*/ 240 w 624"/>
                  <a:gd name="T5" fmla="*/ 9173 h 272"/>
                  <a:gd name="T6" fmla="*/ 624 w 624"/>
                  <a:gd name="T7" fmla="*/ 1039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7" name="Freeform 16">
                <a:extLst>
                  <a:ext uri="{FF2B5EF4-FFF2-40B4-BE49-F238E27FC236}">
                    <a16:creationId xmlns:a16="http://schemas.microsoft.com/office/drawing/2014/main" id="{1384E6CE-B344-7042-A23B-B9336F0B519F}"/>
                  </a:ext>
                </a:extLst>
              </p:cNvPr>
              <p:cNvSpPr>
                <a:spLocks/>
              </p:cNvSpPr>
              <p:nvPr/>
            </p:nvSpPr>
            <p:spPr bwMode="ltGray">
              <a:xfrm rot="-5400000">
                <a:off x="2014" y="1721"/>
                <a:ext cx="632" cy="316"/>
              </a:xfrm>
              <a:custGeom>
                <a:avLst/>
                <a:gdLst>
                  <a:gd name="T0" fmla="*/ 8 w 632"/>
                  <a:gd name="T1" fmla="*/ 8 h 362"/>
                  <a:gd name="T2" fmla="*/ 8 w 632"/>
                  <a:gd name="T3" fmla="*/ 54 h 362"/>
                  <a:gd name="T4" fmla="*/ 248 w 632"/>
                  <a:gd name="T5" fmla="*/ 54 h 362"/>
                  <a:gd name="T6" fmla="*/ 632 w 632"/>
                  <a:gd name="T7" fmla="*/ 54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8" name="Freeform 17">
                <a:extLst>
                  <a:ext uri="{FF2B5EF4-FFF2-40B4-BE49-F238E27FC236}">
                    <a16:creationId xmlns:a16="http://schemas.microsoft.com/office/drawing/2014/main" id="{FB95DDD8-4CCB-404E-B980-CBFAA046D6BF}"/>
                  </a:ext>
                </a:extLst>
              </p:cNvPr>
              <p:cNvSpPr>
                <a:spLocks/>
              </p:cNvSpPr>
              <p:nvPr/>
            </p:nvSpPr>
            <p:spPr bwMode="ltGray">
              <a:xfrm rot="-5400000">
                <a:off x="4050" y="1648"/>
                <a:ext cx="624" cy="420"/>
              </a:xfrm>
              <a:custGeom>
                <a:avLst/>
                <a:gdLst>
                  <a:gd name="T0" fmla="*/ 0 w 624"/>
                  <a:gd name="T1" fmla="*/ 0 h 317"/>
                  <a:gd name="T2" fmla="*/ 0 w 624"/>
                  <a:gd name="T3" fmla="*/ 10528 h 317"/>
                  <a:gd name="T4" fmla="*/ 624 w 624"/>
                  <a:gd name="T5" fmla="*/ 1052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49" name="Freeform 18">
                <a:extLst>
                  <a:ext uri="{FF2B5EF4-FFF2-40B4-BE49-F238E27FC236}">
                    <a16:creationId xmlns:a16="http://schemas.microsoft.com/office/drawing/2014/main" id="{AB9C103D-08BE-2C4B-97A6-87EDAD226060}"/>
                  </a:ext>
                </a:extLst>
              </p:cNvPr>
              <p:cNvSpPr>
                <a:spLocks/>
              </p:cNvSpPr>
              <p:nvPr/>
            </p:nvSpPr>
            <p:spPr bwMode="ltGray">
              <a:xfrm rot="-5400000">
                <a:off x="3693" y="1657"/>
                <a:ext cx="624" cy="423"/>
              </a:xfrm>
              <a:custGeom>
                <a:avLst/>
                <a:gdLst>
                  <a:gd name="T0" fmla="*/ 0 w 624"/>
                  <a:gd name="T1" fmla="*/ 0 h 317"/>
                  <a:gd name="T2" fmla="*/ 0 w 624"/>
                  <a:gd name="T3" fmla="*/ 11562 h 317"/>
                  <a:gd name="T4" fmla="*/ 624 w 624"/>
                  <a:gd name="T5" fmla="*/ 1156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0" name="Freeform 19">
                <a:extLst>
                  <a:ext uri="{FF2B5EF4-FFF2-40B4-BE49-F238E27FC236}">
                    <a16:creationId xmlns:a16="http://schemas.microsoft.com/office/drawing/2014/main" id="{4A2B843F-9F93-3D45-A35D-2FEEBA1BE2A5}"/>
                  </a:ext>
                </a:extLst>
              </p:cNvPr>
              <p:cNvSpPr>
                <a:spLocks/>
              </p:cNvSpPr>
              <p:nvPr/>
            </p:nvSpPr>
            <p:spPr bwMode="ltGray">
              <a:xfrm rot="-5400000">
                <a:off x="4540" y="1736"/>
                <a:ext cx="624" cy="255"/>
              </a:xfrm>
              <a:custGeom>
                <a:avLst/>
                <a:gdLst>
                  <a:gd name="T0" fmla="*/ 0 w 624"/>
                  <a:gd name="T1" fmla="*/ 1 h 370"/>
                  <a:gd name="T2" fmla="*/ 0 w 624"/>
                  <a:gd name="T3" fmla="*/ 3 h 370"/>
                  <a:gd name="T4" fmla="*/ 624 w 624"/>
                  <a:gd name="T5" fmla="*/ 3 h 370"/>
                  <a:gd name="T6" fmla="*/ 624 w 624"/>
                  <a:gd name="T7" fmla="*/ 1 h 370"/>
                  <a:gd name="T8" fmla="*/ 384 w 624"/>
                  <a:gd name="T9" fmla="*/ 1 h 370"/>
                  <a:gd name="T10" fmla="*/ 0 w 624"/>
                  <a:gd name="T11" fmla="*/ 1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1" name="Freeform 20">
                <a:extLst>
                  <a:ext uri="{FF2B5EF4-FFF2-40B4-BE49-F238E27FC236}">
                    <a16:creationId xmlns:a16="http://schemas.microsoft.com/office/drawing/2014/main" id="{0332C4A1-E961-FE4B-B5EF-F5B5D44B2517}"/>
                  </a:ext>
                </a:extLst>
              </p:cNvPr>
              <p:cNvSpPr>
                <a:spLocks/>
              </p:cNvSpPr>
              <p:nvPr/>
            </p:nvSpPr>
            <p:spPr bwMode="ltGray">
              <a:xfrm>
                <a:off x="5469" y="1551"/>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2" name="Freeform 21">
                <a:extLst>
                  <a:ext uri="{FF2B5EF4-FFF2-40B4-BE49-F238E27FC236}">
                    <a16:creationId xmlns:a16="http://schemas.microsoft.com/office/drawing/2014/main" id="{F222C84D-A5F0-0346-8791-4095801E75D9}"/>
                  </a:ext>
                </a:extLst>
              </p:cNvPr>
              <p:cNvSpPr>
                <a:spLocks/>
              </p:cNvSpPr>
              <p:nvPr/>
            </p:nvSpPr>
            <p:spPr bwMode="ltGray">
              <a:xfrm rot="-5400000">
                <a:off x="5064" y="1673"/>
                <a:ext cx="624" cy="360"/>
              </a:xfrm>
              <a:custGeom>
                <a:avLst/>
                <a:gdLst>
                  <a:gd name="T0" fmla="*/ 0 w 624"/>
                  <a:gd name="T1" fmla="*/ 0 h 272"/>
                  <a:gd name="T2" fmla="*/ 0 w 624"/>
                  <a:gd name="T3" fmla="*/ 10396 h 272"/>
                  <a:gd name="T4" fmla="*/ 240 w 624"/>
                  <a:gd name="T5" fmla="*/ 9173 h 272"/>
                  <a:gd name="T6" fmla="*/ 624 w 624"/>
                  <a:gd name="T7" fmla="*/ 10396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1053" name="Freeform 22">
                <a:extLst>
                  <a:ext uri="{FF2B5EF4-FFF2-40B4-BE49-F238E27FC236}">
                    <a16:creationId xmlns:a16="http://schemas.microsoft.com/office/drawing/2014/main" id="{A78326B1-5E03-9A4E-B922-0E5E4BB54A4F}"/>
                  </a:ext>
                </a:extLst>
              </p:cNvPr>
              <p:cNvSpPr>
                <a:spLocks/>
              </p:cNvSpPr>
              <p:nvPr/>
            </p:nvSpPr>
            <p:spPr bwMode="ltGray">
              <a:xfrm rot="-5400000">
                <a:off x="4767" y="1699"/>
                <a:ext cx="632" cy="316"/>
              </a:xfrm>
              <a:custGeom>
                <a:avLst/>
                <a:gdLst>
                  <a:gd name="T0" fmla="*/ 8 w 632"/>
                  <a:gd name="T1" fmla="*/ 8 h 362"/>
                  <a:gd name="T2" fmla="*/ 8 w 632"/>
                  <a:gd name="T3" fmla="*/ 54 h 362"/>
                  <a:gd name="T4" fmla="*/ 248 w 632"/>
                  <a:gd name="T5" fmla="*/ 54 h 362"/>
                  <a:gd name="T6" fmla="*/ 632 w 632"/>
                  <a:gd name="T7" fmla="*/ 54 h 362"/>
                  <a:gd name="T8" fmla="*/ 632 w 632"/>
                  <a:gd name="T9" fmla="*/ 8 h 362"/>
                  <a:gd name="T10" fmla="*/ 104 w 632"/>
                  <a:gd name="T11" fmla="*/ 8 h 362"/>
                  <a:gd name="T12" fmla="*/ 8 w 632"/>
                  <a:gd name="T13" fmla="*/ 8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sp>
          <p:nvSpPr>
            <p:cNvPr id="1033" name="Freeform 23">
              <a:extLst>
                <a:ext uri="{FF2B5EF4-FFF2-40B4-BE49-F238E27FC236}">
                  <a16:creationId xmlns:a16="http://schemas.microsoft.com/office/drawing/2014/main" id="{965FC488-37C2-5142-827E-D7720696DC2E}"/>
                </a:ext>
              </a:extLst>
            </p:cNvPr>
            <p:cNvSpPr>
              <a:spLocks/>
            </p:cNvSpPr>
            <p:nvPr/>
          </p:nvSpPr>
          <p:spPr bwMode="ltGray">
            <a:xfrm rot="16200000" flipH="1">
              <a:off x="-1954" y="1951"/>
              <a:ext cx="4320" cy="412"/>
            </a:xfrm>
            <a:custGeom>
              <a:avLst/>
              <a:gdLst>
                <a:gd name="T0" fmla="*/ 0 w 5762"/>
                <a:gd name="T1" fmla="*/ 474 h 385"/>
                <a:gd name="T2" fmla="*/ 136 w 5762"/>
                <a:gd name="T3" fmla="*/ 453 h 385"/>
                <a:gd name="T4" fmla="*/ 136 w 5762"/>
                <a:gd name="T5" fmla="*/ 4 h 385"/>
                <a:gd name="T6" fmla="*/ 0 w 5762"/>
                <a:gd name="T7" fmla="*/ 0 h 385"/>
                <a:gd name="T8" fmla="*/ 0 w 5762"/>
                <a:gd name="T9" fmla="*/ 474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sp>
          <p:nvSpPr>
            <p:cNvPr id="1034" name="Freeform 24">
              <a:extLst>
                <a:ext uri="{FF2B5EF4-FFF2-40B4-BE49-F238E27FC236}">
                  <a16:creationId xmlns:a16="http://schemas.microsoft.com/office/drawing/2014/main" id="{FF9ACA0D-7253-BE4B-8E12-CF52AD784D10}"/>
                </a:ext>
              </a:extLst>
            </p:cNvPr>
            <p:cNvSpPr>
              <a:spLocks/>
            </p:cNvSpPr>
            <p:nvPr/>
          </p:nvSpPr>
          <p:spPr bwMode="ltGray">
            <a:xfrm rot="16200000" flipH="1">
              <a:off x="-1584" y="2062"/>
              <a:ext cx="4319" cy="189"/>
            </a:xfrm>
            <a:custGeom>
              <a:avLst/>
              <a:gdLst>
                <a:gd name="T0" fmla="*/ 0 w 5761"/>
                <a:gd name="T1" fmla="*/ 28 h 189"/>
                <a:gd name="T2" fmla="*/ 136 w 5761"/>
                <a:gd name="T3" fmla="*/ 0 h 189"/>
                <a:gd name="T4" fmla="*/ 136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xtLst>
              <a:ext uri="{91240B29-F687-4F45-9708-019B960494DF}">
                <a14:hiddenLine xmlns:a14="http://schemas.microsoft.com/office/drawing/2010/main" w="9525" cap="flat">
                  <a:solidFill>
                    <a:srgbClr val="000000"/>
                  </a:solidFill>
                  <a:prstDash val="solid"/>
                  <a:miter lim="800000"/>
                  <a:headEnd type="none" w="med" len="med"/>
                  <a:tailEnd type="none" w="med" len="med"/>
                </a14:hiddenLine>
              </a:ext>
            </a:extLst>
          </p:spPr>
          <p:txBody>
            <a:bodyPr wrap="none" anchor="ctr"/>
            <a:lstStyle/>
            <a:p>
              <a:endParaRPr lang="en-US"/>
            </a:p>
          </p:txBody>
        </p:sp>
      </p:grpSp>
      <p:sp>
        <p:nvSpPr>
          <p:cNvPr id="1027" name="Rectangle 25">
            <a:extLst>
              <a:ext uri="{FF2B5EF4-FFF2-40B4-BE49-F238E27FC236}">
                <a16:creationId xmlns:a16="http://schemas.microsoft.com/office/drawing/2014/main" id="{0B77B0AA-0069-834D-A27B-B723CD6E09F8}"/>
              </a:ext>
            </a:extLst>
          </p:cNvPr>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26">
            <a:extLst>
              <a:ext uri="{FF2B5EF4-FFF2-40B4-BE49-F238E27FC236}">
                <a16:creationId xmlns:a16="http://schemas.microsoft.com/office/drawing/2014/main" id="{1644B721-D19B-3948-A20C-4E9E53C94921}"/>
              </a:ext>
            </a:extLst>
          </p:cNvPr>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5563" name="Rectangle 27">
            <a:extLst>
              <a:ext uri="{FF2B5EF4-FFF2-40B4-BE49-F238E27FC236}">
                <a16:creationId xmlns:a16="http://schemas.microsoft.com/office/drawing/2014/main" id="{53F58594-BC7A-D14A-81C0-C354ED72E22D}"/>
              </a:ext>
            </a:extLst>
          </p:cNvPr>
          <p:cNvSpPr>
            <a:spLocks noGrp="1" noChangeArrowheads="1"/>
          </p:cNvSpPr>
          <p:nvPr>
            <p:ph type="dt" sz="half" idx="2"/>
          </p:nvPr>
        </p:nvSpPr>
        <p:spPr bwMode="auto">
          <a:xfrm>
            <a:off x="1173163" y="6265863"/>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ea typeface="+mn-ea"/>
                <a:cs typeface="+mn-cs"/>
              </a:defRPr>
            </a:lvl1pPr>
          </a:lstStyle>
          <a:p>
            <a:pPr>
              <a:defRPr/>
            </a:pPr>
            <a:endParaRPr lang="en-US"/>
          </a:p>
        </p:txBody>
      </p:sp>
      <p:sp>
        <p:nvSpPr>
          <p:cNvPr id="65564" name="Rectangle 28">
            <a:extLst>
              <a:ext uri="{FF2B5EF4-FFF2-40B4-BE49-F238E27FC236}">
                <a16:creationId xmlns:a16="http://schemas.microsoft.com/office/drawing/2014/main" id="{DF63AA0D-1E93-A744-871F-A2F4E2506E63}"/>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mn-lt"/>
                <a:ea typeface="+mn-ea"/>
                <a:cs typeface="+mn-cs"/>
              </a:defRPr>
            </a:lvl1pPr>
          </a:lstStyle>
          <a:p>
            <a:pPr>
              <a:defRPr/>
            </a:pPr>
            <a:endParaRPr lang="en-US"/>
          </a:p>
        </p:txBody>
      </p:sp>
      <p:sp>
        <p:nvSpPr>
          <p:cNvPr id="65565" name="Rectangle 29">
            <a:extLst>
              <a:ext uri="{FF2B5EF4-FFF2-40B4-BE49-F238E27FC236}">
                <a16:creationId xmlns:a16="http://schemas.microsoft.com/office/drawing/2014/main" id="{79DE335D-BD98-6B4D-B4A5-0699757087FB}"/>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Arial" panose="020B0604020202020204" pitchFamily="34" charset="0"/>
              </a:defRPr>
            </a:lvl1pPr>
          </a:lstStyle>
          <a:p>
            <a:fld id="{DB408F6E-6841-0644-A2AD-30F8D11AC6E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86"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Lst>
  <p:hf hdr="0" ftr="0" dt="0"/>
  <p:txStyles>
    <p:titleStyle>
      <a:lvl1pPr algn="l" rtl="0" eaLnBrk="0" fontAlgn="base" hangingPunct="0">
        <a:spcBef>
          <a:spcPct val="0"/>
        </a:spcBef>
        <a:spcAft>
          <a:spcPct val="0"/>
        </a:spcAft>
        <a:defRPr kumimoji="1" sz="4400">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2pPr>
      <a:lvl3pPr algn="l"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3pPr>
      <a:lvl4pPr algn="l"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4pPr>
      <a:lvl5pPr algn="l" rtl="0" eaLnBrk="0" fontAlgn="base" hangingPunct="0">
        <a:spcBef>
          <a:spcPct val="0"/>
        </a:spcBef>
        <a:spcAft>
          <a:spcPct val="0"/>
        </a:spcAft>
        <a:defRPr kumimoji="1" sz="4400">
          <a:solidFill>
            <a:schemeClr val="tx2"/>
          </a:solidFill>
          <a:latin typeface="Times New Roman" charset="0"/>
          <a:ea typeface="ＭＳ Ｐゴシック" charset="-128"/>
          <a:cs typeface="ＭＳ Ｐゴシック" charset="-128"/>
        </a:defRPr>
      </a:lvl5pPr>
      <a:lvl6pPr marL="457200" algn="l" rtl="0" eaLnBrk="0" fontAlgn="base" hangingPunct="0">
        <a:spcBef>
          <a:spcPct val="0"/>
        </a:spcBef>
        <a:spcAft>
          <a:spcPct val="0"/>
        </a:spcAft>
        <a:defRPr kumimoji="1" sz="4400">
          <a:solidFill>
            <a:schemeClr val="tx2"/>
          </a:solidFill>
          <a:latin typeface="Times New Roman" charset="0"/>
        </a:defRPr>
      </a:lvl6pPr>
      <a:lvl7pPr marL="914400" algn="l" rtl="0" eaLnBrk="0" fontAlgn="base" hangingPunct="0">
        <a:spcBef>
          <a:spcPct val="0"/>
        </a:spcBef>
        <a:spcAft>
          <a:spcPct val="0"/>
        </a:spcAft>
        <a:defRPr kumimoji="1" sz="4400">
          <a:solidFill>
            <a:schemeClr val="tx2"/>
          </a:solidFill>
          <a:latin typeface="Times New Roman" charset="0"/>
        </a:defRPr>
      </a:lvl7pPr>
      <a:lvl8pPr marL="1371600" algn="l" rtl="0" eaLnBrk="0" fontAlgn="base" hangingPunct="0">
        <a:spcBef>
          <a:spcPct val="0"/>
        </a:spcBef>
        <a:spcAft>
          <a:spcPct val="0"/>
        </a:spcAft>
        <a:defRPr kumimoji="1" sz="4400">
          <a:solidFill>
            <a:schemeClr val="tx2"/>
          </a:solidFill>
          <a:latin typeface="Times New Roman" charset="0"/>
        </a:defRPr>
      </a:lvl8pPr>
      <a:lvl9pPr marL="1828800" algn="l" rtl="0" eaLnBrk="0" fontAlgn="base" hangingPunct="0">
        <a:spcBef>
          <a:spcPct val="0"/>
        </a:spcBef>
        <a:spcAft>
          <a:spcPct val="0"/>
        </a:spcAft>
        <a:defRPr kumimoji="1"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accent1"/>
        </a:buClr>
        <a:buSzPct val="70000"/>
        <a:buFont typeface="Monotype Sorts" pitchFamily="2" charset="2"/>
        <a:buChar char="n"/>
        <a:defRPr kumimoji="1"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kumimoji="1"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kumimoji="1"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oQUL4bfVqx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package" Target="../embeddings/Microsoft_Excel_Worksheet.xlsx"/></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1480A4B4-118F-3841-8790-995C0CFA6C7E}"/>
              </a:ext>
            </a:extLst>
          </p:cNvPr>
          <p:cNvSpPr>
            <a:spLocks noGrp="1" noChangeArrowheads="1"/>
          </p:cNvSpPr>
          <p:nvPr>
            <p:ph type="ctrTitle"/>
          </p:nvPr>
        </p:nvSpPr>
        <p:spPr>
          <a:xfrm>
            <a:off x="228600" y="304800"/>
            <a:ext cx="8640763" cy="2362200"/>
          </a:xfrm>
        </p:spPr>
        <p:txBody>
          <a:bodyPr/>
          <a:lstStyle/>
          <a:p>
            <a:pPr algn="ctr"/>
            <a:r>
              <a:rPr lang="en-US" altLang="en-US" sz="4000" b="1">
                <a:latin typeface="Arial" panose="020B0604020202020204" pitchFamily="34" charset="0"/>
                <a:ea typeface="ＭＳ Ｐゴシック" panose="020B0600070205080204" pitchFamily="34" charset="-128"/>
              </a:rPr>
              <a:t>Dichotomous Tests</a:t>
            </a:r>
            <a:br>
              <a:rPr lang="en-US" altLang="en-US" sz="4000" b="1">
                <a:latin typeface="Arial" panose="020B0604020202020204" pitchFamily="34" charset="0"/>
                <a:ea typeface="ＭＳ Ｐゴシック" panose="020B0600070205080204" pitchFamily="34" charset="-128"/>
              </a:rPr>
            </a:br>
            <a:br>
              <a:rPr lang="en-US" altLang="en-US" sz="4000" b="1">
                <a:latin typeface="Arial" panose="020B0604020202020204" pitchFamily="34" charset="0"/>
                <a:ea typeface="ＭＳ Ｐゴシック" panose="020B0600070205080204" pitchFamily="34" charset="-128"/>
              </a:rPr>
            </a:br>
            <a:endParaRPr lang="en-US" altLang="en-US" sz="4000">
              <a:latin typeface="Arial" panose="020B0604020202020204" pitchFamily="34" charset="0"/>
              <a:ea typeface="ＭＳ Ｐゴシック" panose="020B0600070205080204" pitchFamily="34" charset="-128"/>
            </a:endParaRPr>
          </a:p>
        </p:txBody>
      </p:sp>
      <p:sp>
        <p:nvSpPr>
          <p:cNvPr id="16386" name="Rectangle 3">
            <a:extLst>
              <a:ext uri="{FF2B5EF4-FFF2-40B4-BE49-F238E27FC236}">
                <a16:creationId xmlns:a16="http://schemas.microsoft.com/office/drawing/2014/main" id="{E9B364F5-4907-934C-A057-31503285F078}"/>
              </a:ext>
            </a:extLst>
          </p:cNvPr>
          <p:cNvSpPr>
            <a:spLocks noGrp="1" noChangeArrowheads="1"/>
          </p:cNvSpPr>
          <p:nvPr>
            <p:ph type="subTitle" idx="1"/>
          </p:nvPr>
        </p:nvSpPr>
        <p:spPr>
          <a:xfrm>
            <a:off x="2819400" y="3581400"/>
            <a:ext cx="6096000" cy="2590800"/>
          </a:xfrm>
        </p:spPr>
        <p:txBody>
          <a:bodyPr/>
          <a:lstStyle/>
          <a:p>
            <a:pPr algn="ctr">
              <a:buFont typeface="Monotype Sorts" pitchFamily="2" charset="2"/>
              <a:buNone/>
            </a:pPr>
            <a:r>
              <a:rPr lang="en-US" altLang="en-US" dirty="0">
                <a:ea typeface="ＭＳ Ｐゴシック" panose="020B0600070205080204" pitchFamily="34" charset="-128"/>
              </a:rPr>
              <a:t>Tom Newman, MD, MPH</a:t>
            </a:r>
          </a:p>
          <a:p>
            <a:pPr algn="ctr">
              <a:buFont typeface="Monotype Sorts" pitchFamily="2" charset="2"/>
              <a:buNone/>
            </a:pPr>
            <a:r>
              <a:rPr lang="en-US" altLang="en-US" dirty="0">
                <a:ea typeface="ＭＳ Ｐゴシック" panose="020B0600070205080204" pitchFamily="34" charset="-128"/>
              </a:rPr>
              <a:t>September 27, 2018</a:t>
            </a:r>
          </a:p>
          <a:p>
            <a:pPr algn="ctr"/>
            <a:r>
              <a:rPr lang="en-US" altLang="en-US" b="1" i="1" dirty="0">
                <a:solidFill>
                  <a:srgbClr val="FF0000"/>
                </a:solidFill>
              </a:rPr>
              <a:t>Open a browser window to </a:t>
            </a:r>
            <a:r>
              <a:rPr lang="en-US" altLang="en-US" b="1" i="1" dirty="0" err="1">
                <a:solidFill>
                  <a:srgbClr val="FF0000"/>
                </a:solidFill>
              </a:rPr>
              <a:t>PollEv.com</a:t>
            </a:r>
            <a:r>
              <a:rPr lang="en-US" altLang="en-US" b="1" i="1" dirty="0">
                <a:solidFill>
                  <a:srgbClr val="FF0000"/>
                </a:solidFill>
              </a:rPr>
              <a:t>/</a:t>
            </a:r>
            <a:r>
              <a:rPr lang="en-US" altLang="en-US" b="1" i="1" dirty="0" err="1">
                <a:solidFill>
                  <a:srgbClr val="FF0000"/>
                </a:solidFill>
              </a:rPr>
              <a:t>ebmdoc</a:t>
            </a:r>
            <a:r>
              <a:rPr lang="en-US" altLang="en-US" b="1" i="1" dirty="0">
                <a:solidFill>
                  <a:srgbClr val="FF0000"/>
                </a:solidFill>
              </a:rPr>
              <a:t> </a:t>
            </a:r>
            <a:endParaRPr lang="en-US" altLang="en-US" dirty="0">
              <a:solidFill>
                <a:srgbClr val="FF0000"/>
              </a:solidFill>
            </a:endParaRPr>
          </a:p>
          <a:p>
            <a:pPr algn="ctr">
              <a:buFont typeface="Monotype Sorts" pitchFamily="2" charset="2"/>
              <a:buNone/>
            </a:pPr>
            <a:endParaRPr lang="en-US" altLang="en-US" dirty="0">
              <a:ea typeface="ＭＳ Ｐゴシック" panose="020B0600070205080204" pitchFamily="34" charset="-128"/>
            </a:endParaRPr>
          </a:p>
          <a:p>
            <a:pPr algn="ctr">
              <a:buFont typeface="Monotype Sorts" pitchFamily="2" charset="2"/>
              <a:buNone/>
            </a:pPr>
            <a:endParaRPr lang="en-US" altLang="en-US" dirty="0">
              <a:ea typeface="ＭＳ Ｐゴシック" panose="020B0600070205080204" pitchFamily="34" charset="-128"/>
            </a:endParaRPr>
          </a:p>
        </p:txBody>
      </p:sp>
      <p:sp>
        <p:nvSpPr>
          <p:cNvPr id="16387" name="Slide Number Placeholder 3">
            <a:extLst>
              <a:ext uri="{FF2B5EF4-FFF2-40B4-BE49-F238E27FC236}">
                <a16:creationId xmlns:a16="http://schemas.microsoft.com/office/drawing/2014/main" id="{33031E54-6AD8-9649-888E-7D59836D7C2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0A3AD15-1C2B-3D40-9A1A-E454A806F6FD}" type="slidenum">
              <a:rPr lang="en-US" altLang="en-US" sz="1400">
                <a:solidFill>
                  <a:srgbClr val="000000"/>
                </a:solidFill>
                <a:latin typeface="Arial" panose="020B0604020202020204" pitchFamily="34" charset="0"/>
              </a:rPr>
              <a:pPr/>
              <a:t>1</a:t>
            </a:fld>
            <a:endParaRPr lang="en-US" altLang="en-US" sz="1400">
              <a:solidFill>
                <a:srgbClr val="000000"/>
              </a:solidFill>
              <a:latin typeface="Arial" panose="020B0604020202020204" pitchFamily="34" charset="0"/>
            </a:endParaRPr>
          </a:p>
        </p:txBody>
      </p:sp>
      <p:pic>
        <p:nvPicPr>
          <p:cNvPr id="5" name="Picture 4">
            <a:extLst>
              <a:ext uri="{FF2B5EF4-FFF2-40B4-BE49-F238E27FC236}">
                <a16:creationId xmlns:a16="http://schemas.microsoft.com/office/drawing/2014/main" id="{892DA56E-2D66-9843-B3EC-B4D8BD11779D}"/>
              </a:ext>
            </a:extLst>
          </p:cNvPr>
          <p:cNvPicPr>
            <a:picLocks noChangeAspect="1"/>
          </p:cNvPicPr>
          <p:nvPr/>
        </p:nvPicPr>
        <p:blipFill>
          <a:blip r:embed="rId3" cstate="email">
            <a:extLst/>
          </a:blip>
          <a:stretch>
            <a:fillRect/>
          </a:stretch>
        </p:blipFill>
        <p:spPr>
          <a:xfrm>
            <a:off x="304800" y="3733800"/>
            <a:ext cx="2562617" cy="2455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a:extLst>
              <a:ext uri="{FF2B5EF4-FFF2-40B4-BE49-F238E27FC236}">
                <a16:creationId xmlns:a16="http://schemas.microsoft.com/office/drawing/2014/main" id="{4F629DB9-A0EB-324C-A285-9833AC1217F2}"/>
              </a:ext>
            </a:extLst>
          </p:cNvPr>
          <p:cNvSpPr>
            <a:spLocks noGrp="1"/>
          </p:cNvSpPr>
          <p:nvPr>
            <p:ph type="title"/>
          </p:nvPr>
        </p:nvSpPr>
        <p:spPr/>
        <p:txBody>
          <a:bodyPr/>
          <a:lstStyle/>
          <a:p>
            <a:r>
              <a:rPr lang="en-US" altLang="en-US">
                <a:ea typeface="ＭＳ Ｐゴシック" panose="020B0600070205080204" pitchFamily="34" charset="-128"/>
              </a:rPr>
              <a:t>Post-test probability vs. Predictive value</a:t>
            </a:r>
          </a:p>
        </p:txBody>
      </p:sp>
      <p:sp>
        <p:nvSpPr>
          <p:cNvPr id="36866" name="Content Placeholder 2">
            <a:extLst>
              <a:ext uri="{FF2B5EF4-FFF2-40B4-BE49-F238E27FC236}">
                <a16:creationId xmlns:a16="http://schemas.microsoft.com/office/drawing/2014/main" id="{5A9AAC3C-1CB2-CF43-A8BF-61ED8B2C1A5D}"/>
              </a:ext>
            </a:extLst>
          </p:cNvPr>
          <p:cNvSpPr>
            <a:spLocks noGrp="1"/>
          </p:cNvSpPr>
          <p:nvPr>
            <p:ph idx="1"/>
          </p:nvPr>
        </p:nvSpPr>
        <p:spPr/>
        <p:txBody>
          <a:bodyPr/>
          <a:lstStyle/>
          <a:p>
            <a:r>
              <a:rPr lang="en-US" altLang="en-US">
                <a:ea typeface="ＭＳ Ｐゴシック" panose="020B0600070205080204" pitchFamily="34" charset="-128"/>
              </a:rPr>
              <a:t>Post-test probability after a + test is the same as positive predictive value</a:t>
            </a:r>
          </a:p>
          <a:p>
            <a:r>
              <a:rPr lang="en-US" altLang="en-US">
                <a:ea typeface="ＭＳ Ｐゴシック" panose="020B0600070205080204" pitchFamily="34" charset="-128"/>
              </a:rPr>
              <a:t>Post-test probability after a − test is</a:t>
            </a:r>
            <a:br>
              <a:rPr lang="en-US" altLang="en-US">
                <a:ea typeface="ＭＳ Ｐゴシック" panose="020B0600070205080204" pitchFamily="34" charset="-128"/>
              </a:rPr>
            </a:br>
            <a:r>
              <a:rPr lang="en-US" altLang="en-US">
                <a:ea typeface="ＭＳ Ｐゴシック" panose="020B0600070205080204" pitchFamily="34" charset="-128"/>
              </a:rPr>
              <a:t> 1− negative predictive value</a:t>
            </a:r>
            <a:br>
              <a:rPr lang="en-US" altLang="en-US">
                <a:ea typeface="ＭＳ Ｐゴシック" panose="020B0600070205080204" pitchFamily="34" charset="-128"/>
              </a:rPr>
            </a:br>
            <a:br>
              <a:rPr lang="en-US" altLang="en-US">
                <a:ea typeface="ＭＳ Ｐゴシック" panose="020B0600070205080204" pitchFamily="34" charset="-128"/>
              </a:rPr>
            </a:br>
            <a:br>
              <a:rPr lang="en-US" altLang="en-US">
                <a:ea typeface="ＭＳ Ｐゴシック" panose="020B0600070205080204" pitchFamily="34" charset="-128"/>
              </a:rPr>
            </a:br>
            <a:r>
              <a:rPr lang="en-US" altLang="en-US">
                <a:ea typeface="ＭＳ Ｐゴシック" panose="020B0600070205080204" pitchFamily="34" charset="-128"/>
              </a:rPr>
              <a:t>Any questions about definitions?</a:t>
            </a:r>
          </a:p>
        </p:txBody>
      </p:sp>
      <p:sp>
        <p:nvSpPr>
          <p:cNvPr id="36867" name="Slide Number Placeholder 3">
            <a:extLst>
              <a:ext uri="{FF2B5EF4-FFF2-40B4-BE49-F238E27FC236}">
                <a16:creationId xmlns:a16="http://schemas.microsoft.com/office/drawing/2014/main" id="{635FC9E2-38C0-4447-A614-9AF59431787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26437CD1-EB88-C443-A5BB-538F273E9621}" type="slidenum">
              <a:rPr lang="en-US" altLang="en-US" sz="1400">
                <a:latin typeface="Arial" panose="020B0604020202020204" pitchFamily="34" charset="0"/>
              </a:rPr>
              <a:pPr/>
              <a:t>10</a:t>
            </a:fld>
            <a:endParaRPr lang="en-US" altLang="en-US" sz="1400">
              <a:latin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3B157D1C-01E6-9140-9B8D-69202274FFD9}"/>
              </a:ext>
            </a:extLst>
          </p:cNvPr>
          <p:cNvSpPr>
            <a:spLocks noGrp="1"/>
          </p:cNvSpPr>
          <p:nvPr>
            <p:ph type="title"/>
          </p:nvPr>
        </p:nvSpPr>
        <p:spPr>
          <a:xfrm>
            <a:off x="1066800" y="152400"/>
            <a:ext cx="7772400" cy="533400"/>
          </a:xfrm>
        </p:spPr>
        <p:txBody>
          <a:bodyPr/>
          <a:lstStyle/>
          <a:p>
            <a:r>
              <a:rPr lang="en-US" altLang="en-US" sz="2800">
                <a:ea typeface="ＭＳ Ｐゴシック" panose="020B0600070205080204" pitchFamily="34" charset="-128"/>
              </a:rPr>
              <a:t>2 × 2 table method: screening mammography for 45 year old woman</a:t>
            </a:r>
          </a:p>
        </p:txBody>
      </p:sp>
      <p:sp>
        <p:nvSpPr>
          <p:cNvPr id="38914" name="Slide Number Placeholder 3">
            <a:extLst>
              <a:ext uri="{FF2B5EF4-FFF2-40B4-BE49-F238E27FC236}">
                <a16:creationId xmlns:a16="http://schemas.microsoft.com/office/drawing/2014/main" id="{D39ACD4E-8C39-CD48-BBD4-2CBD6BC1305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39ADD42-27DE-1A49-8247-D941B1B773EE}" type="slidenum">
              <a:rPr lang="en-US" altLang="en-US" sz="1400">
                <a:latin typeface="Arial" panose="020B0604020202020204" pitchFamily="34" charset="0"/>
              </a:rPr>
              <a:pPr/>
              <a:t>11</a:t>
            </a:fld>
            <a:endParaRPr lang="en-US" altLang="en-US" sz="1400">
              <a:latin typeface="Arial" panose="020B0604020202020204" pitchFamily="34" charset="0"/>
            </a:endParaRPr>
          </a:p>
        </p:txBody>
      </p:sp>
      <p:sp>
        <p:nvSpPr>
          <p:cNvPr id="6" name="Text Placeholder 5">
            <a:extLst>
              <a:ext uri="{FF2B5EF4-FFF2-40B4-BE49-F238E27FC236}">
                <a16:creationId xmlns:a16="http://schemas.microsoft.com/office/drawing/2014/main" id="{0625D60F-1036-2B4E-89DA-8F51B30CBC39}"/>
              </a:ext>
            </a:extLst>
          </p:cNvPr>
          <p:cNvSpPr>
            <a:spLocks noGrp="1"/>
          </p:cNvSpPr>
          <p:nvPr>
            <p:ph type="body" idx="4294967295"/>
          </p:nvPr>
        </p:nvSpPr>
        <p:spPr>
          <a:xfrm>
            <a:off x="1143000" y="1752600"/>
            <a:ext cx="7772400" cy="3276600"/>
          </a:xfrm>
        </p:spPr>
        <p:txBody>
          <a:bodyPr/>
          <a:lstStyle/>
          <a:p>
            <a:pPr>
              <a:buFont typeface="Monotype Sorts" pitchFamily="1" charset="2"/>
              <a:buNone/>
              <a:defRPr/>
            </a:pPr>
            <a:endParaRPr lang="en-US" sz="4400">
              <a:solidFill>
                <a:schemeClr val="tx2"/>
              </a:solidFill>
              <a:latin typeface="+mj-lt"/>
            </a:endParaRPr>
          </a:p>
          <a:p>
            <a:pPr>
              <a:buFont typeface="Monotype Sorts" pitchFamily="1" charset="2"/>
              <a:buChar char="n"/>
              <a:defRPr/>
            </a:pPr>
            <a:endParaRPr lang="en-US" sz="4400">
              <a:solidFill>
                <a:schemeClr val="tx2"/>
              </a:solidFill>
              <a:latin typeface="+mj-lt"/>
            </a:endParaRPr>
          </a:p>
          <a:p>
            <a:pPr>
              <a:buFont typeface="Monotype Sorts" pitchFamily="1" charset="2"/>
              <a:buChar char="n"/>
              <a:defRPr/>
            </a:pPr>
            <a:endParaRPr lang="en-US" sz="4400">
              <a:solidFill>
                <a:schemeClr val="tx2"/>
              </a:solidFill>
              <a:latin typeface="+mj-lt"/>
            </a:endParaRPr>
          </a:p>
          <a:p>
            <a:pPr>
              <a:buFont typeface="Monotype Sorts" pitchFamily="1" charset="2"/>
              <a:buChar char="n"/>
              <a:defRPr/>
            </a:pPr>
            <a:endParaRPr lang="en-US" sz="4400">
              <a:solidFill>
                <a:schemeClr val="tx2"/>
              </a:solidFill>
              <a:latin typeface="+mj-lt"/>
            </a:endParaRPr>
          </a:p>
          <a:p>
            <a:pPr>
              <a:buFont typeface="Monotype Sorts" pitchFamily="1" charset="2"/>
              <a:buChar char="n"/>
              <a:defRPr/>
            </a:pPr>
            <a:endParaRPr lang="en-US" sz="2400">
              <a:solidFill>
                <a:schemeClr val="tx2"/>
              </a:solidFill>
              <a:latin typeface="+mj-lt"/>
            </a:endParaRPr>
          </a:p>
          <a:p>
            <a:pPr>
              <a:buFont typeface="Monotype Sorts" pitchFamily="1" charset="2"/>
              <a:buChar char="n"/>
              <a:defRPr/>
            </a:pPr>
            <a:r>
              <a:rPr lang="en-US" sz="2400">
                <a:solidFill>
                  <a:schemeClr val="tx2"/>
                </a:solidFill>
                <a:latin typeface="+mj-lt"/>
              </a:rPr>
              <a:t>Pretest probability 2.8/1000</a:t>
            </a:r>
            <a:endParaRPr lang="en-US" sz="2400"/>
          </a:p>
          <a:p>
            <a:pPr>
              <a:buFont typeface="Monotype Sorts" pitchFamily="1" charset="2"/>
              <a:buChar char="n"/>
              <a:defRPr/>
            </a:pPr>
            <a:r>
              <a:rPr lang="en-US" sz="2400">
                <a:solidFill>
                  <a:schemeClr val="tx2"/>
                </a:solidFill>
                <a:latin typeface="+mj-lt"/>
              </a:rPr>
              <a:t>Sensitivity 75%</a:t>
            </a:r>
            <a:endParaRPr lang="en-US" sz="2400"/>
          </a:p>
          <a:p>
            <a:pPr>
              <a:buFont typeface="Monotype Sorts" pitchFamily="1" charset="2"/>
              <a:buChar char="n"/>
              <a:defRPr/>
            </a:pPr>
            <a:r>
              <a:rPr lang="en-US" sz="2400">
                <a:solidFill>
                  <a:schemeClr val="tx2"/>
                </a:solidFill>
                <a:latin typeface="+mj-lt"/>
              </a:rPr>
              <a:t>Specificity 93%</a:t>
            </a:r>
          </a:p>
        </p:txBody>
      </p:sp>
      <p:sp>
        <p:nvSpPr>
          <p:cNvPr id="38916" name="Content Placeholder 6">
            <a:extLst>
              <a:ext uri="{FF2B5EF4-FFF2-40B4-BE49-F238E27FC236}">
                <a16:creationId xmlns:a16="http://schemas.microsoft.com/office/drawing/2014/main" id="{FD7C3F74-FF77-2B4F-88EC-26D8B3762458}"/>
              </a:ext>
            </a:extLst>
          </p:cNvPr>
          <p:cNvSpPr>
            <a:spLocks noGrp="1"/>
          </p:cNvSpPr>
          <p:nvPr>
            <p:ph idx="1"/>
          </p:nvPr>
        </p:nvSpPr>
        <p:spPr>
          <a:xfrm>
            <a:off x="1173163" y="1981200"/>
            <a:ext cx="7772400" cy="32004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83349463-8493-F34B-A70C-3804A2459718}"/>
              </a:ext>
            </a:extLst>
          </p:cNvPr>
          <p:cNvGraphicFramePr>
            <a:graphicFrameLocks noGrp="1"/>
          </p:cNvGraphicFramePr>
          <p:nvPr/>
        </p:nvGraphicFramePr>
        <p:xfrm>
          <a:off x="990600" y="1066800"/>
          <a:ext cx="7924800" cy="4256087"/>
        </p:xfrm>
        <a:graphic>
          <a:graphicData uri="http://schemas.openxmlformats.org/drawingml/2006/table">
            <a:tbl>
              <a:tblPr/>
              <a:tblGrid>
                <a:gridCol w="1301750">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649336">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8808">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649336">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Mammography</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Positive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649336">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Negative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1119271">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29F7837-33C4-044D-84A5-C8C346380CFC}"/>
              </a:ext>
            </a:extLst>
          </p:cNvPr>
          <p:cNvSpPr>
            <a:spLocks noGrp="1"/>
          </p:cNvSpPr>
          <p:nvPr>
            <p:ph type="title"/>
          </p:nvPr>
        </p:nvSpPr>
        <p:spPr>
          <a:xfrm>
            <a:off x="914400" y="0"/>
            <a:ext cx="7772400" cy="762000"/>
          </a:xfrm>
        </p:spPr>
        <p:txBody>
          <a:bodyPr/>
          <a:lstStyle/>
          <a:p>
            <a:r>
              <a:rPr lang="en-US" altLang="en-US">
                <a:ea typeface="ＭＳ Ｐゴシック" panose="020B0600070205080204" pitchFamily="34" charset="-128"/>
              </a:rPr>
              <a:t>Audience Response</a:t>
            </a:r>
          </a:p>
        </p:txBody>
      </p:sp>
      <p:sp>
        <p:nvSpPr>
          <p:cNvPr id="3" name="Content Placeholder 2">
            <a:extLst>
              <a:ext uri="{FF2B5EF4-FFF2-40B4-BE49-F238E27FC236}">
                <a16:creationId xmlns:a16="http://schemas.microsoft.com/office/drawing/2014/main" id="{FE5B2AC8-6CE8-B84D-BDB6-ACC6ED0DB1B8}"/>
              </a:ext>
            </a:extLst>
          </p:cNvPr>
          <p:cNvSpPr>
            <a:spLocks noGrp="1"/>
          </p:cNvSpPr>
          <p:nvPr>
            <p:ph idx="1"/>
          </p:nvPr>
        </p:nvSpPr>
        <p:spPr>
          <a:xfrm>
            <a:off x="990600" y="838200"/>
            <a:ext cx="8153400" cy="3200400"/>
          </a:xfrm>
          <a:ln>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a:buFont typeface="Monotype Sorts" charset="2"/>
              <a:buChar char="n"/>
              <a:defRPr/>
            </a:pPr>
            <a:r>
              <a:rPr lang="en-US" sz="2800" dirty="0"/>
              <a:t>Given these parameters, if her mammogram is “positive,” what is the (“post-test”) probability that she has invasive breast cancer?</a:t>
            </a:r>
          </a:p>
          <a:p>
            <a:pPr lvl="1">
              <a:defRPr/>
            </a:pPr>
            <a:r>
              <a:rPr lang="en-US" dirty="0">
                <a:cs typeface="ＭＳ Ｐゴシック" charset="-128"/>
              </a:rPr>
              <a:t>Pretest probability 2.8/1000</a:t>
            </a:r>
          </a:p>
          <a:p>
            <a:pPr lvl="1">
              <a:defRPr/>
            </a:pPr>
            <a:r>
              <a:rPr lang="en-US" dirty="0">
                <a:cs typeface="ＭＳ Ｐゴシック" charset="-128"/>
              </a:rPr>
              <a:t>Sensitivity 75%</a:t>
            </a:r>
          </a:p>
          <a:p>
            <a:pPr lvl="1">
              <a:defRPr/>
            </a:pPr>
            <a:r>
              <a:rPr lang="en-US" dirty="0">
                <a:cs typeface="ＭＳ Ｐゴシック" charset="-128"/>
              </a:rPr>
              <a:t>Specificity 93%</a:t>
            </a:r>
          </a:p>
          <a:p>
            <a:pPr marL="2686050" lvl="5" indent="-514350">
              <a:buFont typeface="+mj-lt"/>
              <a:buAutoNum type="alphaUcPeriod"/>
              <a:defRPr/>
            </a:pPr>
            <a:r>
              <a:rPr lang="en-US" sz="2800" dirty="0"/>
              <a:t> &lt; 5%</a:t>
            </a:r>
          </a:p>
          <a:p>
            <a:pPr marL="2686050" lvl="5" indent="-514350">
              <a:buFont typeface="+mj-lt"/>
              <a:buAutoNum type="alphaUcPeriod"/>
              <a:defRPr/>
            </a:pPr>
            <a:r>
              <a:rPr lang="en-US" sz="2800" dirty="0"/>
              <a:t>5 to  &lt;20%</a:t>
            </a:r>
          </a:p>
          <a:p>
            <a:pPr marL="2686050" lvl="5" indent="-514350">
              <a:buFont typeface="+mj-lt"/>
              <a:buAutoNum type="alphaUcPeriod"/>
              <a:defRPr/>
            </a:pPr>
            <a:r>
              <a:rPr lang="en-US" sz="2800" dirty="0"/>
              <a:t>20 to  &lt;50%</a:t>
            </a:r>
          </a:p>
          <a:p>
            <a:pPr marL="2686050" lvl="5" indent="-514350">
              <a:buFont typeface="+mj-lt"/>
              <a:buAutoNum type="alphaUcPeriod"/>
              <a:defRPr/>
            </a:pPr>
            <a:r>
              <a:rPr lang="en-US" sz="2800" dirty="0"/>
              <a:t>50 to &lt;80%</a:t>
            </a:r>
          </a:p>
          <a:p>
            <a:pPr marL="2686050" lvl="5" indent="-514350">
              <a:buFont typeface="+mj-lt"/>
              <a:buAutoNum type="alphaUcPeriod"/>
              <a:defRPr/>
            </a:pPr>
            <a:r>
              <a:rPr lang="en-US" sz="2800" dirty="0"/>
              <a:t>≥ 80%.</a:t>
            </a:r>
          </a:p>
          <a:p>
            <a:pPr>
              <a:buFont typeface="Monotype Sorts" charset="2"/>
              <a:buChar char="n"/>
              <a:defRPr/>
            </a:pPr>
            <a:endParaRPr lang="en-US" dirty="0"/>
          </a:p>
          <a:p>
            <a:pPr>
              <a:buFont typeface="Monotype Sorts" charset="2"/>
              <a:buChar char="n"/>
              <a:defRPr/>
            </a:pPr>
            <a:endParaRPr lang="en-US" dirty="0"/>
          </a:p>
        </p:txBody>
      </p:sp>
      <p:sp>
        <p:nvSpPr>
          <p:cNvPr id="40963" name="Slide Number Placeholder 3">
            <a:extLst>
              <a:ext uri="{FF2B5EF4-FFF2-40B4-BE49-F238E27FC236}">
                <a16:creationId xmlns:a16="http://schemas.microsoft.com/office/drawing/2014/main" id="{71F6623D-B9F8-F246-A88A-440250D5F72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01F7708-48A4-564A-95A2-93CE756E29BE}" type="slidenum">
              <a:rPr lang="en-US" altLang="en-US" sz="1400">
                <a:latin typeface="Arial" panose="020B0604020202020204" pitchFamily="34" charset="0"/>
              </a:rPr>
              <a:pPr/>
              <a:t>12</a:t>
            </a:fld>
            <a:endParaRPr lang="en-US" altLang="en-US" sz="1400">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a:extLst>
              <a:ext uri="{FF2B5EF4-FFF2-40B4-BE49-F238E27FC236}">
                <a16:creationId xmlns:a16="http://schemas.microsoft.com/office/drawing/2014/main" id="{5ED09F94-450C-4540-B1C3-2EDA65398553}"/>
              </a:ext>
            </a:extLst>
          </p:cNvPr>
          <p:cNvSpPr>
            <a:spLocks noGrp="1"/>
          </p:cNvSpPr>
          <p:nvPr>
            <p:ph type="ctrTitle"/>
          </p:nvPr>
        </p:nvSpPr>
        <p:spPr/>
        <p:txBody>
          <a:bodyPr/>
          <a:lstStyle/>
          <a:p>
            <a:endParaRPr lang="en-US" altLang="en-US">
              <a:ea typeface="ＭＳ Ｐゴシック" panose="020B0600070205080204" pitchFamily="34" charset="-128"/>
            </a:endParaRPr>
          </a:p>
        </p:txBody>
      </p:sp>
      <p:sp>
        <p:nvSpPr>
          <p:cNvPr id="43010" name="Subtitle 2">
            <a:extLst>
              <a:ext uri="{FF2B5EF4-FFF2-40B4-BE49-F238E27FC236}">
                <a16:creationId xmlns:a16="http://schemas.microsoft.com/office/drawing/2014/main" id="{2AC104B7-18CD-3A4E-B274-A15463281039}"/>
              </a:ext>
            </a:extLst>
          </p:cNvPr>
          <p:cNvSpPr>
            <a:spLocks noGrp="1"/>
          </p:cNvSpPr>
          <p:nvPr>
            <p:ph type="subTitle" idx="1"/>
          </p:nvPr>
        </p:nvSpPr>
        <p:spPr/>
        <p:txBody>
          <a:bodyPr/>
          <a:lstStyle/>
          <a:p>
            <a:pPr>
              <a:buFont typeface="Monotype Sorts" pitchFamily="2" charset="2"/>
              <a:buNone/>
            </a:pPr>
            <a:endParaRPr lang="en-US" altLang="en-US">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AA7ABDC2-E493-E24C-992B-BA4D4B2FA26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DE2C6BA-FCFC-6D4B-8749-23BDCDFE36B9}" type="slidenum">
              <a:rPr lang="en-US" altLang="en-US" sz="1400">
                <a:solidFill>
                  <a:srgbClr val="000000"/>
                </a:solidFill>
                <a:latin typeface="Arial" panose="020B0604020202020204" pitchFamily="34" charset="0"/>
              </a:rPr>
              <a:pPr/>
              <a:t>13</a:t>
            </a:fld>
            <a:endParaRPr lang="en-US" altLang="en-US" sz="1400">
              <a:solidFill>
                <a:srgbClr val="000000"/>
              </a:solidFill>
              <a:latin typeface="Arial" panose="020B0604020202020204" pitchFamily="34" charset="0"/>
            </a:endParaRPr>
          </a:p>
        </p:txBody>
      </p:sp>
      <p:pic>
        <p:nvPicPr>
          <p:cNvPr id="43012" name="Picture 4" descr="placeholder-4-3.png">
            <a:extLst>
              <a:ext uri="{FF2B5EF4-FFF2-40B4-BE49-F238E27FC236}">
                <a16:creationId xmlns:a16="http://schemas.microsoft.com/office/drawing/2014/main" id="{A52D9656-3801-F345-8FCD-6A7CDD4BC4C2}"/>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a:extLst>
              <a:ext uri="{FF2B5EF4-FFF2-40B4-BE49-F238E27FC236}">
                <a16:creationId xmlns:a16="http://schemas.microsoft.com/office/drawing/2014/main" id="{A7C09C0F-2C1E-4A44-882E-285B85E27C64}"/>
              </a:ext>
            </a:extLst>
          </p:cNvPr>
          <p:cNvSpPr>
            <a:spLocks noGrp="1"/>
          </p:cNvSpPr>
          <p:nvPr>
            <p:ph type="title"/>
          </p:nvPr>
        </p:nvSpPr>
        <p:spPr>
          <a:xfrm>
            <a:off x="1066800" y="152400"/>
            <a:ext cx="7772400" cy="533400"/>
          </a:xfrm>
        </p:spPr>
        <p:txBody>
          <a:bodyPr/>
          <a:lstStyle/>
          <a:p>
            <a:r>
              <a:rPr lang="en-US" altLang="en-US" sz="2800">
                <a:ea typeface="ＭＳ Ｐゴシック" panose="020B0600070205080204" pitchFamily="34" charset="-128"/>
              </a:rPr>
              <a:t>2x2 table method: screening mammography for 45 year old woman.  1. Draw a table</a:t>
            </a:r>
          </a:p>
        </p:txBody>
      </p:sp>
      <p:sp>
        <p:nvSpPr>
          <p:cNvPr id="45058" name="Slide Number Placeholder 3">
            <a:extLst>
              <a:ext uri="{FF2B5EF4-FFF2-40B4-BE49-F238E27FC236}">
                <a16:creationId xmlns:a16="http://schemas.microsoft.com/office/drawing/2014/main" id="{09FC317C-D13B-2144-B94A-F8BE37D31CF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5ED1C11-6DC6-9C42-8A4D-940F466B9FB0}" type="slidenum">
              <a:rPr lang="en-US" altLang="en-US" sz="1400">
                <a:latin typeface="Arial" panose="020B0604020202020204" pitchFamily="34" charset="0"/>
              </a:rPr>
              <a:pPr/>
              <a:t>14</a:t>
            </a:fld>
            <a:endParaRPr lang="en-US" altLang="en-US" sz="1400">
              <a:latin typeface="Arial" panose="020B0604020202020204" pitchFamily="34" charset="0"/>
            </a:endParaRPr>
          </a:p>
        </p:txBody>
      </p:sp>
      <p:sp>
        <p:nvSpPr>
          <p:cNvPr id="45059" name="Text Placeholder 5">
            <a:extLst>
              <a:ext uri="{FF2B5EF4-FFF2-40B4-BE49-F238E27FC236}">
                <a16:creationId xmlns:a16="http://schemas.microsoft.com/office/drawing/2014/main" id="{74B99EAD-C94E-9E45-9809-82166AA2BEBB}"/>
              </a:ext>
            </a:extLst>
          </p:cNvPr>
          <p:cNvSpPr>
            <a:spLocks noGrp="1"/>
          </p:cNvSpPr>
          <p:nvPr>
            <p:ph type="body" idx="4294967295"/>
          </p:nvPr>
        </p:nvSpPr>
        <p:spPr>
          <a:xfrm>
            <a:off x="1143000" y="1752600"/>
            <a:ext cx="7772400" cy="3276600"/>
          </a:xfrm>
        </p:spPr>
        <p:txBody>
          <a:bodyPr/>
          <a:lstStyle/>
          <a:p>
            <a:pPr>
              <a:buFont typeface="Monotype Sorts" pitchFamily="2" charset="2"/>
              <a:buNone/>
            </a:pPr>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2400">
              <a:solidFill>
                <a:schemeClr val="tx2"/>
              </a:solidFill>
              <a:latin typeface="Times New Roman" panose="02020603050405020304" pitchFamily="18" charset="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Sensitivity 75%</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45060" name="Content Placeholder 6">
            <a:extLst>
              <a:ext uri="{FF2B5EF4-FFF2-40B4-BE49-F238E27FC236}">
                <a16:creationId xmlns:a16="http://schemas.microsoft.com/office/drawing/2014/main" id="{626EC68E-859F-D942-9F8A-7DA144616B08}"/>
              </a:ext>
            </a:extLst>
          </p:cNvPr>
          <p:cNvSpPr>
            <a:spLocks noGrp="1"/>
          </p:cNvSpPr>
          <p:nvPr>
            <p:ph idx="1"/>
          </p:nvPr>
        </p:nvSpPr>
        <p:spPr>
          <a:xfrm>
            <a:off x="1173163" y="1981200"/>
            <a:ext cx="7772400" cy="32004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B021B27A-4DA9-F648-9273-07DB5E99D003}"/>
              </a:ext>
            </a:extLst>
          </p:cNvPr>
          <p:cNvGraphicFramePr>
            <a:graphicFrameLocks noGrp="1"/>
          </p:cNvGraphicFramePr>
          <p:nvPr/>
        </p:nvGraphicFramePr>
        <p:xfrm>
          <a:off x="990600" y="1066800"/>
          <a:ext cx="7924800" cy="4256087"/>
        </p:xfrm>
        <a:graphic>
          <a:graphicData uri="http://schemas.openxmlformats.org/drawingml/2006/table">
            <a:tbl>
              <a:tblPr/>
              <a:tblGrid>
                <a:gridCol w="1301750">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649336">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8808">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649336">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Mammography</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Positive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649336">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Negative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1119271">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28910286-140E-F548-B9DD-782AA0196678}"/>
              </a:ext>
            </a:extLst>
          </p:cNvPr>
          <p:cNvSpPr>
            <a:spLocks noGrp="1"/>
          </p:cNvSpPr>
          <p:nvPr>
            <p:ph type="title"/>
          </p:nvPr>
        </p:nvSpPr>
        <p:spPr>
          <a:xfrm>
            <a:off x="1066800" y="152400"/>
            <a:ext cx="7772400" cy="762000"/>
          </a:xfrm>
        </p:spPr>
        <p:txBody>
          <a:bodyPr/>
          <a:lstStyle/>
          <a:p>
            <a:r>
              <a:rPr lang="en-US" altLang="en-US" sz="2800">
                <a:ea typeface="ＭＳ Ｐゴシック" panose="020B0600070205080204" pitchFamily="34" charset="-128"/>
              </a:rPr>
              <a:t>2x2 table method: screening mammography for 45 year old woman.  2.  Put a big number in the corner</a:t>
            </a:r>
          </a:p>
        </p:txBody>
      </p:sp>
      <p:sp>
        <p:nvSpPr>
          <p:cNvPr id="47106" name="Slide Number Placeholder 3">
            <a:extLst>
              <a:ext uri="{FF2B5EF4-FFF2-40B4-BE49-F238E27FC236}">
                <a16:creationId xmlns:a16="http://schemas.microsoft.com/office/drawing/2014/main" id="{97D2D1AA-BE5B-E148-9513-328EDAD3AEA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58F8A8D-1CB7-9949-993D-2BBF04EAB050}" type="slidenum">
              <a:rPr lang="en-US" altLang="en-US" sz="1400">
                <a:latin typeface="Arial" panose="020B0604020202020204" pitchFamily="34" charset="0"/>
              </a:rPr>
              <a:pPr/>
              <a:t>15</a:t>
            </a:fld>
            <a:endParaRPr lang="en-US" altLang="en-US" sz="1400">
              <a:latin typeface="Arial" panose="020B0604020202020204" pitchFamily="34" charset="0"/>
            </a:endParaRPr>
          </a:p>
        </p:txBody>
      </p:sp>
      <p:sp>
        <p:nvSpPr>
          <p:cNvPr id="47107" name="Text Placeholder 5">
            <a:extLst>
              <a:ext uri="{FF2B5EF4-FFF2-40B4-BE49-F238E27FC236}">
                <a16:creationId xmlns:a16="http://schemas.microsoft.com/office/drawing/2014/main" id="{945A4B42-1CE1-D340-A536-72712EC8C7E9}"/>
              </a:ext>
            </a:extLst>
          </p:cNvPr>
          <p:cNvSpPr>
            <a:spLocks noGrp="1"/>
          </p:cNvSpPr>
          <p:nvPr>
            <p:ph type="body" idx="4294967295"/>
          </p:nvPr>
        </p:nvSpPr>
        <p:spPr>
          <a:xfrm>
            <a:off x="1143000" y="1752600"/>
            <a:ext cx="7772400" cy="3276600"/>
          </a:xfrm>
        </p:spPr>
        <p:txBody>
          <a:bodyPr/>
          <a:lstStyle/>
          <a:p>
            <a:pPr>
              <a:buFont typeface="Monotype Sorts" pitchFamily="2" charset="2"/>
              <a:buNone/>
            </a:pPr>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2400">
              <a:solidFill>
                <a:schemeClr val="tx2"/>
              </a:solidFill>
              <a:latin typeface="Times New Roman" panose="02020603050405020304" pitchFamily="18" charset="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Sensitivity 75%</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47108" name="Content Placeholder 6">
            <a:extLst>
              <a:ext uri="{FF2B5EF4-FFF2-40B4-BE49-F238E27FC236}">
                <a16:creationId xmlns:a16="http://schemas.microsoft.com/office/drawing/2014/main" id="{47F41B5E-01CE-A741-98A8-553899EF0D9E}"/>
              </a:ext>
            </a:extLst>
          </p:cNvPr>
          <p:cNvSpPr>
            <a:spLocks noGrp="1"/>
          </p:cNvSpPr>
          <p:nvPr>
            <p:ph idx="1"/>
          </p:nvPr>
        </p:nvSpPr>
        <p:spPr>
          <a:xfrm>
            <a:off x="1173163" y="1981200"/>
            <a:ext cx="7772400" cy="32004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E0268B0A-DCAB-3B46-9F79-BADA89BE2FF5}"/>
              </a:ext>
            </a:extLst>
          </p:cNvPr>
          <p:cNvGraphicFramePr>
            <a:graphicFrameLocks noGrp="1"/>
          </p:cNvGraphicFramePr>
          <p:nvPr/>
        </p:nvGraphicFramePr>
        <p:xfrm>
          <a:off x="990600" y="1066800"/>
          <a:ext cx="7924800" cy="4256087"/>
        </p:xfrm>
        <a:graphic>
          <a:graphicData uri="http://schemas.openxmlformats.org/drawingml/2006/table">
            <a:tbl>
              <a:tblPr/>
              <a:tblGrid>
                <a:gridCol w="1301750">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649336">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8808">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649336">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Mammography</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Positive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649336">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Negative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1119271">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a:extLst>
              <a:ext uri="{FF2B5EF4-FFF2-40B4-BE49-F238E27FC236}">
                <a16:creationId xmlns:a16="http://schemas.microsoft.com/office/drawing/2014/main" id="{BEB0C63F-7D3F-3F4D-A4A0-E34DA332AD8E}"/>
              </a:ext>
            </a:extLst>
          </p:cNvPr>
          <p:cNvSpPr>
            <a:spLocks noGrp="1"/>
          </p:cNvSpPr>
          <p:nvPr>
            <p:ph type="title"/>
          </p:nvPr>
        </p:nvSpPr>
        <p:spPr>
          <a:xfrm>
            <a:off x="1066800" y="152400"/>
            <a:ext cx="7772400" cy="533400"/>
          </a:xfrm>
        </p:spPr>
        <p:txBody>
          <a:bodyPr/>
          <a:lstStyle/>
          <a:p>
            <a:r>
              <a:rPr lang="en-US" altLang="en-US" sz="2800">
                <a:ea typeface="ＭＳ Ｐゴシック" panose="020B0600070205080204" pitchFamily="34" charset="-128"/>
              </a:rPr>
              <a:t>2x2 table method: screening mammography for 45 year old woman.  3.  Get the total N with disease</a:t>
            </a:r>
          </a:p>
        </p:txBody>
      </p:sp>
      <p:sp>
        <p:nvSpPr>
          <p:cNvPr id="49154" name="Slide Number Placeholder 3">
            <a:extLst>
              <a:ext uri="{FF2B5EF4-FFF2-40B4-BE49-F238E27FC236}">
                <a16:creationId xmlns:a16="http://schemas.microsoft.com/office/drawing/2014/main" id="{8C55E146-2EB9-4F46-8C94-066F1F2F564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6B1C2F4-0A9A-A14F-8F69-F3169A03D98B}" type="slidenum">
              <a:rPr lang="en-US" altLang="en-US" sz="1400">
                <a:latin typeface="Arial" panose="020B0604020202020204" pitchFamily="34" charset="0"/>
              </a:rPr>
              <a:pPr/>
              <a:t>16</a:t>
            </a:fld>
            <a:endParaRPr lang="en-US" altLang="en-US" sz="1400">
              <a:latin typeface="Arial" panose="020B0604020202020204" pitchFamily="34" charset="0"/>
            </a:endParaRPr>
          </a:p>
        </p:txBody>
      </p:sp>
      <p:sp>
        <p:nvSpPr>
          <p:cNvPr id="49155" name="Text Placeholder 5">
            <a:extLst>
              <a:ext uri="{FF2B5EF4-FFF2-40B4-BE49-F238E27FC236}">
                <a16:creationId xmlns:a16="http://schemas.microsoft.com/office/drawing/2014/main" id="{034F14EA-3383-7749-8AD3-98915C7DDCAE}"/>
              </a:ext>
            </a:extLst>
          </p:cNvPr>
          <p:cNvSpPr>
            <a:spLocks noGrp="1"/>
          </p:cNvSpPr>
          <p:nvPr>
            <p:ph type="body" idx="4294967295"/>
          </p:nvPr>
        </p:nvSpPr>
        <p:spPr>
          <a:xfrm>
            <a:off x="1143000" y="1752600"/>
            <a:ext cx="7772400" cy="3276600"/>
          </a:xfrm>
        </p:spPr>
        <p:txBody>
          <a:bodyPr/>
          <a:lstStyle/>
          <a:p>
            <a:pPr>
              <a:buFont typeface="Monotype Sorts" pitchFamily="2" charset="2"/>
              <a:buNone/>
            </a:pPr>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2400">
              <a:solidFill>
                <a:schemeClr val="tx2"/>
              </a:solidFill>
              <a:latin typeface="Times New Roman" panose="02020603050405020304" pitchFamily="18" charset="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Sensitivity 75%</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49156" name="Content Placeholder 6">
            <a:extLst>
              <a:ext uri="{FF2B5EF4-FFF2-40B4-BE49-F238E27FC236}">
                <a16:creationId xmlns:a16="http://schemas.microsoft.com/office/drawing/2014/main" id="{520E4C23-16BF-754D-9ACC-5D2560D66208}"/>
              </a:ext>
            </a:extLst>
          </p:cNvPr>
          <p:cNvSpPr>
            <a:spLocks noGrp="1"/>
          </p:cNvSpPr>
          <p:nvPr>
            <p:ph idx="1"/>
          </p:nvPr>
        </p:nvSpPr>
        <p:spPr>
          <a:xfrm>
            <a:off x="1173163" y="1981200"/>
            <a:ext cx="7772400" cy="32004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4207764E-0059-454B-B3BD-DA2509E47663}"/>
              </a:ext>
            </a:extLst>
          </p:cNvPr>
          <p:cNvGraphicFramePr>
            <a:graphicFrameLocks noGrp="1"/>
          </p:cNvGraphicFramePr>
          <p:nvPr/>
        </p:nvGraphicFramePr>
        <p:xfrm>
          <a:off x="990600" y="1066800"/>
          <a:ext cx="7924800" cy="4256087"/>
        </p:xfrm>
        <a:graphic>
          <a:graphicData uri="http://schemas.openxmlformats.org/drawingml/2006/table">
            <a:tbl>
              <a:tblPr/>
              <a:tblGrid>
                <a:gridCol w="1301750">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649336">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8808">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649336">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Mammography</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Positive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649336">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Negative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1119271">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rPr>
                        <a:t>28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a:extLst>
              <a:ext uri="{FF2B5EF4-FFF2-40B4-BE49-F238E27FC236}">
                <a16:creationId xmlns:a16="http://schemas.microsoft.com/office/drawing/2014/main" id="{767DAF8B-FD48-AC4B-A014-8C4454755ED6}"/>
              </a:ext>
            </a:extLst>
          </p:cNvPr>
          <p:cNvSpPr>
            <a:spLocks noGrp="1"/>
          </p:cNvSpPr>
          <p:nvPr>
            <p:ph type="title"/>
          </p:nvPr>
        </p:nvSpPr>
        <p:spPr>
          <a:xfrm>
            <a:off x="1066800" y="76200"/>
            <a:ext cx="7772400" cy="762000"/>
          </a:xfrm>
        </p:spPr>
        <p:txBody>
          <a:bodyPr/>
          <a:lstStyle/>
          <a:p>
            <a:r>
              <a:rPr lang="en-US" altLang="en-US" sz="2800">
                <a:ea typeface="ＭＳ Ｐゴシック" panose="020B0600070205080204" pitchFamily="34" charset="-128"/>
              </a:rPr>
              <a:t>2x2 table method: screening mammography for 45 year old woman.  4.  Use sensitivity to get true +</a:t>
            </a:r>
          </a:p>
        </p:txBody>
      </p:sp>
      <p:sp>
        <p:nvSpPr>
          <p:cNvPr id="51202" name="Slide Number Placeholder 3">
            <a:extLst>
              <a:ext uri="{FF2B5EF4-FFF2-40B4-BE49-F238E27FC236}">
                <a16:creationId xmlns:a16="http://schemas.microsoft.com/office/drawing/2014/main" id="{07EE9493-890A-3946-BCB7-4EAF75ACCF9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6886D1A-3BCE-6F44-AA41-95BA47D2A2BB}" type="slidenum">
              <a:rPr lang="en-US" altLang="en-US" sz="1400">
                <a:latin typeface="Arial" panose="020B0604020202020204" pitchFamily="34" charset="0"/>
              </a:rPr>
              <a:pPr/>
              <a:t>17</a:t>
            </a:fld>
            <a:endParaRPr lang="en-US" altLang="en-US" sz="1400">
              <a:latin typeface="Arial" panose="020B0604020202020204" pitchFamily="34" charset="0"/>
            </a:endParaRPr>
          </a:p>
        </p:txBody>
      </p:sp>
      <p:sp>
        <p:nvSpPr>
          <p:cNvPr id="51203" name="Text Placeholder 5">
            <a:extLst>
              <a:ext uri="{FF2B5EF4-FFF2-40B4-BE49-F238E27FC236}">
                <a16:creationId xmlns:a16="http://schemas.microsoft.com/office/drawing/2014/main" id="{99CBA340-A53B-884E-BF89-6D3CB6BCFE64}"/>
              </a:ext>
            </a:extLst>
          </p:cNvPr>
          <p:cNvSpPr>
            <a:spLocks noGrp="1"/>
          </p:cNvSpPr>
          <p:nvPr>
            <p:ph type="body" idx="4294967295"/>
          </p:nvPr>
        </p:nvSpPr>
        <p:spPr>
          <a:xfrm>
            <a:off x="1143000" y="1752600"/>
            <a:ext cx="7772400" cy="3276600"/>
          </a:xfrm>
        </p:spPr>
        <p:txBody>
          <a:bodyPr/>
          <a:lstStyle/>
          <a:p>
            <a:pPr>
              <a:buFont typeface="Monotype Sorts" pitchFamily="2" charset="2"/>
              <a:buNone/>
            </a:pPr>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2400">
              <a:solidFill>
                <a:schemeClr val="tx2"/>
              </a:solidFill>
              <a:latin typeface="Times New Roman" panose="02020603050405020304" pitchFamily="18" charset="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Sensitivity 75%</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51204" name="Content Placeholder 6">
            <a:extLst>
              <a:ext uri="{FF2B5EF4-FFF2-40B4-BE49-F238E27FC236}">
                <a16:creationId xmlns:a16="http://schemas.microsoft.com/office/drawing/2014/main" id="{F1CDA95F-CC57-D648-82D5-34F51C9D8462}"/>
              </a:ext>
            </a:extLst>
          </p:cNvPr>
          <p:cNvSpPr>
            <a:spLocks noGrp="1"/>
          </p:cNvSpPr>
          <p:nvPr>
            <p:ph idx="1"/>
          </p:nvPr>
        </p:nvSpPr>
        <p:spPr>
          <a:xfrm>
            <a:off x="1173163" y="1981200"/>
            <a:ext cx="7772400" cy="32004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9DEE12B4-E384-354E-865F-ABC90BEB6095}"/>
              </a:ext>
            </a:extLst>
          </p:cNvPr>
          <p:cNvGraphicFramePr>
            <a:graphicFrameLocks noGrp="1"/>
          </p:cNvGraphicFramePr>
          <p:nvPr/>
        </p:nvGraphicFramePr>
        <p:xfrm>
          <a:off x="990600" y="1066800"/>
          <a:ext cx="7924800" cy="4256087"/>
        </p:xfrm>
        <a:graphic>
          <a:graphicData uri="http://schemas.openxmlformats.org/drawingml/2006/table">
            <a:tbl>
              <a:tblPr/>
              <a:tblGrid>
                <a:gridCol w="1301750">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649336">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8808">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649336">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Mammography</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Positive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21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649336">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Negative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1119271">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a:extLst>
              <a:ext uri="{FF2B5EF4-FFF2-40B4-BE49-F238E27FC236}">
                <a16:creationId xmlns:a16="http://schemas.microsoft.com/office/drawing/2014/main" id="{835B5407-34C2-A74C-A6F3-8A6BA7BED45C}"/>
              </a:ext>
            </a:extLst>
          </p:cNvPr>
          <p:cNvSpPr>
            <a:spLocks noGrp="1"/>
          </p:cNvSpPr>
          <p:nvPr>
            <p:ph type="title"/>
          </p:nvPr>
        </p:nvSpPr>
        <p:spPr>
          <a:xfrm>
            <a:off x="1066800" y="152400"/>
            <a:ext cx="7772400" cy="533400"/>
          </a:xfrm>
        </p:spPr>
        <p:txBody>
          <a:bodyPr/>
          <a:lstStyle/>
          <a:p>
            <a:r>
              <a:rPr lang="en-US" altLang="en-US" sz="2800">
                <a:ea typeface="ＭＳ Ｐゴシック" panose="020B0600070205080204" pitchFamily="34" charset="-128"/>
              </a:rPr>
              <a:t>2x2 table method: screening mammography for 45 year old woman. 5. Subtract to get false −</a:t>
            </a:r>
          </a:p>
        </p:txBody>
      </p:sp>
      <p:sp>
        <p:nvSpPr>
          <p:cNvPr id="53250" name="Slide Number Placeholder 3">
            <a:extLst>
              <a:ext uri="{FF2B5EF4-FFF2-40B4-BE49-F238E27FC236}">
                <a16:creationId xmlns:a16="http://schemas.microsoft.com/office/drawing/2014/main" id="{AE2E4BB4-033F-6F46-A872-3E0C40A7376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F04267C-4053-694A-89ED-41C83D04D44F}" type="slidenum">
              <a:rPr lang="en-US" altLang="en-US" sz="1400">
                <a:latin typeface="Arial" panose="020B0604020202020204" pitchFamily="34" charset="0"/>
              </a:rPr>
              <a:pPr/>
              <a:t>18</a:t>
            </a:fld>
            <a:endParaRPr lang="en-US" altLang="en-US" sz="1400">
              <a:latin typeface="Arial" panose="020B0604020202020204" pitchFamily="34" charset="0"/>
            </a:endParaRPr>
          </a:p>
        </p:txBody>
      </p:sp>
      <p:sp>
        <p:nvSpPr>
          <p:cNvPr id="53251" name="Text Placeholder 5">
            <a:extLst>
              <a:ext uri="{FF2B5EF4-FFF2-40B4-BE49-F238E27FC236}">
                <a16:creationId xmlns:a16="http://schemas.microsoft.com/office/drawing/2014/main" id="{B07953A1-63EE-6040-A7D8-74EE5277E4E4}"/>
              </a:ext>
            </a:extLst>
          </p:cNvPr>
          <p:cNvSpPr>
            <a:spLocks noGrp="1"/>
          </p:cNvSpPr>
          <p:nvPr>
            <p:ph type="body" idx="4294967295"/>
          </p:nvPr>
        </p:nvSpPr>
        <p:spPr>
          <a:xfrm>
            <a:off x="1143000" y="1752600"/>
            <a:ext cx="7772400" cy="3276600"/>
          </a:xfrm>
        </p:spPr>
        <p:txBody>
          <a:bodyPr/>
          <a:lstStyle/>
          <a:p>
            <a:pPr>
              <a:buFont typeface="Monotype Sorts" pitchFamily="2" charset="2"/>
              <a:buNone/>
            </a:pPr>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2400">
              <a:solidFill>
                <a:schemeClr val="tx2"/>
              </a:solidFill>
              <a:latin typeface="Times New Roman" panose="02020603050405020304" pitchFamily="18" charset="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Sensitivity 75%</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53252" name="Content Placeholder 6">
            <a:extLst>
              <a:ext uri="{FF2B5EF4-FFF2-40B4-BE49-F238E27FC236}">
                <a16:creationId xmlns:a16="http://schemas.microsoft.com/office/drawing/2014/main" id="{88E528F3-EC66-CC4D-A508-6A566BD1E744}"/>
              </a:ext>
            </a:extLst>
          </p:cNvPr>
          <p:cNvSpPr>
            <a:spLocks noGrp="1"/>
          </p:cNvSpPr>
          <p:nvPr>
            <p:ph idx="1"/>
          </p:nvPr>
        </p:nvSpPr>
        <p:spPr>
          <a:xfrm>
            <a:off x="1173163" y="1981200"/>
            <a:ext cx="7772400" cy="32004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A5244014-8B57-F14E-B633-CA96E5A23E5B}"/>
              </a:ext>
            </a:extLst>
          </p:cNvPr>
          <p:cNvGraphicFramePr>
            <a:graphicFrameLocks noGrp="1"/>
          </p:cNvGraphicFramePr>
          <p:nvPr/>
        </p:nvGraphicFramePr>
        <p:xfrm>
          <a:off x="990600" y="1066800"/>
          <a:ext cx="7924800" cy="4256087"/>
        </p:xfrm>
        <a:graphic>
          <a:graphicData uri="http://schemas.openxmlformats.org/drawingml/2006/table">
            <a:tbl>
              <a:tblPr/>
              <a:tblGrid>
                <a:gridCol w="1301750">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649336">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8808">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649336">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Mammography</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Positive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21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649336">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Negative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7</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1119271">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a:extLst>
              <a:ext uri="{FF2B5EF4-FFF2-40B4-BE49-F238E27FC236}">
                <a16:creationId xmlns:a16="http://schemas.microsoft.com/office/drawing/2014/main" id="{BEC3EFCC-D2E0-DA46-A31E-CC9D33D42D9D}"/>
              </a:ext>
            </a:extLst>
          </p:cNvPr>
          <p:cNvSpPr>
            <a:spLocks noGrp="1"/>
          </p:cNvSpPr>
          <p:nvPr>
            <p:ph type="title"/>
          </p:nvPr>
        </p:nvSpPr>
        <p:spPr>
          <a:xfrm>
            <a:off x="1066800" y="152400"/>
            <a:ext cx="7772400" cy="533400"/>
          </a:xfrm>
        </p:spPr>
        <p:txBody>
          <a:bodyPr/>
          <a:lstStyle/>
          <a:p>
            <a:r>
              <a:rPr lang="en-US" altLang="en-US" sz="2800">
                <a:ea typeface="ＭＳ Ｐゴシック" panose="020B0600070205080204" pitchFamily="34" charset="-128"/>
              </a:rPr>
              <a:t>2x2 table method: screening mammography for 45 year old woman. 6. Get N without disease</a:t>
            </a:r>
          </a:p>
        </p:txBody>
      </p:sp>
      <p:sp>
        <p:nvSpPr>
          <p:cNvPr id="55298" name="Slide Number Placeholder 3">
            <a:extLst>
              <a:ext uri="{FF2B5EF4-FFF2-40B4-BE49-F238E27FC236}">
                <a16:creationId xmlns:a16="http://schemas.microsoft.com/office/drawing/2014/main" id="{E4449BD6-84C6-0C40-B5BA-EE43324ECBD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4E3D73A-A904-C045-BAED-71237FE2EDD4}" type="slidenum">
              <a:rPr lang="en-US" altLang="en-US" sz="1400">
                <a:latin typeface="Arial" panose="020B0604020202020204" pitchFamily="34" charset="0"/>
              </a:rPr>
              <a:pPr/>
              <a:t>19</a:t>
            </a:fld>
            <a:endParaRPr lang="en-US" altLang="en-US" sz="1400">
              <a:latin typeface="Arial" panose="020B0604020202020204" pitchFamily="34" charset="0"/>
            </a:endParaRPr>
          </a:p>
        </p:txBody>
      </p:sp>
      <p:sp>
        <p:nvSpPr>
          <p:cNvPr id="55299" name="Text Placeholder 5">
            <a:extLst>
              <a:ext uri="{FF2B5EF4-FFF2-40B4-BE49-F238E27FC236}">
                <a16:creationId xmlns:a16="http://schemas.microsoft.com/office/drawing/2014/main" id="{57665B5C-201A-9D45-BC8B-4E55874568F3}"/>
              </a:ext>
            </a:extLst>
          </p:cNvPr>
          <p:cNvSpPr>
            <a:spLocks noGrp="1"/>
          </p:cNvSpPr>
          <p:nvPr>
            <p:ph type="body" idx="4294967295"/>
          </p:nvPr>
        </p:nvSpPr>
        <p:spPr>
          <a:xfrm>
            <a:off x="1143000" y="1752600"/>
            <a:ext cx="7772400" cy="3276600"/>
          </a:xfrm>
        </p:spPr>
        <p:txBody>
          <a:bodyPr/>
          <a:lstStyle/>
          <a:p>
            <a:pPr>
              <a:buFont typeface="Monotype Sorts" pitchFamily="2" charset="2"/>
              <a:buNone/>
            </a:pPr>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2400">
              <a:solidFill>
                <a:schemeClr val="tx2"/>
              </a:solidFill>
              <a:latin typeface="Times New Roman" panose="02020603050405020304" pitchFamily="18" charset="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Sensitivity 75%</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55300" name="Content Placeholder 6">
            <a:extLst>
              <a:ext uri="{FF2B5EF4-FFF2-40B4-BE49-F238E27FC236}">
                <a16:creationId xmlns:a16="http://schemas.microsoft.com/office/drawing/2014/main" id="{D6838077-DA58-3E4A-B5CE-BB7EA0E677A5}"/>
              </a:ext>
            </a:extLst>
          </p:cNvPr>
          <p:cNvSpPr>
            <a:spLocks noGrp="1"/>
          </p:cNvSpPr>
          <p:nvPr>
            <p:ph idx="1"/>
          </p:nvPr>
        </p:nvSpPr>
        <p:spPr>
          <a:xfrm>
            <a:off x="1173163" y="1981200"/>
            <a:ext cx="7772400" cy="32004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A57B2F4E-3422-584F-A01A-EA551311913B}"/>
              </a:ext>
            </a:extLst>
          </p:cNvPr>
          <p:cNvGraphicFramePr>
            <a:graphicFrameLocks noGrp="1"/>
          </p:cNvGraphicFramePr>
          <p:nvPr/>
        </p:nvGraphicFramePr>
        <p:xfrm>
          <a:off x="990600" y="1066800"/>
          <a:ext cx="7924800" cy="4256087"/>
        </p:xfrm>
        <a:graphic>
          <a:graphicData uri="http://schemas.openxmlformats.org/drawingml/2006/table">
            <a:tbl>
              <a:tblPr/>
              <a:tblGrid>
                <a:gridCol w="1301750">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649336">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8808">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649336">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Mammography</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Positive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21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649336">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Negative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7</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1119271">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9,972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161BADC2-69ED-0745-9AE7-B41CB7D35D78}"/>
              </a:ext>
            </a:extLst>
          </p:cNvPr>
          <p:cNvSpPr>
            <a:spLocks noGrp="1" noChangeArrowheads="1"/>
          </p:cNvSpPr>
          <p:nvPr>
            <p:ph type="title"/>
          </p:nvPr>
        </p:nvSpPr>
        <p:spPr>
          <a:xfrm>
            <a:off x="1143000" y="0"/>
            <a:ext cx="7772400" cy="685800"/>
          </a:xfrm>
        </p:spPr>
        <p:txBody>
          <a:bodyPr/>
          <a:lstStyle/>
          <a:p>
            <a:r>
              <a:rPr lang="en-US" altLang="en-US" sz="4000">
                <a:ea typeface="ＭＳ Ｐゴシック" panose="020B0600070205080204" pitchFamily="34" charset="-128"/>
              </a:rPr>
              <a:t> Overview</a:t>
            </a:r>
          </a:p>
        </p:txBody>
      </p:sp>
      <p:sp>
        <p:nvSpPr>
          <p:cNvPr id="18434" name="Rectangle 3">
            <a:extLst>
              <a:ext uri="{FF2B5EF4-FFF2-40B4-BE49-F238E27FC236}">
                <a16:creationId xmlns:a16="http://schemas.microsoft.com/office/drawing/2014/main" id="{061218AA-4223-AC41-A9AC-98BB0120E6DF}"/>
              </a:ext>
            </a:extLst>
          </p:cNvPr>
          <p:cNvSpPr>
            <a:spLocks noGrp="1" noChangeArrowheads="1"/>
          </p:cNvSpPr>
          <p:nvPr>
            <p:ph type="body" idx="1"/>
          </p:nvPr>
        </p:nvSpPr>
        <p:spPr>
          <a:xfrm>
            <a:off x="1066800" y="685800"/>
            <a:ext cx="8077200" cy="5410200"/>
          </a:xfrm>
        </p:spPr>
        <p:txBody>
          <a:bodyPr/>
          <a:lstStyle/>
          <a:p>
            <a:r>
              <a:rPr lang="en-US" altLang="en-US" sz="2800" dirty="0">
                <a:ea typeface="ＭＳ Ｐゴシック" panose="020B0600070205080204" pitchFamily="34" charset="-128"/>
              </a:rPr>
              <a:t> Announcements, clarifications, chapter 1 and 5 material</a:t>
            </a:r>
          </a:p>
          <a:p>
            <a:r>
              <a:rPr lang="en-US" altLang="en-US" sz="2800" dirty="0">
                <a:ea typeface="ＭＳ Ｐゴシック" panose="020B0600070205080204" pitchFamily="34" charset="-128"/>
              </a:rPr>
              <a:t>Definitions: sensitivity, specificity, prior and posterior probability, predictive value, accuracy</a:t>
            </a:r>
          </a:p>
          <a:p>
            <a:r>
              <a:rPr lang="en-US" altLang="en-US" sz="2800" dirty="0">
                <a:ea typeface="ＭＳ Ｐゴシック" panose="020B0600070205080204" pitchFamily="34" charset="-128"/>
              </a:rPr>
              <a:t>2 x 2 table method</a:t>
            </a:r>
          </a:p>
          <a:p>
            <a:r>
              <a:rPr lang="en-US" altLang="en-US" sz="2800" dirty="0">
                <a:ea typeface="ＭＳ Ｐゴシック" panose="020B0600070205080204" pitchFamily="34" charset="-128"/>
              </a:rPr>
              <a:t>Likelihood ratios - WOWO</a:t>
            </a:r>
          </a:p>
          <a:p>
            <a:r>
              <a:rPr lang="en-US" altLang="en-US" sz="2800" dirty="0">
                <a:ea typeface="ＭＳ Ｐゴシック" panose="020B0600070205080204" pitchFamily="34" charset="-128"/>
              </a:rPr>
              <a:t>Probability and odds</a:t>
            </a:r>
          </a:p>
          <a:p>
            <a:r>
              <a:rPr lang="en-US" altLang="en-US" sz="2800" dirty="0">
                <a:ea typeface="ＭＳ Ｐゴシック" panose="020B0600070205080204" pitchFamily="34" charset="-128"/>
              </a:rPr>
              <a:t>False-negative and false-positive confusion</a:t>
            </a:r>
          </a:p>
          <a:p>
            <a:r>
              <a:rPr lang="en-US" altLang="en-US" sz="2800" dirty="0">
                <a:ea typeface="ＭＳ Ｐゴシック" panose="020B0600070205080204" pitchFamily="34" charset="-128"/>
              </a:rPr>
              <a:t>Treatment and testing thresholds and regret graphs (web demonstration)</a:t>
            </a:r>
          </a:p>
          <a:p>
            <a:r>
              <a:rPr lang="en-US" altLang="en-US" sz="2800" dirty="0">
                <a:ea typeface="ＭＳ Ｐゴシック" panose="020B0600070205080204" pitchFamily="34" charset="-128"/>
              </a:rPr>
              <a:t>Likelihood ratios in action: the $10,000 case of conjunctivitis (time permitting) </a:t>
            </a:r>
          </a:p>
        </p:txBody>
      </p:sp>
      <p:sp>
        <p:nvSpPr>
          <p:cNvPr id="18435" name="Slide Number Placeholder 3">
            <a:extLst>
              <a:ext uri="{FF2B5EF4-FFF2-40B4-BE49-F238E27FC236}">
                <a16:creationId xmlns:a16="http://schemas.microsoft.com/office/drawing/2014/main" id="{52F0B1BF-7969-4A4F-B4A2-0FC56CAC85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7CD2B76-BB52-4B41-8AE5-D74BA0F997DF}" type="slidenum">
              <a:rPr lang="en-US" altLang="en-US" sz="1400">
                <a:latin typeface="Arial" panose="020B0604020202020204" pitchFamily="34" charset="0"/>
              </a:rPr>
              <a:pPr/>
              <a:t>2</a:t>
            </a:fld>
            <a:endParaRPr lang="en-US" altLang="en-US" sz="1400">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a:extLst>
              <a:ext uri="{FF2B5EF4-FFF2-40B4-BE49-F238E27FC236}">
                <a16:creationId xmlns:a16="http://schemas.microsoft.com/office/drawing/2014/main" id="{1269AA50-C4A4-5940-9B4D-968C73C58325}"/>
              </a:ext>
            </a:extLst>
          </p:cNvPr>
          <p:cNvSpPr>
            <a:spLocks noGrp="1"/>
          </p:cNvSpPr>
          <p:nvPr>
            <p:ph type="title"/>
          </p:nvPr>
        </p:nvSpPr>
        <p:spPr>
          <a:xfrm>
            <a:off x="990600" y="76200"/>
            <a:ext cx="7772400" cy="762000"/>
          </a:xfrm>
        </p:spPr>
        <p:txBody>
          <a:bodyPr/>
          <a:lstStyle/>
          <a:p>
            <a:r>
              <a:rPr lang="en-US" altLang="en-US" sz="2800">
                <a:ea typeface="ＭＳ Ｐゴシック" panose="020B0600070205080204" pitchFamily="34" charset="-128"/>
              </a:rPr>
              <a:t>2x2 table method: screening mammography for 45 year old woman. 7.  Use (1-specificity) for false +</a:t>
            </a:r>
          </a:p>
        </p:txBody>
      </p:sp>
      <p:sp>
        <p:nvSpPr>
          <p:cNvPr id="57346" name="Slide Number Placeholder 3">
            <a:extLst>
              <a:ext uri="{FF2B5EF4-FFF2-40B4-BE49-F238E27FC236}">
                <a16:creationId xmlns:a16="http://schemas.microsoft.com/office/drawing/2014/main" id="{7764D4F6-2A5B-554F-ABAE-5A9F1F84F63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7613362-5C83-834D-98D5-F83764AD0660}" type="slidenum">
              <a:rPr lang="en-US" altLang="en-US" sz="1400">
                <a:latin typeface="Arial" panose="020B0604020202020204" pitchFamily="34" charset="0"/>
              </a:rPr>
              <a:pPr/>
              <a:t>20</a:t>
            </a:fld>
            <a:endParaRPr lang="en-US" altLang="en-US" sz="1400">
              <a:latin typeface="Arial" panose="020B0604020202020204" pitchFamily="34" charset="0"/>
            </a:endParaRPr>
          </a:p>
        </p:txBody>
      </p:sp>
      <p:sp>
        <p:nvSpPr>
          <p:cNvPr id="57347" name="Text Placeholder 5">
            <a:extLst>
              <a:ext uri="{FF2B5EF4-FFF2-40B4-BE49-F238E27FC236}">
                <a16:creationId xmlns:a16="http://schemas.microsoft.com/office/drawing/2014/main" id="{AB6E7A05-3A3F-A54C-AA07-443ACBC34845}"/>
              </a:ext>
            </a:extLst>
          </p:cNvPr>
          <p:cNvSpPr>
            <a:spLocks noGrp="1"/>
          </p:cNvSpPr>
          <p:nvPr>
            <p:ph type="body" idx="4294967295"/>
          </p:nvPr>
        </p:nvSpPr>
        <p:spPr>
          <a:xfrm>
            <a:off x="1143000" y="1752600"/>
            <a:ext cx="7772400" cy="3276600"/>
          </a:xfrm>
        </p:spPr>
        <p:txBody>
          <a:bodyPr/>
          <a:lstStyle/>
          <a:p>
            <a:pPr>
              <a:buFont typeface="Monotype Sorts" pitchFamily="2" charset="2"/>
              <a:buNone/>
            </a:pPr>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2400">
              <a:solidFill>
                <a:schemeClr val="tx2"/>
              </a:solidFill>
              <a:latin typeface="Times New Roman" panose="02020603050405020304" pitchFamily="18" charset="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Sensitivity 75%</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57348" name="Content Placeholder 6">
            <a:extLst>
              <a:ext uri="{FF2B5EF4-FFF2-40B4-BE49-F238E27FC236}">
                <a16:creationId xmlns:a16="http://schemas.microsoft.com/office/drawing/2014/main" id="{41854002-349B-9C43-9DEA-511C208C9F68}"/>
              </a:ext>
            </a:extLst>
          </p:cNvPr>
          <p:cNvSpPr>
            <a:spLocks noGrp="1"/>
          </p:cNvSpPr>
          <p:nvPr>
            <p:ph idx="1"/>
          </p:nvPr>
        </p:nvSpPr>
        <p:spPr>
          <a:xfrm>
            <a:off x="1173163" y="1981200"/>
            <a:ext cx="7772400" cy="32004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9DA4B34F-FDC9-1349-81E1-BCC4219E7CBD}"/>
              </a:ext>
            </a:extLst>
          </p:cNvPr>
          <p:cNvGraphicFramePr>
            <a:graphicFrameLocks noGrp="1"/>
          </p:cNvGraphicFramePr>
          <p:nvPr/>
        </p:nvGraphicFramePr>
        <p:xfrm>
          <a:off x="990600" y="1066800"/>
          <a:ext cx="7924800" cy="4256087"/>
        </p:xfrm>
        <a:graphic>
          <a:graphicData uri="http://schemas.openxmlformats.org/drawingml/2006/table">
            <a:tbl>
              <a:tblPr/>
              <a:tblGrid>
                <a:gridCol w="1301750">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649336">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8808">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649336">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Mammography</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Positive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21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698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649336">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Negative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7</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1119271">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9,972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a:extLst>
              <a:ext uri="{FF2B5EF4-FFF2-40B4-BE49-F238E27FC236}">
                <a16:creationId xmlns:a16="http://schemas.microsoft.com/office/drawing/2014/main" id="{C88F15EC-40BC-C848-B589-BA3276522C65}"/>
              </a:ext>
            </a:extLst>
          </p:cNvPr>
          <p:cNvSpPr>
            <a:spLocks noGrp="1"/>
          </p:cNvSpPr>
          <p:nvPr>
            <p:ph type="title"/>
          </p:nvPr>
        </p:nvSpPr>
        <p:spPr>
          <a:xfrm>
            <a:off x="1066800" y="152400"/>
            <a:ext cx="7772400" cy="533400"/>
          </a:xfrm>
        </p:spPr>
        <p:txBody>
          <a:bodyPr/>
          <a:lstStyle/>
          <a:p>
            <a:r>
              <a:rPr lang="en-US" altLang="en-US" sz="2800">
                <a:ea typeface="ＭＳ Ｐゴシック" panose="020B0600070205080204" pitchFamily="34" charset="-128"/>
              </a:rPr>
              <a:t>2x2 table method: screening mammography for 45 year old woman.  8.  Subtract for true −	</a:t>
            </a:r>
          </a:p>
        </p:txBody>
      </p:sp>
      <p:sp>
        <p:nvSpPr>
          <p:cNvPr id="59394" name="Slide Number Placeholder 3">
            <a:extLst>
              <a:ext uri="{FF2B5EF4-FFF2-40B4-BE49-F238E27FC236}">
                <a16:creationId xmlns:a16="http://schemas.microsoft.com/office/drawing/2014/main" id="{F09BC6C5-C371-8C40-A2C5-9597C9A8EB9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C30E104-A552-EA46-A996-800D076F91EA}" type="slidenum">
              <a:rPr lang="en-US" altLang="en-US" sz="1400">
                <a:latin typeface="Arial" panose="020B0604020202020204" pitchFamily="34" charset="0"/>
              </a:rPr>
              <a:pPr/>
              <a:t>21</a:t>
            </a:fld>
            <a:endParaRPr lang="en-US" altLang="en-US" sz="1400">
              <a:latin typeface="Arial" panose="020B0604020202020204" pitchFamily="34" charset="0"/>
            </a:endParaRPr>
          </a:p>
        </p:txBody>
      </p:sp>
      <p:sp>
        <p:nvSpPr>
          <p:cNvPr id="59395" name="Text Placeholder 5">
            <a:extLst>
              <a:ext uri="{FF2B5EF4-FFF2-40B4-BE49-F238E27FC236}">
                <a16:creationId xmlns:a16="http://schemas.microsoft.com/office/drawing/2014/main" id="{59ECD7F2-943B-6C4C-9EE1-3CC0CAD4A75C}"/>
              </a:ext>
            </a:extLst>
          </p:cNvPr>
          <p:cNvSpPr>
            <a:spLocks noGrp="1"/>
          </p:cNvSpPr>
          <p:nvPr>
            <p:ph type="body" idx="4294967295"/>
          </p:nvPr>
        </p:nvSpPr>
        <p:spPr>
          <a:xfrm>
            <a:off x="1143000" y="1752600"/>
            <a:ext cx="7772400" cy="3276600"/>
          </a:xfrm>
        </p:spPr>
        <p:txBody>
          <a:bodyPr/>
          <a:lstStyle/>
          <a:p>
            <a:pPr>
              <a:buFont typeface="Monotype Sorts" pitchFamily="2" charset="2"/>
              <a:buNone/>
            </a:pPr>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2400">
              <a:solidFill>
                <a:schemeClr val="tx2"/>
              </a:solidFill>
              <a:latin typeface="Times New Roman" panose="02020603050405020304" pitchFamily="18" charset="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Sensitivity 75%</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Specificity 93%</a:t>
            </a:r>
            <a:endParaRPr lang="en-US" altLang="en-US">
              <a:ea typeface="ＭＳ Ｐゴシック" panose="020B0600070205080204" pitchFamily="34" charset="-128"/>
            </a:endParaRPr>
          </a:p>
        </p:txBody>
      </p:sp>
      <p:sp>
        <p:nvSpPr>
          <p:cNvPr id="59396" name="Content Placeholder 6">
            <a:extLst>
              <a:ext uri="{FF2B5EF4-FFF2-40B4-BE49-F238E27FC236}">
                <a16:creationId xmlns:a16="http://schemas.microsoft.com/office/drawing/2014/main" id="{95C9CACB-15EF-2A46-B946-EE3FAFD35CF4}"/>
              </a:ext>
            </a:extLst>
          </p:cNvPr>
          <p:cNvSpPr>
            <a:spLocks noGrp="1"/>
          </p:cNvSpPr>
          <p:nvPr>
            <p:ph idx="1"/>
          </p:nvPr>
        </p:nvSpPr>
        <p:spPr>
          <a:xfrm>
            <a:off x="1173163" y="1981200"/>
            <a:ext cx="7772400" cy="32004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1B0A2B93-E48A-2646-B5D0-8ED3BF899AA7}"/>
              </a:ext>
            </a:extLst>
          </p:cNvPr>
          <p:cNvGraphicFramePr>
            <a:graphicFrameLocks noGrp="1"/>
          </p:cNvGraphicFramePr>
          <p:nvPr/>
        </p:nvGraphicFramePr>
        <p:xfrm>
          <a:off x="990600" y="1066800"/>
          <a:ext cx="7924800" cy="4256087"/>
        </p:xfrm>
        <a:graphic>
          <a:graphicData uri="http://schemas.openxmlformats.org/drawingml/2006/table">
            <a:tbl>
              <a:tblPr/>
              <a:tblGrid>
                <a:gridCol w="1301750">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649336">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8808">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649336">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Mammography</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Positive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21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698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649336">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Negative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7</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9,274</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1119271">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9,972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1986FB21-5BBC-C044-AF7F-14D9C704B451}"/>
              </a:ext>
            </a:extLst>
          </p:cNvPr>
          <p:cNvSpPr>
            <a:spLocks noGrp="1"/>
          </p:cNvSpPr>
          <p:nvPr>
            <p:ph type="title"/>
          </p:nvPr>
        </p:nvSpPr>
        <p:spPr>
          <a:xfrm>
            <a:off x="1066800" y="152400"/>
            <a:ext cx="7772400" cy="533400"/>
          </a:xfrm>
        </p:spPr>
        <p:txBody>
          <a:bodyPr/>
          <a:lstStyle/>
          <a:p>
            <a:r>
              <a:rPr lang="en-US" altLang="en-US" sz="2800">
                <a:ea typeface="ＭＳ Ｐゴシック" panose="020B0600070205080204" pitchFamily="34" charset="-128"/>
              </a:rPr>
              <a:t>2x2 table method: screening mammography for 45 year old woman.  9. Get row totals</a:t>
            </a:r>
          </a:p>
        </p:txBody>
      </p:sp>
      <p:sp>
        <p:nvSpPr>
          <p:cNvPr id="61442" name="Slide Number Placeholder 3">
            <a:extLst>
              <a:ext uri="{FF2B5EF4-FFF2-40B4-BE49-F238E27FC236}">
                <a16:creationId xmlns:a16="http://schemas.microsoft.com/office/drawing/2014/main" id="{18B121F6-094F-4744-BFBD-12E5ADFA8D0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B69F415-7D0F-F844-9069-DC5A7BDF37B4}" type="slidenum">
              <a:rPr lang="en-US" altLang="en-US" sz="1400">
                <a:latin typeface="Arial" panose="020B0604020202020204" pitchFamily="34" charset="0"/>
              </a:rPr>
              <a:pPr/>
              <a:t>22</a:t>
            </a:fld>
            <a:endParaRPr lang="en-US" altLang="en-US" sz="1400">
              <a:latin typeface="Arial" panose="020B0604020202020204" pitchFamily="34" charset="0"/>
            </a:endParaRPr>
          </a:p>
        </p:txBody>
      </p:sp>
      <p:sp>
        <p:nvSpPr>
          <p:cNvPr id="61443" name="Text Placeholder 5">
            <a:extLst>
              <a:ext uri="{FF2B5EF4-FFF2-40B4-BE49-F238E27FC236}">
                <a16:creationId xmlns:a16="http://schemas.microsoft.com/office/drawing/2014/main" id="{5306D010-396C-414C-9667-24CE87C5F7AD}"/>
              </a:ext>
            </a:extLst>
          </p:cNvPr>
          <p:cNvSpPr>
            <a:spLocks noGrp="1"/>
          </p:cNvSpPr>
          <p:nvPr>
            <p:ph type="body" idx="4294967295"/>
          </p:nvPr>
        </p:nvSpPr>
        <p:spPr>
          <a:xfrm>
            <a:off x="1143000" y="1752600"/>
            <a:ext cx="7772400" cy="3276600"/>
          </a:xfrm>
        </p:spPr>
        <p:txBody>
          <a:bodyPr/>
          <a:lstStyle/>
          <a:p>
            <a:pPr>
              <a:buFont typeface="Monotype Sorts" pitchFamily="2" charset="2"/>
              <a:buNone/>
            </a:pPr>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2400">
              <a:solidFill>
                <a:schemeClr val="tx2"/>
              </a:solidFill>
              <a:latin typeface="Times New Roman" panose="02020603050405020304" pitchFamily="18" charset="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Pretest probability 2.8/1000</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Post-test probability if mammo + = (PPV+) = ?</a:t>
            </a:r>
          </a:p>
          <a:p>
            <a:r>
              <a:rPr lang="en-US" altLang="en-US" sz="2400">
                <a:solidFill>
                  <a:schemeClr val="tx2"/>
                </a:solidFill>
                <a:latin typeface="Times New Roman" panose="02020603050405020304" pitchFamily="18" charset="0"/>
                <a:ea typeface="ＭＳ Ｐゴシック" panose="020B0600070205080204" pitchFamily="34" charset="-128"/>
              </a:rPr>
              <a:t>Post-test probability if mammo – = (1</a:t>
            </a:r>
            <a:r>
              <a:rPr lang="en-US" altLang="en-US" sz="2400">
                <a:ea typeface="ＭＳ Ｐゴシック" panose="020B0600070205080204" pitchFamily="34" charset="-128"/>
              </a:rPr>
              <a:t>−</a:t>
            </a:r>
            <a:r>
              <a:rPr lang="en-US" altLang="en-US" sz="2400">
                <a:solidFill>
                  <a:schemeClr val="tx2"/>
                </a:solidFill>
                <a:latin typeface="Times New Roman" panose="02020603050405020304" pitchFamily="18" charset="0"/>
                <a:ea typeface="ＭＳ Ｐゴシック" panose="020B0600070205080204" pitchFamily="34" charset="-128"/>
              </a:rPr>
              <a:t>NPV) = ?</a:t>
            </a:r>
          </a:p>
          <a:p>
            <a:endParaRPr lang="en-US" altLang="en-US">
              <a:ea typeface="ＭＳ Ｐゴシック" panose="020B0600070205080204" pitchFamily="34" charset="-128"/>
            </a:endParaRPr>
          </a:p>
        </p:txBody>
      </p:sp>
      <p:sp>
        <p:nvSpPr>
          <p:cNvPr id="61444" name="Content Placeholder 6">
            <a:extLst>
              <a:ext uri="{FF2B5EF4-FFF2-40B4-BE49-F238E27FC236}">
                <a16:creationId xmlns:a16="http://schemas.microsoft.com/office/drawing/2014/main" id="{50A32B52-8B27-8F41-8EA4-2F15C819651D}"/>
              </a:ext>
            </a:extLst>
          </p:cNvPr>
          <p:cNvSpPr>
            <a:spLocks noGrp="1"/>
          </p:cNvSpPr>
          <p:nvPr>
            <p:ph idx="1"/>
          </p:nvPr>
        </p:nvSpPr>
        <p:spPr>
          <a:xfrm>
            <a:off x="1173163" y="1981200"/>
            <a:ext cx="7772400" cy="32004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2702AA13-DC6A-6B40-82D5-91385335B0A0}"/>
              </a:ext>
            </a:extLst>
          </p:cNvPr>
          <p:cNvGraphicFramePr>
            <a:graphicFrameLocks noGrp="1"/>
          </p:cNvGraphicFramePr>
          <p:nvPr/>
        </p:nvGraphicFramePr>
        <p:xfrm>
          <a:off x="990600" y="1066800"/>
          <a:ext cx="7924800" cy="4256087"/>
        </p:xfrm>
        <a:graphic>
          <a:graphicData uri="http://schemas.openxmlformats.org/drawingml/2006/table">
            <a:tbl>
              <a:tblPr/>
              <a:tblGrid>
                <a:gridCol w="1301750">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649336">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8808">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649336">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Mammography</a:t>
                      </a:r>
                    </a:p>
                  </a:txBody>
                  <a:tcPr marT="45723" marB="4572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Positive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21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698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719</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649336">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Negative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7</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9,274</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9,281</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1119271">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9,972</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a:extLst>
              <a:ext uri="{FF2B5EF4-FFF2-40B4-BE49-F238E27FC236}">
                <a16:creationId xmlns:a16="http://schemas.microsoft.com/office/drawing/2014/main" id="{539A1B19-FEFA-EC42-BEEF-39A323830266}"/>
              </a:ext>
            </a:extLst>
          </p:cNvPr>
          <p:cNvSpPr>
            <a:spLocks noGrp="1"/>
          </p:cNvSpPr>
          <p:nvPr>
            <p:ph type="title"/>
          </p:nvPr>
        </p:nvSpPr>
        <p:spPr>
          <a:xfrm>
            <a:off x="1066800" y="152400"/>
            <a:ext cx="7772400" cy="533400"/>
          </a:xfrm>
        </p:spPr>
        <p:txBody>
          <a:bodyPr/>
          <a:lstStyle/>
          <a:p>
            <a:r>
              <a:rPr lang="en-US" altLang="en-US" sz="2800">
                <a:ea typeface="ＭＳ Ｐゴシック" panose="020B0600070205080204" pitchFamily="34" charset="-128"/>
              </a:rPr>
              <a:t>2x2 table method: screening mammography for 45 year old woman.  10.  Calculate post-test prob.</a:t>
            </a:r>
          </a:p>
        </p:txBody>
      </p:sp>
      <p:sp>
        <p:nvSpPr>
          <p:cNvPr id="63490" name="Slide Number Placeholder 3">
            <a:extLst>
              <a:ext uri="{FF2B5EF4-FFF2-40B4-BE49-F238E27FC236}">
                <a16:creationId xmlns:a16="http://schemas.microsoft.com/office/drawing/2014/main" id="{29DE10FF-ACC0-B847-B0B5-D9898D5A7AEB}"/>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B54B5B0-E7A0-EF4C-AE98-8368E40BCE05}" type="slidenum">
              <a:rPr lang="en-US" altLang="en-US" sz="1400">
                <a:latin typeface="Arial" panose="020B0604020202020204" pitchFamily="34" charset="0"/>
              </a:rPr>
              <a:pPr/>
              <a:t>23</a:t>
            </a:fld>
            <a:endParaRPr lang="en-US" altLang="en-US" sz="1400">
              <a:latin typeface="Arial" panose="020B0604020202020204" pitchFamily="34" charset="0"/>
            </a:endParaRPr>
          </a:p>
        </p:txBody>
      </p:sp>
      <p:sp>
        <p:nvSpPr>
          <p:cNvPr id="6" name="Text Placeholder 5">
            <a:extLst>
              <a:ext uri="{FF2B5EF4-FFF2-40B4-BE49-F238E27FC236}">
                <a16:creationId xmlns:a16="http://schemas.microsoft.com/office/drawing/2014/main" id="{18520B99-68A5-6E46-8B53-135CDB56505E}"/>
              </a:ext>
            </a:extLst>
          </p:cNvPr>
          <p:cNvSpPr>
            <a:spLocks noGrp="1"/>
          </p:cNvSpPr>
          <p:nvPr>
            <p:ph type="body" idx="4294967295"/>
          </p:nvPr>
        </p:nvSpPr>
        <p:spPr>
          <a:xfrm>
            <a:off x="1143000" y="1752600"/>
            <a:ext cx="7772400" cy="3124200"/>
          </a:xfrm>
        </p:spPr>
        <p:txBody>
          <a:bodyPr/>
          <a:lstStyle/>
          <a:p>
            <a:pPr>
              <a:buFont typeface="Monotype Sorts" pitchFamily="2" charset="2"/>
              <a:buNone/>
            </a:pPr>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endParaRPr lang="en-US" altLang="en-US" sz="4400">
              <a:solidFill>
                <a:schemeClr val="tx2"/>
              </a:solidFill>
              <a:latin typeface="Times New Roman" panose="02020603050405020304" pitchFamily="18" charset="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Post-test probability if mammo + = (PPV+)= 21/719 = 2.9% </a:t>
            </a:r>
            <a:endParaRPr lang="en-US" altLang="en-US" sz="2400">
              <a:ea typeface="ＭＳ Ｐゴシック" panose="020B0600070205080204" pitchFamily="34" charset="-128"/>
            </a:endParaRPr>
          </a:p>
          <a:p>
            <a:r>
              <a:rPr lang="en-US" altLang="en-US" sz="2400">
                <a:solidFill>
                  <a:schemeClr val="tx2"/>
                </a:solidFill>
                <a:latin typeface="Times New Roman" panose="02020603050405020304" pitchFamily="18" charset="0"/>
                <a:ea typeface="ＭＳ Ｐゴシック" panose="020B0600070205080204" pitchFamily="34" charset="-128"/>
              </a:rPr>
              <a:t>Post-test probability if mammo – = (1</a:t>
            </a:r>
            <a:r>
              <a:rPr lang="en-US" altLang="en-US" sz="2400">
                <a:ea typeface="ＭＳ Ｐゴシック" panose="020B0600070205080204" pitchFamily="34" charset="-128"/>
              </a:rPr>
              <a:t>−</a:t>
            </a:r>
            <a:r>
              <a:rPr lang="en-US" altLang="en-US" sz="2400">
                <a:solidFill>
                  <a:schemeClr val="tx2"/>
                </a:solidFill>
                <a:latin typeface="Times New Roman" panose="02020603050405020304" pitchFamily="18" charset="0"/>
                <a:ea typeface="ＭＳ Ｐゴシック" panose="020B0600070205080204" pitchFamily="34" charset="-128"/>
              </a:rPr>
              <a:t>NPV) = 7/9281= 0.75 per 1000.</a:t>
            </a:r>
          </a:p>
        </p:txBody>
      </p:sp>
      <p:sp>
        <p:nvSpPr>
          <p:cNvPr id="63492" name="Content Placeholder 6">
            <a:extLst>
              <a:ext uri="{FF2B5EF4-FFF2-40B4-BE49-F238E27FC236}">
                <a16:creationId xmlns:a16="http://schemas.microsoft.com/office/drawing/2014/main" id="{E2C5FC50-5BF7-C54C-B00C-E85C6205497D}"/>
              </a:ext>
            </a:extLst>
          </p:cNvPr>
          <p:cNvSpPr>
            <a:spLocks noGrp="1"/>
          </p:cNvSpPr>
          <p:nvPr>
            <p:ph idx="1"/>
          </p:nvPr>
        </p:nvSpPr>
        <p:spPr>
          <a:xfrm>
            <a:off x="1143000" y="1905000"/>
            <a:ext cx="7772400" cy="3200400"/>
          </a:xfrm>
        </p:spPr>
        <p:txBody>
          <a:bodyPr/>
          <a:lstStyle/>
          <a:p>
            <a:endParaRPr lang="en-US" altLang="en-US">
              <a:ea typeface="ＭＳ Ｐゴシック" panose="020B0600070205080204" pitchFamily="34" charset="-128"/>
            </a:endParaRPr>
          </a:p>
        </p:txBody>
      </p:sp>
      <p:graphicFrame>
        <p:nvGraphicFramePr>
          <p:cNvPr id="8" name="Content Placeholder 3">
            <a:extLst>
              <a:ext uri="{FF2B5EF4-FFF2-40B4-BE49-F238E27FC236}">
                <a16:creationId xmlns:a16="http://schemas.microsoft.com/office/drawing/2014/main" id="{C8F26F12-2C27-CC47-B370-42CD71FBCB56}"/>
              </a:ext>
            </a:extLst>
          </p:cNvPr>
          <p:cNvGraphicFramePr>
            <a:graphicFrameLocks noGrp="1"/>
          </p:cNvGraphicFramePr>
          <p:nvPr/>
        </p:nvGraphicFramePr>
        <p:xfrm>
          <a:off x="990600" y="914400"/>
          <a:ext cx="7924800" cy="4040189"/>
        </p:xfrm>
        <a:graphic>
          <a:graphicData uri="http://schemas.openxmlformats.org/drawingml/2006/table">
            <a:tbl>
              <a:tblPr/>
              <a:tblGrid>
                <a:gridCol w="1301750">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447800">
                  <a:extLst>
                    <a:ext uri="{9D8B030D-6E8A-4147-A177-3AD203B41FA5}">
                      <a16:colId xmlns:a16="http://schemas.microsoft.com/office/drawing/2014/main" val="20003"/>
                    </a:ext>
                  </a:extLst>
                </a:gridCol>
                <a:gridCol w="2362200">
                  <a:extLst>
                    <a:ext uri="{9D8B030D-6E8A-4147-A177-3AD203B41FA5}">
                      <a16:colId xmlns:a16="http://schemas.microsoft.com/office/drawing/2014/main" val="20004"/>
                    </a:ext>
                  </a:extLst>
                </a:gridCol>
              </a:tblGrid>
              <a:tr h="649339">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Optima" charset="0"/>
                        <a:ea typeface="ＭＳ Ｐゴシック" charset="0"/>
                        <a:cs typeface="Optima" charset="0"/>
                      </a:endParaRP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88813">
                <a:tc gridSpan="2" vMerge="1">
                  <a:txBody>
                    <a:bodyPr/>
                    <a:lstStyle/>
                    <a:p>
                      <a:endParaRPr lang="en-US"/>
                    </a:p>
                  </a:txBody>
                  <a:tcPr/>
                </a:tc>
                <a:tc hMerge="1" vMerge="1">
                  <a:txBody>
                    <a:bodyPr/>
                    <a:lstStyle/>
                    <a:p>
                      <a:endParaRPr lang="en-US"/>
                    </a:p>
                  </a:txBody>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Breast Cancer</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No Breast cancer</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649339">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Mammography</a:t>
                      </a:r>
                    </a:p>
                  </a:txBody>
                  <a:tcPr marT="45724" marB="45724"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Positive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21</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698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719</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649339">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Optima" charset="0"/>
                          <a:ea typeface="ＭＳ Ｐゴシック" charset="0"/>
                          <a:cs typeface="Optima" charset="0"/>
                        </a:rPr>
                        <a:t>Negative</a:t>
                      </a:r>
                    </a:p>
                  </a:txBody>
                  <a:tcPr marT="45723" marB="4572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9,274</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9,281</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903359">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Optima" charset="0"/>
                          <a:ea typeface="ＭＳ Ｐゴシック" charset="0"/>
                          <a:cs typeface="Optima" charset="0"/>
                        </a:rPr>
                        <a:t>Total</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28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a:ln>
                            <a:noFill/>
                          </a:ln>
                          <a:solidFill>
                            <a:srgbClr val="000000"/>
                          </a:solidFill>
                          <a:effectLst/>
                          <a:latin typeface="Arial" charset="0"/>
                          <a:ea typeface="ＭＳ Ｐゴシック" charset="0"/>
                          <a:cs typeface="ＭＳ Ｐゴシック" charset="0"/>
                        </a:rPr>
                        <a:t>9,972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a:ln>
                            <a:noFill/>
                          </a:ln>
                          <a:solidFill>
                            <a:srgbClr val="000000"/>
                          </a:solidFill>
                          <a:effectLst/>
                          <a:latin typeface="Arial" charset="0"/>
                          <a:ea typeface="ＭＳ Ｐゴシック" charset="0"/>
                          <a:cs typeface="ＭＳ Ｐゴシック" charset="0"/>
                        </a:rPr>
                        <a:t>10,000</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3">
            <a:extLst>
              <a:ext uri="{FF2B5EF4-FFF2-40B4-BE49-F238E27FC236}">
                <a16:creationId xmlns:a16="http://schemas.microsoft.com/office/drawing/2014/main" id="{CA43F501-FCE3-C64A-896E-735A12D0CD7F}"/>
              </a:ext>
            </a:extLst>
          </p:cNvPr>
          <p:cNvSpPr>
            <a:spLocks noGrp="1"/>
          </p:cNvSpPr>
          <p:nvPr>
            <p:ph type="title"/>
          </p:nvPr>
        </p:nvSpPr>
        <p:spPr>
          <a:xfrm>
            <a:off x="457200" y="1597025"/>
            <a:ext cx="8229600" cy="1069975"/>
          </a:xfrm>
        </p:spPr>
        <p:txBody>
          <a:bodyPr/>
          <a:lstStyle/>
          <a:p>
            <a:pPr algn="ctr" eaLnBrk="1" hangingPunct="1"/>
            <a:r>
              <a:rPr lang="en-US" altLang="en-US" b="1">
                <a:latin typeface="Arial" panose="020B0604020202020204" pitchFamily="34" charset="0"/>
                <a:ea typeface="ＭＳ Ｐゴシック" panose="020B0600070205080204" pitchFamily="34" charset="-128"/>
              </a:rPr>
              <a:t>Likelihood Ratios</a:t>
            </a:r>
          </a:p>
        </p:txBody>
      </p:sp>
      <p:sp>
        <p:nvSpPr>
          <p:cNvPr id="65538" name="Slide Number Placeholder 2">
            <a:extLst>
              <a:ext uri="{FF2B5EF4-FFF2-40B4-BE49-F238E27FC236}">
                <a16:creationId xmlns:a16="http://schemas.microsoft.com/office/drawing/2014/main" id="{2E42C1B1-E136-5C4B-8C00-4F3596E0155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74A86FD-DC3B-974B-819E-D98785545C66}" type="slidenum">
              <a:rPr lang="en-US" altLang="en-US" sz="1400">
                <a:latin typeface="Arial" panose="020B0604020202020204" pitchFamily="34" charset="0"/>
              </a:rPr>
              <a:pPr/>
              <a:t>24</a:t>
            </a:fld>
            <a:endParaRPr lang="en-US" altLang="en-US" sz="1400">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a:extLst>
              <a:ext uri="{FF2B5EF4-FFF2-40B4-BE49-F238E27FC236}">
                <a16:creationId xmlns:a16="http://schemas.microsoft.com/office/drawing/2014/main" id="{46EF1E1E-4B22-1441-B8CE-9915C513613A}"/>
              </a:ext>
            </a:extLst>
          </p:cNvPr>
          <p:cNvSpPr>
            <a:spLocks noGrp="1"/>
          </p:cNvSpPr>
          <p:nvPr>
            <p:ph type="title"/>
          </p:nvPr>
        </p:nvSpPr>
        <p:spPr>
          <a:xfrm>
            <a:off x="1066800" y="152400"/>
            <a:ext cx="7772400" cy="609600"/>
          </a:xfrm>
        </p:spPr>
        <p:txBody>
          <a:bodyPr/>
          <a:lstStyle/>
          <a:p>
            <a:r>
              <a:rPr lang="en-US" altLang="en-US">
                <a:ea typeface="ＭＳ Ｐゴシック" panose="020B0600070205080204" pitchFamily="34" charset="-128"/>
              </a:rPr>
              <a:t>Likelihood ratios</a:t>
            </a:r>
          </a:p>
        </p:txBody>
      </p:sp>
      <p:sp>
        <p:nvSpPr>
          <p:cNvPr id="67586" name="Content Placeholder 2">
            <a:extLst>
              <a:ext uri="{FF2B5EF4-FFF2-40B4-BE49-F238E27FC236}">
                <a16:creationId xmlns:a16="http://schemas.microsoft.com/office/drawing/2014/main" id="{A268834D-04B3-BD4C-BBDC-06A813F8B139}"/>
              </a:ext>
            </a:extLst>
          </p:cNvPr>
          <p:cNvSpPr>
            <a:spLocks noGrp="1"/>
          </p:cNvSpPr>
          <p:nvPr>
            <p:ph idx="1"/>
          </p:nvPr>
        </p:nvSpPr>
        <p:spPr>
          <a:xfrm>
            <a:off x="1143000" y="1066800"/>
            <a:ext cx="7772400" cy="5486400"/>
          </a:xfrm>
        </p:spPr>
        <p:txBody>
          <a:bodyPr/>
          <a:lstStyle/>
          <a:p>
            <a:r>
              <a:rPr lang="en-US" altLang="en-US" dirty="0">
                <a:ea typeface="ＭＳ Ｐゴシック" panose="020B0600070205080204" pitchFamily="34" charset="-128"/>
              </a:rPr>
              <a:t>A ratio of likelihoods:</a:t>
            </a:r>
            <a:br>
              <a:rPr lang="en-US" altLang="en-US" dirty="0">
                <a:ea typeface="ＭＳ Ｐゴシック" panose="020B0600070205080204" pitchFamily="34" charset="-128"/>
              </a:rPr>
            </a:br>
            <a:r>
              <a:rPr lang="en-US" altLang="en-US" u="sng" dirty="0">
                <a:ea typeface="ＭＳ Ｐゴシック" panose="020B0600070205080204" pitchFamily="34" charset="-128"/>
              </a:rPr>
              <a:t>P(</a:t>
            </a:r>
            <a:r>
              <a:rPr lang="en-US" altLang="en-US" u="sng" dirty="0" err="1">
                <a:ea typeface="ＭＳ Ｐゴシック" panose="020B0600070205080204" pitchFamily="34" charset="-128"/>
              </a:rPr>
              <a:t>Result|Disease</a:t>
            </a:r>
            <a:r>
              <a:rPr lang="en-US" altLang="en-US" u="sng" dirty="0">
                <a:ea typeface="ＭＳ Ｐゴシック" panose="020B0600070205080204" pitchFamily="34" charset="-128"/>
              </a:rPr>
              <a:t>)</a:t>
            </a:r>
            <a:br>
              <a:rPr lang="en-US" altLang="en-US" dirty="0">
                <a:ea typeface="ＭＳ Ｐゴシック" panose="020B0600070205080204" pitchFamily="34" charset="-128"/>
              </a:rPr>
            </a:br>
            <a:r>
              <a:rPr lang="en-US" altLang="en-US" dirty="0">
                <a:ea typeface="ＭＳ Ｐゴシック" panose="020B0600070205080204" pitchFamily="34" charset="-128"/>
              </a:rPr>
              <a:t>P(</a:t>
            </a:r>
            <a:r>
              <a:rPr lang="en-US" altLang="en-US" dirty="0" err="1">
                <a:ea typeface="ＭＳ Ｐゴシック" panose="020B0600070205080204" pitchFamily="34" charset="-128"/>
              </a:rPr>
              <a:t>Result|No</a:t>
            </a:r>
            <a:r>
              <a:rPr lang="en-US" altLang="en-US" dirty="0">
                <a:ea typeface="ＭＳ Ｐゴシック" panose="020B0600070205080204" pitchFamily="34" charset="-128"/>
              </a:rPr>
              <a:t> Disease)</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r>
              <a:rPr lang="en-US" altLang="en-US" dirty="0">
                <a:ea typeface="ＭＳ Ｐゴシック" panose="020B0600070205080204" pitchFamily="34" charset="-128"/>
              </a:rPr>
              <a:t>WOWO = With Over </a:t>
            </a:r>
            <a:r>
              <a:rPr lang="en-US" altLang="en-US" dirty="0" err="1">
                <a:ea typeface="ＭＳ Ｐゴシック" panose="020B0600070205080204" pitchFamily="34" charset="-128"/>
              </a:rPr>
              <a:t>WithOut</a:t>
            </a:r>
            <a:br>
              <a:rPr lang="en-US" altLang="en-US" dirty="0">
                <a:ea typeface="ＭＳ Ｐゴシック" panose="020B0600070205080204" pitchFamily="34" charset="-128"/>
              </a:rPr>
            </a:br>
            <a:r>
              <a:rPr lang="en-US" altLang="en-US" dirty="0">
                <a:ea typeface="ＭＳ Ｐゴシック" panose="020B0600070205080204" pitchFamily="34" charset="-128"/>
                <a:hlinkClick r:id="rId3"/>
              </a:rPr>
              <a:t>https://www.youtube.com/watch?v=oQUL4bfVqxE</a:t>
            </a:r>
            <a:r>
              <a:rPr lang="en-US" altLang="en-US" dirty="0">
                <a:ea typeface="ＭＳ Ｐゴシック" panose="020B0600070205080204" pitchFamily="34" charset="-128"/>
              </a:rPr>
              <a:t> start at 20 sec</a:t>
            </a:r>
          </a:p>
          <a:p>
            <a:r>
              <a:rPr lang="en-US" altLang="en-US" dirty="0">
                <a:ea typeface="ＭＳ Ｐゴシック" panose="020B0600070205080204" pitchFamily="34" charset="-128"/>
              </a:rPr>
              <a:t>Pretest odds ×  LR = Posttest odds</a:t>
            </a:r>
          </a:p>
          <a:p>
            <a:r>
              <a:rPr lang="en-US" altLang="en-US" dirty="0">
                <a:ea typeface="ＭＳ Ｐゴシック" panose="020B0600070205080204" pitchFamily="34" charset="-128"/>
              </a:rPr>
              <a:t>(Alternate terminology:</a:t>
            </a:r>
            <a:br>
              <a:rPr lang="en-US" altLang="en-US" dirty="0">
                <a:ea typeface="ＭＳ Ｐゴシック" panose="020B0600070205080204" pitchFamily="34" charset="-128"/>
              </a:rPr>
            </a:br>
            <a:r>
              <a:rPr lang="en-US" altLang="en-US" dirty="0">
                <a:ea typeface="ＭＳ Ｐゴシック" panose="020B0600070205080204" pitchFamily="34" charset="-128"/>
              </a:rPr>
              <a:t>Prior odds ×  LR = Posterior odds)</a:t>
            </a:r>
          </a:p>
        </p:txBody>
      </p:sp>
      <p:sp>
        <p:nvSpPr>
          <p:cNvPr id="67587" name="Slide Number Placeholder 3">
            <a:extLst>
              <a:ext uri="{FF2B5EF4-FFF2-40B4-BE49-F238E27FC236}">
                <a16:creationId xmlns:a16="http://schemas.microsoft.com/office/drawing/2014/main" id="{DC9349F5-B074-6248-A26A-E717C911EE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EE808BC-1113-BB4B-B075-7A42A2291166}" type="slidenum">
              <a:rPr lang="en-US" altLang="en-US" sz="1400">
                <a:latin typeface="Arial" panose="020B0604020202020204" pitchFamily="34" charset="0"/>
              </a:rPr>
              <a:pPr/>
              <a:t>25</a:t>
            </a:fld>
            <a:endParaRPr lang="en-US" altLang="en-US" sz="1400">
              <a:latin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B4B9E120-E6C2-3848-B5CC-DAD625DB15F2}"/>
              </a:ext>
            </a:extLst>
          </p:cNvPr>
          <p:cNvSpPr>
            <a:spLocks noChangeArrowheads="1"/>
          </p:cNvSpPr>
          <p:nvPr/>
        </p:nvSpPr>
        <p:spPr bwMode="auto">
          <a:xfrm>
            <a:off x="914400" y="5334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ctr"/>
            <a:r>
              <a:rPr lang="en-US" altLang="en-US" sz="4400">
                <a:solidFill>
                  <a:schemeClr val="tx2"/>
                </a:solidFill>
                <a:latin typeface="Georgia" panose="02040502050405020303" pitchFamily="18" charset="0"/>
              </a:rPr>
              <a:t>What Tests Do</a:t>
            </a:r>
          </a:p>
        </p:txBody>
      </p:sp>
      <p:sp>
        <p:nvSpPr>
          <p:cNvPr id="65548" name="Text Box 12">
            <a:extLst>
              <a:ext uri="{FF2B5EF4-FFF2-40B4-BE49-F238E27FC236}">
                <a16:creationId xmlns:a16="http://schemas.microsoft.com/office/drawing/2014/main" id="{0F250FDA-3347-F64F-9124-C0FF4DD44054}"/>
              </a:ext>
            </a:extLst>
          </p:cNvPr>
          <p:cNvSpPr txBox="1">
            <a:spLocks noChangeArrowheads="1"/>
          </p:cNvSpPr>
          <p:nvPr/>
        </p:nvSpPr>
        <p:spPr bwMode="auto">
          <a:xfrm>
            <a:off x="1219200" y="1676400"/>
            <a:ext cx="6324600" cy="954088"/>
          </a:xfrm>
          <a:prstGeom prst="rect">
            <a:avLst/>
          </a:prstGeom>
          <a:noFill/>
          <a:ln w="9525">
            <a:noFill/>
            <a:miter lim="800000"/>
            <a:headEnd/>
            <a:tailEnd/>
          </a:ln>
        </p:spPr>
        <p:txBody>
          <a:bodyPr>
            <a:spAutoFit/>
          </a:bodyPr>
          <a:lstStyle/>
          <a:p>
            <a:pPr eaLnBrk="0" hangingPunct="0">
              <a:buClr>
                <a:schemeClr val="accent3"/>
              </a:buClr>
              <a:buFont typeface="Arial" pitchFamily="34" charset="0"/>
              <a:buChar char="•"/>
              <a:defRPr/>
            </a:pPr>
            <a:r>
              <a:rPr lang="en-US" sz="2800" dirty="0">
                <a:latin typeface="Georgia" pitchFamily="18" charset="0"/>
                <a:ea typeface="+mn-ea"/>
              </a:rPr>
              <a:t>Their results change our estimate of the probability of disease </a:t>
            </a:r>
          </a:p>
        </p:txBody>
      </p:sp>
      <p:grpSp>
        <p:nvGrpSpPr>
          <p:cNvPr id="2" name="Group 35">
            <a:extLst>
              <a:ext uri="{FF2B5EF4-FFF2-40B4-BE49-F238E27FC236}">
                <a16:creationId xmlns:a16="http://schemas.microsoft.com/office/drawing/2014/main" id="{2AC6AB25-995A-6F46-A20A-6B3E314EA37B}"/>
              </a:ext>
            </a:extLst>
          </p:cNvPr>
          <p:cNvGrpSpPr>
            <a:grpSpLocks/>
          </p:cNvGrpSpPr>
          <p:nvPr/>
        </p:nvGrpSpPr>
        <p:grpSpPr bwMode="auto">
          <a:xfrm>
            <a:off x="2590800" y="3200400"/>
            <a:ext cx="1905000" cy="609600"/>
            <a:chOff x="1392" y="2208"/>
            <a:chExt cx="1200" cy="384"/>
          </a:xfrm>
        </p:grpSpPr>
        <p:sp>
          <p:nvSpPr>
            <p:cNvPr id="9234" name="Line 23">
              <a:extLst>
                <a:ext uri="{FF2B5EF4-FFF2-40B4-BE49-F238E27FC236}">
                  <a16:creationId xmlns:a16="http://schemas.microsoft.com/office/drawing/2014/main" id="{61F43C53-875D-3B4D-8E00-6A93EC3DF9DD}"/>
                </a:ext>
              </a:extLst>
            </p:cNvPr>
            <p:cNvSpPr>
              <a:spLocks noChangeShapeType="1"/>
            </p:cNvSpPr>
            <p:nvPr/>
          </p:nvSpPr>
          <p:spPr bwMode="auto">
            <a:xfrm flipH="1">
              <a:off x="2016" y="2208"/>
              <a:ext cx="576" cy="0"/>
            </a:xfrm>
            <a:prstGeom prst="line">
              <a:avLst/>
            </a:prstGeom>
            <a:noFill/>
            <a:ln w="50800">
              <a:solidFill>
                <a:schemeClr val="accent2"/>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9660" name="Text Box 25">
              <a:extLst>
                <a:ext uri="{FF2B5EF4-FFF2-40B4-BE49-F238E27FC236}">
                  <a16:creationId xmlns:a16="http://schemas.microsoft.com/office/drawing/2014/main" id="{5D595BB7-2A2F-AB4E-82A8-B859196DAE87}"/>
                </a:ext>
              </a:extLst>
            </p:cNvPr>
            <p:cNvSpPr txBox="1">
              <a:spLocks noChangeArrowheads="1"/>
            </p:cNvSpPr>
            <p:nvPr/>
          </p:nvSpPr>
          <p:spPr bwMode="auto">
            <a:xfrm>
              <a:off x="1392" y="2304"/>
              <a:ext cx="112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latin typeface="Georgia" panose="02040502050405020303" pitchFamily="18" charset="0"/>
                </a:rPr>
                <a:t>Negative test</a:t>
              </a:r>
            </a:p>
          </p:txBody>
        </p:sp>
      </p:grpSp>
      <p:grpSp>
        <p:nvGrpSpPr>
          <p:cNvPr id="3" name="Group 34">
            <a:extLst>
              <a:ext uri="{FF2B5EF4-FFF2-40B4-BE49-F238E27FC236}">
                <a16:creationId xmlns:a16="http://schemas.microsoft.com/office/drawing/2014/main" id="{F562107A-2EA6-804F-BD8C-B5D4E7D40A7B}"/>
              </a:ext>
            </a:extLst>
          </p:cNvPr>
          <p:cNvGrpSpPr>
            <a:grpSpLocks/>
          </p:cNvGrpSpPr>
          <p:nvPr/>
        </p:nvGrpSpPr>
        <p:grpSpPr bwMode="auto">
          <a:xfrm>
            <a:off x="4648200" y="3200400"/>
            <a:ext cx="2362200" cy="609600"/>
            <a:chOff x="2928" y="2208"/>
            <a:chExt cx="1488" cy="384"/>
          </a:xfrm>
        </p:grpSpPr>
        <p:sp>
          <p:nvSpPr>
            <p:cNvPr id="9232" name="Line 24">
              <a:extLst>
                <a:ext uri="{FF2B5EF4-FFF2-40B4-BE49-F238E27FC236}">
                  <a16:creationId xmlns:a16="http://schemas.microsoft.com/office/drawing/2014/main" id="{80C8464F-51D0-2440-8742-553DBD611BE9}"/>
                </a:ext>
              </a:extLst>
            </p:cNvPr>
            <p:cNvSpPr>
              <a:spLocks noChangeShapeType="1"/>
            </p:cNvSpPr>
            <p:nvPr/>
          </p:nvSpPr>
          <p:spPr bwMode="auto">
            <a:xfrm>
              <a:off x="2928" y="2208"/>
              <a:ext cx="672" cy="0"/>
            </a:xfrm>
            <a:prstGeom prst="line">
              <a:avLst/>
            </a:prstGeom>
            <a:noFill/>
            <a:ln w="50800">
              <a:solidFill>
                <a:srgbClr val="2D5CB9"/>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9658" name="Text Box 26">
              <a:extLst>
                <a:ext uri="{FF2B5EF4-FFF2-40B4-BE49-F238E27FC236}">
                  <a16:creationId xmlns:a16="http://schemas.microsoft.com/office/drawing/2014/main" id="{8AF6D80B-CE11-3540-B823-DC2A9559BDBF}"/>
                </a:ext>
              </a:extLst>
            </p:cNvPr>
            <p:cNvSpPr txBox="1">
              <a:spLocks noChangeArrowheads="1"/>
            </p:cNvSpPr>
            <p:nvPr/>
          </p:nvSpPr>
          <p:spPr bwMode="auto">
            <a:xfrm>
              <a:off x="3024" y="2304"/>
              <a:ext cx="139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latin typeface="Georgia" panose="02040502050405020303" pitchFamily="18" charset="0"/>
                </a:rPr>
                <a:t>Positive test</a:t>
              </a:r>
            </a:p>
          </p:txBody>
        </p:sp>
      </p:grpSp>
      <p:grpSp>
        <p:nvGrpSpPr>
          <p:cNvPr id="69637" name="Group 36">
            <a:extLst>
              <a:ext uri="{FF2B5EF4-FFF2-40B4-BE49-F238E27FC236}">
                <a16:creationId xmlns:a16="http://schemas.microsoft.com/office/drawing/2014/main" id="{2CB88743-1C07-3C43-9675-417A016B36B7}"/>
              </a:ext>
            </a:extLst>
          </p:cNvPr>
          <p:cNvGrpSpPr>
            <a:grpSpLocks/>
          </p:cNvGrpSpPr>
          <p:nvPr/>
        </p:nvGrpSpPr>
        <p:grpSpPr bwMode="auto">
          <a:xfrm>
            <a:off x="1295400" y="4191000"/>
            <a:ext cx="6273800" cy="685800"/>
            <a:chOff x="816" y="2832"/>
            <a:chExt cx="3952" cy="432"/>
          </a:xfrm>
        </p:grpSpPr>
        <p:sp>
          <p:nvSpPr>
            <p:cNvPr id="9223" name="Rectangle 3">
              <a:extLst>
                <a:ext uri="{FF2B5EF4-FFF2-40B4-BE49-F238E27FC236}">
                  <a16:creationId xmlns:a16="http://schemas.microsoft.com/office/drawing/2014/main" id="{A744E51C-0FE0-3446-B027-253977F6ECCF}"/>
                </a:ext>
              </a:extLst>
            </p:cNvPr>
            <p:cNvSpPr>
              <a:spLocks noChangeArrowheads="1"/>
            </p:cNvSpPr>
            <p:nvPr/>
          </p:nvSpPr>
          <p:spPr bwMode="auto">
            <a:xfrm>
              <a:off x="816" y="2832"/>
              <a:ext cx="960" cy="432"/>
            </a:xfrm>
            <a:prstGeom prst="rect">
              <a:avLst/>
            </a:prstGeom>
            <a:solidFill>
              <a:schemeClr val="accent2"/>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a:latin typeface="+mn-lt"/>
                <a:ea typeface="+mn-ea"/>
              </a:endParaRPr>
            </a:p>
          </p:txBody>
        </p:sp>
        <p:sp>
          <p:nvSpPr>
            <p:cNvPr id="9224" name="Rectangle 4">
              <a:extLst>
                <a:ext uri="{FF2B5EF4-FFF2-40B4-BE49-F238E27FC236}">
                  <a16:creationId xmlns:a16="http://schemas.microsoft.com/office/drawing/2014/main" id="{D23D3654-7B52-104C-92E7-62D4ABA532B0}"/>
                </a:ext>
              </a:extLst>
            </p:cNvPr>
            <p:cNvSpPr>
              <a:spLocks noChangeArrowheads="1"/>
            </p:cNvSpPr>
            <p:nvPr/>
          </p:nvSpPr>
          <p:spPr bwMode="auto">
            <a:xfrm>
              <a:off x="1776" y="2832"/>
              <a:ext cx="2016" cy="432"/>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a:latin typeface="+mn-lt"/>
                <a:ea typeface="+mn-ea"/>
              </a:endParaRPr>
            </a:p>
          </p:txBody>
        </p:sp>
        <p:sp>
          <p:nvSpPr>
            <p:cNvPr id="9225" name="Rectangle 5">
              <a:extLst>
                <a:ext uri="{FF2B5EF4-FFF2-40B4-BE49-F238E27FC236}">
                  <a16:creationId xmlns:a16="http://schemas.microsoft.com/office/drawing/2014/main" id="{40A125E0-C886-0443-B48B-04876590D25C}"/>
                </a:ext>
              </a:extLst>
            </p:cNvPr>
            <p:cNvSpPr>
              <a:spLocks noChangeArrowheads="1"/>
            </p:cNvSpPr>
            <p:nvPr/>
          </p:nvSpPr>
          <p:spPr bwMode="auto">
            <a:xfrm>
              <a:off x="3792" y="2832"/>
              <a:ext cx="960" cy="432"/>
            </a:xfrm>
            <a:prstGeom prst="rect">
              <a:avLst/>
            </a:prstGeom>
            <a:solidFill>
              <a:schemeClr val="accent6"/>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a:latin typeface="+mn-lt"/>
                <a:ea typeface="+mn-ea"/>
              </a:endParaRPr>
            </a:p>
          </p:txBody>
        </p:sp>
        <p:sp>
          <p:nvSpPr>
            <p:cNvPr id="17430" name="Text Box 6">
              <a:extLst>
                <a:ext uri="{FF2B5EF4-FFF2-40B4-BE49-F238E27FC236}">
                  <a16:creationId xmlns:a16="http://schemas.microsoft.com/office/drawing/2014/main" id="{1AC91E9C-7483-7A4C-AB9E-6979D021C68C}"/>
                </a:ext>
              </a:extLst>
            </p:cNvPr>
            <p:cNvSpPr txBox="1">
              <a:spLocks noChangeArrowheads="1"/>
            </p:cNvSpPr>
            <p:nvPr/>
          </p:nvSpPr>
          <p:spPr bwMode="auto">
            <a:xfrm>
              <a:off x="816" y="2880"/>
              <a:ext cx="1010" cy="291"/>
            </a:xfrm>
            <a:prstGeom prst="rect">
              <a:avLst/>
            </a:prstGeom>
            <a:noFill/>
            <a:ln w="9525">
              <a:noFill/>
              <a:miter lim="800000"/>
              <a:headEnd/>
              <a:tailEnd/>
            </a:ln>
          </p:spPr>
          <p:txBody>
            <a:bodyPr wrap="none">
              <a:spAutoFit/>
            </a:bodyPr>
            <a:lstStyle/>
            <a:p>
              <a:pPr eaLnBrk="0" hangingPunct="0">
                <a:defRPr/>
              </a:pPr>
              <a:r>
                <a:rPr lang="en-US" dirty="0">
                  <a:solidFill>
                    <a:srgbClr val="FFFF00"/>
                  </a:solidFill>
                  <a:latin typeface="+mj-lt"/>
                  <a:ea typeface="+mn-ea"/>
                </a:rPr>
                <a:t>Reasurance</a:t>
              </a:r>
            </a:p>
          </p:txBody>
        </p:sp>
        <p:sp>
          <p:nvSpPr>
            <p:cNvPr id="17431" name="Text Box 8">
              <a:extLst>
                <a:ext uri="{FF2B5EF4-FFF2-40B4-BE49-F238E27FC236}">
                  <a16:creationId xmlns:a16="http://schemas.microsoft.com/office/drawing/2014/main" id="{2621DE53-0524-634C-A979-3F466EF5259D}"/>
                </a:ext>
              </a:extLst>
            </p:cNvPr>
            <p:cNvSpPr txBox="1">
              <a:spLocks noChangeArrowheads="1"/>
            </p:cNvSpPr>
            <p:nvPr/>
          </p:nvSpPr>
          <p:spPr bwMode="auto">
            <a:xfrm>
              <a:off x="3860" y="2887"/>
              <a:ext cx="908" cy="291"/>
            </a:xfrm>
            <a:prstGeom prst="rect">
              <a:avLst/>
            </a:prstGeom>
            <a:noFill/>
            <a:ln w="9525">
              <a:noFill/>
              <a:miter lim="800000"/>
              <a:headEnd/>
              <a:tailEnd/>
            </a:ln>
          </p:spPr>
          <p:txBody>
            <a:bodyPr wrap="none">
              <a:spAutoFit/>
            </a:bodyPr>
            <a:lstStyle/>
            <a:p>
              <a:pPr eaLnBrk="0" hangingPunct="0">
                <a:defRPr/>
              </a:pPr>
              <a:r>
                <a:rPr lang="en-US" dirty="0">
                  <a:solidFill>
                    <a:srgbClr val="FFFF00"/>
                  </a:solidFill>
                  <a:latin typeface="+mj-lt"/>
                  <a:ea typeface="+mn-ea"/>
                </a:rPr>
                <a:t>Treatment</a:t>
              </a:r>
            </a:p>
          </p:txBody>
        </p:sp>
        <p:sp>
          <p:nvSpPr>
            <p:cNvPr id="17432" name="Text Box 7">
              <a:extLst>
                <a:ext uri="{FF2B5EF4-FFF2-40B4-BE49-F238E27FC236}">
                  <a16:creationId xmlns:a16="http://schemas.microsoft.com/office/drawing/2014/main" id="{A919FFF3-005E-C948-AB72-DB3822F284EC}"/>
                </a:ext>
              </a:extLst>
            </p:cNvPr>
            <p:cNvSpPr txBox="1">
              <a:spLocks noChangeArrowheads="1"/>
            </p:cNvSpPr>
            <p:nvPr/>
          </p:nvSpPr>
          <p:spPr bwMode="auto">
            <a:xfrm>
              <a:off x="2322" y="2880"/>
              <a:ext cx="1182" cy="233"/>
            </a:xfrm>
            <a:prstGeom prst="rect">
              <a:avLst/>
            </a:prstGeom>
            <a:noFill/>
            <a:ln w="9525">
              <a:noFill/>
              <a:miter lim="800000"/>
              <a:headEnd/>
              <a:tailEnd/>
            </a:ln>
          </p:spPr>
          <p:txBody>
            <a:bodyPr>
              <a:spAutoFit/>
            </a:bodyPr>
            <a:lstStyle/>
            <a:p>
              <a:pPr eaLnBrk="0" hangingPunct="0">
                <a:defRPr/>
              </a:pPr>
              <a:r>
                <a:rPr lang="en-US" dirty="0">
                  <a:solidFill>
                    <a:schemeClr val="bg1">
                      <a:lumMod val="10000"/>
                    </a:schemeClr>
                  </a:solidFill>
                  <a:latin typeface="Georgia" pitchFamily="18" charset="0"/>
                  <a:ea typeface="+mn-ea"/>
                </a:rPr>
                <a:t>Order a Test</a:t>
              </a:r>
            </a:p>
          </p:txBody>
        </p:sp>
      </p:grpSp>
      <p:sp>
        <p:nvSpPr>
          <p:cNvPr id="20" name="Content Placeholder 2">
            <a:extLst>
              <a:ext uri="{FF2B5EF4-FFF2-40B4-BE49-F238E27FC236}">
                <a16:creationId xmlns:a16="http://schemas.microsoft.com/office/drawing/2014/main" id="{6D99ACB3-12D9-864E-9064-2446D36D220A}"/>
              </a:ext>
            </a:extLst>
          </p:cNvPr>
          <p:cNvSpPr txBox="1">
            <a:spLocks/>
          </p:cNvSpPr>
          <p:nvPr/>
        </p:nvSpPr>
        <p:spPr bwMode="auto">
          <a:xfrm>
            <a:off x="1143000" y="5068888"/>
            <a:ext cx="7620000" cy="56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25" indent="-255588"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spcBef>
                <a:spcPts val="300"/>
              </a:spcBef>
              <a:buClr>
                <a:srgbClr val="A04DA3"/>
              </a:buClr>
              <a:buFont typeface="Georgia" panose="02040502050405020303" pitchFamily="18" charset="0"/>
              <a:buChar char="•"/>
            </a:pPr>
            <a:r>
              <a:rPr lang="en-US" altLang="en-US" sz="2800">
                <a:latin typeface="Arial" panose="020B0604020202020204" pitchFamily="34" charset="0"/>
              </a:rPr>
              <a:t>A good test changes estimates a lot.</a:t>
            </a:r>
          </a:p>
          <a:p>
            <a:pPr>
              <a:spcBef>
                <a:spcPts val="300"/>
              </a:spcBef>
              <a:buClr>
                <a:srgbClr val="A04DA3"/>
              </a:buClr>
              <a:buFont typeface="Georgia" panose="02040502050405020303" pitchFamily="18" charset="0"/>
              <a:buChar char="•"/>
            </a:pPr>
            <a:endParaRPr lang="en-US" altLang="en-US" sz="2800">
              <a:latin typeface="Arial" panose="020B0604020202020204" pitchFamily="34" charset="0"/>
            </a:endParaRPr>
          </a:p>
        </p:txBody>
      </p:sp>
      <p:grpSp>
        <p:nvGrpSpPr>
          <p:cNvPr id="5" name="Group 34">
            <a:extLst>
              <a:ext uri="{FF2B5EF4-FFF2-40B4-BE49-F238E27FC236}">
                <a16:creationId xmlns:a16="http://schemas.microsoft.com/office/drawing/2014/main" id="{6F074C0B-2E6F-E247-BFF0-CD8D4042BF4A}"/>
              </a:ext>
            </a:extLst>
          </p:cNvPr>
          <p:cNvGrpSpPr>
            <a:grpSpLocks/>
          </p:cNvGrpSpPr>
          <p:nvPr/>
        </p:nvGrpSpPr>
        <p:grpSpPr bwMode="auto">
          <a:xfrm>
            <a:off x="4572000" y="3200400"/>
            <a:ext cx="3810000" cy="522288"/>
            <a:chOff x="2928" y="2208"/>
            <a:chExt cx="1144" cy="329"/>
          </a:xfrm>
        </p:grpSpPr>
        <p:sp>
          <p:nvSpPr>
            <p:cNvPr id="22" name="Line 24">
              <a:extLst>
                <a:ext uri="{FF2B5EF4-FFF2-40B4-BE49-F238E27FC236}">
                  <a16:creationId xmlns:a16="http://schemas.microsoft.com/office/drawing/2014/main" id="{F31C0E32-B230-E144-A5BC-4C44DF8A2722}"/>
                </a:ext>
              </a:extLst>
            </p:cNvPr>
            <p:cNvSpPr>
              <a:spLocks noChangeShapeType="1"/>
            </p:cNvSpPr>
            <p:nvPr/>
          </p:nvSpPr>
          <p:spPr bwMode="auto">
            <a:xfrm>
              <a:off x="2928" y="2208"/>
              <a:ext cx="801" cy="0"/>
            </a:xfrm>
            <a:prstGeom prst="line">
              <a:avLst/>
            </a:prstGeom>
            <a:noFill/>
            <a:ln w="50800">
              <a:solidFill>
                <a:srgbClr val="2D5CB9"/>
              </a:solidFill>
              <a:round/>
              <a:headEnd/>
              <a:tailEnd type="triangle" w="med" len="med"/>
            </a:ln>
            <a:effectLst>
              <a:outerShdw blurRad="40000" dist="23000" dir="5400000" rotWithShape="0">
                <a:srgbClr val="808080">
                  <a:alpha val="34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9650" name="Text Box 26">
              <a:extLst>
                <a:ext uri="{FF2B5EF4-FFF2-40B4-BE49-F238E27FC236}">
                  <a16:creationId xmlns:a16="http://schemas.microsoft.com/office/drawing/2014/main" id="{30D92725-559A-704A-9B5B-7BE0D6B0B1A5}"/>
                </a:ext>
              </a:extLst>
            </p:cNvPr>
            <p:cNvSpPr txBox="1">
              <a:spLocks noChangeArrowheads="1"/>
            </p:cNvSpPr>
            <p:nvPr/>
          </p:nvSpPr>
          <p:spPr bwMode="auto">
            <a:xfrm>
              <a:off x="3024" y="2304"/>
              <a:ext cx="1048"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latin typeface="Georgia" panose="02040502050405020303" pitchFamily="18" charset="0"/>
              </a:endParaRPr>
            </a:p>
          </p:txBody>
        </p:sp>
      </p:grpSp>
      <p:sp>
        <p:nvSpPr>
          <p:cNvPr id="24" name="Line 23">
            <a:extLst>
              <a:ext uri="{FF2B5EF4-FFF2-40B4-BE49-F238E27FC236}">
                <a16:creationId xmlns:a16="http://schemas.microsoft.com/office/drawing/2014/main" id="{23C164CB-294D-2446-89F6-72B8242C1459}"/>
              </a:ext>
            </a:extLst>
          </p:cNvPr>
          <p:cNvSpPr>
            <a:spLocks noChangeShapeType="1"/>
          </p:cNvSpPr>
          <p:nvPr/>
        </p:nvSpPr>
        <p:spPr bwMode="auto">
          <a:xfrm flipH="1">
            <a:off x="1371600" y="3200400"/>
            <a:ext cx="3048000" cy="0"/>
          </a:xfrm>
          <a:prstGeom prst="line">
            <a:avLst/>
          </a:prstGeom>
          <a:noFill/>
          <a:ln w="50800">
            <a:solidFill>
              <a:schemeClr val="accent2"/>
            </a:solidFill>
            <a:round/>
            <a:headEnd/>
            <a:tailEnd type="triangle" w="med" len="me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txBody>
          <a:bodyPr wrap="none" anchor="ctr"/>
          <a:lstStyle/>
          <a:p>
            <a:endParaRPr lang="en-US"/>
          </a:p>
        </p:txBody>
      </p:sp>
      <p:sp>
        <p:nvSpPr>
          <p:cNvPr id="69641" name="Text Box 24">
            <a:extLst>
              <a:ext uri="{FF2B5EF4-FFF2-40B4-BE49-F238E27FC236}">
                <a16:creationId xmlns:a16="http://schemas.microsoft.com/office/drawing/2014/main" id="{96C8D6C5-3D61-D74D-A442-0F1A1AC5D23D}"/>
              </a:ext>
            </a:extLst>
          </p:cNvPr>
          <p:cNvSpPr txBox="1">
            <a:spLocks noChangeArrowheads="1"/>
          </p:cNvSpPr>
          <p:nvPr/>
        </p:nvSpPr>
        <p:spPr bwMode="auto">
          <a:xfrm>
            <a:off x="990600" y="3352800"/>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latin typeface="Georgia" panose="02040502050405020303" pitchFamily="18" charset="0"/>
              </a:rPr>
              <a:t>0%</a:t>
            </a:r>
          </a:p>
        </p:txBody>
      </p:sp>
      <p:sp>
        <p:nvSpPr>
          <p:cNvPr id="69642" name="Text Box 25">
            <a:extLst>
              <a:ext uri="{FF2B5EF4-FFF2-40B4-BE49-F238E27FC236}">
                <a16:creationId xmlns:a16="http://schemas.microsoft.com/office/drawing/2014/main" id="{6AFB96E1-4688-6A45-ADB5-C85FCA685F2E}"/>
              </a:ext>
            </a:extLst>
          </p:cNvPr>
          <p:cNvSpPr txBox="1">
            <a:spLocks noChangeArrowheads="1"/>
          </p:cNvSpPr>
          <p:nvPr/>
        </p:nvSpPr>
        <p:spPr bwMode="auto">
          <a:xfrm>
            <a:off x="7315200" y="3352800"/>
            <a:ext cx="895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latin typeface="Georgia" panose="02040502050405020303" pitchFamily="18" charset="0"/>
              </a:rPr>
              <a:t>100%</a:t>
            </a:r>
          </a:p>
        </p:txBody>
      </p:sp>
      <p:cxnSp>
        <p:nvCxnSpPr>
          <p:cNvPr id="27" name="Straight Connector 26">
            <a:extLst>
              <a:ext uri="{FF2B5EF4-FFF2-40B4-BE49-F238E27FC236}">
                <a16:creationId xmlns:a16="http://schemas.microsoft.com/office/drawing/2014/main" id="{39FE20CF-AFA8-2B49-8AF9-A6ACDB0E38C0}"/>
              </a:ext>
            </a:extLst>
          </p:cNvPr>
          <p:cNvCxnSpPr/>
          <p:nvPr/>
        </p:nvCxnSpPr>
        <p:spPr>
          <a:xfrm>
            <a:off x="1295400" y="3886200"/>
            <a:ext cx="624840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32EE373F-8B90-E049-B479-9B1C560CE88E}"/>
              </a:ext>
            </a:extLst>
          </p:cNvPr>
          <p:cNvCxnSpPr/>
          <p:nvPr/>
        </p:nvCxnSpPr>
        <p:spPr>
          <a:xfrm rot="5400000">
            <a:off x="1143000" y="3886200"/>
            <a:ext cx="304800"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81C83F18-E189-E840-9B57-5EF4AEE4215C}"/>
              </a:ext>
            </a:extLst>
          </p:cNvPr>
          <p:cNvCxnSpPr/>
          <p:nvPr/>
        </p:nvCxnSpPr>
        <p:spPr>
          <a:xfrm rot="5400000">
            <a:off x="7391400" y="3886200"/>
            <a:ext cx="304800" cy="0"/>
          </a:xfrm>
          <a:prstGeom prst="line">
            <a:avLst/>
          </a:prstGeom>
          <a:ln w="25400"/>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184FBC11-1AB2-C242-934B-EE00683EE509}"/>
              </a:ext>
            </a:extLst>
          </p:cNvPr>
          <p:cNvSpPr txBox="1"/>
          <p:nvPr/>
        </p:nvSpPr>
        <p:spPr>
          <a:xfrm>
            <a:off x="5486400" y="2667000"/>
            <a:ext cx="765175" cy="369888"/>
          </a:xfrm>
          <a:prstGeom prst="rect">
            <a:avLst/>
          </a:prstGeom>
          <a:noFill/>
        </p:spPr>
        <p:txBody>
          <a:bodyPr wrap="none">
            <a:spAutoFit/>
          </a:bodyPr>
          <a:lstStyle/>
          <a:p>
            <a:pPr eaLnBrk="0" hangingPunct="0">
              <a:defRPr/>
            </a:pPr>
            <a:r>
              <a:rPr lang="en-US" dirty="0">
                <a:latin typeface="+mn-lt"/>
                <a:ea typeface="+mn-ea"/>
              </a:rPr>
              <a:t>HIV+</a:t>
            </a:r>
          </a:p>
        </p:txBody>
      </p:sp>
      <p:sp>
        <p:nvSpPr>
          <p:cNvPr id="34" name="TextBox 33">
            <a:extLst>
              <a:ext uri="{FF2B5EF4-FFF2-40B4-BE49-F238E27FC236}">
                <a16:creationId xmlns:a16="http://schemas.microsoft.com/office/drawing/2014/main" id="{4152F0BE-9D31-7F4E-8C8C-E0BD10605B38}"/>
              </a:ext>
            </a:extLst>
          </p:cNvPr>
          <p:cNvSpPr txBox="1">
            <a:spLocks noChangeArrowheads="1"/>
          </p:cNvSpPr>
          <p:nvPr/>
        </p:nvSpPr>
        <p:spPr bwMode="auto">
          <a:xfrm>
            <a:off x="2514600" y="2667000"/>
            <a:ext cx="8715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latin typeface="Arial" panose="020B0604020202020204" pitchFamily="34" charset="0"/>
              </a:rPr>
              <a:t>HIV</a:t>
            </a:r>
            <a:r>
              <a:rPr lang="en-US" altLang="en-US"/>
              <a:t>−</a:t>
            </a:r>
            <a:endParaRPr lang="en-US" altLang="en-US">
              <a:latin typeface="Arial" panose="020B0604020202020204" pitchFamily="34" charset="0"/>
            </a:endParaRPr>
          </a:p>
        </p:txBody>
      </p:sp>
      <p:sp>
        <p:nvSpPr>
          <p:cNvPr id="69648" name="Slide Number Placeholder 30">
            <a:extLst>
              <a:ext uri="{FF2B5EF4-FFF2-40B4-BE49-F238E27FC236}">
                <a16:creationId xmlns:a16="http://schemas.microsoft.com/office/drawing/2014/main" id="{C5583A76-A5AF-5940-888B-D2917053933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0DE93BF-B931-A749-9426-35E9AAB62DF5}" type="slidenum">
              <a:rPr lang="en-US" altLang="en-US" sz="1400">
                <a:latin typeface="Arial" panose="020B0604020202020204" pitchFamily="34" charset="0"/>
              </a:rPr>
              <a:pPr/>
              <a:t>26</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48"/>
                                        </p:tgtEl>
                                        <p:attrNameLst>
                                          <p:attrName>style.visibility</p:attrName>
                                        </p:attrNameLst>
                                      </p:cBhvr>
                                      <p:to>
                                        <p:strVal val="visible"/>
                                      </p:to>
                                    </p:set>
                                    <p:anim calcmode="lin" valueType="num">
                                      <p:cBhvr additive="base">
                                        <p:cTn id="7" dur="500" fill="hold"/>
                                        <p:tgtEl>
                                          <p:spTgt spid="65548"/>
                                        </p:tgtEl>
                                        <p:attrNameLst>
                                          <p:attrName>ppt_x</p:attrName>
                                        </p:attrNameLst>
                                      </p:cBhvr>
                                      <p:tavLst>
                                        <p:tav tm="0">
                                          <p:val>
                                            <p:strVal val="0-#ppt_w/2"/>
                                          </p:val>
                                        </p:tav>
                                        <p:tav tm="100000">
                                          <p:val>
                                            <p:strVal val="#ppt_x"/>
                                          </p:val>
                                        </p:tav>
                                      </p:tavLst>
                                    </p:anim>
                                    <p:anim calcmode="lin" valueType="num">
                                      <p:cBhvr additive="base">
                                        <p:cTn id="8" dur="500" fill="hold"/>
                                        <p:tgtEl>
                                          <p:spTgt spid="6554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7"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29" presetID="1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slide(fromBottom)">
                                      <p:cBhvr>
                                        <p:cTn id="31" dur="500"/>
                                        <p:tgtEl>
                                          <p:spTgt spid="33"/>
                                        </p:tgtEl>
                                      </p:cBhvr>
                                    </p:animEffect>
                                  </p:childTnLst>
                                </p:cTn>
                              </p:par>
                              <p:par>
                                <p:cTn id="32" presetID="17" presetClass="entr" presetSubtype="10" fill="hold" nodeType="with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p:cTn id="34" dur="500" fill="hold"/>
                                        <p:tgtEl>
                                          <p:spTgt spid="5"/>
                                        </p:tgtEl>
                                        <p:attrNameLst>
                                          <p:attrName>ppt_w</p:attrName>
                                        </p:attrNameLst>
                                      </p:cBhvr>
                                      <p:tavLst>
                                        <p:tav tm="0">
                                          <p:val>
                                            <p:fltVal val="0"/>
                                          </p:val>
                                        </p:tav>
                                        <p:tav tm="100000">
                                          <p:val>
                                            <p:strVal val="#ppt_w"/>
                                          </p:val>
                                        </p:tav>
                                      </p:tavLst>
                                    </p:anim>
                                    <p:anim calcmode="lin" valueType="num">
                                      <p:cBhvr>
                                        <p:cTn id="35" dur="500" fill="hold"/>
                                        <p:tgtEl>
                                          <p:spTgt spid="5"/>
                                        </p:tgtEl>
                                        <p:attrNameLst>
                                          <p:attrName>ppt_h</p:attrName>
                                        </p:attrNameLst>
                                      </p:cBhvr>
                                      <p:tavLst>
                                        <p:tav tm="0">
                                          <p:val>
                                            <p:strVal val="#ppt_h"/>
                                          </p:val>
                                        </p:tav>
                                        <p:tav tm="100000">
                                          <p:val>
                                            <p:strVal val="#ppt_h"/>
                                          </p:val>
                                        </p:tav>
                                      </p:tavLst>
                                    </p:anim>
                                  </p:childTnLst>
                                </p:cTn>
                              </p:par>
                              <p:par>
                                <p:cTn id="36" presetID="10" presetClass="exit" presetSubtype="0" fill="hold" nodeType="withEffect">
                                  <p:stCondLst>
                                    <p:cond delay="0"/>
                                  </p:stCondLst>
                                  <p:childTnLst>
                                    <p:animEffect transition="out" filter="fade">
                                      <p:cBhvr>
                                        <p:cTn id="37" dur="1000"/>
                                        <p:tgtEl>
                                          <p:spTgt spid="3"/>
                                        </p:tgtEl>
                                      </p:cBhvr>
                                    </p:animEffect>
                                    <p:set>
                                      <p:cBhvr>
                                        <p:cTn id="38" dur="1" fill="hold">
                                          <p:stCondLst>
                                            <p:cond delay="999"/>
                                          </p:stCondLst>
                                        </p:cTn>
                                        <p:tgtEl>
                                          <p:spTgt spid="3"/>
                                        </p:tgtEl>
                                        <p:attrNameLst>
                                          <p:attrName>style.visibility</p:attrName>
                                        </p:attrNameLst>
                                      </p:cBhvr>
                                      <p:to>
                                        <p:strVal val="hidden"/>
                                      </p:to>
                                    </p:set>
                                  </p:childTnLst>
                                </p:cTn>
                              </p:par>
                              <p:par>
                                <p:cTn id="39" presetID="17" presetClass="entr" presetSubtype="1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strVal val="#ppt_h"/>
                                          </p:val>
                                        </p:tav>
                                        <p:tav tm="100000">
                                          <p:val>
                                            <p:strVal val="#ppt_h"/>
                                          </p:val>
                                        </p:tav>
                                      </p:tavLst>
                                    </p:anim>
                                  </p:childTnLst>
                                </p:cTn>
                              </p:par>
                              <p:par>
                                <p:cTn id="43" presetID="10" presetClass="exit" presetSubtype="0" fill="hold" nodeType="withEffect">
                                  <p:stCondLst>
                                    <p:cond delay="0"/>
                                  </p:stCondLst>
                                  <p:childTnLst>
                                    <p:animEffect transition="out" filter="fade">
                                      <p:cBhvr>
                                        <p:cTn id="44" dur="1000"/>
                                        <p:tgtEl>
                                          <p:spTgt spid="2"/>
                                        </p:tgtEl>
                                      </p:cBhvr>
                                    </p:animEffect>
                                    <p:set>
                                      <p:cBhvr>
                                        <p:cTn id="45" dur="1" fill="hold">
                                          <p:stCondLst>
                                            <p:cond delay="999"/>
                                          </p:stCondLst>
                                        </p:cTn>
                                        <p:tgtEl>
                                          <p:spTgt spid="2"/>
                                        </p:tgtEl>
                                        <p:attrNameLst>
                                          <p:attrName>style.visibility</p:attrName>
                                        </p:attrNameLst>
                                      </p:cBhvr>
                                      <p:to>
                                        <p:strVal val="hidden"/>
                                      </p:to>
                                    </p:set>
                                  </p:childTnLst>
                                </p:cTn>
                              </p:par>
                              <p:par>
                                <p:cTn id="46" presetID="12" presetClass="entr" presetSubtype="4"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slide(fromBottom)">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8" grpId="0" autoUpdateAnimBg="0"/>
      <p:bldP spid="20" grpId="0"/>
      <p:bldP spid="33" grpId="0"/>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a:extLst>
              <a:ext uri="{FF2B5EF4-FFF2-40B4-BE49-F238E27FC236}">
                <a16:creationId xmlns:a16="http://schemas.microsoft.com/office/drawing/2014/main" id="{451E72FB-6540-F749-B5BC-0CA3E1288BD7}"/>
              </a:ext>
            </a:extLst>
          </p:cNvPr>
          <p:cNvSpPr>
            <a:spLocks noGrp="1"/>
          </p:cNvSpPr>
          <p:nvPr>
            <p:ph type="title"/>
          </p:nvPr>
        </p:nvSpPr>
        <p:spPr>
          <a:xfrm>
            <a:off x="1295400" y="152400"/>
            <a:ext cx="7239000" cy="1066800"/>
          </a:xfrm>
        </p:spPr>
        <p:txBody>
          <a:bodyPr/>
          <a:lstStyle/>
          <a:p>
            <a:pPr eaLnBrk="1" hangingPunct="1"/>
            <a:r>
              <a:rPr lang="en-US" altLang="en-US" sz="3200" dirty="0">
                <a:latin typeface="Arial" panose="020B0604020202020204" pitchFamily="34" charset="0"/>
                <a:ea typeface="ＭＳ Ｐゴシック" panose="020B0600070205080204" pitchFamily="34" charset="-128"/>
              </a:rPr>
              <a:t>Post-test Probability of Disease Depends on 2 Things</a:t>
            </a:r>
          </a:p>
        </p:txBody>
      </p:sp>
      <p:sp>
        <p:nvSpPr>
          <p:cNvPr id="71682" name="Content Placeholder 2">
            <a:extLst>
              <a:ext uri="{FF2B5EF4-FFF2-40B4-BE49-F238E27FC236}">
                <a16:creationId xmlns:a16="http://schemas.microsoft.com/office/drawing/2014/main" id="{D30EC067-6C9E-C545-AABC-3DB9AB9E595D}"/>
              </a:ext>
            </a:extLst>
          </p:cNvPr>
          <p:cNvSpPr>
            <a:spLocks noGrp="1"/>
          </p:cNvSpPr>
          <p:nvPr>
            <p:ph idx="1"/>
          </p:nvPr>
        </p:nvSpPr>
        <p:spPr>
          <a:xfrm>
            <a:off x="1066800" y="1524000"/>
            <a:ext cx="7239000" cy="4324350"/>
          </a:xfrm>
        </p:spPr>
        <p:txBody>
          <a:bodyPr/>
          <a:lstStyle/>
          <a:p>
            <a:pPr marL="622300" indent="-514350" eaLnBrk="1" hangingPunct="1">
              <a:buFont typeface="Times New Roman" panose="02020603050405020304" pitchFamily="18" charset="0"/>
              <a:buAutoNum type="arabicPeriod"/>
            </a:pPr>
            <a:r>
              <a:rPr lang="en-US" altLang="en-US" dirty="0">
                <a:ea typeface="ＭＳ Ｐゴシック" panose="020B0600070205080204" pitchFamily="34" charset="-128"/>
              </a:rPr>
              <a:t>Where you started from (low, medium, high risk)</a:t>
            </a:r>
          </a:p>
          <a:p>
            <a:pPr marL="622300" indent="-514350" eaLnBrk="1" hangingPunct="1">
              <a:buFont typeface="Times New Roman" panose="02020603050405020304" pitchFamily="18" charset="0"/>
              <a:buAutoNum type="arabicPeriod"/>
            </a:pPr>
            <a:r>
              <a:rPr lang="en-US" altLang="en-US" dirty="0">
                <a:ea typeface="ＭＳ Ｐゴシック" panose="020B0600070205080204" pitchFamily="34" charset="-128"/>
              </a:rPr>
              <a:t>Result of the test, visualized as length and direction of the </a:t>
            </a:r>
            <a:r>
              <a:rPr lang="en-US" altLang="en-US" dirty="0">
                <a:solidFill>
                  <a:srgbClr val="FF0000"/>
                </a:solidFill>
                <a:ea typeface="ＭＳ Ｐゴシック" panose="020B0600070205080204" pitchFamily="34" charset="-128"/>
              </a:rPr>
              <a:t>result </a:t>
            </a:r>
            <a:r>
              <a:rPr lang="en-US" altLang="ja-JP" dirty="0">
                <a:solidFill>
                  <a:srgbClr val="FF0000"/>
                </a:solidFill>
                <a:ea typeface="ＭＳ Ｐゴシック" panose="020B0600070205080204" pitchFamily="34" charset="-128"/>
              </a:rPr>
              <a:t>arrow</a:t>
            </a:r>
          </a:p>
          <a:p>
            <a:pPr marL="622300" indent="-514350" eaLnBrk="1" hangingPunct="1"/>
            <a:r>
              <a:rPr lang="en-US" altLang="en-US" b="1" u="sng" dirty="0">
                <a:ea typeface="ＭＳ Ｐゴシック" panose="020B0600070205080204" pitchFamily="34" charset="-128"/>
              </a:rPr>
              <a:t>Basic paradigm: </a:t>
            </a:r>
          </a:p>
          <a:p>
            <a:pPr lvl="1" eaLnBrk="1" hangingPunct="1"/>
            <a:r>
              <a:rPr lang="en-US" altLang="en-US" dirty="0">
                <a:ea typeface="ＭＳ Ｐゴシック" panose="020B0600070205080204" pitchFamily="34" charset="-128"/>
              </a:rPr>
              <a:t>What we thought before </a:t>
            </a:r>
            <a:r>
              <a:rPr lang="en-US" altLang="en-US" dirty="0">
                <a:ea typeface="ＭＳ Ｐゴシック" panose="020B0600070205080204" pitchFamily="34" charset="-128"/>
                <a:sym typeface="Wingdings" pitchFamily="2" charset="2"/>
              </a:rPr>
              <a:t>+ </a:t>
            </a:r>
            <a:r>
              <a:rPr lang="en-US" altLang="en-US" dirty="0">
                <a:ea typeface="ＭＳ Ｐゴシック" panose="020B0600070205080204" pitchFamily="34" charset="-128"/>
              </a:rPr>
              <a:t>test result </a:t>
            </a:r>
            <a:r>
              <a:rPr lang="en-US" altLang="en-US" dirty="0">
                <a:ea typeface="ＭＳ Ｐゴシック" panose="020B0600070205080204" pitchFamily="34" charset="-128"/>
                <a:sym typeface="Wingdings" pitchFamily="2" charset="2"/>
              </a:rPr>
              <a:t>= </a:t>
            </a:r>
            <a:r>
              <a:rPr lang="en-US" altLang="en-US" dirty="0">
                <a:ea typeface="ＭＳ Ｐゴシック" panose="020B0600070205080204" pitchFamily="34" charset="-128"/>
              </a:rPr>
              <a:t>What we think now</a:t>
            </a:r>
          </a:p>
          <a:p>
            <a:pPr lvl="1" eaLnBrk="1" hangingPunct="1">
              <a:buFont typeface="Georgia" panose="02040502050405020303" pitchFamily="18" charset="0"/>
              <a:buNone/>
            </a:pPr>
            <a:endParaRPr lang="en-US" altLang="en-US" dirty="0">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4046FF1B-1D86-A240-889D-D7CB8004DD6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1038037-105C-E14C-8F87-ED09FEBE4D4F}" type="slidenum">
              <a:rPr lang="en-US" altLang="en-US" sz="1400">
                <a:latin typeface="Arial" panose="020B0604020202020204" pitchFamily="34" charset="0"/>
              </a:rPr>
              <a:pPr/>
              <a:t>27</a:t>
            </a:fld>
            <a:endParaRPr lang="en-US" altLang="en-US" sz="1400">
              <a:latin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ext Box 2">
            <a:extLst>
              <a:ext uri="{FF2B5EF4-FFF2-40B4-BE49-F238E27FC236}">
                <a16:creationId xmlns:a16="http://schemas.microsoft.com/office/drawing/2014/main" id="{CC543784-F514-3F47-AD33-58E5C9A8FA1C}"/>
              </a:ext>
            </a:extLst>
          </p:cNvPr>
          <p:cNvSpPr txBox="1">
            <a:spLocks noChangeArrowheads="1"/>
          </p:cNvSpPr>
          <p:nvPr/>
        </p:nvSpPr>
        <p:spPr bwMode="auto">
          <a:xfrm>
            <a:off x="990600" y="1066800"/>
            <a:ext cx="8153400" cy="5478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3021013" algn="l"/>
              </a:tabLst>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tabLst>
                <a:tab pos="3021013" algn="l"/>
              </a:tabLst>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tabLst>
                <a:tab pos="3021013" algn="l"/>
              </a:tabLst>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tabLst>
                <a:tab pos="3021013" algn="l"/>
              </a:tabLst>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tabLst>
                <a:tab pos="3021013" algn="l"/>
              </a:tabLst>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tabLst>
                <a:tab pos="3021013" algn="l"/>
              </a:tabLs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tabLst>
                <a:tab pos="3021013" algn="l"/>
              </a:tabLs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tabLst>
                <a:tab pos="3021013" algn="l"/>
              </a:tabLs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tabLst>
                <a:tab pos="3021013" algn="l"/>
              </a:tabLs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3200" dirty="0">
                <a:solidFill>
                  <a:schemeClr val="tx2"/>
                </a:solidFill>
                <a:latin typeface="Arial" panose="020B0604020202020204" pitchFamily="34" charset="0"/>
              </a:rPr>
              <a:t>Likelihood ratio	Effect of test result</a:t>
            </a:r>
            <a:endParaRPr lang="en-US" altLang="en-US" dirty="0">
              <a:latin typeface="Arial" panose="020B0604020202020204" pitchFamily="34" charset="0"/>
            </a:endParaRPr>
          </a:p>
          <a:p>
            <a:endParaRPr lang="en-US" altLang="en-US" sz="2800" dirty="0">
              <a:latin typeface="Arial" panose="020B0604020202020204" pitchFamily="34" charset="0"/>
            </a:endParaRPr>
          </a:p>
          <a:p>
            <a:r>
              <a:rPr lang="en-US" altLang="en-US" sz="2800" dirty="0">
                <a:latin typeface="Arial" panose="020B0604020202020204" pitchFamily="34" charset="0"/>
              </a:rPr>
              <a:t>LR very low (0.01)	  Greatly decreases P(disease)</a:t>
            </a:r>
            <a:br>
              <a:rPr lang="en-US" altLang="en-US" sz="2800" dirty="0">
                <a:latin typeface="Arial" panose="020B0604020202020204" pitchFamily="34" charset="0"/>
              </a:rPr>
            </a:br>
            <a:endParaRPr lang="en-US" altLang="en-US" sz="2800" dirty="0">
              <a:latin typeface="Arial" panose="020B0604020202020204" pitchFamily="34" charset="0"/>
            </a:endParaRPr>
          </a:p>
          <a:p>
            <a:r>
              <a:rPr lang="en-US" altLang="en-US" sz="2800" dirty="0">
                <a:latin typeface="Arial" panose="020B0604020202020204" pitchFamily="34" charset="0"/>
              </a:rPr>
              <a:t> LR &lt; 1  (</a:t>
            </a:r>
            <a:r>
              <a:rPr lang="en-US" altLang="en-US" sz="2800" dirty="0" err="1">
                <a:latin typeface="Arial" panose="020B0604020202020204" pitchFamily="34" charset="0"/>
              </a:rPr>
              <a:t>eg</a:t>
            </a:r>
            <a:r>
              <a:rPr lang="en-US" altLang="en-US" sz="2800" dirty="0">
                <a:latin typeface="Arial" panose="020B0604020202020204" pitchFamily="34" charset="0"/>
              </a:rPr>
              <a:t>, 0.5)	Decreases P(disease)</a:t>
            </a:r>
          </a:p>
          <a:p>
            <a:endParaRPr lang="en-US" altLang="en-US" sz="2800" dirty="0">
              <a:latin typeface="Arial" panose="020B0604020202020204" pitchFamily="34" charset="0"/>
            </a:endParaRPr>
          </a:p>
          <a:p>
            <a:r>
              <a:rPr lang="en-US" altLang="en-US" sz="2800" dirty="0">
                <a:latin typeface="Arial" panose="020B0604020202020204" pitchFamily="34" charset="0"/>
              </a:rPr>
              <a:t>LR = 1	No effect on P(disease)</a:t>
            </a:r>
          </a:p>
          <a:p>
            <a:r>
              <a:rPr lang="en-US" altLang="en-US" sz="2800" dirty="0">
                <a:latin typeface="Arial" panose="020B0604020202020204" pitchFamily="34" charset="0"/>
              </a:rPr>
              <a:t>			</a:t>
            </a:r>
          </a:p>
          <a:p>
            <a:r>
              <a:rPr lang="en-US" altLang="en-US" sz="2800" dirty="0">
                <a:latin typeface="Arial" panose="020B0604020202020204" pitchFamily="34" charset="0"/>
              </a:rPr>
              <a:t>LR &gt;1 (</a:t>
            </a:r>
            <a:r>
              <a:rPr lang="en-US" altLang="en-US" sz="2800" dirty="0" err="1">
                <a:latin typeface="Arial" panose="020B0604020202020204" pitchFamily="34" charset="0"/>
              </a:rPr>
              <a:t>eg</a:t>
            </a:r>
            <a:r>
              <a:rPr lang="en-US" altLang="en-US" sz="2800" dirty="0">
                <a:latin typeface="Arial" panose="020B0604020202020204" pitchFamily="34" charset="0"/>
              </a:rPr>
              <a:t>, 2)	Increases  P(disease)</a:t>
            </a:r>
            <a:br>
              <a:rPr lang="en-US" altLang="en-US" sz="2800" dirty="0">
                <a:latin typeface="Arial" panose="020B0604020202020204" pitchFamily="34" charset="0"/>
              </a:rPr>
            </a:br>
            <a:endParaRPr lang="en-US" altLang="en-US" sz="2800" dirty="0">
              <a:latin typeface="Arial" panose="020B0604020202020204" pitchFamily="34" charset="0"/>
            </a:endParaRPr>
          </a:p>
          <a:p>
            <a:pPr>
              <a:lnSpc>
                <a:spcPct val="150000"/>
              </a:lnSpc>
            </a:pPr>
            <a:r>
              <a:rPr lang="en-US" altLang="en-US" sz="2800" dirty="0">
                <a:latin typeface="Arial" panose="020B0604020202020204" pitchFamily="34" charset="0"/>
              </a:rPr>
              <a:t>LR Very high (100)	  Greatly increases P(disease)</a:t>
            </a:r>
          </a:p>
          <a:p>
            <a:endParaRPr lang="en-US" altLang="en-US" dirty="0">
              <a:latin typeface="Arial" panose="020B0604020202020204" pitchFamily="34" charset="0"/>
            </a:endParaRPr>
          </a:p>
        </p:txBody>
      </p:sp>
      <p:sp>
        <p:nvSpPr>
          <p:cNvPr id="73730" name="Line 3">
            <a:extLst>
              <a:ext uri="{FF2B5EF4-FFF2-40B4-BE49-F238E27FC236}">
                <a16:creationId xmlns:a16="http://schemas.microsoft.com/office/drawing/2014/main" id="{ED7BB057-7BBE-0647-926A-AD1BB7BF2033}"/>
              </a:ext>
            </a:extLst>
          </p:cNvPr>
          <p:cNvSpPr>
            <a:spLocks noChangeShapeType="1"/>
          </p:cNvSpPr>
          <p:nvPr/>
        </p:nvSpPr>
        <p:spPr bwMode="auto">
          <a:xfrm flipH="1">
            <a:off x="4190999" y="2514600"/>
            <a:ext cx="2438400"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3731" name="Line 5">
            <a:extLst>
              <a:ext uri="{FF2B5EF4-FFF2-40B4-BE49-F238E27FC236}">
                <a16:creationId xmlns:a16="http://schemas.microsoft.com/office/drawing/2014/main" id="{259ECA99-EDF8-C146-B99F-9A54C88AF696}"/>
              </a:ext>
            </a:extLst>
          </p:cNvPr>
          <p:cNvSpPr>
            <a:spLocks noChangeShapeType="1"/>
          </p:cNvSpPr>
          <p:nvPr/>
        </p:nvSpPr>
        <p:spPr bwMode="auto">
          <a:xfrm flipH="1">
            <a:off x="6019799" y="3352800"/>
            <a:ext cx="609600" cy="0"/>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2533" name="Line 6">
            <a:extLst>
              <a:ext uri="{FF2B5EF4-FFF2-40B4-BE49-F238E27FC236}">
                <a16:creationId xmlns:a16="http://schemas.microsoft.com/office/drawing/2014/main" id="{40C9E098-0328-0E4D-88C1-2CEFC638333C}"/>
              </a:ext>
            </a:extLst>
          </p:cNvPr>
          <p:cNvSpPr>
            <a:spLocks noChangeShapeType="1"/>
          </p:cNvSpPr>
          <p:nvPr/>
        </p:nvSpPr>
        <p:spPr bwMode="auto">
          <a:xfrm rot="10800000" flipH="1" flipV="1">
            <a:off x="6705600" y="6172200"/>
            <a:ext cx="2209800" cy="0"/>
          </a:xfrm>
          <a:prstGeom prst="line">
            <a:avLst/>
          </a:prstGeom>
          <a:noFill/>
          <a:ln w="57150">
            <a:solidFill>
              <a:schemeClr val="accent6"/>
            </a:solidFill>
            <a:round/>
            <a:headEnd/>
            <a:tailEnd type="triangle" w="med" len="med"/>
          </a:ln>
        </p:spPr>
        <p:txBody>
          <a:bodyPr wrap="none" anchor="ctr"/>
          <a:lstStyle/>
          <a:p>
            <a:pPr eaLnBrk="0" hangingPunct="0">
              <a:defRPr/>
            </a:pPr>
            <a:endParaRPr lang="en-US">
              <a:latin typeface="Times New Roman" pitchFamily="1" charset="0"/>
              <a:ea typeface="+mn-ea"/>
            </a:endParaRPr>
          </a:p>
        </p:txBody>
      </p:sp>
      <p:sp>
        <p:nvSpPr>
          <p:cNvPr id="22534" name="Line 7">
            <a:extLst>
              <a:ext uri="{FF2B5EF4-FFF2-40B4-BE49-F238E27FC236}">
                <a16:creationId xmlns:a16="http://schemas.microsoft.com/office/drawing/2014/main" id="{078FA129-BFBB-C649-BFDA-C9945341A469}"/>
              </a:ext>
            </a:extLst>
          </p:cNvPr>
          <p:cNvSpPr>
            <a:spLocks noChangeShapeType="1"/>
          </p:cNvSpPr>
          <p:nvPr/>
        </p:nvSpPr>
        <p:spPr bwMode="auto">
          <a:xfrm rot="10800000" flipH="1">
            <a:off x="6589143" y="5105400"/>
            <a:ext cx="609600" cy="0"/>
          </a:xfrm>
          <a:prstGeom prst="line">
            <a:avLst/>
          </a:prstGeom>
          <a:noFill/>
          <a:ln w="57150">
            <a:solidFill>
              <a:schemeClr val="accent6"/>
            </a:solidFill>
            <a:round/>
            <a:headEnd/>
            <a:tailEnd type="triangle" w="med" len="med"/>
          </a:ln>
        </p:spPr>
        <p:txBody>
          <a:bodyPr wrap="none" anchor="ctr"/>
          <a:lstStyle/>
          <a:p>
            <a:pPr eaLnBrk="0" hangingPunct="0">
              <a:defRPr/>
            </a:pPr>
            <a:endParaRPr lang="en-US">
              <a:latin typeface="Times New Roman" pitchFamily="1" charset="0"/>
              <a:ea typeface="+mn-ea"/>
            </a:endParaRPr>
          </a:p>
        </p:txBody>
      </p:sp>
      <p:sp>
        <p:nvSpPr>
          <p:cNvPr id="73734" name="Slide Number Placeholder 6">
            <a:extLst>
              <a:ext uri="{FF2B5EF4-FFF2-40B4-BE49-F238E27FC236}">
                <a16:creationId xmlns:a16="http://schemas.microsoft.com/office/drawing/2014/main" id="{E0A0FDAD-BCA8-FF4E-A052-5AFFA32A0CD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14D173C-8894-9147-9B50-3567FB7D8D69}" type="slidenum">
              <a:rPr lang="en-US" altLang="en-US" sz="1400">
                <a:latin typeface="Arial" panose="020B0604020202020204" pitchFamily="34" charset="0"/>
              </a:rPr>
              <a:pPr/>
              <a:t>28</a:t>
            </a:fld>
            <a:endParaRPr lang="en-US" altLang="en-US" sz="1400">
              <a:latin typeface="Arial" panose="020B0604020202020204" pitchFamily="34" charset="0"/>
            </a:endParaRPr>
          </a:p>
        </p:txBody>
      </p:sp>
      <p:sp>
        <p:nvSpPr>
          <p:cNvPr id="8" name="Line 7">
            <a:extLst>
              <a:ext uri="{FF2B5EF4-FFF2-40B4-BE49-F238E27FC236}">
                <a16:creationId xmlns:a16="http://schemas.microsoft.com/office/drawing/2014/main" id="{D49C2DC3-F7DA-9846-9391-B560E3317D9C}"/>
              </a:ext>
            </a:extLst>
          </p:cNvPr>
          <p:cNvSpPr>
            <a:spLocks noChangeShapeType="1"/>
          </p:cNvSpPr>
          <p:nvPr/>
        </p:nvSpPr>
        <p:spPr bwMode="auto">
          <a:xfrm rot="10800000" flipH="1">
            <a:off x="6616076" y="4267200"/>
            <a:ext cx="152400" cy="0"/>
          </a:xfrm>
          <a:prstGeom prst="line">
            <a:avLst/>
          </a:prstGeom>
          <a:noFill/>
          <a:ln w="57150">
            <a:solidFill>
              <a:schemeClr val="accent6"/>
            </a:solidFill>
            <a:round/>
            <a:headEnd/>
            <a:tailEnd type="triangle" w="med" len="med"/>
          </a:ln>
        </p:spPr>
        <p:txBody>
          <a:bodyPr wrap="none" anchor="ctr"/>
          <a:lstStyle/>
          <a:p>
            <a:pPr eaLnBrk="0" hangingPunct="0">
              <a:defRPr/>
            </a:pPr>
            <a:endParaRPr lang="en-US">
              <a:latin typeface="Times New Roman" pitchFamily="1" charset="0"/>
              <a:ea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803B33F2-7642-C841-9C30-CFC6884A1954}"/>
              </a:ext>
            </a:extLst>
          </p:cNvPr>
          <p:cNvSpPr>
            <a:spLocks noGrp="1"/>
          </p:cNvSpPr>
          <p:nvPr>
            <p:ph type="title"/>
          </p:nvPr>
        </p:nvSpPr>
        <p:spPr>
          <a:xfrm>
            <a:off x="1219200" y="381000"/>
            <a:ext cx="7772400" cy="609600"/>
          </a:xfrm>
        </p:spPr>
        <p:txBody>
          <a:bodyPr/>
          <a:lstStyle/>
          <a:p>
            <a:r>
              <a:rPr lang="en-US" altLang="en-US">
                <a:ea typeface="ＭＳ Ｐゴシック" panose="020B0600070205080204" pitchFamily="34" charset="-128"/>
              </a:rPr>
              <a:t>Likelihood Ratios</a:t>
            </a:r>
          </a:p>
        </p:txBody>
      </p:sp>
      <p:sp>
        <p:nvSpPr>
          <p:cNvPr id="75778" name="Content Placeholder 2">
            <a:extLst>
              <a:ext uri="{FF2B5EF4-FFF2-40B4-BE49-F238E27FC236}">
                <a16:creationId xmlns:a16="http://schemas.microsoft.com/office/drawing/2014/main" id="{0ABD6059-AE12-5647-93D7-ED0829C90E9F}"/>
              </a:ext>
            </a:extLst>
          </p:cNvPr>
          <p:cNvSpPr>
            <a:spLocks noGrp="1"/>
          </p:cNvSpPr>
          <p:nvPr>
            <p:ph idx="1"/>
          </p:nvPr>
        </p:nvSpPr>
        <p:spPr>
          <a:xfrm>
            <a:off x="1143000" y="1295400"/>
            <a:ext cx="7772400" cy="4800600"/>
          </a:xfrm>
        </p:spPr>
        <p:txBody>
          <a:bodyPr/>
          <a:lstStyle/>
          <a:p>
            <a:r>
              <a:rPr lang="en-US" altLang="en-US" dirty="0">
                <a:ea typeface="ＭＳ Ｐゴシック" panose="020B0600070205080204" pitchFamily="34" charset="-128"/>
              </a:rPr>
              <a:t>Advantages</a:t>
            </a:r>
          </a:p>
          <a:p>
            <a:pPr lvl="1"/>
            <a:r>
              <a:rPr lang="en-US" altLang="en-US" dirty="0">
                <a:ea typeface="ＭＳ Ｐゴシック" panose="020B0600070205080204" pitchFamily="34" charset="-128"/>
              </a:rPr>
              <a:t>Simplify calculation of post-test probability (especially when disease is rare)</a:t>
            </a:r>
          </a:p>
          <a:p>
            <a:pPr lvl="1"/>
            <a:r>
              <a:rPr lang="en-US" altLang="en-US" dirty="0">
                <a:ea typeface="ＭＳ Ｐゴシック" panose="020B0600070205080204" pitchFamily="34" charset="-128"/>
              </a:rPr>
              <a:t>Capture information for multi-level and continuous tests (next week)</a:t>
            </a:r>
          </a:p>
          <a:p>
            <a:r>
              <a:rPr lang="en-US" altLang="en-US" dirty="0">
                <a:ea typeface="ＭＳ Ｐゴシック" panose="020B0600070205080204" pitchFamily="34" charset="-128"/>
              </a:rPr>
              <a:t>Disadvantages</a:t>
            </a:r>
          </a:p>
          <a:p>
            <a:pPr lvl="1"/>
            <a:r>
              <a:rPr lang="en-US" altLang="en-US" dirty="0">
                <a:ea typeface="ＭＳ Ｐゴシック" panose="020B0600070205080204" pitchFamily="34" charset="-128"/>
              </a:rPr>
              <a:t>If either pretest or posttest probability is high &gt; ~10%) you need to use odds (or a slide rule or calculator)</a:t>
            </a:r>
          </a:p>
        </p:txBody>
      </p:sp>
      <p:sp>
        <p:nvSpPr>
          <p:cNvPr id="75779" name="Slide Number Placeholder 3">
            <a:extLst>
              <a:ext uri="{FF2B5EF4-FFF2-40B4-BE49-F238E27FC236}">
                <a16:creationId xmlns:a16="http://schemas.microsoft.com/office/drawing/2014/main" id="{A98074B8-4481-5E42-987E-204F4BC557A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54CE599-F956-414B-B294-4E109DA85C91}" type="slidenum">
              <a:rPr lang="en-US" altLang="en-US" sz="1400">
                <a:latin typeface="Arial" panose="020B0604020202020204" pitchFamily="34" charset="0"/>
              </a:rPr>
              <a:pPr/>
              <a:t>29</a:t>
            </a:fld>
            <a:endParaRPr lang="en-US" altLang="en-US" sz="1400">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a:extLst>
              <a:ext uri="{FF2B5EF4-FFF2-40B4-BE49-F238E27FC236}">
                <a16:creationId xmlns:a16="http://schemas.microsoft.com/office/drawing/2014/main" id="{25B87066-5080-D94E-A003-40C3B727B6AC}"/>
              </a:ext>
            </a:extLst>
          </p:cNvPr>
          <p:cNvSpPr>
            <a:spLocks noGrp="1"/>
          </p:cNvSpPr>
          <p:nvPr>
            <p:ph type="title"/>
          </p:nvPr>
        </p:nvSpPr>
        <p:spPr>
          <a:xfrm>
            <a:off x="1066800" y="228600"/>
            <a:ext cx="7772400" cy="762000"/>
          </a:xfrm>
        </p:spPr>
        <p:txBody>
          <a:bodyPr/>
          <a:lstStyle/>
          <a:p>
            <a:r>
              <a:rPr lang="en-US" altLang="en-US">
                <a:ea typeface="ＭＳ Ｐゴシック" panose="020B0600070205080204" pitchFamily="34" charset="-128"/>
              </a:rPr>
              <a:t>Announcements and clarifications</a:t>
            </a:r>
          </a:p>
        </p:txBody>
      </p:sp>
      <p:sp>
        <p:nvSpPr>
          <p:cNvPr id="20482" name="Content Placeholder 2">
            <a:extLst>
              <a:ext uri="{FF2B5EF4-FFF2-40B4-BE49-F238E27FC236}">
                <a16:creationId xmlns:a16="http://schemas.microsoft.com/office/drawing/2014/main" id="{C1C72255-8EEF-054F-A162-3C819B306AC2}"/>
              </a:ext>
            </a:extLst>
          </p:cNvPr>
          <p:cNvSpPr>
            <a:spLocks noGrp="1"/>
          </p:cNvSpPr>
          <p:nvPr>
            <p:ph idx="1"/>
          </p:nvPr>
        </p:nvSpPr>
        <p:spPr>
          <a:xfrm>
            <a:off x="1086729" y="1574800"/>
            <a:ext cx="7772400" cy="5029200"/>
          </a:xfrm>
        </p:spPr>
        <p:txBody>
          <a:bodyPr/>
          <a:lstStyle/>
          <a:p>
            <a:r>
              <a:rPr lang="en-US" altLang="en-US" dirty="0">
                <a:ea typeface="ＭＳ Ｐゴシック" panose="020B0600070205080204" pitchFamily="34" charset="-128"/>
              </a:rPr>
              <a:t>Problem writing assignment new due date: 11/15/18</a:t>
            </a:r>
          </a:p>
          <a:p>
            <a:r>
              <a:rPr lang="en-US" altLang="en-US" dirty="0">
                <a:ea typeface="ＭＳ Ｐゴシック" panose="020B0600070205080204" pitchFamily="34" charset="-128"/>
              </a:rPr>
              <a:t>EBD-1 rather than EBD-2 is OK</a:t>
            </a:r>
          </a:p>
          <a:p>
            <a:r>
              <a:rPr lang="en-US" altLang="en-US" dirty="0">
                <a:ea typeface="ＭＳ Ｐゴシック" panose="020B0600070205080204" pitchFamily="34" charset="-128"/>
              </a:rPr>
              <a:t>Send me suggestions about chapters or problems for EBD-2</a:t>
            </a:r>
          </a:p>
          <a:p>
            <a:r>
              <a:rPr lang="en-US" altLang="en-US" dirty="0">
                <a:ea typeface="ＭＳ Ｐゴシック" panose="020B0600070205080204" pitchFamily="34" charset="-128"/>
              </a:rPr>
              <a:t>Most CLE postings should have a 2018 date</a:t>
            </a:r>
          </a:p>
          <a:p>
            <a:r>
              <a:rPr lang="en-US" altLang="en-US" dirty="0">
                <a:ea typeface="ＭＳ Ｐゴシック" panose="020B0600070205080204" pitchFamily="34" charset="-128"/>
              </a:rPr>
              <a:t>Questions about Chapters 1 or 2?</a:t>
            </a:r>
          </a:p>
          <a:p>
            <a:r>
              <a:rPr lang="en-US" altLang="en-US" dirty="0">
                <a:ea typeface="ＭＳ Ｐゴシック" panose="020B0600070205080204" pitchFamily="34" charset="-128"/>
              </a:rPr>
              <a:t>Take a slide rule</a:t>
            </a:r>
          </a:p>
        </p:txBody>
      </p:sp>
      <p:sp>
        <p:nvSpPr>
          <p:cNvPr id="20483" name="Slide Number Placeholder 3">
            <a:extLst>
              <a:ext uri="{FF2B5EF4-FFF2-40B4-BE49-F238E27FC236}">
                <a16:creationId xmlns:a16="http://schemas.microsoft.com/office/drawing/2014/main" id="{F10FF3A7-D30F-6640-97D3-33B94650968F}"/>
              </a:ext>
            </a:extLst>
          </p:cNvPr>
          <p:cNvSpPr>
            <a:spLocks noGrp="1"/>
          </p:cNvSpPr>
          <p:nvPr>
            <p:ph type="sldNum" sz="quarter" idx="12"/>
          </p:nvPr>
        </p:nvSpPr>
        <p:spPr>
          <a:xfrm>
            <a:off x="7010400" y="63754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7AA1024-D2A5-6043-A802-6890A0D11A1F}" type="slidenum">
              <a:rPr lang="en-US" altLang="en-US" sz="1400">
                <a:latin typeface="Arial" panose="020B0604020202020204" pitchFamily="34" charset="0"/>
              </a:rPr>
              <a:pPr/>
              <a:t>3</a:t>
            </a:fld>
            <a:endParaRPr lang="en-US" altLang="en-US" sz="1400">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5DE389-F0BF-1A41-A541-B65B185CDC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0225" y="3352800"/>
            <a:ext cx="35337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6" name="Title 1">
            <a:extLst>
              <a:ext uri="{FF2B5EF4-FFF2-40B4-BE49-F238E27FC236}">
                <a16:creationId xmlns:a16="http://schemas.microsoft.com/office/drawing/2014/main" id="{4B78F6AA-1EA9-624F-A4C2-66630E0C875D}"/>
              </a:ext>
            </a:extLst>
          </p:cNvPr>
          <p:cNvSpPr>
            <a:spLocks noGrp="1"/>
          </p:cNvSpPr>
          <p:nvPr>
            <p:ph type="title"/>
          </p:nvPr>
        </p:nvSpPr>
        <p:spPr>
          <a:xfrm>
            <a:off x="914400" y="0"/>
            <a:ext cx="7772400" cy="1143000"/>
          </a:xfrm>
        </p:spPr>
        <p:txBody>
          <a:bodyPr/>
          <a:lstStyle/>
          <a:p>
            <a:r>
              <a:rPr lang="en-US" altLang="en-US">
                <a:ea typeface="ＭＳ Ｐゴシック" panose="020B0600070205080204" pitchFamily="34" charset="-128"/>
              </a:rPr>
              <a:t>Digression: understanding odds with pizzas</a:t>
            </a:r>
          </a:p>
        </p:txBody>
      </p:sp>
      <p:sp>
        <p:nvSpPr>
          <p:cNvPr id="3" name="Content Placeholder 2">
            <a:extLst>
              <a:ext uri="{FF2B5EF4-FFF2-40B4-BE49-F238E27FC236}">
                <a16:creationId xmlns:a16="http://schemas.microsoft.com/office/drawing/2014/main" id="{E4512890-E18A-A448-88C9-B387B60633D6}"/>
              </a:ext>
            </a:extLst>
          </p:cNvPr>
          <p:cNvSpPr>
            <a:spLocks noGrp="1"/>
          </p:cNvSpPr>
          <p:nvPr>
            <p:ph idx="1"/>
          </p:nvPr>
        </p:nvSpPr>
        <p:spPr>
          <a:xfrm>
            <a:off x="990600" y="1295400"/>
            <a:ext cx="4876800" cy="5029200"/>
          </a:xfrm>
        </p:spPr>
        <p:txBody>
          <a:bodyPr/>
          <a:lstStyle/>
          <a:p>
            <a:r>
              <a:rPr lang="en-US" altLang="en-US" dirty="0">
                <a:ea typeface="ＭＳ Ｐゴシック" panose="020B0600070205080204" pitchFamily="34" charset="-128"/>
              </a:rPr>
              <a:t>Michael and I share a small pizza while we grade exams. </a:t>
            </a:r>
          </a:p>
          <a:p>
            <a:r>
              <a:rPr lang="en-US" altLang="en-US" dirty="0">
                <a:ea typeface="ＭＳ Ｐゴシック" panose="020B0600070205080204" pitchFamily="34" charset="-128"/>
              </a:rPr>
              <a:t>My share is 3 times as big as his (ratio 3:1).</a:t>
            </a:r>
          </a:p>
          <a:p>
            <a:r>
              <a:rPr lang="en-US" altLang="en-US" dirty="0">
                <a:ea typeface="ＭＳ Ｐゴシック" panose="020B0600070205080204" pitchFamily="34" charset="-128"/>
              </a:rPr>
              <a:t>What PROPORTION of the pizza do I get?</a:t>
            </a:r>
          </a:p>
          <a:p>
            <a:r>
              <a:rPr lang="en-US" altLang="en-US" dirty="0">
                <a:ea typeface="ＭＳ Ｐゴシック" panose="020B0600070205080204" pitchFamily="34" charset="-128"/>
              </a:rPr>
              <a:t>3/4 (75%)</a:t>
            </a:r>
          </a:p>
        </p:txBody>
      </p:sp>
      <p:sp>
        <p:nvSpPr>
          <p:cNvPr id="77828" name="Slide Number Placeholder 3">
            <a:extLst>
              <a:ext uri="{FF2B5EF4-FFF2-40B4-BE49-F238E27FC236}">
                <a16:creationId xmlns:a16="http://schemas.microsoft.com/office/drawing/2014/main" id="{769F988B-8C88-6947-9152-BA40F5B72D0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C66AEAC-E954-3A4F-8031-12AE99A373D2}" type="slidenum">
              <a:rPr lang="en-US" altLang="en-US" sz="1400">
                <a:latin typeface="Arial" panose="020B0604020202020204" pitchFamily="34" charset="0"/>
              </a:rPr>
              <a:pPr/>
              <a:t>30</a:t>
            </a:fld>
            <a:endParaRPr lang="en-US" altLang="en-US" sz="1400">
              <a:latin typeface="Arial" panose="020B0604020202020204" pitchFamily="34" charset="0"/>
            </a:endParaRPr>
          </a:p>
        </p:txBody>
      </p:sp>
      <p:cxnSp>
        <p:nvCxnSpPr>
          <p:cNvPr id="8" name="Straight Connector 7">
            <a:extLst>
              <a:ext uri="{FF2B5EF4-FFF2-40B4-BE49-F238E27FC236}">
                <a16:creationId xmlns:a16="http://schemas.microsoft.com/office/drawing/2014/main" id="{30744A5A-669C-4B4E-94C1-EF5F970E7FF4}"/>
              </a:ext>
            </a:extLst>
          </p:cNvPr>
          <p:cNvCxnSpPr>
            <a:cxnSpLocks noChangeShapeType="1"/>
          </p:cNvCxnSpPr>
          <p:nvPr/>
        </p:nvCxnSpPr>
        <p:spPr bwMode="auto">
          <a:xfrm rot="5400000">
            <a:off x="6592094" y="4380706"/>
            <a:ext cx="1752600" cy="158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36AF3557-C9AE-4141-9B0B-01C030A28EF2}"/>
              </a:ext>
            </a:extLst>
          </p:cNvPr>
          <p:cNvCxnSpPr>
            <a:cxnSpLocks noChangeShapeType="1"/>
          </p:cNvCxnSpPr>
          <p:nvPr/>
        </p:nvCxnSpPr>
        <p:spPr bwMode="auto">
          <a:xfrm flipV="1">
            <a:off x="7469188" y="5181600"/>
            <a:ext cx="1522412" cy="762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sp>
        <p:nvSpPr>
          <p:cNvPr id="9" name="TextBox 8">
            <a:extLst>
              <a:ext uri="{FF2B5EF4-FFF2-40B4-BE49-F238E27FC236}">
                <a16:creationId xmlns:a16="http://schemas.microsoft.com/office/drawing/2014/main" id="{3895B652-4DC0-7E4E-9158-3D7D7B2FD4B4}"/>
              </a:ext>
            </a:extLst>
          </p:cNvPr>
          <p:cNvSpPr txBox="1">
            <a:spLocks noChangeArrowheads="1"/>
          </p:cNvSpPr>
          <p:nvPr/>
        </p:nvSpPr>
        <p:spPr bwMode="auto">
          <a:xfrm>
            <a:off x="6324600" y="20574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 typeface="Monotype Sorts" pitchFamily="2" charset="2"/>
              <a:buNone/>
            </a:pPr>
            <a:r>
              <a:rPr lang="en-US" altLang="en-US"/>
              <a:t>Tom</a:t>
            </a:r>
            <a:r>
              <a:rPr lang="ja-JP" altLang="en-US"/>
              <a:t>’</a:t>
            </a:r>
            <a:r>
              <a:rPr lang="en-US" altLang="ja-JP"/>
              <a:t>s share</a:t>
            </a:r>
            <a:endParaRPr lang="en-US" altLang="en-US"/>
          </a:p>
        </p:txBody>
      </p:sp>
      <p:cxnSp>
        <p:nvCxnSpPr>
          <p:cNvPr id="12" name="Straight Connector 11">
            <a:extLst>
              <a:ext uri="{FF2B5EF4-FFF2-40B4-BE49-F238E27FC236}">
                <a16:creationId xmlns:a16="http://schemas.microsoft.com/office/drawing/2014/main" id="{B15CCB0A-AF50-0345-AF68-5EB543D721B8}"/>
              </a:ext>
            </a:extLst>
          </p:cNvPr>
          <p:cNvCxnSpPr>
            <a:cxnSpLocks noChangeShapeType="1"/>
          </p:cNvCxnSpPr>
          <p:nvPr/>
        </p:nvCxnSpPr>
        <p:spPr bwMode="auto">
          <a:xfrm rot="5400000">
            <a:off x="6438900" y="2857500"/>
            <a:ext cx="990600" cy="457200"/>
          </a:xfrm>
          <a:prstGeom prst="line">
            <a:avLst/>
          </a:prstGeom>
          <a:noFill/>
          <a:ln w="50800">
            <a:solidFill>
              <a:srgbClr val="CC0000"/>
            </a:solidFill>
            <a:round/>
            <a:headEnd/>
            <a:tailEnd type="stealth"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E29A398-B73A-4243-802D-EC80D0054EB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10225" y="1600200"/>
            <a:ext cx="353377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4" name="Title 1">
            <a:extLst>
              <a:ext uri="{FF2B5EF4-FFF2-40B4-BE49-F238E27FC236}">
                <a16:creationId xmlns:a16="http://schemas.microsoft.com/office/drawing/2014/main" id="{4BB281CD-8029-AF4C-AF85-6EDDC0365EF8}"/>
              </a:ext>
            </a:extLst>
          </p:cNvPr>
          <p:cNvSpPr>
            <a:spLocks noGrp="1"/>
          </p:cNvSpPr>
          <p:nvPr>
            <p:ph type="title"/>
          </p:nvPr>
        </p:nvSpPr>
        <p:spPr>
          <a:xfrm>
            <a:off x="914400" y="0"/>
            <a:ext cx="7772400" cy="1143000"/>
          </a:xfrm>
        </p:spPr>
        <p:txBody>
          <a:bodyPr/>
          <a:lstStyle/>
          <a:p>
            <a:r>
              <a:rPr lang="en-US" altLang="en-US">
                <a:ea typeface="ＭＳ Ｐゴシック" panose="020B0600070205080204" pitchFamily="34" charset="-128"/>
              </a:rPr>
              <a:t>Digression: understanding odds with pizzas -2</a:t>
            </a:r>
          </a:p>
        </p:txBody>
      </p:sp>
      <p:sp>
        <p:nvSpPr>
          <p:cNvPr id="3" name="Content Placeholder 2">
            <a:extLst>
              <a:ext uri="{FF2B5EF4-FFF2-40B4-BE49-F238E27FC236}">
                <a16:creationId xmlns:a16="http://schemas.microsoft.com/office/drawing/2014/main" id="{20262FE3-0669-814E-BF62-9B76745EE444}"/>
              </a:ext>
            </a:extLst>
          </p:cNvPr>
          <p:cNvSpPr>
            <a:spLocks noGrp="1"/>
          </p:cNvSpPr>
          <p:nvPr>
            <p:ph idx="1"/>
          </p:nvPr>
        </p:nvSpPr>
        <p:spPr>
          <a:xfrm>
            <a:off x="990600" y="1295400"/>
            <a:ext cx="4876800" cy="5029200"/>
          </a:xfrm>
        </p:spPr>
        <p:txBody>
          <a:bodyPr/>
          <a:lstStyle/>
          <a:p>
            <a:r>
              <a:rPr lang="en-US" altLang="en-US">
                <a:ea typeface="ＭＳ Ｐゴシック" panose="020B0600070205080204" pitchFamily="34" charset="-128"/>
              </a:rPr>
              <a:t>I only eat 1/5 (20%) of the pizza.  </a:t>
            </a:r>
          </a:p>
          <a:p>
            <a:r>
              <a:rPr lang="en-US" altLang="en-US">
                <a:ea typeface="ＭＳ Ｐゴシック" panose="020B0600070205080204" pitchFamily="34" charset="-128"/>
              </a:rPr>
              <a:t>What is the RATIO of the size of what I eat to what I don’</a:t>
            </a:r>
            <a:r>
              <a:rPr lang="en-US" altLang="ja-JP">
                <a:ea typeface="ＭＳ Ｐゴシック" panose="020B0600070205080204" pitchFamily="34" charset="-128"/>
              </a:rPr>
              <a:t>t eat?</a:t>
            </a:r>
          </a:p>
          <a:p>
            <a:r>
              <a:rPr lang="en-US" altLang="en-US">
                <a:ea typeface="ＭＳ Ｐゴシック" panose="020B0600070205080204" pitchFamily="34" charset="-128"/>
              </a:rPr>
              <a:t>1:4</a:t>
            </a:r>
          </a:p>
          <a:p>
            <a:r>
              <a:rPr lang="en-US" altLang="en-US">
                <a:ea typeface="ＭＳ Ｐゴシック" panose="020B0600070205080204" pitchFamily="34" charset="-128"/>
              </a:rPr>
              <a:t>Odds = P/(1−P)</a:t>
            </a:r>
          </a:p>
          <a:p>
            <a:r>
              <a:rPr lang="en-US" altLang="en-US">
                <a:ea typeface="ＭＳ Ｐゴシック" panose="020B0600070205080204" pitchFamily="34" charset="-128"/>
              </a:rPr>
              <a:t>P=odds/(1+odds)</a:t>
            </a:r>
          </a:p>
          <a:p>
            <a:r>
              <a:rPr lang="en-US" altLang="en-US">
                <a:ea typeface="ＭＳ Ｐゴシック" panose="020B0600070205080204" pitchFamily="34" charset="-128"/>
              </a:rPr>
              <a:t>If odds are a/b, probability = a/(a+b)</a:t>
            </a:r>
          </a:p>
        </p:txBody>
      </p:sp>
      <p:sp>
        <p:nvSpPr>
          <p:cNvPr id="79876" name="Slide Number Placeholder 3">
            <a:extLst>
              <a:ext uri="{FF2B5EF4-FFF2-40B4-BE49-F238E27FC236}">
                <a16:creationId xmlns:a16="http://schemas.microsoft.com/office/drawing/2014/main" id="{42B626C8-EEE9-804B-A3B4-41089B8F52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316B74E-E3C2-8740-843E-48BAA299BF6E}" type="slidenum">
              <a:rPr lang="en-US" altLang="en-US" sz="1400">
                <a:latin typeface="Arial" panose="020B0604020202020204" pitchFamily="34" charset="0"/>
              </a:rPr>
              <a:pPr/>
              <a:t>31</a:t>
            </a:fld>
            <a:endParaRPr lang="en-US" altLang="en-US" sz="1400">
              <a:latin typeface="Arial" panose="020B0604020202020204" pitchFamily="34" charset="0"/>
            </a:endParaRPr>
          </a:p>
        </p:txBody>
      </p:sp>
      <p:cxnSp>
        <p:nvCxnSpPr>
          <p:cNvPr id="8" name="Straight Connector 7">
            <a:extLst>
              <a:ext uri="{FF2B5EF4-FFF2-40B4-BE49-F238E27FC236}">
                <a16:creationId xmlns:a16="http://schemas.microsoft.com/office/drawing/2014/main" id="{AD021256-3A3C-F34A-BA10-066AA511258F}"/>
              </a:ext>
            </a:extLst>
          </p:cNvPr>
          <p:cNvCxnSpPr>
            <a:cxnSpLocks noChangeShapeType="1"/>
          </p:cNvCxnSpPr>
          <p:nvPr/>
        </p:nvCxnSpPr>
        <p:spPr bwMode="auto">
          <a:xfrm rot="5400000">
            <a:off x="6592094" y="2628106"/>
            <a:ext cx="1752600" cy="1588"/>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cxnSp>
        <p:nvCxnSpPr>
          <p:cNvPr id="10" name="Straight Connector 9">
            <a:extLst>
              <a:ext uri="{FF2B5EF4-FFF2-40B4-BE49-F238E27FC236}">
                <a16:creationId xmlns:a16="http://schemas.microsoft.com/office/drawing/2014/main" id="{3F68A119-CF91-9E4D-905B-B6B562BBE1ED}"/>
              </a:ext>
            </a:extLst>
          </p:cNvPr>
          <p:cNvCxnSpPr>
            <a:cxnSpLocks noChangeShapeType="1"/>
          </p:cNvCxnSpPr>
          <p:nvPr/>
        </p:nvCxnSpPr>
        <p:spPr bwMode="auto">
          <a:xfrm flipV="1">
            <a:off x="7467600" y="2667000"/>
            <a:ext cx="1371600" cy="838200"/>
          </a:xfrm>
          <a:prstGeom prst="line">
            <a:avLst/>
          </a:prstGeom>
          <a:noFill/>
          <a:ln w="63500">
            <a:solidFill>
              <a:schemeClr val="tx1"/>
            </a:solidFill>
            <a:round/>
            <a:headEnd/>
            <a:tailEnd/>
          </a:ln>
          <a:extLst>
            <a:ext uri="{909E8E84-426E-40DD-AFC4-6F175D3DCCD1}">
              <a14:hiddenFill xmlns:a14="http://schemas.microsoft.com/office/drawing/2010/main">
                <a:noFill/>
              </a14:hiddenFill>
            </a:ext>
          </a:extLst>
        </p:spPr>
      </p:cxnSp>
      <p:sp>
        <p:nvSpPr>
          <p:cNvPr id="15" name="TextBox 14">
            <a:extLst>
              <a:ext uri="{FF2B5EF4-FFF2-40B4-BE49-F238E27FC236}">
                <a16:creationId xmlns:a16="http://schemas.microsoft.com/office/drawing/2014/main" id="{BD65428B-432A-8146-8B85-7BA16378AAC1}"/>
              </a:ext>
            </a:extLst>
          </p:cNvPr>
          <p:cNvSpPr txBox="1">
            <a:spLocks noChangeArrowheads="1"/>
          </p:cNvSpPr>
          <p:nvPr/>
        </p:nvSpPr>
        <p:spPr bwMode="auto">
          <a:xfrm>
            <a:off x="6400800" y="914400"/>
            <a:ext cx="2209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buFont typeface="Monotype Sorts" pitchFamily="2" charset="2"/>
              <a:buNone/>
            </a:pPr>
            <a:r>
              <a:rPr lang="en-US" altLang="en-US"/>
              <a:t>Tom</a:t>
            </a:r>
            <a:r>
              <a:rPr lang="ja-JP" altLang="en-US"/>
              <a:t>’</a:t>
            </a:r>
            <a:r>
              <a:rPr lang="en-US" altLang="ja-JP"/>
              <a:t>s share</a:t>
            </a:r>
            <a:endParaRPr lang="en-US" altLang="en-US"/>
          </a:p>
        </p:txBody>
      </p:sp>
      <p:cxnSp>
        <p:nvCxnSpPr>
          <p:cNvPr id="16" name="Straight Connector 15">
            <a:extLst>
              <a:ext uri="{FF2B5EF4-FFF2-40B4-BE49-F238E27FC236}">
                <a16:creationId xmlns:a16="http://schemas.microsoft.com/office/drawing/2014/main" id="{A77ED1BE-DFC0-3E4F-8DD1-ECF2E86A013E}"/>
              </a:ext>
            </a:extLst>
          </p:cNvPr>
          <p:cNvCxnSpPr>
            <a:cxnSpLocks noChangeShapeType="1"/>
          </p:cNvCxnSpPr>
          <p:nvPr/>
        </p:nvCxnSpPr>
        <p:spPr bwMode="auto">
          <a:xfrm>
            <a:off x="7391400" y="1371600"/>
            <a:ext cx="533400" cy="990600"/>
          </a:xfrm>
          <a:prstGeom prst="line">
            <a:avLst/>
          </a:prstGeom>
          <a:noFill/>
          <a:ln w="50800">
            <a:solidFill>
              <a:srgbClr val="CC0000"/>
            </a:solidFill>
            <a:round/>
            <a:headEnd/>
            <a:tailEnd type="stealth" w="med" len="med"/>
          </a:ln>
          <a:extLst>
            <a:ext uri="{909E8E84-426E-40DD-AFC4-6F175D3DCCD1}">
              <a14:hiddenFill xmlns:a14="http://schemas.microsoft.com/office/drawing/2010/main">
                <a:noFill/>
              </a14:hiddenFill>
            </a:ext>
          </a:extLst>
        </p:spPr>
      </p:cxnSp>
      <p:sp>
        <p:nvSpPr>
          <p:cNvPr id="4" name="TextBox 3">
            <a:extLst>
              <a:ext uri="{FF2B5EF4-FFF2-40B4-BE49-F238E27FC236}">
                <a16:creationId xmlns:a16="http://schemas.microsoft.com/office/drawing/2014/main" id="{01669517-00E5-9946-A598-8E6750492BAB}"/>
              </a:ext>
            </a:extLst>
          </p:cNvPr>
          <p:cNvSpPr txBox="1">
            <a:spLocks noChangeArrowheads="1"/>
          </p:cNvSpPr>
          <p:nvPr/>
        </p:nvSpPr>
        <p:spPr bwMode="auto">
          <a:xfrm>
            <a:off x="6553200" y="5638800"/>
            <a:ext cx="213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Remember for slide 46</a:t>
            </a:r>
          </a:p>
        </p:txBody>
      </p:sp>
      <p:cxnSp>
        <p:nvCxnSpPr>
          <p:cNvPr id="12" name="Straight Connector 11">
            <a:extLst>
              <a:ext uri="{FF2B5EF4-FFF2-40B4-BE49-F238E27FC236}">
                <a16:creationId xmlns:a16="http://schemas.microsoft.com/office/drawing/2014/main" id="{B3998166-17BD-2E4E-B466-90271849434E}"/>
              </a:ext>
            </a:extLst>
          </p:cNvPr>
          <p:cNvCxnSpPr>
            <a:cxnSpLocks noChangeShapeType="1"/>
            <a:stCxn id="4" idx="1"/>
          </p:cNvCxnSpPr>
          <p:nvPr/>
        </p:nvCxnSpPr>
        <p:spPr bwMode="auto">
          <a:xfrm flipH="1">
            <a:off x="5105400" y="6054725"/>
            <a:ext cx="1447800" cy="193675"/>
          </a:xfrm>
          <a:prstGeom prst="line">
            <a:avLst/>
          </a:prstGeom>
          <a:noFill/>
          <a:ln w="50800">
            <a:solidFill>
              <a:srgbClr val="CC0000"/>
            </a:solidFill>
            <a:round/>
            <a:headEnd/>
            <a:tailEnd type="stealth"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5" grpId="0"/>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a:extLst>
              <a:ext uri="{FF2B5EF4-FFF2-40B4-BE49-F238E27FC236}">
                <a16:creationId xmlns:a16="http://schemas.microsoft.com/office/drawing/2014/main" id="{8C49F991-FCAC-1F44-8EC2-C7AA9C305310}"/>
              </a:ext>
            </a:extLst>
          </p:cNvPr>
          <p:cNvSpPr>
            <a:spLocks noGrp="1"/>
          </p:cNvSpPr>
          <p:nvPr>
            <p:ph type="title"/>
          </p:nvPr>
        </p:nvSpPr>
        <p:spPr>
          <a:xfrm>
            <a:off x="1066800" y="152400"/>
            <a:ext cx="7772400" cy="762000"/>
          </a:xfrm>
        </p:spPr>
        <p:txBody>
          <a:bodyPr/>
          <a:lstStyle/>
          <a:p>
            <a:r>
              <a:rPr lang="en-US" altLang="en-US">
                <a:ea typeface="ＭＳ Ｐゴシック" panose="020B0600070205080204" pitchFamily="34" charset="-128"/>
              </a:rPr>
              <a:t>LR for mammography</a:t>
            </a:r>
          </a:p>
        </p:txBody>
      </p:sp>
      <p:sp>
        <p:nvSpPr>
          <p:cNvPr id="3" name="Content Placeholder 2">
            <a:extLst>
              <a:ext uri="{FF2B5EF4-FFF2-40B4-BE49-F238E27FC236}">
                <a16:creationId xmlns:a16="http://schemas.microsoft.com/office/drawing/2014/main" id="{2CD573D1-30C4-404A-802F-C99D9E8C2810}"/>
              </a:ext>
            </a:extLst>
          </p:cNvPr>
          <p:cNvSpPr>
            <a:spLocks noGrp="1"/>
          </p:cNvSpPr>
          <p:nvPr>
            <p:ph idx="1"/>
          </p:nvPr>
        </p:nvSpPr>
        <p:spPr>
          <a:xfrm>
            <a:off x="1371600" y="1066800"/>
            <a:ext cx="7924800" cy="4953000"/>
          </a:xfrm>
        </p:spPr>
        <p:txBody>
          <a:bodyPr/>
          <a:lstStyle/>
          <a:p>
            <a:r>
              <a:rPr lang="en-US" altLang="en-US" sz="2800">
                <a:latin typeface="Times New Roman" panose="02020603050405020304" pitchFamily="18" charset="0"/>
                <a:ea typeface="ＭＳ Ｐゴシック" panose="020B0600070205080204" pitchFamily="34" charset="-128"/>
              </a:rPr>
              <a:t> LR =	</a:t>
            </a:r>
            <a:r>
              <a:rPr lang="en-US" altLang="en-US" sz="2800" u="sng">
                <a:latin typeface="Times New Roman" panose="02020603050405020304" pitchFamily="18" charset="0"/>
                <a:ea typeface="ＭＳ Ｐゴシック" panose="020B0600070205080204" pitchFamily="34" charset="-128"/>
              </a:rPr>
              <a:t>P(Result|Disease)</a:t>
            </a:r>
            <a:r>
              <a:rPr lang="en-US" altLang="en-US" sz="2800">
                <a:latin typeface="Times New Roman" panose="02020603050405020304" pitchFamily="18" charset="0"/>
                <a:ea typeface="ＭＳ Ｐゴシック" panose="020B0600070205080204" pitchFamily="34" charset="-128"/>
              </a:rPr>
              <a:t>		(WOWO)</a:t>
            </a:r>
            <a:br>
              <a:rPr lang="en-US" altLang="en-US" sz="2800">
                <a:latin typeface="Times New Roman" panose="02020603050405020304" pitchFamily="18" charset="0"/>
                <a:ea typeface="ＭＳ Ｐゴシック" panose="020B0600070205080204" pitchFamily="34" charset="-128"/>
              </a:rPr>
            </a:br>
            <a:r>
              <a:rPr lang="en-US" altLang="en-US" sz="2800">
                <a:latin typeface="Times New Roman" panose="02020603050405020304" pitchFamily="18" charset="0"/>
                <a:ea typeface="ＭＳ Ｐゴシック" panose="020B0600070205080204" pitchFamily="34" charset="-128"/>
              </a:rPr>
              <a:t>		P(Result|No Disease)</a:t>
            </a:r>
          </a:p>
          <a:p>
            <a:r>
              <a:rPr lang="en-US" altLang="en-US" sz="2800">
                <a:latin typeface="Times New Roman" panose="02020603050405020304" pitchFamily="18" charset="0"/>
                <a:ea typeface="ＭＳ Ｐゴシック" panose="020B0600070205080204" pitchFamily="34" charset="-128"/>
              </a:rPr>
              <a:t>LR+ = 	</a:t>
            </a:r>
            <a:r>
              <a:rPr lang="en-US" altLang="en-US" sz="2800" u="sng">
                <a:latin typeface="Times New Roman" panose="02020603050405020304" pitchFamily="18" charset="0"/>
                <a:ea typeface="ＭＳ Ｐゴシック" panose="020B0600070205080204" pitchFamily="34" charset="-128"/>
              </a:rPr>
              <a:t>P(+ Mammogram|Breast Cancer)</a:t>
            </a:r>
            <a:br>
              <a:rPr lang="en-US" altLang="en-US" sz="2800">
                <a:latin typeface="Times New Roman" panose="02020603050405020304" pitchFamily="18" charset="0"/>
                <a:ea typeface="ＭＳ Ｐゴシック" panose="020B0600070205080204" pitchFamily="34" charset="-128"/>
              </a:rPr>
            </a:br>
            <a:r>
              <a:rPr lang="en-US" altLang="en-US" sz="2800">
                <a:latin typeface="Times New Roman" panose="02020603050405020304" pitchFamily="18" charset="0"/>
                <a:ea typeface="ＭＳ Ｐゴシック" panose="020B0600070205080204" pitchFamily="34" charset="-128"/>
              </a:rPr>
              <a:t>		P(+ Mammogram|No Breast Cancer)</a:t>
            </a:r>
          </a:p>
          <a:p>
            <a:r>
              <a:rPr lang="en-US" altLang="en-US" sz="2800">
                <a:latin typeface="Times New Roman" panose="02020603050405020304" pitchFamily="18" charset="0"/>
                <a:ea typeface="ＭＳ Ｐゴシック" panose="020B0600070205080204" pitchFamily="34" charset="-128"/>
              </a:rPr>
              <a:t>LR+ =	</a:t>
            </a:r>
            <a:r>
              <a:rPr lang="en-US" altLang="en-US" sz="2800" u="sng">
                <a:latin typeface="Times New Roman" panose="02020603050405020304" pitchFamily="18" charset="0"/>
                <a:ea typeface="ＭＳ Ｐゴシック" panose="020B0600070205080204" pitchFamily="34" charset="-128"/>
              </a:rPr>
              <a:t>Sensitivity</a:t>
            </a:r>
            <a:br>
              <a:rPr lang="en-US" altLang="en-US" sz="2800">
                <a:latin typeface="Times New Roman" panose="02020603050405020304" pitchFamily="18" charset="0"/>
                <a:ea typeface="ＭＳ Ｐゴシック" panose="020B0600070205080204" pitchFamily="34" charset="-128"/>
              </a:rPr>
            </a:br>
            <a:r>
              <a:rPr lang="en-US" altLang="en-US" sz="2800">
                <a:latin typeface="Times New Roman" panose="02020603050405020304" pitchFamily="18" charset="0"/>
                <a:ea typeface="ＭＳ Ｐゴシック" panose="020B0600070205080204" pitchFamily="34" charset="-128"/>
              </a:rPr>
              <a:t>		1-Specificity</a:t>
            </a:r>
          </a:p>
          <a:p>
            <a:r>
              <a:rPr lang="en-US" altLang="en-US" sz="2800">
                <a:latin typeface="Times New Roman" panose="02020603050405020304" pitchFamily="18" charset="0"/>
                <a:ea typeface="ＭＳ Ｐゴシック" panose="020B0600070205080204" pitchFamily="34" charset="-128"/>
              </a:rPr>
              <a:t>LR+ =	</a:t>
            </a:r>
            <a:r>
              <a:rPr lang="en-US" altLang="en-US" sz="2800" u="sng">
                <a:latin typeface="Times New Roman" panose="02020603050405020304" pitchFamily="18" charset="0"/>
                <a:ea typeface="ＭＳ Ｐゴシック" panose="020B0600070205080204" pitchFamily="34" charset="-128"/>
              </a:rPr>
              <a:t>75%</a:t>
            </a:r>
            <a:r>
              <a:rPr lang="en-US" altLang="en-US" sz="2800">
                <a:latin typeface="Times New Roman" panose="02020603050405020304" pitchFamily="18" charset="0"/>
                <a:ea typeface="ＭＳ Ｐゴシック" panose="020B0600070205080204" pitchFamily="34" charset="-128"/>
              </a:rPr>
              <a:t> = 10.7</a:t>
            </a:r>
            <a:endParaRPr lang="en-US" altLang="en-US" sz="2800" u="sng">
              <a:latin typeface="Times New Roman" panose="02020603050405020304" pitchFamily="18" charset="0"/>
              <a:ea typeface="ＭＳ Ｐゴシック" panose="020B0600070205080204" pitchFamily="34" charset="-128"/>
            </a:endParaRPr>
          </a:p>
          <a:p>
            <a:pPr>
              <a:buFont typeface="Monotype Sorts" pitchFamily="2" charset="2"/>
              <a:buNone/>
            </a:pPr>
            <a:r>
              <a:rPr lang="en-US" altLang="en-US" sz="2800">
                <a:latin typeface="Times New Roman" panose="02020603050405020304" pitchFamily="18" charset="0"/>
                <a:ea typeface="ＭＳ Ｐゴシック" panose="020B0600070205080204" pitchFamily="34" charset="-128"/>
              </a:rPr>
              <a:t>			7%</a:t>
            </a:r>
          </a:p>
          <a:p>
            <a:r>
              <a:rPr lang="en-US" altLang="en-US">
                <a:ea typeface="ＭＳ Ｐゴシック" panose="020B0600070205080204" pitchFamily="34" charset="-128"/>
              </a:rPr>
              <a:t>Pretest odds </a:t>
            </a:r>
            <a:r>
              <a:rPr lang="en-US" altLang="en-US">
                <a:ea typeface="ＭＳ Ｐゴシック" panose="020B0600070205080204" pitchFamily="34" charset="-128"/>
                <a:sym typeface="Symbol" pitchFamily="2" charset="2"/>
              </a:rPr>
              <a:t></a:t>
            </a:r>
            <a:r>
              <a:rPr lang="en-US" altLang="en-US">
                <a:ea typeface="ＭＳ Ｐゴシック" panose="020B0600070205080204" pitchFamily="34" charset="-128"/>
              </a:rPr>
              <a:t> LR = Posttest odds</a:t>
            </a:r>
          </a:p>
          <a:p>
            <a:r>
              <a:rPr lang="en-US" altLang="en-US">
                <a:ea typeface="ＭＳ Ｐゴシック" panose="020B0600070205080204" pitchFamily="34" charset="-128"/>
              </a:rPr>
              <a:t>Can ignore odds step when P’s are low</a:t>
            </a:r>
            <a:endParaRPr lang="en-US" altLang="en-US" sz="2800">
              <a:solidFill>
                <a:schemeClr val="tx2"/>
              </a:solidFill>
              <a:latin typeface="Times New Roman" panose="02020603050405020304" pitchFamily="18" charset="0"/>
              <a:ea typeface="ＭＳ Ｐゴシック" panose="020B0600070205080204" pitchFamily="34" charset="-128"/>
            </a:endParaRPr>
          </a:p>
          <a:p>
            <a:pPr>
              <a:buFont typeface="Monotype Sorts" pitchFamily="2" charset="2"/>
              <a:buNone/>
            </a:pPr>
            <a:r>
              <a:rPr lang="en-US" altLang="en-US" sz="2800">
                <a:solidFill>
                  <a:schemeClr val="tx2"/>
                </a:solidFill>
                <a:latin typeface="Times New Roman" panose="02020603050405020304" pitchFamily="18" charset="0"/>
                <a:ea typeface="ＭＳ Ｐゴシック" panose="020B0600070205080204" pitchFamily="34" charset="-128"/>
              </a:rPr>
              <a:t>		</a:t>
            </a:r>
            <a:r>
              <a:rPr lang="en-US" altLang="en-US" sz="2800">
                <a:solidFill>
                  <a:srgbClr val="000000"/>
                </a:solidFill>
                <a:latin typeface="Times New Roman" panose="02020603050405020304" pitchFamily="18" charset="0"/>
                <a:ea typeface="ＭＳ Ｐゴシック" panose="020B0600070205080204" pitchFamily="34" charset="-128"/>
              </a:rPr>
              <a:t>2.8/1000 </a:t>
            </a:r>
            <a:r>
              <a:rPr lang="en-US" altLang="en-US" sz="2800">
                <a:solidFill>
                  <a:srgbClr val="000000"/>
                </a:solidFill>
                <a:ea typeface="ＭＳ Ｐゴシック" panose="020B0600070205080204" pitchFamily="34" charset="-128"/>
                <a:sym typeface="Symbol" pitchFamily="2" charset="2"/>
              </a:rPr>
              <a:t></a:t>
            </a:r>
            <a:r>
              <a:rPr lang="en-US" altLang="en-US" sz="2800">
                <a:solidFill>
                  <a:srgbClr val="000000"/>
                </a:solidFill>
                <a:ea typeface="ＭＳ Ｐゴシック" panose="020B0600070205080204" pitchFamily="34" charset="-128"/>
              </a:rPr>
              <a:t> </a:t>
            </a:r>
            <a:r>
              <a:rPr lang="en-US" altLang="en-US" sz="2800">
                <a:solidFill>
                  <a:srgbClr val="000000"/>
                </a:solidFill>
                <a:latin typeface="Times New Roman" panose="02020603050405020304" pitchFamily="18" charset="0"/>
                <a:ea typeface="ＭＳ Ｐゴシック" panose="020B0600070205080204" pitchFamily="34" charset="-128"/>
              </a:rPr>
              <a:t>10.7 = 30/1000 = 3%</a:t>
            </a:r>
          </a:p>
        </p:txBody>
      </p:sp>
      <p:sp>
        <p:nvSpPr>
          <p:cNvPr id="81923" name="Slide Number Placeholder 3">
            <a:extLst>
              <a:ext uri="{FF2B5EF4-FFF2-40B4-BE49-F238E27FC236}">
                <a16:creationId xmlns:a16="http://schemas.microsoft.com/office/drawing/2014/main" id="{FF9CB4CB-3C51-DE4C-B73F-2DCC928489D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3B8B4C7-BA9B-5848-AC55-D3CC0D16FA3A}" type="slidenum">
              <a:rPr lang="en-US" altLang="en-US" sz="1400">
                <a:latin typeface="Arial" panose="020B0604020202020204" pitchFamily="34" charset="0"/>
              </a:rPr>
              <a:pPr/>
              <a:t>32</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2">
            <a:extLst>
              <a:ext uri="{FF2B5EF4-FFF2-40B4-BE49-F238E27FC236}">
                <a16:creationId xmlns:a16="http://schemas.microsoft.com/office/drawing/2014/main" id="{70153EA1-AF8C-334C-9C47-D787DD4F92E6}"/>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Can Use Slide Rule</a:t>
            </a:r>
          </a:p>
        </p:txBody>
      </p:sp>
      <p:sp>
        <p:nvSpPr>
          <p:cNvPr id="83970" name="Slide Number Placeholder 3">
            <a:extLst>
              <a:ext uri="{FF2B5EF4-FFF2-40B4-BE49-F238E27FC236}">
                <a16:creationId xmlns:a16="http://schemas.microsoft.com/office/drawing/2014/main" id="{385F469F-BFBB-BD41-A77E-22A4BAAA7B4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2C98461-9424-2546-8F6C-FB8B5CB61DE7}" type="slidenum">
              <a:rPr lang="en-US" altLang="en-US" sz="1400">
                <a:latin typeface="Arial" panose="020B0604020202020204" pitchFamily="34" charset="0"/>
              </a:rPr>
              <a:pPr/>
              <a:t>33</a:t>
            </a:fld>
            <a:endParaRPr lang="en-US" altLang="en-US" sz="1400">
              <a:latin typeface="Arial" panose="020B0604020202020204" pitchFamily="34" charset="0"/>
            </a:endParaRPr>
          </a:p>
        </p:txBody>
      </p:sp>
      <p:pic>
        <p:nvPicPr>
          <p:cNvPr id="83971" name="Picture 5" descr="SlideRule for mammography">
            <a:extLst>
              <a:ext uri="{FF2B5EF4-FFF2-40B4-BE49-F238E27FC236}">
                <a16:creationId xmlns:a16="http://schemas.microsoft.com/office/drawing/2014/main" id="{62CAEA90-B865-9C44-B88C-7970019DFE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2057400"/>
            <a:ext cx="6858000" cy="219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7" name="Rectangle 2">
            <a:extLst>
              <a:ext uri="{FF2B5EF4-FFF2-40B4-BE49-F238E27FC236}">
                <a16:creationId xmlns:a16="http://schemas.microsoft.com/office/drawing/2014/main" id="{070E3668-A066-7448-9CE1-C69D9D30E2B1}"/>
              </a:ext>
            </a:extLst>
          </p:cNvPr>
          <p:cNvSpPr>
            <a:spLocks noGrp="1" noChangeArrowheads="1"/>
          </p:cNvSpPr>
          <p:nvPr>
            <p:ph type="title" idx="4294967295"/>
          </p:nvPr>
        </p:nvSpPr>
        <p:spPr/>
        <p:txBody>
          <a:bodyPr/>
          <a:lstStyle/>
          <a:p>
            <a:pPr eaLnBrk="1" hangingPunct="1"/>
            <a:r>
              <a:rPr lang="en-US" altLang="en-US">
                <a:ea typeface="ＭＳ Ｐゴシック" panose="020B0600070205080204" pitchFamily="34" charset="-128"/>
              </a:rPr>
              <a:t>False-negative confusion</a:t>
            </a:r>
          </a:p>
        </p:txBody>
      </p:sp>
      <p:sp>
        <p:nvSpPr>
          <p:cNvPr id="74755" name="Rectangle 3">
            <a:extLst>
              <a:ext uri="{FF2B5EF4-FFF2-40B4-BE49-F238E27FC236}">
                <a16:creationId xmlns:a16="http://schemas.microsoft.com/office/drawing/2014/main" id="{C54FFD25-1979-C543-AA3A-FAAEE58DC9F9}"/>
              </a:ext>
            </a:extLst>
          </p:cNvPr>
          <p:cNvSpPr>
            <a:spLocks noGrp="1" noChangeArrowheads="1"/>
          </p:cNvSpPr>
          <p:nvPr>
            <p:ph type="body" idx="4294967295"/>
          </p:nvPr>
        </p:nvSpPr>
        <p:spPr>
          <a:xfrm>
            <a:off x="1143000" y="1676400"/>
            <a:ext cx="7772400" cy="4114800"/>
          </a:xfrm>
        </p:spPr>
        <p:txBody>
          <a:bodyPr/>
          <a:lstStyle/>
          <a:p>
            <a:pPr eaLnBrk="1" hangingPunct="1"/>
            <a:r>
              <a:rPr lang="en-US" altLang="en-US" dirty="0">
                <a:ea typeface="ＭＳ Ｐゴシック" panose="020B0600070205080204" pitchFamily="34" charset="-128"/>
              </a:rPr>
              <a:t>Sensitivity of rapid strep test is 85%</a:t>
            </a:r>
          </a:p>
          <a:p>
            <a:pPr eaLnBrk="1" hangingPunct="1"/>
            <a:r>
              <a:rPr lang="en-US" altLang="en-US" dirty="0">
                <a:ea typeface="ＭＳ Ｐゴシック" panose="020B0600070205080204" pitchFamily="34" charset="-128"/>
              </a:rPr>
              <a:t>Therefore, the false negative rate is 15%</a:t>
            </a:r>
          </a:p>
          <a:p>
            <a:pPr eaLnBrk="1" hangingPunct="1"/>
            <a:r>
              <a:rPr lang="en-US" altLang="en-US" dirty="0">
                <a:ea typeface="ＭＳ Ｐゴシック" panose="020B0600070205080204" pitchFamily="34" charset="-128"/>
              </a:rPr>
              <a:t>A 15% probability of missing strep is too high, so I should always culture if the rapid strep is negative</a:t>
            </a:r>
          </a:p>
        </p:txBody>
      </p:sp>
      <p:sp>
        <p:nvSpPr>
          <p:cNvPr id="86019" name="Slide Number Placeholder 3">
            <a:extLst>
              <a:ext uri="{FF2B5EF4-FFF2-40B4-BE49-F238E27FC236}">
                <a16:creationId xmlns:a16="http://schemas.microsoft.com/office/drawing/2014/main" id="{3AE0E322-7B1F-234D-9C41-E335D12F3BB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90AD232-4CA1-6646-9F64-F1A26D94FA17}" type="slidenum">
              <a:rPr lang="en-US" altLang="en-US" sz="1400">
                <a:latin typeface="Arial" panose="020B0604020202020204" pitchFamily="34" charset="0"/>
              </a:rPr>
              <a:pPr/>
              <a:t>34</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4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47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5" name="Rectangle 1026">
            <a:extLst>
              <a:ext uri="{FF2B5EF4-FFF2-40B4-BE49-F238E27FC236}">
                <a16:creationId xmlns:a16="http://schemas.microsoft.com/office/drawing/2014/main" id="{AB3EC7F2-06A0-2A40-A2B3-2D86EFCC9426}"/>
              </a:ext>
            </a:extLst>
          </p:cNvPr>
          <p:cNvSpPr>
            <a:spLocks noGrp="1" noChangeArrowheads="1"/>
          </p:cNvSpPr>
          <p:nvPr>
            <p:ph type="title" idx="4294967295"/>
          </p:nvPr>
        </p:nvSpPr>
        <p:spPr>
          <a:xfrm>
            <a:off x="1295400" y="228600"/>
            <a:ext cx="5715000" cy="609600"/>
          </a:xfrm>
        </p:spPr>
        <p:txBody>
          <a:bodyPr/>
          <a:lstStyle/>
          <a:p>
            <a:pPr eaLnBrk="1" hangingPunct="1"/>
            <a:r>
              <a:rPr lang="en-US" altLang="en-US" dirty="0">
                <a:ea typeface="ＭＳ Ｐゴシック" panose="020B0600070205080204" pitchFamily="34" charset="-128"/>
              </a:rPr>
              <a:t>What'</a:t>
            </a:r>
            <a:r>
              <a:rPr lang="en-US" altLang="ja-JP" dirty="0">
                <a:ea typeface="ＭＳ Ｐゴシック" panose="020B0600070205080204" pitchFamily="34" charset="-128"/>
              </a:rPr>
              <a:t>s wrong?</a:t>
            </a:r>
            <a:endParaRPr lang="en-US" altLang="en-US" dirty="0">
              <a:ea typeface="ＭＳ Ｐゴシック" panose="020B0600070205080204" pitchFamily="34" charset="-128"/>
            </a:endParaRPr>
          </a:p>
        </p:txBody>
      </p:sp>
      <p:grpSp>
        <p:nvGrpSpPr>
          <p:cNvPr id="68610" name="Group 1064">
            <a:extLst>
              <a:ext uri="{FF2B5EF4-FFF2-40B4-BE49-F238E27FC236}">
                <a16:creationId xmlns:a16="http://schemas.microsoft.com/office/drawing/2014/main" id="{008FBC1A-B14A-DE40-9723-A6BB951F8656}"/>
              </a:ext>
            </a:extLst>
          </p:cNvPr>
          <p:cNvGrpSpPr>
            <a:grpSpLocks/>
          </p:cNvGrpSpPr>
          <p:nvPr/>
        </p:nvGrpSpPr>
        <p:grpSpPr bwMode="auto">
          <a:xfrm>
            <a:off x="1143000" y="990600"/>
            <a:ext cx="7780338" cy="1816100"/>
            <a:chOff x="432" y="1008"/>
            <a:chExt cx="4901" cy="1144"/>
          </a:xfrm>
        </p:grpSpPr>
        <p:sp>
          <p:nvSpPr>
            <p:cNvPr id="88071" name="Rectangle 1031">
              <a:extLst>
                <a:ext uri="{FF2B5EF4-FFF2-40B4-BE49-F238E27FC236}">
                  <a16:creationId xmlns:a16="http://schemas.microsoft.com/office/drawing/2014/main" id="{E6CCFB61-6439-4945-9B59-731A760D527C}"/>
                </a:ext>
              </a:extLst>
            </p:cNvPr>
            <p:cNvSpPr>
              <a:spLocks noChangeArrowheads="1"/>
            </p:cNvSpPr>
            <p:nvPr/>
          </p:nvSpPr>
          <p:spPr bwMode="auto">
            <a:xfrm>
              <a:off x="2234" y="1024"/>
              <a:ext cx="57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000000"/>
                  </a:solidFill>
                </a:rPr>
                <a:t>Strep</a:t>
              </a:r>
              <a:endParaRPr lang="en-US" altLang="en-US" sz="1800"/>
            </a:p>
          </p:txBody>
        </p:sp>
        <p:sp>
          <p:nvSpPr>
            <p:cNvPr id="88072" name="Rectangle 1032">
              <a:extLst>
                <a:ext uri="{FF2B5EF4-FFF2-40B4-BE49-F238E27FC236}">
                  <a16:creationId xmlns:a16="http://schemas.microsoft.com/office/drawing/2014/main" id="{A6B68467-5051-1F4B-8DF9-46A5DFED5E15}"/>
                </a:ext>
              </a:extLst>
            </p:cNvPr>
            <p:cNvSpPr>
              <a:spLocks noChangeArrowheads="1"/>
            </p:cNvSpPr>
            <p:nvPr/>
          </p:nvSpPr>
          <p:spPr bwMode="auto">
            <a:xfrm>
              <a:off x="3277" y="1024"/>
              <a:ext cx="934"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000000"/>
                  </a:solidFill>
                </a:rPr>
                <a:t>No Strep</a:t>
              </a:r>
              <a:endParaRPr lang="en-US" altLang="en-US" sz="1800"/>
            </a:p>
          </p:txBody>
        </p:sp>
        <p:sp>
          <p:nvSpPr>
            <p:cNvPr id="88073" name="Rectangle 1033">
              <a:extLst>
                <a:ext uri="{FF2B5EF4-FFF2-40B4-BE49-F238E27FC236}">
                  <a16:creationId xmlns:a16="http://schemas.microsoft.com/office/drawing/2014/main" id="{21362CF9-3280-C74F-9D17-56C99AB4179E}"/>
                </a:ext>
              </a:extLst>
            </p:cNvPr>
            <p:cNvSpPr>
              <a:spLocks noChangeArrowheads="1"/>
            </p:cNvSpPr>
            <p:nvPr/>
          </p:nvSpPr>
          <p:spPr bwMode="auto">
            <a:xfrm>
              <a:off x="4329" y="1024"/>
              <a:ext cx="53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000000"/>
                  </a:solidFill>
                </a:rPr>
                <a:t>Total</a:t>
              </a:r>
              <a:endParaRPr lang="en-US" altLang="en-US" sz="1800"/>
            </a:p>
          </p:txBody>
        </p:sp>
        <p:sp>
          <p:nvSpPr>
            <p:cNvPr id="88074" name="Rectangle 1034">
              <a:extLst>
                <a:ext uri="{FF2B5EF4-FFF2-40B4-BE49-F238E27FC236}">
                  <a16:creationId xmlns:a16="http://schemas.microsoft.com/office/drawing/2014/main" id="{0C268CE5-9C05-F943-A3D9-CC13AD1394F2}"/>
                </a:ext>
              </a:extLst>
            </p:cNvPr>
            <p:cNvSpPr>
              <a:spLocks noChangeArrowheads="1"/>
            </p:cNvSpPr>
            <p:nvPr/>
          </p:nvSpPr>
          <p:spPr bwMode="auto">
            <a:xfrm>
              <a:off x="531" y="1305"/>
              <a:ext cx="1340"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000000"/>
                  </a:solidFill>
                </a:rPr>
                <a:t>Rapid Test +</a:t>
              </a:r>
              <a:endParaRPr lang="en-US" altLang="en-US" sz="1800"/>
            </a:p>
          </p:txBody>
        </p:sp>
        <p:sp>
          <p:nvSpPr>
            <p:cNvPr id="88075" name="Rectangle 1035">
              <a:extLst>
                <a:ext uri="{FF2B5EF4-FFF2-40B4-BE49-F238E27FC236}">
                  <a16:creationId xmlns:a16="http://schemas.microsoft.com/office/drawing/2014/main" id="{7317AF21-F42F-EE45-993F-13D83B56F20C}"/>
                </a:ext>
              </a:extLst>
            </p:cNvPr>
            <p:cNvSpPr>
              <a:spLocks noChangeArrowheads="1"/>
            </p:cNvSpPr>
            <p:nvPr/>
          </p:nvSpPr>
          <p:spPr bwMode="auto">
            <a:xfrm>
              <a:off x="2372" y="1310"/>
              <a:ext cx="28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000000"/>
                  </a:solidFill>
                </a:rPr>
                <a:t>TP</a:t>
              </a:r>
              <a:endParaRPr lang="en-US" altLang="en-US" sz="1800"/>
            </a:p>
          </p:txBody>
        </p:sp>
        <p:sp>
          <p:nvSpPr>
            <p:cNvPr id="88076" name="Rectangle 1036">
              <a:extLst>
                <a:ext uri="{FF2B5EF4-FFF2-40B4-BE49-F238E27FC236}">
                  <a16:creationId xmlns:a16="http://schemas.microsoft.com/office/drawing/2014/main" id="{6EBADCE8-7E4F-1749-98A6-603CD6680C88}"/>
                </a:ext>
              </a:extLst>
            </p:cNvPr>
            <p:cNvSpPr>
              <a:spLocks noChangeArrowheads="1"/>
            </p:cNvSpPr>
            <p:nvPr/>
          </p:nvSpPr>
          <p:spPr bwMode="auto">
            <a:xfrm>
              <a:off x="3592" y="1310"/>
              <a:ext cx="28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000000"/>
                  </a:solidFill>
                </a:rPr>
                <a:t>FP</a:t>
              </a:r>
              <a:endParaRPr lang="en-US" altLang="en-US" sz="1800"/>
            </a:p>
          </p:txBody>
        </p:sp>
        <p:sp>
          <p:nvSpPr>
            <p:cNvPr id="88077" name="Rectangle 1037">
              <a:extLst>
                <a:ext uri="{FF2B5EF4-FFF2-40B4-BE49-F238E27FC236}">
                  <a16:creationId xmlns:a16="http://schemas.microsoft.com/office/drawing/2014/main" id="{00F19457-36BC-034F-A9BE-19843E3052BC}"/>
                </a:ext>
              </a:extLst>
            </p:cNvPr>
            <p:cNvSpPr>
              <a:spLocks noChangeArrowheads="1"/>
            </p:cNvSpPr>
            <p:nvPr/>
          </p:nvSpPr>
          <p:spPr bwMode="auto">
            <a:xfrm>
              <a:off x="4329" y="1310"/>
              <a:ext cx="703"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000000"/>
                  </a:solidFill>
                </a:rPr>
                <a:t>TP+FP</a:t>
              </a:r>
              <a:endParaRPr lang="en-US" altLang="en-US" sz="1800"/>
            </a:p>
          </p:txBody>
        </p:sp>
        <p:sp>
          <p:nvSpPr>
            <p:cNvPr id="88078" name="Rectangle 1038">
              <a:extLst>
                <a:ext uri="{FF2B5EF4-FFF2-40B4-BE49-F238E27FC236}">
                  <a16:creationId xmlns:a16="http://schemas.microsoft.com/office/drawing/2014/main" id="{CFA60795-63A5-274A-8602-67A4BD433C39}"/>
                </a:ext>
              </a:extLst>
            </p:cNvPr>
            <p:cNvSpPr>
              <a:spLocks noChangeArrowheads="1"/>
            </p:cNvSpPr>
            <p:nvPr/>
          </p:nvSpPr>
          <p:spPr bwMode="auto">
            <a:xfrm>
              <a:off x="562" y="1585"/>
              <a:ext cx="122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b="1">
                  <a:solidFill>
                    <a:srgbClr val="000000"/>
                  </a:solidFill>
                </a:rPr>
                <a:t>Rapid Test </a:t>
              </a:r>
              <a:r>
                <a:rPr lang="en-US" altLang="en-US" sz="2800"/>
                <a:t>−</a:t>
              </a:r>
              <a:endParaRPr lang="en-US" altLang="en-US" sz="1800"/>
            </a:p>
          </p:txBody>
        </p:sp>
        <p:sp>
          <p:nvSpPr>
            <p:cNvPr id="88079" name="Rectangle 1039">
              <a:extLst>
                <a:ext uri="{FF2B5EF4-FFF2-40B4-BE49-F238E27FC236}">
                  <a16:creationId xmlns:a16="http://schemas.microsoft.com/office/drawing/2014/main" id="{DAACF8EB-C058-A142-BA6B-9D07523E9759}"/>
                </a:ext>
              </a:extLst>
            </p:cNvPr>
            <p:cNvSpPr>
              <a:spLocks noChangeArrowheads="1"/>
            </p:cNvSpPr>
            <p:nvPr/>
          </p:nvSpPr>
          <p:spPr bwMode="auto">
            <a:xfrm>
              <a:off x="2366" y="1591"/>
              <a:ext cx="2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000000"/>
                  </a:solidFill>
                </a:rPr>
                <a:t>FN</a:t>
              </a:r>
              <a:endParaRPr lang="en-US" altLang="en-US" sz="1800"/>
            </a:p>
          </p:txBody>
        </p:sp>
        <p:sp>
          <p:nvSpPr>
            <p:cNvPr id="88080" name="Rectangle 1040">
              <a:extLst>
                <a:ext uri="{FF2B5EF4-FFF2-40B4-BE49-F238E27FC236}">
                  <a16:creationId xmlns:a16="http://schemas.microsoft.com/office/drawing/2014/main" id="{39F95859-8EC9-8941-8135-7C8D96FE7FF2}"/>
                </a:ext>
              </a:extLst>
            </p:cNvPr>
            <p:cNvSpPr>
              <a:spLocks noChangeArrowheads="1"/>
            </p:cNvSpPr>
            <p:nvPr/>
          </p:nvSpPr>
          <p:spPr bwMode="auto">
            <a:xfrm>
              <a:off x="3585" y="1591"/>
              <a:ext cx="29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000000"/>
                  </a:solidFill>
                </a:rPr>
                <a:t>TN</a:t>
              </a:r>
              <a:endParaRPr lang="en-US" altLang="en-US" sz="1800"/>
            </a:p>
          </p:txBody>
        </p:sp>
        <p:sp>
          <p:nvSpPr>
            <p:cNvPr id="88081" name="Rectangle 1041">
              <a:extLst>
                <a:ext uri="{FF2B5EF4-FFF2-40B4-BE49-F238E27FC236}">
                  <a16:creationId xmlns:a16="http://schemas.microsoft.com/office/drawing/2014/main" id="{FE634CA4-16D0-064A-ACD1-9563AF3C0953}"/>
                </a:ext>
              </a:extLst>
            </p:cNvPr>
            <p:cNvSpPr>
              <a:spLocks noChangeArrowheads="1"/>
            </p:cNvSpPr>
            <p:nvPr/>
          </p:nvSpPr>
          <p:spPr bwMode="auto">
            <a:xfrm>
              <a:off x="4329" y="1591"/>
              <a:ext cx="72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000000"/>
                  </a:solidFill>
                </a:rPr>
                <a:t>TN+FN</a:t>
              </a:r>
              <a:endParaRPr lang="en-US" altLang="en-US" sz="1800"/>
            </a:p>
          </p:txBody>
        </p:sp>
        <p:sp>
          <p:nvSpPr>
            <p:cNvPr id="88082" name="Rectangle 1042">
              <a:extLst>
                <a:ext uri="{FF2B5EF4-FFF2-40B4-BE49-F238E27FC236}">
                  <a16:creationId xmlns:a16="http://schemas.microsoft.com/office/drawing/2014/main" id="{DB89F084-3856-FF47-A068-475326398FDE}"/>
                </a:ext>
              </a:extLst>
            </p:cNvPr>
            <p:cNvSpPr>
              <a:spLocks noChangeArrowheads="1"/>
            </p:cNvSpPr>
            <p:nvPr/>
          </p:nvSpPr>
          <p:spPr bwMode="auto">
            <a:xfrm>
              <a:off x="2160" y="1871"/>
              <a:ext cx="71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000000"/>
                  </a:solidFill>
                </a:rPr>
                <a:t>TP+FN</a:t>
              </a:r>
              <a:endParaRPr lang="en-US" altLang="en-US" sz="1800"/>
            </a:p>
          </p:txBody>
        </p:sp>
        <p:sp>
          <p:nvSpPr>
            <p:cNvPr id="88083" name="Rectangle 1043">
              <a:extLst>
                <a:ext uri="{FF2B5EF4-FFF2-40B4-BE49-F238E27FC236}">
                  <a16:creationId xmlns:a16="http://schemas.microsoft.com/office/drawing/2014/main" id="{A6C98F0F-8733-434A-91DD-F3F655113204}"/>
                </a:ext>
              </a:extLst>
            </p:cNvPr>
            <p:cNvSpPr>
              <a:spLocks noChangeArrowheads="1"/>
            </p:cNvSpPr>
            <p:nvPr/>
          </p:nvSpPr>
          <p:spPr bwMode="auto">
            <a:xfrm>
              <a:off x="3380" y="1871"/>
              <a:ext cx="716"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2800">
                  <a:solidFill>
                    <a:srgbClr val="000000"/>
                  </a:solidFill>
                </a:rPr>
                <a:t>FP+TN</a:t>
              </a:r>
              <a:endParaRPr lang="en-US" altLang="en-US" sz="1800"/>
            </a:p>
          </p:txBody>
        </p:sp>
        <p:sp>
          <p:nvSpPr>
            <p:cNvPr id="88084" name="Line 1044">
              <a:extLst>
                <a:ext uri="{FF2B5EF4-FFF2-40B4-BE49-F238E27FC236}">
                  <a16:creationId xmlns:a16="http://schemas.microsoft.com/office/drawing/2014/main" id="{837A511B-01B8-0A4C-856D-07369AC70D86}"/>
                </a:ext>
              </a:extLst>
            </p:cNvPr>
            <p:cNvSpPr>
              <a:spLocks noChangeShapeType="1"/>
            </p:cNvSpPr>
            <p:nvPr/>
          </p:nvSpPr>
          <p:spPr bwMode="auto">
            <a:xfrm>
              <a:off x="432" y="1008"/>
              <a:ext cx="1" cy="114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5" name="Rectangle 1045">
              <a:extLst>
                <a:ext uri="{FF2B5EF4-FFF2-40B4-BE49-F238E27FC236}">
                  <a16:creationId xmlns:a16="http://schemas.microsoft.com/office/drawing/2014/main" id="{94CA0FB8-E947-5743-912B-2C1BFE6458F3}"/>
                </a:ext>
              </a:extLst>
            </p:cNvPr>
            <p:cNvSpPr>
              <a:spLocks noChangeArrowheads="1"/>
            </p:cNvSpPr>
            <p:nvPr/>
          </p:nvSpPr>
          <p:spPr bwMode="auto">
            <a:xfrm>
              <a:off x="432" y="1008"/>
              <a:ext cx="22" cy="114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88086" name="Line 1046">
              <a:extLst>
                <a:ext uri="{FF2B5EF4-FFF2-40B4-BE49-F238E27FC236}">
                  <a16:creationId xmlns:a16="http://schemas.microsoft.com/office/drawing/2014/main" id="{EB1CC488-83BC-7D44-98C4-A42184D1ADFB}"/>
                </a:ext>
              </a:extLst>
            </p:cNvPr>
            <p:cNvSpPr>
              <a:spLocks noChangeShapeType="1"/>
            </p:cNvSpPr>
            <p:nvPr/>
          </p:nvSpPr>
          <p:spPr bwMode="auto">
            <a:xfrm>
              <a:off x="1968" y="1008"/>
              <a:ext cx="1" cy="11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7" name="Rectangle 1047">
              <a:extLst>
                <a:ext uri="{FF2B5EF4-FFF2-40B4-BE49-F238E27FC236}">
                  <a16:creationId xmlns:a16="http://schemas.microsoft.com/office/drawing/2014/main" id="{A8C84F4D-92B3-A949-BAAC-5C0AFA68C264}"/>
                </a:ext>
              </a:extLst>
            </p:cNvPr>
            <p:cNvSpPr>
              <a:spLocks noChangeArrowheads="1"/>
            </p:cNvSpPr>
            <p:nvPr/>
          </p:nvSpPr>
          <p:spPr bwMode="auto">
            <a:xfrm>
              <a:off x="1968" y="1008"/>
              <a:ext cx="21" cy="1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88088" name="Line 1048">
              <a:extLst>
                <a:ext uri="{FF2B5EF4-FFF2-40B4-BE49-F238E27FC236}">
                  <a16:creationId xmlns:a16="http://schemas.microsoft.com/office/drawing/2014/main" id="{21012FC2-35DF-2A46-812F-29C50E32C49A}"/>
                </a:ext>
              </a:extLst>
            </p:cNvPr>
            <p:cNvSpPr>
              <a:spLocks noChangeShapeType="1"/>
            </p:cNvSpPr>
            <p:nvPr/>
          </p:nvSpPr>
          <p:spPr bwMode="auto">
            <a:xfrm>
              <a:off x="3109" y="1030"/>
              <a:ext cx="1" cy="11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89" name="Rectangle 1049">
              <a:extLst>
                <a:ext uri="{FF2B5EF4-FFF2-40B4-BE49-F238E27FC236}">
                  <a16:creationId xmlns:a16="http://schemas.microsoft.com/office/drawing/2014/main" id="{010DC2B7-45F8-D841-AEE6-0EBE0DDA7606}"/>
                </a:ext>
              </a:extLst>
            </p:cNvPr>
            <p:cNvSpPr>
              <a:spLocks noChangeArrowheads="1"/>
            </p:cNvSpPr>
            <p:nvPr/>
          </p:nvSpPr>
          <p:spPr bwMode="auto">
            <a:xfrm>
              <a:off x="3109" y="1030"/>
              <a:ext cx="22" cy="1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88090" name="Line 1050">
              <a:extLst>
                <a:ext uri="{FF2B5EF4-FFF2-40B4-BE49-F238E27FC236}">
                  <a16:creationId xmlns:a16="http://schemas.microsoft.com/office/drawing/2014/main" id="{9EEC17AA-2075-3A4C-B2CE-8E8F258D55BA}"/>
                </a:ext>
              </a:extLst>
            </p:cNvPr>
            <p:cNvSpPr>
              <a:spLocks noChangeShapeType="1"/>
            </p:cNvSpPr>
            <p:nvPr/>
          </p:nvSpPr>
          <p:spPr bwMode="auto">
            <a:xfrm>
              <a:off x="4272" y="1008"/>
              <a:ext cx="1" cy="11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1" name="Rectangle 1051">
              <a:extLst>
                <a:ext uri="{FF2B5EF4-FFF2-40B4-BE49-F238E27FC236}">
                  <a16:creationId xmlns:a16="http://schemas.microsoft.com/office/drawing/2014/main" id="{5A3F2EB8-D398-A947-8A40-7354ADF92925}"/>
                </a:ext>
              </a:extLst>
            </p:cNvPr>
            <p:cNvSpPr>
              <a:spLocks noChangeArrowheads="1"/>
            </p:cNvSpPr>
            <p:nvPr/>
          </p:nvSpPr>
          <p:spPr bwMode="auto">
            <a:xfrm>
              <a:off x="4272" y="1008"/>
              <a:ext cx="21" cy="1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88092" name="Line 1052">
              <a:extLst>
                <a:ext uri="{FF2B5EF4-FFF2-40B4-BE49-F238E27FC236}">
                  <a16:creationId xmlns:a16="http://schemas.microsoft.com/office/drawing/2014/main" id="{01B889B8-CAB7-C742-97A2-EAC14B0D9872}"/>
                </a:ext>
              </a:extLst>
            </p:cNvPr>
            <p:cNvSpPr>
              <a:spLocks noChangeShapeType="1"/>
            </p:cNvSpPr>
            <p:nvPr/>
          </p:nvSpPr>
          <p:spPr bwMode="auto">
            <a:xfrm>
              <a:off x="5312" y="1030"/>
              <a:ext cx="1" cy="11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3" name="Rectangle 1053">
              <a:extLst>
                <a:ext uri="{FF2B5EF4-FFF2-40B4-BE49-F238E27FC236}">
                  <a16:creationId xmlns:a16="http://schemas.microsoft.com/office/drawing/2014/main" id="{A6AC92D3-8403-4742-BD1F-93ED33353915}"/>
                </a:ext>
              </a:extLst>
            </p:cNvPr>
            <p:cNvSpPr>
              <a:spLocks noChangeArrowheads="1"/>
            </p:cNvSpPr>
            <p:nvPr/>
          </p:nvSpPr>
          <p:spPr bwMode="auto">
            <a:xfrm>
              <a:off x="5312" y="1030"/>
              <a:ext cx="21" cy="11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88094" name="Line 1054">
              <a:extLst>
                <a:ext uri="{FF2B5EF4-FFF2-40B4-BE49-F238E27FC236}">
                  <a16:creationId xmlns:a16="http://schemas.microsoft.com/office/drawing/2014/main" id="{52A2E37C-C8D0-4A4F-BF7A-DB7A46A4EBE6}"/>
                </a:ext>
              </a:extLst>
            </p:cNvPr>
            <p:cNvSpPr>
              <a:spLocks noChangeShapeType="1"/>
            </p:cNvSpPr>
            <p:nvPr/>
          </p:nvSpPr>
          <p:spPr bwMode="auto">
            <a:xfrm>
              <a:off x="454" y="1008"/>
              <a:ext cx="48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5" name="Rectangle 1055">
              <a:extLst>
                <a:ext uri="{FF2B5EF4-FFF2-40B4-BE49-F238E27FC236}">
                  <a16:creationId xmlns:a16="http://schemas.microsoft.com/office/drawing/2014/main" id="{1755A043-762E-804A-BD35-5BF2257987A9}"/>
                </a:ext>
              </a:extLst>
            </p:cNvPr>
            <p:cNvSpPr>
              <a:spLocks noChangeArrowheads="1"/>
            </p:cNvSpPr>
            <p:nvPr/>
          </p:nvSpPr>
          <p:spPr bwMode="auto">
            <a:xfrm>
              <a:off x="454" y="1008"/>
              <a:ext cx="4879"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88096" name="Line 1056">
              <a:extLst>
                <a:ext uri="{FF2B5EF4-FFF2-40B4-BE49-F238E27FC236}">
                  <a16:creationId xmlns:a16="http://schemas.microsoft.com/office/drawing/2014/main" id="{EA3BCDFB-5F21-7745-AFD0-228C9B18D534}"/>
                </a:ext>
              </a:extLst>
            </p:cNvPr>
            <p:cNvSpPr>
              <a:spLocks noChangeShapeType="1"/>
            </p:cNvSpPr>
            <p:nvPr/>
          </p:nvSpPr>
          <p:spPr bwMode="auto">
            <a:xfrm>
              <a:off x="454" y="1289"/>
              <a:ext cx="48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7" name="Rectangle 1057">
              <a:extLst>
                <a:ext uri="{FF2B5EF4-FFF2-40B4-BE49-F238E27FC236}">
                  <a16:creationId xmlns:a16="http://schemas.microsoft.com/office/drawing/2014/main" id="{FE2D15A4-9402-1444-90E3-34B65CF7498A}"/>
                </a:ext>
              </a:extLst>
            </p:cNvPr>
            <p:cNvSpPr>
              <a:spLocks noChangeArrowheads="1"/>
            </p:cNvSpPr>
            <p:nvPr/>
          </p:nvSpPr>
          <p:spPr bwMode="auto">
            <a:xfrm>
              <a:off x="454" y="1289"/>
              <a:ext cx="4879"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88098" name="Line 1058">
              <a:extLst>
                <a:ext uri="{FF2B5EF4-FFF2-40B4-BE49-F238E27FC236}">
                  <a16:creationId xmlns:a16="http://schemas.microsoft.com/office/drawing/2014/main" id="{4C347FF5-C18B-B846-AE2B-688E73DC3DFC}"/>
                </a:ext>
              </a:extLst>
            </p:cNvPr>
            <p:cNvSpPr>
              <a:spLocks noChangeShapeType="1"/>
            </p:cNvSpPr>
            <p:nvPr/>
          </p:nvSpPr>
          <p:spPr bwMode="auto">
            <a:xfrm>
              <a:off x="454" y="1569"/>
              <a:ext cx="48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099" name="Rectangle 1059">
              <a:extLst>
                <a:ext uri="{FF2B5EF4-FFF2-40B4-BE49-F238E27FC236}">
                  <a16:creationId xmlns:a16="http://schemas.microsoft.com/office/drawing/2014/main" id="{26984C5D-F0C0-5148-A56E-26F7D0166A20}"/>
                </a:ext>
              </a:extLst>
            </p:cNvPr>
            <p:cNvSpPr>
              <a:spLocks noChangeArrowheads="1"/>
            </p:cNvSpPr>
            <p:nvPr/>
          </p:nvSpPr>
          <p:spPr bwMode="auto">
            <a:xfrm>
              <a:off x="454" y="1569"/>
              <a:ext cx="4879"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88100" name="Line 1060">
              <a:extLst>
                <a:ext uri="{FF2B5EF4-FFF2-40B4-BE49-F238E27FC236}">
                  <a16:creationId xmlns:a16="http://schemas.microsoft.com/office/drawing/2014/main" id="{0E84E4EE-3C2D-234C-85DF-C63131C72168}"/>
                </a:ext>
              </a:extLst>
            </p:cNvPr>
            <p:cNvSpPr>
              <a:spLocks noChangeShapeType="1"/>
            </p:cNvSpPr>
            <p:nvPr/>
          </p:nvSpPr>
          <p:spPr bwMode="auto">
            <a:xfrm>
              <a:off x="454" y="1850"/>
              <a:ext cx="48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1" name="Rectangle 1061">
              <a:extLst>
                <a:ext uri="{FF2B5EF4-FFF2-40B4-BE49-F238E27FC236}">
                  <a16:creationId xmlns:a16="http://schemas.microsoft.com/office/drawing/2014/main" id="{299A4215-7997-7445-B6AA-F491B9CC0204}"/>
                </a:ext>
              </a:extLst>
            </p:cNvPr>
            <p:cNvSpPr>
              <a:spLocks noChangeArrowheads="1"/>
            </p:cNvSpPr>
            <p:nvPr/>
          </p:nvSpPr>
          <p:spPr bwMode="auto">
            <a:xfrm>
              <a:off x="454" y="1850"/>
              <a:ext cx="4879" cy="21"/>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sp>
          <p:nvSpPr>
            <p:cNvPr id="88102" name="Line 1062">
              <a:extLst>
                <a:ext uri="{FF2B5EF4-FFF2-40B4-BE49-F238E27FC236}">
                  <a16:creationId xmlns:a16="http://schemas.microsoft.com/office/drawing/2014/main" id="{655CD80F-6A4B-9A47-9A6F-8B9814609B2A}"/>
                </a:ext>
              </a:extLst>
            </p:cNvPr>
            <p:cNvSpPr>
              <a:spLocks noChangeShapeType="1"/>
            </p:cNvSpPr>
            <p:nvPr/>
          </p:nvSpPr>
          <p:spPr bwMode="auto">
            <a:xfrm>
              <a:off x="454" y="2130"/>
              <a:ext cx="487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8103" name="Rectangle 1063">
              <a:extLst>
                <a:ext uri="{FF2B5EF4-FFF2-40B4-BE49-F238E27FC236}">
                  <a16:creationId xmlns:a16="http://schemas.microsoft.com/office/drawing/2014/main" id="{703D978A-E980-7D4C-982C-0F3EF3304BD5}"/>
                </a:ext>
              </a:extLst>
            </p:cNvPr>
            <p:cNvSpPr>
              <a:spLocks noChangeArrowheads="1"/>
            </p:cNvSpPr>
            <p:nvPr/>
          </p:nvSpPr>
          <p:spPr bwMode="auto">
            <a:xfrm>
              <a:off x="454" y="2130"/>
              <a:ext cx="4879" cy="2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sz="1800"/>
            </a:p>
          </p:txBody>
        </p:sp>
      </p:grpSp>
      <p:sp>
        <p:nvSpPr>
          <p:cNvPr id="144390" name="Rectangle 1030">
            <a:extLst>
              <a:ext uri="{FF2B5EF4-FFF2-40B4-BE49-F238E27FC236}">
                <a16:creationId xmlns:a16="http://schemas.microsoft.com/office/drawing/2014/main" id="{552CB5C1-7F59-0C44-A3C2-92236A6EB664}"/>
              </a:ext>
            </a:extLst>
          </p:cNvPr>
          <p:cNvSpPr>
            <a:spLocks noGrp="1" noChangeArrowheads="1"/>
          </p:cNvSpPr>
          <p:nvPr>
            <p:ph type="body" idx="4294967295"/>
          </p:nvPr>
        </p:nvSpPr>
        <p:spPr>
          <a:xfrm>
            <a:off x="838200" y="2895600"/>
            <a:ext cx="7924800" cy="1981200"/>
          </a:xfrm>
        </p:spPr>
        <p:txBody>
          <a:bodyPr/>
          <a:lstStyle/>
          <a:p>
            <a:pPr eaLnBrk="1" hangingPunct="1"/>
            <a:r>
              <a:rPr lang="en-US" altLang="en-US" sz="2800">
                <a:ea typeface="ＭＳ Ｐゴシック" panose="020B0600070205080204" pitchFamily="34" charset="-128"/>
              </a:rPr>
              <a:t>2 definitions of </a:t>
            </a:r>
            <a:r>
              <a:rPr lang="ja-JP" altLang="en-US" sz="2800">
                <a:ea typeface="ＭＳ Ｐゴシック" panose="020B0600070205080204" pitchFamily="34" charset="-128"/>
              </a:rPr>
              <a:t>“</a:t>
            </a:r>
            <a:r>
              <a:rPr lang="en-US" altLang="ja-JP" sz="2800">
                <a:ea typeface="ＭＳ Ｐゴシック" panose="020B0600070205080204" pitchFamily="34" charset="-128"/>
              </a:rPr>
              <a:t>false negative rate</a:t>
            </a:r>
            <a:r>
              <a:rPr lang="ja-JP" altLang="en-US" sz="2800">
                <a:ea typeface="ＭＳ Ｐゴシック" panose="020B0600070205080204" pitchFamily="34" charset="-128"/>
              </a:rPr>
              <a:t>”</a:t>
            </a:r>
            <a:endParaRPr lang="en-US" altLang="ja-JP" sz="2800">
              <a:ea typeface="ＭＳ Ｐゴシック" panose="020B0600070205080204" pitchFamily="34" charset="-128"/>
            </a:endParaRPr>
          </a:p>
          <a:p>
            <a:pPr eaLnBrk="1" hangingPunct="1"/>
            <a:r>
              <a:rPr lang="en-US" altLang="en-US" sz="2800">
                <a:ea typeface="ＭＳ Ｐゴシック" panose="020B0600070205080204" pitchFamily="34" charset="-128"/>
              </a:rPr>
              <a:t>Vertical: 1− sensitivity = FN/(TP+FN).  This one is easier because it’</a:t>
            </a:r>
            <a:r>
              <a:rPr lang="en-US" altLang="ja-JP" sz="2800">
                <a:ea typeface="ＭＳ Ｐゴシック" panose="020B0600070205080204" pitchFamily="34" charset="-128"/>
              </a:rPr>
              <a:t>s (assumed to be) constant.</a:t>
            </a:r>
          </a:p>
          <a:p>
            <a:pPr eaLnBrk="1" hangingPunct="1"/>
            <a:r>
              <a:rPr lang="en-US" altLang="en-US" sz="2800">
                <a:ea typeface="ＭＳ Ｐゴシック" panose="020B0600070205080204" pitchFamily="34" charset="-128"/>
              </a:rPr>
              <a:t>Horizontal: 1 − negative predictive value = FN/(FN+TN). This one is harder because it depends on prior probability, but it is the one that should determine clinical decisions.</a:t>
            </a:r>
          </a:p>
        </p:txBody>
      </p:sp>
      <p:sp>
        <p:nvSpPr>
          <p:cNvPr id="88068" name="Slide Number Placeholder 37">
            <a:extLst>
              <a:ext uri="{FF2B5EF4-FFF2-40B4-BE49-F238E27FC236}">
                <a16:creationId xmlns:a16="http://schemas.microsoft.com/office/drawing/2014/main" id="{E8733ADC-43B6-664D-BFF7-DE2F9D76D44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81F17C9-AEE7-D04B-8A4A-2B3F1B81A6F8}" type="slidenum">
              <a:rPr lang="en-US" altLang="en-US" sz="1400">
                <a:latin typeface="Arial" panose="020B0604020202020204" pitchFamily="34" charset="0"/>
              </a:rPr>
              <a:pPr/>
              <a:t>35</a:t>
            </a:fld>
            <a:endParaRPr lang="en-US" altLang="en-US" sz="1400">
              <a:latin typeface="Arial" panose="020B0604020202020204" pitchFamily="34" charset="0"/>
            </a:endParaRPr>
          </a:p>
        </p:txBody>
      </p:sp>
      <p:sp>
        <p:nvSpPr>
          <p:cNvPr id="39" name="Rectangle 38">
            <a:extLst>
              <a:ext uri="{FF2B5EF4-FFF2-40B4-BE49-F238E27FC236}">
                <a16:creationId xmlns:a16="http://schemas.microsoft.com/office/drawing/2014/main" id="{8419C070-9D9E-6F40-A601-1D9644BFED38}"/>
              </a:ext>
            </a:extLst>
          </p:cNvPr>
          <p:cNvSpPr>
            <a:spLocks noChangeArrowheads="1"/>
          </p:cNvSpPr>
          <p:nvPr/>
        </p:nvSpPr>
        <p:spPr bwMode="auto">
          <a:xfrm>
            <a:off x="1219200" y="1981200"/>
            <a:ext cx="7543800" cy="3810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40" name="Rectangle 39">
            <a:extLst>
              <a:ext uri="{FF2B5EF4-FFF2-40B4-BE49-F238E27FC236}">
                <a16:creationId xmlns:a16="http://schemas.microsoft.com/office/drawing/2014/main" id="{5FEC9FBC-61B1-994C-ADA2-973E2F3A9140}"/>
              </a:ext>
            </a:extLst>
          </p:cNvPr>
          <p:cNvSpPr>
            <a:spLocks noChangeArrowheads="1"/>
          </p:cNvSpPr>
          <p:nvPr/>
        </p:nvSpPr>
        <p:spPr bwMode="auto">
          <a:xfrm>
            <a:off x="3733800" y="990600"/>
            <a:ext cx="1600200" cy="17526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39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4390">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40"/>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499"/>
                                          </p:stCondLst>
                                        </p:cTn>
                                        <p:tgtEl>
                                          <p:spTgt spid="144390">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0" grpId="0" build="p" autoUpdateAnimBg="0"/>
      <p:bldP spid="39" grpId="0" animBg="1"/>
      <p:bldP spid="40" grpId="0" animBg="1"/>
      <p:bldP spid="40" grpId="1"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3" name="Rectangle 2">
            <a:extLst>
              <a:ext uri="{FF2B5EF4-FFF2-40B4-BE49-F238E27FC236}">
                <a16:creationId xmlns:a16="http://schemas.microsoft.com/office/drawing/2014/main" id="{DBA6B4AD-C39E-5F45-A7EB-F1F0E2C608DE}"/>
              </a:ext>
            </a:extLst>
          </p:cNvPr>
          <p:cNvSpPr>
            <a:spLocks noGrp="1" noChangeArrowheads="1"/>
          </p:cNvSpPr>
          <p:nvPr>
            <p:ph type="title" idx="4294967295"/>
          </p:nvPr>
        </p:nvSpPr>
        <p:spPr>
          <a:xfrm>
            <a:off x="1219200" y="228600"/>
            <a:ext cx="7772400" cy="838200"/>
          </a:xfrm>
        </p:spPr>
        <p:txBody>
          <a:bodyPr/>
          <a:lstStyle/>
          <a:p>
            <a:pPr eaLnBrk="1" hangingPunct="1"/>
            <a:r>
              <a:rPr lang="en-US" altLang="en-US" sz="3200">
                <a:ea typeface="ＭＳ Ｐゴシック" panose="020B0600070205080204" pitchFamily="34" charset="-128"/>
              </a:rPr>
              <a:t>If </a:t>
            </a:r>
            <a:r>
              <a:rPr lang="en-US" altLang="en-US" sz="3200" i="1">
                <a:ea typeface="ＭＳ Ｐゴシック" panose="020B0600070205080204" pitchFamily="34" charset="-128"/>
              </a:rPr>
              <a:t>prior probability</a:t>
            </a:r>
            <a:r>
              <a:rPr lang="en-US" altLang="en-US" sz="3200">
                <a:ea typeface="ＭＳ Ｐゴシック" panose="020B0600070205080204" pitchFamily="34" charset="-128"/>
              </a:rPr>
              <a:t> of strep = 20% and specificity is 98%</a:t>
            </a:r>
          </a:p>
        </p:txBody>
      </p:sp>
      <p:sp>
        <p:nvSpPr>
          <p:cNvPr id="158724" name="Rectangle 4">
            <a:extLst>
              <a:ext uri="{FF2B5EF4-FFF2-40B4-BE49-F238E27FC236}">
                <a16:creationId xmlns:a16="http://schemas.microsoft.com/office/drawing/2014/main" id="{FB5B6E13-85F6-5740-9C63-43CA11CDB351}"/>
              </a:ext>
            </a:extLst>
          </p:cNvPr>
          <p:cNvSpPr>
            <a:spLocks noGrp="1" noChangeArrowheads="1"/>
          </p:cNvSpPr>
          <p:nvPr>
            <p:ph type="body" idx="4294967295"/>
          </p:nvPr>
        </p:nvSpPr>
        <p:spPr>
          <a:xfrm>
            <a:off x="1066800" y="3352800"/>
            <a:ext cx="8077200" cy="3200400"/>
          </a:xfrm>
        </p:spPr>
        <p:txBody>
          <a:bodyPr/>
          <a:lstStyle/>
          <a:p>
            <a:pPr eaLnBrk="1" hangingPunct="1"/>
            <a:r>
              <a:rPr lang="en-US" altLang="en-US" sz="2800" i="1" dirty="0">
                <a:ea typeface="ＭＳ Ｐゴシック" panose="020B0600070205080204" pitchFamily="34" charset="-128"/>
              </a:rPr>
              <a:t>False negative rate (def #2) </a:t>
            </a:r>
            <a:r>
              <a:rPr lang="en-US" altLang="en-US" sz="2800" dirty="0">
                <a:ea typeface="ＭＳ Ｐゴシック" panose="020B0600070205080204" pitchFamily="34" charset="-128"/>
              </a:rPr>
              <a:t>= 15/407 = 3.7%</a:t>
            </a:r>
          </a:p>
          <a:p>
            <a:pPr eaLnBrk="1" hangingPunct="1"/>
            <a:r>
              <a:rPr lang="en-US" altLang="en-US" sz="2800" i="1" dirty="0">
                <a:ea typeface="ＭＳ Ｐゴシック" panose="020B0600070205080204" pitchFamily="34" charset="-128"/>
              </a:rPr>
              <a:t>NNC (number needed to culture) = 1/.037 = </a:t>
            </a:r>
            <a:r>
              <a:rPr lang="en-US" altLang="en-US" sz="2800" dirty="0">
                <a:ea typeface="ＭＳ Ｐゴシック" panose="020B0600070205080204" pitchFamily="34" charset="-128"/>
              </a:rPr>
              <a:t> 27 to identify 1 false-negative rapid test (if pre-test probability = 20%).</a:t>
            </a:r>
          </a:p>
          <a:p>
            <a:pPr eaLnBrk="1" hangingPunct="1"/>
            <a:r>
              <a:rPr lang="en-US" altLang="en-US" sz="2800" dirty="0">
                <a:ea typeface="ＭＳ Ｐゴシック" panose="020B0600070205080204" pitchFamily="34" charset="-128"/>
              </a:rPr>
              <a:t>At some prior probability of strep, culture after negative rapid test is not indicated.</a:t>
            </a:r>
          </a:p>
        </p:txBody>
      </p:sp>
      <p:graphicFrame>
        <p:nvGraphicFramePr>
          <p:cNvPr id="90115" name="Object 2">
            <a:extLst>
              <a:ext uri="{FF2B5EF4-FFF2-40B4-BE49-F238E27FC236}">
                <a16:creationId xmlns:a16="http://schemas.microsoft.com/office/drawing/2014/main" id="{DA68AD69-CD6F-974F-846B-923CCA2A097C}"/>
              </a:ext>
            </a:extLst>
          </p:cNvPr>
          <p:cNvGraphicFramePr>
            <a:graphicFrameLocks noChangeAspect="1"/>
          </p:cNvGraphicFramePr>
          <p:nvPr/>
        </p:nvGraphicFramePr>
        <p:xfrm>
          <a:off x="1117600" y="1400175"/>
          <a:ext cx="7443788" cy="1716088"/>
        </p:xfrm>
        <a:graphic>
          <a:graphicData uri="http://schemas.openxmlformats.org/presentationml/2006/ole">
            <mc:AlternateContent xmlns:mc="http://schemas.openxmlformats.org/markup-compatibility/2006">
              <mc:Choice xmlns:v="urn:schemas-microsoft-com:vml" Requires="v">
                <p:oleObj spid="_x0000_s90150" name="Worksheet" r:id="rId4" imgW="11633200" imgH="2489200" progId="Excel.Sheet.8">
                  <p:embed/>
                </p:oleObj>
              </mc:Choice>
              <mc:Fallback>
                <p:oleObj name="Worksheet" r:id="rId4" imgW="11633200" imgH="24892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7600" y="1400175"/>
                        <a:ext cx="7443788" cy="1716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90116" name="Slide Number Placeholder 4">
            <a:extLst>
              <a:ext uri="{FF2B5EF4-FFF2-40B4-BE49-F238E27FC236}">
                <a16:creationId xmlns:a16="http://schemas.microsoft.com/office/drawing/2014/main" id="{A4D1964E-6742-AD4B-855E-55A1E76FAAF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476633A-9264-4B48-B106-EB7868108014}" type="slidenum">
              <a:rPr lang="en-US" altLang="en-US" sz="1400">
                <a:latin typeface="Arial" panose="020B0604020202020204" pitchFamily="34" charset="0"/>
              </a:rPr>
              <a:pPr/>
              <a:t>36</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872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872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872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a:extLst>
              <a:ext uri="{FF2B5EF4-FFF2-40B4-BE49-F238E27FC236}">
                <a16:creationId xmlns:a16="http://schemas.microsoft.com/office/drawing/2014/main" id="{56D43895-4899-DB4A-943B-913377582C87}"/>
              </a:ext>
            </a:extLst>
          </p:cNvPr>
          <p:cNvSpPr>
            <a:spLocks noGrp="1" noChangeArrowheads="1"/>
          </p:cNvSpPr>
          <p:nvPr>
            <p:ph type="title"/>
          </p:nvPr>
        </p:nvSpPr>
        <p:spPr>
          <a:xfrm>
            <a:off x="1219200" y="381000"/>
            <a:ext cx="7772400" cy="1676400"/>
          </a:xfrm>
        </p:spPr>
        <p:txBody>
          <a:bodyPr/>
          <a:lstStyle/>
          <a:p>
            <a:pPr eaLnBrk="1" hangingPunct="1"/>
            <a:r>
              <a:rPr lang="en-US" altLang="en-US" sz="4000" dirty="0">
                <a:ea typeface="ＭＳ Ｐゴシック" panose="020B0600070205080204" pitchFamily="34" charset="-128"/>
              </a:rPr>
              <a:t>Audience response: Which is closest to the UCSF Medical Center charge for a Rapid Strep test (as of 9/20/18)?</a:t>
            </a:r>
          </a:p>
        </p:txBody>
      </p:sp>
      <p:sp>
        <p:nvSpPr>
          <p:cNvPr id="92162" name="Rectangle 3">
            <a:extLst>
              <a:ext uri="{FF2B5EF4-FFF2-40B4-BE49-F238E27FC236}">
                <a16:creationId xmlns:a16="http://schemas.microsoft.com/office/drawing/2014/main" id="{ADCCCA5D-381B-F646-8917-A7076F20FFBA}"/>
              </a:ext>
            </a:extLst>
          </p:cNvPr>
          <p:cNvSpPr>
            <a:spLocks noGrp="1" noChangeArrowheads="1"/>
          </p:cNvSpPr>
          <p:nvPr>
            <p:ph type="body" idx="1"/>
          </p:nvPr>
        </p:nvSpPr>
        <p:spPr>
          <a:xfrm>
            <a:off x="2590800" y="3048000"/>
            <a:ext cx="3657600" cy="3200400"/>
          </a:xfrm>
        </p:spPr>
        <p:txBody>
          <a:bodyPr/>
          <a:lstStyle/>
          <a:p>
            <a:pPr marL="609600" indent="-609600" eaLnBrk="1" hangingPunct="1">
              <a:buFont typeface="Times New Roman" panose="02020603050405020304" pitchFamily="18" charset="0"/>
              <a:buAutoNum type="arabicPeriod"/>
            </a:pPr>
            <a:r>
              <a:rPr lang="en-US" altLang="en-US" dirty="0">
                <a:ea typeface="ＭＳ Ｐゴシック" panose="020B0600070205080204" pitchFamily="34" charset="-128"/>
              </a:rPr>
              <a:t>$29</a:t>
            </a:r>
          </a:p>
          <a:p>
            <a:pPr marL="609600" indent="-609600" eaLnBrk="1" hangingPunct="1">
              <a:buFont typeface="Times New Roman" panose="02020603050405020304" pitchFamily="18" charset="0"/>
              <a:buAutoNum type="arabicPeriod"/>
            </a:pPr>
            <a:r>
              <a:rPr lang="en-US" altLang="en-US" dirty="0">
                <a:ea typeface="ＭＳ Ｐゴシック" panose="020B0600070205080204" pitchFamily="34" charset="-128"/>
              </a:rPr>
              <a:t>$63</a:t>
            </a:r>
          </a:p>
          <a:p>
            <a:pPr marL="609600" indent="-609600" eaLnBrk="1" hangingPunct="1">
              <a:buFont typeface="Times New Roman" panose="02020603050405020304" pitchFamily="18" charset="0"/>
              <a:buAutoNum type="arabicPeriod"/>
            </a:pPr>
            <a:r>
              <a:rPr lang="en-US" altLang="en-US" dirty="0">
                <a:ea typeface="ＭＳ Ｐゴシック" panose="020B0600070205080204" pitchFamily="34" charset="-128"/>
              </a:rPr>
              <a:t>$151</a:t>
            </a:r>
          </a:p>
          <a:p>
            <a:pPr marL="609600" indent="-609600" eaLnBrk="1" hangingPunct="1">
              <a:buFont typeface="Times New Roman" panose="02020603050405020304" pitchFamily="18" charset="0"/>
              <a:buAutoNum type="arabicPeriod"/>
            </a:pPr>
            <a:r>
              <a:rPr lang="en-US" altLang="en-US" dirty="0">
                <a:ea typeface="ＭＳ Ｐゴシック" panose="020B0600070205080204" pitchFamily="34" charset="-128"/>
              </a:rPr>
              <a:t>$272</a:t>
            </a:r>
          </a:p>
          <a:p>
            <a:pPr marL="609600" indent="-609600" eaLnBrk="1" hangingPunct="1">
              <a:buFont typeface="Times New Roman" panose="02020603050405020304" pitchFamily="18" charset="0"/>
              <a:buAutoNum type="arabicPeriod"/>
            </a:pPr>
            <a:r>
              <a:rPr lang="en-US" altLang="en-US" dirty="0">
                <a:ea typeface="ＭＳ Ｐゴシック" panose="020B0600070205080204" pitchFamily="34" charset="-128"/>
              </a:rPr>
              <a:t>$348</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a:extLst>
              <a:ext uri="{FF2B5EF4-FFF2-40B4-BE49-F238E27FC236}">
                <a16:creationId xmlns:a16="http://schemas.microsoft.com/office/drawing/2014/main" id="{D91A2ED3-AAB6-4B4F-8B4D-7CBD6EBA6837}"/>
              </a:ext>
            </a:extLst>
          </p:cNvPr>
          <p:cNvSpPr>
            <a:spLocks noGrp="1"/>
          </p:cNvSpPr>
          <p:nvPr>
            <p:ph type="ctrTitle"/>
          </p:nvPr>
        </p:nvSpPr>
        <p:spPr/>
        <p:txBody>
          <a:bodyPr/>
          <a:lstStyle/>
          <a:p>
            <a:endParaRPr lang="en-US" altLang="en-US">
              <a:ea typeface="ＭＳ Ｐゴシック" panose="020B0600070205080204" pitchFamily="34" charset="-128"/>
            </a:endParaRPr>
          </a:p>
        </p:txBody>
      </p:sp>
      <p:sp>
        <p:nvSpPr>
          <p:cNvPr id="94210" name="Subtitle 2">
            <a:extLst>
              <a:ext uri="{FF2B5EF4-FFF2-40B4-BE49-F238E27FC236}">
                <a16:creationId xmlns:a16="http://schemas.microsoft.com/office/drawing/2014/main" id="{41A279F7-FB29-A547-BA8D-57CB2717B9E8}"/>
              </a:ext>
            </a:extLst>
          </p:cNvPr>
          <p:cNvSpPr>
            <a:spLocks noGrp="1"/>
          </p:cNvSpPr>
          <p:nvPr>
            <p:ph type="subTitle" idx="1"/>
          </p:nvPr>
        </p:nvSpPr>
        <p:spPr/>
        <p:txBody>
          <a:bodyPr/>
          <a:lstStyle/>
          <a:p>
            <a:pPr>
              <a:buFont typeface="Monotype Sorts" pitchFamily="2" charset="2"/>
              <a:buNone/>
            </a:pPr>
            <a:endParaRPr lang="en-US" altLang="en-US">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id="{8046F80F-FD26-2C49-9F00-EC631AA7299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8136A08-D45F-A247-996F-2B1ABF35B919}" type="slidenum">
              <a:rPr lang="en-US" altLang="en-US" sz="1400">
                <a:solidFill>
                  <a:srgbClr val="000000"/>
                </a:solidFill>
                <a:latin typeface="Arial" panose="020B0604020202020204" pitchFamily="34" charset="0"/>
              </a:rPr>
              <a:pPr/>
              <a:t>38</a:t>
            </a:fld>
            <a:endParaRPr lang="en-US" altLang="en-US" sz="1400">
              <a:solidFill>
                <a:srgbClr val="000000"/>
              </a:solidFill>
              <a:latin typeface="Arial" panose="020B0604020202020204" pitchFamily="34" charset="0"/>
            </a:endParaRPr>
          </a:p>
        </p:txBody>
      </p:sp>
      <p:pic>
        <p:nvPicPr>
          <p:cNvPr id="94212" name="Picture 4" descr="placeholder-4-3.png">
            <a:extLst>
              <a:ext uri="{FF2B5EF4-FFF2-40B4-BE49-F238E27FC236}">
                <a16:creationId xmlns:a16="http://schemas.microsoft.com/office/drawing/2014/main" id="{9C41166A-017F-F147-B522-811EB87F79C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254000" y="254000"/>
            <a:ext cx="8636000" cy="635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a:extLst>
              <a:ext uri="{FF2B5EF4-FFF2-40B4-BE49-F238E27FC236}">
                <a16:creationId xmlns:a16="http://schemas.microsoft.com/office/drawing/2014/main" id="{FDE7D14F-752D-F940-9259-EDD99A7D83FE}"/>
              </a:ext>
            </a:extLst>
          </p:cNvPr>
          <p:cNvSpPr>
            <a:spLocks noGrp="1"/>
          </p:cNvSpPr>
          <p:nvPr>
            <p:ph type="title"/>
          </p:nvPr>
        </p:nvSpPr>
        <p:spPr>
          <a:xfrm>
            <a:off x="1138989" y="213940"/>
            <a:ext cx="7772400" cy="685800"/>
          </a:xfrm>
        </p:spPr>
        <p:txBody>
          <a:bodyPr/>
          <a:lstStyle/>
          <a:p>
            <a:r>
              <a:rPr lang="en-US" altLang="en-US" sz="2800" dirty="0">
                <a:ea typeface="ＭＳ Ｐゴシック" panose="020B0600070205080204" pitchFamily="34" charset="-128"/>
              </a:rPr>
              <a:t>Strep test charges at UCSF</a:t>
            </a:r>
          </a:p>
        </p:txBody>
      </p:sp>
      <p:sp>
        <p:nvSpPr>
          <p:cNvPr id="96258" name="Slide Number Placeholder 3">
            <a:extLst>
              <a:ext uri="{FF2B5EF4-FFF2-40B4-BE49-F238E27FC236}">
                <a16:creationId xmlns:a16="http://schemas.microsoft.com/office/drawing/2014/main" id="{A5DDB631-0982-3D4D-9507-27C5CFD364B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5AC7267-9AAB-4848-A3BF-C3DCDDDFD3E6}" type="slidenum">
              <a:rPr lang="en-US" altLang="en-US" sz="1400">
                <a:latin typeface="Arial" panose="020B0604020202020204" pitchFamily="34" charset="0"/>
              </a:rPr>
              <a:pPr/>
              <a:t>39</a:t>
            </a:fld>
            <a:endParaRPr lang="en-US" altLang="en-US" sz="1400">
              <a:latin typeface="Arial" panose="020B0604020202020204" pitchFamily="34" charset="0"/>
            </a:endParaRPr>
          </a:p>
        </p:txBody>
      </p:sp>
      <p:sp>
        <p:nvSpPr>
          <p:cNvPr id="3" name="Rectangle 2">
            <a:extLst>
              <a:ext uri="{FF2B5EF4-FFF2-40B4-BE49-F238E27FC236}">
                <a16:creationId xmlns:a16="http://schemas.microsoft.com/office/drawing/2014/main" id="{CD2B6CDD-85DF-464C-9693-FB95EE745FDB}"/>
              </a:ext>
            </a:extLst>
          </p:cNvPr>
          <p:cNvSpPr>
            <a:spLocks noChangeArrowheads="1"/>
          </p:cNvSpPr>
          <p:nvPr/>
        </p:nvSpPr>
        <p:spPr bwMode="auto">
          <a:xfrm>
            <a:off x="1022423" y="1013495"/>
            <a:ext cx="8125588"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rPr>
              <a:t>From: </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rPr>
              <a:t>Blesilda</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rPr>
              <a:t> Kozlowski &lt;</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rPr>
              <a:t>Blesilda.Kozlowski@ucsf.edu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rPr>
              <a:t>&gt;</a:t>
            </a:r>
            <a:b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rPr>
            </a:br>
            <a:r>
              <a:rPr kumimoji="0" lang="en-US" altLang="en-US"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rPr>
              <a:t>Date: </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rPr>
              <a:t>Friday, September 21, 2018 at 7:23 AM</a:t>
            </a:r>
            <a:b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rPr>
            </a:br>
            <a:r>
              <a:rPr kumimoji="0" lang="en-US" altLang="en-US"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rPr>
              <a:t>To: </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rPr>
              <a:t>Thomas Newman &lt;</a:t>
            </a:r>
            <a:r>
              <a:rPr kumimoji="0" lang="en-US" altLang="en-US" sz="28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rPr>
              <a:t>Newman@epi.ucsf.edu</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rPr>
              <a:t>&gt;</a:t>
            </a:r>
            <a:b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rPr>
            </a:br>
            <a:r>
              <a:rPr kumimoji="0" lang="en-US" altLang="en-US" sz="28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rPr>
              <a:t>Subject: </a:t>
            </a:r>
            <a:r>
              <a:rPr kumimoji="0" lang="en-US" altLang="en-US" sz="28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rPr>
              <a:t>RE: Lab test prices</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1F497D"/>
                </a:solidFill>
                <a:effectLst/>
                <a:latin typeface="Calibri" panose="020F0502020204030204" pitchFamily="34" charset="0"/>
                <a:ea typeface="Calibri" panose="020F0502020204030204" pitchFamily="34" charset="0"/>
              </a:rPr>
              <a:t>Hi Tom,</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1F497D"/>
                </a:solidFill>
                <a:effectLst/>
                <a:latin typeface="Calibri" panose="020F0502020204030204" pitchFamily="34" charset="0"/>
                <a:ea typeface="Calibri" panose="020F0502020204030204" pitchFamily="34" charset="0"/>
              </a:rPr>
              <a:t>Below are FY19 List prices.</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1F497D"/>
                </a:solidFill>
                <a:effectLst/>
                <a:latin typeface="Calibri" panose="020F0502020204030204" pitchFamily="34" charset="0"/>
                <a:ea typeface="Calibri" panose="020F0502020204030204" pitchFamily="34" charset="0"/>
              </a:rPr>
              <a:t> </a:t>
            </a:r>
            <a:endParaRPr kumimoji="0" lang="en-US" altLang="en-US" sz="2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rPr>
              <a:t>Rapid Group A Strep:   </a:t>
            </a:r>
            <a:r>
              <a:rPr kumimoji="0" lang="en-US" altLang="en-US" sz="2800" b="0" i="0" u="none" strike="noStrike" cap="none" normalizeH="0" baseline="0" dirty="0">
                <a:ln>
                  <a:noFill/>
                </a:ln>
                <a:solidFill>
                  <a:srgbClr val="1F497D"/>
                </a:solidFill>
                <a:effectLst/>
                <a:latin typeface="Calibri" panose="020F0502020204030204" pitchFamily="34" charset="0"/>
                <a:ea typeface="Calibri" panose="020F0502020204030204" pitchFamily="34" charset="0"/>
              </a:rPr>
              <a:t> $272</a:t>
            </a:r>
            <a:br>
              <a:rPr kumimoji="0" lang="en-US" alt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rPr>
            </a:br>
            <a:r>
              <a:rPr kumimoji="0" lang="en-US" alt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rPr>
              <a:t>Group A Strep Culture:  </a:t>
            </a:r>
            <a:r>
              <a:rPr kumimoji="0" lang="en-US" altLang="en-US" sz="2800" b="0" i="0" u="none" strike="noStrike" cap="none" normalizeH="0" baseline="0" dirty="0">
                <a:ln>
                  <a:noFill/>
                </a:ln>
                <a:solidFill>
                  <a:srgbClr val="1F497D"/>
                </a:solidFill>
                <a:effectLst/>
                <a:latin typeface="Calibri" panose="020F0502020204030204" pitchFamily="34" charset="0"/>
                <a:ea typeface="Calibri" panose="020F0502020204030204" pitchFamily="34" charset="0"/>
              </a:rPr>
              <a:t>$</a:t>
            </a:r>
            <a:r>
              <a:rPr kumimoji="0" lang="en-US" altLang="en-US" sz="2800" b="0" i="0" u="none" strike="noStrike" cap="none" normalizeH="0" baseline="0" dirty="0">
                <a:ln>
                  <a:noFill/>
                </a:ln>
                <a:solidFill>
                  <a:srgbClr val="1F497D"/>
                </a:solidFill>
                <a:effectLst/>
                <a:latin typeface="Times New Roman" panose="02020603050405020304" pitchFamily="18" charset="0"/>
                <a:ea typeface="Calibri" panose="020F0502020204030204" pitchFamily="34" charset="0"/>
              </a:rPr>
              <a:t>216</a:t>
            </a:r>
            <a:br>
              <a:rPr kumimoji="0" lang="en-US" alt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rPr>
            </a:br>
            <a:r>
              <a:rPr kumimoji="0" lang="en-US" altLang="en-US" sz="2800" b="0" i="0" u="none" strike="noStrike" cap="none" normalizeH="0" baseline="0" dirty="0">
                <a:ln>
                  <a:noFill/>
                </a:ln>
                <a:solidFill>
                  <a:srgbClr val="000000"/>
                </a:solidFill>
                <a:effectLst/>
                <a:latin typeface="Calibri" panose="020F0502020204030204" pitchFamily="34" charset="0"/>
                <a:ea typeface="Calibri" panose="020F0502020204030204" pitchFamily="34" charset="0"/>
              </a:rPr>
              <a:t>If  culture is positive for Group A, C, or G Strep, there is an additional charge of </a:t>
            </a:r>
            <a:r>
              <a:rPr kumimoji="0" lang="en-US" altLang="en-US" sz="2800" b="0" i="0" u="none" strike="noStrike" cap="none" normalizeH="0" baseline="0" dirty="0">
                <a:ln>
                  <a:noFill/>
                </a:ln>
                <a:solidFill>
                  <a:srgbClr val="1F497D"/>
                </a:solidFill>
                <a:effectLst/>
                <a:latin typeface="Calibri" panose="020F0502020204030204" pitchFamily="34" charset="0"/>
                <a:ea typeface="Calibri" panose="020F0502020204030204" pitchFamily="34" charset="0"/>
              </a:rPr>
              <a:t>$</a:t>
            </a:r>
            <a:r>
              <a:rPr kumimoji="0" lang="en-US" altLang="en-US" sz="2800" b="0" i="0" u="none" strike="noStrike" cap="none" normalizeH="0" baseline="0" dirty="0">
                <a:ln>
                  <a:noFill/>
                </a:ln>
                <a:solidFill>
                  <a:srgbClr val="1F497D"/>
                </a:solidFill>
                <a:effectLst/>
                <a:latin typeface="Times New Roman" panose="02020603050405020304" pitchFamily="18" charset="0"/>
                <a:ea typeface="Calibri" panose="020F0502020204030204" pitchFamily="34" charset="0"/>
              </a:rPr>
              <a:t>129</a:t>
            </a:r>
            <a:endParaRPr kumimoji="0" lang="en-US" altLang="en-US" sz="2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a:extLst>
              <a:ext uri="{FF2B5EF4-FFF2-40B4-BE49-F238E27FC236}">
                <a16:creationId xmlns:a16="http://schemas.microsoft.com/office/drawing/2014/main" id="{48E6C570-A8AA-6E4E-93C2-3BA1E85CF288}"/>
              </a:ext>
            </a:extLst>
          </p:cNvPr>
          <p:cNvSpPr>
            <a:spLocks noGrp="1"/>
          </p:cNvSpPr>
          <p:nvPr>
            <p:ph type="title"/>
          </p:nvPr>
        </p:nvSpPr>
        <p:spPr>
          <a:xfrm>
            <a:off x="1143000" y="152400"/>
            <a:ext cx="7772400" cy="838200"/>
          </a:xfrm>
        </p:spPr>
        <p:txBody>
          <a:bodyPr/>
          <a:lstStyle/>
          <a:p>
            <a:r>
              <a:rPr lang="en-US" altLang="en-US">
                <a:ea typeface="ＭＳ Ｐゴシック" panose="020B0600070205080204" pitchFamily="34" charset="-128"/>
              </a:rPr>
              <a:t>Definitions: Sensitivity and Specificity</a:t>
            </a:r>
          </a:p>
        </p:txBody>
      </p:sp>
      <p:sp>
        <p:nvSpPr>
          <p:cNvPr id="24578" name="Slide Number Placeholder 3">
            <a:extLst>
              <a:ext uri="{FF2B5EF4-FFF2-40B4-BE49-F238E27FC236}">
                <a16:creationId xmlns:a16="http://schemas.microsoft.com/office/drawing/2014/main" id="{7D4A86C1-1505-1B47-800F-04DB12CF55A5}"/>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C35C8CD-1A83-A34D-8DDB-A0F3C3FAD42E}" type="slidenum">
              <a:rPr lang="en-US" altLang="en-US" sz="1400">
                <a:latin typeface="Arial" panose="020B0604020202020204" pitchFamily="34" charset="0"/>
              </a:rPr>
              <a:pPr/>
              <a:t>4</a:t>
            </a:fld>
            <a:endParaRPr lang="en-US" altLang="en-US" sz="1400">
              <a:latin typeface="Arial" panose="020B0604020202020204" pitchFamily="34" charset="0"/>
            </a:endParaRPr>
          </a:p>
        </p:txBody>
      </p:sp>
      <p:graphicFrame>
        <p:nvGraphicFramePr>
          <p:cNvPr id="5" name="Content Placeholder 3">
            <a:extLst>
              <a:ext uri="{FF2B5EF4-FFF2-40B4-BE49-F238E27FC236}">
                <a16:creationId xmlns:a16="http://schemas.microsoft.com/office/drawing/2014/main" id="{7E7407BA-43BD-4A41-AB57-CAF0CB1BF4ED}"/>
              </a:ext>
            </a:extLst>
          </p:cNvPr>
          <p:cNvGraphicFramePr>
            <a:graphicFrameLocks noGrp="1"/>
          </p:cNvGraphicFramePr>
          <p:nvPr>
            <p:ph idx="1"/>
          </p:nvPr>
        </p:nvGraphicFramePr>
        <p:xfrm>
          <a:off x="1219200" y="1371600"/>
          <a:ext cx="4953000" cy="2393953"/>
        </p:xfrm>
        <a:graphic>
          <a:graphicData uri="http://schemas.openxmlformats.org/drawingml/2006/table">
            <a:tbl>
              <a:tblPr/>
              <a:tblGrid>
                <a:gridCol w="8128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973138">
                  <a:extLst>
                    <a:ext uri="{9D8B030D-6E8A-4147-A177-3AD203B41FA5}">
                      <a16:colId xmlns:a16="http://schemas.microsoft.com/office/drawing/2014/main" val="20003"/>
                    </a:ext>
                  </a:extLst>
                </a:gridCol>
                <a:gridCol w="1096962">
                  <a:extLst>
                    <a:ext uri="{9D8B030D-6E8A-4147-A177-3AD203B41FA5}">
                      <a16:colId xmlns:a16="http://schemas.microsoft.com/office/drawing/2014/main" val="20004"/>
                    </a:ext>
                  </a:extLst>
                </a:gridCol>
              </a:tblGrid>
              <a:tr h="371295">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0033">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Has disease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disease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371295">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Test Result</a:t>
                      </a:r>
                    </a:p>
                  </a:txBody>
                  <a:tcPr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Positive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B</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37129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Negative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64003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C</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B + C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
        <p:nvSpPr>
          <p:cNvPr id="6" name="TextBox 5">
            <a:extLst>
              <a:ext uri="{FF2B5EF4-FFF2-40B4-BE49-F238E27FC236}">
                <a16:creationId xmlns:a16="http://schemas.microsoft.com/office/drawing/2014/main" id="{360C5EE8-A512-AF46-B4BB-326E83A7A28A}"/>
              </a:ext>
            </a:extLst>
          </p:cNvPr>
          <p:cNvSpPr txBox="1">
            <a:spLocks noChangeArrowheads="1"/>
          </p:cNvSpPr>
          <p:nvPr/>
        </p:nvSpPr>
        <p:spPr bwMode="auto">
          <a:xfrm>
            <a:off x="2133600" y="3962400"/>
            <a:ext cx="182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Sensitivity = </a:t>
            </a:r>
          </a:p>
          <a:p>
            <a:r>
              <a:rPr lang="en-US" altLang="en-US"/>
              <a:t>A/ (A+C)</a:t>
            </a:r>
          </a:p>
        </p:txBody>
      </p:sp>
      <p:sp>
        <p:nvSpPr>
          <p:cNvPr id="9" name="TextBox 8">
            <a:extLst>
              <a:ext uri="{FF2B5EF4-FFF2-40B4-BE49-F238E27FC236}">
                <a16:creationId xmlns:a16="http://schemas.microsoft.com/office/drawing/2014/main" id="{A8741F9D-F7B1-5243-9038-D8E936FD4CC1}"/>
              </a:ext>
            </a:extLst>
          </p:cNvPr>
          <p:cNvSpPr txBox="1">
            <a:spLocks noChangeArrowheads="1"/>
          </p:cNvSpPr>
          <p:nvPr/>
        </p:nvSpPr>
        <p:spPr bwMode="auto">
          <a:xfrm>
            <a:off x="4038600" y="3962400"/>
            <a:ext cx="1752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Specificity = </a:t>
            </a:r>
          </a:p>
          <a:p>
            <a:r>
              <a:rPr lang="en-US" altLang="en-US"/>
              <a:t>D/ (B+D)</a:t>
            </a:r>
          </a:p>
        </p:txBody>
      </p:sp>
      <p:sp>
        <p:nvSpPr>
          <p:cNvPr id="11" name="TextBox 10">
            <a:extLst>
              <a:ext uri="{FF2B5EF4-FFF2-40B4-BE49-F238E27FC236}">
                <a16:creationId xmlns:a16="http://schemas.microsoft.com/office/drawing/2014/main" id="{714F1AA1-2824-E94B-971A-02114D1AF587}"/>
              </a:ext>
            </a:extLst>
          </p:cNvPr>
          <p:cNvSpPr txBox="1">
            <a:spLocks noChangeArrowheads="1"/>
          </p:cNvSpPr>
          <p:nvPr/>
        </p:nvSpPr>
        <p:spPr bwMode="auto">
          <a:xfrm>
            <a:off x="1295400" y="4876800"/>
            <a:ext cx="243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P.I.D. = Positive in Disease</a:t>
            </a:r>
          </a:p>
        </p:txBody>
      </p:sp>
      <p:sp>
        <p:nvSpPr>
          <p:cNvPr id="12" name="TextBox 11">
            <a:extLst>
              <a:ext uri="{FF2B5EF4-FFF2-40B4-BE49-F238E27FC236}">
                <a16:creationId xmlns:a16="http://schemas.microsoft.com/office/drawing/2014/main" id="{B4F80DFF-3303-0742-84C2-72B07B81803C}"/>
              </a:ext>
            </a:extLst>
          </p:cNvPr>
          <p:cNvSpPr txBox="1">
            <a:spLocks noChangeArrowheads="1"/>
          </p:cNvSpPr>
          <p:nvPr/>
        </p:nvSpPr>
        <p:spPr bwMode="auto">
          <a:xfrm>
            <a:off x="4038600" y="4953000"/>
            <a:ext cx="2438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N.I.H.= Negative in Health</a:t>
            </a:r>
          </a:p>
        </p:txBody>
      </p:sp>
      <p:sp>
        <p:nvSpPr>
          <p:cNvPr id="15" name="Rectangle 14">
            <a:extLst>
              <a:ext uri="{FF2B5EF4-FFF2-40B4-BE49-F238E27FC236}">
                <a16:creationId xmlns:a16="http://schemas.microsoft.com/office/drawing/2014/main" id="{8EECC257-4D00-CD41-9D2C-5F494FF19DB7}"/>
              </a:ext>
            </a:extLst>
          </p:cNvPr>
          <p:cNvSpPr>
            <a:spLocks noChangeArrowheads="1"/>
          </p:cNvSpPr>
          <p:nvPr/>
        </p:nvSpPr>
        <p:spPr bwMode="auto">
          <a:xfrm>
            <a:off x="3200400" y="1752600"/>
            <a:ext cx="838200" cy="19812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6" name="Rectangle 15">
            <a:extLst>
              <a:ext uri="{FF2B5EF4-FFF2-40B4-BE49-F238E27FC236}">
                <a16:creationId xmlns:a16="http://schemas.microsoft.com/office/drawing/2014/main" id="{BF9DCBC1-036D-0049-A51B-6E50ACF8241E}"/>
              </a:ext>
            </a:extLst>
          </p:cNvPr>
          <p:cNvSpPr>
            <a:spLocks noChangeArrowheads="1"/>
          </p:cNvSpPr>
          <p:nvPr/>
        </p:nvSpPr>
        <p:spPr bwMode="auto">
          <a:xfrm>
            <a:off x="4114800" y="1752600"/>
            <a:ext cx="914400" cy="19812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accel="50000" decel="5000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1" grpId="0"/>
      <p:bldP spid="12" grpId="0"/>
      <p:bldP spid="15" grpId="0" animBg="1"/>
      <p:bldP spid="15" grpId="1" animBg="1"/>
      <p:bldP spid="1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Number Placeholder 1">
            <a:extLst>
              <a:ext uri="{FF2B5EF4-FFF2-40B4-BE49-F238E27FC236}">
                <a16:creationId xmlns:a16="http://schemas.microsoft.com/office/drawing/2014/main" id="{8F4F8E5B-7022-F14A-A60D-6D3F889863F4}"/>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3F370C4-242C-B84C-BB3E-4BFB97316E8F}" type="slidenum">
              <a:rPr lang="en-US" altLang="en-US" sz="1400">
                <a:latin typeface="Arial" panose="020B0604020202020204" pitchFamily="34" charset="0"/>
              </a:rPr>
              <a:pPr/>
              <a:t>40</a:t>
            </a:fld>
            <a:endParaRPr lang="en-US" altLang="en-US" sz="1400">
              <a:latin typeface="Arial" panose="020B0604020202020204" pitchFamily="34" charset="0"/>
            </a:endParaRPr>
          </a:p>
        </p:txBody>
      </p:sp>
      <p:sp>
        <p:nvSpPr>
          <p:cNvPr id="70659" name="Text Placeholder 2">
            <a:extLst>
              <a:ext uri="{FF2B5EF4-FFF2-40B4-BE49-F238E27FC236}">
                <a16:creationId xmlns:a16="http://schemas.microsoft.com/office/drawing/2014/main" id="{0E00D2C0-E5E8-4B40-AEC1-AA29C15CEBF3}"/>
              </a:ext>
            </a:extLst>
          </p:cNvPr>
          <p:cNvSpPr>
            <a:spLocks noGrp="1"/>
          </p:cNvSpPr>
          <p:nvPr>
            <p:ph type="body" idx="4294967295"/>
          </p:nvPr>
        </p:nvSpPr>
        <p:spPr>
          <a:xfrm>
            <a:off x="1066800" y="1143000"/>
            <a:ext cx="7772400" cy="2971800"/>
          </a:xfrm>
        </p:spPr>
        <p:txBody>
          <a:bodyPr/>
          <a:lstStyle/>
          <a:p>
            <a:pPr eaLnBrk="1" hangingPunct="1"/>
            <a:r>
              <a:rPr lang="en-US" altLang="en-US" dirty="0">
                <a:ea typeface="ＭＳ Ｐゴシック" panose="020B0600070205080204" pitchFamily="34" charset="-128"/>
              </a:rPr>
              <a:t>Sensitivity 85%</a:t>
            </a:r>
          </a:p>
          <a:p>
            <a:pPr eaLnBrk="1" hangingPunct="1"/>
            <a:r>
              <a:rPr lang="en-US" altLang="en-US" dirty="0">
                <a:ea typeface="ＭＳ Ｐゴシック" panose="020B0600070205080204" pitchFamily="34" charset="-128"/>
              </a:rPr>
              <a:t>Specificity 98%</a:t>
            </a:r>
          </a:p>
          <a:p>
            <a:pPr eaLnBrk="1" hangingPunct="1"/>
            <a:r>
              <a:rPr lang="en-US" altLang="en-US" dirty="0">
                <a:ea typeface="ＭＳ Ｐゴシック" panose="020B0600070205080204" pitchFamily="34" charset="-128"/>
              </a:rPr>
              <a:t>Prior probability = 20%</a:t>
            </a:r>
          </a:p>
          <a:p>
            <a:pPr eaLnBrk="1" hangingPunct="1"/>
            <a:r>
              <a:rPr lang="en-US" altLang="en-US" dirty="0">
                <a:ea typeface="ＭＳ Ｐゴシック" panose="020B0600070205080204" pitchFamily="34" charset="-128"/>
              </a:rPr>
              <a:t>Rapid test is NEGATIVE.  What is LR?</a:t>
            </a:r>
          </a:p>
          <a:p>
            <a:pPr eaLnBrk="1" hangingPunct="1"/>
            <a:r>
              <a:rPr lang="en-US" altLang="en-US" dirty="0">
                <a:ea typeface="ＭＳ Ｐゴシック" panose="020B0600070205080204" pitchFamily="34" charset="-128"/>
              </a:rPr>
              <a:t>LR = (1-sens)/spec = .15/.98 = 0.15</a:t>
            </a:r>
          </a:p>
        </p:txBody>
      </p:sp>
      <p:sp>
        <p:nvSpPr>
          <p:cNvPr id="98307" name="Title 3">
            <a:extLst>
              <a:ext uri="{FF2B5EF4-FFF2-40B4-BE49-F238E27FC236}">
                <a16:creationId xmlns:a16="http://schemas.microsoft.com/office/drawing/2014/main" id="{C7F1D838-5A8C-1F40-B52D-12A15EF5D86A}"/>
              </a:ext>
            </a:extLst>
          </p:cNvPr>
          <p:cNvSpPr>
            <a:spLocks noGrp="1"/>
          </p:cNvSpPr>
          <p:nvPr>
            <p:ph type="title" idx="4294967295"/>
          </p:nvPr>
        </p:nvSpPr>
        <p:spPr>
          <a:xfrm>
            <a:off x="1066800" y="152400"/>
            <a:ext cx="7772400" cy="914400"/>
          </a:xfrm>
        </p:spPr>
        <p:txBody>
          <a:bodyPr/>
          <a:lstStyle/>
          <a:p>
            <a:pPr eaLnBrk="1" hangingPunct="1"/>
            <a:r>
              <a:rPr lang="en-US" altLang="en-US" sz="3600">
                <a:ea typeface="ＭＳ Ｐゴシック" panose="020B0600070205080204" pitchFamily="34" charset="-128"/>
              </a:rPr>
              <a:t>Try it with slide rule!</a:t>
            </a:r>
          </a:p>
        </p:txBody>
      </p:sp>
      <p:pic>
        <p:nvPicPr>
          <p:cNvPr id="98308" name="Picture 4" descr="SlideRule at 0.2.jpg">
            <a:extLst>
              <a:ext uri="{FF2B5EF4-FFF2-40B4-BE49-F238E27FC236}">
                <a16:creationId xmlns:a16="http://schemas.microsoft.com/office/drawing/2014/main" id="{158073CE-5F43-3E42-A43D-4DC2383BE36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4114800"/>
            <a:ext cx="6019800" cy="236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93EC2642-7F6A-2E44-9512-E80A7432E077}"/>
              </a:ext>
            </a:extLst>
          </p:cNvPr>
          <p:cNvCxnSpPr>
            <a:cxnSpLocks noChangeShapeType="1"/>
          </p:cNvCxnSpPr>
          <p:nvPr/>
        </p:nvCxnSpPr>
        <p:spPr bwMode="auto">
          <a:xfrm flipV="1">
            <a:off x="1752600" y="5486400"/>
            <a:ext cx="2438400" cy="1066800"/>
          </a:xfrm>
          <a:prstGeom prst="line">
            <a:avLst/>
          </a:prstGeom>
          <a:noFill/>
          <a:ln w="50800">
            <a:solidFill>
              <a:srgbClr val="CC0000"/>
            </a:solidFill>
            <a:round/>
            <a:headEnd/>
            <a:tailEnd type="stealth" w="med" len="med"/>
          </a:ln>
          <a:extLst>
            <a:ext uri="{909E8E84-426E-40DD-AFC4-6F175D3DCCD1}">
              <a14:hiddenFill xmlns:a14="http://schemas.microsoft.com/office/drawing/2010/main">
                <a:noFill/>
              </a14:hiddenFill>
            </a:ext>
          </a:extLst>
        </p:spPr>
      </p:cxnSp>
      <p:sp>
        <p:nvSpPr>
          <p:cNvPr id="10" name="TextBox 9">
            <a:extLst>
              <a:ext uri="{FF2B5EF4-FFF2-40B4-BE49-F238E27FC236}">
                <a16:creationId xmlns:a16="http://schemas.microsoft.com/office/drawing/2014/main" id="{FA2DDF0B-1405-904A-A19F-D716BFFFB026}"/>
              </a:ext>
            </a:extLst>
          </p:cNvPr>
          <p:cNvSpPr txBox="1">
            <a:spLocks noChangeArrowheads="1"/>
          </p:cNvSpPr>
          <p:nvPr/>
        </p:nvSpPr>
        <p:spPr bwMode="auto">
          <a:xfrm>
            <a:off x="1066800" y="6396038"/>
            <a:ext cx="106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a:t>3.7%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065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P spid="1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Number Placeholder 1">
            <a:extLst>
              <a:ext uri="{FF2B5EF4-FFF2-40B4-BE49-F238E27FC236}">
                <a16:creationId xmlns:a16="http://schemas.microsoft.com/office/drawing/2014/main" id="{8712C942-40DD-C446-A856-C812DF3597A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900A198-AFE3-D649-BE94-FC38FD67C335}" type="slidenum">
              <a:rPr lang="en-US" altLang="en-US" sz="1400">
                <a:latin typeface="Arial" panose="020B0604020202020204" pitchFamily="34" charset="0"/>
              </a:rPr>
              <a:pPr/>
              <a:t>41</a:t>
            </a:fld>
            <a:endParaRPr lang="en-US" altLang="en-US" sz="1400">
              <a:latin typeface="Arial" panose="020B0604020202020204" pitchFamily="34" charset="0"/>
            </a:endParaRPr>
          </a:p>
        </p:txBody>
      </p:sp>
      <p:sp>
        <p:nvSpPr>
          <p:cNvPr id="100354" name="TextBox 2">
            <a:extLst>
              <a:ext uri="{FF2B5EF4-FFF2-40B4-BE49-F238E27FC236}">
                <a16:creationId xmlns:a16="http://schemas.microsoft.com/office/drawing/2014/main" id="{6157D606-2C4C-E04E-A794-FD217BF3B327}"/>
              </a:ext>
            </a:extLst>
          </p:cNvPr>
          <p:cNvSpPr txBox="1">
            <a:spLocks noChangeArrowheads="1"/>
          </p:cNvSpPr>
          <p:nvPr/>
        </p:nvSpPr>
        <p:spPr bwMode="auto">
          <a:xfrm>
            <a:off x="1752600" y="990600"/>
            <a:ext cx="4953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lang="en-US" altLang="en-US" sz="4800"/>
              <a:t>STRETCH BREAK!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4E9DF0BE-B0C6-A645-8B19-845701566C7F}"/>
              </a:ext>
            </a:extLst>
          </p:cNvPr>
          <p:cNvSpPr>
            <a:spLocks noGrp="1" noChangeArrowheads="1"/>
          </p:cNvSpPr>
          <p:nvPr>
            <p:ph type="title" idx="4294967295"/>
          </p:nvPr>
        </p:nvSpPr>
        <p:spPr>
          <a:xfrm>
            <a:off x="990600" y="-12700"/>
            <a:ext cx="7772400" cy="1143000"/>
          </a:xfrm>
        </p:spPr>
        <p:txBody>
          <a:bodyPr/>
          <a:lstStyle/>
          <a:p>
            <a:pPr eaLnBrk="1" hangingPunct="1"/>
            <a:r>
              <a:rPr lang="en-US" altLang="en-US">
                <a:ea typeface="ＭＳ Ｐゴシック" panose="020B0600070205080204" pitchFamily="34" charset="-128"/>
              </a:rPr>
              <a:t>Similar examples:</a:t>
            </a:r>
          </a:p>
        </p:txBody>
      </p:sp>
      <p:sp>
        <p:nvSpPr>
          <p:cNvPr id="198659" name="Rectangle 3">
            <a:extLst>
              <a:ext uri="{FF2B5EF4-FFF2-40B4-BE49-F238E27FC236}">
                <a16:creationId xmlns:a16="http://schemas.microsoft.com/office/drawing/2014/main" id="{36822B62-E0A7-E541-B706-C1E5EBD1233D}"/>
              </a:ext>
            </a:extLst>
          </p:cNvPr>
          <p:cNvSpPr>
            <a:spLocks noGrp="1" noChangeArrowheads="1"/>
          </p:cNvSpPr>
          <p:nvPr>
            <p:ph type="body" idx="4294967295"/>
          </p:nvPr>
        </p:nvSpPr>
        <p:spPr>
          <a:xfrm>
            <a:off x="1143000" y="1143000"/>
            <a:ext cx="7772400" cy="5105400"/>
          </a:xfrm>
        </p:spPr>
        <p:txBody>
          <a:bodyPr/>
          <a:lstStyle/>
          <a:p>
            <a:pPr eaLnBrk="1" hangingPunct="1"/>
            <a:r>
              <a:rPr lang="en-US" altLang="en-US" dirty="0">
                <a:ea typeface="ＭＳ Ｐゴシック" panose="020B0600070205080204" pitchFamily="34" charset="-128"/>
              </a:rPr>
              <a:t>Sensitivity of urinalysis (UA) for urinary tract infection is only 85%, therefore always culture after a negative UA</a:t>
            </a:r>
          </a:p>
          <a:p>
            <a:pPr eaLnBrk="1" hangingPunct="1"/>
            <a:r>
              <a:rPr lang="en-US" altLang="en-US" dirty="0">
                <a:ea typeface="ＭＳ Ｐゴシック" panose="020B0600070205080204" pitchFamily="34" charset="-128"/>
              </a:rPr>
              <a:t>Sensitivity of CT scan for subarachnoid hemorrhage is only 90%, therefore always do a lumbar puncture after a negative CT</a:t>
            </a:r>
          </a:p>
          <a:p>
            <a:pPr eaLnBrk="1" hangingPunct="1"/>
            <a:r>
              <a:rPr lang="en-US" altLang="en-US" dirty="0">
                <a:ea typeface="ＭＳ Ｐゴシック" panose="020B0600070205080204" pitchFamily="34" charset="-128"/>
              </a:rPr>
              <a:t>False positive confusion is similar: 1−specificity </a:t>
            </a:r>
            <a:r>
              <a:rPr lang="en-US" dirty="0">
                <a:sym typeface="Symbol" pitchFamily="2" charset="2"/>
              </a:rPr>
              <a:t></a:t>
            </a:r>
            <a:r>
              <a:rPr lang="en-US" dirty="0"/>
              <a:t> </a:t>
            </a:r>
            <a:r>
              <a:rPr lang="en-US" altLang="en-US" dirty="0">
                <a:ea typeface="ＭＳ Ｐゴシック" panose="020B0600070205080204" pitchFamily="34" charset="-128"/>
              </a:rPr>
              <a:t>1−positive predictive value</a:t>
            </a:r>
          </a:p>
          <a:p>
            <a:pPr lvl="1" eaLnBrk="1" hangingPunct="1"/>
            <a:r>
              <a:rPr lang="en-US" altLang="en-US" dirty="0">
                <a:ea typeface="ＭＳ Ｐゴシック" panose="020B0600070205080204" pitchFamily="34" charset="-128"/>
              </a:rPr>
              <a:t>More on this in Chapter 11</a:t>
            </a:r>
          </a:p>
        </p:txBody>
      </p:sp>
      <p:sp>
        <p:nvSpPr>
          <p:cNvPr id="101379" name="Slide Number Placeholder 3">
            <a:extLst>
              <a:ext uri="{FF2B5EF4-FFF2-40B4-BE49-F238E27FC236}">
                <a16:creationId xmlns:a16="http://schemas.microsoft.com/office/drawing/2014/main" id="{951F8E7F-74BB-594C-88CA-0C3B64E2BC3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A505E8F-C9C7-D64B-9915-920E2830EBEA}" type="slidenum">
              <a:rPr lang="en-US" altLang="en-US" sz="1400">
                <a:latin typeface="Arial" panose="020B0604020202020204" pitchFamily="34" charset="0"/>
              </a:rPr>
              <a:pPr/>
              <a:t>42</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86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986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9865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986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9"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29">
            <a:extLst>
              <a:ext uri="{FF2B5EF4-FFF2-40B4-BE49-F238E27FC236}">
                <a16:creationId xmlns:a16="http://schemas.microsoft.com/office/drawing/2014/main" id="{6EA5F703-B8DE-364E-8C28-DCE984544C76}"/>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3CF6B8AE-AC7D-4B4A-9FFA-25C8DBCE5970}" type="slidenum">
              <a:rPr lang="en-US" altLang="en-US" sz="1400">
                <a:latin typeface="Arial" panose="020B0604020202020204" pitchFamily="34" charset="0"/>
              </a:rPr>
              <a:pPr/>
              <a:t>43</a:t>
            </a:fld>
            <a:endParaRPr lang="en-US" altLang="en-US" sz="1400">
              <a:latin typeface="Arial" panose="020B0604020202020204" pitchFamily="34" charset="0"/>
            </a:endParaRPr>
          </a:p>
        </p:txBody>
      </p:sp>
      <p:sp>
        <p:nvSpPr>
          <p:cNvPr id="103426" name="Title 10">
            <a:extLst>
              <a:ext uri="{FF2B5EF4-FFF2-40B4-BE49-F238E27FC236}">
                <a16:creationId xmlns:a16="http://schemas.microsoft.com/office/drawing/2014/main" id="{717332CF-9C48-DF44-AFCE-C96CD707E2F2}"/>
              </a:ext>
            </a:extLst>
          </p:cNvPr>
          <p:cNvSpPr>
            <a:spLocks noGrp="1"/>
          </p:cNvSpPr>
          <p:nvPr>
            <p:ph type="title" idx="4294967295"/>
          </p:nvPr>
        </p:nvSpPr>
        <p:spPr>
          <a:xfrm>
            <a:off x="1371600" y="76200"/>
            <a:ext cx="7772400" cy="914400"/>
          </a:xfrm>
        </p:spPr>
        <p:txBody>
          <a:bodyPr/>
          <a:lstStyle/>
          <a:p>
            <a:r>
              <a:rPr lang="en-US" altLang="en-US">
                <a:latin typeface="Georgia" panose="02040502050405020303" pitchFamily="18" charset="0"/>
                <a:ea typeface="ＭＳ Ｐゴシック" panose="020B0600070205080204" pitchFamily="34" charset="-128"/>
              </a:rPr>
              <a:t>Treatment Thresholds</a:t>
            </a:r>
            <a:endParaRPr lang="en-US" altLang="en-US">
              <a:ea typeface="ＭＳ Ｐゴシック" panose="020B0600070205080204" pitchFamily="34" charset="-128"/>
            </a:endParaRPr>
          </a:p>
        </p:txBody>
      </p:sp>
      <p:sp>
        <p:nvSpPr>
          <p:cNvPr id="103427" name="Text Placeholder 11">
            <a:extLst>
              <a:ext uri="{FF2B5EF4-FFF2-40B4-BE49-F238E27FC236}">
                <a16:creationId xmlns:a16="http://schemas.microsoft.com/office/drawing/2014/main" id="{68C813B7-AE33-2A45-A216-02672B3C0D54}"/>
              </a:ext>
            </a:extLst>
          </p:cNvPr>
          <p:cNvSpPr>
            <a:spLocks noGrp="1"/>
          </p:cNvSpPr>
          <p:nvPr>
            <p:ph type="body" idx="4294967295"/>
          </p:nvPr>
        </p:nvSpPr>
        <p:spPr>
          <a:xfrm>
            <a:off x="1132114" y="2231571"/>
            <a:ext cx="7772400" cy="4038600"/>
          </a:xfrm>
        </p:spPr>
        <p:txBody>
          <a:bodyPr/>
          <a:lstStyle/>
          <a:p>
            <a:r>
              <a:rPr lang="en-US" altLang="en-US" dirty="0">
                <a:ea typeface="ＭＳ Ｐゴシック" panose="020B0600070205080204" pitchFamily="34" charset="-128"/>
              </a:rPr>
              <a:t>Recall Clinical Scenario #2 from Chapter 1, in which we were considering a white blood cell count (WBC) to help decide whether to treat a newborn with antibiotics. </a:t>
            </a:r>
          </a:p>
          <a:p>
            <a:r>
              <a:rPr lang="en-US" altLang="en-US" dirty="0">
                <a:ea typeface="ＭＳ Ｐゴシック" panose="020B0600070205080204" pitchFamily="34" charset="-128"/>
              </a:rPr>
              <a:t>The WBC will help us estimate the probability of infection, but we still need a </a:t>
            </a:r>
            <a:r>
              <a:rPr lang="en-US" altLang="en-US" i="1" dirty="0">
                <a:solidFill>
                  <a:srgbClr val="FF0000"/>
                </a:solidFill>
                <a:ea typeface="ＭＳ Ｐゴシック" panose="020B0600070205080204" pitchFamily="34" charset="-128"/>
              </a:rPr>
              <a:t>Treatment Threshold </a:t>
            </a:r>
            <a:r>
              <a:rPr lang="en-US" altLang="en-US" dirty="0">
                <a:ea typeface="ＭＳ Ｐゴシック" panose="020B0600070205080204" pitchFamily="34" charset="-128"/>
              </a:rPr>
              <a:t>to decide what to do.</a:t>
            </a:r>
            <a:endParaRPr lang="en-US" altLang="en-US" dirty="0">
              <a:solidFill>
                <a:srgbClr val="FF0000"/>
              </a:solidFill>
              <a:ea typeface="ＭＳ Ｐゴシック" panose="020B0600070205080204" pitchFamily="34" charset="-128"/>
            </a:endParaRPr>
          </a:p>
        </p:txBody>
      </p:sp>
      <p:sp>
        <p:nvSpPr>
          <p:cNvPr id="11" name="Rectangle 3">
            <a:extLst>
              <a:ext uri="{FF2B5EF4-FFF2-40B4-BE49-F238E27FC236}">
                <a16:creationId xmlns:a16="http://schemas.microsoft.com/office/drawing/2014/main" id="{57B5CECB-44CC-BF4F-BBFF-3FAD70A6ACB8}"/>
              </a:ext>
            </a:extLst>
          </p:cNvPr>
          <p:cNvSpPr>
            <a:spLocks noChangeArrowheads="1"/>
          </p:cNvSpPr>
          <p:nvPr/>
        </p:nvSpPr>
        <p:spPr bwMode="auto">
          <a:xfrm>
            <a:off x="1524000" y="990600"/>
            <a:ext cx="2667000" cy="685800"/>
          </a:xfrm>
          <a:prstGeom prst="rect">
            <a:avLst/>
          </a:prstGeom>
          <a:solidFill>
            <a:schemeClr val="accent2"/>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a:latin typeface="+mn-lt"/>
              <a:ea typeface="+mn-ea"/>
            </a:endParaRPr>
          </a:p>
        </p:txBody>
      </p:sp>
      <p:sp>
        <p:nvSpPr>
          <p:cNvPr id="12" name="Rectangle 5">
            <a:extLst>
              <a:ext uri="{FF2B5EF4-FFF2-40B4-BE49-F238E27FC236}">
                <a16:creationId xmlns:a16="http://schemas.microsoft.com/office/drawing/2014/main" id="{07E36B8D-2330-2745-BB58-1030AFFBF57D}"/>
              </a:ext>
            </a:extLst>
          </p:cNvPr>
          <p:cNvSpPr>
            <a:spLocks noChangeArrowheads="1"/>
          </p:cNvSpPr>
          <p:nvPr/>
        </p:nvSpPr>
        <p:spPr bwMode="auto">
          <a:xfrm>
            <a:off x="4191000" y="990600"/>
            <a:ext cx="3581400" cy="685800"/>
          </a:xfrm>
          <a:prstGeom prst="rect">
            <a:avLst/>
          </a:prstGeom>
          <a:solidFill>
            <a:srgbClr val="FF00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a:latin typeface="+mn-lt"/>
              <a:ea typeface="+mn-ea"/>
            </a:endParaRPr>
          </a:p>
        </p:txBody>
      </p:sp>
      <p:sp>
        <p:nvSpPr>
          <p:cNvPr id="103430" name="Text Box 6">
            <a:extLst>
              <a:ext uri="{FF2B5EF4-FFF2-40B4-BE49-F238E27FC236}">
                <a16:creationId xmlns:a16="http://schemas.microsoft.com/office/drawing/2014/main" id="{21FFCE33-64ED-DD4B-93C1-8F82CFC07428}"/>
              </a:ext>
            </a:extLst>
          </p:cNvPr>
          <p:cNvSpPr txBox="1">
            <a:spLocks noChangeArrowheads="1"/>
          </p:cNvSpPr>
          <p:nvPr/>
        </p:nvSpPr>
        <p:spPr bwMode="auto">
          <a:xfrm>
            <a:off x="1524000" y="1066800"/>
            <a:ext cx="1173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00"/>
                </a:solidFill>
              </a:rPr>
              <a:t>No treat</a:t>
            </a:r>
          </a:p>
        </p:txBody>
      </p:sp>
      <p:sp>
        <p:nvSpPr>
          <p:cNvPr id="14" name="Text Box 8">
            <a:extLst>
              <a:ext uri="{FF2B5EF4-FFF2-40B4-BE49-F238E27FC236}">
                <a16:creationId xmlns:a16="http://schemas.microsoft.com/office/drawing/2014/main" id="{8CA08588-68D0-1841-B010-AB6EAAE58C16}"/>
              </a:ext>
            </a:extLst>
          </p:cNvPr>
          <p:cNvSpPr txBox="1">
            <a:spLocks noChangeArrowheads="1"/>
          </p:cNvSpPr>
          <p:nvPr/>
        </p:nvSpPr>
        <p:spPr bwMode="auto">
          <a:xfrm>
            <a:off x="6356350" y="1077913"/>
            <a:ext cx="825500" cy="457200"/>
          </a:xfrm>
          <a:prstGeom prst="rect">
            <a:avLst/>
          </a:prstGeom>
          <a:noFill/>
          <a:ln w="9525">
            <a:noFill/>
            <a:miter lim="800000"/>
            <a:headEnd/>
            <a:tailEnd/>
          </a:ln>
        </p:spPr>
        <p:txBody>
          <a:bodyPr wrap="none">
            <a:spAutoFit/>
          </a:bodyPr>
          <a:lstStyle/>
          <a:p>
            <a:pPr eaLnBrk="0" hangingPunct="0">
              <a:defRPr/>
            </a:pPr>
            <a:r>
              <a:rPr lang="en-US" dirty="0">
                <a:solidFill>
                  <a:srgbClr val="FFFF00"/>
                </a:solidFill>
                <a:latin typeface="+mj-lt"/>
                <a:ea typeface="+mn-ea"/>
              </a:rPr>
              <a:t>Treat</a:t>
            </a:r>
          </a:p>
        </p:txBody>
      </p:sp>
      <p:sp>
        <p:nvSpPr>
          <p:cNvPr id="103432" name="Text Box 12">
            <a:extLst>
              <a:ext uri="{FF2B5EF4-FFF2-40B4-BE49-F238E27FC236}">
                <a16:creationId xmlns:a16="http://schemas.microsoft.com/office/drawing/2014/main" id="{155489CC-D3D6-9549-A385-E02D6E9FA86C}"/>
              </a:ext>
            </a:extLst>
          </p:cNvPr>
          <p:cNvSpPr txBox="1">
            <a:spLocks noChangeArrowheads="1"/>
          </p:cNvSpPr>
          <p:nvPr/>
        </p:nvSpPr>
        <p:spPr bwMode="auto">
          <a:xfrm>
            <a:off x="4038600" y="1752600"/>
            <a:ext cx="60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en-US" altLang="en-US"/>
              <a:t>P</a:t>
            </a:r>
            <a:r>
              <a:rPr kumimoji="1" lang="en-US" altLang="en-US" baseline="-25000"/>
              <a:t>TT</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Number Placeholder 1">
            <a:extLst>
              <a:ext uri="{FF2B5EF4-FFF2-40B4-BE49-F238E27FC236}">
                <a16:creationId xmlns:a16="http://schemas.microsoft.com/office/drawing/2014/main" id="{7D7A60CB-DE4D-214B-90A4-7B7298F01D1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48CD465-104D-9E48-8B5A-45B22121E929}" type="slidenum">
              <a:rPr lang="en-US" altLang="en-US" sz="1400">
                <a:latin typeface="Arial" panose="020B0604020202020204" pitchFamily="34" charset="0"/>
              </a:rPr>
              <a:pPr/>
              <a:t>44</a:t>
            </a:fld>
            <a:endParaRPr lang="en-US" altLang="en-US" sz="1400">
              <a:latin typeface="Arial" panose="020B0604020202020204" pitchFamily="34" charset="0"/>
            </a:endParaRPr>
          </a:p>
        </p:txBody>
      </p:sp>
      <p:sp>
        <p:nvSpPr>
          <p:cNvPr id="105474" name="Text Placeholder 2">
            <a:extLst>
              <a:ext uri="{FF2B5EF4-FFF2-40B4-BE49-F238E27FC236}">
                <a16:creationId xmlns:a16="http://schemas.microsoft.com/office/drawing/2014/main" id="{80AE6377-3BE4-D444-BE65-4EF0FA535909}"/>
              </a:ext>
            </a:extLst>
          </p:cNvPr>
          <p:cNvSpPr>
            <a:spLocks noGrp="1"/>
          </p:cNvSpPr>
          <p:nvPr>
            <p:ph type="body" idx="4294967295"/>
          </p:nvPr>
        </p:nvSpPr>
        <p:spPr>
          <a:xfrm>
            <a:off x="1143000" y="892629"/>
            <a:ext cx="7772400" cy="4724400"/>
          </a:xfrm>
        </p:spPr>
        <p:txBody>
          <a:bodyPr/>
          <a:lstStyle/>
          <a:p>
            <a:r>
              <a:rPr lang="en-US" altLang="en-US" sz="2800" dirty="0">
                <a:ea typeface="ＭＳ Ｐゴシック" panose="020B0600070205080204" pitchFamily="34" charset="-128"/>
              </a:rPr>
              <a:t>Lowest probability of disease at which the expected benefits of an empiric treatment exceed its expected risks and costs </a:t>
            </a:r>
          </a:p>
          <a:p>
            <a:r>
              <a:rPr lang="en-US" altLang="en-US" sz="2800" dirty="0">
                <a:ea typeface="ＭＳ Ｐゴシック" panose="020B0600070205080204" pitchFamily="34" charset="-128"/>
              </a:rPr>
              <a:t>Depends on relative </a:t>
            </a:r>
            <a:r>
              <a:rPr lang="en-US" altLang="en-US" sz="2800" dirty="0">
                <a:solidFill>
                  <a:srgbClr val="FF0000"/>
                </a:solidFill>
                <a:ea typeface="ＭＳ Ｐゴシック" panose="020B0600070205080204" pitchFamily="34" charset="-128"/>
              </a:rPr>
              <a:t>badness*</a:t>
            </a:r>
            <a:r>
              <a:rPr lang="en-US" altLang="en-US" sz="2800" dirty="0">
                <a:ea typeface="ＭＳ Ｐゴシック" panose="020B0600070205080204" pitchFamily="34" charset="-128"/>
              </a:rPr>
              <a:t> of 2 types of errors</a:t>
            </a:r>
          </a:p>
          <a:p>
            <a:pPr lvl="1"/>
            <a:r>
              <a:rPr lang="en-US" altLang="en-US" dirty="0">
                <a:ea typeface="ＭＳ Ｐゴシック" panose="020B0600070205080204" pitchFamily="34" charset="-128"/>
              </a:rPr>
              <a:t>How bad it is to treat someone who does not have the disease? (=C)</a:t>
            </a:r>
          </a:p>
          <a:p>
            <a:pPr lvl="1"/>
            <a:r>
              <a:rPr lang="en-US" altLang="en-US" dirty="0">
                <a:ea typeface="ＭＳ Ｐゴシック" panose="020B0600070205080204" pitchFamily="34" charset="-128"/>
              </a:rPr>
              <a:t>How bad it is not to treat someone who does have the disease? (=B)</a:t>
            </a:r>
          </a:p>
          <a:p>
            <a:pPr lvl="1"/>
            <a:r>
              <a:rPr lang="en-US" altLang="en-US" dirty="0">
                <a:ea typeface="ＭＳ Ｐゴシック" panose="020B0600070205080204" pitchFamily="34" charset="-128"/>
              </a:rPr>
              <a:t>To simplify, all costs are the costs compared with making the right decision</a:t>
            </a:r>
          </a:p>
        </p:txBody>
      </p:sp>
      <p:sp>
        <p:nvSpPr>
          <p:cNvPr id="105475" name="Title 3">
            <a:extLst>
              <a:ext uri="{FF2B5EF4-FFF2-40B4-BE49-F238E27FC236}">
                <a16:creationId xmlns:a16="http://schemas.microsoft.com/office/drawing/2014/main" id="{6066C8D8-59EB-6A4E-A402-95E17D0F05C9}"/>
              </a:ext>
            </a:extLst>
          </p:cNvPr>
          <p:cNvSpPr>
            <a:spLocks noGrp="1"/>
          </p:cNvSpPr>
          <p:nvPr>
            <p:ph type="title" idx="4294967295"/>
          </p:nvPr>
        </p:nvSpPr>
        <p:spPr>
          <a:xfrm>
            <a:off x="1143000" y="10886"/>
            <a:ext cx="7772400" cy="838200"/>
          </a:xfrm>
        </p:spPr>
        <p:txBody>
          <a:bodyPr/>
          <a:lstStyle/>
          <a:p>
            <a:r>
              <a:rPr lang="en-US" altLang="en-US" dirty="0">
                <a:ea typeface="ＭＳ Ｐゴシック" panose="020B0600070205080204" pitchFamily="34" charset="-128"/>
              </a:rPr>
              <a:t>Treatment threshold</a:t>
            </a:r>
          </a:p>
        </p:txBody>
      </p:sp>
      <p:sp>
        <p:nvSpPr>
          <p:cNvPr id="3" name="TextBox 2">
            <a:extLst>
              <a:ext uri="{FF2B5EF4-FFF2-40B4-BE49-F238E27FC236}">
                <a16:creationId xmlns:a16="http://schemas.microsoft.com/office/drawing/2014/main" id="{9F8287CA-EA32-B641-A673-D717FFEC2CD8}"/>
              </a:ext>
            </a:extLst>
          </p:cNvPr>
          <p:cNvSpPr txBox="1"/>
          <p:nvPr/>
        </p:nvSpPr>
        <p:spPr>
          <a:xfrm>
            <a:off x="1524000" y="6019800"/>
            <a:ext cx="6705600" cy="830997"/>
          </a:xfrm>
          <a:prstGeom prst="rect">
            <a:avLst/>
          </a:prstGeom>
          <a:noFill/>
        </p:spPr>
        <p:txBody>
          <a:bodyPr wrap="square" rtlCol="0">
            <a:spAutoFit/>
          </a:bodyPr>
          <a:lstStyle/>
          <a:p>
            <a:r>
              <a:rPr lang="en-US" dirty="0"/>
              <a:t>*Sometimes abbreviated as "cost," but it includes </a:t>
            </a:r>
            <a:r>
              <a:rPr lang="en-US" i="1" dirty="0"/>
              <a:t>everything </a:t>
            </a:r>
            <a:r>
              <a:rPr lang="en-US" dirty="0"/>
              <a:t>bad, not just financial cost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a:extLst>
              <a:ext uri="{FF2B5EF4-FFF2-40B4-BE49-F238E27FC236}">
                <a16:creationId xmlns:a16="http://schemas.microsoft.com/office/drawing/2014/main" id="{1553D7B3-D72B-9E47-B74F-90A9A8F4D0ED}"/>
              </a:ext>
            </a:extLst>
          </p:cNvPr>
          <p:cNvSpPr>
            <a:spLocks noGrp="1"/>
          </p:cNvSpPr>
          <p:nvPr>
            <p:ph type="title"/>
          </p:nvPr>
        </p:nvSpPr>
        <p:spPr>
          <a:xfrm>
            <a:off x="1143000" y="0"/>
            <a:ext cx="7772400" cy="685800"/>
          </a:xfrm>
        </p:spPr>
        <p:txBody>
          <a:bodyPr/>
          <a:lstStyle/>
          <a:p>
            <a:r>
              <a:rPr lang="en-US" altLang="en-US">
                <a:ea typeface="ＭＳ Ｐゴシック" panose="020B0600070205080204" pitchFamily="34" charset="-128"/>
              </a:rPr>
              <a:t>Decision Analytic Framework</a:t>
            </a:r>
          </a:p>
        </p:txBody>
      </p:sp>
      <p:sp>
        <p:nvSpPr>
          <p:cNvPr id="5" name="Rectangle 4">
            <a:extLst>
              <a:ext uri="{FF2B5EF4-FFF2-40B4-BE49-F238E27FC236}">
                <a16:creationId xmlns:a16="http://schemas.microsoft.com/office/drawing/2014/main" id="{63888EFA-CE52-FA40-B16C-A1E0B93DEE3F}"/>
              </a:ext>
            </a:extLst>
          </p:cNvPr>
          <p:cNvSpPr>
            <a:spLocks noChangeArrowheads="1"/>
          </p:cNvSpPr>
          <p:nvPr/>
        </p:nvSpPr>
        <p:spPr bwMode="auto">
          <a:xfrm>
            <a:off x="1447800" y="3657600"/>
            <a:ext cx="381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round/>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endParaRPr lang="en-US" altLang="en-US"/>
          </a:p>
        </p:txBody>
      </p:sp>
      <p:sp>
        <p:nvSpPr>
          <p:cNvPr id="6" name="Rectangle 5">
            <a:extLst>
              <a:ext uri="{FF2B5EF4-FFF2-40B4-BE49-F238E27FC236}">
                <a16:creationId xmlns:a16="http://schemas.microsoft.com/office/drawing/2014/main" id="{77C320E3-0A38-A34D-9F71-BADF24E3653C}"/>
              </a:ext>
            </a:extLst>
          </p:cNvPr>
          <p:cNvSpPr>
            <a:spLocks noChangeArrowheads="1"/>
          </p:cNvSpPr>
          <p:nvPr/>
        </p:nvSpPr>
        <p:spPr bwMode="auto">
          <a:xfrm>
            <a:off x="1600200" y="3657600"/>
            <a:ext cx="152400" cy="152400"/>
          </a:xfrm>
          <a:prstGeom prst="rect">
            <a:avLst/>
          </a:prstGeom>
          <a:solidFill>
            <a:srgbClr val="FF0000"/>
          </a:solidFill>
          <a:ln>
            <a:noFill/>
          </a:ln>
          <a:extLst>
            <a:ext uri="{91240B29-F687-4F45-9708-019B960494DF}">
              <a14:hiddenLine xmlns:a14="http://schemas.microsoft.com/office/drawing/2010/main" w="12700">
                <a:solidFill>
                  <a:srgbClr val="000000"/>
                </a:solidFill>
                <a:round/>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endParaRPr lang="en-US" altLang="en-US"/>
          </a:p>
        </p:txBody>
      </p:sp>
      <p:sp>
        <p:nvSpPr>
          <p:cNvPr id="7" name="Oval 6">
            <a:extLst>
              <a:ext uri="{FF2B5EF4-FFF2-40B4-BE49-F238E27FC236}">
                <a16:creationId xmlns:a16="http://schemas.microsoft.com/office/drawing/2014/main" id="{4DC28FA3-D3B1-044F-9020-55926B22AE25}"/>
              </a:ext>
            </a:extLst>
          </p:cNvPr>
          <p:cNvSpPr>
            <a:spLocks noChangeArrowheads="1"/>
          </p:cNvSpPr>
          <p:nvPr/>
        </p:nvSpPr>
        <p:spPr bwMode="auto">
          <a:xfrm>
            <a:off x="3276600" y="2438400"/>
            <a:ext cx="152400" cy="152400"/>
          </a:xfrm>
          <a:prstGeom prst="ellipse">
            <a:avLst/>
          </a:prstGeom>
          <a:solidFill>
            <a:srgbClr val="0000FF"/>
          </a:solidFill>
          <a:ln>
            <a:noFill/>
          </a:ln>
          <a:extLst>
            <a:ext uri="{91240B29-F687-4F45-9708-019B960494DF}">
              <a14:hiddenLine xmlns:a14="http://schemas.microsoft.com/office/drawing/2010/main" w="12700">
                <a:solidFill>
                  <a:srgbClr val="000000"/>
                </a:solidFill>
                <a:round/>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endParaRPr lang="en-US" altLang="en-US"/>
          </a:p>
        </p:txBody>
      </p:sp>
      <p:sp>
        <p:nvSpPr>
          <p:cNvPr id="9" name="TextBox 8">
            <a:extLst>
              <a:ext uri="{FF2B5EF4-FFF2-40B4-BE49-F238E27FC236}">
                <a16:creationId xmlns:a16="http://schemas.microsoft.com/office/drawing/2014/main" id="{8442F919-6D4B-4A44-89C4-ECA7DECCF3A4}"/>
              </a:ext>
            </a:extLst>
          </p:cNvPr>
          <p:cNvSpPr txBox="1">
            <a:spLocks noChangeArrowheads="1"/>
          </p:cNvSpPr>
          <p:nvPr/>
        </p:nvSpPr>
        <p:spPr bwMode="auto">
          <a:xfrm>
            <a:off x="1295400" y="4038600"/>
            <a:ext cx="1600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Start antibiotics?</a:t>
            </a:r>
          </a:p>
        </p:txBody>
      </p:sp>
      <p:sp>
        <p:nvSpPr>
          <p:cNvPr id="10" name="TextBox 9">
            <a:extLst>
              <a:ext uri="{FF2B5EF4-FFF2-40B4-BE49-F238E27FC236}">
                <a16:creationId xmlns:a16="http://schemas.microsoft.com/office/drawing/2014/main" id="{B6212E4C-02BA-E245-8155-54C8D6D8E416}"/>
              </a:ext>
            </a:extLst>
          </p:cNvPr>
          <p:cNvSpPr txBox="1">
            <a:spLocks noChangeArrowheads="1"/>
          </p:cNvSpPr>
          <p:nvPr/>
        </p:nvSpPr>
        <p:spPr bwMode="auto">
          <a:xfrm>
            <a:off x="4876800" y="1828800"/>
            <a:ext cx="20574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Treated infection</a:t>
            </a:r>
          </a:p>
        </p:txBody>
      </p:sp>
      <p:sp>
        <p:nvSpPr>
          <p:cNvPr id="11" name="TextBox 10">
            <a:extLst>
              <a:ext uri="{FF2B5EF4-FFF2-40B4-BE49-F238E27FC236}">
                <a16:creationId xmlns:a16="http://schemas.microsoft.com/office/drawing/2014/main" id="{616529D9-D98B-9243-917F-204FED46DFA6}"/>
              </a:ext>
            </a:extLst>
          </p:cNvPr>
          <p:cNvSpPr txBox="1">
            <a:spLocks noChangeArrowheads="1"/>
          </p:cNvSpPr>
          <p:nvPr/>
        </p:nvSpPr>
        <p:spPr bwMode="auto">
          <a:xfrm>
            <a:off x="2743200" y="4953000"/>
            <a:ext cx="1447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Infected?</a:t>
            </a:r>
          </a:p>
        </p:txBody>
      </p:sp>
      <p:sp>
        <p:nvSpPr>
          <p:cNvPr id="12" name="TextBox 11">
            <a:extLst>
              <a:ext uri="{FF2B5EF4-FFF2-40B4-BE49-F238E27FC236}">
                <a16:creationId xmlns:a16="http://schemas.microsoft.com/office/drawing/2014/main" id="{50FE317D-13F4-B842-9D3D-18A8F13F8AC3}"/>
              </a:ext>
            </a:extLst>
          </p:cNvPr>
          <p:cNvSpPr txBox="1">
            <a:spLocks noChangeArrowheads="1"/>
          </p:cNvSpPr>
          <p:nvPr/>
        </p:nvSpPr>
        <p:spPr bwMode="auto">
          <a:xfrm>
            <a:off x="2819400" y="2895600"/>
            <a:ext cx="137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Infected?</a:t>
            </a:r>
          </a:p>
        </p:txBody>
      </p:sp>
      <p:cxnSp>
        <p:nvCxnSpPr>
          <p:cNvPr id="15" name="Straight Arrow Connector 14">
            <a:extLst>
              <a:ext uri="{FF2B5EF4-FFF2-40B4-BE49-F238E27FC236}">
                <a16:creationId xmlns:a16="http://schemas.microsoft.com/office/drawing/2014/main" id="{05207CCB-CAE2-0C4B-95DD-621EA65DF00F}"/>
              </a:ext>
            </a:extLst>
          </p:cNvPr>
          <p:cNvCxnSpPr>
            <a:cxnSpLocks noChangeShapeType="1"/>
          </p:cNvCxnSpPr>
          <p:nvPr/>
        </p:nvCxnSpPr>
        <p:spPr bwMode="auto">
          <a:xfrm rot="5400000" flipH="1" flipV="1">
            <a:off x="1981200" y="2286000"/>
            <a:ext cx="1143000" cy="160020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6" name="Straight Arrow Connector 15">
            <a:extLst>
              <a:ext uri="{FF2B5EF4-FFF2-40B4-BE49-F238E27FC236}">
                <a16:creationId xmlns:a16="http://schemas.microsoft.com/office/drawing/2014/main" id="{E58EB9C8-85AA-6044-85E9-5C4D63AA0C89}"/>
              </a:ext>
            </a:extLst>
          </p:cNvPr>
          <p:cNvCxnSpPr>
            <a:cxnSpLocks noChangeShapeType="1"/>
            <a:stCxn id="6" idx="3"/>
            <a:endCxn id="34" idx="1"/>
          </p:cNvCxnSpPr>
          <p:nvPr/>
        </p:nvCxnSpPr>
        <p:spPr bwMode="auto">
          <a:xfrm>
            <a:off x="1752600" y="3733800"/>
            <a:ext cx="1698625" cy="1012825"/>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19" name="Straight Arrow Connector 18">
            <a:extLst>
              <a:ext uri="{FF2B5EF4-FFF2-40B4-BE49-F238E27FC236}">
                <a16:creationId xmlns:a16="http://schemas.microsoft.com/office/drawing/2014/main" id="{BF8304E0-AC7F-234A-A64B-B78588B57934}"/>
              </a:ext>
            </a:extLst>
          </p:cNvPr>
          <p:cNvCxnSpPr>
            <a:cxnSpLocks noChangeShapeType="1"/>
          </p:cNvCxnSpPr>
          <p:nvPr/>
        </p:nvCxnSpPr>
        <p:spPr bwMode="auto">
          <a:xfrm>
            <a:off x="3429000" y="2514600"/>
            <a:ext cx="1447800" cy="74930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21" name="Straight Arrow Connector 20">
            <a:extLst>
              <a:ext uri="{FF2B5EF4-FFF2-40B4-BE49-F238E27FC236}">
                <a16:creationId xmlns:a16="http://schemas.microsoft.com/office/drawing/2014/main" id="{514F350F-02FF-9F4D-A179-5BC959CB00B7}"/>
              </a:ext>
            </a:extLst>
          </p:cNvPr>
          <p:cNvCxnSpPr>
            <a:cxnSpLocks noChangeShapeType="1"/>
            <a:stCxn id="7" idx="7"/>
            <a:endCxn id="10" idx="1"/>
          </p:cNvCxnSpPr>
          <p:nvPr/>
        </p:nvCxnSpPr>
        <p:spPr bwMode="auto">
          <a:xfrm flipV="1">
            <a:off x="3406775" y="2244725"/>
            <a:ext cx="1470025" cy="21590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24" name="TextBox 23">
            <a:extLst>
              <a:ext uri="{FF2B5EF4-FFF2-40B4-BE49-F238E27FC236}">
                <a16:creationId xmlns:a16="http://schemas.microsoft.com/office/drawing/2014/main" id="{24C4F5CF-169C-6C44-A138-1D7735F22AC6}"/>
              </a:ext>
            </a:extLst>
          </p:cNvPr>
          <p:cNvSpPr txBox="1">
            <a:spLocks noChangeArrowheads="1"/>
          </p:cNvSpPr>
          <p:nvPr/>
        </p:nvSpPr>
        <p:spPr bwMode="auto">
          <a:xfrm>
            <a:off x="4876800" y="3124200"/>
            <a:ext cx="19812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Treated, no infection. </a:t>
            </a:r>
          </a:p>
        </p:txBody>
      </p:sp>
      <p:sp>
        <p:nvSpPr>
          <p:cNvPr id="25" name="TextBox 24">
            <a:extLst>
              <a:ext uri="{FF2B5EF4-FFF2-40B4-BE49-F238E27FC236}">
                <a16:creationId xmlns:a16="http://schemas.microsoft.com/office/drawing/2014/main" id="{B44D1177-A484-5A43-97E2-08D118E67E22}"/>
              </a:ext>
            </a:extLst>
          </p:cNvPr>
          <p:cNvSpPr txBox="1">
            <a:spLocks noChangeArrowheads="1"/>
          </p:cNvSpPr>
          <p:nvPr/>
        </p:nvSpPr>
        <p:spPr bwMode="auto">
          <a:xfrm>
            <a:off x="1905000" y="27432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Yes</a:t>
            </a:r>
          </a:p>
        </p:txBody>
      </p:sp>
      <p:sp>
        <p:nvSpPr>
          <p:cNvPr id="26" name="TextBox 25">
            <a:extLst>
              <a:ext uri="{FF2B5EF4-FFF2-40B4-BE49-F238E27FC236}">
                <a16:creationId xmlns:a16="http://schemas.microsoft.com/office/drawing/2014/main" id="{660398D0-4184-8545-B01E-00D4B576D5E3}"/>
              </a:ext>
            </a:extLst>
          </p:cNvPr>
          <p:cNvSpPr txBox="1">
            <a:spLocks noChangeArrowheads="1"/>
          </p:cNvSpPr>
          <p:nvPr/>
        </p:nvSpPr>
        <p:spPr bwMode="auto">
          <a:xfrm>
            <a:off x="2362200" y="3657600"/>
            <a:ext cx="60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No</a:t>
            </a:r>
          </a:p>
        </p:txBody>
      </p:sp>
      <p:sp>
        <p:nvSpPr>
          <p:cNvPr id="27" name="TextBox 26">
            <a:extLst>
              <a:ext uri="{FF2B5EF4-FFF2-40B4-BE49-F238E27FC236}">
                <a16:creationId xmlns:a16="http://schemas.microsoft.com/office/drawing/2014/main" id="{A843232D-6BA1-5742-9D48-BDF2D5F66B46}"/>
              </a:ext>
            </a:extLst>
          </p:cNvPr>
          <p:cNvSpPr txBox="1">
            <a:spLocks noChangeArrowheads="1"/>
          </p:cNvSpPr>
          <p:nvPr/>
        </p:nvSpPr>
        <p:spPr bwMode="auto">
          <a:xfrm>
            <a:off x="3505200" y="1828800"/>
            <a:ext cx="76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Yes</a:t>
            </a:r>
          </a:p>
        </p:txBody>
      </p:sp>
      <p:sp>
        <p:nvSpPr>
          <p:cNvPr id="28" name="TextBox 27">
            <a:extLst>
              <a:ext uri="{FF2B5EF4-FFF2-40B4-BE49-F238E27FC236}">
                <a16:creationId xmlns:a16="http://schemas.microsoft.com/office/drawing/2014/main" id="{E8CED435-2CA2-F04B-B4E1-11390CF1A57F}"/>
              </a:ext>
            </a:extLst>
          </p:cNvPr>
          <p:cNvSpPr txBox="1">
            <a:spLocks noChangeArrowheads="1"/>
          </p:cNvSpPr>
          <p:nvPr/>
        </p:nvSpPr>
        <p:spPr bwMode="auto">
          <a:xfrm>
            <a:off x="4038600" y="2514600"/>
            <a:ext cx="609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No</a:t>
            </a:r>
          </a:p>
        </p:txBody>
      </p:sp>
      <p:sp>
        <p:nvSpPr>
          <p:cNvPr id="34" name="Oval 33">
            <a:extLst>
              <a:ext uri="{FF2B5EF4-FFF2-40B4-BE49-F238E27FC236}">
                <a16:creationId xmlns:a16="http://schemas.microsoft.com/office/drawing/2014/main" id="{025D732A-208D-C648-B1F5-7E7A7E1DC79D}"/>
              </a:ext>
            </a:extLst>
          </p:cNvPr>
          <p:cNvSpPr>
            <a:spLocks noChangeArrowheads="1"/>
          </p:cNvSpPr>
          <p:nvPr/>
        </p:nvSpPr>
        <p:spPr bwMode="auto">
          <a:xfrm>
            <a:off x="3429000" y="4724400"/>
            <a:ext cx="152400" cy="152400"/>
          </a:xfrm>
          <a:prstGeom prst="ellipse">
            <a:avLst/>
          </a:prstGeom>
          <a:solidFill>
            <a:srgbClr val="0000FF"/>
          </a:solidFill>
          <a:ln>
            <a:noFill/>
          </a:ln>
          <a:extLst>
            <a:ext uri="{91240B29-F687-4F45-9708-019B960494DF}">
              <a14:hiddenLine xmlns:a14="http://schemas.microsoft.com/office/drawing/2010/main" w="12700">
                <a:solidFill>
                  <a:srgbClr val="000000"/>
                </a:solidFill>
                <a:round/>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endParaRPr lang="en-US" altLang="en-US"/>
          </a:p>
        </p:txBody>
      </p:sp>
      <p:sp>
        <p:nvSpPr>
          <p:cNvPr id="36" name="TextBox 35">
            <a:extLst>
              <a:ext uri="{FF2B5EF4-FFF2-40B4-BE49-F238E27FC236}">
                <a16:creationId xmlns:a16="http://schemas.microsoft.com/office/drawing/2014/main" id="{86CECA1A-D1E8-7645-8CBE-EF15DBEF315B}"/>
              </a:ext>
            </a:extLst>
          </p:cNvPr>
          <p:cNvSpPr txBox="1">
            <a:spLocks noChangeArrowheads="1"/>
          </p:cNvSpPr>
          <p:nvPr/>
        </p:nvSpPr>
        <p:spPr bwMode="auto">
          <a:xfrm>
            <a:off x="5029200" y="4114800"/>
            <a:ext cx="19812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Untreated infection</a:t>
            </a:r>
          </a:p>
        </p:txBody>
      </p:sp>
      <p:cxnSp>
        <p:nvCxnSpPr>
          <p:cNvPr id="37" name="Straight Arrow Connector 36">
            <a:extLst>
              <a:ext uri="{FF2B5EF4-FFF2-40B4-BE49-F238E27FC236}">
                <a16:creationId xmlns:a16="http://schemas.microsoft.com/office/drawing/2014/main" id="{7B10B199-20B1-EC4A-9DCA-89061C4112D8}"/>
              </a:ext>
            </a:extLst>
          </p:cNvPr>
          <p:cNvCxnSpPr>
            <a:cxnSpLocks noChangeShapeType="1"/>
          </p:cNvCxnSpPr>
          <p:nvPr/>
        </p:nvCxnSpPr>
        <p:spPr bwMode="auto">
          <a:xfrm>
            <a:off x="3581400" y="4800600"/>
            <a:ext cx="1447800" cy="74930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cxnSp>
        <p:nvCxnSpPr>
          <p:cNvPr id="38" name="Straight Arrow Connector 37">
            <a:extLst>
              <a:ext uri="{FF2B5EF4-FFF2-40B4-BE49-F238E27FC236}">
                <a16:creationId xmlns:a16="http://schemas.microsoft.com/office/drawing/2014/main" id="{043C0314-ABC8-FB4C-AB9F-C19A3DAFE379}"/>
              </a:ext>
            </a:extLst>
          </p:cNvPr>
          <p:cNvCxnSpPr>
            <a:cxnSpLocks noChangeShapeType="1"/>
            <a:stCxn id="34" idx="7"/>
            <a:endCxn id="36" idx="1"/>
          </p:cNvCxnSpPr>
          <p:nvPr/>
        </p:nvCxnSpPr>
        <p:spPr bwMode="auto">
          <a:xfrm flipV="1">
            <a:off x="3559175" y="4530725"/>
            <a:ext cx="1470025" cy="215900"/>
          </a:xfrm>
          <a:prstGeom prst="straightConnector1">
            <a:avLst/>
          </a:prstGeom>
          <a:noFill/>
          <a:ln w="12700">
            <a:solidFill>
              <a:schemeClr val="tx1"/>
            </a:solidFill>
            <a:round/>
            <a:headEnd/>
            <a:tailEnd/>
          </a:ln>
          <a:extLst>
            <a:ext uri="{909E8E84-426E-40DD-AFC4-6F175D3DCCD1}">
              <a14:hiddenFill xmlns:a14="http://schemas.microsoft.com/office/drawing/2010/main">
                <a:noFill/>
              </a14:hiddenFill>
            </a:ext>
          </a:extLst>
        </p:spPr>
      </p:cxnSp>
      <p:sp>
        <p:nvSpPr>
          <p:cNvPr id="39" name="TextBox 38">
            <a:extLst>
              <a:ext uri="{FF2B5EF4-FFF2-40B4-BE49-F238E27FC236}">
                <a16:creationId xmlns:a16="http://schemas.microsoft.com/office/drawing/2014/main" id="{1BEC5FAB-8C98-EE41-AD6B-6BFDDF453D05}"/>
              </a:ext>
            </a:extLst>
          </p:cNvPr>
          <p:cNvSpPr txBox="1">
            <a:spLocks noChangeArrowheads="1"/>
          </p:cNvSpPr>
          <p:nvPr/>
        </p:nvSpPr>
        <p:spPr bwMode="auto">
          <a:xfrm>
            <a:off x="5029200" y="5410200"/>
            <a:ext cx="1981200" cy="8302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Untreated, no infection</a:t>
            </a:r>
          </a:p>
        </p:txBody>
      </p:sp>
      <p:sp>
        <p:nvSpPr>
          <p:cNvPr id="40" name="TextBox 39">
            <a:extLst>
              <a:ext uri="{FF2B5EF4-FFF2-40B4-BE49-F238E27FC236}">
                <a16:creationId xmlns:a16="http://schemas.microsoft.com/office/drawing/2014/main" id="{8BBB0DA5-84FD-7048-B144-8DFD90A24821}"/>
              </a:ext>
            </a:extLst>
          </p:cNvPr>
          <p:cNvSpPr txBox="1">
            <a:spLocks noChangeArrowheads="1"/>
          </p:cNvSpPr>
          <p:nvPr/>
        </p:nvSpPr>
        <p:spPr bwMode="auto">
          <a:xfrm>
            <a:off x="4038600" y="41148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Yes</a:t>
            </a:r>
          </a:p>
        </p:txBody>
      </p:sp>
      <p:sp>
        <p:nvSpPr>
          <p:cNvPr id="107544" name="TextBox 40">
            <a:extLst>
              <a:ext uri="{FF2B5EF4-FFF2-40B4-BE49-F238E27FC236}">
                <a16:creationId xmlns:a16="http://schemas.microsoft.com/office/drawing/2014/main" id="{2CD4A48D-1100-CC4B-80B4-7630E7F47EFA}"/>
              </a:ext>
            </a:extLst>
          </p:cNvPr>
          <p:cNvSpPr txBox="1">
            <a:spLocks noChangeArrowheads="1"/>
          </p:cNvSpPr>
          <p:nvPr/>
        </p:nvSpPr>
        <p:spPr bwMode="auto">
          <a:xfrm>
            <a:off x="4191000" y="4800600"/>
            <a:ext cx="68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No</a:t>
            </a:r>
          </a:p>
        </p:txBody>
      </p:sp>
      <p:sp>
        <p:nvSpPr>
          <p:cNvPr id="107545" name="Rectangle 42">
            <a:extLst>
              <a:ext uri="{FF2B5EF4-FFF2-40B4-BE49-F238E27FC236}">
                <a16:creationId xmlns:a16="http://schemas.microsoft.com/office/drawing/2014/main" id="{6ABDF626-B7E3-8B47-9F65-16BB7F195CFD}"/>
              </a:ext>
            </a:extLst>
          </p:cNvPr>
          <p:cNvSpPr>
            <a:spLocks noChangeArrowheads="1"/>
          </p:cNvSpPr>
          <p:nvPr/>
        </p:nvSpPr>
        <p:spPr bwMode="auto">
          <a:xfrm>
            <a:off x="7239000" y="1676400"/>
            <a:ext cx="66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4400">
                <a:sym typeface="Wingdings" pitchFamily="2" charset="2"/>
              </a:rPr>
              <a:t></a:t>
            </a:r>
          </a:p>
        </p:txBody>
      </p:sp>
      <p:sp>
        <p:nvSpPr>
          <p:cNvPr id="107546" name="Rectangle 43">
            <a:extLst>
              <a:ext uri="{FF2B5EF4-FFF2-40B4-BE49-F238E27FC236}">
                <a16:creationId xmlns:a16="http://schemas.microsoft.com/office/drawing/2014/main" id="{A9ABFAE0-C8B7-B341-9109-D2FBD956461B}"/>
              </a:ext>
            </a:extLst>
          </p:cNvPr>
          <p:cNvSpPr>
            <a:spLocks noChangeArrowheads="1"/>
          </p:cNvSpPr>
          <p:nvPr/>
        </p:nvSpPr>
        <p:spPr bwMode="auto">
          <a:xfrm>
            <a:off x="7315200" y="5334000"/>
            <a:ext cx="660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4400">
                <a:sym typeface="Wingdings" pitchFamily="2" charset="2"/>
              </a:rPr>
              <a:t></a:t>
            </a:r>
          </a:p>
        </p:txBody>
      </p:sp>
      <p:sp>
        <p:nvSpPr>
          <p:cNvPr id="107547" name="Rectangle 44">
            <a:extLst>
              <a:ext uri="{FF2B5EF4-FFF2-40B4-BE49-F238E27FC236}">
                <a16:creationId xmlns:a16="http://schemas.microsoft.com/office/drawing/2014/main" id="{B273F7AC-E5CA-8D49-93A1-FD49742F8DE2}"/>
              </a:ext>
            </a:extLst>
          </p:cNvPr>
          <p:cNvSpPr>
            <a:spLocks noChangeArrowheads="1"/>
          </p:cNvSpPr>
          <p:nvPr/>
        </p:nvSpPr>
        <p:spPr bwMode="auto">
          <a:xfrm>
            <a:off x="7315200" y="2971800"/>
            <a:ext cx="1636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4400">
                <a:sym typeface="Wingdings" pitchFamily="2" charset="2"/>
              </a:rPr>
              <a:t> = C</a:t>
            </a:r>
            <a:endParaRPr lang="en-US" altLang="en-US" sz="4400"/>
          </a:p>
        </p:txBody>
      </p:sp>
      <p:sp>
        <p:nvSpPr>
          <p:cNvPr id="107548" name="Rectangle 45">
            <a:extLst>
              <a:ext uri="{FF2B5EF4-FFF2-40B4-BE49-F238E27FC236}">
                <a16:creationId xmlns:a16="http://schemas.microsoft.com/office/drawing/2014/main" id="{D72795A1-A2F6-EB4C-8E78-5EBFB8528242}"/>
              </a:ext>
            </a:extLst>
          </p:cNvPr>
          <p:cNvSpPr>
            <a:spLocks noChangeArrowheads="1"/>
          </p:cNvSpPr>
          <p:nvPr/>
        </p:nvSpPr>
        <p:spPr bwMode="auto">
          <a:xfrm>
            <a:off x="7315200" y="4038600"/>
            <a:ext cx="16367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sz="4400">
                <a:sym typeface="Wingdings" pitchFamily="2" charset="2"/>
              </a:rPr>
              <a:t> = B</a:t>
            </a:r>
            <a:r>
              <a:rPr lang="en-US" altLang="en-US"/>
              <a:t> </a:t>
            </a:r>
          </a:p>
        </p:txBody>
      </p:sp>
      <p:sp>
        <p:nvSpPr>
          <p:cNvPr id="107549" name="Slide Number Placeholder 30">
            <a:extLst>
              <a:ext uri="{FF2B5EF4-FFF2-40B4-BE49-F238E27FC236}">
                <a16:creationId xmlns:a16="http://schemas.microsoft.com/office/drawing/2014/main" id="{64A01C6E-E2FA-2D45-ABA5-370A30F5EFC3}"/>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51E8449-180A-414C-865C-B32F1950F4EA}" type="slidenum">
              <a:rPr lang="en-US" altLang="en-US" sz="1400">
                <a:latin typeface="Arial" panose="020B0604020202020204" pitchFamily="34" charset="0"/>
              </a:rPr>
              <a:pPr/>
              <a:t>45</a:t>
            </a:fld>
            <a:endParaRPr lang="en-US" altLang="en-US" sz="1400">
              <a:latin typeface="Arial" panose="020B0604020202020204" pitchFamily="34" charset="0"/>
            </a:endParaRPr>
          </a:p>
        </p:txBody>
      </p:sp>
      <p:sp>
        <p:nvSpPr>
          <p:cNvPr id="4" name="TextBox 3">
            <a:extLst>
              <a:ext uri="{FF2B5EF4-FFF2-40B4-BE49-F238E27FC236}">
                <a16:creationId xmlns:a16="http://schemas.microsoft.com/office/drawing/2014/main" id="{811A711E-1552-7140-8551-45BA6F4789E6}"/>
              </a:ext>
            </a:extLst>
          </p:cNvPr>
          <p:cNvSpPr txBox="1">
            <a:spLocks noChangeArrowheads="1"/>
          </p:cNvSpPr>
          <p:nvPr/>
        </p:nvSpPr>
        <p:spPr bwMode="auto">
          <a:xfrm>
            <a:off x="3886200" y="914400"/>
            <a:ext cx="9906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P(D)</a:t>
            </a:r>
          </a:p>
        </p:txBody>
      </p:sp>
      <p:cxnSp>
        <p:nvCxnSpPr>
          <p:cNvPr id="107551" name="Straight Arrow Connector 12">
            <a:extLst>
              <a:ext uri="{FF2B5EF4-FFF2-40B4-BE49-F238E27FC236}">
                <a16:creationId xmlns:a16="http://schemas.microsoft.com/office/drawing/2014/main" id="{BA03C93F-92B4-714C-B076-E46D77A81B3F}"/>
              </a:ext>
            </a:extLst>
          </p:cNvPr>
          <p:cNvCxnSpPr>
            <a:cxnSpLocks noChangeShapeType="1"/>
          </p:cNvCxnSpPr>
          <p:nvPr/>
        </p:nvCxnSpPr>
        <p:spPr bwMode="auto">
          <a:xfrm flipH="1">
            <a:off x="3962400" y="1371600"/>
            <a:ext cx="304800" cy="6096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nodePh="1">
                                  <p:stCondLst>
                                    <p:cond delay="0"/>
                                  </p:stCondLst>
                                  <p:endCondLst>
                                    <p:cond evt="begin" delay="0">
                                      <p:tn val="19"/>
                                    </p:cond>
                                  </p:end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9" grpId="0"/>
      <p:bldP spid="10" grpId="0" animBg="1"/>
      <p:bldP spid="11" grpId="0"/>
      <p:bldP spid="12" grpId="0"/>
      <p:bldP spid="24" grpId="0" animBg="1"/>
      <p:bldP spid="25" grpId="0"/>
      <p:bldP spid="26" grpId="0"/>
      <p:bldP spid="27" grpId="0"/>
      <p:bldP spid="28" grpId="0"/>
      <p:bldP spid="34" grpId="0" animBg="1"/>
      <p:bldP spid="36" grpId="0" animBg="1"/>
      <p:bldP spid="39" grpId="0" animBg="1"/>
      <p:bldP spid="40" grpId="0"/>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Number Placeholder 1">
            <a:extLst>
              <a:ext uri="{FF2B5EF4-FFF2-40B4-BE49-F238E27FC236}">
                <a16:creationId xmlns:a16="http://schemas.microsoft.com/office/drawing/2014/main" id="{E53FF9F4-C4DC-8D48-98A0-E73174451E4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F6062ED2-DD31-1B4A-A5E1-D60E321FFAD6}" type="slidenum">
              <a:rPr lang="en-US" altLang="en-US" sz="1400">
                <a:latin typeface="Arial" panose="020B0604020202020204" pitchFamily="34" charset="0"/>
              </a:rPr>
              <a:pPr/>
              <a:t>46</a:t>
            </a:fld>
            <a:endParaRPr lang="en-US" altLang="en-US" sz="1400">
              <a:latin typeface="Arial" panose="020B0604020202020204" pitchFamily="34" charset="0"/>
            </a:endParaRPr>
          </a:p>
        </p:txBody>
      </p:sp>
      <p:sp>
        <p:nvSpPr>
          <p:cNvPr id="109570" name="Title 2">
            <a:extLst>
              <a:ext uri="{FF2B5EF4-FFF2-40B4-BE49-F238E27FC236}">
                <a16:creationId xmlns:a16="http://schemas.microsoft.com/office/drawing/2014/main" id="{92BAC208-42B9-F24D-8CE6-10B14AEF503D}"/>
              </a:ext>
            </a:extLst>
          </p:cNvPr>
          <p:cNvSpPr>
            <a:spLocks noGrp="1"/>
          </p:cNvSpPr>
          <p:nvPr>
            <p:ph type="title" idx="4294967295"/>
          </p:nvPr>
        </p:nvSpPr>
        <p:spPr>
          <a:xfrm>
            <a:off x="1143000" y="533400"/>
            <a:ext cx="7772400" cy="762000"/>
          </a:xfrm>
        </p:spPr>
        <p:txBody>
          <a:bodyPr/>
          <a:lstStyle/>
          <a:p>
            <a:r>
              <a:rPr lang="en-US" altLang="en-US">
                <a:ea typeface="ＭＳ Ｐゴシック" panose="020B0600070205080204" pitchFamily="34" charset="-128"/>
              </a:rPr>
              <a:t>X-Graph: Concept of expected cost (utility)</a:t>
            </a:r>
          </a:p>
        </p:txBody>
      </p:sp>
      <p:sp>
        <p:nvSpPr>
          <p:cNvPr id="109571" name="Line 4">
            <a:extLst>
              <a:ext uri="{FF2B5EF4-FFF2-40B4-BE49-F238E27FC236}">
                <a16:creationId xmlns:a16="http://schemas.microsoft.com/office/drawing/2014/main" id="{B069BCA6-8963-B445-9630-1C896A1BEE65}"/>
              </a:ext>
            </a:extLst>
          </p:cNvPr>
          <p:cNvSpPr>
            <a:spLocks noChangeShapeType="1"/>
          </p:cNvSpPr>
          <p:nvPr/>
        </p:nvSpPr>
        <p:spPr bwMode="auto">
          <a:xfrm>
            <a:off x="1828800" y="1676400"/>
            <a:ext cx="0" cy="434340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72" name="Line 5">
            <a:extLst>
              <a:ext uri="{FF2B5EF4-FFF2-40B4-BE49-F238E27FC236}">
                <a16:creationId xmlns:a16="http://schemas.microsoft.com/office/drawing/2014/main" id="{1D2FEE1F-0CAE-BD44-9EE0-5BCE9C9FDFD1}"/>
              </a:ext>
            </a:extLst>
          </p:cNvPr>
          <p:cNvSpPr>
            <a:spLocks noChangeShapeType="1"/>
          </p:cNvSpPr>
          <p:nvPr/>
        </p:nvSpPr>
        <p:spPr bwMode="auto">
          <a:xfrm>
            <a:off x="7848600" y="1676400"/>
            <a:ext cx="0" cy="434340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73" name="Line 6">
            <a:extLst>
              <a:ext uri="{FF2B5EF4-FFF2-40B4-BE49-F238E27FC236}">
                <a16:creationId xmlns:a16="http://schemas.microsoft.com/office/drawing/2014/main" id="{AC477ED0-F295-884A-9AB4-1B6A0BE7E48F}"/>
              </a:ext>
            </a:extLst>
          </p:cNvPr>
          <p:cNvSpPr>
            <a:spLocks noChangeShapeType="1"/>
          </p:cNvSpPr>
          <p:nvPr/>
        </p:nvSpPr>
        <p:spPr bwMode="auto">
          <a:xfrm flipH="1">
            <a:off x="1828800" y="6019800"/>
            <a:ext cx="6019800"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74" name="Text Box 7">
            <a:extLst>
              <a:ext uri="{FF2B5EF4-FFF2-40B4-BE49-F238E27FC236}">
                <a16:creationId xmlns:a16="http://schemas.microsoft.com/office/drawing/2014/main" id="{5E92B007-712D-664E-AFB9-0FA7F07F6AD6}"/>
              </a:ext>
            </a:extLst>
          </p:cNvPr>
          <p:cNvSpPr txBox="1">
            <a:spLocks noChangeArrowheads="1"/>
          </p:cNvSpPr>
          <p:nvPr/>
        </p:nvSpPr>
        <p:spPr bwMode="auto">
          <a:xfrm>
            <a:off x="3200400" y="60960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Probability of Disease</a:t>
            </a:r>
          </a:p>
        </p:txBody>
      </p:sp>
      <p:sp>
        <p:nvSpPr>
          <p:cNvPr id="109575" name="Text Box 8">
            <a:extLst>
              <a:ext uri="{FF2B5EF4-FFF2-40B4-BE49-F238E27FC236}">
                <a16:creationId xmlns:a16="http://schemas.microsoft.com/office/drawing/2014/main" id="{8347554C-6DAE-4043-BD59-FA21F49AA397}"/>
              </a:ext>
            </a:extLst>
          </p:cNvPr>
          <p:cNvSpPr txBox="1">
            <a:spLocks noChangeArrowheads="1"/>
          </p:cNvSpPr>
          <p:nvPr/>
        </p:nvSpPr>
        <p:spPr bwMode="auto">
          <a:xfrm>
            <a:off x="1676400" y="609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0</a:t>
            </a:r>
          </a:p>
        </p:txBody>
      </p:sp>
      <p:sp>
        <p:nvSpPr>
          <p:cNvPr id="109576" name="Text Box 9">
            <a:extLst>
              <a:ext uri="{FF2B5EF4-FFF2-40B4-BE49-F238E27FC236}">
                <a16:creationId xmlns:a16="http://schemas.microsoft.com/office/drawing/2014/main" id="{484002A5-F669-994A-B0ED-E9E1CF34704F}"/>
              </a:ext>
            </a:extLst>
          </p:cNvPr>
          <p:cNvSpPr txBox="1">
            <a:spLocks noChangeArrowheads="1"/>
          </p:cNvSpPr>
          <p:nvPr/>
        </p:nvSpPr>
        <p:spPr bwMode="auto">
          <a:xfrm>
            <a:off x="7772400" y="6096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1</a:t>
            </a:r>
          </a:p>
        </p:txBody>
      </p:sp>
      <p:sp>
        <p:nvSpPr>
          <p:cNvPr id="109577" name="Line 10">
            <a:extLst>
              <a:ext uri="{FF2B5EF4-FFF2-40B4-BE49-F238E27FC236}">
                <a16:creationId xmlns:a16="http://schemas.microsoft.com/office/drawing/2014/main" id="{4BEF49F9-DE9F-EE4D-B124-C47C9B3F51B2}"/>
              </a:ext>
            </a:extLst>
          </p:cNvPr>
          <p:cNvSpPr>
            <a:spLocks noChangeShapeType="1"/>
          </p:cNvSpPr>
          <p:nvPr/>
        </p:nvSpPr>
        <p:spPr bwMode="auto">
          <a:xfrm flipV="1">
            <a:off x="1828800" y="2667000"/>
            <a:ext cx="6019800" cy="3352800"/>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78" name="Line 11">
            <a:extLst>
              <a:ext uri="{FF2B5EF4-FFF2-40B4-BE49-F238E27FC236}">
                <a16:creationId xmlns:a16="http://schemas.microsoft.com/office/drawing/2014/main" id="{F2A10513-C693-7540-BE77-CB70318E9E63}"/>
              </a:ext>
            </a:extLst>
          </p:cNvPr>
          <p:cNvSpPr>
            <a:spLocks noChangeShapeType="1"/>
          </p:cNvSpPr>
          <p:nvPr/>
        </p:nvSpPr>
        <p:spPr bwMode="auto">
          <a:xfrm>
            <a:off x="1828800" y="4114800"/>
            <a:ext cx="6019800" cy="190500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9579" name="Text Box 12">
            <a:extLst>
              <a:ext uri="{FF2B5EF4-FFF2-40B4-BE49-F238E27FC236}">
                <a16:creationId xmlns:a16="http://schemas.microsoft.com/office/drawing/2014/main" id="{8992F25B-11F6-AF47-A7FF-35723424606F}"/>
              </a:ext>
            </a:extLst>
          </p:cNvPr>
          <p:cNvSpPr txBox="1">
            <a:spLocks noChangeArrowheads="1"/>
          </p:cNvSpPr>
          <p:nvPr/>
        </p:nvSpPr>
        <p:spPr bwMode="auto">
          <a:xfrm>
            <a:off x="1371600" y="3886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C</a:t>
            </a:r>
          </a:p>
        </p:txBody>
      </p:sp>
      <p:sp>
        <p:nvSpPr>
          <p:cNvPr id="109580" name="Text Box 13">
            <a:extLst>
              <a:ext uri="{FF2B5EF4-FFF2-40B4-BE49-F238E27FC236}">
                <a16:creationId xmlns:a16="http://schemas.microsoft.com/office/drawing/2014/main" id="{191365EB-5E6D-1544-847B-4603D03199D3}"/>
              </a:ext>
            </a:extLst>
          </p:cNvPr>
          <p:cNvSpPr txBox="1">
            <a:spLocks noChangeArrowheads="1"/>
          </p:cNvSpPr>
          <p:nvPr/>
        </p:nvSpPr>
        <p:spPr bwMode="auto">
          <a:xfrm>
            <a:off x="7924800" y="2438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B</a:t>
            </a:r>
          </a:p>
        </p:txBody>
      </p:sp>
      <p:sp>
        <p:nvSpPr>
          <p:cNvPr id="109581" name="Text Box 15">
            <a:extLst>
              <a:ext uri="{FF2B5EF4-FFF2-40B4-BE49-F238E27FC236}">
                <a16:creationId xmlns:a16="http://schemas.microsoft.com/office/drawing/2014/main" id="{98D35CFD-493B-1E44-937C-80E86C84D6F6}"/>
              </a:ext>
            </a:extLst>
          </p:cNvPr>
          <p:cNvSpPr txBox="1">
            <a:spLocks noChangeArrowheads="1"/>
          </p:cNvSpPr>
          <p:nvPr/>
        </p:nvSpPr>
        <p:spPr bwMode="auto">
          <a:xfrm rot="16200000">
            <a:off x="342900" y="2550467"/>
            <a:ext cx="2209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dirty="0"/>
              <a:t>Expected "cost"</a:t>
            </a:r>
          </a:p>
        </p:txBody>
      </p:sp>
      <p:sp>
        <p:nvSpPr>
          <p:cNvPr id="109582" name="Text Box 17">
            <a:extLst>
              <a:ext uri="{FF2B5EF4-FFF2-40B4-BE49-F238E27FC236}">
                <a16:creationId xmlns:a16="http://schemas.microsoft.com/office/drawing/2014/main" id="{8729D654-5697-2847-8C6A-72AD4E52F4EF}"/>
              </a:ext>
            </a:extLst>
          </p:cNvPr>
          <p:cNvSpPr txBox="1">
            <a:spLocks noChangeArrowheads="1"/>
          </p:cNvSpPr>
          <p:nvPr/>
        </p:nvSpPr>
        <p:spPr bwMode="auto">
          <a:xfrm>
            <a:off x="5638800" y="4114800"/>
            <a:ext cx="1905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No Treat: BP</a:t>
            </a:r>
          </a:p>
        </p:txBody>
      </p:sp>
      <p:sp>
        <p:nvSpPr>
          <p:cNvPr id="109583" name="Text Box 18">
            <a:extLst>
              <a:ext uri="{FF2B5EF4-FFF2-40B4-BE49-F238E27FC236}">
                <a16:creationId xmlns:a16="http://schemas.microsoft.com/office/drawing/2014/main" id="{51440BC3-92AC-F14B-B4D0-1420E1B79D4F}"/>
              </a:ext>
            </a:extLst>
          </p:cNvPr>
          <p:cNvSpPr txBox="1">
            <a:spLocks noChangeArrowheads="1"/>
          </p:cNvSpPr>
          <p:nvPr/>
        </p:nvSpPr>
        <p:spPr bwMode="auto">
          <a:xfrm>
            <a:off x="2286000" y="3657600"/>
            <a:ext cx="19812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Treat: C(1−P)</a:t>
            </a:r>
          </a:p>
        </p:txBody>
      </p:sp>
      <p:sp>
        <p:nvSpPr>
          <p:cNvPr id="109584" name="Line 19">
            <a:extLst>
              <a:ext uri="{FF2B5EF4-FFF2-40B4-BE49-F238E27FC236}">
                <a16:creationId xmlns:a16="http://schemas.microsoft.com/office/drawing/2014/main" id="{654E3066-41D9-5F47-ADC7-BEFB46C43272}"/>
              </a:ext>
            </a:extLst>
          </p:cNvPr>
          <p:cNvSpPr>
            <a:spLocks noChangeShapeType="1"/>
          </p:cNvSpPr>
          <p:nvPr/>
        </p:nvSpPr>
        <p:spPr bwMode="auto">
          <a:xfrm flipH="1" flipV="1">
            <a:off x="6324600" y="3505200"/>
            <a:ext cx="685800" cy="609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9585" name="Line 20">
            <a:extLst>
              <a:ext uri="{FF2B5EF4-FFF2-40B4-BE49-F238E27FC236}">
                <a16:creationId xmlns:a16="http://schemas.microsoft.com/office/drawing/2014/main" id="{C90B30F2-ADCB-0E4D-90EA-62FCE0960894}"/>
              </a:ext>
            </a:extLst>
          </p:cNvPr>
          <p:cNvSpPr>
            <a:spLocks noChangeShapeType="1"/>
          </p:cNvSpPr>
          <p:nvPr/>
        </p:nvSpPr>
        <p:spPr bwMode="auto">
          <a:xfrm>
            <a:off x="3124200" y="4114800"/>
            <a:ext cx="76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Number Placeholder 1">
            <a:extLst>
              <a:ext uri="{FF2B5EF4-FFF2-40B4-BE49-F238E27FC236}">
                <a16:creationId xmlns:a16="http://schemas.microsoft.com/office/drawing/2014/main" id="{627E26C3-F2AB-FD43-9507-54011BB67093}"/>
              </a:ext>
            </a:extLst>
          </p:cNvPr>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fld id="{0B3A7DA8-CA77-C941-98C5-7D43A9BB1BDD}" type="slidenum">
              <a:rPr lang="en-US" altLang="en-US" sz="1400">
                <a:latin typeface="Arial" panose="020B0604020202020204" pitchFamily="34" charset="0"/>
              </a:rPr>
              <a:pPr algn="r">
                <a:spcBef>
                  <a:spcPct val="50000"/>
                </a:spcBef>
              </a:pPr>
              <a:t>47</a:t>
            </a:fld>
            <a:endParaRPr lang="en-US" altLang="en-US" sz="1400">
              <a:latin typeface="Arial" panose="020B0604020202020204" pitchFamily="34" charset="0"/>
            </a:endParaRPr>
          </a:p>
        </p:txBody>
      </p:sp>
      <p:sp>
        <p:nvSpPr>
          <p:cNvPr id="111618" name="Line 4">
            <a:extLst>
              <a:ext uri="{FF2B5EF4-FFF2-40B4-BE49-F238E27FC236}">
                <a16:creationId xmlns:a16="http://schemas.microsoft.com/office/drawing/2014/main" id="{7C8FD674-59F4-8A4F-861E-EF700A3BC5D6}"/>
              </a:ext>
            </a:extLst>
          </p:cNvPr>
          <p:cNvSpPr>
            <a:spLocks noChangeShapeType="1"/>
          </p:cNvSpPr>
          <p:nvPr/>
        </p:nvSpPr>
        <p:spPr bwMode="auto">
          <a:xfrm>
            <a:off x="1828800" y="1600200"/>
            <a:ext cx="0" cy="434340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19" name="Line 5">
            <a:extLst>
              <a:ext uri="{FF2B5EF4-FFF2-40B4-BE49-F238E27FC236}">
                <a16:creationId xmlns:a16="http://schemas.microsoft.com/office/drawing/2014/main" id="{0FCC4219-A627-3F4D-9092-40A33A9B21BB}"/>
              </a:ext>
            </a:extLst>
          </p:cNvPr>
          <p:cNvSpPr>
            <a:spLocks noChangeShapeType="1"/>
          </p:cNvSpPr>
          <p:nvPr/>
        </p:nvSpPr>
        <p:spPr bwMode="auto">
          <a:xfrm>
            <a:off x="7848600" y="1600200"/>
            <a:ext cx="0" cy="434340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20" name="Line 6">
            <a:extLst>
              <a:ext uri="{FF2B5EF4-FFF2-40B4-BE49-F238E27FC236}">
                <a16:creationId xmlns:a16="http://schemas.microsoft.com/office/drawing/2014/main" id="{12B3F956-4E2A-1845-B119-7FAD1930A0E7}"/>
              </a:ext>
            </a:extLst>
          </p:cNvPr>
          <p:cNvSpPr>
            <a:spLocks noChangeShapeType="1"/>
          </p:cNvSpPr>
          <p:nvPr/>
        </p:nvSpPr>
        <p:spPr bwMode="auto">
          <a:xfrm flipH="1">
            <a:off x="1828800" y="5943600"/>
            <a:ext cx="6019800"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21" name="Text Box 7">
            <a:extLst>
              <a:ext uri="{FF2B5EF4-FFF2-40B4-BE49-F238E27FC236}">
                <a16:creationId xmlns:a16="http://schemas.microsoft.com/office/drawing/2014/main" id="{C4CE6262-EC09-484D-A592-88209932FC96}"/>
              </a:ext>
            </a:extLst>
          </p:cNvPr>
          <p:cNvSpPr txBox="1">
            <a:spLocks noChangeArrowheads="1"/>
          </p:cNvSpPr>
          <p:nvPr/>
        </p:nvSpPr>
        <p:spPr bwMode="auto">
          <a:xfrm>
            <a:off x="3124200" y="64008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Probability of Disease</a:t>
            </a:r>
          </a:p>
        </p:txBody>
      </p:sp>
      <p:sp>
        <p:nvSpPr>
          <p:cNvPr id="111622" name="Text Box 8">
            <a:extLst>
              <a:ext uri="{FF2B5EF4-FFF2-40B4-BE49-F238E27FC236}">
                <a16:creationId xmlns:a16="http://schemas.microsoft.com/office/drawing/2014/main" id="{335B09BD-7DB1-7B4B-AB47-3AAD760B5EC1}"/>
              </a:ext>
            </a:extLst>
          </p:cNvPr>
          <p:cNvSpPr txBox="1">
            <a:spLocks noChangeArrowheads="1"/>
          </p:cNvSpPr>
          <p:nvPr/>
        </p:nvSpPr>
        <p:spPr bwMode="auto">
          <a:xfrm>
            <a:off x="1600200" y="59436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0</a:t>
            </a:r>
          </a:p>
        </p:txBody>
      </p:sp>
      <p:sp>
        <p:nvSpPr>
          <p:cNvPr id="111623" name="Text Box 9">
            <a:extLst>
              <a:ext uri="{FF2B5EF4-FFF2-40B4-BE49-F238E27FC236}">
                <a16:creationId xmlns:a16="http://schemas.microsoft.com/office/drawing/2014/main" id="{CB38EF70-D5E1-C24A-A8B1-C3E0A9FA0141}"/>
              </a:ext>
            </a:extLst>
          </p:cNvPr>
          <p:cNvSpPr txBox="1">
            <a:spLocks noChangeArrowheads="1"/>
          </p:cNvSpPr>
          <p:nvPr/>
        </p:nvSpPr>
        <p:spPr bwMode="auto">
          <a:xfrm>
            <a:off x="7772400" y="58674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1</a:t>
            </a:r>
          </a:p>
        </p:txBody>
      </p:sp>
      <p:sp>
        <p:nvSpPr>
          <p:cNvPr id="111624" name="Line 10">
            <a:extLst>
              <a:ext uri="{FF2B5EF4-FFF2-40B4-BE49-F238E27FC236}">
                <a16:creationId xmlns:a16="http://schemas.microsoft.com/office/drawing/2014/main" id="{D2B776DE-0C9A-094B-8C23-6C570472F7AB}"/>
              </a:ext>
            </a:extLst>
          </p:cNvPr>
          <p:cNvSpPr>
            <a:spLocks noChangeShapeType="1"/>
          </p:cNvSpPr>
          <p:nvPr/>
        </p:nvSpPr>
        <p:spPr bwMode="auto">
          <a:xfrm flipV="1">
            <a:off x="1905000" y="2639788"/>
            <a:ext cx="5943600" cy="3380012"/>
          </a:xfrm>
          <a:prstGeom prst="line">
            <a:avLst/>
          </a:prstGeom>
          <a:noFill/>
          <a:ln w="2222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25" name="Line 11">
            <a:extLst>
              <a:ext uri="{FF2B5EF4-FFF2-40B4-BE49-F238E27FC236}">
                <a16:creationId xmlns:a16="http://schemas.microsoft.com/office/drawing/2014/main" id="{33501006-FD6C-6F48-8D2D-47B13FB72D44}"/>
              </a:ext>
            </a:extLst>
          </p:cNvPr>
          <p:cNvSpPr>
            <a:spLocks noChangeShapeType="1"/>
          </p:cNvSpPr>
          <p:nvPr/>
        </p:nvSpPr>
        <p:spPr bwMode="auto">
          <a:xfrm>
            <a:off x="1828800" y="4038600"/>
            <a:ext cx="6019800" cy="1905000"/>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1626" name="Text Box 12">
            <a:extLst>
              <a:ext uri="{FF2B5EF4-FFF2-40B4-BE49-F238E27FC236}">
                <a16:creationId xmlns:a16="http://schemas.microsoft.com/office/drawing/2014/main" id="{FF261DEE-E25B-E442-A23B-29DBFC13FDF2}"/>
              </a:ext>
            </a:extLst>
          </p:cNvPr>
          <p:cNvSpPr txBox="1">
            <a:spLocks noChangeArrowheads="1"/>
          </p:cNvSpPr>
          <p:nvPr/>
        </p:nvSpPr>
        <p:spPr bwMode="auto">
          <a:xfrm>
            <a:off x="1371600" y="38100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C</a:t>
            </a:r>
          </a:p>
        </p:txBody>
      </p:sp>
      <p:sp>
        <p:nvSpPr>
          <p:cNvPr id="111627" name="Text Box 13">
            <a:extLst>
              <a:ext uri="{FF2B5EF4-FFF2-40B4-BE49-F238E27FC236}">
                <a16:creationId xmlns:a16="http://schemas.microsoft.com/office/drawing/2014/main" id="{690A1094-61A9-554A-AB4C-AEF7FA373091}"/>
              </a:ext>
            </a:extLst>
          </p:cNvPr>
          <p:cNvSpPr txBox="1">
            <a:spLocks noChangeArrowheads="1"/>
          </p:cNvSpPr>
          <p:nvPr/>
        </p:nvSpPr>
        <p:spPr bwMode="auto">
          <a:xfrm>
            <a:off x="7924800" y="23622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B</a:t>
            </a:r>
          </a:p>
        </p:txBody>
      </p:sp>
      <p:sp>
        <p:nvSpPr>
          <p:cNvPr id="111628" name="Text Box 14">
            <a:extLst>
              <a:ext uri="{FF2B5EF4-FFF2-40B4-BE49-F238E27FC236}">
                <a16:creationId xmlns:a16="http://schemas.microsoft.com/office/drawing/2014/main" id="{66E6EFB2-2D5B-D140-9E11-07E47A5108E4}"/>
              </a:ext>
            </a:extLst>
          </p:cNvPr>
          <p:cNvSpPr txBox="1">
            <a:spLocks noChangeArrowheads="1"/>
          </p:cNvSpPr>
          <p:nvPr/>
        </p:nvSpPr>
        <p:spPr bwMode="auto">
          <a:xfrm rot="16200000">
            <a:off x="495300" y="24765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dirty="0"/>
              <a:t>Expected cost</a:t>
            </a:r>
          </a:p>
        </p:txBody>
      </p:sp>
      <p:sp>
        <p:nvSpPr>
          <p:cNvPr id="111629" name="Text Box 15">
            <a:extLst>
              <a:ext uri="{FF2B5EF4-FFF2-40B4-BE49-F238E27FC236}">
                <a16:creationId xmlns:a16="http://schemas.microsoft.com/office/drawing/2014/main" id="{E23C07CF-9A40-224A-9109-602C1FC81EC8}"/>
              </a:ext>
            </a:extLst>
          </p:cNvPr>
          <p:cNvSpPr txBox="1">
            <a:spLocks noChangeArrowheads="1"/>
          </p:cNvSpPr>
          <p:nvPr/>
        </p:nvSpPr>
        <p:spPr bwMode="auto">
          <a:xfrm>
            <a:off x="5638800" y="4038600"/>
            <a:ext cx="1905000" cy="4667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No Treat: BP</a:t>
            </a:r>
          </a:p>
        </p:txBody>
      </p:sp>
      <p:sp>
        <p:nvSpPr>
          <p:cNvPr id="111630" name="Text Box 16">
            <a:extLst>
              <a:ext uri="{FF2B5EF4-FFF2-40B4-BE49-F238E27FC236}">
                <a16:creationId xmlns:a16="http://schemas.microsoft.com/office/drawing/2014/main" id="{7700F1B8-5780-1D40-B7DE-093C5779AD67}"/>
              </a:ext>
            </a:extLst>
          </p:cNvPr>
          <p:cNvSpPr txBox="1">
            <a:spLocks noChangeArrowheads="1"/>
          </p:cNvSpPr>
          <p:nvPr/>
        </p:nvSpPr>
        <p:spPr bwMode="auto">
          <a:xfrm>
            <a:off x="2286000" y="3581400"/>
            <a:ext cx="2057400"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Treat: C(1−P)</a:t>
            </a:r>
          </a:p>
        </p:txBody>
      </p:sp>
      <p:sp>
        <p:nvSpPr>
          <p:cNvPr id="111631" name="Line 17">
            <a:extLst>
              <a:ext uri="{FF2B5EF4-FFF2-40B4-BE49-F238E27FC236}">
                <a16:creationId xmlns:a16="http://schemas.microsoft.com/office/drawing/2014/main" id="{41AE73A8-6DB5-9741-BE8E-AF0FA8B90D7B}"/>
              </a:ext>
            </a:extLst>
          </p:cNvPr>
          <p:cNvSpPr>
            <a:spLocks noChangeShapeType="1"/>
          </p:cNvSpPr>
          <p:nvPr/>
        </p:nvSpPr>
        <p:spPr bwMode="auto">
          <a:xfrm flipH="1" flipV="1">
            <a:off x="6477000" y="3505200"/>
            <a:ext cx="5334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32" name="Line 18">
            <a:extLst>
              <a:ext uri="{FF2B5EF4-FFF2-40B4-BE49-F238E27FC236}">
                <a16:creationId xmlns:a16="http://schemas.microsoft.com/office/drawing/2014/main" id="{51F92DE7-3849-7F48-A9E8-A36C8F5CD321}"/>
              </a:ext>
            </a:extLst>
          </p:cNvPr>
          <p:cNvSpPr>
            <a:spLocks noChangeShapeType="1"/>
          </p:cNvSpPr>
          <p:nvPr/>
        </p:nvSpPr>
        <p:spPr bwMode="auto">
          <a:xfrm>
            <a:off x="3124200" y="4038600"/>
            <a:ext cx="7620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1633" name="Text Box 20">
            <a:extLst>
              <a:ext uri="{FF2B5EF4-FFF2-40B4-BE49-F238E27FC236}">
                <a16:creationId xmlns:a16="http://schemas.microsoft.com/office/drawing/2014/main" id="{F43221C0-CFA6-1545-BA1F-119BA06463C6}"/>
              </a:ext>
            </a:extLst>
          </p:cNvPr>
          <p:cNvSpPr txBox="1">
            <a:spLocks noChangeArrowheads="1"/>
          </p:cNvSpPr>
          <p:nvPr/>
        </p:nvSpPr>
        <p:spPr bwMode="auto">
          <a:xfrm>
            <a:off x="4495800" y="59436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lang="en-US" altLang="en-US"/>
              <a:t>0.5</a:t>
            </a:r>
          </a:p>
        </p:txBody>
      </p:sp>
      <p:sp>
        <p:nvSpPr>
          <p:cNvPr id="111634" name="Rectangle 21">
            <a:extLst>
              <a:ext uri="{FF2B5EF4-FFF2-40B4-BE49-F238E27FC236}">
                <a16:creationId xmlns:a16="http://schemas.microsoft.com/office/drawing/2014/main" id="{67A71545-127B-D14F-BD64-A62610230C2F}"/>
              </a:ext>
            </a:extLst>
          </p:cNvPr>
          <p:cNvSpPr>
            <a:spLocks noGrp="1" noChangeArrowheads="1"/>
          </p:cNvSpPr>
          <p:nvPr>
            <p:ph type="title" idx="4294967295"/>
          </p:nvPr>
        </p:nvSpPr>
        <p:spPr>
          <a:xfrm>
            <a:off x="1447800" y="152400"/>
            <a:ext cx="7239000" cy="457200"/>
          </a:xfrm>
        </p:spPr>
        <p:txBody>
          <a:bodyPr/>
          <a:lstStyle/>
          <a:p>
            <a:r>
              <a:rPr lang="en-US" altLang="en-US" sz="2800">
                <a:solidFill>
                  <a:srgbClr val="0000FF"/>
                </a:solidFill>
                <a:ea typeface="ＭＳ Ｐゴシック" panose="020B0600070205080204" pitchFamily="34" charset="-128"/>
              </a:rPr>
              <a:t>Treatment threshold = P where the lines cross:</a:t>
            </a:r>
          </a:p>
        </p:txBody>
      </p:sp>
      <p:sp>
        <p:nvSpPr>
          <p:cNvPr id="82967" name="Rectangle 23">
            <a:extLst>
              <a:ext uri="{FF2B5EF4-FFF2-40B4-BE49-F238E27FC236}">
                <a16:creationId xmlns:a16="http://schemas.microsoft.com/office/drawing/2014/main" id="{4F5DE2EB-156A-A54D-88CB-F523D5ECD6B3}"/>
              </a:ext>
            </a:extLst>
          </p:cNvPr>
          <p:cNvSpPr>
            <a:spLocks noGrp="1" noChangeArrowheads="1"/>
          </p:cNvSpPr>
          <p:nvPr>
            <p:ph type="body" idx="4294967295"/>
          </p:nvPr>
        </p:nvSpPr>
        <p:spPr>
          <a:xfrm>
            <a:off x="2133600" y="685800"/>
            <a:ext cx="5562600" cy="2590800"/>
          </a:xfrm>
        </p:spPr>
        <p:txBody>
          <a:bodyPr/>
          <a:lstStyle/>
          <a:p>
            <a:pPr eaLnBrk="1" hangingPunct="1">
              <a:lnSpc>
                <a:spcPct val="90000"/>
              </a:lnSpc>
              <a:spcBef>
                <a:spcPct val="50000"/>
              </a:spcBef>
              <a:buClr>
                <a:srgbClr val="0000FF"/>
              </a:buClr>
              <a:buSzTx/>
              <a:buFont typeface="Arial" panose="020B0604020202020204" pitchFamily="34" charset="0"/>
              <a:buChar char="•"/>
            </a:pPr>
            <a:r>
              <a:rPr kumimoji="0" lang="en-US" altLang="en-US" sz="2400" dirty="0">
                <a:ea typeface="ＭＳ Ｐゴシック" panose="020B0600070205080204" pitchFamily="34" charset="-128"/>
              </a:rPr>
              <a:t>C(1</a:t>
            </a:r>
            <a:r>
              <a:rPr lang="en-US" altLang="en-US" sz="2400" dirty="0">
                <a:ea typeface="ＭＳ Ｐゴシック" panose="020B0600070205080204" pitchFamily="34" charset="-128"/>
              </a:rPr>
              <a:t>−</a:t>
            </a:r>
            <a:r>
              <a:rPr kumimoji="0" lang="en-US" altLang="en-US" sz="2400" dirty="0">
                <a:ea typeface="ＭＳ Ｐゴシック" panose="020B0600070205080204" pitchFamily="34" charset="-128"/>
              </a:rPr>
              <a:t>P) = BP, so C/B=</a:t>
            </a:r>
            <a:r>
              <a:rPr kumimoji="0" lang="en-US" altLang="en-US" sz="2400" dirty="0">
                <a:solidFill>
                  <a:srgbClr val="00B050"/>
                </a:solidFill>
                <a:ea typeface="ＭＳ Ｐゴシック" panose="020B0600070205080204" pitchFamily="34" charset="-128"/>
              </a:rPr>
              <a:t>P/(1</a:t>
            </a:r>
            <a:r>
              <a:rPr lang="en-US" altLang="en-US" sz="2400" dirty="0">
                <a:solidFill>
                  <a:srgbClr val="00B050"/>
                </a:solidFill>
                <a:ea typeface="ＭＳ Ｐゴシック" panose="020B0600070205080204" pitchFamily="34" charset="-128"/>
              </a:rPr>
              <a:t>−</a:t>
            </a:r>
            <a:r>
              <a:rPr kumimoji="0" lang="en-US" altLang="en-US" sz="2400" dirty="0">
                <a:solidFill>
                  <a:srgbClr val="00B050"/>
                </a:solidFill>
                <a:ea typeface="ＭＳ Ｐゴシック" panose="020B0600070205080204" pitchFamily="34" charset="-128"/>
              </a:rPr>
              <a:t>P)</a:t>
            </a:r>
          </a:p>
          <a:p>
            <a:pPr eaLnBrk="1" hangingPunct="1">
              <a:lnSpc>
                <a:spcPct val="90000"/>
              </a:lnSpc>
              <a:spcBef>
                <a:spcPct val="50000"/>
              </a:spcBef>
              <a:buClr>
                <a:srgbClr val="0000FF"/>
              </a:buClr>
              <a:buSzTx/>
              <a:buFont typeface="Arial" panose="020B0604020202020204" pitchFamily="34" charset="0"/>
              <a:buChar char="•"/>
            </a:pPr>
            <a:r>
              <a:rPr lang="en-US" altLang="en-US" sz="2400" dirty="0">
                <a:ea typeface="ＭＳ Ｐゴシック" panose="020B0600070205080204" pitchFamily="34" charset="-128"/>
              </a:rPr>
              <a:t>If odds are a/b, probability = a/(</a:t>
            </a:r>
            <a:r>
              <a:rPr lang="en-US" altLang="en-US" sz="2400" dirty="0" err="1">
                <a:ea typeface="ＭＳ Ｐゴシック" panose="020B0600070205080204" pitchFamily="34" charset="-128"/>
              </a:rPr>
              <a:t>a+b</a:t>
            </a:r>
            <a:r>
              <a:rPr lang="en-US" altLang="en-US" sz="2400" dirty="0">
                <a:ea typeface="ＭＳ Ｐゴシック" panose="020B0600070205080204" pitchFamily="34" charset="-128"/>
              </a:rPr>
              <a:t>)</a:t>
            </a:r>
          </a:p>
          <a:p>
            <a:pPr eaLnBrk="1" hangingPunct="1">
              <a:lnSpc>
                <a:spcPct val="90000"/>
              </a:lnSpc>
              <a:spcBef>
                <a:spcPct val="50000"/>
              </a:spcBef>
              <a:buClr>
                <a:srgbClr val="0000FF"/>
              </a:buClr>
              <a:buSzTx/>
              <a:buFont typeface="Arial" panose="020B0604020202020204" pitchFamily="34" charset="0"/>
              <a:buChar char="•"/>
            </a:pPr>
            <a:r>
              <a:rPr kumimoji="0" lang="en-US" altLang="en-US" sz="2400" dirty="0">
                <a:ea typeface="ＭＳ Ｐゴシック" panose="020B0600070205080204" pitchFamily="34" charset="-128"/>
              </a:rPr>
              <a:t>So if treatment threshold ODDS = C/B, the treatment threshold probability = C/(C+B)</a:t>
            </a:r>
          </a:p>
        </p:txBody>
      </p:sp>
      <p:sp>
        <p:nvSpPr>
          <p:cNvPr id="2" name="TextBox 1">
            <a:extLst>
              <a:ext uri="{FF2B5EF4-FFF2-40B4-BE49-F238E27FC236}">
                <a16:creationId xmlns:a16="http://schemas.microsoft.com/office/drawing/2014/main" id="{01A2C6BD-89AC-BF47-9B96-304DE70448BF}"/>
              </a:ext>
            </a:extLst>
          </p:cNvPr>
          <p:cNvSpPr txBox="1"/>
          <p:nvPr/>
        </p:nvSpPr>
        <p:spPr>
          <a:xfrm>
            <a:off x="7658100" y="670999"/>
            <a:ext cx="1447800" cy="584775"/>
          </a:xfrm>
          <a:prstGeom prst="rect">
            <a:avLst/>
          </a:prstGeom>
          <a:noFill/>
        </p:spPr>
        <p:txBody>
          <a:bodyPr wrap="square" rtlCol="0">
            <a:spAutoFit/>
          </a:bodyPr>
          <a:lstStyle/>
          <a:p>
            <a:r>
              <a:rPr lang="en-US" sz="1600" dirty="0">
                <a:solidFill>
                  <a:srgbClr val="00B050"/>
                </a:solidFill>
              </a:rPr>
              <a:t>Treatment threshold odds</a:t>
            </a:r>
          </a:p>
        </p:txBody>
      </p:sp>
      <p:cxnSp>
        <p:nvCxnSpPr>
          <p:cNvPr id="4" name="Elbow Connector 3">
            <a:extLst>
              <a:ext uri="{FF2B5EF4-FFF2-40B4-BE49-F238E27FC236}">
                <a16:creationId xmlns:a16="http://schemas.microsoft.com/office/drawing/2014/main" id="{5DBFC3E9-CDBB-E240-8DE3-11F3B2C00836}"/>
              </a:ext>
            </a:extLst>
          </p:cNvPr>
          <p:cNvCxnSpPr>
            <a:stCxn id="2" idx="1"/>
          </p:cNvCxnSpPr>
          <p:nvPr/>
        </p:nvCxnSpPr>
        <p:spPr bwMode="auto">
          <a:xfrm rot="10800000">
            <a:off x="6591300" y="838201"/>
            <a:ext cx="1066800" cy="125187"/>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29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296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29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3">
            <a:extLst>
              <a:ext uri="{FF2B5EF4-FFF2-40B4-BE49-F238E27FC236}">
                <a16:creationId xmlns:a16="http://schemas.microsoft.com/office/drawing/2014/main" id="{0681FD39-D6B8-E84A-BC46-09207E454EAF}"/>
              </a:ext>
            </a:extLst>
          </p:cNvPr>
          <p:cNvSpPr>
            <a:spLocks noChangeArrowheads="1"/>
          </p:cNvSpPr>
          <p:nvPr/>
        </p:nvSpPr>
        <p:spPr bwMode="auto">
          <a:xfrm>
            <a:off x="1524000" y="1600200"/>
            <a:ext cx="2667000" cy="685800"/>
          </a:xfrm>
          <a:prstGeom prst="rect">
            <a:avLst/>
          </a:prstGeom>
          <a:solidFill>
            <a:schemeClr val="accent2"/>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a:latin typeface="+mn-lt"/>
              <a:ea typeface="+mn-ea"/>
            </a:endParaRPr>
          </a:p>
        </p:txBody>
      </p:sp>
      <p:sp>
        <p:nvSpPr>
          <p:cNvPr id="9225" name="Rectangle 5">
            <a:extLst>
              <a:ext uri="{FF2B5EF4-FFF2-40B4-BE49-F238E27FC236}">
                <a16:creationId xmlns:a16="http://schemas.microsoft.com/office/drawing/2014/main" id="{C9D3C814-0061-A04F-B32D-B4B588A137C5}"/>
              </a:ext>
            </a:extLst>
          </p:cNvPr>
          <p:cNvSpPr>
            <a:spLocks noChangeArrowheads="1"/>
          </p:cNvSpPr>
          <p:nvPr/>
        </p:nvSpPr>
        <p:spPr bwMode="auto">
          <a:xfrm>
            <a:off x="4191000" y="1600200"/>
            <a:ext cx="3581400" cy="685800"/>
          </a:xfrm>
          <a:prstGeom prst="rect">
            <a:avLst/>
          </a:prstGeom>
          <a:solidFill>
            <a:srgbClr val="FF00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a:latin typeface="+mn-lt"/>
              <a:ea typeface="+mn-ea"/>
            </a:endParaRPr>
          </a:p>
        </p:txBody>
      </p:sp>
      <p:sp>
        <p:nvSpPr>
          <p:cNvPr id="113667" name="Text Box 6">
            <a:extLst>
              <a:ext uri="{FF2B5EF4-FFF2-40B4-BE49-F238E27FC236}">
                <a16:creationId xmlns:a16="http://schemas.microsoft.com/office/drawing/2014/main" id="{5B0A340A-700B-5246-B828-A04E1B0ABF7B}"/>
              </a:ext>
            </a:extLst>
          </p:cNvPr>
          <p:cNvSpPr txBox="1">
            <a:spLocks noChangeArrowheads="1"/>
          </p:cNvSpPr>
          <p:nvPr/>
        </p:nvSpPr>
        <p:spPr bwMode="auto">
          <a:xfrm>
            <a:off x="1524000" y="1676400"/>
            <a:ext cx="1173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00"/>
                </a:solidFill>
              </a:rPr>
              <a:t>No treat</a:t>
            </a:r>
          </a:p>
        </p:txBody>
      </p:sp>
      <p:sp>
        <p:nvSpPr>
          <p:cNvPr id="17431" name="Text Box 8">
            <a:extLst>
              <a:ext uri="{FF2B5EF4-FFF2-40B4-BE49-F238E27FC236}">
                <a16:creationId xmlns:a16="http://schemas.microsoft.com/office/drawing/2014/main" id="{68FFBE1F-BD63-6D48-871D-0F89A9C90E7C}"/>
              </a:ext>
            </a:extLst>
          </p:cNvPr>
          <p:cNvSpPr txBox="1">
            <a:spLocks noChangeArrowheads="1"/>
          </p:cNvSpPr>
          <p:nvPr/>
        </p:nvSpPr>
        <p:spPr bwMode="auto">
          <a:xfrm>
            <a:off x="6356350" y="1687513"/>
            <a:ext cx="825500" cy="457200"/>
          </a:xfrm>
          <a:prstGeom prst="rect">
            <a:avLst/>
          </a:prstGeom>
          <a:noFill/>
          <a:ln w="9525">
            <a:noFill/>
            <a:miter lim="800000"/>
            <a:headEnd/>
            <a:tailEnd/>
          </a:ln>
        </p:spPr>
        <p:txBody>
          <a:bodyPr wrap="none">
            <a:spAutoFit/>
          </a:bodyPr>
          <a:lstStyle/>
          <a:p>
            <a:pPr eaLnBrk="0" hangingPunct="0">
              <a:defRPr/>
            </a:pPr>
            <a:r>
              <a:rPr lang="en-US" dirty="0">
                <a:solidFill>
                  <a:srgbClr val="FFFF00"/>
                </a:solidFill>
                <a:latin typeface="+mj-lt"/>
                <a:ea typeface="+mn-ea"/>
              </a:rPr>
              <a:t>Treat</a:t>
            </a:r>
          </a:p>
        </p:txBody>
      </p:sp>
      <p:sp>
        <p:nvSpPr>
          <p:cNvPr id="113669" name="Slide Number Placeholder 29">
            <a:extLst>
              <a:ext uri="{FF2B5EF4-FFF2-40B4-BE49-F238E27FC236}">
                <a16:creationId xmlns:a16="http://schemas.microsoft.com/office/drawing/2014/main" id="{BF41ADAD-8564-8444-8E91-38855B5457F8}"/>
              </a:ext>
            </a:extLst>
          </p:cNvPr>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fld id="{C11966EA-E7BE-3D4A-B5EE-8E00AD8828A8}" type="slidenum">
              <a:rPr lang="en-US" altLang="en-US" sz="1400">
                <a:latin typeface="Arial" panose="020B0604020202020204" pitchFamily="34" charset="0"/>
              </a:rPr>
              <a:pPr algn="r">
                <a:spcBef>
                  <a:spcPct val="50000"/>
                </a:spcBef>
              </a:pPr>
              <a:t>48</a:t>
            </a:fld>
            <a:endParaRPr lang="en-US" altLang="en-US" sz="1400">
              <a:latin typeface="Arial" panose="020B0604020202020204" pitchFamily="34" charset="0"/>
            </a:endParaRPr>
          </a:p>
        </p:txBody>
      </p:sp>
      <p:sp>
        <p:nvSpPr>
          <p:cNvPr id="113670" name="Title 10">
            <a:extLst>
              <a:ext uri="{FF2B5EF4-FFF2-40B4-BE49-F238E27FC236}">
                <a16:creationId xmlns:a16="http://schemas.microsoft.com/office/drawing/2014/main" id="{F3465EF7-EECC-5840-85F2-5EB58243EC16}"/>
              </a:ext>
            </a:extLst>
          </p:cNvPr>
          <p:cNvSpPr>
            <a:spLocks noGrp="1"/>
          </p:cNvSpPr>
          <p:nvPr>
            <p:ph type="title" idx="4294967295"/>
          </p:nvPr>
        </p:nvSpPr>
        <p:spPr>
          <a:xfrm>
            <a:off x="990600" y="457200"/>
            <a:ext cx="7772400" cy="838200"/>
          </a:xfrm>
        </p:spPr>
        <p:txBody>
          <a:bodyPr/>
          <a:lstStyle/>
          <a:p>
            <a:r>
              <a:rPr lang="en-US" altLang="en-US">
                <a:latin typeface="Georgia" panose="02040502050405020303" pitchFamily="18" charset="0"/>
                <a:ea typeface="ＭＳ Ｐゴシック" panose="020B0600070205080204" pitchFamily="34" charset="-128"/>
              </a:rPr>
              <a:t>Test/Treat Thresholds</a:t>
            </a:r>
            <a:endParaRPr lang="en-US" altLang="en-US">
              <a:ea typeface="ＭＳ Ｐゴシック" panose="020B0600070205080204" pitchFamily="34" charset="-128"/>
            </a:endParaRPr>
          </a:p>
        </p:txBody>
      </p:sp>
      <p:sp>
        <p:nvSpPr>
          <p:cNvPr id="113671" name="Text Placeholder 11">
            <a:extLst>
              <a:ext uri="{FF2B5EF4-FFF2-40B4-BE49-F238E27FC236}">
                <a16:creationId xmlns:a16="http://schemas.microsoft.com/office/drawing/2014/main" id="{A704A9E1-D33A-C54C-B849-6913B23F9CDA}"/>
              </a:ext>
            </a:extLst>
          </p:cNvPr>
          <p:cNvSpPr>
            <a:spLocks noGrp="1"/>
          </p:cNvSpPr>
          <p:nvPr>
            <p:ph type="body" idx="4294967295"/>
          </p:nvPr>
        </p:nvSpPr>
        <p:spPr>
          <a:xfrm>
            <a:off x="990600" y="3124200"/>
            <a:ext cx="7772400" cy="3276600"/>
          </a:xfrm>
        </p:spPr>
        <p:txBody>
          <a:bodyPr/>
          <a:lstStyle/>
          <a:p>
            <a:r>
              <a:rPr lang="en-US" altLang="en-US" dirty="0">
                <a:ea typeface="ＭＳ Ｐゴシック" panose="020B0600070205080204" pitchFamily="34" charset="-128"/>
              </a:rPr>
              <a:t>If we know the treatment threshold (P</a:t>
            </a:r>
            <a:r>
              <a:rPr lang="en-US" altLang="en-US" baseline="-25000" dirty="0">
                <a:ea typeface="ＭＳ Ｐゴシック" panose="020B0600070205080204" pitchFamily="34" charset="-128"/>
              </a:rPr>
              <a:t>TT</a:t>
            </a:r>
            <a:r>
              <a:rPr lang="en-US" altLang="en-US" dirty="0">
                <a:ea typeface="ＭＳ Ｐゴシック" panose="020B0600070205080204" pitchFamily="34" charset="-128"/>
              </a:rPr>
              <a:t>), we can use LRs to get testing thresholds</a:t>
            </a:r>
          </a:p>
          <a:p>
            <a:endParaRPr lang="en-US" altLang="en-US" dirty="0">
              <a:ea typeface="ＭＳ Ｐゴシック" panose="020B0600070205080204" pitchFamily="34" charset="-128"/>
            </a:endParaRPr>
          </a:p>
        </p:txBody>
      </p:sp>
      <p:sp>
        <p:nvSpPr>
          <p:cNvPr id="113672" name="Text Box 12">
            <a:extLst>
              <a:ext uri="{FF2B5EF4-FFF2-40B4-BE49-F238E27FC236}">
                <a16:creationId xmlns:a16="http://schemas.microsoft.com/office/drawing/2014/main" id="{A74F1691-85F0-7747-8EF1-3AFF2130E5DD}"/>
              </a:ext>
            </a:extLst>
          </p:cNvPr>
          <p:cNvSpPr txBox="1">
            <a:spLocks noChangeArrowheads="1"/>
          </p:cNvSpPr>
          <p:nvPr/>
        </p:nvSpPr>
        <p:spPr bwMode="auto">
          <a:xfrm>
            <a:off x="3946525" y="2251075"/>
            <a:ext cx="60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en-US" altLang="en-US"/>
              <a:t>P</a:t>
            </a:r>
            <a:r>
              <a:rPr kumimoji="1" lang="en-US" altLang="en-US" baseline="-25000"/>
              <a:t>TT</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3">
            <a:extLst>
              <a:ext uri="{FF2B5EF4-FFF2-40B4-BE49-F238E27FC236}">
                <a16:creationId xmlns:a16="http://schemas.microsoft.com/office/drawing/2014/main" id="{F2F0DE98-1DA3-6948-B568-97735CE3C4A8}"/>
              </a:ext>
            </a:extLst>
          </p:cNvPr>
          <p:cNvSpPr>
            <a:spLocks noChangeArrowheads="1"/>
          </p:cNvSpPr>
          <p:nvPr/>
        </p:nvSpPr>
        <p:spPr bwMode="auto">
          <a:xfrm>
            <a:off x="1524000" y="1600200"/>
            <a:ext cx="2667000" cy="685800"/>
          </a:xfrm>
          <a:prstGeom prst="rect">
            <a:avLst/>
          </a:prstGeom>
          <a:solidFill>
            <a:schemeClr val="accent2"/>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a:latin typeface="+mn-lt"/>
              <a:ea typeface="+mn-ea"/>
            </a:endParaRPr>
          </a:p>
        </p:txBody>
      </p:sp>
      <p:sp>
        <p:nvSpPr>
          <p:cNvPr id="9225" name="Rectangle 5">
            <a:extLst>
              <a:ext uri="{FF2B5EF4-FFF2-40B4-BE49-F238E27FC236}">
                <a16:creationId xmlns:a16="http://schemas.microsoft.com/office/drawing/2014/main" id="{64EFA5E4-A4AF-C54E-B73B-2D5441A9F0CB}"/>
              </a:ext>
            </a:extLst>
          </p:cNvPr>
          <p:cNvSpPr>
            <a:spLocks noChangeArrowheads="1"/>
          </p:cNvSpPr>
          <p:nvPr/>
        </p:nvSpPr>
        <p:spPr bwMode="auto">
          <a:xfrm>
            <a:off x="4191000" y="1600200"/>
            <a:ext cx="3581400" cy="685800"/>
          </a:xfrm>
          <a:prstGeom prst="rect">
            <a:avLst/>
          </a:prstGeom>
          <a:solidFill>
            <a:srgbClr val="FF00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a:latin typeface="+mn-lt"/>
              <a:ea typeface="+mn-ea"/>
            </a:endParaRPr>
          </a:p>
        </p:txBody>
      </p:sp>
      <p:sp>
        <p:nvSpPr>
          <p:cNvPr id="115715" name="Text Box 6">
            <a:extLst>
              <a:ext uri="{FF2B5EF4-FFF2-40B4-BE49-F238E27FC236}">
                <a16:creationId xmlns:a16="http://schemas.microsoft.com/office/drawing/2014/main" id="{8DD79D87-A8EA-C440-AAF7-DBE1B9324F15}"/>
              </a:ext>
            </a:extLst>
          </p:cNvPr>
          <p:cNvSpPr txBox="1">
            <a:spLocks noChangeArrowheads="1"/>
          </p:cNvSpPr>
          <p:nvPr/>
        </p:nvSpPr>
        <p:spPr bwMode="auto">
          <a:xfrm>
            <a:off x="1524000" y="1676400"/>
            <a:ext cx="1173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00"/>
                </a:solidFill>
              </a:rPr>
              <a:t>No treat</a:t>
            </a:r>
          </a:p>
        </p:txBody>
      </p:sp>
      <p:sp>
        <p:nvSpPr>
          <p:cNvPr id="17431" name="Text Box 8">
            <a:extLst>
              <a:ext uri="{FF2B5EF4-FFF2-40B4-BE49-F238E27FC236}">
                <a16:creationId xmlns:a16="http://schemas.microsoft.com/office/drawing/2014/main" id="{F93D841F-EB8A-0948-B8D2-101CF52A6AB5}"/>
              </a:ext>
            </a:extLst>
          </p:cNvPr>
          <p:cNvSpPr txBox="1">
            <a:spLocks noChangeArrowheads="1"/>
          </p:cNvSpPr>
          <p:nvPr/>
        </p:nvSpPr>
        <p:spPr bwMode="auto">
          <a:xfrm>
            <a:off x="6356350" y="1687513"/>
            <a:ext cx="825500" cy="457200"/>
          </a:xfrm>
          <a:prstGeom prst="rect">
            <a:avLst/>
          </a:prstGeom>
          <a:noFill/>
          <a:ln w="9525">
            <a:noFill/>
            <a:miter lim="800000"/>
            <a:headEnd/>
            <a:tailEnd/>
          </a:ln>
        </p:spPr>
        <p:txBody>
          <a:bodyPr wrap="none">
            <a:spAutoFit/>
          </a:bodyPr>
          <a:lstStyle/>
          <a:p>
            <a:pPr eaLnBrk="0" hangingPunct="0">
              <a:defRPr/>
            </a:pPr>
            <a:r>
              <a:rPr lang="en-US" dirty="0">
                <a:solidFill>
                  <a:srgbClr val="FFFF00"/>
                </a:solidFill>
                <a:latin typeface="+mj-lt"/>
                <a:ea typeface="+mn-ea"/>
              </a:rPr>
              <a:t>Treat</a:t>
            </a:r>
          </a:p>
        </p:txBody>
      </p:sp>
      <p:sp>
        <p:nvSpPr>
          <p:cNvPr id="115717" name="Slide Number Placeholder 29">
            <a:extLst>
              <a:ext uri="{FF2B5EF4-FFF2-40B4-BE49-F238E27FC236}">
                <a16:creationId xmlns:a16="http://schemas.microsoft.com/office/drawing/2014/main" id="{8C809739-2A09-1147-9455-2A97ACAACDE6}"/>
              </a:ext>
            </a:extLst>
          </p:cNvPr>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fld id="{27F0AA6E-09EC-FD4D-B2F7-59C59375300A}" type="slidenum">
              <a:rPr lang="en-US" altLang="en-US" sz="1400">
                <a:latin typeface="Arial" panose="020B0604020202020204" pitchFamily="34" charset="0"/>
              </a:rPr>
              <a:pPr algn="r">
                <a:spcBef>
                  <a:spcPct val="50000"/>
                </a:spcBef>
              </a:pPr>
              <a:t>49</a:t>
            </a:fld>
            <a:endParaRPr lang="en-US" altLang="en-US" sz="1400">
              <a:latin typeface="Arial" panose="020B0604020202020204" pitchFamily="34" charset="0"/>
            </a:endParaRPr>
          </a:p>
        </p:txBody>
      </p:sp>
      <p:sp>
        <p:nvSpPr>
          <p:cNvPr id="115718" name="Title 10">
            <a:extLst>
              <a:ext uri="{FF2B5EF4-FFF2-40B4-BE49-F238E27FC236}">
                <a16:creationId xmlns:a16="http://schemas.microsoft.com/office/drawing/2014/main" id="{02037AB1-8430-0543-B6BB-59A095E5E077}"/>
              </a:ext>
            </a:extLst>
          </p:cNvPr>
          <p:cNvSpPr>
            <a:spLocks noGrp="1"/>
          </p:cNvSpPr>
          <p:nvPr>
            <p:ph type="title" idx="4294967295"/>
          </p:nvPr>
        </p:nvSpPr>
        <p:spPr>
          <a:xfrm>
            <a:off x="1143000" y="152400"/>
            <a:ext cx="7772400" cy="685800"/>
          </a:xfrm>
        </p:spPr>
        <p:txBody>
          <a:bodyPr/>
          <a:lstStyle/>
          <a:p>
            <a:r>
              <a:rPr lang="en-US" altLang="en-US" sz="4000">
                <a:latin typeface="Georgia" panose="02040502050405020303" pitchFamily="18" charset="0"/>
                <a:ea typeface="ＭＳ Ｐゴシック" panose="020B0600070205080204" pitchFamily="34" charset="-128"/>
              </a:rPr>
              <a:t>Test/Treat Thresholds</a:t>
            </a:r>
            <a:endParaRPr lang="en-US" altLang="en-US" sz="4000">
              <a:ea typeface="ＭＳ Ｐゴシック" panose="020B0600070205080204" pitchFamily="34" charset="-128"/>
            </a:endParaRPr>
          </a:p>
        </p:txBody>
      </p:sp>
      <p:sp>
        <p:nvSpPr>
          <p:cNvPr id="92168" name="Text Placeholder 11">
            <a:extLst>
              <a:ext uri="{FF2B5EF4-FFF2-40B4-BE49-F238E27FC236}">
                <a16:creationId xmlns:a16="http://schemas.microsoft.com/office/drawing/2014/main" id="{146987ED-E23F-D944-A718-BE05F6404D98}"/>
              </a:ext>
            </a:extLst>
          </p:cNvPr>
          <p:cNvSpPr>
            <a:spLocks noGrp="1"/>
          </p:cNvSpPr>
          <p:nvPr>
            <p:ph type="body" idx="4294967295"/>
          </p:nvPr>
        </p:nvSpPr>
        <p:spPr>
          <a:xfrm>
            <a:off x="1143000" y="3048000"/>
            <a:ext cx="7772400" cy="3276600"/>
          </a:xfrm>
        </p:spPr>
        <p:txBody>
          <a:bodyPr/>
          <a:lstStyle/>
          <a:p>
            <a:r>
              <a:rPr lang="en-US" altLang="en-US">
                <a:ea typeface="ＭＳ Ｐゴシック" panose="020B0600070205080204" pitchFamily="34" charset="-128"/>
              </a:rPr>
              <a:t>Use LR+ to find P below which, even if the test is +, you won’</a:t>
            </a:r>
            <a:r>
              <a:rPr lang="en-US" altLang="ja-JP">
                <a:ea typeface="ＭＳ Ｐゴシック" panose="020B0600070205080204" pitchFamily="34" charset="-128"/>
              </a:rPr>
              <a:t>t exceed P</a:t>
            </a:r>
            <a:r>
              <a:rPr lang="en-US" altLang="ja-JP" baseline="-25000">
                <a:ea typeface="ＭＳ Ｐゴシック" panose="020B0600070205080204" pitchFamily="34" charset="-128"/>
              </a:rPr>
              <a:t>TT</a:t>
            </a:r>
          </a:p>
          <a:p>
            <a:r>
              <a:rPr lang="en-US" altLang="en-US">
                <a:ea typeface="ＭＳ Ｐゴシック" panose="020B0600070205080204" pitchFamily="34" charset="-128"/>
              </a:rPr>
              <a:t>Use LR− to find P above which, even if the test is −, you won’</a:t>
            </a:r>
            <a:r>
              <a:rPr lang="en-US" altLang="ja-JP">
                <a:ea typeface="ＭＳ Ｐゴシック" panose="020B0600070205080204" pitchFamily="34" charset="-128"/>
              </a:rPr>
              <a:t>t go lower than P</a:t>
            </a:r>
            <a:r>
              <a:rPr lang="en-US" altLang="ja-JP" baseline="-25000">
                <a:ea typeface="ＭＳ Ｐゴシック" panose="020B0600070205080204" pitchFamily="34" charset="-128"/>
              </a:rPr>
              <a:t>TT</a:t>
            </a:r>
          </a:p>
          <a:p>
            <a:r>
              <a:rPr lang="en-US" altLang="en-US">
                <a:ea typeface="ＭＳ Ｐゴシック" panose="020B0600070205080204" pitchFamily="34" charset="-128"/>
              </a:rPr>
              <a:t>This defines the testing zone (for a costless test)</a:t>
            </a:r>
          </a:p>
        </p:txBody>
      </p:sp>
      <p:sp>
        <p:nvSpPr>
          <p:cNvPr id="115720" name="Text Box 9">
            <a:extLst>
              <a:ext uri="{FF2B5EF4-FFF2-40B4-BE49-F238E27FC236}">
                <a16:creationId xmlns:a16="http://schemas.microsoft.com/office/drawing/2014/main" id="{8CA3BFA1-396F-0744-BC40-308FD92CE355}"/>
              </a:ext>
            </a:extLst>
          </p:cNvPr>
          <p:cNvSpPr txBox="1">
            <a:spLocks noChangeArrowheads="1"/>
          </p:cNvSpPr>
          <p:nvPr/>
        </p:nvSpPr>
        <p:spPr bwMode="auto">
          <a:xfrm>
            <a:off x="3946525" y="2251075"/>
            <a:ext cx="60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en-US" altLang="en-US"/>
              <a:t>P</a:t>
            </a:r>
            <a:r>
              <a:rPr kumimoji="1" lang="en-US" altLang="en-US" baseline="-25000"/>
              <a:t>TT</a:t>
            </a:r>
          </a:p>
        </p:txBody>
      </p:sp>
      <p:sp>
        <p:nvSpPr>
          <p:cNvPr id="92170" name="Line 10">
            <a:extLst>
              <a:ext uri="{FF2B5EF4-FFF2-40B4-BE49-F238E27FC236}">
                <a16:creationId xmlns:a16="http://schemas.microsoft.com/office/drawing/2014/main" id="{283DF911-BD3A-C14A-9121-0B1B09989198}"/>
              </a:ext>
            </a:extLst>
          </p:cNvPr>
          <p:cNvSpPr>
            <a:spLocks noChangeShapeType="1"/>
          </p:cNvSpPr>
          <p:nvPr/>
        </p:nvSpPr>
        <p:spPr bwMode="auto">
          <a:xfrm>
            <a:off x="2743200" y="1371600"/>
            <a:ext cx="1447800" cy="0"/>
          </a:xfrm>
          <a:prstGeom prst="line">
            <a:avLst/>
          </a:prstGeom>
          <a:noFill/>
          <a:ln w="825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71" name="Line 11">
            <a:extLst>
              <a:ext uri="{FF2B5EF4-FFF2-40B4-BE49-F238E27FC236}">
                <a16:creationId xmlns:a16="http://schemas.microsoft.com/office/drawing/2014/main" id="{6A02EC60-D042-574A-9AA7-E77CB5FC93BE}"/>
              </a:ext>
            </a:extLst>
          </p:cNvPr>
          <p:cNvSpPr>
            <a:spLocks noChangeShapeType="1"/>
          </p:cNvSpPr>
          <p:nvPr/>
        </p:nvSpPr>
        <p:spPr bwMode="auto">
          <a:xfrm flipH="1">
            <a:off x="4191000" y="1371600"/>
            <a:ext cx="2057400" cy="0"/>
          </a:xfrm>
          <a:prstGeom prst="line">
            <a:avLst/>
          </a:prstGeom>
          <a:noFill/>
          <a:ln w="825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172" name="Text Box 12">
            <a:extLst>
              <a:ext uri="{FF2B5EF4-FFF2-40B4-BE49-F238E27FC236}">
                <a16:creationId xmlns:a16="http://schemas.microsoft.com/office/drawing/2014/main" id="{247A4CCB-05C0-5744-80ED-4C58FEB6CA66}"/>
              </a:ext>
            </a:extLst>
          </p:cNvPr>
          <p:cNvSpPr txBox="1">
            <a:spLocks noChangeArrowheads="1"/>
          </p:cNvSpPr>
          <p:nvPr/>
        </p:nvSpPr>
        <p:spPr bwMode="auto">
          <a:xfrm>
            <a:off x="2971800" y="914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kumimoji="1" lang="en-US" altLang="en-US"/>
              <a:t>LR+</a:t>
            </a:r>
          </a:p>
        </p:txBody>
      </p:sp>
      <p:sp>
        <p:nvSpPr>
          <p:cNvPr id="92173" name="Text Box 13">
            <a:extLst>
              <a:ext uri="{FF2B5EF4-FFF2-40B4-BE49-F238E27FC236}">
                <a16:creationId xmlns:a16="http://schemas.microsoft.com/office/drawing/2014/main" id="{5BC206F9-FBE4-3D4C-9F83-3244342DBB1B}"/>
              </a:ext>
            </a:extLst>
          </p:cNvPr>
          <p:cNvSpPr txBox="1">
            <a:spLocks noChangeArrowheads="1"/>
          </p:cNvSpPr>
          <p:nvPr/>
        </p:nvSpPr>
        <p:spPr bwMode="auto">
          <a:xfrm>
            <a:off x="5029200" y="914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kumimoji="1" lang="en-US" altLang="en-US"/>
              <a:t>LR</a:t>
            </a:r>
            <a:r>
              <a:rPr lang="en-US" altLang="en-US"/>
              <a:t>−</a:t>
            </a:r>
            <a:endParaRPr kumimoji="1" lang="en-US" altLang="en-US"/>
          </a:p>
        </p:txBody>
      </p:sp>
      <p:sp>
        <p:nvSpPr>
          <p:cNvPr id="9224" name="Rectangle 4">
            <a:extLst>
              <a:ext uri="{FF2B5EF4-FFF2-40B4-BE49-F238E27FC236}">
                <a16:creationId xmlns:a16="http://schemas.microsoft.com/office/drawing/2014/main" id="{416B0FB6-7E2E-2748-AA6E-AE16EC64927D}"/>
              </a:ext>
            </a:extLst>
          </p:cNvPr>
          <p:cNvSpPr>
            <a:spLocks noChangeArrowheads="1"/>
          </p:cNvSpPr>
          <p:nvPr/>
        </p:nvSpPr>
        <p:spPr bwMode="auto">
          <a:xfrm>
            <a:off x="2743200" y="1600200"/>
            <a:ext cx="3505200" cy="6858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a:latin typeface="+mn-lt"/>
              <a:ea typeface="+mn-ea"/>
            </a:endParaRPr>
          </a:p>
        </p:txBody>
      </p:sp>
      <p:sp>
        <p:nvSpPr>
          <p:cNvPr id="17432" name="Text Box 7">
            <a:extLst>
              <a:ext uri="{FF2B5EF4-FFF2-40B4-BE49-F238E27FC236}">
                <a16:creationId xmlns:a16="http://schemas.microsoft.com/office/drawing/2014/main" id="{6DE2DB8D-5DC8-1C4F-B472-41E7DBE64CD8}"/>
              </a:ext>
            </a:extLst>
          </p:cNvPr>
          <p:cNvSpPr txBox="1">
            <a:spLocks noChangeArrowheads="1"/>
          </p:cNvSpPr>
          <p:nvPr/>
        </p:nvSpPr>
        <p:spPr bwMode="auto">
          <a:xfrm>
            <a:off x="4343400" y="1676400"/>
            <a:ext cx="836613" cy="457200"/>
          </a:xfrm>
          <a:prstGeom prst="rect">
            <a:avLst/>
          </a:prstGeom>
          <a:noFill/>
          <a:ln w="9525">
            <a:noFill/>
            <a:miter lim="800000"/>
            <a:headEnd/>
            <a:tailEnd/>
          </a:ln>
        </p:spPr>
        <p:txBody>
          <a:bodyPr>
            <a:spAutoFit/>
          </a:bodyPr>
          <a:lstStyle/>
          <a:p>
            <a:pPr eaLnBrk="0" hangingPunct="0">
              <a:defRPr/>
            </a:pPr>
            <a:r>
              <a:rPr lang="en-US" dirty="0">
                <a:solidFill>
                  <a:schemeClr val="bg1">
                    <a:lumMod val="10000"/>
                  </a:schemeClr>
                </a:solidFill>
                <a:latin typeface="Georgia" pitchFamily="18" charset="0"/>
                <a:ea typeface="+mn-ea"/>
              </a:rPr>
              <a:t>Test</a:t>
            </a:r>
          </a:p>
        </p:txBody>
      </p:sp>
      <p:sp>
        <p:nvSpPr>
          <p:cNvPr id="115727" name="Line 17">
            <a:extLst>
              <a:ext uri="{FF2B5EF4-FFF2-40B4-BE49-F238E27FC236}">
                <a16:creationId xmlns:a16="http://schemas.microsoft.com/office/drawing/2014/main" id="{4C52B2F0-60C9-0F4D-8F31-8ED342EC5B62}"/>
              </a:ext>
            </a:extLst>
          </p:cNvPr>
          <p:cNvSpPr>
            <a:spLocks noChangeShapeType="1"/>
          </p:cNvSpPr>
          <p:nvPr/>
        </p:nvSpPr>
        <p:spPr bwMode="auto">
          <a:xfrm>
            <a:off x="4191000" y="1371600"/>
            <a:ext cx="0" cy="9144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7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172"/>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68">
                                            <p:txEl>
                                              <p:pRg st="1" end="1"/>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9217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17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68">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4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8" grpId="0" build="p"/>
      <p:bldP spid="92172" grpId="0"/>
      <p:bldP spid="92173" grpId="0"/>
      <p:bldP spid="9224" grpId="0" animBg="1"/>
      <p:bldP spid="174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a:extLst>
              <a:ext uri="{FF2B5EF4-FFF2-40B4-BE49-F238E27FC236}">
                <a16:creationId xmlns:a16="http://schemas.microsoft.com/office/drawing/2014/main" id="{61855EDB-13BC-0446-8BAF-C2621FD25C8C}"/>
              </a:ext>
            </a:extLst>
          </p:cNvPr>
          <p:cNvSpPr>
            <a:spLocks noGrp="1"/>
          </p:cNvSpPr>
          <p:nvPr>
            <p:ph type="title"/>
          </p:nvPr>
        </p:nvSpPr>
        <p:spPr>
          <a:xfrm>
            <a:off x="1143000" y="152400"/>
            <a:ext cx="7772400" cy="1066800"/>
          </a:xfrm>
        </p:spPr>
        <p:txBody>
          <a:bodyPr/>
          <a:lstStyle/>
          <a:p>
            <a:r>
              <a:rPr lang="en-US" altLang="en-US">
                <a:ea typeface="ＭＳ Ｐゴシック" panose="020B0600070205080204" pitchFamily="34" charset="-128"/>
              </a:rPr>
              <a:t>Definitions: Pretest (prior) and post-test (posterior) probability</a:t>
            </a:r>
          </a:p>
        </p:txBody>
      </p:sp>
      <p:sp>
        <p:nvSpPr>
          <p:cNvPr id="26626" name="Slide Number Placeholder 3">
            <a:extLst>
              <a:ext uri="{FF2B5EF4-FFF2-40B4-BE49-F238E27FC236}">
                <a16:creationId xmlns:a16="http://schemas.microsoft.com/office/drawing/2014/main" id="{B066CE8A-C7FC-5147-A1C1-7F3E55AA404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5EFDA9A-2D52-F041-9A0D-66177A7E173B}" type="slidenum">
              <a:rPr lang="en-US" altLang="en-US" sz="1400">
                <a:latin typeface="Arial" panose="020B0604020202020204" pitchFamily="34" charset="0"/>
              </a:rPr>
              <a:pPr/>
              <a:t>5</a:t>
            </a:fld>
            <a:endParaRPr lang="en-US" altLang="en-US" sz="1400">
              <a:latin typeface="Arial" panose="020B0604020202020204" pitchFamily="34" charset="0"/>
            </a:endParaRPr>
          </a:p>
        </p:txBody>
      </p:sp>
      <p:graphicFrame>
        <p:nvGraphicFramePr>
          <p:cNvPr id="5" name="Content Placeholder 3">
            <a:extLst>
              <a:ext uri="{FF2B5EF4-FFF2-40B4-BE49-F238E27FC236}">
                <a16:creationId xmlns:a16="http://schemas.microsoft.com/office/drawing/2014/main" id="{AF0B0E0A-AA45-9248-A1F1-D29A7C5BFCB1}"/>
              </a:ext>
            </a:extLst>
          </p:cNvPr>
          <p:cNvGraphicFramePr>
            <a:graphicFrameLocks noGrp="1"/>
          </p:cNvGraphicFramePr>
          <p:nvPr>
            <p:ph idx="1"/>
          </p:nvPr>
        </p:nvGraphicFramePr>
        <p:xfrm>
          <a:off x="1219200" y="1371600"/>
          <a:ext cx="4953000" cy="2393953"/>
        </p:xfrm>
        <a:graphic>
          <a:graphicData uri="http://schemas.openxmlformats.org/drawingml/2006/table">
            <a:tbl>
              <a:tblPr/>
              <a:tblGrid>
                <a:gridCol w="8128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973138">
                  <a:extLst>
                    <a:ext uri="{9D8B030D-6E8A-4147-A177-3AD203B41FA5}">
                      <a16:colId xmlns:a16="http://schemas.microsoft.com/office/drawing/2014/main" val="20003"/>
                    </a:ext>
                  </a:extLst>
                </a:gridCol>
                <a:gridCol w="1096962">
                  <a:extLst>
                    <a:ext uri="{9D8B030D-6E8A-4147-A177-3AD203B41FA5}">
                      <a16:colId xmlns:a16="http://schemas.microsoft.com/office/drawing/2014/main" val="20004"/>
                    </a:ext>
                  </a:extLst>
                </a:gridCol>
              </a:tblGrid>
              <a:tr h="371295">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0033">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Has disease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disease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371295">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Test Result</a:t>
                      </a:r>
                    </a:p>
                  </a:txBody>
                  <a:tcPr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Positive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B</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37129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Negative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64003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C</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B + C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
        <p:nvSpPr>
          <p:cNvPr id="26658" name="TextBox 5">
            <a:extLst>
              <a:ext uri="{FF2B5EF4-FFF2-40B4-BE49-F238E27FC236}">
                <a16:creationId xmlns:a16="http://schemas.microsoft.com/office/drawing/2014/main" id="{5BA2E7AD-6C14-134E-887B-9AA0D488D7DD}"/>
              </a:ext>
            </a:extLst>
          </p:cNvPr>
          <p:cNvSpPr txBox="1">
            <a:spLocks noChangeArrowheads="1"/>
          </p:cNvSpPr>
          <p:nvPr/>
        </p:nvSpPr>
        <p:spPr bwMode="auto">
          <a:xfrm>
            <a:off x="1295400" y="403860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Pretest probability =</a:t>
            </a:r>
          </a:p>
        </p:txBody>
      </p:sp>
      <p:sp>
        <p:nvSpPr>
          <p:cNvPr id="23588" name="Rectangle 14">
            <a:extLst>
              <a:ext uri="{FF2B5EF4-FFF2-40B4-BE49-F238E27FC236}">
                <a16:creationId xmlns:a16="http://schemas.microsoft.com/office/drawing/2014/main" id="{CB42B738-E58C-8540-81A5-DFE08559E4EB}"/>
              </a:ext>
            </a:extLst>
          </p:cNvPr>
          <p:cNvSpPr>
            <a:spLocks noChangeArrowheads="1"/>
          </p:cNvSpPr>
          <p:nvPr/>
        </p:nvSpPr>
        <p:spPr bwMode="auto">
          <a:xfrm>
            <a:off x="3200400" y="1752600"/>
            <a:ext cx="838200" cy="19812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3" name="TextBox 12">
            <a:extLst>
              <a:ext uri="{FF2B5EF4-FFF2-40B4-BE49-F238E27FC236}">
                <a16:creationId xmlns:a16="http://schemas.microsoft.com/office/drawing/2014/main" id="{EB0D6D17-E790-8C43-A056-156694202AD5}"/>
              </a:ext>
            </a:extLst>
          </p:cNvPr>
          <p:cNvSpPr txBox="1">
            <a:spLocks noChangeArrowheads="1"/>
          </p:cNvSpPr>
          <p:nvPr/>
        </p:nvSpPr>
        <p:spPr bwMode="auto">
          <a:xfrm>
            <a:off x="1219200" y="5105400"/>
            <a:ext cx="6588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0000"/>
                </a:solidFill>
              </a:rPr>
              <a:t>ONLY IF SAMPLING IS </a:t>
            </a:r>
            <a:r>
              <a:rPr lang="ja-JP" altLang="en-US">
                <a:solidFill>
                  <a:srgbClr val="FF0000"/>
                </a:solidFill>
              </a:rPr>
              <a:t>“</a:t>
            </a:r>
            <a:r>
              <a:rPr lang="en-US" altLang="ja-JP">
                <a:solidFill>
                  <a:srgbClr val="FF0000"/>
                </a:solidFill>
              </a:rPr>
              <a:t>CROSS-SECTIONAL</a:t>
            </a:r>
            <a:r>
              <a:rPr lang="ja-JP" altLang="en-US">
                <a:solidFill>
                  <a:srgbClr val="FF0000"/>
                </a:solidFill>
              </a:rPr>
              <a:t>”</a:t>
            </a:r>
            <a:r>
              <a:rPr lang="en-US" altLang="ja-JP">
                <a:solidFill>
                  <a:srgbClr val="FF0000"/>
                </a:solidFill>
              </a:rPr>
              <a:t>!</a:t>
            </a:r>
            <a:endParaRPr lang="en-US" altLang="en-US">
              <a:solidFill>
                <a:srgbClr val="FF0000"/>
              </a:solidFill>
            </a:endParaRPr>
          </a:p>
        </p:txBody>
      </p:sp>
      <p:sp>
        <p:nvSpPr>
          <p:cNvPr id="17" name="TextBox 16">
            <a:extLst>
              <a:ext uri="{FF2B5EF4-FFF2-40B4-BE49-F238E27FC236}">
                <a16:creationId xmlns:a16="http://schemas.microsoft.com/office/drawing/2014/main" id="{697892CD-5C1F-5542-92CD-6BFE9567E414}"/>
              </a:ext>
            </a:extLst>
          </p:cNvPr>
          <p:cNvSpPr txBox="1">
            <a:spLocks noChangeArrowheads="1"/>
          </p:cNvSpPr>
          <p:nvPr/>
        </p:nvSpPr>
        <p:spPr bwMode="auto">
          <a:xfrm>
            <a:off x="4114800" y="4038599"/>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(A+C)/(A+B+C+D)</a:t>
            </a:r>
          </a:p>
        </p:txBody>
      </p:sp>
      <p:sp>
        <p:nvSpPr>
          <p:cNvPr id="26662" name="TextBox 5">
            <a:extLst>
              <a:ext uri="{FF2B5EF4-FFF2-40B4-BE49-F238E27FC236}">
                <a16:creationId xmlns:a16="http://schemas.microsoft.com/office/drawing/2014/main" id="{E685E83A-5C23-B742-B898-B1DD8BC4BF67}"/>
              </a:ext>
            </a:extLst>
          </p:cNvPr>
          <p:cNvSpPr txBox="1">
            <a:spLocks noChangeArrowheads="1"/>
          </p:cNvSpPr>
          <p:nvPr/>
        </p:nvSpPr>
        <p:spPr bwMode="auto">
          <a:xfrm>
            <a:off x="1295400" y="4495800"/>
            <a:ext cx="2819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Posttest probability =</a:t>
            </a:r>
          </a:p>
        </p:txBody>
      </p:sp>
      <p:sp>
        <p:nvSpPr>
          <p:cNvPr id="11" name="TextBox 10">
            <a:extLst>
              <a:ext uri="{FF2B5EF4-FFF2-40B4-BE49-F238E27FC236}">
                <a16:creationId xmlns:a16="http://schemas.microsoft.com/office/drawing/2014/main" id="{E85592E4-6739-B049-8C57-07A16C3B292D}"/>
              </a:ext>
            </a:extLst>
          </p:cNvPr>
          <p:cNvSpPr txBox="1">
            <a:spLocks noChangeArrowheads="1"/>
          </p:cNvSpPr>
          <p:nvPr/>
        </p:nvSpPr>
        <p:spPr bwMode="auto">
          <a:xfrm>
            <a:off x="4114800" y="4495800"/>
            <a:ext cx="320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A/(A+B) or C/(C+D)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anim calcmode="lin" valueType="num">
                                      <p:cBhvr>
                                        <p:cTn id="20" dur="2000" fill="hold"/>
                                        <p:tgtEl>
                                          <p:spTgt spid="13"/>
                                        </p:tgtEl>
                                        <p:attrNameLst>
                                          <p:attrName>style.rotation</p:attrName>
                                        </p:attrNameLst>
                                      </p:cBhvr>
                                      <p:tavLst>
                                        <p:tav tm="0">
                                          <p:val>
                                            <p:fltVal val="720"/>
                                          </p:val>
                                        </p:tav>
                                        <p:tav tm="100000">
                                          <p:val>
                                            <p:fltVal val="0"/>
                                          </p:val>
                                        </p:tav>
                                      </p:tavLst>
                                    </p:anim>
                                    <p:anim calcmode="lin" valueType="num">
                                      <p:cBhvr>
                                        <p:cTn id="21" dur="2000" fill="hold"/>
                                        <p:tgtEl>
                                          <p:spTgt spid="13"/>
                                        </p:tgtEl>
                                        <p:attrNameLst>
                                          <p:attrName>ppt_h</p:attrName>
                                        </p:attrNameLst>
                                      </p:cBhvr>
                                      <p:tavLst>
                                        <p:tav tm="0">
                                          <p:val>
                                            <p:fltVal val="0"/>
                                          </p:val>
                                        </p:tav>
                                        <p:tav tm="100000">
                                          <p:val>
                                            <p:strVal val="#ppt_h"/>
                                          </p:val>
                                        </p:tav>
                                      </p:tavLst>
                                    </p:anim>
                                    <p:anim calcmode="lin" valueType="num">
                                      <p:cBhvr>
                                        <p:cTn id="22" dur="2000" fill="hold"/>
                                        <p:tgtEl>
                                          <p:spTgt spid="1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8" grpId="0" animBg="1"/>
      <p:bldP spid="13" grpId="0"/>
      <p:bldP spid="17" grpId="0"/>
      <p:bldP spid="1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3">
            <a:extLst>
              <a:ext uri="{FF2B5EF4-FFF2-40B4-BE49-F238E27FC236}">
                <a16:creationId xmlns:a16="http://schemas.microsoft.com/office/drawing/2014/main" id="{A9270C09-F0D9-C544-B285-2FAB1BC4AD31}"/>
              </a:ext>
            </a:extLst>
          </p:cNvPr>
          <p:cNvSpPr>
            <a:spLocks noChangeArrowheads="1"/>
          </p:cNvSpPr>
          <p:nvPr/>
        </p:nvSpPr>
        <p:spPr bwMode="auto">
          <a:xfrm>
            <a:off x="1524000" y="1600200"/>
            <a:ext cx="2667000" cy="685800"/>
          </a:xfrm>
          <a:prstGeom prst="rect">
            <a:avLst/>
          </a:prstGeom>
          <a:solidFill>
            <a:schemeClr val="accent2"/>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a:latin typeface="+mn-lt"/>
              <a:ea typeface="+mn-ea"/>
            </a:endParaRPr>
          </a:p>
        </p:txBody>
      </p:sp>
      <p:sp>
        <p:nvSpPr>
          <p:cNvPr id="9225" name="Rectangle 5">
            <a:extLst>
              <a:ext uri="{FF2B5EF4-FFF2-40B4-BE49-F238E27FC236}">
                <a16:creationId xmlns:a16="http://schemas.microsoft.com/office/drawing/2014/main" id="{B61BB4DC-A36F-3249-8AB2-023195779C5B}"/>
              </a:ext>
            </a:extLst>
          </p:cNvPr>
          <p:cNvSpPr>
            <a:spLocks noChangeArrowheads="1"/>
          </p:cNvSpPr>
          <p:nvPr/>
        </p:nvSpPr>
        <p:spPr bwMode="auto">
          <a:xfrm>
            <a:off x="4191000" y="1600200"/>
            <a:ext cx="3581400" cy="685800"/>
          </a:xfrm>
          <a:prstGeom prst="rect">
            <a:avLst/>
          </a:prstGeom>
          <a:solidFill>
            <a:srgbClr val="FF0000"/>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a:latin typeface="+mn-lt"/>
              <a:ea typeface="+mn-ea"/>
            </a:endParaRPr>
          </a:p>
        </p:txBody>
      </p:sp>
      <p:sp>
        <p:nvSpPr>
          <p:cNvPr id="117763" name="Text Box 6">
            <a:extLst>
              <a:ext uri="{FF2B5EF4-FFF2-40B4-BE49-F238E27FC236}">
                <a16:creationId xmlns:a16="http://schemas.microsoft.com/office/drawing/2014/main" id="{68C58BB1-633C-2D4D-B849-1EB49C7ED8DF}"/>
              </a:ext>
            </a:extLst>
          </p:cNvPr>
          <p:cNvSpPr txBox="1">
            <a:spLocks noChangeArrowheads="1"/>
          </p:cNvSpPr>
          <p:nvPr/>
        </p:nvSpPr>
        <p:spPr bwMode="auto">
          <a:xfrm>
            <a:off x="1524000" y="1676400"/>
            <a:ext cx="1173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solidFill>
                  <a:srgbClr val="FFFF00"/>
                </a:solidFill>
              </a:rPr>
              <a:t>No treat</a:t>
            </a:r>
          </a:p>
        </p:txBody>
      </p:sp>
      <p:sp>
        <p:nvSpPr>
          <p:cNvPr id="17431" name="Text Box 8">
            <a:extLst>
              <a:ext uri="{FF2B5EF4-FFF2-40B4-BE49-F238E27FC236}">
                <a16:creationId xmlns:a16="http://schemas.microsoft.com/office/drawing/2014/main" id="{2C878A59-271B-9D4C-988F-1D4A8E0D235B}"/>
              </a:ext>
            </a:extLst>
          </p:cNvPr>
          <p:cNvSpPr txBox="1">
            <a:spLocks noChangeArrowheads="1"/>
          </p:cNvSpPr>
          <p:nvPr/>
        </p:nvSpPr>
        <p:spPr bwMode="auto">
          <a:xfrm>
            <a:off x="6356350" y="1687513"/>
            <a:ext cx="825500" cy="457200"/>
          </a:xfrm>
          <a:prstGeom prst="rect">
            <a:avLst/>
          </a:prstGeom>
          <a:noFill/>
          <a:ln w="9525">
            <a:noFill/>
            <a:miter lim="800000"/>
            <a:headEnd/>
            <a:tailEnd/>
          </a:ln>
        </p:spPr>
        <p:txBody>
          <a:bodyPr wrap="none">
            <a:spAutoFit/>
          </a:bodyPr>
          <a:lstStyle/>
          <a:p>
            <a:pPr eaLnBrk="0" hangingPunct="0">
              <a:defRPr/>
            </a:pPr>
            <a:r>
              <a:rPr lang="en-US" dirty="0">
                <a:solidFill>
                  <a:srgbClr val="FFFF00"/>
                </a:solidFill>
                <a:latin typeface="+mj-lt"/>
                <a:ea typeface="+mn-ea"/>
              </a:rPr>
              <a:t>Treat</a:t>
            </a:r>
          </a:p>
        </p:txBody>
      </p:sp>
      <p:sp>
        <p:nvSpPr>
          <p:cNvPr id="117765" name="Slide Number Placeholder 29">
            <a:extLst>
              <a:ext uri="{FF2B5EF4-FFF2-40B4-BE49-F238E27FC236}">
                <a16:creationId xmlns:a16="http://schemas.microsoft.com/office/drawing/2014/main" id="{927DEB91-9777-EC49-BD24-3250BCD12C5B}"/>
              </a:ext>
            </a:extLst>
          </p:cNvPr>
          <p:cNvSpPr txBox="1">
            <a:spLocks noGrp="1"/>
          </p:cNvSpPr>
          <p:nvPr/>
        </p:nvSpPr>
        <p:spPr bwMode="auto">
          <a:xfrm>
            <a:off x="70104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a:spcBef>
                <a:spcPct val="50000"/>
              </a:spcBef>
            </a:pPr>
            <a:fld id="{563D59FD-E690-094B-8BB0-CB61EC6590FD}" type="slidenum">
              <a:rPr lang="en-US" altLang="en-US" sz="1400">
                <a:latin typeface="Arial" panose="020B0604020202020204" pitchFamily="34" charset="0"/>
              </a:rPr>
              <a:pPr algn="r">
                <a:spcBef>
                  <a:spcPct val="50000"/>
                </a:spcBef>
              </a:pPr>
              <a:t>50</a:t>
            </a:fld>
            <a:endParaRPr lang="en-US" altLang="en-US" sz="1400">
              <a:latin typeface="Arial" panose="020B0604020202020204" pitchFamily="34" charset="0"/>
            </a:endParaRPr>
          </a:p>
        </p:txBody>
      </p:sp>
      <p:sp>
        <p:nvSpPr>
          <p:cNvPr id="117766" name="Title 10">
            <a:extLst>
              <a:ext uri="{FF2B5EF4-FFF2-40B4-BE49-F238E27FC236}">
                <a16:creationId xmlns:a16="http://schemas.microsoft.com/office/drawing/2014/main" id="{8FCB9357-447B-0642-8E0A-0485AC78E20F}"/>
              </a:ext>
            </a:extLst>
          </p:cNvPr>
          <p:cNvSpPr>
            <a:spLocks noGrp="1"/>
          </p:cNvSpPr>
          <p:nvPr>
            <p:ph type="title" idx="4294967295"/>
          </p:nvPr>
        </p:nvSpPr>
        <p:spPr>
          <a:xfrm>
            <a:off x="1066800" y="0"/>
            <a:ext cx="7772400" cy="762000"/>
          </a:xfrm>
        </p:spPr>
        <p:txBody>
          <a:bodyPr/>
          <a:lstStyle/>
          <a:p>
            <a:r>
              <a:rPr lang="en-US" altLang="en-US" sz="4000">
                <a:latin typeface="Georgia" panose="02040502050405020303" pitchFamily="18" charset="0"/>
                <a:ea typeface="ＭＳ Ｐゴシック" panose="020B0600070205080204" pitchFamily="34" charset="-128"/>
              </a:rPr>
              <a:t>Test/Treat Thresholds</a:t>
            </a:r>
            <a:endParaRPr lang="en-US" altLang="en-US" sz="4000">
              <a:ea typeface="ＭＳ Ｐゴシック" panose="020B0600070205080204" pitchFamily="34" charset="-128"/>
            </a:endParaRPr>
          </a:p>
        </p:txBody>
      </p:sp>
      <p:sp>
        <p:nvSpPr>
          <p:cNvPr id="117767" name="Text Placeholder 11">
            <a:extLst>
              <a:ext uri="{FF2B5EF4-FFF2-40B4-BE49-F238E27FC236}">
                <a16:creationId xmlns:a16="http://schemas.microsoft.com/office/drawing/2014/main" id="{F6D64FA5-A65E-7E4C-A28F-FA4827688B50}"/>
              </a:ext>
            </a:extLst>
          </p:cNvPr>
          <p:cNvSpPr>
            <a:spLocks noGrp="1"/>
          </p:cNvSpPr>
          <p:nvPr>
            <p:ph type="body" idx="4294967295"/>
          </p:nvPr>
        </p:nvSpPr>
        <p:spPr>
          <a:xfrm>
            <a:off x="1143000" y="2819400"/>
            <a:ext cx="7772400" cy="3276600"/>
          </a:xfrm>
        </p:spPr>
        <p:txBody>
          <a:bodyPr/>
          <a:lstStyle/>
          <a:p>
            <a:r>
              <a:rPr lang="en-US" altLang="en-US">
                <a:ea typeface="ＭＳ Ｐゴシック" panose="020B0600070205080204" pitchFamily="34" charset="-128"/>
              </a:rPr>
              <a:t>Algebra is very simple</a:t>
            </a:r>
          </a:p>
          <a:p>
            <a:pPr lvl="1"/>
            <a:r>
              <a:rPr lang="en-US" altLang="en-US">
                <a:ea typeface="ＭＳ Ｐゴシック" panose="020B0600070205080204" pitchFamily="34" charset="-128"/>
              </a:rPr>
              <a:t>No treat/test threshold odds = Treatment threshold odds/LR+</a:t>
            </a:r>
          </a:p>
          <a:p>
            <a:pPr lvl="1"/>
            <a:r>
              <a:rPr lang="en-US" altLang="en-US">
                <a:ea typeface="ＭＳ Ｐゴシック" panose="020B0600070205080204" pitchFamily="34" charset="-128"/>
              </a:rPr>
              <a:t>Test/Treat threshold odds = Treatment threshold odds /LR−</a:t>
            </a:r>
          </a:p>
          <a:p>
            <a:r>
              <a:rPr lang="en-US" altLang="en-US">
                <a:ea typeface="ＭＳ Ｐゴシック" panose="020B0600070205080204" pitchFamily="34" charset="-128"/>
              </a:rPr>
              <a:t>Things get only a little more complicated when you factor in the cost of the test </a:t>
            </a:r>
          </a:p>
        </p:txBody>
      </p:sp>
      <p:sp>
        <p:nvSpPr>
          <p:cNvPr id="117768" name="Text Box 9">
            <a:extLst>
              <a:ext uri="{FF2B5EF4-FFF2-40B4-BE49-F238E27FC236}">
                <a16:creationId xmlns:a16="http://schemas.microsoft.com/office/drawing/2014/main" id="{BEA26C3A-43C6-8E4D-8BD0-30A91F579A31}"/>
              </a:ext>
            </a:extLst>
          </p:cNvPr>
          <p:cNvSpPr txBox="1">
            <a:spLocks noChangeArrowheads="1"/>
          </p:cNvSpPr>
          <p:nvPr/>
        </p:nvSpPr>
        <p:spPr bwMode="auto">
          <a:xfrm>
            <a:off x="3946525" y="2251075"/>
            <a:ext cx="6016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r>
              <a:rPr kumimoji="1" lang="en-US" altLang="en-US"/>
              <a:t>P</a:t>
            </a:r>
            <a:r>
              <a:rPr kumimoji="1" lang="en-US" altLang="en-US" baseline="-25000"/>
              <a:t>TT</a:t>
            </a:r>
          </a:p>
        </p:txBody>
      </p:sp>
      <p:sp>
        <p:nvSpPr>
          <p:cNvPr id="117769" name="Line 10">
            <a:extLst>
              <a:ext uri="{FF2B5EF4-FFF2-40B4-BE49-F238E27FC236}">
                <a16:creationId xmlns:a16="http://schemas.microsoft.com/office/drawing/2014/main" id="{EFE291E7-280D-C848-BB90-F3BADCA5122D}"/>
              </a:ext>
            </a:extLst>
          </p:cNvPr>
          <p:cNvSpPr>
            <a:spLocks noChangeShapeType="1"/>
          </p:cNvSpPr>
          <p:nvPr/>
        </p:nvSpPr>
        <p:spPr bwMode="auto">
          <a:xfrm>
            <a:off x="2743200" y="1371600"/>
            <a:ext cx="1447800" cy="0"/>
          </a:xfrm>
          <a:prstGeom prst="line">
            <a:avLst/>
          </a:prstGeom>
          <a:noFill/>
          <a:ln w="825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70" name="Line 11">
            <a:extLst>
              <a:ext uri="{FF2B5EF4-FFF2-40B4-BE49-F238E27FC236}">
                <a16:creationId xmlns:a16="http://schemas.microsoft.com/office/drawing/2014/main" id="{27F2DB22-90F0-3C49-808D-A711E98FD211}"/>
              </a:ext>
            </a:extLst>
          </p:cNvPr>
          <p:cNvSpPr>
            <a:spLocks noChangeShapeType="1"/>
          </p:cNvSpPr>
          <p:nvPr/>
        </p:nvSpPr>
        <p:spPr bwMode="auto">
          <a:xfrm flipH="1">
            <a:off x="4191000" y="1371600"/>
            <a:ext cx="2057400" cy="0"/>
          </a:xfrm>
          <a:prstGeom prst="line">
            <a:avLst/>
          </a:prstGeom>
          <a:noFill/>
          <a:ln w="825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7771" name="Text Box 12">
            <a:extLst>
              <a:ext uri="{FF2B5EF4-FFF2-40B4-BE49-F238E27FC236}">
                <a16:creationId xmlns:a16="http://schemas.microsoft.com/office/drawing/2014/main" id="{34548DE3-73CE-2641-806E-9540949FF7A6}"/>
              </a:ext>
            </a:extLst>
          </p:cNvPr>
          <p:cNvSpPr txBox="1">
            <a:spLocks noChangeArrowheads="1"/>
          </p:cNvSpPr>
          <p:nvPr/>
        </p:nvSpPr>
        <p:spPr bwMode="auto">
          <a:xfrm>
            <a:off x="2971800" y="914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kumimoji="1" lang="en-US" altLang="en-US"/>
              <a:t>LR+</a:t>
            </a:r>
          </a:p>
        </p:txBody>
      </p:sp>
      <p:sp>
        <p:nvSpPr>
          <p:cNvPr id="117772" name="Text Box 13">
            <a:extLst>
              <a:ext uri="{FF2B5EF4-FFF2-40B4-BE49-F238E27FC236}">
                <a16:creationId xmlns:a16="http://schemas.microsoft.com/office/drawing/2014/main" id="{33A11CB8-74B5-FA40-B507-A327C71C4585}"/>
              </a:ext>
            </a:extLst>
          </p:cNvPr>
          <p:cNvSpPr txBox="1">
            <a:spLocks noChangeArrowheads="1"/>
          </p:cNvSpPr>
          <p:nvPr/>
        </p:nvSpPr>
        <p:spPr bwMode="auto">
          <a:xfrm>
            <a:off x="5029200" y="9144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50000"/>
              </a:spcBef>
            </a:pPr>
            <a:r>
              <a:rPr kumimoji="1" lang="en-US" altLang="en-US"/>
              <a:t>LR</a:t>
            </a:r>
            <a:r>
              <a:rPr lang="en-US" altLang="en-US"/>
              <a:t>−</a:t>
            </a:r>
            <a:endParaRPr kumimoji="1" lang="en-US" altLang="en-US"/>
          </a:p>
        </p:txBody>
      </p:sp>
      <p:sp>
        <p:nvSpPr>
          <p:cNvPr id="9224" name="Rectangle 4">
            <a:extLst>
              <a:ext uri="{FF2B5EF4-FFF2-40B4-BE49-F238E27FC236}">
                <a16:creationId xmlns:a16="http://schemas.microsoft.com/office/drawing/2014/main" id="{65A41C80-4DFC-F14A-AF9C-EF83493CF233}"/>
              </a:ext>
            </a:extLst>
          </p:cNvPr>
          <p:cNvSpPr>
            <a:spLocks noChangeArrowheads="1"/>
          </p:cNvSpPr>
          <p:nvPr/>
        </p:nvSpPr>
        <p:spPr bwMode="auto">
          <a:xfrm>
            <a:off x="2743200" y="1600200"/>
            <a:ext cx="3505200" cy="685800"/>
          </a:xfrm>
          <a:prstGeom prst="rect">
            <a:avLst/>
          </a:prstGeom>
          <a:solidFill>
            <a:schemeClr val="accent1">
              <a:lumMod val="40000"/>
              <a:lumOff val="60000"/>
            </a:schemeClr>
          </a:solidFill>
          <a:ln w="9525">
            <a:solidFill>
              <a:schemeClr val="tx1"/>
            </a:solidFill>
            <a:miter lim="800000"/>
            <a:headEnd/>
            <a:tailEnd/>
          </a:ln>
        </p:spPr>
        <p:txBody>
          <a:bodyPr wrap="none" anchor="ctr"/>
          <a:lstStyle/>
          <a:p>
            <a:pPr eaLnBrk="0" fontAlgn="auto" hangingPunct="0">
              <a:spcBef>
                <a:spcPts val="0"/>
              </a:spcBef>
              <a:spcAft>
                <a:spcPts val="0"/>
              </a:spcAft>
              <a:defRPr/>
            </a:pPr>
            <a:endParaRPr lang="en-US">
              <a:latin typeface="+mn-lt"/>
              <a:ea typeface="+mn-ea"/>
            </a:endParaRPr>
          </a:p>
        </p:txBody>
      </p:sp>
      <p:sp>
        <p:nvSpPr>
          <p:cNvPr id="17432" name="Text Box 7">
            <a:extLst>
              <a:ext uri="{FF2B5EF4-FFF2-40B4-BE49-F238E27FC236}">
                <a16:creationId xmlns:a16="http://schemas.microsoft.com/office/drawing/2014/main" id="{72C4E4A4-F9D6-6C47-B94B-D4F6CB250B27}"/>
              </a:ext>
            </a:extLst>
          </p:cNvPr>
          <p:cNvSpPr txBox="1">
            <a:spLocks noChangeArrowheads="1"/>
          </p:cNvSpPr>
          <p:nvPr/>
        </p:nvSpPr>
        <p:spPr bwMode="auto">
          <a:xfrm>
            <a:off x="4648200" y="1676400"/>
            <a:ext cx="989013" cy="457200"/>
          </a:xfrm>
          <a:prstGeom prst="rect">
            <a:avLst/>
          </a:prstGeom>
          <a:noFill/>
          <a:ln w="9525">
            <a:noFill/>
            <a:miter lim="800000"/>
            <a:headEnd/>
            <a:tailEnd/>
          </a:ln>
        </p:spPr>
        <p:txBody>
          <a:bodyPr>
            <a:spAutoFit/>
          </a:bodyPr>
          <a:lstStyle/>
          <a:p>
            <a:pPr eaLnBrk="0" hangingPunct="0">
              <a:defRPr/>
            </a:pPr>
            <a:r>
              <a:rPr lang="en-US" dirty="0">
                <a:solidFill>
                  <a:schemeClr val="bg1">
                    <a:lumMod val="10000"/>
                  </a:schemeClr>
                </a:solidFill>
                <a:latin typeface="Georgia" pitchFamily="18" charset="0"/>
                <a:ea typeface="+mn-ea"/>
              </a:rPr>
              <a:t>Test</a:t>
            </a:r>
          </a:p>
        </p:txBody>
      </p:sp>
      <p:sp>
        <p:nvSpPr>
          <p:cNvPr id="117775" name="Line 16">
            <a:extLst>
              <a:ext uri="{FF2B5EF4-FFF2-40B4-BE49-F238E27FC236}">
                <a16:creationId xmlns:a16="http://schemas.microsoft.com/office/drawing/2014/main" id="{2320D302-DCE6-BB48-A90C-8DD40D09BD87}"/>
              </a:ext>
            </a:extLst>
          </p:cNvPr>
          <p:cNvSpPr>
            <a:spLocks noChangeShapeType="1"/>
          </p:cNvSpPr>
          <p:nvPr/>
        </p:nvSpPr>
        <p:spPr bwMode="auto">
          <a:xfrm>
            <a:off x="4191000" y="1371600"/>
            <a:ext cx="0" cy="914400"/>
          </a:xfrm>
          <a:prstGeom prst="line">
            <a:avLst/>
          </a:prstGeom>
          <a:noFill/>
          <a:ln w="222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a:extLst>
              <a:ext uri="{FF2B5EF4-FFF2-40B4-BE49-F238E27FC236}">
                <a16:creationId xmlns:a16="http://schemas.microsoft.com/office/drawing/2014/main" id="{40AD51F2-AF7D-1E41-A177-C113747FADC8}"/>
              </a:ext>
            </a:extLst>
          </p:cNvPr>
          <p:cNvSpPr>
            <a:spLocks noGrp="1" noChangeArrowheads="1"/>
          </p:cNvSpPr>
          <p:nvPr>
            <p:ph type="title"/>
          </p:nvPr>
        </p:nvSpPr>
        <p:spPr>
          <a:xfrm>
            <a:off x="914400" y="0"/>
            <a:ext cx="7772400" cy="838200"/>
          </a:xfrm>
        </p:spPr>
        <p:txBody>
          <a:bodyPr/>
          <a:lstStyle/>
          <a:p>
            <a:r>
              <a:rPr lang="en-US" altLang="en-US" dirty="0">
                <a:ea typeface="ＭＳ Ｐゴシック" panose="020B0600070205080204" pitchFamily="34" charset="-128"/>
              </a:rPr>
              <a:t>Details in Chapter 2</a:t>
            </a:r>
          </a:p>
        </p:txBody>
      </p:sp>
      <p:sp>
        <p:nvSpPr>
          <p:cNvPr id="119810" name="Rectangle 3">
            <a:extLst>
              <a:ext uri="{FF2B5EF4-FFF2-40B4-BE49-F238E27FC236}">
                <a16:creationId xmlns:a16="http://schemas.microsoft.com/office/drawing/2014/main" id="{30335811-3F49-E244-B8D1-B5AD8ED6DF79}"/>
              </a:ext>
            </a:extLst>
          </p:cNvPr>
          <p:cNvSpPr>
            <a:spLocks noChangeArrowheads="1"/>
          </p:cNvSpPr>
          <p:nvPr/>
        </p:nvSpPr>
        <p:spPr bwMode="auto">
          <a:xfrm>
            <a:off x="0" y="19192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19812" name="Slide Number Placeholder 4">
            <a:extLst>
              <a:ext uri="{FF2B5EF4-FFF2-40B4-BE49-F238E27FC236}">
                <a16:creationId xmlns:a16="http://schemas.microsoft.com/office/drawing/2014/main" id="{75B59F86-B8A0-5B4A-B991-403DB2D0A8E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75A2E0A-9C46-BC40-A50F-EDB2D55A31BA}" type="slidenum">
              <a:rPr lang="en-US" altLang="en-US" sz="1400">
                <a:latin typeface="Arial" panose="020B0604020202020204" pitchFamily="34" charset="0"/>
              </a:rPr>
              <a:pPr/>
              <a:t>51</a:t>
            </a:fld>
            <a:endParaRPr lang="en-US" altLang="en-US" sz="1400">
              <a:latin typeface="Arial" panose="020B0604020202020204" pitchFamily="34" charset="0"/>
            </a:endParaRPr>
          </a:p>
        </p:txBody>
      </p:sp>
      <p:pic>
        <p:nvPicPr>
          <p:cNvPr id="6" name="Picture 5" descr="../Figures/352018chapter2-01.jpg">
            <a:extLst>
              <a:ext uri="{FF2B5EF4-FFF2-40B4-BE49-F238E27FC236}">
                <a16:creationId xmlns:a16="http://schemas.microsoft.com/office/drawing/2014/main" id="{19B050A9-193F-2644-983D-8873DB7A249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86" y="685800"/>
            <a:ext cx="9002486" cy="4800600"/>
          </a:xfrm>
          <a:prstGeom prst="rect">
            <a:avLst/>
          </a:prstGeom>
          <a:noFill/>
          <a:ln>
            <a:noFill/>
          </a:ln>
        </p:spPr>
      </p:pic>
      <p:sp>
        <p:nvSpPr>
          <p:cNvPr id="2" name="Rectangle 1">
            <a:extLst>
              <a:ext uri="{FF2B5EF4-FFF2-40B4-BE49-F238E27FC236}">
                <a16:creationId xmlns:a16="http://schemas.microsoft.com/office/drawing/2014/main" id="{59A935C7-81E3-F54B-8239-FF070932D1B2}"/>
              </a:ext>
            </a:extLst>
          </p:cNvPr>
          <p:cNvSpPr/>
          <p:nvPr/>
        </p:nvSpPr>
        <p:spPr>
          <a:xfrm>
            <a:off x="1066800" y="4893694"/>
            <a:ext cx="7696200" cy="1569660"/>
          </a:xfrm>
          <a:prstGeom prst="rect">
            <a:avLst/>
          </a:prstGeom>
        </p:spPr>
        <p:txBody>
          <a:bodyPr wrap="square">
            <a:spAutoFit/>
          </a:bodyPr>
          <a:lstStyle/>
          <a:p>
            <a:r>
              <a:rPr lang="en-US" b="1" dirty="0">
                <a:ea typeface="Times New Roman" panose="02020603050405020304" pitchFamily="18" charset="0"/>
              </a:rPr>
              <a:t>Figure 2.2</a:t>
            </a:r>
            <a:r>
              <a:rPr lang="en-US" dirty="0">
                <a:ea typeface="Times New Roman" panose="02020603050405020304" pitchFamily="18" charset="0"/>
              </a:rPr>
              <a:t> Expected costs of not treating and treating by probability of disease. For probabilities from 0 to P</a:t>
            </a:r>
            <a:r>
              <a:rPr lang="en-US" baseline="-25000" dirty="0">
                <a:ea typeface="Times New Roman" panose="02020603050405020304" pitchFamily="18" charset="0"/>
              </a:rPr>
              <a:t>TT</a:t>
            </a:r>
            <a:r>
              <a:rPr lang="en-US" dirty="0">
                <a:ea typeface="Times New Roman" panose="02020603050405020304" pitchFamily="18" charset="0"/>
              </a:rPr>
              <a:t>, “No Treat” has the lower expected cost. For probabilities from P</a:t>
            </a:r>
            <a:r>
              <a:rPr lang="en-US" baseline="-25000" dirty="0">
                <a:ea typeface="Times New Roman" panose="02020603050405020304" pitchFamily="18" charset="0"/>
              </a:rPr>
              <a:t>TT</a:t>
            </a:r>
            <a:r>
              <a:rPr lang="en-US" dirty="0">
                <a:ea typeface="Times New Roman" panose="02020603050405020304" pitchFamily="18" charset="0"/>
              </a:rPr>
              <a:t> to 1, “Treat” has the lower expected cost.</a:t>
            </a:r>
            <a:r>
              <a:rPr lang="en-US" dirty="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Slide Number Placeholder 3">
            <a:extLst>
              <a:ext uri="{FF2B5EF4-FFF2-40B4-BE49-F238E27FC236}">
                <a16:creationId xmlns:a16="http://schemas.microsoft.com/office/drawing/2014/main" id="{ED883C31-80B4-284A-84AC-F03ADD7BD6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0F0873E-4084-344F-B956-00775FB88B89}" type="slidenum">
              <a:rPr lang="en-US" altLang="en-US" sz="1400">
                <a:latin typeface="Arial" panose="020B0604020202020204" pitchFamily="34" charset="0"/>
              </a:rPr>
              <a:pPr/>
              <a:t>52</a:t>
            </a:fld>
            <a:endParaRPr lang="en-US" altLang="en-US" sz="1400">
              <a:latin typeface="Arial" panose="020B0604020202020204" pitchFamily="34" charset="0"/>
            </a:endParaRPr>
          </a:p>
        </p:txBody>
      </p:sp>
      <p:pic>
        <p:nvPicPr>
          <p:cNvPr id="5" name="Picture 4" descr="../Figures/352018chapter2-02.jpg">
            <a:extLst>
              <a:ext uri="{FF2B5EF4-FFF2-40B4-BE49-F238E27FC236}">
                <a16:creationId xmlns:a16="http://schemas.microsoft.com/office/drawing/2014/main" id="{12F27375-F4BA-DA4F-856F-A5649F31445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9111343" cy="4774594"/>
          </a:xfrm>
          <a:prstGeom prst="rect">
            <a:avLst/>
          </a:prstGeom>
          <a:noFill/>
          <a:ln>
            <a:noFill/>
          </a:ln>
        </p:spPr>
      </p:pic>
      <p:sp>
        <p:nvSpPr>
          <p:cNvPr id="121857" name="Rectangle 2">
            <a:extLst>
              <a:ext uri="{FF2B5EF4-FFF2-40B4-BE49-F238E27FC236}">
                <a16:creationId xmlns:a16="http://schemas.microsoft.com/office/drawing/2014/main" id="{DAD1EEC6-7D4A-E644-85D0-672895FB2497}"/>
              </a:ext>
            </a:extLst>
          </p:cNvPr>
          <p:cNvSpPr>
            <a:spLocks noGrp="1" noChangeArrowheads="1"/>
          </p:cNvSpPr>
          <p:nvPr>
            <p:ph type="title"/>
          </p:nvPr>
        </p:nvSpPr>
        <p:spPr>
          <a:xfrm>
            <a:off x="1164771" y="76200"/>
            <a:ext cx="7598229" cy="457200"/>
          </a:xfrm>
        </p:spPr>
        <p:txBody>
          <a:bodyPr/>
          <a:lstStyle/>
          <a:p>
            <a:r>
              <a:rPr lang="en-US" altLang="en-US" dirty="0">
                <a:ea typeface="ＭＳ Ｐゴシック" panose="020B0600070205080204" pitchFamily="34" charset="-128"/>
              </a:rPr>
              <a:t>Imperfect but costless test</a:t>
            </a:r>
          </a:p>
        </p:txBody>
      </p:sp>
      <p:sp>
        <p:nvSpPr>
          <p:cNvPr id="2" name="Rectangle 1">
            <a:extLst>
              <a:ext uri="{FF2B5EF4-FFF2-40B4-BE49-F238E27FC236}">
                <a16:creationId xmlns:a16="http://schemas.microsoft.com/office/drawing/2014/main" id="{A00727E9-CDC5-9A40-9852-50803BF63981}"/>
              </a:ext>
            </a:extLst>
          </p:cNvPr>
          <p:cNvSpPr/>
          <p:nvPr/>
        </p:nvSpPr>
        <p:spPr>
          <a:xfrm>
            <a:off x="963385" y="5373308"/>
            <a:ext cx="8001000" cy="1446550"/>
          </a:xfrm>
          <a:prstGeom prst="rect">
            <a:avLst/>
          </a:prstGeom>
        </p:spPr>
        <p:txBody>
          <a:bodyPr wrap="square">
            <a:spAutoFit/>
          </a:bodyPr>
          <a:lstStyle/>
          <a:p>
            <a:pPr marL="0" marR="0"/>
            <a:r>
              <a:rPr lang="en-US" sz="2200" b="1" dirty="0">
                <a:ea typeface="Times New Roman" panose="02020603050405020304" pitchFamily="18" charset="0"/>
              </a:rPr>
              <a:t>Figure 2.5</a:t>
            </a:r>
            <a:r>
              <a:rPr lang="en-US" sz="2200" dirty="0">
                <a:ea typeface="Times New Roman" panose="02020603050405020304" pitchFamily="18" charset="0"/>
              </a:rPr>
              <a:t> Imperfect but costless test.  The expected cost of the “Test” option is higher than the cost of “No Treat” below the No Treat–Test threshold, and higher than the cost of “Treat” above the Test–Treat threshold.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Slide Number Placeholder 3">
            <a:extLst>
              <a:ext uri="{FF2B5EF4-FFF2-40B4-BE49-F238E27FC236}">
                <a16:creationId xmlns:a16="http://schemas.microsoft.com/office/drawing/2014/main" id="{ED883C31-80B4-284A-84AC-F03ADD7BD61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0F0873E-4084-344F-B956-00775FB88B89}" type="slidenum">
              <a:rPr lang="en-US" altLang="en-US" sz="1400">
                <a:latin typeface="Arial" panose="020B0604020202020204" pitchFamily="34" charset="0"/>
              </a:rPr>
              <a:pPr/>
              <a:t>53</a:t>
            </a:fld>
            <a:endParaRPr lang="en-US" altLang="en-US" sz="1400">
              <a:latin typeface="Arial" panose="020B0604020202020204" pitchFamily="34" charset="0"/>
            </a:endParaRPr>
          </a:p>
        </p:txBody>
      </p:sp>
      <p:sp>
        <p:nvSpPr>
          <p:cNvPr id="121857" name="Rectangle 2">
            <a:extLst>
              <a:ext uri="{FF2B5EF4-FFF2-40B4-BE49-F238E27FC236}">
                <a16:creationId xmlns:a16="http://schemas.microsoft.com/office/drawing/2014/main" id="{DAD1EEC6-7D4A-E644-85D0-672895FB2497}"/>
              </a:ext>
            </a:extLst>
          </p:cNvPr>
          <p:cNvSpPr>
            <a:spLocks noGrp="1" noChangeArrowheads="1"/>
          </p:cNvSpPr>
          <p:nvPr>
            <p:ph type="title"/>
          </p:nvPr>
        </p:nvSpPr>
        <p:spPr>
          <a:xfrm>
            <a:off x="1164771" y="76200"/>
            <a:ext cx="7598229" cy="457200"/>
          </a:xfrm>
        </p:spPr>
        <p:txBody>
          <a:bodyPr/>
          <a:lstStyle/>
          <a:p>
            <a:r>
              <a:rPr lang="en-US" altLang="en-US" dirty="0">
                <a:ea typeface="ＭＳ Ｐゴシック" panose="020B0600070205080204" pitchFamily="34" charset="-128"/>
              </a:rPr>
              <a:t>Perfect but costly test</a:t>
            </a:r>
          </a:p>
        </p:txBody>
      </p:sp>
      <p:sp>
        <p:nvSpPr>
          <p:cNvPr id="2" name="Rectangle 1">
            <a:extLst>
              <a:ext uri="{FF2B5EF4-FFF2-40B4-BE49-F238E27FC236}">
                <a16:creationId xmlns:a16="http://schemas.microsoft.com/office/drawing/2014/main" id="{A00727E9-CDC5-9A40-9852-50803BF63981}"/>
              </a:ext>
            </a:extLst>
          </p:cNvPr>
          <p:cNvSpPr/>
          <p:nvPr/>
        </p:nvSpPr>
        <p:spPr>
          <a:xfrm>
            <a:off x="957943" y="5663624"/>
            <a:ext cx="8001000" cy="1169551"/>
          </a:xfrm>
          <a:prstGeom prst="rect">
            <a:avLst/>
          </a:prstGeom>
        </p:spPr>
        <p:txBody>
          <a:bodyPr wrap="square">
            <a:spAutoFit/>
          </a:bodyPr>
          <a:lstStyle/>
          <a:p>
            <a:r>
              <a:rPr lang="en-US" b="1" dirty="0"/>
              <a:t>Figure 2.6</a:t>
            </a:r>
            <a:r>
              <a:rPr lang="en-US" dirty="0"/>
              <a:t> “No Treat–Test” and “Test–Treat” thresholds for a perfect but costly test.</a:t>
            </a:r>
          </a:p>
          <a:p>
            <a:pPr marL="0" marR="0"/>
            <a:r>
              <a:rPr lang="en-US" sz="2200" dirty="0">
                <a:ea typeface="Times New Roman" panose="02020603050405020304" pitchFamily="18" charset="0"/>
              </a:rPr>
              <a:t>.</a:t>
            </a:r>
          </a:p>
        </p:txBody>
      </p:sp>
      <p:pic>
        <p:nvPicPr>
          <p:cNvPr id="6" name="Picture 5" descr="../Figures/352018chapter2-03.jpg">
            <a:extLst>
              <a:ext uri="{FF2B5EF4-FFF2-40B4-BE49-F238E27FC236}">
                <a16:creationId xmlns:a16="http://schemas.microsoft.com/office/drawing/2014/main" id="{E75C1D1E-CD39-E642-A338-9A78B8F01B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886" y="566057"/>
            <a:ext cx="9895114" cy="4969992"/>
          </a:xfrm>
          <a:prstGeom prst="rect">
            <a:avLst/>
          </a:prstGeom>
          <a:noFill/>
          <a:ln>
            <a:noFill/>
          </a:ln>
        </p:spPr>
      </p:pic>
    </p:spTree>
    <p:extLst>
      <p:ext uri="{BB962C8B-B14F-4D97-AF65-F5344CB8AC3E}">
        <p14:creationId xmlns:p14="http://schemas.microsoft.com/office/powerpoint/2010/main" val="39561454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Rectangle 2">
            <a:extLst>
              <a:ext uri="{FF2B5EF4-FFF2-40B4-BE49-F238E27FC236}">
                <a16:creationId xmlns:a16="http://schemas.microsoft.com/office/drawing/2014/main" id="{7BBA3F0E-6D0C-504C-8B80-926C6A7AB295}"/>
              </a:ext>
            </a:extLst>
          </p:cNvPr>
          <p:cNvSpPr>
            <a:spLocks noGrp="1" noChangeArrowheads="1"/>
          </p:cNvSpPr>
          <p:nvPr>
            <p:ph type="title"/>
          </p:nvPr>
        </p:nvSpPr>
        <p:spPr/>
        <p:txBody>
          <a:bodyPr/>
          <a:lstStyle/>
          <a:p>
            <a:r>
              <a:rPr lang="en-US" altLang="en-US" dirty="0">
                <a:ea typeface="ＭＳ Ｐゴシック" panose="020B0600070205080204" pitchFamily="34" charset="-128"/>
              </a:rPr>
              <a:t>Excel spreadsheet/EBD-2.net demonstration</a:t>
            </a:r>
          </a:p>
        </p:txBody>
      </p:sp>
      <p:sp>
        <p:nvSpPr>
          <p:cNvPr id="123906" name="Rectangle 3">
            <a:extLst>
              <a:ext uri="{FF2B5EF4-FFF2-40B4-BE49-F238E27FC236}">
                <a16:creationId xmlns:a16="http://schemas.microsoft.com/office/drawing/2014/main" id="{A79F1A47-D7AF-314F-978F-33483389AFBA}"/>
              </a:ext>
            </a:extLst>
          </p:cNvPr>
          <p:cNvSpPr>
            <a:spLocks noGrp="1" noChangeArrowheads="1"/>
          </p:cNvSpPr>
          <p:nvPr>
            <p:ph type="body" idx="1"/>
          </p:nvPr>
        </p:nvSpPr>
        <p:spPr/>
        <p:txBody>
          <a:bodyPr/>
          <a:lstStyle/>
          <a:p>
            <a:endParaRPr lang="en-US" altLang="en-US">
              <a:ea typeface="ＭＳ Ｐゴシック" panose="020B0600070205080204" pitchFamily="34" charset="-128"/>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a:extLst>
              <a:ext uri="{FF2B5EF4-FFF2-40B4-BE49-F238E27FC236}">
                <a16:creationId xmlns:a16="http://schemas.microsoft.com/office/drawing/2014/main" id="{C8A609F2-A78E-EA44-AD57-A534F542A651}"/>
              </a:ext>
            </a:extLst>
          </p:cNvPr>
          <p:cNvSpPr>
            <a:spLocks noGrp="1"/>
          </p:cNvSpPr>
          <p:nvPr>
            <p:ph type="title"/>
          </p:nvPr>
        </p:nvSpPr>
        <p:spPr>
          <a:xfrm>
            <a:off x="1219200" y="228600"/>
            <a:ext cx="7772400" cy="685800"/>
          </a:xfrm>
        </p:spPr>
        <p:txBody>
          <a:bodyPr/>
          <a:lstStyle/>
          <a:p>
            <a:r>
              <a:rPr lang="en-US" altLang="en-US">
                <a:ea typeface="ＭＳ Ｐゴシック" panose="020B0600070205080204" pitchFamily="34" charset="-128"/>
              </a:rPr>
              <a:t>How can you not?</a:t>
            </a:r>
          </a:p>
        </p:txBody>
      </p:sp>
      <p:sp>
        <p:nvSpPr>
          <p:cNvPr id="125954" name="Content Placeholder 2">
            <a:extLst>
              <a:ext uri="{FF2B5EF4-FFF2-40B4-BE49-F238E27FC236}">
                <a16:creationId xmlns:a16="http://schemas.microsoft.com/office/drawing/2014/main" id="{897E428B-C169-B64A-BFCB-22DA6D6D8E3B}"/>
              </a:ext>
            </a:extLst>
          </p:cNvPr>
          <p:cNvSpPr>
            <a:spLocks noGrp="1"/>
          </p:cNvSpPr>
          <p:nvPr>
            <p:ph idx="1"/>
          </p:nvPr>
        </p:nvSpPr>
        <p:spPr>
          <a:xfrm>
            <a:off x="1219200" y="1371600"/>
            <a:ext cx="7772400" cy="4724400"/>
          </a:xfrm>
        </p:spPr>
        <p:txBody>
          <a:bodyPr/>
          <a:lstStyle/>
          <a:p>
            <a:r>
              <a:rPr lang="en-US" altLang="en-US">
                <a:ea typeface="ＭＳ Ｐゴシック" panose="020B0600070205080204" pitchFamily="34" charset="-128"/>
              </a:rPr>
              <a:t>Understand likelihood ratios!</a:t>
            </a:r>
          </a:p>
        </p:txBody>
      </p:sp>
      <p:sp>
        <p:nvSpPr>
          <p:cNvPr id="125955" name="Slide Number Placeholder 3">
            <a:extLst>
              <a:ext uri="{FF2B5EF4-FFF2-40B4-BE49-F238E27FC236}">
                <a16:creationId xmlns:a16="http://schemas.microsoft.com/office/drawing/2014/main" id="{E971F1ED-0F89-4C4F-A350-827F521D8B3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A119A18-D88F-4740-8A18-F6D8C1F5B966}" type="slidenum">
              <a:rPr lang="en-US" altLang="en-US" sz="1400">
                <a:latin typeface="Arial" panose="020B0604020202020204" pitchFamily="34" charset="0"/>
              </a:rPr>
              <a:pPr/>
              <a:t>55</a:t>
            </a:fld>
            <a:endParaRPr lang="en-US" altLang="en-US" sz="1400">
              <a:latin typeface="Arial" panose="020B0604020202020204"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a:extLst>
              <a:ext uri="{FF2B5EF4-FFF2-40B4-BE49-F238E27FC236}">
                <a16:creationId xmlns:a16="http://schemas.microsoft.com/office/drawing/2014/main" id="{1B4252AA-42D6-A943-8293-EF42DA74478C}"/>
              </a:ext>
            </a:extLst>
          </p:cNvPr>
          <p:cNvSpPr>
            <a:spLocks noGrp="1"/>
          </p:cNvSpPr>
          <p:nvPr>
            <p:ph type="title"/>
          </p:nvPr>
        </p:nvSpPr>
        <p:spPr>
          <a:xfrm>
            <a:off x="1219200" y="0"/>
            <a:ext cx="7772400" cy="1143000"/>
          </a:xfrm>
        </p:spPr>
        <p:txBody>
          <a:bodyPr/>
          <a:lstStyle/>
          <a:p>
            <a:r>
              <a:rPr lang="en-US" altLang="en-US">
                <a:ea typeface="ＭＳ Ｐゴシック" panose="020B0600070205080204" pitchFamily="34" charset="-128"/>
              </a:rPr>
              <a:t>Likelihood Ratios in Action: Real Case</a:t>
            </a:r>
          </a:p>
        </p:txBody>
      </p:sp>
      <p:sp>
        <p:nvSpPr>
          <p:cNvPr id="90114" name="Content Placeholder 2">
            <a:extLst>
              <a:ext uri="{FF2B5EF4-FFF2-40B4-BE49-F238E27FC236}">
                <a16:creationId xmlns:a16="http://schemas.microsoft.com/office/drawing/2014/main" id="{FD748E52-0B60-F74B-A93C-6FFF88184476}"/>
              </a:ext>
            </a:extLst>
          </p:cNvPr>
          <p:cNvSpPr>
            <a:spLocks noGrp="1"/>
          </p:cNvSpPr>
          <p:nvPr>
            <p:ph idx="1"/>
          </p:nvPr>
        </p:nvSpPr>
        <p:spPr>
          <a:xfrm>
            <a:off x="990600" y="1295400"/>
            <a:ext cx="8077200" cy="4800600"/>
          </a:xfrm>
        </p:spPr>
        <p:txBody>
          <a:bodyPr/>
          <a:lstStyle/>
          <a:p>
            <a:r>
              <a:rPr lang="en-US" altLang="en-US" sz="2800" dirty="0">
                <a:ea typeface="ＭＳ Ｐゴシック" panose="020B0600070205080204" pitchFamily="34" charset="-128"/>
              </a:rPr>
              <a:t>6 week old previously well baby seen the day before for conjunctivitis and fussiness (no fever)</a:t>
            </a:r>
          </a:p>
          <a:p>
            <a:r>
              <a:rPr lang="en-US" altLang="en-US" sz="2800" dirty="0">
                <a:ea typeface="ＭＳ Ｐゴシック" panose="020B0600070205080204" pitchFamily="34" charset="-128"/>
              </a:rPr>
              <a:t>Blood culture drawn at that time is now positive for “Staph species.”</a:t>
            </a:r>
          </a:p>
          <a:p>
            <a:pPr lvl="1"/>
            <a:r>
              <a:rPr lang="en-US" altLang="en-US" dirty="0">
                <a:ea typeface="ＭＳ Ｐゴシック" panose="020B0600070205080204" pitchFamily="34" charset="-128"/>
              </a:rPr>
              <a:t>Staph epi: common contaminant, ~3% of blood cultures.</a:t>
            </a:r>
          </a:p>
          <a:p>
            <a:pPr lvl="1"/>
            <a:r>
              <a:rPr lang="en-US" altLang="en-US" dirty="0">
                <a:ea typeface="ＭＳ Ｐゴシック" panose="020B0600070205080204" pitchFamily="34" charset="-128"/>
              </a:rPr>
              <a:t>Staph aureus: nasty bug, but uncommon cause of bacteremia at 6 </a:t>
            </a:r>
            <a:r>
              <a:rPr lang="en-US" altLang="en-US" dirty="0" err="1">
                <a:ea typeface="ＭＳ Ｐゴシック" panose="020B0600070205080204" pitchFamily="34" charset="-128"/>
              </a:rPr>
              <a:t>wks</a:t>
            </a:r>
            <a:r>
              <a:rPr lang="en-US" altLang="en-US" dirty="0">
                <a:ea typeface="ＭＳ Ｐゴシック" panose="020B0600070205080204" pitchFamily="34" charset="-128"/>
              </a:rPr>
              <a:t>, especially if no skin findings (&lt;3% of true </a:t>
            </a:r>
            <a:r>
              <a:rPr lang="en-US" altLang="en-US" dirty="0" err="1">
                <a:ea typeface="ＭＳ Ｐゴシック" panose="020B0600070205080204" pitchFamily="34" charset="-128"/>
              </a:rPr>
              <a:t>bacteremias</a:t>
            </a:r>
            <a:r>
              <a:rPr lang="en-US" altLang="en-US" dirty="0">
                <a:ea typeface="ＭＳ Ｐゴシック" panose="020B0600070205080204" pitchFamily="34" charset="-128"/>
              </a:rPr>
              <a:t>)</a:t>
            </a:r>
          </a:p>
          <a:p>
            <a:r>
              <a:rPr lang="en-US" altLang="en-US" sz="2800" dirty="0">
                <a:ea typeface="ＭＳ Ｐゴシック" panose="020B0600070205080204" pitchFamily="34" charset="-128"/>
              </a:rPr>
              <a:t> Meanwhile, baby is no longer fussy, now feeding and acting well.</a:t>
            </a:r>
          </a:p>
        </p:txBody>
      </p:sp>
      <p:sp>
        <p:nvSpPr>
          <p:cNvPr id="128003" name="Slide Number Placeholder 3">
            <a:extLst>
              <a:ext uri="{FF2B5EF4-FFF2-40B4-BE49-F238E27FC236}">
                <a16:creationId xmlns:a16="http://schemas.microsoft.com/office/drawing/2014/main" id="{05C82954-B564-A043-A4A5-04F0280194D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BEF1E11D-C314-A544-8235-716F2941D17D}" type="slidenum">
              <a:rPr lang="en-US" altLang="en-US" sz="1400">
                <a:latin typeface="Arial" panose="020B0604020202020204" pitchFamily="34" charset="0"/>
              </a:rPr>
              <a:pPr/>
              <a:t>56</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011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011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011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011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1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a:extLst>
              <a:ext uri="{FF2B5EF4-FFF2-40B4-BE49-F238E27FC236}">
                <a16:creationId xmlns:a16="http://schemas.microsoft.com/office/drawing/2014/main" id="{C390070C-D3CE-8549-804E-82003458E7B3}"/>
              </a:ext>
            </a:extLst>
          </p:cNvPr>
          <p:cNvSpPr>
            <a:spLocks noGrp="1"/>
          </p:cNvSpPr>
          <p:nvPr>
            <p:ph type="title"/>
          </p:nvPr>
        </p:nvSpPr>
        <p:spPr>
          <a:xfrm>
            <a:off x="1219200" y="0"/>
            <a:ext cx="7772400" cy="1143000"/>
          </a:xfrm>
        </p:spPr>
        <p:txBody>
          <a:bodyPr/>
          <a:lstStyle/>
          <a:p>
            <a:r>
              <a:rPr lang="en-US" altLang="en-US">
                <a:ea typeface="ＭＳ Ｐゴシック" panose="020B0600070205080204" pitchFamily="34" charset="-128"/>
              </a:rPr>
              <a:t>Likelihood Ratios in Action: Management options</a:t>
            </a:r>
          </a:p>
        </p:txBody>
      </p:sp>
      <p:sp>
        <p:nvSpPr>
          <p:cNvPr id="91138" name="Content Placeholder 2">
            <a:extLst>
              <a:ext uri="{FF2B5EF4-FFF2-40B4-BE49-F238E27FC236}">
                <a16:creationId xmlns:a16="http://schemas.microsoft.com/office/drawing/2014/main" id="{51DF4894-A5BD-A646-A94D-65BC16D01037}"/>
              </a:ext>
            </a:extLst>
          </p:cNvPr>
          <p:cNvSpPr>
            <a:spLocks noGrp="1"/>
          </p:cNvSpPr>
          <p:nvPr>
            <p:ph idx="1"/>
          </p:nvPr>
        </p:nvSpPr>
        <p:spPr>
          <a:xfrm>
            <a:off x="1219200" y="1447800"/>
            <a:ext cx="7772400" cy="4800600"/>
          </a:xfrm>
        </p:spPr>
        <p:txBody>
          <a:bodyPr/>
          <a:lstStyle/>
          <a:p>
            <a:r>
              <a:rPr lang="en-US" altLang="en-US" dirty="0">
                <a:ea typeface="ＭＳ Ｐゴシック" panose="020B0600070205080204" pitchFamily="34" charset="-128"/>
              </a:rPr>
              <a:t>Observation by mother at home; return to clinic if he acts sick</a:t>
            </a:r>
          </a:p>
          <a:p>
            <a:r>
              <a:rPr lang="en-US" altLang="en-US" dirty="0">
                <a:ea typeface="ＭＳ Ｐゴシック" panose="020B0600070205080204" pitchFamily="34" charset="-128"/>
              </a:rPr>
              <a:t>Bring child to ED for some combination of</a:t>
            </a:r>
          </a:p>
          <a:p>
            <a:pPr lvl="1"/>
            <a:r>
              <a:rPr lang="en-US" altLang="en-US" dirty="0">
                <a:ea typeface="ＭＳ Ｐゴシック" panose="020B0600070205080204" pitchFamily="34" charset="-128"/>
              </a:rPr>
              <a:t>Repeat blood culture</a:t>
            </a:r>
          </a:p>
          <a:p>
            <a:pPr lvl="1"/>
            <a:r>
              <a:rPr lang="en-US" altLang="en-US" dirty="0">
                <a:ea typeface="ＭＳ Ｐゴシック" panose="020B0600070205080204" pitchFamily="34" charset="-128"/>
              </a:rPr>
              <a:t>Lumbar puncture to rule out meningitis</a:t>
            </a:r>
          </a:p>
          <a:p>
            <a:pPr lvl="1"/>
            <a:r>
              <a:rPr lang="en-US" altLang="en-US" dirty="0">
                <a:ea typeface="ＭＳ Ｐゴシック" panose="020B0600070205080204" pitchFamily="34" charset="-128"/>
              </a:rPr>
              <a:t>Admission to the hospital</a:t>
            </a:r>
          </a:p>
          <a:p>
            <a:pPr lvl="1"/>
            <a:r>
              <a:rPr lang="en-US" altLang="en-US" dirty="0">
                <a:ea typeface="ＭＳ Ｐゴシック" panose="020B0600070205080204" pitchFamily="34" charset="-128"/>
              </a:rPr>
              <a:t>IV antibiotics</a:t>
            </a:r>
          </a:p>
          <a:p>
            <a:r>
              <a:rPr lang="en-US" altLang="en-US" dirty="0">
                <a:ea typeface="ＭＳ Ｐゴシック" panose="020B0600070205080204" pitchFamily="34" charset="-128"/>
              </a:rPr>
              <a:t>Quote from pediatric resident “How can you not?”</a:t>
            </a:r>
          </a:p>
        </p:txBody>
      </p:sp>
      <p:sp>
        <p:nvSpPr>
          <p:cNvPr id="130051" name="Slide Number Placeholder 3">
            <a:extLst>
              <a:ext uri="{FF2B5EF4-FFF2-40B4-BE49-F238E27FC236}">
                <a16:creationId xmlns:a16="http://schemas.microsoft.com/office/drawing/2014/main" id="{4C731D25-3E99-8C4A-9D42-62AC31A7970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0701978-48E8-0146-A1E7-F478E7BB4029}" type="slidenum">
              <a:rPr lang="en-US" altLang="en-US" sz="1400">
                <a:latin typeface="Arial" panose="020B0604020202020204" pitchFamily="34" charset="0"/>
              </a:rPr>
              <a:pPr/>
              <a:t>57</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113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113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113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1138">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113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a:extLst>
              <a:ext uri="{FF2B5EF4-FFF2-40B4-BE49-F238E27FC236}">
                <a16:creationId xmlns:a16="http://schemas.microsoft.com/office/drawing/2014/main" id="{0F9BA971-0759-3B4E-970F-C11729D53F2A}"/>
              </a:ext>
            </a:extLst>
          </p:cNvPr>
          <p:cNvSpPr>
            <a:spLocks noGrp="1"/>
          </p:cNvSpPr>
          <p:nvPr>
            <p:ph type="title"/>
          </p:nvPr>
        </p:nvSpPr>
        <p:spPr>
          <a:xfrm>
            <a:off x="1219200" y="0"/>
            <a:ext cx="7772400" cy="1143000"/>
          </a:xfrm>
        </p:spPr>
        <p:txBody>
          <a:bodyPr/>
          <a:lstStyle/>
          <a:p>
            <a:r>
              <a:rPr lang="en-US" altLang="en-US">
                <a:ea typeface="ＭＳ Ｐゴシック" panose="020B0600070205080204" pitchFamily="34" charset="-128"/>
              </a:rPr>
              <a:t>Likelihood Ratios in Action: Quantifying new information</a:t>
            </a:r>
          </a:p>
        </p:txBody>
      </p:sp>
      <p:sp>
        <p:nvSpPr>
          <p:cNvPr id="92162" name="Content Placeholder 2">
            <a:extLst>
              <a:ext uri="{FF2B5EF4-FFF2-40B4-BE49-F238E27FC236}">
                <a16:creationId xmlns:a16="http://schemas.microsoft.com/office/drawing/2014/main" id="{E8EF89AE-75D0-B646-92D1-7E69693CF5EC}"/>
              </a:ext>
            </a:extLst>
          </p:cNvPr>
          <p:cNvSpPr>
            <a:spLocks noGrp="1"/>
          </p:cNvSpPr>
          <p:nvPr>
            <p:ph idx="1"/>
          </p:nvPr>
        </p:nvSpPr>
        <p:spPr>
          <a:xfrm>
            <a:off x="1219200" y="1371600"/>
            <a:ext cx="7772400" cy="4800600"/>
          </a:xfrm>
        </p:spPr>
        <p:txBody>
          <a:bodyPr/>
          <a:lstStyle/>
          <a:p>
            <a:r>
              <a:rPr lang="en-US" altLang="en-US" sz="2800" dirty="0">
                <a:ea typeface="ＭＳ Ｐゴシック" panose="020B0600070205080204" pitchFamily="34" charset="-128"/>
              </a:rPr>
              <a:t>The blood culture is a test for pathogenic bacteremia (bad bacteria in the blood; D+)</a:t>
            </a:r>
          </a:p>
          <a:p>
            <a:r>
              <a:rPr lang="en-US" altLang="en-US" sz="2800" dirty="0">
                <a:ea typeface="ＭＳ Ｐゴシック" panose="020B0600070205080204" pitchFamily="34" charset="-128"/>
              </a:rPr>
              <a:t>The result is “staph species.”</a:t>
            </a:r>
          </a:p>
          <a:p>
            <a:r>
              <a:rPr lang="en-US" altLang="en-US" sz="2800" dirty="0">
                <a:ea typeface="ＭＳ Ｐゴシック" panose="020B0600070205080204" pitchFamily="34" charset="-128"/>
              </a:rPr>
              <a:t>P(</a:t>
            </a:r>
            <a:r>
              <a:rPr lang="en-US" altLang="en-US" sz="2800" dirty="0" err="1">
                <a:ea typeface="ＭＳ Ｐゴシック" panose="020B0600070205080204" pitchFamily="34" charset="-128"/>
              </a:rPr>
              <a:t>result|D</a:t>
            </a:r>
            <a:r>
              <a:rPr lang="en-US" altLang="en-US" sz="2800" dirty="0">
                <a:ea typeface="ＭＳ Ｐゴシック" panose="020B0600070205080204" pitchFamily="34" charset="-128"/>
              </a:rPr>
              <a:t>+)  &lt; 3% </a:t>
            </a:r>
          </a:p>
          <a:p>
            <a:r>
              <a:rPr lang="en-US" altLang="en-US" sz="2800" dirty="0">
                <a:ea typeface="ＭＳ Ｐゴシック" panose="020B0600070205080204" pitchFamily="34" charset="-128"/>
              </a:rPr>
              <a:t>P(</a:t>
            </a:r>
            <a:r>
              <a:rPr lang="en-US" altLang="en-US" sz="2800" dirty="0" err="1">
                <a:ea typeface="ＭＳ Ｐゴシック" panose="020B0600070205080204" pitchFamily="34" charset="-128"/>
              </a:rPr>
              <a:t>result|D</a:t>
            </a:r>
            <a:r>
              <a:rPr lang="en-US" altLang="en-US" sz="2800" dirty="0">
                <a:ea typeface="ＭＳ Ｐゴシック" panose="020B0600070205080204" pitchFamily="34" charset="-128"/>
              </a:rPr>
              <a:t>-) ~ 3%</a:t>
            </a:r>
          </a:p>
          <a:p>
            <a:r>
              <a:rPr lang="en-US" altLang="en-US" sz="2800" dirty="0">
                <a:ea typeface="ＭＳ Ｐゴシック" panose="020B0600070205080204" pitchFamily="34" charset="-128"/>
              </a:rPr>
              <a:t>LR = &lt;3%/~3%, &lt;1!</a:t>
            </a:r>
          </a:p>
          <a:p>
            <a:r>
              <a:rPr lang="en-US" altLang="en-US" sz="2800" dirty="0">
                <a:ea typeface="ＭＳ Ｐゴシック" panose="020B0600070205080204" pitchFamily="34" charset="-128"/>
              </a:rPr>
              <a:t>Similar process for test “Did he get better without systemic antibiotics?” (LR &lt; 0.2?)</a:t>
            </a:r>
          </a:p>
          <a:p>
            <a:r>
              <a:rPr lang="en-US" altLang="en-US" sz="2800" dirty="0">
                <a:ea typeface="ＭＳ Ｐゴシック" panose="020B0600070205080204" pitchFamily="34" charset="-128"/>
              </a:rPr>
              <a:t>Conclude: his probability of serious infection is now LOWER than the day before when he was sent home.</a:t>
            </a:r>
          </a:p>
        </p:txBody>
      </p:sp>
      <p:sp>
        <p:nvSpPr>
          <p:cNvPr id="132099" name="Slide Number Placeholder 3">
            <a:extLst>
              <a:ext uri="{FF2B5EF4-FFF2-40B4-BE49-F238E27FC236}">
                <a16:creationId xmlns:a16="http://schemas.microsoft.com/office/drawing/2014/main" id="{852D830E-C1C0-8D47-8C9F-53D2AB49378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686D440-C146-0341-B1DA-8B409CC2B3BF}" type="slidenum">
              <a:rPr lang="en-US" altLang="en-US" sz="1400">
                <a:latin typeface="Arial" panose="020B0604020202020204" pitchFamily="34" charset="0"/>
              </a:rPr>
              <a:pPr/>
              <a:t>58</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6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62">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62">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62">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162">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6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2"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a:extLst>
              <a:ext uri="{FF2B5EF4-FFF2-40B4-BE49-F238E27FC236}">
                <a16:creationId xmlns:a16="http://schemas.microsoft.com/office/drawing/2014/main" id="{15FA1011-8722-0142-9900-9C023A984896}"/>
              </a:ext>
            </a:extLst>
          </p:cNvPr>
          <p:cNvSpPr>
            <a:spLocks noGrp="1"/>
          </p:cNvSpPr>
          <p:nvPr>
            <p:ph type="title"/>
          </p:nvPr>
        </p:nvSpPr>
        <p:spPr>
          <a:xfrm>
            <a:off x="1219200" y="0"/>
            <a:ext cx="7772400" cy="1143000"/>
          </a:xfrm>
        </p:spPr>
        <p:txBody>
          <a:bodyPr/>
          <a:lstStyle/>
          <a:p>
            <a:r>
              <a:rPr lang="en-US" altLang="en-US">
                <a:ea typeface="ＭＳ Ｐゴシック" panose="020B0600070205080204" pitchFamily="34" charset="-128"/>
              </a:rPr>
              <a:t>Likelihood Ratios in Action: What happened?</a:t>
            </a:r>
          </a:p>
        </p:txBody>
      </p:sp>
      <p:sp>
        <p:nvSpPr>
          <p:cNvPr id="93186" name="Content Placeholder 2">
            <a:extLst>
              <a:ext uri="{FF2B5EF4-FFF2-40B4-BE49-F238E27FC236}">
                <a16:creationId xmlns:a16="http://schemas.microsoft.com/office/drawing/2014/main" id="{9F4B6FBF-9C8D-4740-84A3-5F580579D447}"/>
              </a:ext>
            </a:extLst>
          </p:cNvPr>
          <p:cNvSpPr>
            <a:spLocks noGrp="1"/>
          </p:cNvSpPr>
          <p:nvPr>
            <p:ph idx="1"/>
          </p:nvPr>
        </p:nvSpPr>
        <p:spPr>
          <a:xfrm>
            <a:off x="1219200" y="1371600"/>
            <a:ext cx="7772400" cy="5486400"/>
          </a:xfrm>
        </p:spPr>
        <p:txBody>
          <a:bodyPr/>
          <a:lstStyle/>
          <a:p>
            <a:r>
              <a:rPr lang="en-US" altLang="en-US" sz="2400" dirty="0">
                <a:ea typeface="ＭＳ Ｐゴシック" panose="020B0600070205080204" pitchFamily="34" charset="-128"/>
              </a:rPr>
              <a:t>ED staff had parents bring child to ED for</a:t>
            </a:r>
          </a:p>
          <a:p>
            <a:pPr lvl="1"/>
            <a:r>
              <a:rPr lang="en-US" altLang="en-US" sz="2400" dirty="0">
                <a:ea typeface="ＭＳ Ｐゴシック" panose="020B0600070205080204" pitchFamily="34" charset="-128"/>
              </a:rPr>
              <a:t>Repeat blood culture, IV</a:t>
            </a:r>
          </a:p>
          <a:p>
            <a:pPr lvl="1"/>
            <a:r>
              <a:rPr lang="en-US" altLang="en-US" sz="2400" dirty="0">
                <a:ea typeface="ＭＳ Ｐゴシック" panose="020B0600070205080204" pitchFamily="34" charset="-128"/>
              </a:rPr>
              <a:t>Lumbar puncture to rule out meningitis</a:t>
            </a:r>
          </a:p>
          <a:p>
            <a:r>
              <a:rPr lang="en-US" altLang="en-US" sz="2400" dirty="0">
                <a:ea typeface="ＭＳ Ｐゴシック" panose="020B0600070205080204" pitchFamily="34" charset="-128"/>
              </a:rPr>
              <a:t>Ward full, TN asked to admit baby to NICU at 3:30 AM</a:t>
            </a:r>
          </a:p>
          <a:p>
            <a:r>
              <a:rPr lang="en-US" altLang="en-US" sz="2400" dirty="0">
                <a:ea typeface="ＭＳ Ｐゴシック" panose="020B0600070205080204" pitchFamily="34" charset="-128"/>
              </a:rPr>
              <a:t>TN unable to persuade ED attending to send child home </a:t>
            </a:r>
          </a:p>
          <a:p>
            <a:r>
              <a:rPr lang="en-US" altLang="en-US" sz="2400" dirty="0">
                <a:ea typeface="ＭＳ Ｐゴシック" panose="020B0600070205080204" pitchFamily="34" charset="-128"/>
              </a:rPr>
              <a:t>Mother had a cold, would not have been allowed to see baby in NICU</a:t>
            </a:r>
          </a:p>
          <a:p>
            <a:r>
              <a:rPr lang="en-US" altLang="en-US" sz="2400" dirty="0">
                <a:ea typeface="ＭＳ Ｐゴシック" panose="020B0600070205080204" pitchFamily="34" charset="-128"/>
              </a:rPr>
              <a:t>Baby stayed in ED until organism identified as S. epi 6 hours later</a:t>
            </a:r>
          </a:p>
          <a:p>
            <a:r>
              <a:rPr lang="en-US" altLang="en-US" sz="2400" dirty="0">
                <a:ea typeface="ＭＳ Ｐゴシック" panose="020B0600070205080204" pitchFamily="34" charset="-128"/>
              </a:rPr>
              <a:t>Case presented at joint ED/Pediatrics conference</a:t>
            </a:r>
          </a:p>
          <a:p>
            <a:pPr lvl="1"/>
            <a:r>
              <a:rPr lang="en-US" altLang="en-US" sz="2000" dirty="0">
                <a:ea typeface="ＭＳ Ｐゴシック" panose="020B0600070205080204" pitchFamily="34" charset="-128"/>
              </a:rPr>
              <a:t>All involved ED attendings were out of town</a:t>
            </a:r>
          </a:p>
        </p:txBody>
      </p:sp>
      <p:sp>
        <p:nvSpPr>
          <p:cNvPr id="134147" name="Slide Number Placeholder 3">
            <a:extLst>
              <a:ext uri="{FF2B5EF4-FFF2-40B4-BE49-F238E27FC236}">
                <a16:creationId xmlns:a16="http://schemas.microsoft.com/office/drawing/2014/main" id="{D27C27B3-DCBB-C84B-A2D4-DDA1111D9A98}"/>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5B52170-9639-0248-9172-53977A690C10}" type="slidenum">
              <a:rPr lang="en-US" altLang="en-US" sz="1400">
                <a:latin typeface="Arial" panose="020B0604020202020204" pitchFamily="34" charset="0"/>
              </a:rPr>
              <a:pPr/>
              <a:t>59</a:t>
            </a:fld>
            <a:endParaRPr lang="en-US" altLang="en-US" sz="14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318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318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3186">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3186">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186">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318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3186">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3186">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18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a:extLst>
              <a:ext uri="{FF2B5EF4-FFF2-40B4-BE49-F238E27FC236}">
                <a16:creationId xmlns:a16="http://schemas.microsoft.com/office/drawing/2014/main" id="{E876E49B-42C7-2A45-A9E2-5690B93EECD2}"/>
              </a:ext>
            </a:extLst>
          </p:cNvPr>
          <p:cNvSpPr>
            <a:spLocks noGrp="1"/>
          </p:cNvSpPr>
          <p:nvPr>
            <p:ph type="title"/>
          </p:nvPr>
        </p:nvSpPr>
        <p:spPr>
          <a:xfrm>
            <a:off x="1143000" y="152400"/>
            <a:ext cx="7772400" cy="838200"/>
          </a:xfrm>
        </p:spPr>
        <p:txBody>
          <a:bodyPr/>
          <a:lstStyle/>
          <a:p>
            <a:r>
              <a:rPr lang="ja-JP" altLang="en-US">
                <a:ea typeface="ＭＳ Ｐゴシック" panose="020B0600070205080204" pitchFamily="34" charset="-128"/>
              </a:rPr>
              <a:t>“</a:t>
            </a:r>
            <a:r>
              <a:rPr lang="en-US" altLang="ja-JP">
                <a:ea typeface="ＭＳ Ｐゴシック" panose="020B0600070205080204" pitchFamily="34" charset="-128"/>
              </a:rPr>
              <a:t>Cross-sectional</a:t>
            </a:r>
            <a:r>
              <a:rPr lang="ja-JP" altLang="en-US">
                <a:ea typeface="ＭＳ Ｐゴシック" panose="020B0600070205080204" pitchFamily="34" charset="-128"/>
              </a:rPr>
              <a:t>”</a:t>
            </a:r>
            <a:r>
              <a:rPr lang="en-US" altLang="ja-JP">
                <a:ea typeface="ＭＳ Ｐゴシック" panose="020B0600070205080204" pitchFamily="34" charset="-128"/>
              </a:rPr>
              <a:t> sampling</a:t>
            </a:r>
            <a:endParaRPr lang="en-US" altLang="en-US">
              <a:ea typeface="ＭＳ Ｐゴシック" panose="020B0600070205080204" pitchFamily="34" charset="-128"/>
            </a:endParaRPr>
          </a:p>
        </p:txBody>
      </p:sp>
      <p:sp>
        <p:nvSpPr>
          <p:cNvPr id="28674" name="Slide Number Placeholder 3">
            <a:extLst>
              <a:ext uri="{FF2B5EF4-FFF2-40B4-BE49-F238E27FC236}">
                <a16:creationId xmlns:a16="http://schemas.microsoft.com/office/drawing/2014/main" id="{0BCFE7BA-117F-334B-A0F3-094DDA1158E1}"/>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A48182D-6195-874B-B4D4-04AC0E7C8F1B}" type="slidenum">
              <a:rPr lang="en-US" altLang="en-US" sz="1400">
                <a:latin typeface="Arial" panose="020B0604020202020204" pitchFamily="34" charset="0"/>
              </a:rPr>
              <a:pPr/>
              <a:t>6</a:t>
            </a:fld>
            <a:endParaRPr lang="en-US" altLang="en-US" sz="1400">
              <a:latin typeface="Arial" panose="020B0604020202020204" pitchFamily="34" charset="0"/>
            </a:endParaRPr>
          </a:p>
        </p:txBody>
      </p:sp>
      <p:graphicFrame>
        <p:nvGraphicFramePr>
          <p:cNvPr id="5" name="Content Placeholder 3">
            <a:extLst>
              <a:ext uri="{FF2B5EF4-FFF2-40B4-BE49-F238E27FC236}">
                <a16:creationId xmlns:a16="http://schemas.microsoft.com/office/drawing/2014/main" id="{DD00F292-DCA8-3B4B-B2B6-050662214D6E}"/>
              </a:ext>
            </a:extLst>
          </p:cNvPr>
          <p:cNvGraphicFramePr>
            <a:graphicFrameLocks noGrp="1"/>
          </p:cNvGraphicFramePr>
          <p:nvPr>
            <p:ph idx="1"/>
          </p:nvPr>
        </p:nvGraphicFramePr>
        <p:xfrm>
          <a:off x="1219200" y="1371600"/>
          <a:ext cx="4953000" cy="2393953"/>
        </p:xfrm>
        <a:graphic>
          <a:graphicData uri="http://schemas.openxmlformats.org/drawingml/2006/table">
            <a:tbl>
              <a:tblPr/>
              <a:tblGrid>
                <a:gridCol w="8128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973138">
                  <a:extLst>
                    <a:ext uri="{9D8B030D-6E8A-4147-A177-3AD203B41FA5}">
                      <a16:colId xmlns:a16="http://schemas.microsoft.com/office/drawing/2014/main" val="20003"/>
                    </a:ext>
                  </a:extLst>
                </a:gridCol>
                <a:gridCol w="1096962">
                  <a:extLst>
                    <a:ext uri="{9D8B030D-6E8A-4147-A177-3AD203B41FA5}">
                      <a16:colId xmlns:a16="http://schemas.microsoft.com/office/drawing/2014/main" val="20004"/>
                    </a:ext>
                  </a:extLst>
                </a:gridCol>
              </a:tblGrid>
              <a:tr h="371295">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0033">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Has disease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disease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371295">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Test Result</a:t>
                      </a:r>
                    </a:p>
                  </a:txBody>
                  <a:tcPr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Positive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B</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37129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Negative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64003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C</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B + C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
        <p:nvSpPr>
          <p:cNvPr id="28706" name="Text Placeholder 10">
            <a:extLst>
              <a:ext uri="{FF2B5EF4-FFF2-40B4-BE49-F238E27FC236}">
                <a16:creationId xmlns:a16="http://schemas.microsoft.com/office/drawing/2014/main" id="{686C554E-EE49-C349-9F71-FABDE09E22AC}"/>
              </a:ext>
            </a:extLst>
          </p:cNvPr>
          <p:cNvSpPr>
            <a:spLocks noGrp="1"/>
          </p:cNvSpPr>
          <p:nvPr>
            <p:ph type="body" idx="4294967295"/>
          </p:nvPr>
        </p:nvSpPr>
        <p:spPr>
          <a:xfrm>
            <a:off x="1173163" y="4038600"/>
            <a:ext cx="7772400" cy="2057400"/>
          </a:xfrm>
        </p:spPr>
        <p:txBody>
          <a:bodyPr/>
          <a:lstStyle/>
          <a:p>
            <a:r>
              <a:rPr lang="en-US" altLang="en-US">
                <a:ea typeface="ＭＳ Ｐゴシック" panose="020B0600070205080204" pitchFamily="34" charset="-128"/>
              </a:rPr>
              <a:t> Subjects are sampled randomly or consecutively, so that the proportion with disease (pretest probability, prevalence) is clinically meaningful</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Slide Number Placeholder 3">
            <a:extLst>
              <a:ext uri="{FF2B5EF4-FFF2-40B4-BE49-F238E27FC236}">
                <a16:creationId xmlns:a16="http://schemas.microsoft.com/office/drawing/2014/main" id="{73668BCD-77DE-7945-AD92-D16E23EF8717}"/>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9BBF5863-7994-F948-8CE4-0E1A9554EEE2}" type="slidenum">
              <a:rPr lang="en-US" altLang="en-US" sz="1400">
                <a:latin typeface="Arial" panose="020B0604020202020204" pitchFamily="34" charset="0"/>
              </a:rPr>
              <a:pPr/>
              <a:t>60</a:t>
            </a:fld>
            <a:endParaRPr lang="en-US" altLang="en-US" sz="1400">
              <a:latin typeface="Arial" panose="020B0604020202020204" pitchFamily="34" charset="0"/>
            </a:endParaRPr>
          </a:p>
        </p:txBody>
      </p:sp>
      <p:graphicFrame>
        <p:nvGraphicFramePr>
          <p:cNvPr id="136194" name="Object 4">
            <a:extLst>
              <a:ext uri="{FF2B5EF4-FFF2-40B4-BE49-F238E27FC236}">
                <a16:creationId xmlns:a16="http://schemas.microsoft.com/office/drawing/2014/main" id="{315F72BF-5184-464B-9603-EF8300D5BD1E}"/>
              </a:ext>
            </a:extLst>
          </p:cNvPr>
          <p:cNvGraphicFramePr>
            <a:graphicFrameLocks noChangeAspect="1"/>
          </p:cNvGraphicFramePr>
          <p:nvPr/>
        </p:nvGraphicFramePr>
        <p:xfrm>
          <a:off x="1752600" y="509588"/>
          <a:ext cx="7162800" cy="6357937"/>
        </p:xfrm>
        <a:graphic>
          <a:graphicData uri="http://schemas.openxmlformats.org/presentationml/2006/ole">
            <mc:AlternateContent xmlns:mc="http://schemas.openxmlformats.org/markup-compatibility/2006">
              <mc:Choice xmlns:v="urn:schemas-microsoft-com:vml" Requires="v">
                <p:oleObj spid="_x0000_s136228" name="Worksheet" r:id="rId4" imgW="18084800" imgH="16052800" progId="Excel.Sheet.12">
                  <p:embed/>
                </p:oleObj>
              </mc:Choice>
              <mc:Fallback>
                <p:oleObj name="Worksheet" r:id="rId4" imgW="18084800" imgH="16052800" progId="Excel.Shee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509588"/>
                        <a:ext cx="7162800" cy="635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6195" name="Title 5">
            <a:extLst>
              <a:ext uri="{FF2B5EF4-FFF2-40B4-BE49-F238E27FC236}">
                <a16:creationId xmlns:a16="http://schemas.microsoft.com/office/drawing/2014/main" id="{8C45ABA3-A681-0744-8D42-267241A49FD6}"/>
              </a:ext>
            </a:extLst>
          </p:cNvPr>
          <p:cNvSpPr>
            <a:spLocks noGrp="1"/>
          </p:cNvSpPr>
          <p:nvPr>
            <p:ph type="title"/>
          </p:nvPr>
        </p:nvSpPr>
        <p:spPr>
          <a:xfrm>
            <a:off x="1752600" y="-152400"/>
            <a:ext cx="7620000" cy="685800"/>
          </a:xfrm>
        </p:spPr>
        <p:txBody>
          <a:bodyPr/>
          <a:lstStyle/>
          <a:p>
            <a:r>
              <a:rPr lang="en-US" altLang="en-US" sz="2800">
                <a:ea typeface="ＭＳ Ｐゴシック" panose="020B0600070205080204" pitchFamily="34" charset="-128"/>
              </a:rPr>
              <a:t>Total UCSF BCH charges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a:extLst>
              <a:ext uri="{FF2B5EF4-FFF2-40B4-BE49-F238E27FC236}">
                <a16:creationId xmlns:a16="http://schemas.microsoft.com/office/drawing/2014/main" id="{161BADC2-69ED-0745-9AE7-B41CB7D35D78}"/>
              </a:ext>
            </a:extLst>
          </p:cNvPr>
          <p:cNvSpPr>
            <a:spLocks noGrp="1" noChangeArrowheads="1"/>
          </p:cNvSpPr>
          <p:nvPr>
            <p:ph type="title"/>
          </p:nvPr>
        </p:nvSpPr>
        <p:spPr>
          <a:xfrm>
            <a:off x="1143000" y="0"/>
            <a:ext cx="7772400" cy="685800"/>
          </a:xfrm>
        </p:spPr>
        <p:txBody>
          <a:bodyPr/>
          <a:lstStyle/>
          <a:p>
            <a:r>
              <a:rPr lang="en-US" altLang="en-US" sz="4000" dirty="0">
                <a:ea typeface="ＭＳ Ｐゴシック" panose="020B0600070205080204" pitchFamily="34" charset="-128"/>
              </a:rPr>
              <a:t> Questions?</a:t>
            </a:r>
          </a:p>
        </p:txBody>
      </p:sp>
      <p:sp>
        <p:nvSpPr>
          <p:cNvPr id="18434" name="Rectangle 3">
            <a:extLst>
              <a:ext uri="{FF2B5EF4-FFF2-40B4-BE49-F238E27FC236}">
                <a16:creationId xmlns:a16="http://schemas.microsoft.com/office/drawing/2014/main" id="{061218AA-4223-AC41-A9AC-98BB0120E6DF}"/>
              </a:ext>
            </a:extLst>
          </p:cNvPr>
          <p:cNvSpPr>
            <a:spLocks noGrp="1" noChangeArrowheads="1"/>
          </p:cNvSpPr>
          <p:nvPr>
            <p:ph type="body" idx="1"/>
          </p:nvPr>
        </p:nvSpPr>
        <p:spPr>
          <a:xfrm>
            <a:off x="1035269" y="1219200"/>
            <a:ext cx="8077200" cy="5410200"/>
          </a:xfrm>
        </p:spPr>
        <p:txBody>
          <a:bodyPr/>
          <a:lstStyle/>
          <a:p>
            <a:r>
              <a:rPr lang="en-US" altLang="en-US" sz="2800" dirty="0">
                <a:ea typeface="ＭＳ Ｐゴシック" panose="020B0600070205080204" pitchFamily="34" charset="-128"/>
              </a:rPr>
              <a:t>Definitions: sensitivity, specificity, prior and posterior probability, predictive value, accuracy</a:t>
            </a:r>
          </a:p>
          <a:p>
            <a:r>
              <a:rPr lang="en-US" altLang="en-US" sz="2800" dirty="0">
                <a:ea typeface="ＭＳ Ｐゴシック" panose="020B0600070205080204" pitchFamily="34" charset="-128"/>
              </a:rPr>
              <a:t>2 x 2 table method</a:t>
            </a:r>
          </a:p>
          <a:p>
            <a:r>
              <a:rPr lang="en-US" altLang="en-US" sz="2800" dirty="0">
                <a:ea typeface="ＭＳ Ｐゴシック" panose="020B0600070205080204" pitchFamily="34" charset="-128"/>
              </a:rPr>
              <a:t>Likelihood ratios - WOWO</a:t>
            </a:r>
          </a:p>
          <a:p>
            <a:r>
              <a:rPr lang="en-US" altLang="en-US" sz="2800" dirty="0">
                <a:ea typeface="ＭＳ Ｐゴシック" panose="020B0600070205080204" pitchFamily="34" charset="-128"/>
              </a:rPr>
              <a:t>Probability and odds</a:t>
            </a:r>
          </a:p>
          <a:p>
            <a:r>
              <a:rPr lang="en-US" altLang="en-US" sz="2800" dirty="0">
                <a:ea typeface="ＭＳ Ｐゴシック" panose="020B0600070205080204" pitchFamily="34" charset="-128"/>
              </a:rPr>
              <a:t>False-negative and false-positive confusion</a:t>
            </a:r>
          </a:p>
          <a:p>
            <a:r>
              <a:rPr lang="en-US" altLang="en-US" sz="2800" dirty="0">
                <a:ea typeface="ＭＳ Ｐゴシック" panose="020B0600070205080204" pitchFamily="34" charset="-128"/>
              </a:rPr>
              <a:t>Treatment and testing thresholds and regret graphs (web demonstration)</a:t>
            </a:r>
          </a:p>
          <a:p>
            <a:r>
              <a:rPr lang="en-US" altLang="en-US" sz="2800" dirty="0">
                <a:ea typeface="ＭＳ Ｐゴシック" panose="020B0600070205080204" pitchFamily="34" charset="-128"/>
              </a:rPr>
              <a:t>Likelihood ratios in action: the $10,000 case of conjunctivitis (time permitting) </a:t>
            </a:r>
          </a:p>
        </p:txBody>
      </p:sp>
      <p:sp>
        <p:nvSpPr>
          <p:cNvPr id="18435" name="Slide Number Placeholder 3">
            <a:extLst>
              <a:ext uri="{FF2B5EF4-FFF2-40B4-BE49-F238E27FC236}">
                <a16:creationId xmlns:a16="http://schemas.microsoft.com/office/drawing/2014/main" id="{52F0B1BF-7969-4A4F-B4A2-0FC56CAC85F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7CD2B76-BB52-4B41-8AE5-D74BA0F997DF}" type="slidenum">
              <a:rPr lang="en-US" altLang="en-US" sz="1400">
                <a:latin typeface="Arial" panose="020B0604020202020204" pitchFamily="34" charset="0"/>
              </a:rPr>
              <a:pPr/>
              <a:t>61</a:t>
            </a:fld>
            <a:endParaRPr lang="en-US" altLang="en-US" sz="1400">
              <a:latin typeface="Arial" panose="020B0604020202020204" pitchFamily="34" charset="0"/>
            </a:endParaRPr>
          </a:p>
        </p:txBody>
      </p:sp>
    </p:spTree>
    <p:extLst>
      <p:ext uri="{BB962C8B-B14F-4D97-AF65-F5344CB8AC3E}">
        <p14:creationId xmlns:p14="http://schemas.microsoft.com/office/powerpoint/2010/main" val="510519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a:extLst>
              <a:ext uri="{FF2B5EF4-FFF2-40B4-BE49-F238E27FC236}">
                <a16:creationId xmlns:a16="http://schemas.microsoft.com/office/drawing/2014/main" id="{0DFB6F05-8BD5-3D4B-BA3D-ECBD6BA4BDEF}"/>
              </a:ext>
            </a:extLst>
          </p:cNvPr>
          <p:cNvSpPr>
            <a:spLocks noGrp="1"/>
          </p:cNvSpPr>
          <p:nvPr>
            <p:ph type="title"/>
          </p:nvPr>
        </p:nvSpPr>
        <p:spPr>
          <a:xfrm>
            <a:off x="1143000" y="152400"/>
            <a:ext cx="7772400" cy="838200"/>
          </a:xfrm>
        </p:spPr>
        <p:txBody>
          <a:bodyPr/>
          <a:lstStyle/>
          <a:p>
            <a:r>
              <a:rPr lang="en-US" altLang="en-US" sz="3600">
                <a:ea typeface="ＭＳ Ｐゴシック" panose="020B0600070205080204" pitchFamily="34" charset="-128"/>
              </a:rPr>
              <a:t>Definitions: Positive and Negative Predictive value, Accuracy</a:t>
            </a:r>
          </a:p>
        </p:txBody>
      </p:sp>
      <p:sp>
        <p:nvSpPr>
          <p:cNvPr id="30722" name="Slide Number Placeholder 3">
            <a:extLst>
              <a:ext uri="{FF2B5EF4-FFF2-40B4-BE49-F238E27FC236}">
                <a16:creationId xmlns:a16="http://schemas.microsoft.com/office/drawing/2014/main" id="{C2CA83D4-DD60-9442-BBA6-455414584F7C}"/>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C73E30C8-5CCC-E34B-9EC5-5A93D8A07288}" type="slidenum">
              <a:rPr lang="en-US" altLang="en-US" sz="1400">
                <a:latin typeface="Arial" panose="020B0604020202020204" pitchFamily="34" charset="0"/>
              </a:rPr>
              <a:pPr/>
              <a:t>7</a:t>
            </a:fld>
            <a:endParaRPr lang="en-US" altLang="en-US" sz="1400">
              <a:latin typeface="Arial" panose="020B0604020202020204" pitchFamily="34" charset="0"/>
            </a:endParaRPr>
          </a:p>
        </p:txBody>
      </p:sp>
      <p:graphicFrame>
        <p:nvGraphicFramePr>
          <p:cNvPr id="5" name="Content Placeholder 3">
            <a:extLst>
              <a:ext uri="{FF2B5EF4-FFF2-40B4-BE49-F238E27FC236}">
                <a16:creationId xmlns:a16="http://schemas.microsoft.com/office/drawing/2014/main" id="{CAB6EAF4-64D7-3445-8442-90A490C8E8F9}"/>
              </a:ext>
            </a:extLst>
          </p:cNvPr>
          <p:cNvGraphicFramePr>
            <a:graphicFrameLocks noGrp="1"/>
          </p:cNvGraphicFramePr>
          <p:nvPr>
            <p:ph idx="1"/>
          </p:nvPr>
        </p:nvGraphicFramePr>
        <p:xfrm>
          <a:off x="1219200" y="1371600"/>
          <a:ext cx="4953000" cy="2393953"/>
        </p:xfrm>
        <a:graphic>
          <a:graphicData uri="http://schemas.openxmlformats.org/drawingml/2006/table">
            <a:tbl>
              <a:tblPr/>
              <a:tblGrid>
                <a:gridCol w="8128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973138">
                  <a:extLst>
                    <a:ext uri="{9D8B030D-6E8A-4147-A177-3AD203B41FA5}">
                      <a16:colId xmlns:a16="http://schemas.microsoft.com/office/drawing/2014/main" val="20003"/>
                    </a:ext>
                  </a:extLst>
                </a:gridCol>
                <a:gridCol w="1096962">
                  <a:extLst>
                    <a:ext uri="{9D8B030D-6E8A-4147-A177-3AD203B41FA5}">
                      <a16:colId xmlns:a16="http://schemas.microsoft.com/office/drawing/2014/main" val="20004"/>
                    </a:ext>
                  </a:extLst>
                </a:gridCol>
              </a:tblGrid>
              <a:tr h="371295">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0033">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Has disease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disease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371295">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Test Result</a:t>
                      </a:r>
                    </a:p>
                  </a:txBody>
                  <a:tcPr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Positive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B</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37129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Negative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64003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C</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B + C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
        <p:nvSpPr>
          <p:cNvPr id="13" name="TextBox 12">
            <a:extLst>
              <a:ext uri="{FF2B5EF4-FFF2-40B4-BE49-F238E27FC236}">
                <a16:creationId xmlns:a16="http://schemas.microsoft.com/office/drawing/2014/main" id="{F4CA36B6-0E4F-DA4D-813F-10E71BFE1FCB}"/>
              </a:ext>
            </a:extLst>
          </p:cNvPr>
          <p:cNvSpPr txBox="1">
            <a:spLocks noChangeArrowheads="1"/>
          </p:cNvSpPr>
          <p:nvPr/>
        </p:nvSpPr>
        <p:spPr bwMode="auto">
          <a:xfrm>
            <a:off x="6172200" y="22860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PPV=A/(A+B)</a:t>
            </a:r>
          </a:p>
        </p:txBody>
      </p:sp>
      <p:sp>
        <p:nvSpPr>
          <p:cNvPr id="14" name="TextBox 13">
            <a:extLst>
              <a:ext uri="{FF2B5EF4-FFF2-40B4-BE49-F238E27FC236}">
                <a16:creationId xmlns:a16="http://schemas.microsoft.com/office/drawing/2014/main" id="{2E26BC4C-51E7-0E47-8630-D5293E28B744}"/>
              </a:ext>
            </a:extLst>
          </p:cNvPr>
          <p:cNvSpPr txBox="1">
            <a:spLocks noChangeArrowheads="1"/>
          </p:cNvSpPr>
          <p:nvPr/>
        </p:nvSpPr>
        <p:spPr bwMode="auto">
          <a:xfrm>
            <a:off x="6172200" y="266700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a:t>NPV=D/(C+D)</a:t>
            </a:r>
          </a:p>
        </p:txBody>
      </p:sp>
      <p:sp>
        <p:nvSpPr>
          <p:cNvPr id="17" name="Rectangle 16">
            <a:extLst>
              <a:ext uri="{FF2B5EF4-FFF2-40B4-BE49-F238E27FC236}">
                <a16:creationId xmlns:a16="http://schemas.microsoft.com/office/drawing/2014/main" id="{0612D6B0-C1DC-3041-AC47-6BF516F3ABBF}"/>
              </a:ext>
            </a:extLst>
          </p:cNvPr>
          <p:cNvSpPr>
            <a:spLocks noChangeArrowheads="1"/>
          </p:cNvSpPr>
          <p:nvPr/>
        </p:nvSpPr>
        <p:spPr bwMode="auto">
          <a:xfrm>
            <a:off x="2057400" y="2362200"/>
            <a:ext cx="4114800" cy="3810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8" name="Rectangle 17">
            <a:extLst>
              <a:ext uri="{FF2B5EF4-FFF2-40B4-BE49-F238E27FC236}">
                <a16:creationId xmlns:a16="http://schemas.microsoft.com/office/drawing/2014/main" id="{1791B7F8-65F9-754F-BB74-B0B40205EE94}"/>
              </a:ext>
            </a:extLst>
          </p:cNvPr>
          <p:cNvSpPr>
            <a:spLocks noChangeArrowheads="1"/>
          </p:cNvSpPr>
          <p:nvPr/>
        </p:nvSpPr>
        <p:spPr bwMode="auto">
          <a:xfrm>
            <a:off x="2057400" y="2743200"/>
            <a:ext cx="4114800" cy="3810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9" name="Text Placeholder 8">
            <a:extLst>
              <a:ext uri="{FF2B5EF4-FFF2-40B4-BE49-F238E27FC236}">
                <a16:creationId xmlns:a16="http://schemas.microsoft.com/office/drawing/2014/main" id="{07B29F5B-AF8E-8A45-80A2-801E55F64748}"/>
              </a:ext>
            </a:extLst>
          </p:cNvPr>
          <p:cNvSpPr>
            <a:spLocks noGrp="1"/>
          </p:cNvSpPr>
          <p:nvPr>
            <p:ph type="body" idx="4294967295"/>
          </p:nvPr>
        </p:nvSpPr>
        <p:spPr>
          <a:xfrm>
            <a:off x="1173163" y="1981200"/>
            <a:ext cx="7772400" cy="1752600"/>
          </a:xfrm>
        </p:spPr>
        <p:txBody>
          <a:bodyPr/>
          <a:lstStyle/>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pPr>
              <a:buFont typeface="Monotype Sorts" pitchFamily="2" charset="2"/>
              <a:buNone/>
            </a:pPr>
            <a:endParaRPr lang="en-US" altLang="en-US" dirty="0">
              <a:ea typeface="ＭＳ Ｐゴシック" panose="020B0600070205080204" pitchFamily="34" charset="-128"/>
            </a:endParaRPr>
          </a:p>
          <a:p>
            <a:pPr>
              <a:buFont typeface="Monotype Sorts" pitchFamily="2" charset="2"/>
              <a:buNone/>
            </a:pPr>
            <a:endParaRPr lang="en-US" altLang="en-US" dirty="0">
              <a:ea typeface="ＭＳ Ｐゴシック" panose="020B0600070205080204" pitchFamily="34" charset="-128"/>
            </a:endParaRPr>
          </a:p>
          <a:p>
            <a:r>
              <a:rPr lang="en-US" altLang="en-US" dirty="0">
                <a:ea typeface="ＭＳ Ｐゴシック" panose="020B0600070205080204" pitchFamily="34" charset="-128"/>
              </a:rPr>
              <a:t>Accuracy = (A + D)/(A + B + C + D)</a:t>
            </a:r>
          </a:p>
          <a:p>
            <a:r>
              <a:rPr lang="en-US" altLang="en-US" dirty="0">
                <a:ea typeface="ＭＳ Ｐゴシック" panose="020B0600070205080204" pitchFamily="34" charset="-128"/>
              </a:rPr>
              <a:t>= (A+D)/N</a:t>
            </a:r>
          </a:p>
          <a:p>
            <a:r>
              <a:rPr lang="en-US" altLang="en-US" dirty="0">
                <a:ea typeface="ＭＳ Ｐゴシック" panose="020B0600070205080204" pitchFamily="34" charset="-128"/>
              </a:rPr>
              <a:t>Demonstration: screening for brain tumors with &gt;99.9% accuracy </a:t>
            </a: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a:p>
            <a:endParaRPr lang="en-US" altLang="en-US" dirty="0">
              <a:ea typeface="ＭＳ Ｐゴシック" panose="020B0600070205080204"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7" grpId="0" animBg="1"/>
      <p:bldP spid="17" grpId="1" animBg="1"/>
      <p:bldP spid="18" grpId="0" animBg="1"/>
      <p:bldP spid="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a:extLst>
              <a:ext uri="{FF2B5EF4-FFF2-40B4-BE49-F238E27FC236}">
                <a16:creationId xmlns:a16="http://schemas.microsoft.com/office/drawing/2014/main" id="{C5B9D089-C3C5-E24A-9998-DAEA72E5B79E}"/>
              </a:ext>
            </a:extLst>
          </p:cNvPr>
          <p:cNvSpPr>
            <a:spLocks noGrp="1"/>
          </p:cNvSpPr>
          <p:nvPr>
            <p:ph type="title"/>
          </p:nvPr>
        </p:nvSpPr>
        <p:spPr>
          <a:xfrm>
            <a:off x="1143000" y="152400"/>
            <a:ext cx="7772400" cy="838200"/>
          </a:xfrm>
        </p:spPr>
        <p:txBody>
          <a:bodyPr/>
          <a:lstStyle/>
          <a:p>
            <a:r>
              <a:rPr lang="ja-JP" altLang="en-US">
                <a:ea typeface="ＭＳ Ｐゴシック" panose="020B0600070205080204" pitchFamily="34" charset="-128"/>
              </a:rPr>
              <a:t>“</a:t>
            </a:r>
            <a:r>
              <a:rPr lang="en-US" altLang="ja-JP">
                <a:ea typeface="ＭＳ Ｐゴシック" panose="020B0600070205080204" pitchFamily="34" charset="-128"/>
              </a:rPr>
              <a:t>Case-control</a:t>
            </a:r>
            <a:r>
              <a:rPr lang="ja-JP" altLang="en-US">
                <a:ea typeface="ＭＳ Ｐゴシック" panose="020B0600070205080204" pitchFamily="34" charset="-128"/>
              </a:rPr>
              <a:t>”</a:t>
            </a:r>
            <a:r>
              <a:rPr lang="en-US" altLang="ja-JP">
                <a:ea typeface="ＭＳ Ｐゴシック" panose="020B0600070205080204" pitchFamily="34" charset="-128"/>
              </a:rPr>
              <a:t> sampling</a:t>
            </a:r>
            <a:endParaRPr lang="en-US" altLang="en-US">
              <a:ea typeface="ＭＳ Ｐゴシック" panose="020B0600070205080204" pitchFamily="34" charset="-128"/>
            </a:endParaRPr>
          </a:p>
        </p:txBody>
      </p:sp>
      <p:sp>
        <p:nvSpPr>
          <p:cNvPr id="32770" name="Slide Number Placeholder 3">
            <a:extLst>
              <a:ext uri="{FF2B5EF4-FFF2-40B4-BE49-F238E27FC236}">
                <a16:creationId xmlns:a16="http://schemas.microsoft.com/office/drawing/2014/main" id="{10295291-CF32-BF4F-B5FA-3DAD489D06B2}"/>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5038CA0E-D914-E547-8989-E2979049BC19}" type="slidenum">
              <a:rPr lang="en-US" altLang="en-US" sz="1400">
                <a:latin typeface="Arial" panose="020B0604020202020204" pitchFamily="34" charset="0"/>
              </a:rPr>
              <a:pPr/>
              <a:t>8</a:t>
            </a:fld>
            <a:endParaRPr lang="en-US" altLang="en-US" sz="1400">
              <a:latin typeface="Arial" panose="020B0604020202020204" pitchFamily="34" charset="0"/>
            </a:endParaRPr>
          </a:p>
        </p:txBody>
      </p:sp>
      <p:graphicFrame>
        <p:nvGraphicFramePr>
          <p:cNvPr id="5" name="Content Placeholder 3">
            <a:extLst>
              <a:ext uri="{FF2B5EF4-FFF2-40B4-BE49-F238E27FC236}">
                <a16:creationId xmlns:a16="http://schemas.microsoft.com/office/drawing/2014/main" id="{CBCFEFA6-CFA5-9649-A018-C338884ED2DA}"/>
              </a:ext>
            </a:extLst>
          </p:cNvPr>
          <p:cNvGraphicFramePr>
            <a:graphicFrameLocks noGrp="1"/>
          </p:cNvGraphicFramePr>
          <p:nvPr>
            <p:ph idx="1"/>
          </p:nvPr>
        </p:nvGraphicFramePr>
        <p:xfrm>
          <a:off x="1219200" y="1371600"/>
          <a:ext cx="4953000" cy="2393953"/>
        </p:xfrm>
        <a:graphic>
          <a:graphicData uri="http://schemas.openxmlformats.org/drawingml/2006/table">
            <a:tbl>
              <a:tblPr/>
              <a:tblGrid>
                <a:gridCol w="8128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973138">
                  <a:extLst>
                    <a:ext uri="{9D8B030D-6E8A-4147-A177-3AD203B41FA5}">
                      <a16:colId xmlns:a16="http://schemas.microsoft.com/office/drawing/2014/main" val="20003"/>
                    </a:ext>
                  </a:extLst>
                </a:gridCol>
                <a:gridCol w="1096962">
                  <a:extLst>
                    <a:ext uri="{9D8B030D-6E8A-4147-A177-3AD203B41FA5}">
                      <a16:colId xmlns:a16="http://schemas.microsoft.com/office/drawing/2014/main" val="20004"/>
                    </a:ext>
                  </a:extLst>
                </a:gridCol>
              </a:tblGrid>
              <a:tr h="371295">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0033">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Has disease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disease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371295">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Test Result</a:t>
                      </a:r>
                    </a:p>
                  </a:txBody>
                  <a:tcPr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Positive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B</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37129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Negative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64003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C</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B + C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
        <p:nvSpPr>
          <p:cNvPr id="13" name="TextBox 12">
            <a:extLst>
              <a:ext uri="{FF2B5EF4-FFF2-40B4-BE49-F238E27FC236}">
                <a16:creationId xmlns:a16="http://schemas.microsoft.com/office/drawing/2014/main" id="{0F3E2B4F-C9FD-6A4C-8ECB-0EFB10802D16}"/>
              </a:ext>
            </a:extLst>
          </p:cNvPr>
          <p:cNvSpPr txBox="1">
            <a:spLocks noChangeArrowheads="1"/>
          </p:cNvSpPr>
          <p:nvPr/>
        </p:nvSpPr>
        <p:spPr bwMode="auto">
          <a:xfrm>
            <a:off x="6172200" y="2526679"/>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dirty="0"/>
              <a:t>PPV=A/(A+B)</a:t>
            </a:r>
          </a:p>
        </p:txBody>
      </p:sp>
      <p:sp>
        <p:nvSpPr>
          <p:cNvPr id="14" name="TextBox 13">
            <a:extLst>
              <a:ext uri="{FF2B5EF4-FFF2-40B4-BE49-F238E27FC236}">
                <a16:creationId xmlns:a16="http://schemas.microsoft.com/office/drawing/2014/main" id="{A2B0151B-6B26-DC49-B212-3872F79130D8}"/>
              </a:ext>
            </a:extLst>
          </p:cNvPr>
          <p:cNvSpPr txBox="1">
            <a:spLocks noChangeArrowheads="1"/>
          </p:cNvSpPr>
          <p:nvPr/>
        </p:nvSpPr>
        <p:spPr bwMode="auto">
          <a:xfrm>
            <a:off x="6172200" y="2944810"/>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dirty="0"/>
              <a:t>NPV=D/(C+D)</a:t>
            </a:r>
          </a:p>
        </p:txBody>
      </p:sp>
      <p:cxnSp>
        <p:nvCxnSpPr>
          <p:cNvPr id="23591" name="Straight Connector 15">
            <a:extLst>
              <a:ext uri="{FF2B5EF4-FFF2-40B4-BE49-F238E27FC236}">
                <a16:creationId xmlns:a16="http://schemas.microsoft.com/office/drawing/2014/main" id="{8C2BAEEB-3D5D-0844-9CB8-9DBA2DB2609E}"/>
              </a:ext>
            </a:extLst>
          </p:cNvPr>
          <p:cNvCxnSpPr>
            <a:cxnSpLocks noChangeShapeType="1"/>
          </p:cNvCxnSpPr>
          <p:nvPr/>
        </p:nvCxnSpPr>
        <p:spPr bwMode="auto">
          <a:xfrm>
            <a:off x="6240463" y="1676400"/>
            <a:ext cx="2171121" cy="20574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cxnSp>
      <p:cxnSp>
        <p:nvCxnSpPr>
          <p:cNvPr id="23592" name="Straight Connector 18">
            <a:extLst>
              <a:ext uri="{FF2B5EF4-FFF2-40B4-BE49-F238E27FC236}">
                <a16:creationId xmlns:a16="http://schemas.microsoft.com/office/drawing/2014/main" id="{C1191D58-072B-404F-9D2E-4B64A8AE0DAD}"/>
              </a:ext>
            </a:extLst>
          </p:cNvPr>
          <p:cNvCxnSpPr>
            <a:cxnSpLocks noChangeShapeType="1"/>
          </p:cNvCxnSpPr>
          <p:nvPr/>
        </p:nvCxnSpPr>
        <p:spPr bwMode="auto">
          <a:xfrm flipV="1">
            <a:off x="6324600" y="1659439"/>
            <a:ext cx="2155247" cy="2074361"/>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cxnSp>
      <p:sp>
        <p:nvSpPr>
          <p:cNvPr id="32806" name="Text Placeholder 10">
            <a:extLst>
              <a:ext uri="{FF2B5EF4-FFF2-40B4-BE49-F238E27FC236}">
                <a16:creationId xmlns:a16="http://schemas.microsoft.com/office/drawing/2014/main" id="{BE7FD11D-C8D0-C849-9F99-3720DF280AD4}"/>
              </a:ext>
            </a:extLst>
          </p:cNvPr>
          <p:cNvSpPr>
            <a:spLocks noGrp="1"/>
          </p:cNvSpPr>
          <p:nvPr>
            <p:ph type="body" idx="4294967295"/>
          </p:nvPr>
        </p:nvSpPr>
        <p:spPr>
          <a:xfrm>
            <a:off x="1173163" y="3962400"/>
            <a:ext cx="7772400" cy="2133600"/>
          </a:xfrm>
        </p:spPr>
        <p:txBody>
          <a:bodyPr/>
          <a:lstStyle/>
          <a:p>
            <a:r>
              <a:rPr lang="en-US" altLang="en-US">
                <a:ea typeface="ＭＳ Ｐゴシック" panose="020B0600070205080204" pitchFamily="34" charset="-128"/>
              </a:rPr>
              <a:t>Subjects with and without disease are sampled separately</a:t>
            </a:r>
          </a:p>
          <a:p>
            <a:r>
              <a:rPr lang="en-US" altLang="en-US">
                <a:ea typeface="ＭＳ Ｐゴシック" panose="020B0600070205080204" pitchFamily="34" charset="-128"/>
              </a:rPr>
              <a:t>Proportion with disease is determined by investigator</a:t>
            </a:r>
          </a:p>
        </p:txBody>
      </p:sp>
      <p:graphicFrame>
        <p:nvGraphicFramePr>
          <p:cNvPr id="12" name="Content Placeholder 3">
            <a:extLst>
              <a:ext uri="{FF2B5EF4-FFF2-40B4-BE49-F238E27FC236}">
                <a16:creationId xmlns:a16="http://schemas.microsoft.com/office/drawing/2014/main" id="{C752A165-FDB9-534C-9D3F-1F71D66A3DAA}"/>
              </a:ext>
            </a:extLst>
          </p:cNvPr>
          <p:cNvGraphicFramePr>
            <a:graphicFrameLocks noGrp="1"/>
          </p:cNvGraphicFramePr>
          <p:nvPr/>
        </p:nvGraphicFramePr>
        <p:xfrm>
          <a:off x="1219200" y="1371600"/>
          <a:ext cx="4953000" cy="2393953"/>
        </p:xfrm>
        <a:graphic>
          <a:graphicData uri="http://schemas.openxmlformats.org/drawingml/2006/table">
            <a:tbl>
              <a:tblPr/>
              <a:tblGrid>
                <a:gridCol w="812800">
                  <a:extLst>
                    <a:ext uri="{9D8B030D-6E8A-4147-A177-3AD203B41FA5}">
                      <a16:colId xmlns:a16="http://schemas.microsoft.com/office/drawing/2014/main" val="20000"/>
                    </a:ext>
                  </a:extLst>
                </a:gridCol>
                <a:gridCol w="1168400">
                  <a:extLst>
                    <a:ext uri="{9D8B030D-6E8A-4147-A177-3AD203B41FA5}">
                      <a16:colId xmlns:a16="http://schemas.microsoft.com/office/drawing/2014/main" val="20001"/>
                    </a:ext>
                  </a:extLst>
                </a:gridCol>
                <a:gridCol w="901700">
                  <a:extLst>
                    <a:ext uri="{9D8B030D-6E8A-4147-A177-3AD203B41FA5}">
                      <a16:colId xmlns:a16="http://schemas.microsoft.com/office/drawing/2014/main" val="20002"/>
                    </a:ext>
                  </a:extLst>
                </a:gridCol>
                <a:gridCol w="973138">
                  <a:extLst>
                    <a:ext uri="{9D8B030D-6E8A-4147-A177-3AD203B41FA5}">
                      <a16:colId xmlns:a16="http://schemas.microsoft.com/office/drawing/2014/main" val="20003"/>
                    </a:ext>
                  </a:extLst>
                </a:gridCol>
                <a:gridCol w="1096962">
                  <a:extLst>
                    <a:ext uri="{9D8B030D-6E8A-4147-A177-3AD203B41FA5}">
                      <a16:colId xmlns:a16="http://schemas.microsoft.com/office/drawing/2014/main" val="20004"/>
                    </a:ext>
                  </a:extLst>
                </a:gridCol>
              </a:tblGrid>
              <a:tr h="371295">
                <a:tc rowSpan="2" gridSpan="2">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Optima" charset="0"/>
                        <a:ea typeface="ＭＳ Ｐゴシック" charset="0"/>
                        <a:cs typeface="Optima" charset="0"/>
                      </a:endParaRP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rowSpan="2" hMerge="1">
                  <a:txBody>
                    <a:bodyPr/>
                    <a:lstStyle/>
                    <a:p>
                      <a:endParaRPr lang="en-US"/>
                    </a:p>
                  </a:txBody>
                  <a:tcPr/>
                </a:tc>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Disease status</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0033">
                <a:tc gridSpan="2" vMerge="1">
                  <a:txBody>
                    <a:bodyPr/>
                    <a:lstStyle/>
                    <a:p>
                      <a:endParaRPr lang="en-US"/>
                    </a:p>
                  </a:txBody>
                  <a:tcPr/>
                </a:tc>
                <a:tc hMerge="1"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Has disease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No disease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1"/>
                  </a:ext>
                </a:extLst>
              </a:tr>
              <a:tr h="371295">
                <a:tc rowSpan="3">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Test Result</a:t>
                      </a:r>
                    </a:p>
                  </a:txBody>
                  <a:tcPr marT="45697" marB="4569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Positive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B</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2"/>
                  </a:ext>
                </a:extLst>
              </a:tr>
              <a:tr h="371295">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Negative</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C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FF6"/>
                    </a:solidFill>
                  </a:tcPr>
                </a:tc>
                <a:extLst>
                  <a:ext uri="{0D108BD9-81ED-4DB2-BD59-A6C34878D82A}">
                    <a16:rowId xmlns:a16="http://schemas.microsoft.com/office/drawing/2014/main" val="10003"/>
                  </a:ext>
                </a:extLst>
              </a:tr>
              <a:tr h="640033">
                <a:tc vMerge="1">
                  <a:txBody>
                    <a:bodyPr/>
                    <a:lstStyle/>
                    <a:p>
                      <a:endParaRPr lang="en-US"/>
                    </a:p>
                  </a:txBody>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Total</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C</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B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Optima" charset="0"/>
                          <a:ea typeface="ＭＳ Ｐゴシック" charset="0"/>
                          <a:cs typeface="Optima" charset="0"/>
                        </a:rPr>
                        <a:t>A + B + C + D</a:t>
                      </a:r>
                    </a:p>
                  </a:txBody>
                  <a:tcPr marT="45697" marB="4569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DEEC"/>
                    </a:solidFill>
                  </a:tcPr>
                </a:tc>
                <a:extLst>
                  <a:ext uri="{0D108BD9-81ED-4DB2-BD59-A6C34878D82A}">
                    <a16:rowId xmlns:a16="http://schemas.microsoft.com/office/drawing/2014/main" val="10004"/>
                  </a:ext>
                </a:extLst>
              </a:tr>
            </a:tbl>
          </a:graphicData>
        </a:graphic>
      </p:graphicFrame>
      <p:sp>
        <p:nvSpPr>
          <p:cNvPr id="15" name="Rectangle 14">
            <a:extLst>
              <a:ext uri="{FF2B5EF4-FFF2-40B4-BE49-F238E27FC236}">
                <a16:creationId xmlns:a16="http://schemas.microsoft.com/office/drawing/2014/main" id="{A1479079-8DDF-F443-96D4-C8CD4A2B24EE}"/>
              </a:ext>
            </a:extLst>
          </p:cNvPr>
          <p:cNvSpPr>
            <a:spLocks noChangeArrowheads="1"/>
          </p:cNvSpPr>
          <p:nvPr/>
        </p:nvSpPr>
        <p:spPr bwMode="auto">
          <a:xfrm>
            <a:off x="3200400" y="1752600"/>
            <a:ext cx="838200" cy="19812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6" name="Rectangle 15">
            <a:extLst>
              <a:ext uri="{FF2B5EF4-FFF2-40B4-BE49-F238E27FC236}">
                <a16:creationId xmlns:a16="http://schemas.microsoft.com/office/drawing/2014/main" id="{BF9ACC5E-8C61-414C-96E4-BF31494C9372}"/>
              </a:ext>
            </a:extLst>
          </p:cNvPr>
          <p:cNvSpPr>
            <a:spLocks noChangeArrowheads="1"/>
          </p:cNvSpPr>
          <p:nvPr/>
        </p:nvSpPr>
        <p:spPr bwMode="auto">
          <a:xfrm>
            <a:off x="4114800" y="1752600"/>
            <a:ext cx="914400" cy="1981200"/>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a:p>
        </p:txBody>
      </p:sp>
      <p:sp>
        <p:nvSpPr>
          <p:cNvPr id="17" name="TextBox 16">
            <a:extLst>
              <a:ext uri="{FF2B5EF4-FFF2-40B4-BE49-F238E27FC236}">
                <a16:creationId xmlns:a16="http://schemas.microsoft.com/office/drawing/2014/main" id="{138EA5C4-1AFA-004A-8970-B440C92AC11E}"/>
              </a:ext>
            </a:extLst>
          </p:cNvPr>
          <p:cNvSpPr txBox="1">
            <a:spLocks noChangeArrowheads="1"/>
          </p:cNvSpPr>
          <p:nvPr/>
        </p:nvSpPr>
        <p:spPr bwMode="auto">
          <a:xfrm>
            <a:off x="6125584" y="2077570"/>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dirty="0"/>
              <a:t>(A+C)/(A+B+C+D)</a:t>
            </a:r>
          </a:p>
        </p:txBody>
      </p:sp>
      <p:sp>
        <p:nvSpPr>
          <p:cNvPr id="18" name="TextBox 5">
            <a:extLst>
              <a:ext uri="{FF2B5EF4-FFF2-40B4-BE49-F238E27FC236}">
                <a16:creationId xmlns:a16="http://schemas.microsoft.com/office/drawing/2014/main" id="{F5A51830-D97E-494B-A180-F0D04DFCB682}"/>
              </a:ext>
            </a:extLst>
          </p:cNvPr>
          <p:cNvSpPr txBox="1">
            <a:spLocks noChangeArrowheads="1"/>
          </p:cNvSpPr>
          <p:nvPr/>
        </p:nvSpPr>
        <p:spPr bwMode="auto">
          <a:xfrm>
            <a:off x="6202363" y="1659439"/>
            <a:ext cx="274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dirty="0"/>
              <a:t>Pretest probability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5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5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nimBg="1"/>
      <p:bldP spid="16"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a:extLst>
              <a:ext uri="{FF2B5EF4-FFF2-40B4-BE49-F238E27FC236}">
                <a16:creationId xmlns:a16="http://schemas.microsoft.com/office/drawing/2014/main" id="{381B0E07-22EE-154D-BB4B-8654DCE8A142}"/>
              </a:ext>
            </a:extLst>
          </p:cNvPr>
          <p:cNvSpPr>
            <a:spLocks noGrp="1"/>
          </p:cNvSpPr>
          <p:nvPr>
            <p:ph type="title"/>
          </p:nvPr>
        </p:nvSpPr>
        <p:spPr>
          <a:xfrm>
            <a:off x="1191556" y="0"/>
            <a:ext cx="7772400" cy="838200"/>
          </a:xfrm>
        </p:spPr>
        <p:txBody>
          <a:bodyPr/>
          <a:lstStyle/>
          <a:p>
            <a:r>
              <a:rPr lang="en-US" altLang="en-US" dirty="0">
                <a:ea typeface="ＭＳ Ｐゴシック" panose="020B0600070205080204" pitchFamily="34" charset="-128"/>
              </a:rPr>
              <a:t>Prevalence vs. Pretest probability</a:t>
            </a:r>
          </a:p>
        </p:txBody>
      </p:sp>
      <p:sp>
        <p:nvSpPr>
          <p:cNvPr id="34818" name="Content Placeholder 2">
            <a:extLst>
              <a:ext uri="{FF2B5EF4-FFF2-40B4-BE49-F238E27FC236}">
                <a16:creationId xmlns:a16="http://schemas.microsoft.com/office/drawing/2014/main" id="{F0FA76A9-941C-8D46-A8E2-E685A3B3D550}"/>
              </a:ext>
            </a:extLst>
          </p:cNvPr>
          <p:cNvSpPr>
            <a:spLocks noGrp="1"/>
          </p:cNvSpPr>
          <p:nvPr>
            <p:ph idx="1"/>
          </p:nvPr>
        </p:nvSpPr>
        <p:spPr>
          <a:xfrm>
            <a:off x="1156138" y="1219200"/>
            <a:ext cx="7772400" cy="4114800"/>
          </a:xfrm>
        </p:spPr>
        <p:txBody>
          <a:bodyPr/>
          <a:lstStyle/>
          <a:p>
            <a:r>
              <a:rPr lang="en-US" altLang="en-US" dirty="0">
                <a:ea typeface="ＭＳ Ｐゴシック" panose="020B0600070205080204" pitchFamily="34" charset="-128"/>
              </a:rPr>
              <a:t>Prevalence= proportion with the disease at one point in time</a:t>
            </a:r>
          </a:p>
          <a:p>
            <a:pPr lvl="1"/>
            <a:r>
              <a:rPr lang="en-US" altLang="en-US" dirty="0">
                <a:ea typeface="ＭＳ Ｐゴシック" panose="020B0600070205080204" pitchFamily="34" charset="-128"/>
              </a:rPr>
              <a:t>Typically measured in populations</a:t>
            </a:r>
          </a:p>
          <a:p>
            <a:r>
              <a:rPr lang="en-US" altLang="en-US" dirty="0">
                <a:ea typeface="ＭＳ Ｐゴシック" panose="020B0600070205080204" pitchFamily="34" charset="-128"/>
              </a:rPr>
              <a:t>Pretest probability is the more general term</a:t>
            </a:r>
          </a:p>
          <a:p>
            <a:pPr lvl="1"/>
            <a:r>
              <a:rPr lang="en-US" altLang="en-US" dirty="0">
                <a:ea typeface="ＭＳ Ｐゴシック" panose="020B0600070205080204" pitchFamily="34" charset="-128"/>
              </a:rPr>
              <a:t>For screening tests, pretest probability = prevalence</a:t>
            </a:r>
          </a:p>
          <a:p>
            <a:pPr lvl="1"/>
            <a:r>
              <a:rPr lang="en-US" altLang="en-US" dirty="0">
                <a:ea typeface="ＭＳ Ｐゴシック" panose="020B0600070205080204" pitchFamily="34" charset="-128"/>
              </a:rPr>
              <a:t>For diagnostic tests, pretest probability incorporates history and physical exam items</a:t>
            </a:r>
          </a:p>
        </p:txBody>
      </p:sp>
      <p:sp>
        <p:nvSpPr>
          <p:cNvPr id="34819" name="Slide Number Placeholder 3">
            <a:extLst>
              <a:ext uri="{FF2B5EF4-FFF2-40B4-BE49-F238E27FC236}">
                <a16:creationId xmlns:a16="http://schemas.microsoft.com/office/drawing/2014/main" id="{EF4F8EAF-FC05-3044-8C94-49BD3A82206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E0BF292-5184-374B-A361-B997B6A52ED5}" type="slidenum">
              <a:rPr lang="en-US" altLang="en-US" sz="1400">
                <a:latin typeface="Arial" panose="020B0604020202020204" pitchFamily="34" charset="0"/>
              </a:rPr>
              <a:pPr/>
              <a:t>9</a:t>
            </a:fld>
            <a:endParaRPr lang="en-US" altLang="en-US" sz="1400">
              <a:latin typeface="Arial" panose="020B0604020202020204" pitchFamily="34" charset="0"/>
            </a:endParaRPr>
          </a:p>
        </p:txBody>
      </p:sp>
    </p:spTree>
  </p:cSld>
  <p:clrMapOvr>
    <a:masterClrMapping/>
  </p:clrMapOvr>
</p:sld>
</file>

<file path=ppt/theme/theme1.xml><?xml version="1.0" encoding="utf-8"?>
<a:theme xmlns:a="http://schemas.openxmlformats.org/drawingml/2006/main" name="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24785</TotalTime>
  <Words>3119</Words>
  <Application>Microsoft Macintosh PowerPoint</Application>
  <PresentationFormat>Letter Paper (8.5x11 in)</PresentationFormat>
  <Paragraphs>779</Paragraphs>
  <Slides>61</Slides>
  <Notes>61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72" baseType="lpstr">
      <vt:lpstr>ＭＳ Ｐゴシック</vt:lpstr>
      <vt:lpstr>Arial</vt:lpstr>
      <vt:lpstr>Calibri</vt:lpstr>
      <vt:lpstr>Georgia</vt:lpstr>
      <vt:lpstr>Monotype Sorts</vt:lpstr>
      <vt:lpstr>Optima</vt:lpstr>
      <vt:lpstr>Symbol</vt:lpstr>
      <vt:lpstr>Times New Roman</vt:lpstr>
      <vt:lpstr>Wingdings</vt:lpstr>
      <vt:lpstr>Dads Tie</vt:lpstr>
      <vt:lpstr>Worksheet</vt:lpstr>
      <vt:lpstr>Dichotomous Tests  </vt:lpstr>
      <vt:lpstr> Overview</vt:lpstr>
      <vt:lpstr>Announcements and clarifications</vt:lpstr>
      <vt:lpstr>Definitions: Sensitivity and Specificity</vt:lpstr>
      <vt:lpstr>Definitions: Pretest (prior) and post-test (posterior) probability</vt:lpstr>
      <vt:lpstr>“Cross-sectional” sampling</vt:lpstr>
      <vt:lpstr>Definitions: Positive and Negative Predictive value, Accuracy</vt:lpstr>
      <vt:lpstr>“Case-control” sampling</vt:lpstr>
      <vt:lpstr>Prevalence vs. Pretest probability</vt:lpstr>
      <vt:lpstr>Post-test probability vs. Predictive value</vt:lpstr>
      <vt:lpstr>2 × 2 table method: screening mammography for 45 year old woman</vt:lpstr>
      <vt:lpstr>Audience Response</vt:lpstr>
      <vt:lpstr>PowerPoint Presentation</vt:lpstr>
      <vt:lpstr>2x2 table method: screening mammography for 45 year old woman.  1. Draw a table</vt:lpstr>
      <vt:lpstr>2x2 table method: screening mammography for 45 year old woman.  2.  Put a big number in the corner</vt:lpstr>
      <vt:lpstr>2x2 table method: screening mammography for 45 year old woman.  3.  Get the total N with disease</vt:lpstr>
      <vt:lpstr>2x2 table method: screening mammography for 45 year old woman.  4.  Use sensitivity to get true +</vt:lpstr>
      <vt:lpstr>2x2 table method: screening mammography for 45 year old woman. 5. Subtract to get false −</vt:lpstr>
      <vt:lpstr>2x2 table method: screening mammography for 45 year old woman. 6. Get N without disease</vt:lpstr>
      <vt:lpstr>2x2 table method: screening mammography for 45 year old woman. 7.  Use (1-specificity) for false +</vt:lpstr>
      <vt:lpstr>2x2 table method: screening mammography for 45 year old woman.  8.  Subtract for true − </vt:lpstr>
      <vt:lpstr>2x2 table method: screening mammography for 45 year old woman.  9. Get row totals</vt:lpstr>
      <vt:lpstr>2x2 table method: screening mammography for 45 year old woman.  10.  Calculate post-test prob.</vt:lpstr>
      <vt:lpstr>Likelihood Ratios</vt:lpstr>
      <vt:lpstr>Likelihood ratios</vt:lpstr>
      <vt:lpstr>PowerPoint Presentation</vt:lpstr>
      <vt:lpstr>Post-test Probability of Disease Depends on 2 Things</vt:lpstr>
      <vt:lpstr>PowerPoint Presentation</vt:lpstr>
      <vt:lpstr>Likelihood Ratios</vt:lpstr>
      <vt:lpstr>Digression: understanding odds with pizzas</vt:lpstr>
      <vt:lpstr>Digression: understanding odds with pizzas -2</vt:lpstr>
      <vt:lpstr>LR for mammography</vt:lpstr>
      <vt:lpstr>Can Use Slide Rule</vt:lpstr>
      <vt:lpstr>False-negative confusion</vt:lpstr>
      <vt:lpstr>What's wrong?</vt:lpstr>
      <vt:lpstr>If prior probability of strep = 20% and specificity is 98%</vt:lpstr>
      <vt:lpstr>Audience response: Which is closest to the UCSF Medical Center charge for a Rapid Strep test (as of 9/20/18)?</vt:lpstr>
      <vt:lpstr>PowerPoint Presentation</vt:lpstr>
      <vt:lpstr>Strep test charges at UCSF</vt:lpstr>
      <vt:lpstr>Try it with slide rule!</vt:lpstr>
      <vt:lpstr>PowerPoint Presentation</vt:lpstr>
      <vt:lpstr>Similar examples:</vt:lpstr>
      <vt:lpstr>Treatment Thresholds</vt:lpstr>
      <vt:lpstr>Treatment threshold</vt:lpstr>
      <vt:lpstr>Decision Analytic Framework</vt:lpstr>
      <vt:lpstr>X-Graph: Concept of expected cost (utility)</vt:lpstr>
      <vt:lpstr>Treatment threshold = P where the lines cross:</vt:lpstr>
      <vt:lpstr>Test/Treat Thresholds</vt:lpstr>
      <vt:lpstr>Test/Treat Thresholds</vt:lpstr>
      <vt:lpstr>Test/Treat Thresholds</vt:lpstr>
      <vt:lpstr>Details in Chapter 2</vt:lpstr>
      <vt:lpstr>Imperfect but costless test</vt:lpstr>
      <vt:lpstr>Perfect but costly test</vt:lpstr>
      <vt:lpstr>Excel spreadsheet/EBD-2.net demonstration</vt:lpstr>
      <vt:lpstr>How can you not?</vt:lpstr>
      <vt:lpstr>Likelihood Ratios in Action: Real Case</vt:lpstr>
      <vt:lpstr>Likelihood Ratios in Action: Management options</vt:lpstr>
      <vt:lpstr>Likelihood Ratios in Action: Quantifying new information</vt:lpstr>
      <vt:lpstr>Likelihood Ratios in Action: What happened?</vt:lpstr>
      <vt:lpstr>Total UCSF BCH charges</vt:lpstr>
      <vt:lpstr> Questions?</vt:lpstr>
    </vt:vector>
  </TitlesOfParts>
  <Company>UCSF - Epidemiology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Urine Testing and Urinary Tract Infections in Febrile Infants: The PROS Febrile Infant Study</dc:title>
  <dc:creator>Thomas B. Newman</dc:creator>
  <cp:lastModifiedBy>Newman, Thomas</cp:lastModifiedBy>
  <cp:revision>394</cp:revision>
  <cp:lastPrinted>2000-02-24T16:41:32Z</cp:lastPrinted>
  <dcterms:created xsi:type="dcterms:W3CDTF">2013-09-25T06:09:05Z</dcterms:created>
  <dcterms:modified xsi:type="dcterms:W3CDTF">2018-09-27T03:39:51Z</dcterms:modified>
</cp:coreProperties>
</file>