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27"/>
  </p:notesMasterIdLst>
  <p:handoutMasterIdLst>
    <p:handoutMasterId r:id="rId28"/>
  </p:handoutMasterIdLst>
  <p:sldIdLst>
    <p:sldId id="475" r:id="rId2"/>
    <p:sldId id="586" r:id="rId3"/>
    <p:sldId id="553" r:id="rId4"/>
    <p:sldId id="514" r:id="rId5"/>
    <p:sldId id="505" r:id="rId6"/>
    <p:sldId id="576" r:id="rId7"/>
    <p:sldId id="541" r:id="rId8"/>
    <p:sldId id="502" r:id="rId9"/>
    <p:sldId id="501" r:id="rId10"/>
    <p:sldId id="583" r:id="rId11"/>
    <p:sldId id="537" r:id="rId12"/>
    <p:sldId id="540" r:id="rId13"/>
    <p:sldId id="455" r:id="rId14"/>
    <p:sldId id="531" r:id="rId15"/>
    <p:sldId id="565" r:id="rId16"/>
    <p:sldId id="564" r:id="rId17"/>
    <p:sldId id="532" r:id="rId18"/>
    <p:sldId id="534" r:id="rId19"/>
    <p:sldId id="566" r:id="rId20"/>
    <p:sldId id="570" r:id="rId21"/>
    <p:sldId id="571" r:id="rId22"/>
    <p:sldId id="535" r:id="rId23"/>
    <p:sldId id="579" r:id="rId24"/>
    <p:sldId id="585" r:id="rId25"/>
    <p:sldId id="523" r:id="rId26"/>
  </p:sldIdLst>
  <p:sldSz cx="9144000" cy="6858000" type="screen4x3"/>
  <p:notesSz cx="7023100" cy="9283700"/>
  <p:defaultTextStyle>
    <a:defPPr>
      <a:defRPr lang="en-US"/>
    </a:defPPr>
    <a:lvl1pPr algn="ctr" rtl="0" fontAlgn="base">
      <a:spcBef>
        <a:spcPct val="0"/>
      </a:spcBef>
      <a:spcAft>
        <a:spcPct val="0"/>
      </a:spcAft>
      <a:defRPr b="1" kern="1200">
        <a:solidFill>
          <a:schemeClr val="tx1"/>
        </a:solidFill>
        <a:latin typeface="Arial" charset="0"/>
        <a:ea typeface="+mn-ea"/>
        <a:cs typeface="+mn-cs"/>
      </a:defRPr>
    </a:lvl1pPr>
    <a:lvl2pPr marL="457200" algn="ctr" rtl="0" fontAlgn="base">
      <a:spcBef>
        <a:spcPct val="0"/>
      </a:spcBef>
      <a:spcAft>
        <a:spcPct val="0"/>
      </a:spcAft>
      <a:defRPr b="1" kern="1200">
        <a:solidFill>
          <a:schemeClr val="tx1"/>
        </a:solidFill>
        <a:latin typeface="Arial" charset="0"/>
        <a:ea typeface="+mn-ea"/>
        <a:cs typeface="+mn-cs"/>
      </a:defRPr>
    </a:lvl2pPr>
    <a:lvl3pPr marL="914400" algn="ctr" rtl="0" fontAlgn="base">
      <a:spcBef>
        <a:spcPct val="0"/>
      </a:spcBef>
      <a:spcAft>
        <a:spcPct val="0"/>
      </a:spcAft>
      <a:defRPr b="1" kern="1200">
        <a:solidFill>
          <a:schemeClr val="tx1"/>
        </a:solidFill>
        <a:latin typeface="Arial" charset="0"/>
        <a:ea typeface="+mn-ea"/>
        <a:cs typeface="+mn-cs"/>
      </a:defRPr>
    </a:lvl3pPr>
    <a:lvl4pPr marL="1371600" algn="ctr" rtl="0" fontAlgn="base">
      <a:spcBef>
        <a:spcPct val="0"/>
      </a:spcBef>
      <a:spcAft>
        <a:spcPct val="0"/>
      </a:spcAft>
      <a:defRPr b="1" kern="1200">
        <a:solidFill>
          <a:schemeClr val="tx1"/>
        </a:solidFill>
        <a:latin typeface="Arial" charset="0"/>
        <a:ea typeface="+mn-ea"/>
        <a:cs typeface="+mn-cs"/>
      </a:defRPr>
    </a:lvl4pPr>
    <a:lvl5pPr marL="1828800" algn="ct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99FF66"/>
    <a:srgbClr val="339933"/>
    <a:srgbClr val="0000FF"/>
    <a:srgbClr val="C0C0C0"/>
    <a:srgbClr val="FF5050"/>
    <a:srgbClr val="CCECFF"/>
    <a:srgbClr val="FFFF00"/>
    <a:srgbClr val="CC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662" autoAdjust="0"/>
    <p:restoredTop sz="82915" autoAdjust="0"/>
  </p:normalViewPr>
  <p:slideViewPr>
    <p:cSldViewPr>
      <p:cViewPr varScale="1">
        <p:scale>
          <a:sx n="84" d="100"/>
          <a:sy n="84" d="100"/>
        </p:scale>
        <p:origin x="184" y="5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432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63" tIns="46532" rIns="93063" bIns="46532" numCol="1" anchor="t" anchorCtr="0" compatLnSpc="1">
            <a:prstTxWarp prst="textNoShape">
              <a:avLst/>
            </a:prstTxWarp>
          </a:bodyPr>
          <a:lstStyle>
            <a:lvl1pPr algn="l" defTabSz="930275">
              <a:defRPr sz="1200" b="0" smtClean="0">
                <a:latin typeface="Times New Roman" pitchFamily="18" charset="0"/>
              </a:defRPr>
            </a:lvl1pPr>
          </a:lstStyle>
          <a:p>
            <a:pPr>
              <a:defRPr/>
            </a:pPr>
            <a:endParaRPr lang="en-US" altLang="en-US"/>
          </a:p>
        </p:txBody>
      </p:sp>
      <p:sp>
        <p:nvSpPr>
          <p:cNvPr id="7171" name="Rectangle 3"/>
          <p:cNvSpPr>
            <a:spLocks noGrp="1" noChangeArrowheads="1"/>
          </p:cNvSpPr>
          <p:nvPr>
            <p:ph type="dt" sz="quarter" idx="1"/>
          </p:nvPr>
        </p:nvSpPr>
        <p:spPr bwMode="auto">
          <a:xfrm>
            <a:off x="3979863" y="0"/>
            <a:ext cx="30432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63" tIns="46532" rIns="93063" bIns="46532" numCol="1" anchor="t" anchorCtr="0" compatLnSpc="1">
            <a:prstTxWarp prst="textNoShape">
              <a:avLst/>
            </a:prstTxWarp>
          </a:bodyPr>
          <a:lstStyle>
            <a:lvl1pPr algn="r" defTabSz="930275">
              <a:defRPr sz="1200" b="0" smtClean="0">
                <a:latin typeface="Times New Roman" pitchFamily="18" charset="0"/>
              </a:defRPr>
            </a:lvl1pPr>
          </a:lstStyle>
          <a:p>
            <a:pPr>
              <a:defRPr/>
            </a:pPr>
            <a:endParaRPr lang="en-US" altLang="en-US"/>
          </a:p>
        </p:txBody>
      </p:sp>
      <p:sp>
        <p:nvSpPr>
          <p:cNvPr id="7172" name="Rectangle 4"/>
          <p:cNvSpPr>
            <a:spLocks noGrp="1" noChangeArrowheads="1"/>
          </p:cNvSpPr>
          <p:nvPr>
            <p:ph type="ftr" sz="quarter" idx="2"/>
          </p:nvPr>
        </p:nvSpPr>
        <p:spPr bwMode="auto">
          <a:xfrm>
            <a:off x="0" y="8820150"/>
            <a:ext cx="30432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63" tIns="46532" rIns="93063" bIns="46532" numCol="1" anchor="b" anchorCtr="0" compatLnSpc="1">
            <a:prstTxWarp prst="textNoShape">
              <a:avLst/>
            </a:prstTxWarp>
          </a:bodyPr>
          <a:lstStyle>
            <a:lvl1pPr algn="l" defTabSz="930275">
              <a:defRPr sz="1200" b="0" smtClean="0">
                <a:latin typeface="Times New Roman" pitchFamily="18" charset="0"/>
              </a:defRPr>
            </a:lvl1pPr>
          </a:lstStyle>
          <a:p>
            <a:pPr>
              <a:defRPr/>
            </a:pPr>
            <a:endParaRPr lang="en-US" altLang="en-US"/>
          </a:p>
        </p:txBody>
      </p:sp>
      <p:sp>
        <p:nvSpPr>
          <p:cNvPr id="7173" name="Rectangle 5"/>
          <p:cNvSpPr>
            <a:spLocks noGrp="1" noChangeArrowheads="1"/>
          </p:cNvSpPr>
          <p:nvPr>
            <p:ph type="sldNum" sz="quarter" idx="3"/>
          </p:nvPr>
        </p:nvSpPr>
        <p:spPr bwMode="auto">
          <a:xfrm>
            <a:off x="3979863" y="8820150"/>
            <a:ext cx="30432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63" tIns="46532" rIns="93063" bIns="46532" numCol="1" anchor="b" anchorCtr="0" compatLnSpc="1">
            <a:prstTxWarp prst="textNoShape">
              <a:avLst/>
            </a:prstTxWarp>
          </a:bodyPr>
          <a:lstStyle>
            <a:lvl1pPr algn="r" defTabSz="930275">
              <a:defRPr sz="1200" b="0" smtClean="0">
                <a:latin typeface="Times New Roman" pitchFamily="18" charset="0"/>
              </a:defRPr>
            </a:lvl1pPr>
          </a:lstStyle>
          <a:p>
            <a:pPr>
              <a:defRPr/>
            </a:pPr>
            <a:fld id="{EA6453D9-25EF-46D3-A834-50FD46B0247F}" type="slidenum">
              <a:rPr lang="en-US" altLang="en-US"/>
              <a:pPr>
                <a:defRPr/>
              </a:pPr>
              <a:t>‹#›</a:t>
            </a:fld>
            <a:endParaRPr lang="en-US" altLang="en-US"/>
          </a:p>
        </p:txBody>
      </p:sp>
    </p:spTree>
    <p:extLst>
      <p:ext uri="{BB962C8B-B14F-4D97-AF65-F5344CB8AC3E}">
        <p14:creationId xmlns:p14="http://schemas.microsoft.com/office/powerpoint/2010/main" val="321413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432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9" tIns="45664" rIns="91329" bIns="45664" numCol="1" anchor="t" anchorCtr="0" compatLnSpc="1">
            <a:prstTxWarp prst="textNoShape">
              <a:avLst/>
            </a:prstTxWarp>
          </a:bodyPr>
          <a:lstStyle>
            <a:lvl1pPr algn="l" defTabSz="912813">
              <a:defRPr sz="1200" b="0" smtClean="0">
                <a:latin typeface="Times New Roman" pitchFamily="18" charset="0"/>
              </a:defRPr>
            </a:lvl1pPr>
          </a:lstStyle>
          <a:p>
            <a:pPr>
              <a:defRPr/>
            </a:pPr>
            <a:endParaRPr lang="en-US" altLang="en-US"/>
          </a:p>
        </p:txBody>
      </p:sp>
      <p:sp>
        <p:nvSpPr>
          <p:cNvPr id="51203" name="Rectangle 3"/>
          <p:cNvSpPr>
            <a:spLocks noGrp="1" noChangeArrowheads="1"/>
          </p:cNvSpPr>
          <p:nvPr>
            <p:ph type="dt" idx="1"/>
          </p:nvPr>
        </p:nvSpPr>
        <p:spPr bwMode="auto">
          <a:xfrm>
            <a:off x="3978275" y="0"/>
            <a:ext cx="30432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9" tIns="45664" rIns="91329" bIns="45664" numCol="1" anchor="t" anchorCtr="0" compatLnSpc="1">
            <a:prstTxWarp prst="textNoShape">
              <a:avLst/>
            </a:prstTxWarp>
          </a:bodyPr>
          <a:lstStyle>
            <a:lvl1pPr algn="r" defTabSz="912813">
              <a:defRPr sz="1200" b="0" smtClean="0">
                <a:latin typeface="Times New Roman" pitchFamily="18" charset="0"/>
              </a:defRPr>
            </a:lvl1pPr>
          </a:lstStyle>
          <a:p>
            <a:pPr>
              <a:defRPr/>
            </a:pPr>
            <a:endParaRPr lang="en-US" altLang="en-US"/>
          </a:p>
        </p:txBody>
      </p:sp>
      <p:sp>
        <p:nvSpPr>
          <p:cNvPr id="48132" name="Rectangle 4"/>
          <p:cNvSpPr>
            <a:spLocks noGrp="1" noRot="1" noChangeAspect="1" noChangeArrowheads="1" noTextEdit="1"/>
          </p:cNvSpPr>
          <p:nvPr>
            <p:ph type="sldImg" idx="2"/>
          </p:nvPr>
        </p:nvSpPr>
        <p:spPr bwMode="auto">
          <a:xfrm>
            <a:off x="1190625" y="695325"/>
            <a:ext cx="4643438" cy="34829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05" name="Rectangle 5"/>
          <p:cNvSpPr>
            <a:spLocks noGrp="1" noChangeArrowheads="1"/>
          </p:cNvSpPr>
          <p:nvPr>
            <p:ph type="body" sz="quarter" idx="3"/>
          </p:nvPr>
        </p:nvSpPr>
        <p:spPr bwMode="auto">
          <a:xfrm>
            <a:off x="701675" y="4410075"/>
            <a:ext cx="5619750" cy="417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9" tIns="45664" rIns="91329" bIns="45664"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1206" name="Rectangle 6"/>
          <p:cNvSpPr>
            <a:spLocks noGrp="1" noChangeArrowheads="1"/>
          </p:cNvSpPr>
          <p:nvPr>
            <p:ph type="ftr" sz="quarter" idx="4"/>
          </p:nvPr>
        </p:nvSpPr>
        <p:spPr bwMode="auto">
          <a:xfrm>
            <a:off x="0" y="8818563"/>
            <a:ext cx="30432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9" tIns="45664" rIns="91329" bIns="45664" numCol="1" anchor="b" anchorCtr="0" compatLnSpc="1">
            <a:prstTxWarp prst="textNoShape">
              <a:avLst/>
            </a:prstTxWarp>
          </a:bodyPr>
          <a:lstStyle>
            <a:lvl1pPr algn="l" defTabSz="912813">
              <a:defRPr sz="1200" b="0" smtClean="0">
                <a:latin typeface="Times New Roman" pitchFamily="18" charset="0"/>
              </a:defRPr>
            </a:lvl1pPr>
          </a:lstStyle>
          <a:p>
            <a:pPr>
              <a:defRPr/>
            </a:pPr>
            <a:endParaRPr lang="en-US" altLang="en-US"/>
          </a:p>
        </p:txBody>
      </p:sp>
      <p:sp>
        <p:nvSpPr>
          <p:cNvPr id="51207" name="Rectangle 7"/>
          <p:cNvSpPr>
            <a:spLocks noGrp="1" noChangeArrowheads="1"/>
          </p:cNvSpPr>
          <p:nvPr>
            <p:ph type="sldNum" sz="quarter" idx="5"/>
          </p:nvPr>
        </p:nvSpPr>
        <p:spPr bwMode="auto">
          <a:xfrm>
            <a:off x="3978275" y="8818563"/>
            <a:ext cx="30432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9" tIns="45664" rIns="91329" bIns="45664" numCol="1" anchor="b" anchorCtr="0" compatLnSpc="1">
            <a:prstTxWarp prst="textNoShape">
              <a:avLst/>
            </a:prstTxWarp>
          </a:bodyPr>
          <a:lstStyle>
            <a:lvl1pPr algn="r" defTabSz="912813">
              <a:defRPr sz="1200" b="0" smtClean="0">
                <a:latin typeface="Times New Roman" pitchFamily="18" charset="0"/>
              </a:defRPr>
            </a:lvl1pPr>
          </a:lstStyle>
          <a:p>
            <a:pPr>
              <a:defRPr/>
            </a:pPr>
            <a:fld id="{B209C2C4-A378-4799-8F76-F31D1279DB56}" type="slidenum">
              <a:rPr lang="en-US" altLang="en-US"/>
              <a:pPr>
                <a:defRPr/>
              </a:pPr>
              <a:t>‹#›</a:t>
            </a:fld>
            <a:endParaRPr lang="en-US" altLang="en-US"/>
          </a:p>
        </p:txBody>
      </p:sp>
    </p:spTree>
    <p:extLst>
      <p:ext uri="{BB962C8B-B14F-4D97-AF65-F5344CB8AC3E}">
        <p14:creationId xmlns:p14="http://schemas.microsoft.com/office/powerpoint/2010/main" val="37245559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cbi.nlm.nih.gov/pmc/articles/PMC2943670/pdf/nihms200640.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7169F7-B22D-4033-90D2-783A340C6A1A}" type="slidenum">
              <a:rPr lang="en-US"/>
              <a:pPr/>
              <a:t>1</a:t>
            </a:fld>
            <a:endParaRPr lang="en-US"/>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p:txBody>
          <a:bodyPr/>
          <a:lstStyle/>
          <a:p>
            <a:pPr>
              <a:buFontTx/>
              <a:buNone/>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AF7C7A23-2130-4098-83A4-61AC08089928}" type="slidenum">
              <a:rPr lang="en-US" altLang="en-US" b="0">
                <a:latin typeface="Times New Roman" pitchFamily="18" charset="0"/>
              </a:rPr>
              <a:pPr eaLnBrk="1" hangingPunct="1"/>
              <a:t>11</a:t>
            </a:fld>
            <a:endParaRPr lang="en-US" altLang="en-US" b="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r>
              <a:rPr lang="en-US" altLang="en-US" dirty="0"/>
              <a:t>We used machine learning</a:t>
            </a:r>
            <a:r>
              <a:rPr lang="en-US" altLang="en-US" baseline="0" dirty="0"/>
              <a:t> methods and propensity scores in the phototherapy and cancer paper to winnow down the &gt;2,000 predictors.</a:t>
            </a:r>
            <a:endParaRPr lang="en-US" altLang="en-US" dirty="0"/>
          </a:p>
        </p:txBody>
      </p:sp>
    </p:spTree>
    <p:extLst>
      <p:ext uri="{BB962C8B-B14F-4D97-AF65-F5344CB8AC3E}">
        <p14:creationId xmlns:p14="http://schemas.microsoft.com/office/powerpoint/2010/main" val="1394535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1107BD5E-5E11-4AF1-9604-CA669375F760}" type="slidenum">
              <a:rPr lang="en-US" altLang="en-US" b="0">
                <a:latin typeface="Times New Roman" pitchFamily="18" charset="0"/>
              </a:rPr>
              <a:pPr eaLnBrk="1" hangingPunct="1"/>
              <a:t>12</a:t>
            </a:fld>
            <a:endParaRPr lang="en-US" altLang="en-US" b="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922909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07F73238-C7C0-4E9C-B926-CB423189196C}" type="slidenum">
              <a:rPr lang="en-US" altLang="en-US" b="0">
                <a:latin typeface="Times New Roman" pitchFamily="18" charset="0"/>
              </a:rPr>
              <a:pPr eaLnBrk="1" hangingPunct="1"/>
              <a:t>13</a:t>
            </a:fld>
            <a:endParaRPr lang="en-US" altLang="en-US" b="0">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altLang="en-US" dirty="0"/>
              <a:t>The filled circles represent the (model-based) predicted value for a participant in the treatment or control groups. </a:t>
            </a:r>
          </a:p>
          <a:p>
            <a:pPr eaLnBrk="1" hangingPunct="1"/>
            <a:r>
              <a:rPr lang="en-US" altLang="en-US" dirty="0"/>
              <a:t>The open circles represent the (model-based) predicted potential outcome for the participants.  So, for example, a participant in the treatment group has a predicted potential outcome in the control group.  And vice versa.  </a:t>
            </a:r>
          </a:p>
          <a:p>
            <a:pPr eaLnBrk="1" hangingPunct="1"/>
            <a:r>
              <a:rPr lang="en-US" altLang="en-US" dirty="0"/>
              <a:t>Now have an estimate of the individual causal effect, which you can average to get ACE.  Can either compare predicted potential outcome with predicted value or with the real value. </a:t>
            </a:r>
          </a:p>
          <a:p>
            <a:pPr eaLnBrk="1" hangingPunct="1"/>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AF7C7A23-2130-4098-83A4-61AC08089928}" type="slidenum">
              <a:rPr lang="en-US" altLang="en-US" b="0">
                <a:latin typeface="Times New Roman" pitchFamily="18" charset="0"/>
              </a:rPr>
              <a:pPr eaLnBrk="1" hangingPunct="1"/>
              <a:t>14</a:t>
            </a:fld>
            <a:endParaRPr lang="en-US" altLang="en-US" b="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758898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AF7C7A23-2130-4098-83A4-61AC08089928}" type="slidenum">
              <a:rPr lang="en-US" altLang="en-US" b="0">
                <a:latin typeface="Times New Roman" pitchFamily="18" charset="0"/>
              </a:rPr>
              <a:pPr eaLnBrk="1" hangingPunct="1"/>
              <a:t>15</a:t>
            </a:fld>
            <a:endParaRPr lang="en-US" altLang="en-US" b="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101484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AF7C7A23-2130-4098-83A4-61AC08089928}" type="slidenum">
              <a:rPr lang="en-US" altLang="en-US" b="0">
                <a:latin typeface="Times New Roman" pitchFamily="18" charset="0"/>
              </a:rPr>
              <a:pPr eaLnBrk="1" hangingPunct="1"/>
              <a:t>16</a:t>
            </a:fld>
            <a:endParaRPr lang="en-US" altLang="en-US" b="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098899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AF7C7A23-2130-4098-83A4-61AC08089928}" type="slidenum">
              <a:rPr lang="en-US" altLang="en-US" b="0">
                <a:latin typeface="Times New Roman" pitchFamily="18" charset="0"/>
              </a:rPr>
              <a:pPr eaLnBrk="1" hangingPunct="1"/>
              <a:t>17</a:t>
            </a:fld>
            <a:endParaRPr lang="en-US" altLang="en-US" b="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212223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AF7C7A23-2130-4098-83A4-61AC08089928}" type="slidenum">
              <a:rPr lang="en-US" altLang="en-US" b="0">
                <a:latin typeface="Times New Roman" pitchFamily="18" charset="0"/>
              </a:rPr>
              <a:pPr eaLnBrk="1" hangingPunct="1"/>
              <a:t>18</a:t>
            </a:fld>
            <a:endParaRPr lang="en-US" altLang="en-US" b="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050780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1107BD5E-5E11-4AF1-9604-CA669375F760}" type="slidenum">
              <a:rPr lang="en-US" altLang="en-US" b="0">
                <a:latin typeface="Times New Roman" pitchFamily="18" charset="0"/>
              </a:rPr>
              <a:pPr eaLnBrk="1" hangingPunct="1"/>
              <a:t>19</a:t>
            </a:fld>
            <a:endParaRPr lang="en-US" altLang="en-US" b="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218191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1107BD5E-5E11-4AF1-9604-CA669375F760}" type="slidenum">
              <a:rPr lang="en-US" altLang="en-US" b="0">
                <a:latin typeface="Times New Roman" pitchFamily="18" charset="0"/>
              </a:rPr>
              <a:pPr eaLnBrk="1" hangingPunct="1"/>
              <a:t>20</a:t>
            </a:fld>
            <a:endParaRPr lang="en-US" altLang="en-US" b="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359218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53DAA25F-8675-417A-BDC9-26D816B74495}" type="slidenum">
              <a:rPr lang="en-US" altLang="en-US" b="0">
                <a:latin typeface="Times New Roman" pitchFamily="18" charset="0"/>
              </a:rPr>
              <a:pPr eaLnBrk="1" hangingPunct="1"/>
              <a:t>3</a:t>
            </a:fld>
            <a:endParaRPr lang="en-US" altLang="en-US" b="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1107BD5E-5E11-4AF1-9604-CA669375F760}" type="slidenum">
              <a:rPr lang="en-US" altLang="en-US" b="0">
                <a:latin typeface="Times New Roman" pitchFamily="18" charset="0"/>
              </a:rPr>
              <a:pPr eaLnBrk="1" hangingPunct="1"/>
              <a:t>21</a:t>
            </a:fld>
            <a:endParaRPr lang="en-US" altLang="en-US" b="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44098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AF7C7A23-2130-4098-83A4-61AC08089928}" type="slidenum">
              <a:rPr lang="en-US" altLang="en-US" b="0">
                <a:latin typeface="Times New Roman" pitchFamily="18" charset="0"/>
              </a:rPr>
              <a:pPr eaLnBrk="1" hangingPunct="1"/>
              <a:t>22</a:t>
            </a:fld>
            <a:endParaRPr lang="en-US" altLang="en-US" b="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51641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AF7C7A23-2130-4098-83A4-61AC08089928}" type="slidenum">
              <a:rPr lang="en-US" altLang="en-US" b="0">
                <a:latin typeface="Times New Roman" pitchFamily="18" charset="0"/>
              </a:rPr>
              <a:pPr eaLnBrk="1" hangingPunct="1"/>
              <a:t>23</a:t>
            </a:fld>
            <a:endParaRPr lang="en-US" altLang="en-US" b="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289842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53DAA25F-8675-417A-BDC9-26D816B74495}" type="slidenum">
              <a:rPr lang="en-US" altLang="en-US" b="0">
                <a:latin typeface="Times New Roman" pitchFamily="18" charset="0"/>
              </a:rPr>
              <a:pPr eaLnBrk="1" hangingPunct="1"/>
              <a:t>25</a:t>
            </a:fld>
            <a:endParaRPr lang="en-US" altLang="en-US" b="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050342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F13A49BC-F53C-4FB2-88B2-74C83856DA3E}" type="slidenum">
              <a:rPr lang="en-US" altLang="en-US" b="0">
                <a:latin typeface="Times New Roman" pitchFamily="18" charset="0"/>
              </a:rPr>
              <a:pPr eaLnBrk="1" hangingPunct="1"/>
              <a:t>5</a:t>
            </a:fld>
            <a:endParaRPr lang="en-US" altLang="en-US" b="0">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r>
              <a:rPr lang="en-US" altLang="en-US" dirty="0" err="1"/>
              <a:t>Biostat</a:t>
            </a:r>
            <a:r>
              <a:rPr lang="en-US" altLang="en-US" baseline="0" dirty="0"/>
              <a:t> 215 covers these topics in detail.  I just want to give you an exposure so you can see how big data methods may or may not help. </a:t>
            </a: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6</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err="1"/>
              <a:t>Abaloparatide</a:t>
            </a:r>
            <a:r>
              <a:rPr lang="en-US" dirty="0"/>
              <a:t> = treatment for osteoporosis.</a:t>
            </a:r>
            <a:r>
              <a:rPr lang="en-US" baseline="0" dirty="0"/>
              <a:t>  Trisomy 13 and 18 are genetic disorders that cause birth defects; babies with these defects often die by age 1. </a:t>
            </a:r>
            <a:endParaRPr lang="en-US" dirty="0"/>
          </a:p>
        </p:txBody>
      </p:sp>
    </p:spTree>
    <p:extLst>
      <p:ext uri="{BB962C8B-B14F-4D97-AF65-F5344CB8AC3E}">
        <p14:creationId xmlns:p14="http://schemas.microsoft.com/office/powerpoint/2010/main" val="1929992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7</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84613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F13A49BC-F53C-4FB2-88B2-74C83856DA3E}" type="slidenum">
              <a:rPr lang="en-US" altLang="en-US" b="0">
                <a:latin typeface="Times New Roman" pitchFamily="18" charset="0"/>
              </a:rPr>
              <a:pPr eaLnBrk="1" hangingPunct="1"/>
              <a:t>8</a:t>
            </a:fld>
            <a:endParaRPr lang="en-US" altLang="en-US" b="0">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r>
              <a:rPr lang="en-US" dirty="0"/>
              <a:t>Called potential</a:t>
            </a:r>
            <a:r>
              <a:rPr lang="en-US" baseline="0" dirty="0"/>
              <a:t> outcomes or counterfactuals.</a:t>
            </a:r>
          </a:p>
          <a:p>
            <a:endParaRPr lang="en-US" baseline="0" dirty="0"/>
          </a:p>
          <a:p>
            <a:r>
              <a:rPr lang="en-US" altLang="en-US" dirty="0"/>
              <a:t>And this is not a new idea: I learned this in 1978 ….</a:t>
            </a:r>
          </a:p>
          <a:p>
            <a:r>
              <a:rPr lang="en-US" altLang="en-US" dirty="0"/>
              <a:t>From a book written in 1959 ….</a:t>
            </a:r>
          </a:p>
          <a:p>
            <a:r>
              <a:rPr lang="en-US" altLang="en-US" dirty="0"/>
              <a:t>Quoting a result from a 1923 paper by Jerzy </a:t>
            </a:r>
            <a:r>
              <a:rPr lang="en-US" altLang="en-US" dirty="0" err="1"/>
              <a:t>Neyman</a:t>
            </a:r>
            <a:r>
              <a:rPr lang="en-US" altLang="en-US" baseline="0" dirty="0"/>
              <a:t> – a contemporary and hated rival of R.A. Fisher.</a:t>
            </a:r>
            <a:r>
              <a:rPr lang="en-US" altLang="en-US" dirty="0"/>
              <a:t> </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8158068A-7A0E-4C9E-91A4-D76FED48384A}" type="slidenum">
              <a:rPr lang="en-US" altLang="en-US" b="0">
                <a:latin typeface="Times New Roman" pitchFamily="18" charset="0"/>
              </a:rPr>
              <a:pPr eaLnBrk="1" hangingPunct="1"/>
              <a:t>9</a:t>
            </a:fld>
            <a:endParaRPr lang="en-US" altLang="en-US" b="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Size of bubble represents the propensity for assignment to the treatment intervention. Estimated via logistic regression or some other ML algorithm .</a:t>
            </a:r>
          </a:p>
          <a:p>
            <a:r>
              <a:rPr lang="en-US" dirty="0"/>
              <a:t>2. Match subjects based on covariates within common strata of propensity scores</a:t>
            </a:r>
          </a:p>
          <a:p>
            <a:r>
              <a:rPr lang="en-US" dirty="0"/>
              <a:t>3. Perform analysis, p</a:t>
            </a:r>
          </a:p>
          <a:p>
            <a:endParaRPr lang="en-US" dirty="0"/>
          </a:p>
          <a:p>
            <a:r>
              <a:rPr lang="en-US" dirty="0"/>
              <a:t>Great review: </a:t>
            </a:r>
            <a:r>
              <a:rPr lang="en-US" dirty="0">
                <a:hlinkClick r:id="rId3"/>
              </a:rPr>
              <a:t>https://www.ncbi.nlm.nih.gov/pmc/articles/PMC2943670/pdf/nihms200640.pdf</a:t>
            </a:r>
            <a:endParaRPr lang="en-US" dirty="0"/>
          </a:p>
        </p:txBody>
      </p:sp>
      <p:sp>
        <p:nvSpPr>
          <p:cNvPr id="4" name="Slide Number Placeholder 3"/>
          <p:cNvSpPr>
            <a:spLocks noGrp="1"/>
          </p:cNvSpPr>
          <p:nvPr>
            <p:ph type="sldNum" sz="quarter" idx="5"/>
          </p:nvPr>
        </p:nvSpPr>
        <p:spPr/>
        <p:txBody>
          <a:bodyPr/>
          <a:lstStyle/>
          <a:p>
            <a:pPr>
              <a:defRPr/>
            </a:pPr>
            <a:fld id="{B209C2C4-A378-4799-8F76-F31D1279DB56}" type="slidenum">
              <a:rPr lang="en-US" altLang="en-US" smtClean="0"/>
              <a:pPr>
                <a:defRPr/>
              </a:pPr>
              <a:t>10</a:t>
            </a:fld>
            <a:endParaRPr lang="en-US" altLang="en-US"/>
          </a:p>
        </p:txBody>
      </p:sp>
    </p:spTree>
    <p:extLst>
      <p:ext uri="{BB962C8B-B14F-4D97-AF65-F5344CB8AC3E}">
        <p14:creationId xmlns:p14="http://schemas.microsoft.com/office/powerpoint/2010/main" val="3969123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8"/>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 name="Group 9"/>
          <p:cNvGrpSpPr>
            <a:grpSpLocks/>
          </p:cNvGrpSpPr>
          <p:nvPr/>
        </p:nvGrpSpPr>
        <p:grpSpPr bwMode="auto">
          <a:xfrm>
            <a:off x="7315200" y="3124200"/>
            <a:ext cx="1676400" cy="2057400"/>
            <a:chOff x="2928" y="2256"/>
            <a:chExt cx="1411" cy="1581"/>
          </a:xfrm>
        </p:grpSpPr>
        <p:pic>
          <p:nvPicPr>
            <p:cNvPr id="7"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76732"/>
            <a:stretch>
              <a:fillRect/>
            </a:stretch>
          </p:blipFill>
          <p:spPr bwMode="auto">
            <a:xfrm>
              <a:off x="2928" y="2256"/>
              <a:ext cx="502" cy="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36649" r="20030"/>
            <a:stretch>
              <a:fillRect/>
            </a:stretch>
          </p:blipFill>
          <p:spPr bwMode="auto">
            <a:xfrm>
              <a:off x="3408" y="2256"/>
              <a:ext cx="931" cy="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59811"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a:t>Click to edit Master title style</a:t>
            </a:r>
          </a:p>
        </p:txBody>
      </p:sp>
      <p:sp>
        <p:nvSpPr>
          <p:cNvPr id="75981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a:t>Click to edit Master subtitle style</a:t>
            </a:r>
          </a:p>
        </p:txBody>
      </p:sp>
      <p:sp>
        <p:nvSpPr>
          <p:cNvPr id="9" name="Rectangle 5"/>
          <p:cNvSpPr>
            <a:spLocks noGrp="1" noChangeArrowheads="1"/>
          </p:cNvSpPr>
          <p:nvPr>
            <p:ph type="dt" sz="half" idx="10"/>
          </p:nvPr>
        </p:nvSpPr>
        <p:spPr/>
        <p:txBody>
          <a:bodyPr/>
          <a:lstStyle>
            <a:lvl1pPr>
              <a:defRPr smtClean="0"/>
            </a:lvl1pPr>
          </a:lstStyle>
          <a:p>
            <a:pPr>
              <a:defRPr/>
            </a:pPr>
            <a:endParaRPr lang="en-US" altLang="en-US"/>
          </a:p>
        </p:txBody>
      </p:sp>
      <p:sp>
        <p:nvSpPr>
          <p:cNvPr id="10" name="Rectangle 6"/>
          <p:cNvSpPr>
            <a:spLocks noGrp="1" noChangeArrowheads="1"/>
          </p:cNvSpPr>
          <p:nvPr>
            <p:ph type="ftr" sz="quarter" idx="11"/>
          </p:nvPr>
        </p:nvSpPr>
        <p:spPr/>
        <p:txBody>
          <a:bodyPr/>
          <a:lstStyle>
            <a:lvl1pPr>
              <a:defRPr smtClean="0"/>
            </a:lvl1pPr>
          </a:lstStyle>
          <a:p>
            <a:pPr>
              <a:defRPr/>
            </a:pPr>
            <a:endParaRPr lang="en-US" altLang="en-US"/>
          </a:p>
        </p:txBody>
      </p:sp>
      <p:sp>
        <p:nvSpPr>
          <p:cNvPr id="11" name="Rectangle 7"/>
          <p:cNvSpPr>
            <a:spLocks noGrp="1" noChangeArrowheads="1"/>
          </p:cNvSpPr>
          <p:nvPr>
            <p:ph type="sldNum" sz="quarter" idx="12"/>
          </p:nvPr>
        </p:nvSpPr>
        <p:spPr/>
        <p:txBody>
          <a:bodyPr/>
          <a:lstStyle>
            <a:lvl1pPr>
              <a:defRPr smtClean="0"/>
            </a:lvl1pPr>
          </a:lstStyle>
          <a:p>
            <a:pPr>
              <a:defRPr/>
            </a:pPr>
            <a:fld id="{B190F63E-6E99-4999-A335-1DBF2ACB5BEC}" type="slidenum">
              <a:rPr lang="en-US" altLang="en-US"/>
              <a:pPr>
                <a:defRPr/>
              </a:pPr>
              <a:t>‹#›</a:t>
            </a:fld>
            <a:endParaRPr lang="en-US" altLang="en-US"/>
          </a:p>
        </p:txBody>
      </p:sp>
    </p:spTree>
    <p:extLst>
      <p:ext uri="{BB962C8B-B14F-4D97-AF65-F5344CB8AC3E}">
        <p14:creationId xmlns:p14="http://schemas.microsoft.com/office/powerpoint/2010/main" val="2075927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BF5098E9-6BF1-47AE-9019-0823D35E5045}" type="slidenum">
              <a:rPr lang="en-US" altLang="en-US"/>
              <a:pPr>
                <a:defRPr/>
              </a:pPr>
              <a:t>‹#›</a:t>
            </a:fld>
            <a:endParaRPr lang="en-US" altLang="en-US"/>
          </a:p>
        </p:txBody>
      </p:sp>
    </p:spTree>
    <p:extLst>
      <p:ext uri="{BB962C8B-B14F-4D97-AF65-F5344CB8AC3E}">
        <p14:creationId xmlns:p14="http://schemas.microsoft.com/office/powerpoint/2010/main" val="505597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D947A49B-B885-4775-88DD-9EA1E350BE60}" type="slidenum">
              <a:rPr lang="en-US" altLang="en-US"/>
              <a:pPr>
                <a:defRPr/>
              </a:pPr>
              <a:t>‹#›</a:t>
            </a:fld>
            <a:endParaRPr lang="en-US" altLang="en-US"/>
          </a:p>
        </p:txBody>
      </p:sp>
    </p:spTree>
    <p:extLst>
      <p:ext uri="{BB962C8B-B14F-4D97-AF65-F5344CB8AC3E}">
        <p14:creationId xmlns:p14="http://schemas.microsoft.com/office/powerpoint/2010/main" val="2924715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FF91A8BE-70EB-4049-8233-7F1B1FDDFACB}" type="slidenum">
              <a:rPr lang="en-US" altLang="en-US"/>
              <a:pPr>
                <a:defRPr/>
              </a:pPr>
              <a:t>‹#›</a:t>
            </a:fld>
            <a:endParaRPr lang="en-US" altLang="en-US"/>
          </a:p>
        </p:txBody>
      </p:sp>
    </p:spTree>
    <p:extLst>
      <p:ext uri="{BB962C8B-B14F-4D97-AF65-F5344CB8AC3E}">
        <p14:creationId xmlns:p14="http://schemas.microsoft.com/office/powerpoint/2010/main" val="74827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FB4A9513-025A-486A-89A1-165737393C4F}" type="slidenum">
              <a:rPr lang="en-US" altLang="en-US"/>
              <a:pPr>
                <a:defRPr/>
              </a:pPr>
              <a:t>‹#›</a:t>
            </a:fld>
            <a:endParaRPr lang="en-US" altLang="en-US"/>
          </a:p>
        </p:txBody>
      </p:sp>
    </p:spTree>
    <p:extLst>
      <p:ext uri="{BB962C8B-B14F-4D97-AF65-F5344CB8AC3E}">
        <p14:creationId xmlns:p14="http://schemas.microsoft.com/office/powerpoint/2010/main" val="1502155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16DB824A-301C-4283-BCE1-4D9F7C387704}" type="slidenum">
              <a:rPr lang="en-US" altLang="en-US"/>
              <a:pPr>
                <a:defRPr/>
              </a:pPr>
              <a:t>‹#›</a:t>
            </a:fld>
            <a:endParaRPr lang="en-US" altLang="en-US"/>
          </a:p>
        </p:txBody>
      </p:sp>
    </p:spTree>
    <p:extLst>
      <p:ext uri="{BB962C8B-B14F-4D97-AF65-F5344CB8AC3E}">
        <p14:creationId xmlns:p14="http://schemas.microsoft.com/office/powerpoint/2010/main" val="4002371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0C405ADD-331F-420B-9269-CDE7DE0B6896}" type="slidenum">
              <a:rPr lang="en-US" altLang="en-US"/>
              <a:pPr>
                <a:defRPr/>
              </a:pPr>
              <a:t>‹#›</a:t>
            </a:fld>
            <a:endParaRPr lang="en-US" altLang="en-US"/>
          </a:p>
        </p:txBody>
      </p:sp>
    </p:spTree>
    <p:extLst>
      <p:ext uri="{BB962C8B-B14F-4D97-AF65-F5344CB8AC3E}">
        <p14:creationId xmlns:p14="http://schemas.microsoft.com/office/powerpoint/2010/main" val="613888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C39D0969-82A3-423C-AA9F-3FF7EC35A396}" type="slidenum">
              <a:rPr lang="en-US" altLang="en-US"/>
              <a:pPr>
                <a:defRPr/>
              </a:pPr>
              <a:t>‹#›</a:t>
            </a:fld>
            <a:endParaRPr lang="en-US" altLang="en-US"/>
          </a:p>
        </p:txBody>
      </p:sp>
    </p:spTree>
    <p:extLst>
      <p:ext uri="{BB962C8B-B14F-4D97-AF65-F5344CB8AC3E}">
        <p14:creationId xmlns:p14="http://schemas.microsoft.com/office/powerpoint/2010/main" val="3618444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42D7D0BB-2852-4818-8F90-18DB40BE0F4D}" type="slidenum">
              <a:rPr lang="en-US" altLang="en-US"/>
              <a:pPr>
                <a:defRPr/>
              </a:pPr>
              <a:t>‹#›</a:t>
            </a:fld>
            <a:endParaRPr lang="en-US" altLang="en-US"/>
          </a:p>
        </p:txBody>
      </p:sp>
    </p:spTree>
    <p:extLst>
      <p:ext uri="{BB962C8B-B14F-4D97-AF65-F5344CB8AC3E}">
        <p14:creationId xmlns:p14="http://schemas.microsoft.com/office/powerpoint/2010/main" val="3275595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3050989C-EA59-47FD-BE0C-E43BF1D3D578}" type="slidenum">
              <a:rPr lang="en-US" altLang="en-US"/>
              <a:pPr>
                <a:defRPr/>
              </a:pPr>
              <a:t>‹#›</a:t>
            </a:fld>
            <a:endParaRPr lang="en-US" altLang="en-US"/>
          </a:p>
        </p:txBody>
      </p:sp>
    </p:spTree>
    <p:extLst>
      <p:ext uri="{BB962C8B-B14F-4D97-AF65-F5344CB8AC3E}">
        <p14:creationId xmlns:p14="http://schemas.microsoft.com/office/powerpoint/2010/main" val="3816634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98F52702-C0BF-4CCD-B451-F0456C8F2F1A}" type="slidenum">
              <a:rPr lang="en-US" altLang="en-US"/>
              <a:pPr>
                <a:defRPr/>
              </a:pPr>
              <a:t>‹#›</a:t>
            </a:fld>
            <a:endParaRPr lang="en-US" altLang="en-US"/>
          </a:p>
        </p:txBody>
      </p:sp>
    </p:spTree>
    <p:extLst>
      <p:ext uri="{BB962C8B-B14F-4D97-AF65-F5344CB8AC3E}">
        <p14:creationId xmlns:p14="http://schemas.microsoft.com/office/powerpoint/2010/main" val="2781372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58789"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b="0" smtClean="0"/>
            </a:lvl1pPr>
          </a:lstStyle>
          <a:p>
            <a:pPr>
              <a:defRPr/>
            </a:pPr>
            <a:endParaRPr lang="en-US" altLang="en-US"/>
          </a:p>
        </p:txBody>
      </p:sp>
      <p:sp>
        <p:nvSpPr>
          <p:cNvPr id="758790"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0" smtClean="0"/>
            </a:lvl1pPr>
          </a:lstStyle>
          <a:p>
            <a:pPr>
              <a:defRPr/>
            </a:pPr>
            <a:endParaRPr lang="en-US" altLang="en-US"/>
          </a:p>
        </p:txBody>
      </p:sp>
      <p:sp>
        <p:nvSpPr>
          <p:cNvPr id="758791"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smtClean="0"/>
            </a:lvl1pPr>
          </a:lstStyle>
          <a:p>
            <a:pPr>
              <a:defRPr/>
            </a:pPr>
            <a:fld id="{171E3036-BC97-450B-B50B-1E35F40C7698}" type="slidenum">
              <a:rPr lang="en-US" altLang="en-US"/>
              <a:pPr>
                <a:defRPr/>
              </a:pPr>
              <a:t>‹#›</a:t>
            </a:fld>
            <a:endParaRPr lang="en-US" altLang="en-US"/>
          </a:p>
        </p:txBody>
      </p:sp>
      <p:grpSp>
        <p:nvGrpSpPr>
          <p:cNvPr id="1032" name="Group 8"/>
          <p:cNvGrpSpPr>
            <a:grpSpLocks/>
          </p:cNvGrpSpPr>
          <p:nvPr/>
        </p:nvGrpSpPr>
        <p:grpSpPr bwMode="auto">
          <a:xfrm>
            <a:off x="8077200" y="304800"/>
            <a:ext cx="914400" cy="1219200"/>
            <a:chOff x="2928" y="2256"/>
            <a:chExt cx="1411" cy="1581"/>
          </a:xfrm>
        </p:grpSpPr>
        <p:pic>
          <p:nvPicPr>
            <p:cNvPr id="1033" name="Picture 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r="76732"/>
            <a:stretch>
              <a:fillRect/>
            </a:stretch>
          </p:blipFill>
          <p:spPr bwMode="auto">
            <a:xfrm>
              <a:off x="2928" y="2256"/>
              <a:ext cx="502" cy="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36649" r="20030"/>
            <a:stretch>
              <a:fillRect/>
            </a:stretch>
          </p:blipFill>
          <p:spPr bwMode="auto">
            <a:xfrm>
              <a:off x="3408" y="2256"/>
              <a:ext cx="931" cy="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87"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summitllc.us/propensity-score-matchin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package" Target="../embeddings/Microsoft_Excel_Worksheet.xlsx"/></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package" Target="../embeddings/Microsoft_Excel_Worksheet1.xlsx"/></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tylervigen.com/spurious-correlation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200" name="Text Box 8"/>
          <p:cNvSpPr txBox="1">
            <a:spLocks noChangeArrowheads="1"/>
          </p:cNvSpPr>
          <p:nvPr/>
        </p:nvSpPr>
        <p:spPr bwMode="auto">
          <a:xfrm>
            <a:off x="533400" y="3048000"/>
            <a:ext cx="6553200" cy="2246769"/>
          </a:xfrm>
          <a:prstGeom prst="rect">
            <a:avLst/>
          </a:prstGeom>
          <a:noFill/>
          <a:ln w="9525">
            <a:noFill/>
            <a:miter lim="800000"/>
            <a:headEnd/>
            <a:tailEnd/>
          </a:ln>
          <a:effectLst/>
        </p:spPr>
        <p:txBody>
          <a:bodyPr>
            <a:spAutoFit/>
          </a:bodyPr>
          <a:lstStyle/>
          <a:p>
            <a:pPr algn="l"/>
            <a:r>
              <a:rPr lang="en-US" sz="2800" i="1" dirty="0"/>
              <a:t>Aaron Wolfe Scheffler, </a:t>
            </a:r>
          </a:p>
          <a:p>
            <a:pPr algn="l"/>
            <a:r>
              <a:rPr lang="en-US" sz="2800" i="1" dirty="0"/>
              <a:t>Division of Biostatistics,</a:t>
            </a:r>
          </a:p>
          <a:p>
            <a:pPr algn="l"/>
            <a:r>
              <a:rPr lang="en-US" sz="2800" i="1" dirty="0"/>
              <a:t>Department of Epidemiology and Biostatistics</a:t>
            </a:r>
          </a:p>
          <a:p>
            <a:pPr algn="l"/>
            <a:endParaRPr lang="en-US" sz="2800" i="1" dirty="0"/>
          </a:p>
        </p:txBody>
      </p:sp>
      <p:sp>
        <p:nvSpPr>
          <p:cNvPr id="11" name="Rectangle 2"/>
          <p:cNvSpPr txBox="1">
            <a:spLocks noChangeArrowheads="1"/>
          </p:cNvSpPr>
          <p:nvPr/>
        </p:nvSpPr>
        <p:spPr bwMode="auto">
          <a:xfrm>
            <a:off x="457200" y="1662249"/>
            <a:ext cx="6705600" cy="1447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fontAlgn="base">
              <a:spcBef>
                <a:spcPct val="0"/>
              </a:spcBef>
              <a:spcAft>
                <a:spcPct val="0"/>
              </a:spcAft>
              <a:defRPr sz="40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Arial" charset="0"/>
              </a:defRPr>
            </a:lvl2pPr>
            <a:lvl3pPr algn="l" rtl="0" fontAlgn="base">
              <a:spcBef>
                <a:spcPct val="0"/>
              </a:spcBef>
              <a:spcAft>
                <a:spcPct val="0"/>
              </a:spcAft>
              <a:defRPr sz="3200" b="1">
                <a:solidFill>
                  <a:schemeClr val="tx2"/>
                </a:solidFill>
                <a:latin typeface="Arial" charset="0"/>
              </a:defRPr>
            </a:lvl3pPr>
            <a:lvl4pPr algn="l" rtl="0" fontAlgn="base">
              <a:spcBef>
                <a:spcPct val="0"/>
              </a:spcBef>
              <a:spcAft>
                <a:spcPct val="0"/>
              </a:spcAft>
              <a:defRPr sz="3200" b="1">
                <a:solidFill>
                  <a:schemeClr val="tx2"/>
                </a:solidFill>
                <a:latin typeface="Arial" charset="0"/>
              </a:defRPr>
            </a:lvl4pPr>
            <a:lvl5pPr algn="l" rtl="0" fontAlgn="base">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pPr algn="ctr"/>
            <a:r>
              <a:rPr lang="en-US" sz="3200" kern="0" dirty="0" err="1"/>
              <a:t>Biostat</a:t>
            </a:r>
            <a:r>
              <a:rPr lang="en-US" sz="3200" kern="0" dirty="0"/>
              <a:t> 202:  Opportunities and Challenges of “Big Data”</a:t>
            </a:r>
          </a:p>
          <a:p>
            <a:pPr algn="ctr"/>
            <a:r>
              <a:rPr lang="en-US" sz="3200" kern="0" dirty="0"/>
              <a:t>- Causal Inference in ‘Big Data’</a:t>
            </a:r>
            <a:br>
              <a:rPr lang="en-US" kern="0" dirty="0"/>
            </a:br>
            <a:endParaRPr lang="en-US" kern="0" dirty="0"/>
          </a:p>
        </p:txBody>
      </p:sp>
      <p:sp>
        <p:nvSpPr>
          <p:cNvPr id="264196" name="Text Box 4"/>
          <p:cNvSpPr txBox="1">
            <a:spLocks noChangeArrowheads="1"/>
          </p:cNvSpPr>
          <p:nvPr/>
        </p:nvSpPr>
        <p:spPr bwMode="auto">
          <a:xfrm>
            <a:off x="7696200" y="990600"/>
            <a:ext cx="457200" cy="366713"/>
          </a:xfrm>
          <a:prstGeom prst="rect">
            <a:avLst/>
          </a:prstGeom>
          <a:noFill/>
          <a:ln w="9525">
            <a:noFill/>
            <a:miter lim="800000"/>
            <a:headEnd/>
            <a:tailEnd/>
          </a:ln>
          <a:effectLst/>
        </p:spPr>
        <p:txBody>
          <a:bodyPr>
            <a:spAutoFit/>
          </a:bodyPr>
          <a:lstStyle/>
          <a:p>
            <a:pPr algn="l">
              <a:spcBef>
                <a:spcPct val="50000"/>
              </a:spcBef>
            </a:pPr>
            <a:endParaRPr lang="en-US"/>
          </a:p>
        </p:txBody>
      </p:sp>
      <p:sp>
        <p:nvSpPr>
          <p:cNvPr id="3" name="TextBox 2"/>
          <p:cNvSpPr txBox="1"/>
          <p:nvPr/>
        </p:nvSpPr>
        <p:spPr>
          <a:xfrm>
            <a:off x="2438400" y="1543288"/>
            <a:ext cx="184731" cy="369332"/>
          </a:xfrm>
          <a:prstGeom prst="rect">
            <a:avLst/>
          </a:prstGeom>
          <a:noFill/>
        </p:spPr>
        <p:txBody>
          <a:bodyPr wrap="none" rtlCol="0">
            <a:spAutoFit/>
          </a:bodyPr>
          <a:lstStyle/>
          <a:p>
            <a:endParaRPr lang="en-US" dirty="0"/>
          </a:p>
        </p:txBody>
      </p:sp>
      <p:sp>
        <p:nvSpPr>
          <p:cNvPr id="2" name="Subtitle 1">
            <a:extLst>
              <a:ext uri="{FF2B5EF4-FFF2-40B4-BE49-F238E27FC236}">
                <a16:creationId xmlns:a16="http://schemas.microsoft.com/office/drawing/2014/main" id="{63E7DC58-6DF1-8D40-99E1-1E2536AB9FE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4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395F58-6F53-0C44-BC62-7FE0B35DE69E}"/>
              </a:ext>
            </a:extLst>
          </p:cNvPr>
          <p:cNvPicPr>
            <a:picLocks noChangeAspect="1"/>
          </p:cNvPicPr>
          <p:nvPr/>
        </p:nvPicPr>
        <p:blipFill>
          <a:blip r:embed="rId3"/>
          <a:stretch>
            <a:fillRect/>
          </a:stretch>
        </p:blipFill>
        <p:spPr>
          <a:xfrm>
            <a:off x="990600" y="657225"/>
            <a:ext cx="7391400" cy="5543550"/>
          </a:xfrm>
          <a:prstGeom prst="rect">
            <a:avLst/>
          </a:prstGeom>
        </p:spPr>
      </p:pic>
      <p:sp>
        <p:nvSpPr>
          <p:cNvPr id="2" name="Title 1">
            <a:extLst>
              <a:ext uri="{FF2B5EF4-FFF2-40B4-BE49-F238E27FC236}">
                <a16:creationId xmlns:a16="http://schemas.microsoft.com/office/drawing/2014/main" id="{35129DF1-C4B3-1D42-AE7B-F1D01586A8A9}"/>
              </a:ext>
            </a:extLst>
          </p:cNvPr>
          <p:cNvSpPr>
            <a:spLocks noGrp="1"/>
          </p:cNvSpPr>
          <p:nvPr>
            <p:ph type="title"/>
          </p:nvPr>
        </p:nvSpPr>
        <p:spPr>
          <a:xfrm>
            <a:off x="152400" y="-824923"/>
            <a:ext cx="8610600" cy="1558925"/>
          </a:xfrm>
        </p:spPr>
        <p:txBody>
          <a:bodyPr/>
          <a:lstStyle/>
          <a:p>
            <a:r>
              <a:rPr lang="en-US" dirty="0"/>
              <a:t>E.g. Propensity score matching</a:t>
            </a:r>
          </a:p>
        </p:txBody>
      </p:sp>
      <p:sp>
        <p:nvSpPr>
          <p:cNvPr id="3" name="Content Placeholder 2">
            <a:extLst>
              <a:ext uri="{FF2B5EF4-FFF2-40B4-BE49-F238E27FC236}">
                <a16:creationId xmlns:a16="http://schemas.microsoft.com/office/drawing/2014/main" id="{2B67669E-55F2-1E48-87AA-4151BD5C5F5D}"/>
              </a:ext>
            </a:extLst>
          </p:cNvPr>
          <p:cNvSpPr>
            <a:spLocks noGrp="1"/>
          </p:cNvSpPr>
          <p:nvPr>
            <p:ph idx="1"/>
          </p:nvPr>
        </p:nvSpPr>
        <p:spPr/>
        <p:txBody>
          <a:bodyPr/>
          <a:lstStyle/>
          <a:p>
            <a:pPr marL="0" indent="0">
              <a:buNone/>
            </a:pPr>
            <a:endParaRPr lang="en-US" sz="2800" dirty="0"/>
          </a:p>
          <a:p>
            <a:pPr marL="514350" indent="-514350">
              <a:buFont typeface="+mj-lt"/>
              <a:buAutoNum type="arabicPeriod"/>
            </a:pPr>
            <a:endParaRPr lang="en-US" sz="2800" dirty="0"/>
          </a:p>
        </p:txBody>
      </p:sp>
      <p:sp>
        <p:nvSpPr>
          <p:cNvPr id="5" name="Rectangle 4">
            <a:extLst>
              <a:ext uri="{FF2B5EF4-FFF2-40B4-BE49-F238E27FC236}">
                <a16:creationId xmlns:a16="http://schemas.microsoft.com/office/drawing/2014/main" id="{F653E657-08EC-364A-AD6A-DCC7F8826383}"/>
              </a:ext>
            </a:extLst>
          </p:cNvPr>
          <p:cNvSpPr/>
          <p:nvPr/>
        </p:nvSpPr>
        <p:spPr>
          <a:xfrm>
            <a:off x="1143000" y="6336926"/>
            <a:ext cx="7543800" cy="215444"/>
          </a:xfrm>
          <a:prstGeom prst="rect">
            <a:avLst/>
          </a:prstGeom>
        </p:spPr>
        <p:txBody>
          <a:bodyPr wrap="square">
            <a:spAutoFit/>
          </a:bodyPr>
          <a:lstStyle/>
          <a:p>
            <a:r>
              <a:rPr lang="en-US" sz="800" b="0" dirty="0">
                <a:hlinkClick r:id="rId4"/>
              </a:rPr>
              <a:t>https://www.summitllc.us/propensity-score-matching</a:t>
            </a:r>
            <a:endParaRPr lang="en-US" sz="800" b="0" dirty="0"/>
          </a:p>
        </p:txBody>
      </p:sp>
      <p:sp>
        <p:nvSpPr>
          <p:cNvPr id="9" name="Right Brace 8">
            <a:extLst>
              <a:ext uri="{FF2B5EF4-FFF2-40B4-BE49-F238E27FC236}">
                <a16:creationId xmlns:a16="http://schemas.microsoft.com/office/drawing/2014/main" id="{5A4BF8B1-F605-8A41-B07A-205DC58490DB}"/>
              </a:ext>
            </a:extLst>
          </p:cNvPr>
          <p:cNvSpPr/>
          <p:nvPr/>
        </p:nvSpPr>
        <p:spPr bwMode="auto">
          <a:xfrm rot="5400000">
            <a:off x="4686300" y="4991100"/>
            <a:ext cx="228600" cy="914400"/>
          </a:xfrm>
          <a:prstGeom prst="rightBrace">
            <a:avLst>
              <a:gd name="adj1" fmla="val 29509"/>
              <a:gd name="adj2" fmla="val 50000"/>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10" name="Right Brace 9">
            <a:extLst>
              <a:ext uri="{FF2B5EF4-FFF2-40B4-BE49-F238E27FC236}">
                <a16:creationId xmlns:a16="http://schemas.microsoft.com/office/drawing/2014/main" id="{2C1A3A06-02CF-AC46-A0F0-DE60CAAA2A47}"/>
              </a:ext>
            </a:extLst>
          </p:cNvPr>
          <p:cNvSpPr/>
          <p:nvPr/>
        </p:nvSpPr>
        <p:spPr bwMode="auto">
          <a:xfrm rot="5400000">
            <a:off x="6057900" y="4991100"/>
            <a:ext cx="228600" cy="914400"/>
          </a:xfrm>
          <a:prstGeom prst="rightBrace">
            <a:avLst>
              <a:gd name="adj1" fmla="val 29509"/>
              <a:gd name="adj2" fmla="val 50000"/>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11" name="Right Brace 10">
            <a:extLst>
              <a:ext uri="{FF2B5EF4-FFF2-40B4-BE49-F238E27FC236}">
                <a16:creationId xmlns:a16="http://schemas.microsoft.com/office/drawing/2014/main" id="{909E03F2-5766-6645-BEBE-FBCAF284C21C}"/>
              </a:ext>
            </a:extLst>
          </p:cNvPr>
          <p:cNvSpPr/>
          <p:nvPr/>
        </p:nvSpPr>
        <p:spPr bwMode="auto">
          <a:xfrm rot="5400000">
            <a:off x="3390900" y="4991100"/>
            <a:ext cx="228600" cy="914400"/>
          </a:xfrm>
          <a:prstGeom prst="rightBrace">
            <a:avLst>
              <a:gd name="adj1" fmla="val 29509"/>
              <a:gd name="adj2" fmla="val 50000"/>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F07614D5-4BF8-4344-A6A2-0C73371E6822}"/>
              </a:ext>
            </a:extLst>
          </p:cNvPr>
          <p:cNvSpPr txBox="1"/>
          <p:nvPr/>
        </p:nvSpPr>
        <p:spPr>
          <a:xfrm>
            <a:off x="4953000" y="5562600"/>
            <a:ext cx="3962400" cy="646331"/>
          </a:xfrm>
          <a:prstGeom prst="rect">
            <a:avLst/>
          </a:prstGeom>
          <a:noFill/>
        </p:spPr>
        <p:txBody>
          <a:bodyPr wrap="square" rtlCol="0">
            <a:spAutoFit/>
          </a:bodyPr>
          <a:lstStyle/>
          <a:p>
            <a:r>
              <a:rPr lang="en-US" dirty="0">
                <a:solidFill>
                  <a:srgbClr val="FF0000"/>
                </a:solidFill>
              </a:rPr>
              <a:t>match subjects based on propensity scores strata</a:t>
            </a:r>
          </a:p>
        </p:txBody>
      </p:sp>
    </p:spTree>
    <p:extLst>
      <p:ext uri="{BB962C8B-B14F-4D97-AF65-F5344CB8AC3E}">
        <p14:creationId xmlns:p14="http://schemas.microsoft.com/office/powerpoint/2010/main" val="233710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0"/>
            <a:ext cx="7543800" cy="1295400"/>
          </a:xfrm>
        </p:spPr>
        <p:txBody>
          <a:bodyPr/>
          <a:lstStyle/>
          <a:p>
            <a:pPr eaLnBrk="1" hangingPunct="1"/>
            <a:r>
              <a:rPr lang="en-US" altLang="en-US" dirty="0"/>
              <a:t>Propensity score estimation</a:t>
            </a:r>
            <a:br>
              <a:rPr lang="en-US" altLang="en-US" dirty="0"/>
            </a:br>
            <a:r>
              <a:rPr lang="en-US" altLang="en-US" dirty="0"/>
              <a:t>using Orange</a:t>
            </a:r>
          </a:p>
        </p:txBody>
      </p:sp>
      <p:sp>
        <p:nvSpPr>
          <p:cNvPr id="34819" name="Rectangle 3"/>
          <p:cNvSpPr>
            <a:spLocks noGrp="1" noChangeArrowheads="1"/>
          </p:cNvSpPr>
          <p:nvPr>
            <p:ph type="body" idx="1"/>
          </p:nvPr>
        </p:nvSpPr>
        <p:spPr>
          <a:xfrm>
            <a:off x="152400" y="1524000"/>
            <a:ext cx="8839200" cy="4876800"/>
          </a:xfrm>
        </p:spPr>
        <p:txBody>
          <a:bodyPr/>
          <a:lstStyle/>
          <a:p>
            <a:pPr eaLnBrk="1" hangingPunct="1"/>
            <a:r>
              <a:rPr lang="en-US" altLang="en-US" sz="3200" dirty="0"/>
              <a:t>Often divide propensity scores into quintiles in order to adjust. </a:t>
            </a:r>
            <a:endParaRPr lang="en-US" altLang="en-US" dirty="0"/>
          </a:p>
          <a:p>
            <a:pPr eaLnBrk="1" hangingPunct="1"/>
            <a:r>
              <a:rPr lang="en-US" altLang="en-US" dirty="0"/>
              <a:t>For example, bin the propensity scores into five equal categories using a Bin Node (bin method = Tiles (equal count), quintiles ) and then use a logistic regression node (for a binary outcome) or a linear regression model node (for a numeric outcome).</a:t>
            </a:r>
          </a:p>
          <a:p>
            <a:pPr eaLnBrk="1" hangingPunct="1"/>
            <a:r>
              <a:rPr lang="en-US" altLang="en-US" dirty="0"/>
              <a:t>The only predictors are the propensity score bins (as a nominal variable) and treatment.</a:t>
            </a:r>
          </a:p>
          <a:p>
            <a:pPr marL="0" indent="0" eaLnBrk="1" hangingPunct="1">
              <a:buNone/>
            </a:pPr>
            <a:r>
              <a:rPr lang="en-US" altLang="en-US" dirty="0"/>
              <a:t>  </a:t>
            </a:r>
          </a:p>
        </p:txBody>
      </p:sp>
    </p:spTree>
    <p:extLst>
      <p:ext uri="{BB962C8B-B14F-4D97-AF65-F5344CB8AC3E}">
        <p14:creationId xmlns:p14="http://schemas.microsoft.com/office/powerpoint/2010/main" val="20661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04800"/>
            <a:ext cx="7543800" cy="1295400"/>
          </a:xfrm>
        </p:spPr>
        <p:txBody>
          <a:bodyPr/>
          <a:lstStyle/>
          <a:p>
            <a:pPr eaLnBrk="1" hangingPunct="1"/>
            <a:r>
              <a:rPr lang="en-US" altLang="en-US" dirty="0"/>
              <a:t>Propensity score example</a:t>
            </a:r>
          </a:p>
        </p:txBody>
      </p:sp>
      <p:sp>
        <p:nvSpPr>
          <p:cNvPr id="17411" name="Rectangle 3"/>
          <p:cNvSpPr>
            <a:spLocks noGrp="1" noChangeArrowheads="1"/>
          </p:cNvSpPr>
          <p:nvPr>
            <p:ph type="body" idx="1"/>
          </p:nvPr>
        </p:nvSpPr>
        <p:spPr>
          <a:xfrm>
            <a:off x="457200" y="1371600"/>
            <a:ext cx="8229600" cy="4411662"/>
          </a:xfrm>
          <a:solidFill>
            <a:schemeClr val="bg1"/>
          </a:solidFill>
        </p:spPr>
        <p:txBody>
          <a:bodyPr/>
          <a:lstStyle/>
          <a:p>
            <a:pPr marL="0" indent="0" eaLnBrk="1" hangingPunct="1">
              <a:buSzPct val="150000"/>
              <a:buNone/>
            </a:pPr>
            <a:r>
              <a:rPr lang="en-US" altLang="en-US" dirty="0"/>
              <a:t>I have posted an example Orange workflow example and dataset on the website. </a:t>
            </a:r>
          </a:p>
          <a:p>
            <a:pPr marL="0" indent="0" eaLnBrk="1" hangingPunct="1">
              <a:buSzPct val="150000"/>
              <a:buNone/>
            </a:pPr>
            <a:endParaRPr lang="en-US" altLang="en-US" dirty="0"/>
          </a:p>
          <a:p>
            <a:pPr eaLnBrk="1" hangingPunct="1">
              <a:buFont typeface="Wingdings" pitchFamily="2" charset="2"/>
              <a:buNone/>
            </a:pPr>
            <a:endParaRPr lang="en-US" altLang="en-US" dirty="0"/>
          </a:p>
        </p:txBody>
      </p:sp>
      <p:pic>
        <p:nvPicPr>
          <p:cNvPr id="3" name="Picture 2" descr="A close up of a map&#10;&#10;Description automatically generated">
            <a:extLst>
              <a:ext uri="{FF2B5EF4-FFF2-40B4-BE49-F238E27FC236}">
                <a16:creationId xmlns:a16="http://schemas.microsoft.com/office/drawing/2014/main" id="{4289F656-BC6E-C94F-A3A8-D18215FD5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2514600"/>
            <a:ext cx="7086600" cy="4155598"/>
          </a:xfrm>
          <a:prstGeom prst="rect">
            <a:avLst/>
          </a:prstGeom>
        </p:spPr>
      </p:pic>
    </p:spTree>
    <p:extLst>
      <p:ext uri="{BB962C8B-B14F-4D97-AF65-F5344CB8AC3E}">
        <p14:creationId xmlns:p14="http://schemas.microsoft.com/office/powerpoint/2010/main" val="2710062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dirty="0"/>
              <a:t>Potential outcomes estimation</a:t>
            </a:r>
          </a:p>
        </p:txBody>
      </p:sp>
      <p:pic>
        <p:nvPicPr>
          <p:cNvPr id="3379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549"/>
          <a:stretch/>
        </p:blipFill>
        <p:spPr bwMode="auto">
          <a:xfrm>
            <a:off x="43934" y="1447800"/>
            <a:ext cx="7957066"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1495" name="Line 7"/>
          <p:cNvSpPr>
            <a:spLocks noChangeShapeType="1"/>
          </p:cNvSpPr>
          <p:nvPr/>
        </p:nvSpPr>
        <p:spPr bwMode="auto">
          <a:xfrm>
            <a:off x="1752600" y="3581400"/>
            <a:ext cx="0" cy="7620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496" name="Text Box 8"/>
          <p:cNvSpPr txBox="1">
            <a:spLocks noChangeArrowheads="1"/>
          </p:cNvSpPr>
          <p:nvPr/>
        </p:nvSpPr>
        <p:spPr bwMode="auto">
          <a:xfrm>
            <a:off x="3200400" y="3962400"/>
            <a:ext cx="464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dirty="0"/>
              <a:t>Predicted causal effect for a </a:t>
            </a:r>
            <a:r>
              <a:rPr lang="en-US" altLang="en-US" dirty="0" err="1"/>
              <a:t>trt</a:t>
            </a:r>
            <a:r>
              <a:rPr lang="en-US" altLang="en-US" dirty="0"/>
              <a:t> subject</a:t>
            </a:r>
          </a:p>
        </p:txBody>
      </p:sp>
      <p:sp>
        <p:nvSpPr>
          <p:cNvPr id="831498" name="Line 10"/>
          <p:cNvSpPr>
            <a:spLocks noChangeShapeType="1"/>
          </p:cNvSpPr>
          <p:nvPr/>
        </p:nvSpPr>
        <p:spPr bwMode="auto">
          <a:xfrm>
            <a:off x="5943600" y="2514600"/>
            <a:ext cx="0" cy="3048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00" name="Text Box 12"/>
          <p:cNvSpPr txBox="1">
            <a:spLocks noChangeArrowheads="1"/>
          </p:cNvSpPr>
          <p:nvPr/>
        </p:nvSpPr>
        <p:spPr bwMode="auto">
          <a:xfrm>
            <a:off x="3200400" y="4267200"/>
            <a:ext cx="441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a:t>ACE estimated to be 1.2 (CI 0.4, 2.1)</a:t>
            </a:r>
          </a:p>
        </p:txBody>
      </p:sp>
      <p:sp>
        <p:nvSpPr>
          <p:cNvPr id="831502" name="Text Box 14"/>
          <p:cNvSpPr txBox="1">
            <a:spLocks noChangeArrowheads="1"/>
          </p:cNvSpPr>
          <p:nvPr/>
        </p:nvSpPr>
        <p:spPr bwMode="auto">
          <a:xfrm>
            <a:off x="4191000" y="3581400"/>
            <a:ext cx="464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dirty="0"/>
              <a:t>Predicted causal effect for a </a:t>
            </a:r>
            <a:r>
              <a:rPr lang="en-US" altLang="en-US" dirty="0" err="1"/>
              <a:t>ctl</a:t>
            </a:r>
            <a:r>
              <a:rPr lang="en-US" altLang="en-US" dirty="0"/>
              <a:t> subject</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D1CCEAA-3F7E-D240-8DB1-27796D7BC045}"/>
                  </a:ext>
                </a:extLst>
              </p:cNvPr>
              <p:cNvSpPr txBox="1"/>
              <p:nvPr/>
            </p:nvSpPr>
            <p:spPr>
              <a:xfrm rot="16200000">
                <a:off x="-723900" y="3496747"/>
                <a:ext cx="1905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𝑩𝑫𝑰</m:t>
                      </m:r>
                    </m:oMath>
                  </m:oMathPara>
                </a14:m>
                <a:endParaRPr lang="en-US" dirty="0"/>
              </a:p>
            </p:txBody>
          </p:sp>
        </mc:Choice>
        <mc:Fallback xmlns="">
          <p:sp>
            <p:nvSpPr>
              <p:cNvPr id="10" name="TextBox 9">
                <a:extLst>
                  <a:ext uri="{FF2B5EF4-FFF2-40B4-BE49-F238E27FC236}">
                    <a16:creationId xmlns:a16="http://schemas.microsoft.com/office/drawing/2014/main" id="{DD1CCEAA-3F7E-D240-8DB1-27796D7BC045}"/>
                  </a:ext>
                </a:extLst>
              </p:cNvPr>
              <p:cNvSpPr txBox="1">
                <a:spLocks noRot="1" noChangeAspect="1" noMove="1" noResize="1" noEditPoints="1" noAdjustHandles="1" noChangeArrowheads="1" noChangeShapeType="1" noTextEdit="1"/>
              </p:cNvSpPr>
              <p:nvPr/>
            </p:nvSpPr>
            <p:spPr>
              <a:xfrm rot="16200000">
                <a:off x="-723900" y="3496747"/>
                <a:ext cx="1905000" cy="369332"/>
              </a:xfrm>
              <a:prstGeom prst="rect">
                <a:avLst/>
              </a:prstGeom>
              <a:blipFill>
                <a:blip r:embed="rId4"/>
                <a:stretch>
                  <a:fillRect r="-16129"/>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1496"/>
                                        </p:tgtEl>
                                        <p:attrNameLst>
                                          <p:attrName>style.visibility</p:attrName>
                                        </p:attrNameLst>
                                      </p:cBhvr>
                                      <p:to>
                                        <p:strVal val="visible"/>
                                      </p:to>
                                    </p:set>
                                    <p:animEffect transition="in" filter="fade">
                                      <p:cBhvr>
                                        <p:cTn id="7" dur="500"/>
                                        <p:tgtEl>
                                          <p:spTgt spid="8314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31495"/>
                                        </p:tgtEl>
                                        <p:attrNameLst>
                                          <p:attrName>style.visibility</p:attrName>
                                        </p:attrNameLst>
                                      </p:cBhvr>
                                      <p:to>
                                        <p:strVal val="visible"/>
                                      </p:to>
                                    </p:set>
                                    <p:animEffect transition="in" filter="fade">
                                      <p:cBhvr>
                                        <p:cTn id="10" dur="500"/>
                                        <p:tgtEl>
                                          <p:spTgt spid="83149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1" nodeType="clickEffect">
                                  <p:stCondLst>
                                    <p:cond delay="0"/>
                                  </p:stCondLst>
                                  <p:childTnLst>
                                    <p:animEffect transition="out" filter="fade">
                                      <p:cBhvr>
                                        <p:cTn id="14" dur="500"/>
                                        <p:tgtEl>
                                          <p:spTgt spid="831495"/>
                                        </p:tgtEl>
                                      </p:cBhvr>
                                    </p:animEffect>
                                    <p:set>
                                      <p:cBhvr>
                                        <p:cTn id="15" dur="1" fill="hold">
                                          <p:stCondLst>
                                            <p:cond delay="499"/>
                                          </p:stCondLst>
                                        </p:cTn>
                                        <p:tgtEl>
                                          <p:spTgt spid="831495"/>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831498"/>
                                        </p:tgtEl>
                                        <p:attrNameLst>
                                          <p:attrName>style.visibility</p:attrName>
                                        </p:attrNameLst>
                                      </p:cBhvr>
                                      <p:to>
                                        <p:strVal val="visible"/>
                                      </p:to>
                                    </p:set>
                                    <p:animEffect transition="in" filter="fade">
                                      <p:cBhvr>
                                        <p:cTn id="18" dur="500"/>
                                        <p:tgtEl>
                                          <p:spTgt spid="83149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31502"/>
                                        </p:tgtEl>
                                        <p:attrNameLst>
                                          <p:attrName>style.visibility</p:attrName>
                                        </p:attrNameLst>
                                      </p:cBhvr>
                                      <p:to>
                                        <p:strVal val="visible"/>
                                      </p:to>
                                    </p:set>
                                    <p:animEffect transition="in" filter="fade">
                                      <p:cBhvr>
                                        <p:cTn id="21" dur="500"/>
                                        <p:tgtEl>
                                          <p:spTgt spid="831502"/>
                                        </p:tgtEl>
                                      </p:cBhvr>
                                    </p:animEffect>
                                  </p:childTnLst>
                                </p:cTn>
                              </p:par>
                              <p:par>
                                <p:cTn id="22" presetID="1" presetClass="exit" presetSubtype="0" fill="hold" grpId="1" nodeType="withEffect">
                                  <p:stCondLst>
                                    <p:cond delay="0"/>
                                  </p:stCondLst>
                                  <p:childTnLst>
                                    <p:set>
                                      <p:cBhvr>
                                        <p:cTn id="23" dur="1" fill="hold">
                                          <p:stCondLst>
                                            <p:cond delay="0"/>
                                          </p:stCondLst>
                                        </p:cTn>
                                        <p:tgtEl>
                                          <p:spTgt spid="831496"/>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831500"/>
                                        </p:tgtEl>
                                        <p:attrNameLst>
                                          <p:attrName>style.visibility</p:attrName>
                                        </p:attrNameLst>
                                      </p:cBhvr>
                                      <p:to>
                                        <p:strVal val="visible"/>
                                      </p:to>
                                    </p:set>
                                    <p:animEffect transition="in" filter="fade">
                                      <p:cBhvr>
                                        <p:cTn id="28" dur="500"/>
                                        <p:tgtEl>
                                          <p:spTgt spid="831500"/>
                                        </p:tgtEl>
                                      </p:cBhvr>
                                    </p:animEffect>
                                  </p:childTnLst>
                                </p:cTn>
                              </p:par>
                              <p:par>
                                <p:cTn id="29" presetID="10" presetClass="exit" presetSubtype="0" fill="hold" grpId="1" nodeType="withEffect">
                                  <p:stCondLst>
                                    <p:cond delay="0"/>
                                  </p:stCondLst>
                                  <p:childTnLst>
                                    <p:animEffect transition="out" filter="fade">
                                      <p:cBhvr>
                                        <p:cTn id="30" dur="500"/>
                                        <p:tgtEl>
                                          <p:spTgt spid="831498"/>
                                        </p:tgtEl>
                                      </p:cBhvr>
                                    </p:animEffect>
                                    <p:set>
                                      <p:cBhvr>
                                        <p:cTn id="31" dur="1" fill="hold">
                                          <p:stCondLst>
                                            <p:cond delay="499"/>
                                          </p:stCondLst>
                                        </p:cTn>
                                        <p:tgtEl>
                                          <p:spTgt spid="831498"/>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8315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1495" grpId="0" animBg="1"/>
      <p:bldP spid="831495" grpId="1" animBg="1"/>
      <p:bldP spid="831496" grpId="0"/>
      <p:bldP spid="831496" grpId="1"/>
      <p:bldP spid="831498" grpId="0" animBg="1"/>
      <p:bldP spid="831498" grpId="1" animBg="1"/>
      <p:bldP spid="831502" grpId="0"/>
      <p:bldP spid="83150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dirty="0"/>
              <a:t>Potential outcomes estimation</a:t>
            </a:r>
            <a:br>
              <a:rPr lang="en-US" altLang="en-US" dirty="0"/>
            </a:br>
            <a:r>
              <a:rPr lang="en-US" altLang="en-US" dirty="0"/>
              <a:t>using Orange</a:t>
            </a:r>
          </a:p>
        </p:txBody>
      </p:sp>
      <p:sp>
        <p:nvSpPr>
          <p:cNvPr id="2" name="Content Placeholder 1"/>
          <p:cNvSpPr>
            <a:spLocks noGrp="1"/>
          </p:cNvSpPr>
          <p:nvPr>
            <p:ph idx="1"/>
          </p:nvPr>
        </p:nvSpPr>
        <p:spPr>
          <a:xfrm>
            <a:off x="457200" y="1524000"/>
            <a:ext cx="8229600" cy="4411662"/>
          </a:xfrm>
        </p:spPr>
        <p:txBody>
          <a:bodyPr/>
          <a:lstStyle/>
          <a:p>
            <a:r>
              <a:rPr lang="en-US" dirty="0"/>
              <a:t>Create duplicate rows of data with the treatment assignment switched and missing outcome data:</a:t>
            </a:r>
          </a:p>
        </p:txBody>
      </p:sp>
      <p:graphicFrame>
        <p:nvGraphicFramePr>
          <p:cNvPr id="4" name="Object 3"/>
          <p:cNvGraphicFramePr>
            <a:graphicFrameLocks noChangeAspect="1"/>
          </p:cNvGraphicFramePr>
          <p:nvPr/>
        </p:nvGraphicFramePr>
        <p:xfrm>
          <a:off x="533400" y="3048000"/>
          <a:ext cx="8153400" cy="3306579"/>
        </p:xfrm>
        <a:graphic>
          <a:graphicData uri="http://schemas.openxmlformats.org/presentationml/2006/ole">
            <mc:AlternateContent xmlns:mc="http://schemas.openxmlformats.org/markup-compatibility/2006">
              <mc:Choice xmlns:v="urn:schemas-microsoft-com:vml" Requires="v">
                <p:oleObj spid="_x0000_s3076" name="Worksheet" r:id="rId4" imgW="3663903" imgH="1485900" progId="Excel.Sheet.12">
                  <p:embed/>
                </p:oleObj>
              </mc:Choice>
              <mc:Fallback>
                <p:oleObj name="Worksheet" r:id="rId4" imgW="3663903" imgH="1485900" progId="Excel.Sheet.12">
                  <p:embed/>
                  <p:pic>
                    <p:nvPicPr>
                      <p:cNvPr id="4" name="Object 3"/>
                      <p:cNvPicPr/>
                      <p:nvPr/>
                    </p:nvPicPr>
                    <p:blipFill>
                      <a:blip r:embed="rId5"/>
                      <a:stretch>
                        <a:fillRect/>
                      </a:stretch>
                    </p:blipFill>
                    <p:spPr>
                      <a:xfrm>
                        <a:off x="533400" y="3048000"/>
                        <a:ext cx="8153400" cy="3306579"/>
                      </a:xfrm>
                      <a:prstGeom prst="rect">
                        <a:avLst/>
                      </a:prstGeom>
                    </p:spPr>
                  </p:pic>
                </p:oleObj>
              </mc:Fallback>
            </mc:AlternateContent>
          </a:graphicData>
        </a:graphic>
      </p:graphicFrame>
    </p:spTree>
    <p:extLst>
      <p:ext uri="{BB962C8B-B14F-4D97-AF65-F5344CB8AC3E}">
        <p14:creationId xmlns:p14="http://schemas.microsoft.com/office/powerpoint/2010/main" val="2238843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dirty="0"/>
              <a:t>Potential outcomes estimation</a:t>
            </a:r>
            <a:br>
              <a:rPr lang="en-US" altLang="en-US" dirty="0"/>
            </a:br>
            <a:r>
              <a:rPr lang="en-US" altLang="en-US" dirty="0"/>
              <a:t>using Orange</a:t>
            </a:r>
          </a:p>
        </p:txBody>
      </p:sp>
      <p:sp>
        <p:nvSpPr>
          <p:cNvPr id="2" name="Content Placeholder 1"/>
          <p:cNvSpPr>
            <a:spLocks noGrp="1"/>
          </p:cNvSpPr>
          <p:nvPr>
            <p:ph idx="1"/>
          </p:nvPr>
        </p:nvSpPr>
        <p:spPr>
          <a:xfrm>
            <a:off x="457200" y="1524000"/>
            <a:ext cx="8229600" cy="4411662"/>
          </a:xfrm>
        </p:spPr>
        <p:txBody>
          <a:bodyPr/>
          <a:lstStyle/>
          <a:p>
            <a:r>
              <a:rPr lang="en-US" dirty="0"/>
              <a:t>Want to end up with a predicted outcome under treatment and under control:</a:t>
            </a:r>
          </a:p>
        </p:txBody>
      </p:sp>
      <p:graphicFrame>
        <p:nvGraphicFramePr>
          <p:cNvPr id="3" name="Object 2"/>
          <p:cNvGraphicFramePr>
            <a:graphicFrameLocks noChangeAspect="1"/>
          </p:cNvGraphicFramePr>
          <p:nvPr/>
        </p:nvGraphicFramePr>
        <p:xfrm>
          <a:off x="304800" y="2743200"/>
          <a:ext cx="8464731" cy="2057400"/>
        </p:xfrm>
        <a:graphic>
          <a:graphicData uri="http://schemas.openxmlformats.org/presentationml/2006/ole">
            <mc:AlternateContent xmlns:mc="http://schemas.openxmlformats.org/markup-compatibility/2006">
              <mc:Choice xmlns:v="urn:schemas-microsoft-com:vml" Requires="v">
                <p:oleObj spid="_x0000_s4100" name="Worksheet" r:id="rId4" imgW="4572090" imgH="1111320" progId="Excel.Sheet.12">
                  <p:embed/>
                </p:oleObj>
              </mc:Choice>
              <mc:Fallback>
                <p:oleObj name="Worksheet" r:id="rId4" imgW="4572090" imgH="1111320" progId="Excel.Sheet.12">
                  <p:embed/>
                  <p:pic>
                    <p:nvPicPr>
                      <p:cNvPr id="3" name="Object 2"/>
                      <p:cNvPicPr/>
                      <p:nvPr/>
                    </p:nvPicPr>
                    <p:blipFill>
                      <a:blip r:embed="rId5"/>
                      <a:stretch>
                        <a:fillRect/>
                      </a:stretch>
                    </p:blipFill>
                    <p:spPr>
                      <a:xfrm>
                        <a:off x="304800" y="2743200"/>
                        <a:ext cx="8464731" cy="2057400"/>
                      </a:xfrm>
                      <a:prstGeom prst="rect">
                        <a:avLst/>
                      </a:prstGeom>
                    </p:spPr>
                  </p:pic>
                </p:oleObj>
              </mc:Fallback>
            </mc:AlternateContent>
          </a:graphicData>
        </a:graphic>
      </p:graphicFrame>
    </p:spTree>
    <p:extLst>
      <p:ext uri="{BB962C8B-B14F-4D97-AF65-F5344CB8AC3E}">
        <p14:creationId xmlns:p14="http://schemas.microsoft.com/office/powerpoint/2010/main" val="2617571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dirty="0"/>
              <a:t>Potential outcomes estimation</a:t>
            </a:r>
            <a:br>
              <a:rPr lang="en-US" altLang="en-US" dirty="0"/>
            </a:br>
            <a:r>
              <a:rPr lang="en-US" altLang="en-US" dirty="0"/>
              <a:t>using Orange</a:t>
            </a:r>
          </a:p>
        </p:txBody>
      </p:sp>
      <p:sp>
        <p:nvSpPr>
          <p:cNvPr id="34819" name="Rectangle 3"/>
          <p:cNvSpPr>
            <a:spLocks noGrp="1" noChangeArrowheads="1"/>
          </p:cNvSpPr>
          <p:nvPr>
            <p:ph type="body" idx="1"/>
          </p:nvPr>
        </p:nvSpPr>
        <p:spPr>
          <a:xfrm>
            <a:off x="152400" y="1524000"/>
            <a:ext cx="8839200" cy="4876800"/>
          </a:xfrm>
        </p:spPr>
        <p:txBody>
          <a:bodyPr/>
          <a:lstStyle/>
          <a:p>
            <a:pPr eaLnBrk="1" hangingPunct="1"/>
            <a:r>
              <a:rPr lang="en-US" altLang="en-US" dirty="0"/>
              <a:t>Read the data using a File widget</a:t>
            </a:r>
          </a:p>
          <a:p>
            <a:pPr eaLnBrk="1" hangingPunct="1"/>
            <a:r>
              <a:rPr lang="en-US" altLang="en-US" dirty="0"/>
              <a:t>Read in a duplicate version of the data using another File widget.  In this part of the stream, switch the coding of treatment and control and recode the outcome variable to missing. </a:t>
            </a:r>
          </a:p>
          <a:p>
            <a:pPr eaLnBrk="1" hangingPunct="1"/>
            <a:r>
              <a:rPr lang="en-US" altLang="en-US" i="1" dirty="0"/>
              <a:t>Concatenate</a:t>
            </a:r>
            <a:r>
              <a:rPr lang="en-US" altLang="en-US" dirty="0"/>
              <a:t> the duplicate data to the original data.  So now the dataset is twice as large as the original and has a copy of every person under control and under treatment (though only one of them has the outcome – the other is missing). </a:t>
            </a:r>
          </a:p>
          <a:p>
            <a:pPr marL="0" indent="0" eaLnBrk="1" hangingPunct="1">
              <a:buNone/>
            </a:pPr>
            <a:r>
              <a:rPr lang="en-US" altLang="en-US" dirty="0"/>
              <a:t>  </a:t>
            </a:r>
          </a:p>
        </p:txBody>
      </p:sp>
    </p:spTree>
    <p:extLst>
      <p:ext uri="{BB962C8B-B14F-4D97-AF65-F5344CB8AC3E}">
        <p14:creationId xmlns:p14="http://schemas.microsoft.com/office/powerpoint/2010/main" val="615430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dirty="0"/>
              <a:t>Potential outcomes estimation</a:t>
            </a:r>
            <a:br>
              <a:rPr lang="en-US" altLang="en-US" dirty="0"/>
            </a:br>
            <a:r>
              <a:rPr lang="en-US" altLang="en-US" dirty="0"/>
              <a:t>using Orange</a:t>
            </a:r>
          </a:p>
        </p:txBody>
      </p:sp>
      <p:sp>
        <p:nvSpPr>
          <p:cNvPr id="34819" name="Rectangle 3"/>
          <p:cNvSpPr>
            <a:spLocks noGrp="1" noChangeArrowheads="1"/>
          </p:cNvSpPr>
          <p:nvPr>
            <p:ph type="body" idx="1"/>
          </p:nvPr>
        </p:nvSpPr>
        <p:spPr>
          <a:xfrm>
            <a:off x="304800" y="1524000"/>
            <a:ext cx="8305800" cy="4876800"/>
          </a:xfrm>
        </p:spPr>
        <p:txBody>
          <a:bodyPr/>
          <a:lstStyle/>
          <a:p>
            <a:pPr eaLnBrk="1" hangingPunct="1"/>
            <a:r>
              <a:rPr lang="en-US" altLang="en-US" dirty="0"/>
              <a:t>Separate the data into data for the treatment group and control groups.</a:t>
            </a:r>
          </a:p>
          <a:p>
            <a:pPr eaLnBrk="1" hangingPunct="1"/>
            <a:r>
              <a:rPr lang="en-US" altLang="en-US" dirty="0"/>
              <a:t>Fit your favorite machine learning method to predict the outcome in the treatment group and do the same for the control group. This will give predictions for the data that were missing previously.</a:t>
            </a:r>
          </a:p>
          <a:p>
            <a:pPr eaLnBrk="1" hangingPunct="1"/>
            <a:r>
              <a:rPr lang="en-US" altLang="en-US" i="1" dirty="0"/>
              <a:t>Merge</a:t>
            </a:r>
            <a:r>
              <a:rPr lang="en-US" altLang="en-US" dirty="0"/>
              <a:t> the datasets together so everyone has a predicted outcome under the treatment and under the control conditions.  </a:t>
            </a:r>
          </a:p>
          <a:p>
            <a:pPr eaLnBrk="1" hangingPunct="1"/>
            <a:endParaRPr lang="en-US" altLang="en-US" i="1" dirty="0"/>
          </a:p>
          <a:p>
            <a:pPr eaLnBrk="1" hangingPunct="1"/>
            <a:endParaRPr lang="en-US" altLang="en-US" i="1" dirty="0"/>
          </a:p>
          <a:p>
            <a:pPr marL="0" indent="0" eaLnBrk="1" hangingPunct="1">
              <a:buNone/>
            </a:pPr>
            <a:r>
              <a:rPr lang="en-US" altLang="en-US" dirty="0"/>
              <a:t>  </a:t>
            </a:r>
          </a:p>
        </p:txBody>
      </p:sp>
    </p:spTree>
    <p:extLst>
      <p:ext uri="{BB962C8B-B14F-4D97-AF65-F5344CB8AC3E}">
        <p14:creationId xmlns:p14="http://schemas.microsoft.com/office/powerpoint/2010/main" val="4097948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dirty="0"/>
              <a:t>Potential outcomes estimation</a:t>
            </a:r>
            <a:br>
              <a:rPr lang="en-US" altLang="en-US" dirty="0"/>
            </a:br>
            <a:r>
              <a:rPr lang="en-US" altLang="en-US" dirty="0"/>
              <a:t>using IBM SPSS Modeler</a:t>
            </a:r>
          </a:p>
        </p:txBody>
      </p:sp>
      <p:sp>
        <p:nvSpPr>
          <p:cNvPr id="34819" name="Rectangle 3"/>
          <p:cNvSpPr>
            <a:spLocks noGrp="1" noChangeArrowheads="1"/>
          </p:cNvSpPr>
          <p:nvPr>
            <p:ph type="body" idx="1"/>
          </p:nvPr>
        </p:nvSpPr>
        <p:spPr>
          <a:xfrm>
            <a:off x="304800" y="1524000"/>
            <a:ext cx="8305800" cy="4876800"/>
          </a:xfrm>
        </p:spPr>
        <p:txBody>
          <a:bodyPr/>
          <a:lstStyle/>
          <a:p>
            <a:pPr eaLnBrk="1" hangingPunct="1"/>
            <a:r>
              <a:rPr lang="en-US" altLang="en-US" dirty="0"/>
              <a:t>Average all the differences between the under-treatment and under-control conditions to estimate the average causal effect (ACE).</a:t>
            </a:r>
          </a:p>
          <a:p>
            <a:pPr eaLnBrk="1" hangingPunct="1"/>
            <a:r>
              <a:rPr lang="en-US" altLang="en-US" dirty="0"/>
              <a:t>Or the ACE in different subgroups.  </a:t>
            </a:r>
          </a:p>
          <a:p>
            <a:pPr marL="0" indent="0" eaLnBrk="1" hangingPunct="1">
              <a:buNone/>
            </a:pPr>
            <a:endParaRPr lang="en-US" altLang="en-US" i="1" dirty="0"/>
          </a:p>
          <a:p>
            <a:pPr eaLnBrk="1" hangingPunct="1"/>
            <a:endParaRPr lang="en-US" altLang="en-US" i="1" dirty="0"/>
          </a:p>
          <a:p>
            <a:pPr marL="0" indent="0" eaLnBrk="1" hangingPunct="1">
              <a:buNone/>
            </a:pPr>
            <a:r>
              <a:rPr lang="en-US" altLang="en-US" dirty="0"/>
              <a:t>  </a:t>
            </a:r>
          </a:p>
        </p:txBody>
      </p:sp>
    </p:spTree>
    <p:extLst>
      <p:ext uri="{BB962C8B-B14F-4D97-AF65-F5344CB8AC3E}">
        <p14:creationId xmlns:p14="http://schemas.microsoft.com/office/powerpoint/2010/main" val="898191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04800"/>
            <a:ext cx="7543800" cy="1295400"/>
          </a:xfrm>
        </p:spPr>
        <p:txBody>
          <a:bodyPr/>
          <a:lstStyle/>
          <a:p>
            <a:pPr eaLnBrk="1" hangingPunct="1"/>
            <a:r>
              <a:rPr lang="en-US" altLang="en-US" dirty="0"/>
              <a:t>Potential outcomes estimation</a:t>
            </a:r>
          </a:p>
        </p:txBody>
      </p:sp>
      <p:sp>
        <p:nvSpPr>
          <p:cNvPr id="17411" name="Rectangle 3"/>
          <p:cNvSpPr>
            <a:spLocks noGrp="1" noChangeArrowheads="1"/>
          </p:cNvSpPr>
          <p:nvPr>
            <p:ph type="body" idx="1"/>
          </p:nvPr>
        </p:nvSpPr>
        <p:spPr>
          <a:xfrm>
            <a:off x="457200" y="1143000"/>
            <a:ext cx="8229600" cy="4411662"/>
          </a:xfrm>
          <a:solidFill>
            <a:schemeClr val="bg1"/>
          </a:solidFill>
        </p:spPr>
        <p:txBody>
          <a:bodyPr/>
          <a:lstStyle/>
          <a:p>
            <a:pPr marL="0" indent="0" eaLnBrk="1" hangingPunct="1">
              <a:buSzPct val="150000"/>
              <a:buNone/>
            </a:pPr>
            <a:r>
              <a:rPr lang="en-US" altLang="en-US" dirty="0"/>
              <a:t>I have posted an example Orange workflow and dataset on the website illustrating the idea for this and the next section (subgroup analysis).</a:t>
            </a:r>
          </a:p>
          <a:p>
            <a:pPr marL="0" indent="0" eaLnBrk="1" hangingPunct="1">
              <a:buSzPct val="150000"/>
              <a:buNone/>
            </a:pPr>
            <a:endParaRPr lang="en-US" altLang="en-US" dirty="0"/>
          </a:p>
          <a:p>
            <a:pPr eaLnBrk="1" hangingPunct="1">
              <a:buFont typeface="Wingdings" pitchFamily="2" charset="2"/>
              <a:buNone/>
            </a:pPr>
            <a:endParaRPr lang="en-US" altLang="en-US" dirty="0"/>
          </a:p>
        </p:txBody>
      </p:sp>
      <p:pic>
        <p:nvPicPr>
          <p:cNvPr id="3" name="Picture 2" descr="A close up of a map&#10;&#10;Description automatically generated">
            <a:extLst>
              <a:ext uri="{FF2B5EF4-FFF2-40B4-BE49-F238E27FC236}">
                <a16:creationId xmlns:a16="http://schemas.microsoft.com/office/drawing/2014/main" id="{D6F9E2F0-E639-0046-8617-8C2B053F59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2743200"/>
            <a:ext cx="4961998" cy="3842004"/>
          </a:xfrm>
          <a:prstGeom prst="rect">
            <a:avLst/>
          </a:prstGeom>
        </p:spPr>
      </p:pic>
    </p:spTree>
    <p:extLst>
      <p:ext uri="{BB962C8B-B14F-4D97-AF65-F5344CB8AC3E}">
        <p14:creationId xmlns:p14="http://schemas.microsoft.com/office/powerpoint/2010/main" val="2053770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5EB6E-B42A-864D-BFC4-39309A12C27F}"/>
              </a:ext>
            </a:extLst>
          </p:cNvPr>
          <p:cNvSpPr>
            <a:spLocks noGrp="1"/>
          </p:cNvSpPr>
          <p:nvPr>
            <p:ph type="title"/>
          </p:nvPr>
        </p:nvSpPr>
        <p:spPr>
          <a:xfrm>
            <a:off x="24063" y="-568325"/>
            <a:ext cx="7543800" cy="1295400"/>
          </a:xfrm>
        </p:spPr>
        <p:txBody>
          <a:bodyPr/>
          <a:lstStyle/>
          <a:p>
            <a:r>
              <a:rPr lang="en-US" dirty="0"/>
              <a:t>Review</a:t>
            </a:r>
          </a:p>
        </p:txBody>
      </p:sp>
      <p:sp>
        <p:nvSpPr>
          <p:cNvPr id="5" name="Content Placeholder 4">
            <a:extLst>
              <a:ext uri="{FF2B5EF4-FFF2-40B4-BE49-F238E27FC236}">
                <a16:creationId xmlns:a16="http://schemas.microsoft.com/office/drawing/2014/main" id="{ACDB850D-9877-8340-AD7F-3CBF2F0D88E6}"/>
              </a:ext>
            </a:extLst>
          </p:cNvPr>
          <p:cNvSpPr>
            <a:spLocks noGrp="1"/>
          </p:cNvSpPr>
          <p:nvPr>
            <p:ph sz="half" idx="1"/>
          </p:nvPr>
        </p:nvSpPr>
        <p:spPr>
          <a:xfrm>
            <a:off x="40105" y="729833"/>
            <a:ext cx="4038600" cy="4411662"/>
          </a:xfrm>
        </p:spPr>
        <p:txBody>
          <a:bodyPr/>
          <a:lstStyle/>
          <a:p>
            <a:pPr marL="0" indent="0">
              <a:buNone/>
            </a:pPr>
            <a:r>
              <a:rPr lang="en-US" u="sng" dirty="0"/>
              <a:t>Clustering</a:t>
            </a:r>
          </a:p>
          <a:p>
            <a:pPr marL="514350" indent="-514350">
              <a:buAutoNum type="arabicPeriod"/>
            </a:pPr>
            <a:r>
              <a:rPr lang="en-US" dirty="0"/>
              <a:t>k-means</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r>
              <a:rPr lang="en-US" dirty="0" err="1"/>
              <a:t>heirarchical</a:t>
            </a:r>
            <a:r>
              <a:rPr lang="en-US" dirty="0"/>
              <a:t> </a:t>
            </a:r>
          </a:p>
        </p:txBody>
      </p:sp>
      <p:sp>
        <p:nvSpPr>
          <p:cNvPr id="6" name="Content Placeholder 5">
            <a:extLst>
              <a:ext uri="{FF2B5EF4-FFF2-40B4-BE49-F238E27FC236}">
                <a16:creationId xmlns:a16="http://schemas.microsoft.com/office/drawing/2014/main" id="{692F96FC-C466-5640-BB4C-C7B6F59CDC7F}"/>
              </a:ext>
            </a:extLst>
          </p:cNvPr>
          <p:cNvSpPr>
            <a:spLocks noGrp="1"/>
          </p:cNvSpPr>
          <p:nvPr>
            <p:ph sz="half" idx="2"/>
          </p:nvPr>
        </p:nvSpPr>
        <p:spPr>
          <a:xfrm>
            <a:off x="4094747" y="729833"/>
            <a:ext cx="4038600" cy="4411662"/>
          </a:xfrm>
        </p:spPr>
        <p:txBody>
          <a:bodyPr/>
          <a:lstStyle/>
          <a:p>
            <a:pPr marL="0" indent="0">
              <a:buNone/>
            </a:pPr>
            <a:r>
              <a:rPr lang="en-US" u="sng" dirty="0"/>
              <a:t>Dimension Reduction</a:t>
            </a:r>
          </a:p>
          <a:p>
            <a:pPr marL="514350" indent="-514350">
              <a:buFont typeface="+mj-lt"/>
              <a:buAutoNum type="arabicPeriod" startAt="3"/>
            </a:pPr>
            <a:r>
              <a:rPr lang="en-US" dirty="0"/>
              <a:t>PCA</a:t>
            </a:r>
          </a:p>
          <a:p>
            <a:pPr marL="514350" indent="-514350">
              <a:buFont typeface="+mj-lt"/>
              <a:buAutoNum type="arabicPeriod" startAt="3"/>
            </a:pPr>
            <a:endParaRPr lang="en-US" dirty="0"/>
          </a:p>
          <a:p>
            <a:pPr marL="514350" indent="-514350">
              <a:buFont typeface="+mj-lt"/>
              <a:buAutoNum type="arabicPeriod" startAt="3"/>
            </a:pPr>
            <a:endParaRPr lang="en-US" dirty="0"/>
          </a:p>
          <a:p>
            <a:pPr marL="514350" indent="-514350">
              <a:buFont typeface="+mj-lt"/>
              <a:buAutoNum type="arabicPeriod" startAt="3"/>
            </a:pPr>
            <a:endParaRPr lang="en-US" dirty="0"/>
          </a:p>
          <a:p>
            <a:pPr marL="514350" indent="-514350">
              <a:buFont typeface="+mj-lt"/>
              <a:buAutoNum type="arabicPeriod" startAt="3"/>
            </a:pPr>
            <a:endParaRPr lang="en-US" dirty="0"/>
          </a:p>
          <a:p>
            <a:pPr marL="514350" indent="-514350">
              <a:buFont typeface="+mj-lt"/>
              <a:buAutoNum type="arabicPeriod" startAt="3"/>
            </a:pPr>
            <a:endParaRPr lang="en-US" dirty="0"/>
          </a:p>
          <a:p>
            <a:pPr marL="514350" indent="-514350">
              <a:buFont typeface="+mj-lt"/>
              <a:buAutoNum type="arabicPeriod" startAt="3"/>
            </a:pPr>
            <a:endParaRPr lang="en-US" dirty="0"/>
          </a:p>
          <a:p>
            <a:pPr marL="514350" indent="-514350">
              <a:buFont typeface="+mj-lt"/>
              <a:buAutoNum type="arabicPeriod" startAt="3"/>
            </a:pPr>
            <a:r>
              <a:rPr lang="en-US" dirty="0"/>
              <a:t>t-SNE</a:t>
            </a:r>
          </a:p>
        </p:txBody>
      </p:sp>
      <p:pic>
        <p:nvPicPr>
          <p:cNvPr id="8" name="Picture 7">
            <a:extLst>
              <a:ext uri="{FF2B5EF4-FFF2-40B4-BE49-F238E27FC236}">
                <a16:creationId xmlns:a16="http://schemas.microsoft.com/office/drawing/2014/main" id="{BA9FD64A-CE24-BD43-B82D-E81D96E6DB09}"/>
              </a:ext>
            </a:extLst>
          </p:cNvPr>
          <p:cNvPicPr>
            <a:picLocks noChangeAspect="1"/>
          </p:cNvPicPr>
          <p:nvPr/>
        </p:nvPicPr>
        <p:blipFill>
          <a:blip r:embed="rId2"/>
          <a:stretch>
            <a:fillRect/>
          </a:stretch>
        </p:blipFill>
        <p:spPr>
          <a:xfrm>
            <a:off x="40105" y="4900945"/>
            <a:ext cx="3903900" cy="1878510"/>
          </a:xfrm>
          <a:prstGeom prst="rect">
            <a:avLst/>
          </a:prstGeom>
        </p:spPr>
      </p:pic>
      <p:pic>
        <p:nvPicPr>
          <p:cNvPr id="9" name="Picture 8">
            <a:extLst>
              <a:ext uri="{FF2B5EF4-FFF2-40B4-BE49-F238E27FC236}">
                <a16:creationId xmlns:a16="http://schemas.microsoft.com/office/drawing/2014/main" id="{95EB4905-9750-2247-9D42-79B50DC9E449}"/>
              </a:ext>
            </a:extLst>
          </p:cNvPr>
          <p:cNvPicPr>
            <a:picLocks noChangeAspect="1"/>
          </p:cNvPicPr>
          <p:nvPr/>
        </p:nvPicPr>
        <p:blipFill rotWithShape="1">
          <a:blip r:embed="rId3"/>
          <a:srcRect l="1974" t="30905"/>
          <a:stretch/>
        </p:blipFill>
        <p:spPr>
          <a:xfrm>
            <a:off x="228600" y="1770473"/>
            <a:ext cx="3715405" cy="1929969"/>
          </a:xfrm>
          <a:prstGeom prst="rect">
            <a:avLst/>
          </a:prstGeom>
        </p:spPr>
      </p:pic>
      <p:pic>
        <p:nvPicPr>
          <p:cNvPr id="10" name="Picture 9">
            <a:extLst>
              <a:ext uri="{FF2B5EF4-FFF2-40B4-BE49-F238E27FC236}">
                <a16:creationId xmlns:a16="http://schemas.microsoft.com/office/drawing/2014/main" id="{148CE950-B208-AE4E-B951-DE4C8DFEDEC3}"/>
              </a:ext>
            </a:extLst>
          </p:cNvPr>
          <p:cNvPicPr>
            <a:picLocks noChangeAspect="1"/>
          </p:cNvPicPr>
          <p:nvPr/>
        </p:nvPicPr>
        <p:blipFill>
          <a:blip r:embed="rId4"/>
          <a:stretch>
            <a:fillRect/>
          </a:stretch>
        </p:blipFill>
        <p:spPr>
          <a:xfrm>
            <a:off x="4584032" y="1905000"/>
            <a:ext cx="4094563" cy="2605108"/>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D545241F-BF68-1A43-AD58-9F6E26D9DF07}"/>
              </a:ext>
            </a:extLst>
          </p:cNvPr>
          <p:cNvPicPr>
            <a:picLocks noChangeAspect="1"/>
          </p:cNvPicPr>
          <p:nvPr/>
        </p:nvPicPr>
        <p:blipFill>
          <a:blip r:embed="rId5"/>
          <a:stretch>
            <a:fillRect/>
          </a:stretch>
        </p:blipFill>
        <p:spPr>
          <a:xfrm>
            <a:off x="5791267" y="4739406"/>
            <a:ext cx="2887328" cy="2201588"/>
          </a:xfrm>
          <a:prstGeom prst="rect">
            <a:avLst/>
          </a:prstGeom>
        </p:spPr>
      </p:pic>
    </p:spTree>
    <p:extLst>
      <p:ext uri="{BB962C8B-B14F-4D97-AF65-F5344CB8AC3E}">
        <p14:creationId xmlns:p14="http://schemas.microsoft.com/office/powerpoint/2010/main" val="2991957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04800"/>
            <a:ext cx="7543800" cy="1295400"/>
          </a:xfrm>
        </p:spPr>
        <p:txBody>
          <a:bodyPr/>
          <a:lstStyle/>
          <a:p>
            <a:pPr eaLnBrk="1" hangingPunct="1"/>
            <a:r>
              <a:rPr lang="en-US" altLang="en-US" dirty="0"/>
              <a:t>Potential outcomes estimation</a:t>
            </a:r>
          </a:p>
        </p:txBody>
      </p:sp>
      <p:sp>
        <p:nvSpPr>
          <p:cNvPr id="17411" name="Rectangle 3"/>
          <p:cNvSpPr>
            <a:spLocks noGrp="1" noChangeArrowheads="1"/>
          </p:cNvSpPr>
          <p:nvPr>
            <p:ph type="body" idx="1"/>
          </p:nvPr>
        </p:nvSpPr>
        <p:spPr>
          <a:xfrm>
            <a:off x="457200" y="1143000"/>
            <a:ext cx="8229600" cy="4411662"/>
          </a:xfrm>
          <a:solidFill>
            <a:schemeClr val="bg1"/>
          </a:solidFill>
        </p:spPr>
        <p:txBody>
          <a:bodyPr/>
          <a:lstStyle/>
          <a:p>
            <a:pPr marL="0" indent="0" eaLnBrk="1" hangingPunct="1">
              <a:buSzPct val="150000"/>
              <a:buNone/>
            </a:pPr>
            <a:r>
              <a:rPr lang="en-US" altLang="en-US" dirty="0"/>
              <a:t>Looks complicated, but let’s break it down.</a:t>
            </a:r>
          </a:p>
          <a:p>
            <a:pPr marL="0" indent="0" eaLnBrk="1" hangingPunct="1">
              <a:buSzPct val="150000"/>
              <a:buNone/>
            </a:pPr>
            <a:r>
              <a:rPr lang="en-US" altLang="en-US" dirty="0"/>
              <a:t>1. Create duplicate records</a:t>
            </a:r>
          </a:p>
          <a:p>
            <a:pPr marL="0" indent="0" eaLnBrk="1" hangingPunct="1">
              <a:buSzPct val="150000"/>
              <a:buNone/>
            </a:pPr>
            <a:endParaRPr lang="en-US" altLang="en-US" dirty="0"/>
          </a:p>
          <a:p>
            <a:pPr eaLnBrk="1" hangingPunct="1">
              <a:buFont typeface="Wingdings" pitchFamily="2" charset="2"/>
              <a:buNone/>
            </a:pPr>
            <a:endParaRPr lang="en-US" altLang="en-US" dirty="0"/>
          </a:p>
        </p:txBody>
      </p:sp>
      <p:pic>
        <p:nvPicPr>
          <p:cNvPr id="3" name="Picture 2" descr="A picture containing text, map&#10;&#10;Description automatically generated">
            <a:extLst>
              <a:ext uri="{FF2B5EF4-FFF2-40B4-BE49-F238E27FC236}">
                <a16:creationId xmlns:a16="http://schemas.microsoft.com/office/drawing/2014/main" id="{58663559-EF5A-474D-82BC-36B247901E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8658" y="2667000"/>
            <a:ext cx="5766683" cy="3310326"/>
          </a:xfrm>
          <a:prstGeom prst="rect">
            <a:avLst/>
          </a:prstGeom>
        </p:spPr>
      </p:pic>
    </p:spTree>
    <p:extLst>
      <p:ext uri="{BB962C8B-B14F-4D97-AF65-F5344CB8AC3E}">
        <p14:creationId xmlns:p14="http://schemas.microsoft.com/office/powerpoint/2010/main" val="2245373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04800"/>
            <a:ext cx="7543800" cy="1295400"/>
          </a:xfrm>
        </p:spPr>
        <p:txBody>
          <a:bodyPr/>
          <a:lstStyle/>
          <a:p>
            <a:pPr eaLnBrk="1" hangingPunct="1"/>
            <a:r>
              <a:rPr lang="en-US" altLang="en-US" dirty="0"/>
              <a:t>Potential outcomes estimation</a:t>
            </a:r>
          </a:p>
        </p:txBody>
      </p:sp>
      <p:sp>
        <p:nvSpPr>
          <p:cNvPr id="17411" name="Rectangle 3"/>
          <p:cNvSpPr>
            <a:spLocks noGrp="1" noChangeArrowheads="1"/>
          </p:cNvSpPr>
          <p:nvPr>
            <p:ph type="body" idx="1"/>
          </p:nvPr>
        </p:nvSpPr>
        <p:spPr>
          <a:xfrm>
            <a:off x="457200" y="1143000"/>
            <a:ext cx="8229600" cy="4411662"/>
          </a:xfrm>
          <a:solidFill>
            <a:schemeClr val="bg1"/>
          </a:solidFill>
        </p:spPr>
        <p:txBody>
          <a:bodyPr/>
          <a:lstStyle/>
          <a:p>
            <a:pPr marL="0" indent="0" eaLnBrk="1" hangingPunct="1">
              <a:buSzPct val="150000"/>
              <a:buNone/>
            </a:pPr>
            <a:r>
              <a:rPr lang="en-US" altLang="en-US" dirty="0"/>
              <a:t>Looks complicated, but let’s look at the steps.</a:t>
            </a:r>
          </a:p>
          <a:p>
            <a:pPr marL="0" indent="0" eaLnBrk="1" hangingPunct="1">
              <a:buSzPct val="150000"/>
              <a:buNone/>
            </a:pPr>
            <a:r>
              <a:rPr lang="en-US" altLang="en-US" dirty="0"/>
              <a:t>2. Estimate effects in treatment and control</a:t>
            </a:r>
          </a:p>
          <a:p>
            <a:pPr marL="0" indent="0" eaLnBrk="1" hangingPunct="1">
              <a:buSzPct val="150000"/>
              <a:buNone/>
            </a:pPr>
            <a:endParaRPr lang="en-US" altLang="en-US" dirty="0"/>
          </a:p>
          <a:p>
            <a:pPr marL="0" indent="0" eaLnBrk="1" hangingPunct="1">
              <a:buSzPct val="150000"/>
              <a:buNone/>
            </a:pPr>
            <a:endParaRPr lang="en-US" altLang="en-US" dirty="0"/>
          </a:p>
          <a:p>
            <a:pPr marL="0" indent="0" eaLnBrk="1" hangingPunct="1">
              <a:buSzPct val="150000"/>
              <a:buNone/>
            </a:pPr>
            <a:endParaRPr lang="en-US" altLang="en-US" dirty="0"/>
          </a:p>
          <a:p>
            <a:pPr marL="0" indent="0" eaLnBrk="1" hangingPunct="1">
              <a:buSzPct val="150000"/>
              <a:buNone/>
            </a:pPr>
            <a:endParaRPr lang="en-US" altLang="en-US" dirty="0"/>
          </a:p>
          <a:p>
            <a:pPr marL="0" indent="0" eaLnBrk="1" hangingPunct="1">
              <a:buSzPct val="150000"/>
              <a:buNone/>
            </a:pPr>
            <a:endParaRPr lang="en-US" altLang="en-US" dirty="0"/>
          </a:p>
          <a:p>
            <a:pPr marL="0" indent="0" eaLnBrk="1" hangingPunct="1">
              <a:buSzPct val="150000"/>
              <a:buNone/>
            </a:pPr>
            <a:endParaRPr lang="en-US" altLang="en-US" dirty="0"/>
          </a:p>
          <a:p>
            <a:pPr marL="0" indent="0" eaLnBrk="1" hangingPunct="1">
              <a:buSzPct val="150000"/>
              <a:buNone/>
            </a:pPr>
            <a:endParaRPr lang="en-US" altLang="en-US" dirty="0"/>
          </a:p>
          <a:p>
            <a:pPr marL="0" indent="0" eaLnBrk="1" hangingPunct="1">
              <a:buSzPct val="150000"/>
              <a:buNone/>
            </a:pPr>
            <a:r>
              <a:rPr lang="en-US" altLang="en-US" dirty="0"/>
              <a:t>3. (Next) Use potential outcomes to get ACE</a:t>
            </a:r>
          </a:p>
          <a:p>
            <a:pPr marL="0" indent="0" eaLnBrk="1" hangingPunct="1">
              <a:buSzPct val="150000"/>
              <a:buNone/>
            </a:pPr>
            <a:endParaRPr lang="en-US" altLang="en-US" dirty="0"/>
          </a:p>
          <a:p>
            <a:pPr marL="0" indent="0" eaLnBrk="1" hangingPunct="1">
              <a:buSzPct val="150000"/>
              <a:buNone/>
            </a:pPr>
            <a:endParaRPr lang="en-US" altLang="en-US" dirty="0"/>
          </a:p>
          <a:p>
            <a:pPr eaLnBrk="1" hangingPunct="1">
              <a:buFont typeface="Wingdings" pitchFamily="2" charset="2"/>
              <a:buNone/>
            </a:pPr>
            <a:endParaRPr lang="en-US" altLang="en-US" dirty="0"/>
          </a:p>
        </p:txBody>
      </p:sp>
      <p:pic>
        <p:nvPicPr>
          <p:cNvPr id="3" name="Picture 2" descr="A picture containing text, map&#10;&#10;Description automatically generated">
            <a:extLst>
              <a:ext uri="{FF2B5EF4-FFF2-40B4-BE49-F238E27FC236}">
                <a16:creationId xmlns:a16="http://schemas.microsoft.com/office/drawing/2014/main" id="{FD77FDB7-1D67-2549-8545-E014F4FCB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6414" y="2438400"/>
            <a:ext cx="4345371" cy="3429000"/>
          </a:xfrm>
          <a:prstGeom prst="rect">
            <a:avLst/>
          </a:prstGeom>
        </p:spPr>
      </p:pic>
    </p:spTree>
    <p:extLst>
      <p:ext uri="{BB962C8B-B14F-4D97-AF65-F5344CB8AC3E}">
        <p14:creationId xmlns:p14="http://schemas.microsoft.com/office/powerpoint/2010/main" val="1006464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dirty="0"/>
              <a:t>Potential outcomes estimation</a:t>
            </a:r>
            <a:br>
              <a:rPr lang="en-US" altLang="en-US" dirty="0"/>
            </a:br>
            <a:r>
              <a:rPr lang="en-US" altLang="en-US" dirty="0"/>
              <a:t>using Orange</a:t>
            </a:r>
          </a:p>
        </p:txBody>
      </p:sp>
      <p:sp>
        <p:nvSpPr>
          <p:cNvPr id="34819" name="Rectangle 3"/>
          <p:cNvSpPr>
            <a:spLocks noGrp="1" noChangeArrowheads="1"/>
          </p:cNvSpPr>
          <p:nvPr>
            <p:ph type="body" idx="1"/>
          </p:nvPr>
        </p:nvSpPr>
        <p:spPr>
          <a:xfrm>
            <a:off x="304800" y="1524000"/>
            <a:ext cx="8305800" cy="4876800"/>
          </a:xfrm>
        </p:spPr>
        <p:txBody>
          <a:bodyPr/>
          <a:lstStyle/>
          <a:p>
            <a:pPr marL="0" indent="0" eaLnBrk="1" hangingPunct="1">
              <a:buNone/>
            </a:pPr>
            <a:r>
              <a:rPr lang="en-US" altLang="en-US" dirty="0"/>
              <a:t>Issues</a:t>
            </a:r>
          </a:p>
          <a:p>
            <a:pPr eaLnBrk="1" hangingPunct="1"/>
            <a:r>
              <a:rPr lang="en-US" altLang="en-US" dirty="0"/>
              <a:t>(+) Can use flexible models in each condition to help avoid issues with incorrectly specifying the model.</a:t>
            </a:r>
          </a:p>
          <a:p>
            <a:pPr eaLnBrk="1" hangingPunct="1"/>
            <a:r>
              <a:rPr lang="en-US" altLang="en-US" dirty="0"/>
              <a:t>(-) Requires large sample sizes in treatment and in control groups.</a:t>
            </a:r>
          </a:p>
          <a:p>
            <a:pPr eaLnBrk="1" hangingPunct="1"/>
            <a:r>
              <a:rPr lang="en-US" altLang="en-US" dirty="0"/>
              <a:t>(0) Does not solve the problem of “unmeasured confounders”.  Not surprisingly, you can only adjust for measured quantities.   </a:t>
            </a:r>
          </a:p>
          <a:p>
            <a:pPr eaLnBrk="1" hangingPunct="1"/>
            <a:endParaRPr lang="en-US" altLang="en-US" i="1" dirty="0"/>
          </a:p>
          <a:p>
            <a:pPr eaLnBrk="1" hangingPunct="1"/>
            <a:endParaRPr lang="en-US" altLang="en-US" i="1" dirty="0"/>
          </a:p>
          <a:p>
            <a:pPr marL="0" indent="0" eaLnBrk="1" hangingPunct="1">
              <a:buNone/>
            </a:pPr>
            <a:r>
              <a:rPr lang="en-US" altLang="en-US" dirty="0"/>
              <a:t>  </a:t>
            </a:r>
          </a:p>
        </p:txBody>
      </p:sp>
    </p:spTree>
    <p:extLst>
      <p:ext uri="{BB962C8B-B14F-4D97-AF65-F5344CB8AC3E}">
        <p14:creationId xmlns:p14="http://schemas.microsoft.com/office/powerpoint/2010/main" val="3845308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22238"/>
            <a:ext cx="8382000" cy="1401762"/>
          </a:xfrm>
        </p:spPr>
        <p:txBody>
          <a:bodyPr/>
          <a:lstStyle/>
          <a:p>
            <a:pPr eaLnBrk="1" hangingPunct="1"/>
            <a:r>
              <a:rPr lang="en-US" altLang="en-US" dirty="0"/>
              <a:t>Potential outcomes vs propensity score adjustment</a:t>
            </a:r>
          </a:p>
        </p:txBody>
      </p:sp>
      <p:sp>
        <p:nvSpPr>
          <p:cNvPr id="34819" name="Rectangle 3"/>
          <p:cNvSpPr>
            <a:spLocks noGrp="1" noChangeArrowheads="1"/>
          </p:cNvSpPr>
          <p:nvPr>
            <p:ph type="body" idx="1"/>
          </p:nvPr>
        </p:nvSpPr>
        <p:spPr>
          <a:xfrm>
            <a:off x="268941" y="990600"/>
            <a:ext cx="8305800" cy="4876800"/>
          </a:xfrm>
        </p:spPr>
        <p:txBody>
          <a:bodyPr/>
          <a:lstStyle/>
          <a:p>
            <a:pPr marL="0" indent="0" eaLnBrk="1" hangingPunct="1">
              <a:buNone/>
            </a:pPr>
            <a:endParaRPr lang="en-US" altLang="en-US" dirty="0"/>
          </a:p>
          <a:p>
            <a:pPr eaLnBrk="1" hangingPunct="1"/>
            <a:r>
              <a:rPr lang="en-US" altLang="en-US" dirty="0"/>
              <a:t>Potential outcomes: try to </a:t>
            </a:r>
            <a:r>
              <a:rPr lang="en-US" altLang="en-US" b="1" dirty="0"/>
              <a:t>estimate</a:t>
            </a:r>
            <a:r>
              <a:rPr lang="en-US" altLang="en-US" dirty="0"/>
              <a:t> the potential outcome using supervised learning</a:t>
            </a:r>
          </a:p>
          <a:p>
            <a:pPr eaLnBrk="1" hangingPunct="1"/>
            <a:r>
              <a:rPr lang="en-US" altLang="en-US" dirty="0"/>
              <a:t>Propensity score adjustment: try to construct </a:t>
            </a:r>
            <a:r>
              <a:rPr lang="en-US" altLang="en-US" b="1" dirty="0"/>
              <a:t>balanced</a:t>
            </a:r>
            <a:r>
              <a:rPr lang="en-US" altLang="en-US" dirty="0"/>
              <a:t> groups</a:t>
            </a:r>
          </a:p>
          <a:p>
            <a:pPr eaLnBrk="1" hangingPunct="1"/>
            <a:r>
              <a:rPr lang="en-US" altLang="en-US" u="sng" dirty="0"/>
              <a:t>Both rely on models!!!</a:t>
            </a:r>
          </a:p>
          <a:p>
            <a:pPr eaLnBrk="1" hangingPunct="1"/>
            <a:r>
              <a:rPr lang="en-US" altLang="en-US" dirty="0"/>
              <a:t>Can be used alone or in tandem (“doubly robust”)</a:t>
            </a:r>
          </a:p>
          <a:p>
            <a:pPr eaLnBrk="1" hangingPunct="1"/>
            <a:r>
              <a:rPr lang="en-US" altLang="en-US" dirty="0"/>
              <a:t>Neither helps us extrapolate to samples that do not represent the training data</a:t>
            </a:r>
          </a:p>
          <a:p>
            <a:pPr marL="0" indent="0" eaLnBrk="1" hangingPunct="1">
              <a:buNone/>
            </a:pPr>
            <a:r>
              <a:rPr lang="en-US" altLang="en-US" dirty="0"/>
              <a:t>  </a:t>
            </a:r>
          </a:p>
        </p:txBody>
      </p:sp>
    </p:spTree>
    <p:extLst>
      <p:ext uri="{BB962C8B-B14F-4D97-AF65-F5344CB8AC3E}">
        <p14:creationId xmlns:p14="http://schemas.microsoft.com/office/powerpoint/2010/main" val="4066383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0" name="Group 20"/>
          <p:cNvGrpSpPr>
            <a:grpSpLocks/>
          </p:cNvGrpSpPr>
          <p:nvPr/>
        </p:nvGrpSpPr>
        <p:grpSpPr bwMode="auto">
          <a:xfrm>
            <a:off x="1752600" y="1524000"/>
            <a:ext cx="6172200" cy="3962400"/>
            <a:chOff x="1104" y="960"/>
            <a:chExt cx="3888" cy="2496"/>
          </a:xfrm>
        </p:grpSpPr>
        <p:sp>
          <p:nvSpPr>
            <p:cNvPr id="51202" name="Line 2"/>
            <p:cNvSpPr>
              <a:spLocks noChangeShapeType="1"/>
            </p:cNvSpPr>
            <p:nvPr/>
          </p:nvSpPr>
          <p:spPr bwMode="auto">
            <a:xfrm>
              <a:off x="1728" y="960"/>
              <a:ext cx="2016"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207" name="Line 7"/>
            <p:cNvSpPr>
              <a:spLocks noChangeShapeType="1"/>
            </p:cNvSpPr>
            <p:nvPr/>
          </p:nvSpPr>
          <p:spPr bwMode="auto">
            <a:xfrm>
              <a:off x="1728" y="960"/>
              <a:ext cx="0" cy="96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208" name="Line 8"/>
            <p:cNvSpPr>
              <a:spLocks noChangeShapeType="1"/>
            </p:cNvSpPr>
            <p:nvPr/>
          </p:nvSpPr>
          <p:spPr bwMode="auto">
            <a:xfrm>
              <a:off x="3744" y="960"/>
              <a:ext cx="0" cy="96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209" name="Line 9"/>
            <p:cNvSpPr>
              <a:spLocks noChangeShapeType="1"/>
            </p:cNvSpPr>
            <p:nvPr/>
          </p:nvSpPr>
          <p:spPr bwMode="auto">
            <a:xfrm>
              <a:off x="1104" y="1920"/>
              <a:ext cx="1344"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210" name="Line 10"/>
            <p:cNvSpPr>
              <a:spLocks noChangeShapeType="1"/>
            </p:cNvSpPr>
            <p:nvPr/>
          </p:nvSpPr>
          <p:spPr bwMode="auto">
            <a:xfrm>
              <a:off x="2976" y="1920"/>
              <a:ext cx="1488"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211" name="Line 11"/>
            <p:cNvSpPr>
              <a:spLocks noChangeShapeType="1"/>
            </p:cNvSpPr>
            <p:nvPr/>
          </p:nvSpPr>
          <p:spPr bwMode="auto">
            <a:xfrm>
              <a:off x="1104" y="1920"/>
              <a:ext cx="0" cy="816"/>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212" name="Line 12"/>
            <p:cNvSpPr>
              <a:spLocks noChangeShapeType="1"/>
            </p:cNvSpPr>
            <p:nvPr/>
          </p:nvSpPr>
          <p:spPr bwMode="auto">
            <a:xfrm>
              <a:off x="2448" y="1920"/>
              <a:ext cx="0" cy="816"/>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213" name="Line 13"/>
            <p:cNvSpPr>
              <a:spLocks noChangeShapeType="1"/>
            </p:cNvSpPr>
            <p:nvPr/>
          </p:nvSpPr>
          <p:spPr bwMode="auto">
            <a:xfrm>
              <a:off x="2976" y="1920"/>
              <a:ext cx="0" cy="1536"/>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214" name="Line 14"/>
            <p:cNvSpPr>
              <a:spLocks noChangeShapeType="1"/>
            </p:cNvSpPr>
            <p:nvPr/>
          </p:nvSpPr>
          <p:spPr bwMode="auto">
            <a:xfrm>
              <a:off x="4464" y="1920"/>
              <a:ext cx="0" cy="72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215" name="Line 15"/>
            <p:cNvSpPr>
              <a:spLocks noChangeShapeType="1"/>
            </p:cNvSpPr>
            <p:nvPr/>
          </p:nvSpPr>
          <p:spPr bwMode="auto">
            <a:xfrm>
              <a:off x="4272" y="2640"/>
              <a:ext cx="72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216" name="Line 16"/>
            <p:cNvSpPr>
              <a:spLocks noChangeShapeType="1"/>
            </p:cNvSpPr>
            <p:nvPr/>
          </p:nvSpPr>
          <p:spPr bwMode="auto">
            <a:xfrm>
              <a:off x="4272" y="2640"/>
              <a:ext cx="0" cy="816"/>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217" name="Line 17"/>
            <p:cNvSpPr>
              <a:spLocks noChangeShapeType="1"/>
            </p:cNvSpPr>
            <p:nvPr/>
          </p:nvSpPr>
          <p:spPr bwMode="auto">
            <a:xfrm>
              <a:off x="4992" y="2640"/>
              <a:ext cx="0" cy="816"/>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51221" name="Text Box 21"/>
          <p:cNvSpPr txBox="1">
            <a:spLocks noChangeArrowheads="1"/>
          </p:cNvSpPr>
          <p:nvPr/>
        </p:nvSpPr>
        <p:spPr bwMode="auto">
          <a:xfrm>
            <a:off x="1006244" y="4387334"/>
            <a:ext cx="14927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dirty="0"/>
              <a:t>Large effect</a:t>
            </a:r>
          </a:p>
        </p:txBody>
      </p:sp>
      <p:sp>
        <p:nvSpPr>
          <p:cNvPr id="51222" name="Text Box 22"/>
          <p:cNvSpPr txBox="1">
            <a:spLocks noChangeArrowheads="1"/>
          </p:cNvSpPr>
          <p:nvPr/>
        </p:nvSpPr>
        <p:spPr bwMode="auto">
          <a:xfrm>
            <a:off x="3076063" y="4343400"/>
            <a:ext cx="14798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dirty="0"/>
              <a:t>Small effect</a:t>
            </a:r>
          </a:p>
        </p:txBody>
      </p:sp>
      <p:sp>
        <p:nvSpPr>
          <p:cNvPr id="51224" name="Text Box 24"/>
          <p:cNvSpPr txBox="1">
            <a:spLocks noChangeArrowheads="1"/>
          </p:cNvSpPr>
          <p:nvPr/>
        </p:nvSpPr>
        <p:spPr bwMode="auto">
          <a:xfrm>
            <a:off x="5979674" y="5562600"/>
            <a:ext cx="14798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dirty="0"/>
              <a:t>Small effect</a:t>
            </a:r>
          </a:p>
        </p:txBody>
      </p:sp>
      <p:sp>
        <p:nvSpPr>
          <p:cNvPr id="51225" name="Text Box 25"/>
          <p:cNvSpPr txBox="1">
            <a:spLocks noChangeArrowheads="1"/>
          </p:cNvSpPr>
          <p:nvPr/>
        </p:nvSpPr>
        <p:spPr bwMode="auto">
          <a:xfrm>
            <a:off x="7534398" y="5578475"/>
            <a:ext cx="14798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dirty="0"/>
              <a:t>Small effect</a:t>
            </a:r>
          </a:p>
        </p:txBody>
      </p:sp>
      <p:sp>
        <p:nvSpPr>
          <p:cNvPr id="51226" name="Text Box 26"/>
          <p:cNvSpPr txBox="1">
            <a:spLocks noChangeArrowheads="1"/>
          </p:cNvSpPr>
          <p:nvPr/>
        </p:nvSpPr>
        <p:spPr bwMode="auto">
          <a:xfrm>
            <a:off x="3276600" y="990600"/>
            <a:ext cx="19064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dirty="0"/>
              <a:t> Systolic BP &gt; 140?</a:t>
            </a:r>
          </a:p>
        </p:txBody>
      </p:sp>
      <p:sp>
        <p:nvSpPr>
          <p:cNvPr id="51227" name="Text Box 27"/>
          <p:cNvSpPr txBox="1">
            <a:spLocks noChangeArrowheads="1"/>
          </p:cNvSpPr>
          <p:nvPr/>
        </p:nvSpPr>
        <p:spPr bwMode="auto">
          <a:xfrm>
            <a:off x="6019800" y="2438400"/>
            <a:ext cx="12025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dirty="0"/>
              <a:t>LDL &gt; 190?</a:t>
            </a:r>
          </a:p>
        </p:txBody>
      </p:sp>
      <p:sp>
        <p:nvSpPr>
          <p:cNvPr id="51228" name="Line 28"/>
          <p:cNvSpPr>
            <a:spLocks noChangeShapeType="1"/>
          </p:cNvSpPr>
          <p:nvPr/>
        </p:nvSpPr>
        <p:spPr bwMode="auto">
          <a:xfrm>
            <a:off x="4267200" y="1447800"/>
            <a:ext cx="0" cy="2286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229" name="Text Box 29"/>
          <p:cNvSpPr txBox="1">
            <a:spLocks noChangeArrowheads="1"/>
          </p:cNvSpPr>
          <p:nvPr/>
        </p:nvSpPr>
        <p:spPr bwMode="auto">
          <a:xfrm>
            <a:off x="3701256" y="1565381"/>
            <a:ext cx="1436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No       Yes</a:t>
            </a:r>
          </a:p>
        </p:txBody>
      </p:sp>
      <p:sp>
        <p:nvSpPr>
          <p:cNvPr id="51232" name="Text Box 32"/>
          <p:cNvSpPr txBox="1">
            <a:spLocks noChangeArrowheads="1"/>
          </p:cNvSpPr>
          <p:nvPr/>
        </p:nvSpPr>
        <p:spPr bwMode="auto">
          <a:xfrm>
            <a:off x="1386509" y="2146637"/>
            <a:ext cx="147099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altLang="en-US" dirty="0"/>
              <a:t>Exercise &lt; 2 times per week</a:t>
            </a:r>
          </a:p>
        </p:txBody>
      </p:sp>
      <p:sp>
        <p:nvSpPr>
          <p:cNvPr id="51233" name="Text Box 33"/>
          <p:cNvSpPr txBox="1">
            <a:spLocks noChangeArrowheads="1"/>
          </p:cNvSpPr>
          <p:nvPr/>
        </p:nvSpPr>
        <p:spPr bwMode="auto">
          <a:xfrm>
            <a:off x="7113589" y="3544669"/>
            <a:ext cx="16267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altLang="en-US" dirty="0"/>
              <a:t>Alcohol &gt; 2 units/day?</a:t>
            </a:r>
          </a:p>
        </p:txBody>
      </p:sp>
      <p:sp>
        <p:nvSpPr>
          <p:cNvPr id="49" name="Title 1"/>
          <p:cNvSpPr txBox="1">
            <a:spLocks/>
          </p:cNvSpPr>
          <p:nvPr/>
        </p:nvSpPr>
        <p:spPr>
          <a:xfrm>
            <a:off x="228602" y="143151"/>
            <a:ext cx="8610598" cy="850730"/>
          </a:xfrm>
          <a:prstGeom prst="rect">
            <a:avLst/>
          </a:prstGeom>
        </p:spPr>
        <p:txBody>
          <a:bodyPr>
            <a:no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dirty="0"/>
              <a:t>Subgroup analysis: decision tree</a:t>
            </a:r>
          </a:p>
        </p:txBody>
      </p:sp>
      <p:sp>
        <p:nvSpPr>
          <p:cNvPr id="32" name="Text Box 22">
            <a:extLst>
              <a:ext uri="{FF2B5EF4-FFF2-40B4-BE49-F238E27FC236}">
                <a16:creationId xmlns:a16="http://schemas.microsoft.com/office/drawing/2014/main" id="{7FB7DC1B-C9EF-4941-889C-268F856F90A2}"/>
              </a:ext>
            </a:extLst>
          </p:cNvPr>
          <p:cNvSpPr txBox="1">
            <a:spLocks noChangeArrowheads="1"/>
          </p:cNvSpPr>
          <p:nvPr/>
        </p:nvSpPr>
        <p:spPr bwMode="auto">
          <a:xfrm>
            <a:off x="3954610" y="5567548"/>
            <a:ext cx="14927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dirty="0"/>
              <a:t>Large effect</a:t>
            </a:r>
          </a:p>
        </p:txBody>
      </p:sp>
    </p:spTree>
    <p:extLst>
      <p:ext uri="{BB962C8B-B14F-4D97-AF65-F5344CB8AC3E}">
        <p14:creationId xmlns:p14="http://schemas.microsoft.com/office/powerpoint/2010/main" val="1362037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1236"/>
            <a:ext cx="7543800" cy="609600"/>
          </a:xfrm>
        </p:spPr>
        <p:txBody>
          <a:bodyPr/>
          <a:lstStyle/>
          <a:p>
            <a:pPr eaLnBrk="1" hangingPunct="1"/>
            <a:r>
              <a:rPr lang="en-US" altLang="en-US" dirty="0"/>
              <a:t>Summary</a:t>
            </a:r>
          </a:p>
        </p:txBody>
      </p:sp>
      <p:sp>
        <p:nvSpPr>
          <p:cNvPr id="4099" name="Rectangle 3"/>
          <p:cNvSpPr>
            <a:spLocks noGrp="1" noChangeArrowheads="1"/>
          </p:cNvSpPr>
          <p:nvPr>
            <p:ph type="body" idx="1"/>
          </p:nvPr>
        </p:nvSpPr>
        <p:spPr>
          <a:xfrm>
            <a:off x="457200" y="602105"/>
            <a:ext cx="7391400" cy="5029200"/>
          </a:xfrm>
        </p:spPr>
        <p:txBody>
          <a:bodyPr/>
          <a:lstStyle/>
          <a:p>
            <a:pPr lvl="0"/>
            <a:r>
              <a:rPr lang="en-US" sz="2800" dirty="0"/>
              <a:t>Distinguish questions by whether they can be answered by prediction only or require more detailed analysis.</a:t>
            </a:r>
          </a:p>
          <a:p>
            <a:pPr lvl="1"/>
            <a:r>
              <a:rPr lang="en-US" sz="2400" dirty="0"/>
              <a:t>effect, intervention = causal, </a:t>
            </a:r>
          </a:p>
          <a:p>
            <a:pPr lvl="1"/>
            <a:r>
              <a:rPr lang="en-US" sz="2400" dirty="0"/>
              <a:t>estimate, association</a:t>
            </a:r>
            <a:r>
              <a:rPr lang="en-US" sz="2400"/>
              <a:t>, correlation </a:t>
            </a:r>
            <a:r>
              <a:rPr lang="en-US" sz="2400" dirty="0"/>
              <a:t>= prediction</a:t>
            </a:r>
          </a:p>
          <a:p>
            <a:pPr lvl="0"/>
            <a:r>
              <a:rPr lang="en-US" sz="2800" dirty="0"/>
              <a:t>Machine learning methods are not designed for drawing causal conclusions.</a:t>
            </a:r>
          </a:p>
          <a:p>
            <a:pPr lvl="0"/>
            <a:r>
              <a:rPr lang="en-US" sz="2800" dirty="0"/>
              <a:t>However, </a:t>
            </a:r>
            <a:r>
              <a:rPr lang="en-US" sz="2800" i="1" dirty="0"/>
              <a:t>aspects of </a:t>
            </a:r>
            <a:r>
              <a:rPr lang="en-US" sz="2800" dirty="0"/>
              <a:t>causal analyses may be prediction problems for which we can use the methods in the class</a:t>
            </a:r>
            <a:endParaRPr lang="en-US" sz="2000" dirty="0"/>
          </a:p>
          <a:p>
            <a:pPr lvl="1"/>
            <a:r>
              <a:rPr lang="en-US" sz="2400" dirty="0"/>
              <a:t>Estimating propensity scores and predicting potential outcomes (e.g. regression estimation)</a:t>
            </a:r>
          </a:p>
          <a:p>
            <a:pPr lvl="1"/>
            <a:r>
              <a:rPr lang="en-US" sz="2400" dirty="0"/>
              <a:t>Identifying subgroups on the basis of different estimated treatment effects</a:t>
            </a:r>
          </a:p>
        </p:txBody>
      </p:sp>
    </p:spTree>
    <p:extLst>
      <p:ext uri="{BB962C8B-B14F-4D97-AF65-F5344CB8AC3E}">
        <p14:creationId xmlns:p14="http://schemas.microsoft.com/office/powerpoint/2010/main" val="1859274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7543800" cy="1295400"/>
          </a:xfrm>
        </p:spPr>
        <p:txBody>
          <a:bodyPr/>
          <a:lstStyle/>
          <a:p>
            <a:pPr eaLnBrk="1" hangingPunct="1"/>
            <a:r>
              <a:rPr lang="en-US" altLang="en-US" dirty="0"/>
              <a:t>Outline</a:t>
            </a:r>
          </a:p>
        </p:txBody>
      </p:sp>
      <p:sp>
        <p:nvSpPr>
          <p:cNvPr id="4099" name="Rectangle 3"/>
          <p:cNvSpPr>
            <a:spLocks noGrp="1" noChangeArrowheads="1"/>
          </p:cNvSpPr>
          <p:nvPr>
            <p:ph type="body" idx="1"/>
          </p:nvPr>
        </p:nvSpPr>
        <p:spPr>
          <a:xfrm>
            <a:off x="457200" y="1371600"/>
            <a:ext cx="7391400" cy="5029200"/>
          </a:xfrm>
        </p:spPr>
        <p:txBody>
          <a:bodyPr/>
          <a:lstStyle/>
          <a:p>
            <a:pPr lvl="0"/>
            <a:r>
              <a:rPr lang="en-US" sz="2800" dirty="0"/>
              <a:t>Introduction:  prediction versus causation</a:t>
            </a:r>
          </a:p>
          <a:p>
            <a:pPr lvl="0"/>
            <a:r>
              <a:rPr lang="en-US" sz="2800" dirty="0"/>
              <a:t>Threats to causal conclusions</a:t>
            </a:r>
          </a:p>
          <a:p>
            <a:pPr lvl="0"/>
            <a:r>
              <a:rPr lang="en-US" sz="2800" dirty="0"/>
              <a:t>Causal methods in (very) brief</a:t>
            </a:r>
          </a:p>
          <a:p>
            <a:pPr lvl="0"/>
            <a:r>
              <a:rPr lang="en-US" sz="2800" dirty="0"/>
              <a:t>Interpretability of machine learning methods</a:t>
            </a:r>
          </a:p>
          <a:p>
            <a:pPr lvl="0"/>
            <a:r>
              <a:rPr lang="en-US" sz="2800" dirty="0"/>
              <a:t>Some uses of big data and machine learning in causal inference</a:t>
            </a:r>
          </a:p>
          <a:p>
            <a:pPr lvl="0"/>
            <a:r>
              <a:rPr lang="en-US" sz="2800" dirty="0"/>
              <a:t>Summary</a:t>
            </a:r>
          </a:p>
        </p:txBody>
      </p:sp>
    </p:spTree>
    <p:extLst>
      <p:ext uri="{BB962C8B-B14F-4D97-AF65-F5344CB8AC3E}">
        <p14:creationId xmlns:p14="http://schemas.microsoft.com/office/powerpoint/2010/main" val="3315904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a:t>
            </a:fld>
            <a:endParaRPr lang="en-US" altLang="en-US"/>
          </a:p>
        </p:txBody>
      </p:sp>
      <p:sp>
        <p:nvSpPr>
          <p:cNvPr id="728066" name="Rectangle 1026"/>
          <p:cNvSpPr>
            <a:spLocks noGrp="1" noChangeArrowheads="1"/>
          </p:cNvSpPr>
          <p:nvPr>
            <p:ph type="title"/>
          </p:nvPr>
        </p:nvSpPr>
        <p:spPr/>
        <p:txBody>
          <a:bodyPr/>
          <a:lstStyle/>
          <a:p>
            <a:r>
              <a:rPr lang="en-US" dirty="0"/>
              <a:t>Prediction versus causality</a:t>
            </a:r>
          </a:p>
        </p:txBody>
      </p:sp>
      <p:sp>
        <p:nvSpPr>
          <p:cNvPr id="728067" name="Rectangle 1027"/>
          <p:cNvSpPr>
            <a:spLocks noGrp="1" noChangeArrowheads="1"/>
          </p:cNvSpPr>
          <p:nvPr>
            <p:ph type="body" idx="1"/>
          </p:nvPr>
        </p:nvSpPr>
        <p:spPr>
          <a:xfrm>
            <a:off x="457200" y="1524000"/>
            <a:ext cx="8534400" cy="5211762"/>
          </a:xfrm>
        </p:spPr>
        <p:txBody>
          <a:bodyPr/>
          <a:lstStyle/>
          <a:p>
            <a:pPr>
              <a:lnSpc>
                <a:spcPct val="90000"/>
              </a:lnSpc>
              <a:buSzTx/>
              <a:buFont typeface="Wingdings" panose="05000000000000000000" pitchFamily="2" charset="2"/>
              <a:buChar char=""/>
            </a:pPr>
            <a:r>
              <a:rPr lang="en-US" dirty="0"/>
              <a:t>Data-mining and machine learning algorithms are only based on associations. </a:t>
            </a:r>
          </a:p>
          <a:p>
            <a:pPr>
              <a:lnSpc>
                <a:spcPct val="90000"/>
              </a:lnSpc>
              <a:buSzTx/>
              <a:buFont typeface="Wingdings" panose="05000000000000000000" pitchFamily="2" charset="2"/>
              <a:buChar char=""/>
            </a:pPr>
            <a:r>
              <a:rPr lang="en-US" dirty="0"/>
              <a:t>Often interested in causation, i.e., understand the cause of illness or develop interventions that cause improvement.</a:t>
            </a:r>
          </a:p>
          <a:p>
            <a:pPr>
              <a:lnSpc>
                <a:spcPct val="90000"/>
              </a:lnSpc>
              <a:buSzTx/>
              <a:buFont typeface="Wingdings" panose="05000000000000000000" pitchFamily="2" charset="2"/>
              <a:buChar char=""/>
            </a:pPr>
            <a:r>
              <a:rPr lang="en-US" dirty="0"/>
              <a:t>Correlation does not imply causation</a:t>
            </a:r>
          </a:p>
          <a:p>
            <a:pPr lvl="1">
              <a:lnSpc>
                <a:spcPct val="90000"/>
              </a:lnSpc>
              <a:buSzTx/>
              <a:buFont typeface="Wingdings" panose="05000000000000000000" pitchFamily="2" charset="2"/>
              <a:buChar char=""/>
            </a:pPr>
            <a:r>
              <a:rPr lang="en-US" dirty="0">
                <a:hlinkClick r:id="rId3"/>
              </a:rPr>
              <a:t>https://www.tylervigen.com/spurious-correlations</a:t>
            </a:r>
            <a:endParaRPr lang="en-US" dirty="0"/>
          </a:p>
          <a:p>
            <a:pPr>
              <a:lnSpc>
                <a:spcPct val="90000"/>
              </a:lnSpc>
              <a:buSzTx/>
              <a:buFont typeface="Wingdings" panose="05000000000000000000" pitchFamily="2" charset="2"/>
              <a:buChar char=""/>
            </a:pPr>
            <a:r>
              <a:rPr lang="en-US" dirty="0"/>
              <a:t>Often senior researchers have lapses and over-interpret correlations causally</a:t>
            </a:r>
          </a:p>
          <a:p>
            <a:pPr>
              <a:lnSpc>
                <a:spcPct val="90000"/>
              </a:lnSpc>
              <a:buSzTx/>
              <a:buFont typeface="Wingdings" panose="05000000000000000000" pitchFamily="2" charset="2"/>
              <a:buChar char=""/>
            </a:pPr>
            <a:r>
              <a:rPr lang="en-US" dirty="0"/>
              <a:t>The (social) media frequently confuses causation and correlation</a:t>
            </a:r>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125764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28067">
                                            <p:txEl>
                                              <p:pRg st="0" end="0"/>
                                            </p:txEl>
                                          </p:spTgt>
                                        </p:tgtEl>
                                        <p:attrNameLst>
                                          <p:attrName>style.visibility</p:attrName>
                                        </p:attrNameLst>
                                      </p:cBhvr>
                                      <p:to>
                                        <p:strVal val="visible"/>
                                      </p:to>
                                    </p:set>
                                    <p:anim calcmode="lin" valueType="num">
                                      <p:cBhvr additive="base">
                                        <p:cTn id="7" dur="500" fill="hold"/>
                                        <p:tgtEl>
                                          <p:spTgt spid="72806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280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28067">
                                            <p:txEl>
                                              <p:pRg st="1" end="1"/>
                                            </p:txEl>
                                          </p:spTgt>
                                        </p:tgtEl>
                                        <p:attrNameLst>
                                          <p:attrName>style.visibility</p:attrName>
                                        </p:attrNameLst>
                                      </p:cBhvr>
                                      <p:to>
                                        <p:strVal val="visible"/>
                                      </p:to>
                                    </p:set>
                                    <p:anim calcmode="lin" valueType="num">
                                      <p:cBhvr additive="base">
                                        <p:cTn id="13" dur="500" fill="hold"/>
                                        <p:tgtEl>
                                          <p:spTgt spid="72806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280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28067">
                                            <p:txEl>
                                              <p:pRg st="2" end="2"/>
                                            </p:txEl>
                                          </p:spTgt>
                                        </p:tgtEl>
                                        <p:attrNameLst>
                                          <p:attrName>style.visibility</p:attrName>
                                        </p:attrNameLst>
                                      </p:cBhvr>
                                      <p:to>
                                        <p:strVal val="visible"/>
                                      </p:to>
                                    </p:set>
                                    <p:anim calcmode="lin" valueType="num">
                                      <p:cBhvr additive="base">
                                        <p:cTn id="19" dur="500" fill="hold"/>
                                        <p:tgtEl>
                                          <p:spTgt spid="72806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280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28067">
                                            <p:txEl>
                                              <p:pRg st="3" end="3"/>
                                            </p:txEl>
                                          </p:spTgt>
                                        </p:tgtEl>
                                        <p:attrNameLst>
                                          <p:attrName>style.visibility</p:attrName>
                                        </p:attrNameLst>
                                      </p:cBhvr>
                                      <p:to>
                                        <p:strVal val="visible"/>
                                      </p:to>
                                    </p:set>
                                    <p:anim calcmode="lin" valueType="num">
                                      <p:cBhvr additive="base">
                                        <p:cTn id="25" dur="500" fill="hold"/>
                                        <p:tgtEl>
                                          <p:spTgt spid="72806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280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728067">
                                            <p:txEl>
                                              <p:pRg st="4" end="4"/>
                                            </p:txEl>
                                          </p:spTgt>
                                        </p:tgtEl>
                                        <p:attrNameLst>
                                          <p:attrName>style.visibility</p:attrName>
                                        </p:attrNameLst>
                                      </p:cBhvr>
                                      <p:to>
                                        <p:strVal val="visible"/>
                                      </p:to>
                                    </p:set>
                                    <p:anim calcmode="lin" valueType="num">
                                      <p:cBhvr additive="base">
                                        <p:cTn id="31" dur="500" fill="hold"/>
                                        <p:tgtEl>
                                          <p:spTgt spid="72806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280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728067">
                                            <p:txEl>
                                              <p:pRg st="5" end="5"/>
                                            </p:txEl>
                                          </p:spTgt>
                                        </p:tgtEl>
                                        <p:attrNameLst>
                                          <p:attrName>style.visibility</p:attrName>
                                        </p:attrNameLst>
                                      </p:cBhvr>
                                      <p:to>
                                        <p:strVal val="visible"/>
                                      </p:to>
                                    </p:set>
                                    <p:anim calcmode="lin" valueType="num">
                                      <p:cBhvr additive="base">
                                        <p:cTn id="37" dur="500" fill="hold"/>
                                        <p:tgtEl>
                                          <p:spTgt spid="728067">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2806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381000" y="-304800"/>
            <a:ext cx="7543800" cy="1295400"/>
          </a:xfrm>
        </p:spPr>
        <p:txBody>
          <a:bodyPr/>
          <a:lstStyle/>
          <a:p>
            <a:pPr eaLnBrk="1" hangingPunct="1"/>
            <a:r>
              <a:rPr lang="en-US" altLang="en-US" dirty="0"/>
              <a:t>Causal inference – the 5¢ tour</a:t>
            </a:r>
          </a:p>
        </p:txBody>
      </p:sp>
      <p:sp>
        <p:nvSpPr>
          <p:cNvPr id="4" name="TextBox 3"/>
          <p:cNvSpPr txBox="1"/>
          <p:nvPr/>
        </p:nvSpPr>
        <p:spPr>
          <a:xfrm>
            <a:off x="3810000" y="5899284"/>
            <a:ext cx="4876800" cy="369332"/>
          </a:xfrm>
          <a:prstGeom prst="rect">
            <a:avLst/>
          </a:prstGeom>
          <a:noFill/>
        </p:spPr>
        <p:txBody>
          <a:bodyPr wrap="square" rtlCol="0">
            <a:spAutoFit/>
          </a:bodyPr>
          <a:lstStyle/>
          <a:p>
            <a:r>
              <a:rPr lang="en-US" b="0" dirty="0"/>
              <a:t>Adapted from Newman, et al Pediatrics, 2016</a:t>
            </a:r>
          </a:p>
        </p:txBody>
      </p:sp>
      <p:grpSp>
        <p:nvGrpSpPr>
          <p:cNvPr id="5" name="Group 4"/>
          <p:cNvGrpSpPr/>
          <p:nvPr/>
        </p:nvGrpSpPr>
        <p:grpSpPr>
          <a:xfrm>
            <a:off x="3287484" y="1676400"/>
            <a:ext cx="1828800" cy="1484531"/>
            <a:chOff x="3287484" y="1676400"/>
            <a:chExt cx="1828800" cy="1484531"/>
          </a:xfrm>
        </p:grpSpPr>
        <p:sp>
          <p:nvSpPr>
            <p:cNvPr id="2" name="Oval 1"/>
            <p:cNvSpPr/>
            <p:nvPr/>
          </p:nvSpPr>
          <p:spPr bwMode="auto">
            <a:xfrm>
              <a:off x="3733800" y="1676400"/>
              <a:ext cx="838200" cy="609600"/>
            </a:xfrm>
            <a:prstGeom prst="ellipse">
              <a:avLst/>
            </a:prstGeom>
            <a:solidFill>
              <a:srgbClr val="FF5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 name="TextBox 2"/>
            <p:cNvSpPr txBox="1"/>
            <p:nvPr/>
          </p:nvSpPr>
          <p:spPr>
            <a:xfrm>
              <a:off x="3287484" y="2514600"/>
              <a:ext cx="1828800" cy="646331"/>
            </a:xfrm>
            <a:prstGeom prst="rect">
              <a:avLst/>
            </a:prstGeom>
            <a:noFill/>
          </p:spPr>
          <p:txBody>
            <a:bodyPr wrap="square" rtlCol="0">
              <a:spAutoFit/>
            </a:bodyPr>
            <a:lstStyle/>
            <a:p>
              <a:r>
                <a:rPr lang="en-US" dirty="0"/>
                <a:t>Down’s syndrome</a:t>
              </a:r>
            </a:p>
          </p:txBody>
        </p:sp>
      </p:grpSp>
      <p:grpSp>
        <p:nvGrpSpPr>
          <p:cNvPr id="11" name="Group 10"/>
          <p:cNvGrpSpPr/>
          <p:nvPr/>
        </p:nvGrpSpPr>
        <p:grpSpPr>
          <a:xfrm>
            <a:off x="1219200" y="4399205"/>
            <a:ext cx="1828800" cy="1207532"/>
            <a:chOff x="3287484" y="1676400"/>
            <a:chExt cx="1828800" cy="1207532"/>
          </a:xfrm>
        </p:grpSpPr>
        <p:sp>
          <p:nvSpPr>
            <p:cNvPr id="12" name="Oval 11"/>
            <p:cNvSpPr/>
            <p:nvPr/>
          </p:nvSpPr>
          <p:spPr bwMode="auto">
            <a:xfrm>
              <a:off x="3733800" y="1676400"/>
              <a:ext cx="838200" cy="609600"/>
            </a:xfrm>
            <a:prstGeom prst="ellipse">
              <a:avLst/>
            </a:prstGeom>
            <a:solidFill>
              <a:srgbClr val="99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3" name="TextBox 12"/>
            <p:cNvSpPr txBox="1"/>
            <p:nvPr/>
          </p:nvSpPr>
          <p:spPr>
            <a:xfrm>
              <a:off x="3287484" y="2514600"/>
              <a:ext cx="1828800" cy="369332"/>
            </a:xfrm>
            <a:prstGeom prst="rect">
              <a:avLst/>
            </a:prstGeom>
            <a:noFill/>
          </p:spPr>
          <p:txBody>
            <a:bodyPr wrap="square" rtlCol="0">
              <a:spAutoFit/>
            </a:bodyPr>
            <a:lstStyle/>
            <a:p>
              <a:r>
                <a:rPr lang="en-US" dirty="0"/>
                <a:t>Phototherapy</a:t>
              </a:r>
            </a:p>
          </p:txBody>
        </p:sp>
      </p:grpSp>
      <p:grpSp>
        <p:nvGrpSpPr>
          <p:cNvPr id="14" name="Group 13"/>
          <p:cNvGrpSpPr/>
          <p:nvPr/>
        </p:nvGrpSpPr>
        <p:grpSpPr>
          <a:xfrm>
            <a:off x="3902817" y="3381376"/>
            <a:ext cx="1828800" cy="1484531"/>
            <a:chOff x="3287484" y="1676400"/>
            <a:chExt cx="1828800" cy="1484531"/>
          </a:xfrm>
        </p:grpSpPr>
        <p:sp>
          <p:nvSpPr>
            <p:cNvPr id="15" name="Oval 14"/>
            <p:cNvSpPr/>
            <p:nvPr/>
          </p:nvSpPr>
          <p:spPr bwMode="auto">
            <a:xfrm>
              <a:off x="3733800" y="1676400"/>
              <a:ext cx="838200" cy="609600"/>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6" name="TextBox 15"/>
            <p:cNvSpPr txBox="1"/>
            <p:nvPr/>
          </p:nvSpPr>
          <p:spPr>
            <a:xfrm>
              <a:off x="3287484" y="2514600"/>
              <a:ext cx="1828800" cy="646331"/>
            </a:xfrm>
            <a:prstGeom prst="rect">
              <a:avLst/>
            </a:prstGeom>
            <a:noFill/>
          </p:spPr>
          <p:txBody>
            <a:bodyPr wrap="square" rtlCol="0">
              <a:spAutoFit/>
            </a:bodyPr>
            <a:lstStyle/>
            <a:p>
              <a:r>
                <a:rPr lang="en-US" dirty="0"/>
                <a:t>Maximum Bilirubin</a:t>
              </a:r>
            </a:p>
          </p:txBody>
        </p:sp>
      </p:grpSp>
      <p:grpSp>
        <p:nvGrpSpPr>
          <p:cNvPr id="17" name="Group 16"/>
          <p:cNvGrpSpPr/>
          <p:nvPr/>
        </p:nvGrpSpPr>
        <p:grpSpPr>
          <a:xfrm>
            <a:off x="6553200" y="4691752"/>
            <a:ext cx="1828800" cy="1207532"/>
            <a:chOff x="3287484" y="1676400"/>
            <a:chExt cx="1828800" cy="1207532"/>
          </a:xfrm>
        </p:grpSpPr>
        <p:sp>
          <p:nvSpPr>
            <p:cNvPr id="18" name="Oval 17"/>
            <p:cNvSpPr/>
            <p:nvPr/>
          </p:nvSpPr>
          <p:spPr bwMode="auto">
            <a:xfrm>
              <a:off x="3733800" y="1676400"/>
              <a:ext cx="838200" cy="609600"/>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9" name="TextBox 18"/>
            <p:cNvSpPr txBox="1"/>
            <p:nvPr/>
          </p:nvSpPr>
          <p:spPr>
            <a:xfrm>
              <a:off x="3287484" y="2514600"/>
              <a:ext cx="1828800" cy="369332"/>
            </a:xfrm>
            <a:prstGeom prst="rect">
              <a:avLst/>
            </a:prstGeom>
            <a:noFill/>
          </p:spPr>
          <p:txBody>
            <a:bodyPr wrap="square" rtlCol="0">
              <a:spAutoFit/>
            </a:bodyPr>
            <a:lstStyle/>
            <a:p>
              <a:r>
                <a:rPr lang="en-US" dirty="0"/>
                <a:t>Cancer</a:t>
              </a:r>
            </a:p>
          </p:txBody>
        </p:sp>
      </p:grpSp>
      <p:cxnSp>
        <p:nvCxnSpPr>
          <p:cNvPr id="21" name="Straight Arrow Connector 20"/>
          <p:cNvCxnSpPr>
            <a:stCxn id="2" idx="3"/>
          </p:cNvCxnSpPr>
          <p:nvPr/>
        </p:nvCxnSpPr>
        <p:spPr bwMode="auto">
          <a:xfrm flipH="1">
            <a:off x="2286000" y="2196726"/>
            <a:ext cx="1570552" cy="2291753"/>
          </a:xfrm>
          <a:prstGeom prst="straightConnector1">
            <a:avLst/>
          </a:prstGeom>
          <a:solidFill>
            <a:schemeClr val="accent1"/>
          </a:solidFill>
          <a:ln w="317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a:stCxn id="2" idx="5"/>
            <a:endCxn id="18" idx="1"/>
          </p:cNvCxnSpPr>
          <p:nvPr/>
        </p:nvCxnSpPr>
        <p:spPr bwMode="auto">
          <a:xfrm>
            <a:off x="4449248" y="2196726"/>
            <a:ext cx="2673020" cy="2584300"/>
          </a:xfrm>
          <a:prstGeom prst="straightConnector1">
            <a:avLst/>
          </a:prstGeom>
          <a:solidFill>
            <a:schemeClr val="accent1"/>
          </a:solidFill>
          <a:ln w="317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a:endCxn id="18" idx="2"/>
          </p:cNvCxnSpPr>
          <p:nvPr/>
        </p:nvCxnSpPr>
        <p:spPr bwMode="auto">
          <a:xfrm>
            <a:off x="5187333" y="3810000"/>
            <a:ext cx="1812183" cy="1186552"/>
          </a:xfrm>
          <a:prstGeom prst="straightConnector1">
            <a:avLst/>
          </a:prstGeom>
          <a:solidFill>
            <a:schemeClr val="accent1"/>
          </a:solidFill>
          <a:ln w="317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a:stCxn id="12" idx="7"/>
            <a:endCxn id="15" idx="2"/>
          </p:cNvCxnSpPr>
          <p:nvPr/>
        </p:nvCxnSpPr>
        <p:spPr bwMode="auto">
          <a:xfrm flipV="1">
            <a:off x="2380964" y="3686176"/>
            <a:ext cx="1968169" cy="802303"/>
          </a:xfrm>
          <a:prstGeom prst="straightConnector1">
            <a:avLst/>
          </a:prstGeom>
          <a:solidFill>
            <a:schemeClr val="accent1"/>
          </a:solidFill>
          <a:ln w="31750" cap="flat" cmpd="sng" algn="ctr">
            <a:solidFill>
              <a:srgbClr val="99FF66"/>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p:cNvCxnSpPr>
            <a:stCxn id="12" idx="6"/>
          </p:cNvCxnSpPr>
          <p:nvPr/>
        </p:nvCxnSpPr>
        <p:spPr bwMode="auto">
          <a:xfrm>
            <a:off x="2503716" y="4704005"/>
            <a:ext cx="4561116" cy="438136"/>
          </a:xfrm>
          <a:prstGeom prst="straightConnector1">
            <a:avLst/>
          </a:prstGeom>
          <a:solidFill>
            <a:schemeClr val="accent1"/>
          </a:solidFill>
          <a:ln w="31750" cap="flat" cmpd="sng" algn="ctr">
            <a:solidFill>
              <a:srgbClr val="99FF66"/>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TextBox 38"/>
          <p:cNvSpPr txBox="1"/>
          <p:nvPr/>
        </p:nvSpPr>
        <p:spPr>
          <a:xfrm>
            <a:off x="632876" y="6421016"/>
            <a:ext cx="4876800" cy="369332"/>
          </a:xfrm>
          <a:prstGeom prst="rect">
            <a:avLst/>
          </a:prstGeom>
          <a:noFill/>
        </p:spPr>
        <p:txBody>
          <a:bodyPr wrap="square" rtlCol="0">
            <a:spAutoFit/>
          </a:bodyPr>
          <a:lstStyle/>
          <a:p>
            <a:r>
              <a:rPr lang="en-US" b="0" dirty="0" err="1"/>
              <a:t>Biostat</a:t>
            </a:r>
            <a:r>
              <a:rPr lang="en-US" b="0" dirty="0"/>
              <a:t> 215 covers these topics in detail</a:t>
            </a:r>
          </a:p>
        </p:txBody>
      </p:sp>
      <p:sp>
        <p:nvSpPr>
          <p:cNvPr id="6" name="TextBox 5">
            <a:extLst>
              <a:ext uri="{FF2B5EF4-FFF2-40B4-BE49-F238E27FC236}">
                <a16:creationId xmlns:a16="http://schemas.microsoft.com/office/drawing/2014/main" id="{15699A84-0368-0C4A-9394-246E445ED1DD}"/>
              </a:ext>
            </a:extLst>
          </p:cNvPr>
          <p:cNvSpPr txBox="1"/>
          <p:nvPr/>
        </p:nvSpPr>
        <p:spPr>
          <a:xfrm>
            <a:off x="3134052" y="1779634"/>
            <a:ext cx="1970316" cy="369332"/>
          </a:xfrm>
          <a:prstGeom prst="rect">
            <a:avLst/>
          </a:prstGeom>
          <a:noFill/>
        </p:spPr>
        <p:txBody>
          <a:bodyPr wrap="square" rtlCol="0">
            <a:spAutoFit/>
          </a:bodyPr>
          <a:lstStyle/>
          <a:p>
            <a:r>
              <a:rPr lang="en-US" dirty="0"/>
              <a:t>CONFOUNDER</a:t>
            </a:r>
          </a:p>
        </p:txBody>
      </p:sp>
      <p:sp>
        <p:nvSpPr>
          <p:cNvPr id="23" name="TextBox 22">
            <a:extLst>
              <a:ext uri="{FF2B5EF4-FFF2-40B4-BE49-F238E27FC236}">
                <a16:creationId xmlns:a16="http://schemas.microsoft.com/office/drawing/2014/main" id="{2FD10CA2-A3FD-F041-9C02-8FAFEB910466}"/>
              </a:ext>
            </a:extLst>
          </p:cNvPr>
          <p:cNvSpPr txBox="1"/>
          <p:nvPr/>
        </p:nvSpPr>
        <p:spPr>
          <a:xfrm>
            <a:off x="1094010" y="4532493"/>
            <a:ext cx="1970316" cy="369332"/>
          </a:xfrm>
          <a:prstGeom prst="rect">
            <a:avLst/>
          </a:prstGeom>
          <a:noFill/>
        </p:spPr>
        <p:txBody>
          <a:bodyPr wrap="square" rtlCol="0">
            <a:spAutoFit/>
          </a:bodyPr>
          <a:lstStyle/>
          <a:p>
            <a:r>
              <a:rPr lang="en-US" dirty="0"/>
              <a:t>RISK FACTOR</a:t>
            </a:r>
          </a:p>
        </p:txBody>
      </p:sp>
      <p:sp>
        <p:nvSpPr>
          <p:cNvPr id="25" name="TextBox 24">
            <a:extLst>
              <a:ext uri="{FF2B5EF4-FFF2-40B4-BE49-F238E27FC236}">
                <a16:creationId xmlns:a16="http://schemas.microsoft.com/office/drawing/2014/main" id="{D3A38F28-CE44-DF4E-A5A7-525C312C9574}"/>
              </a:ext>
            </a:extLst>
          </p:cNvPr>
          <p:cNvSpPr txBox="1"/>
          <p:nvPr/>
        </p:nvSpPr>
        <p:spPr>
          <a:xfrm>
            <a:off x="3815442" y="3533776"/>
            <a:ext cx="1970316" cy="369332"/>
          </a:xfrm>
          <a:prstGeom prst="rect">
            <a:avLst/>
          </a:prstGeom>
          <a:noFill/>
        </p:spPr>
        <p:txBody>
          <a:bodyPr wrap="square" rtlCol="0">
            <a:spAutoFit/>
          </a:bodyPr>
          <a:lstStyle/>
          <a:p>
            <a:r>
              <a:rPr lang="en-US" dirty="0"/>
              <a:t>MEDIATOR</a:t>
            </a:r>
          </a:p>
        </p:txBody>
      </p:sp>
      <p:sp>
        <p:nvSpPr>
          <p:cNvPr id="26" name="TextBox 25">
            <a:extLst>
              <a:ext uri="{FF2B5EF4-FFF2-40B4-BE49-F238E27FC236}">
                <a16:creationId xmlns:a16="http://schemas.microsoft.com/office/drawing/2014/main" id="{325A52BD-C583-8F48-B76A-565722F97670}"/>
              </a:ext>
            </a:extLst>
          </p:cNvPr>
          <p:cNvSpPr txBox="1"/>
          <p:nvPr/>
        </p:nvSpPr>
        <p:spPr>
          <a:xfrm>
            <a:off x="6445417" y="4849009"/>
            <a:ext cx="1970316" cy="369332"/>
          </a:xfrm>
          <a:prstGeom prst="rect">
            <a:avLst/>
          </a:prstGeom>
          <a:noFill/>
        </p:spPr>
        <p:txBody>
          <a:bodyPr wrap="square" rtlCol="0">
            <a:spAutoFit/>
          </a:bodyPr>
          <a:lstStyle/>
          <a:p>
            <a:r>
              <a:rPr lang="en-US" dirty="0"/>
              <a:t>OUTCOME</a:t>
            </a:r>
          </a:p>
        </p:txBody>
      </p:sp>
    </p:spTree>
    <p:extLst>
      <p:ext uri="{BB962C8B-B14F-4D97-AF65-F5344CB8AC3E}">
        <p14:creationId xmlns:p14="http://schemas.microsoft.com/office/powerpoint/2010/main" val="19856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3"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6</a:t>
            </a:fld>
            <a:endParaRPr lang="en-US" altLang="en-US"/>
          </a:p>
        </p:txBody>
      </p:sp>
      <p:sp>
        <p:nvSpPr>
          <p:cNvPr id="728066" name="Rectangle 1026"/>
          <p:cNvSpPr>
            <a:spLocks noGrp="1" noChangeArrowheads="1"/>
          </p:cNvSpPr>
          <p:nvPr>
            <p:ph type="title"/>
          </p:nvPr>
        </p:nvSpPr>
        <p:spPr/>
        <p:txBody>
          <a:bodyPr/>
          <a:lstStyle/>
          <a:p>
            <a:r>
              <a:rPr lang="en-US" dirty="0"/>
              <a:t>Which of these are prediction versus causation questions?</a:t>
            </a:r>
          </a:p>
        </p:txBody>
      </p:sp>
      <p:sp>
        <p:nvSpPr>
          <p:cNvPr id="728067" name="Rectangle 1027"/>
          <p:cNvSpPr>
            <a:spLocks noGrp="1" noChangeArrowheads="1"/>
          </p:cNvSpPr>
          <p:nvPr>
            <p:ph type="body" idx="1"/>
          </p:nvPr>
        </p:nvSpPr>
        <p:spPr>
          <a:xfrm>
            <a:off x="457200" y="1719263"/>
            <a:ext cx="8458200" cy="4411662"/>
          </a:xfrm>
        </p:spPr>
        <p:txBody>
          <a:bodyPr/>
          <a:lstStyle/>
          <a:p>
            <a:pPr marL="514350" indent="-514350">
              <a:lnSpc>
                <a:spcPct val="90000"/>
              </a:lnSpc>
              <a:buSzTx/>
              <a:buFont typeface="+mj-lt"/>
              <a:buAutoNum type="arabicPeriod"/>
            </a:pPr>
            <a:r>
              <a:rPr lang="en-US" dirty="0"/>
              <a:t>Effect of </a:t>
            </a:r>
            <a:r>
              <a:rPr lang="en-US" dirty="0" err="1"/>
              <a:t>Abaloparatide</a:t>
            </a:r>
            <a:r>
              <a:rPr lang="en-US" dirty="0"/>
              <a:t> on fractures in postmenopausal women.</a:t>
            </a:r>
          </a:p>
          <a:p>
            <a:pPr marL="514350" indent="-514350">
              <a:lnSpc>
                <a:spcPct val="90000"/>
              </a:lnSpc>
              <a:buSzTx/>
              <a:buFont typeface="+mj-lt"/>
              <a:buAutoNum type="arabicPeriod"/>
            </a:pPr>
            <a:r>
              <a:rPr lang="en-US" dirty="0"/>
              <a:t>Estimating fetal risk of a disease using genetic screening.</a:t>
            </a:r>
          </a:p>
          <a:p>
            <a:pPr marL="514350" indent="-514350">
              <a:lnSpc>
                <a:spcPct val="90000"/>
              </a:lnSpc>
              <a:buSzTx/>
              <a:buFont typeface="+mj-lt"/>
              <a:buAutoNum type="arabicPeriod"/>
            </a:pPr>
            <a:r>
              <a:rPr lang="en-US" dirty="0"/>
              <a:t>Effect of cerebral protection device on brain lesions following aortic valve implantation.</a:t>
            </a:r>
          </a:p>
          <a:p>
            <a:pPr marL="514350" indent="-514350">
              <a:lnSpc>
                <a:spcPct val="90000"/>
              </a:lnSpc>
              <a:buSzTx/>
              <a:buFont typeface="+mj-lt"/>
              <a:buAutoNum type="arabicPeriod"/>
            </a:pPr>
            <a:r>
              <a:rPr lang="en-US" dirty="0"/>
              <a:t>Estimation of temporal trends in preterm birth rates and their association with obstetric interventions.</a:t>
            </a:r>
          </a:p>
          <a:p>
            <a:pPr marL="514350" indent="-514350">
              <a:lnSpc>
                <a:spcPct val="90000"/>
              </a:lnSpc>
              <a:buSzTx/>
              <a:buFont typeface="+mj-lt"/>
              <a:buAutoNum type="arabicPeriod"/>
            </a:pPr>
            <a:r>
              <a:rPr lang="en-US" dirty="0"/>
              <a:t>Survival for children with trisomy 13 and 18.</a:t>
            </a:r>
          </a:p>
          <a:p>
            <a:pPr marL="514350" indent="-514350">
              <a:lnSpc>
                <a:spcPct val="90000"/>
              </a:lnSpc>
              <a:buSzTx/>
              <a:buFont typeface="+mj-lt"/>
              <a:buAutoNum type="arabicPeriod"/>
            </a:pPr>
            <a:endParaRPr lang="en-US" dirty="0"/>
          </a:p>
          <a:p>
            <a:pPr marL="514350" indent="-514350">
              <a:lnSpc>
                <a:spcPct val="90000"/>
              </a:lnSpc>
              <a:buSzTx/>
              <a:buFont typeface="+mj-lt"/>
              <a:buAutoNum type="arabicPeriod"/>
            </a:pPr>
            <a:endParaRPr lang="en-US" dirty="0"/>
          </a:p>
          <a:p>
            <a:pPr marL="514350" indent="-514350">
              <a:lnSpc>
                <a:spcPct val="90000"/>
              </a:lnSpc>
              <a:buSzTx/>
              <a:buFont typeface="+mj-lt"/>
              <a:buAutoNum type="arabicPeriod"/>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4127433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7</a:t>
            </a:fld>
            <a:endParaRPr lang="en-US" altLang="en-US"/>
          </a:p>
        </p:txBody>
      </p:sp>
      <p:sp>
        <p:nvSpPr>
          <p:cNvPr id="728066" name="Rectangle 1026"/>
          <p:cNvSpPr>
            <a:spLocks noGrp="1" noChangeArrowheads="1"/>
          </p:cNvSpPr>
          <p:nvPr>
            <p:ph type="title"/>
          </p:nvPr>
        </p:nvSpPr>
        <p:spPr/>
        <p:txBody>
          <a:bodyPr/>
          <a:lstStyle/>
          <a:p>
            <a:r>
              <a:rPr lang="en-US" dirty="0"/>
              <a:t>Which of these are </a:t>
            </a:r>
            <a:r>
              <a:rPr lang="en-US" dirty="0">
                <a:solidFill>
                  <a:srgbClr val="00CC00"/>
                </a:solidFill>
              </a:rPr>
              <a:t>prediction</a:t>
            </a:r>
            <a:r>
              <a:rPr lang="en-US" dirty="0"/>
              <a:t> versus </a:t>
            </a:r>
            <a:r>
              <a:rPr lang="en-US" dirty="0">
                <a:solidFill>
                  <a:srgbClr val="0000FF"/>
                </a:solidFill>
              </a:rPr>
              <a:t>causation</a:t>
            </a:r>
            <a:r>
              <a:rPr lang="en-US" dirty="0"/>
              <a:t> questions?</a:t>
            </a:r>
          </a:p>
        </p:txBody>
      </p:sp>
      <p:sp>
        <p:nvSpPr>
          <p:cNvPr id="728067" name="Rectangle 1027"/>
          <p:cNvSpPr>
            <a:spLocks noGrp="1" noChangeArrowheads="1"/>
          </p:cNvSpPr>
          <p:nvPr>
            <p:ph type="body" idx="1"/>
          </p:nvPr>
        </p:nvSpPr>
        <p:spPr>
          <a:xfrm>
            <a:off x="457200" y="1719263"/>
            <a:ext cx="8458200" cy="4411662"/>
          </a:xfrm>
        </p:spPr>
        <p:txBody>
          <a:bodyPr/>
          <a:lstStyle/>
          <a:p>
            <a:pPr marL="514350" indent="-514350">
              <a:lnSpc>
                <a:spcPct val="90000"/>
              </a:lnSpc>
              <a:buSzTx/>
              <a:buFont typeface="+mj-lt"/>
              <a:buAutoNum type="arabicPeriod"/>
            </a:pPr>
            <a:r>
              <a:rPr lang="en-US" dirty="0">
                <a:solidFill>
                  <a:srgbClr val="0000FF"/>
                </a:solidFill>
              </a:rPr>
              <a:t>Effect of </a:t>
            </a:r>
            <a:r>
              <a:rPr lang="en-US" dirty="0" err="1">
                <a:solidFill>
                  <a:srgbClr val="0000FF"/>
                </a:solidFill>
              </a:rPr>
              <a:t>Abaloparatide</a:t>
            </a:r>
            <a:r>
              <a:rPr lang="en-US" dirty="0">
                <a:solidFill>
                  <a:srgbClr val="0000FF"/>
                </a:solidFill>
              </a:rPr>
              <a:t> on fractures in postmenopausal women.</a:t>
            </a:r>
          </a:p>
          <a:p>
            <a:pPr marL="514350" indent="-514350">
              <a:lnSpc>
                <a:spcPct val="90000"/>
              </a:lnSpc>
              <a:buSzTx/>
              <a:buFont typeface="+mj-lt"/>
              <a:buAutoNum type="arabicPeriod"/>
            </a:pPr>
            <a:r>
              <a:rPr lang="en-US" dirty="0">
                <a:solidFill>
                  <a:srgbClr val="00CC00"/>
                </a:solidFill>
              </a:rPr>
              <a:t>Estimating fetal risk of a disease using genetic screening </a:t>
            </a:r>
          </a:p>
          <a:p>
            <a:pPr marL="514350" indent="-514350">
              <a:lnSpc>
                <a:spcPct val="90000"/>
              </a:lnSpc>
              <a:buSzTx/>
              <a:buFont typeface="+mj-lt"/>
              <a:buAutoNum type="arabicPeriod"/>
            </a:pPr>
            <a:r>
              <a:rPr lang="en-US" dirty="0">
                <a:solidFill>
                  <a:srgbClr val="0000FF"/>
                </a:solidFill>
              </a:rPr>
              <a:t>Effect of cerebral protection device on brain lesions following aortic valve implantation.</a:t>
            </a:r>
          </a:p>
          <a:p>
            <a:pPr marL="514350" indent="-514350">
              <a:lnSpc>
                <a:spcPct val="90000"/>
              </a:lnSpc>
              <a:buSzTx/>
              <a:buFont typeface="+mj-lt"/>
              <a:buAutoNum type="arabicPeriod"/>
            </a:pPr>
            <a:r>
              <a:rPr lang="en-US" dirty="0">
                <a:solidFill>
                  <a:srgbClr val="00CC00"/>
                </a:solidFill>
              </a:rPr>
              <a:t>Estimation of temporal trends </a:t>
            </a:r>
            <a:r>
              <a:rPr lang="en-US" dirty="0"/>
              <a:t>in preterm birth rates and their </a:t>
            </a:r>
            <a:r>
              <a:rPr lang="en-US" dirty="0">
                <a:solidFill>
                  <a:srgbClr val="0000FF"/>
                </a:solidFill>
              </a:rPr>
              <a:t>association with obstetric interventions.</a:t>
            </a:r>
          </a:p>
          <a:p>
            <a:pPr marL="514350" indent="-514350">
              <a:lnSpc>
                <a:spcPct val="90000"/>
              </a:lnSpc>
              <a:buSzTx/>
              <a:buFont typeface="+mj-lt"/>
              <a:buAutoNum type="arabicPeriod"/>
            </a:pPr>
            <a:r>
              <a:rPr lang="en-US" dirty="0">
                <a:solidFill>
                  <a:srgbClr val="00CC00"/>
                </a:solidFill>
              </a:rPr>
              <a:t>Estimation of survival for children with trisomy 13 and 18.</a:t>
            </a:r>
          </a:p>
          <a:p>
            <a:pPr marL="514350" indent="-514350">
              <a:lnSpc>
                <a:spcPct val="90000"/>
              </a:lnSpc>
              <a:buSzTx/>
              <a:buFont typeface="+mj-lt"/>
              <a:buAutoNum type="arabicPeriod"/>
            </a:pPr>
            <a:endParaRPr lang="en-US" dirty="0"/>
          </a:p>
          <a:p>
            <a:pPr marL="514350" indent="-514350">
              <a:lnSpc>
                <a:spcPct val="90000"/>
              </a:lnSpc>
              <a:buSzTx/>
              <a:buFont typeface="+mj-lt"/>
              <a:buAutoNum type="arabicPeriod"/>
            </a:pPr>
            <a:endParaRPr lang="en-US" dirty="0"/>
          </a:p>
          <a:p>
            <a:pPr marL="514350" indent="-514350">
              <a:lnSpc>
                <a:spcPct val="90000"/>
              </a:lnSpc>
              <a:buSzTx/>
              <a:buFont typeface="+mj-lt"/>
              <a:buAutoNum type="arabicPeriod"/>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1242195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p:txBody>
          <a:bodyPr/>
          <a:lstStyle/>
          <a:p>
            <a:pPr eaLnBrk="1" hangingPunct="1"/>
            <a:r>
              <a:rPr lang="en-US" altLang="en-US" sz="2800" dirty="0"/>
              <a:t>Imagine a hypothetical experiment in which you get to observe each participant under both the treatment and control conditions holding all else the same, like a perfect cross-over experiment. </a:t>
            </a:r>
          </a:p>
          <a:p>
            <a:pPr marL="0" indent="0" eaLnBrk="1" hangingPunct="1">
              <a:buNone/>
            </a:pPr>
            <a:r>
              <a:rPr lang="en-US" altLang="en-US" dirty="0"/>
              <a:t>				</a:t>
            </a:r>
            <a:r>
              <a:rPr lang="en-US" altLang="en-US" dirty="0" err="1"/>
              <a:t>Y</a:t>
            </a:r>
            <a:r>
              <a:rPr lang="en-US" altLang="en-US" baseline="-25000" dirty="0" err="1"/>
              <a:t>trt</a:t>
            </a:r>
            <a:r>
              <a:rPr lang="en-US" altLang="en-US" dirty="0"/>
              <a:t>, </a:t>
            </a:r>
            <a:r>
              <a:rPr lang="en-US" altLang="en-US" dirty="0" err="1"/>
              <a:t>Y</a:t>
            </a:r>
            <a:r>
              <a:rPr lang="en-US" altLang="en-US" baseline="-25000" dirty="0" err="1"/>
              <a:t>ctl</a:t>
            </a:r>
            <a:r>
              <a:rPr lang="en-US" altLang="en-US" dirty="0"/>
              <a:t> </a:t>
            </a:r>
          </a:p>
          <a:p>
            <a:pPr eaLnBrk="1" hangingPunct="1"/>
            <a:r>
              <a:rPr lang="en-US" altLang="en-US" sz="2800" dirty="0"/>
              <a:t>Often, we only get to observe one of </a:t>
            </a:r>
            <a:r>
              <a:rPr lang="en-US" altLang="en-US" sz="2800" dirty="0" err="1"/>
              <a:t>Y</a:t>
            </a:r>
            <a:r>
              <a:rPr lang="en-US" altLang="en-US" sz="2800" baseline="-25000" dirty="0" err="1"/>
              <a:t>trt</a:t>
            </a:r>
            <a:r>
              <a:rPr lang="en-US" altLang="en-US" sz="2800" dirty="0"/>
              <a:t> or </a:t>
            </a:r>
            <a:r>
              <a:rPr lang="en-US" altLang="en-US" sz="2800" dirty="0" err="1"/>
              <a:t>Y</a:t>
            </a:r>
            <a:r>
              <a:rPr lang="en-US" altLang="en-US" sz="2800" baseline="-25000" dirty="0" err="1"/>
              <a:t>ctl</a:t>
            </a:r>
            <a:r>
              <a:rPr lang="en-US" altLang="en-US" sz="2800" dirty="0"/>
              <a:t>, depending on whether the participant is in the treatment or control condition. </a:t>
            </a:r>
          </a:p>
          <a:p>
            <a:pPr eaLnBrk="1" hangingPunct="1"/>
            <a:r>
              <a:rPr lang="en-US" altLang="en-US" sz="2800" dirty="0"/>
              <a:t>Sometimes described as the </a:t>
            </a:r>
            <a:r>
              <a:rPr lang="en-US" altLang="en-US" sz="2800" b="1" dirty="0"/>
              <a:t>“fundamental problem in causal inference.” </a:t>
            </a:r>
          </a:p>
        </p:txBody>
      </p:sp>
      <p:sp>
        <p:nvSpPr>
          <p:cNvPr id="18435" name="Rectangle 2"/>
          <p:cNvSpPr>
            <a:spLocks noGrp="1" noChangeArrowheads="1"/>
          </p:cNvSpPr>
          <p:nvPr>
            <p:ph type="title"/>
          </p:nvPr>
        </p:nvSpPr>
        <p:spPr/>
        <p:txBody>
          <a:bodyPr/>
          <a:lstStyle/>
          <a:p>
            <a:pPr eaLnBrk="1" hangingPunct="1"/>
            <a:r>
              <a:rPr lang="en-US" altLang="en-US" dirty="0"/>
              <a:t>Potential outcomes</a:t>
            </a:r>
          </a:p>
        </p:txBody>
      </p:sp>
    </p:spTree>
    <p:extLst>
      <p:ext uri="{BB962C8B-B14F-4D97-AF65-F5344CB8AC3E}">
        <p14:creationId xmlns:p14="http://schemas.microsoft.com/office/powerpoint/2010/main" val="1222227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22238"/>
            <a:ext cx="8686800" cy="1295400"/>
          </a:xfrm>
        </p:spPr>
        <p:txBody>
          <a:bodyPr/>
          <a:lstStyle/>
          <a:p>
            <a:pPr eaLnBrk="1" hangingPunct="1"/>
            <a:r>
              <a:rPr lang="en-US" altLang="en-US" dirty="0"/>
              <a:t>Potential Outcomes</a:t>
            </a:r>
            <a:br>
              <a:rPr lang="en-US" altLang="en-US" dirty="0"/>
            </a:br>
            <a:r>
              <a:rPr lang="en-US" altLang="en-US" dirty="0"/>
              <a:t> – Average Causal Effect</a:t>
            </a:r>
          </a:p>
        </p:txBody>
      </p:sp>
      <mc:AlternateContent xmlns:mc="http://schemas.openxmlformats.org/markup-compatibility/2006" xmlns:a14="http://schemas.microsoft.com/office/drawing/2010/main">
        <mc:Choice Requires="a14">
          <p:sp>
            <p:nvSpPr>
              <p:cNvPr id="21507" name="Rectangle 3"/>
              <p:cNvSpPr>
                <a:spLocks noGrp="1" noChangeArrowheads="1"/>
              </p:cNvSpPr>
              <p:nvPr>
                <p:ph type="body" idx="1"/>
              </p:nvPr>
            </p:nvSpPr>
            <p:spPr>
              <a:xfrm>
                <a:off x="457200" y="1524000"/>
                <a:ext cx="8229600" cy="4411662"/>
              </a:xfrm>
            </p:spPr>
            <p:txBody>
              <a:bodyPr/>
              <a:lstStyle/>
              <a:p>
                <a:pPr eaLnBrk="1" hangingPunct="1"/>
                <a:r>
                  <a:rPr lang="en-US" altLang="en-US" sz="2800" dirty="0"/>
                  <a:t>Often, a reasonable quantity to estimate is the average causal effect (ACE):  the average of the individual causal effects across the entire population.</a:t>
                </a:r>
              </a:p>
              <a:p>
                <a:pPr marL="0" indent="0" eaLnBrk="1" hangingPunct="1">
                  <a:buNone/>
                </a:pPr>
                <a:r>
                  <a:rPr lang="en-US" altLang="en-US" sz="2800" dirty="0"/>
                  <a:t>		ACE = </a:t>
                </a:r>
                <a14:m>
                  <m:oMath xmlns:m="http://schemas.openxmlformats.org/officeDocument/2006/math">
                    <m:f>
                      <m:fPr>
                        <m:ctrlPr>
                          <a:rPr lang="en-US" altLang="en-US" sz="2800" b="0" i="1" smtClean="0">
                            <a:latin typeface="Cambria Math" panose="02040503050406030204" pitchFamily="18" charset="0"/>
                          </a:rPr>
                        </m:ctrlPr>
                      </m:fPr>
                      <m:num>
                        <m:r>
                          <a:rPr lang="en-US" altLang="en-US" sz="2800" b="0" i="1" smtClean="0">
                            <a:latin typeface="Cambria Math" panose="02040503050406030204" pitchFamily="18" charset="0"/>
                          </a:rPr>
                          <m:t>1</m:t>
                        </m:r>
                      </m:num>
                      <m:den>
                        <m:r>
                          <a:rPr lang="en-US" altLang="en-US" sz="2800" b="0" i="1" smtClean="0">
                            <a:latin typeface="Cambria Math" panose="02040503050406030204" pitchFamily="18" charset="0"/>
                          </a:rPr>
                          <m:t>𝑛</m:t>
                        </m:r>
                      </m:den>
                    </m:f>
                    <m:nary>
                      <m:naryPr>
                        <m:chr m:val="∑"/>
                        <m:ctrlPr>
                          <a:rPr lang="en-US" altLang="en-US" sz="2800" b="0" i="1" smtClean="0">
                            <a:latin typeface="Cambria Math" panose="02040503050406030204" pitchFamily="18" charset="0"/>
                          </a:rPr>
                        </m:ctrlPr>
                      </m:naryPr>
                      <m:sub>
                        <m:r>
                          <m:rPr>
                            <m:brk m:alnAt="23"/>
                          </m:rPr>
                          <a:rPr lang="en-US" altLang="en-US" sz="2800" b="0" i="1" smtClean="0">
                            <a:latin typeface="Cambria Math" panose="02040503050406030204" pitchFamily="18" charset="0"/>
                          </a:rPr>
                          <m:t>𝑖</m:t>
                        </m:r>
                        <m:r>
                          <a:rPr lang="en-US" altLang="en-US" sz="2800" b="0" i="1" smtClean="0">
                            <a:latin typeface="Cambria Math" panose="02040503050406030204" pitchFamily="18" charset="0"/>
                          </a:rPr>
                          <m:t>=1</m:t>
                        </m:r>
                      </m:sub>
                      <m:sup>
                        <m:r>
                          <a:rPr lang="en-US" altLang="en-US" sz="2800" b="0" i="1" smtClean="0">
                            <a:latin typeface="Cambria Math" panose="02040503050406030204" pitchFamily="18" charset="0"/>
                          </a:rPr>
                          <m:t>𝑛</m:t>
                        </m:r>
                      </m:sup>
                      <m:e>
                        <m:r>
                          <a:rPr lang="en-US" altLang="en-US" sz="2800" b="0" i="1" smtClean="0">
                            <a:latin typeface="Cambria Math" panose="02040503050406030204" pitchFamily="18" charset="0"/>
                          </a:rPr>
                          <m:t>𝑌</m:t>
                        </m:r>
                        <m:r>
                          <a:rPr lang="en-US" altLang="en-US" sz="2800" b="0" i="1" baseline="-25000" smtClean="0">
                            <a:latin typeface="Cambria Math" panose="02040503050406030204" pitchFamily="18" charset="0"/>
                          </a:rPr>
                          <m:t>𝑡𝑟𝑡</m:t>
                        </m:r>
                        <m:r>
                          <a:rPr lang="en-US" altLang="en-US" sz="2800" b="0" i="1" baseline="-25000" smtClean="0">
                            <a:latin typeface="Cambria Math" panose="02040503050406030204" pitchFamily="18" charset="0"/>
                          </a:rPr>
                          <m:t> </m:t>
                        </m:r>
                        <m:r>
                          <a:rPr lang="en-US" altLang="en-US" sz="2800" b="0" i="1" baseline="-25000" smtClean="0">
                            <a:latin typeface="Cambria Math" panose="02040503050406030204" pitchFamily="18" charset="0"/>
                          </a:rPr>
                          <m:t>𝑖</m:t>
                        </m:r>
                        <m:r>
                          <a:rPr lang="en-US" altLang="en-US" sz="2800" b="0" i="1" baseline="-25000" smtClean="0">
                            <a:latin typeface="Cambria Math" panose="02040503050406030204" pitchFamily="18" charset="0"/>
                          </a:rPr>
                          <m:t> −</m:t>
                        </m:r>
                        <m:r>
                          <a:rPr lang="en-US" altLang="en-US" sz="2800" b="0" i="1" smtClean="0">
                            <a:latin typeface="Cambria Math" panose="02040503050406030204" pitchFamily="18" charset="0"/>
                          </a:rPr>
                          <m:t>𝑌</m:t>
                        </m:r>
                        <m:r>
                          <a:rPr lang="en-US" altLang="en-US" sz="2800" b="0" i="1" baseline="-25000" smtClean="0">
                            <a:latin typeface="Cambria Math" panose="02040503050406030204" pitchFamily="18" charset="0"/>
                          </a:rPr>
                          <m:t>𝑐𝑡𝑟𝑙</m:t>
                        </m:r>
                        <m:r>
                          <a:rPr lang="en-US" altLang="en-US" sz="2800" b="0" i="1" baseline="-25000" smtClean="0">
                            <a:latin typeface="Cambria Math" panose="02040503050406030204" pitchFamily="18" charset="0"/>
                          </a:rPr>
                          <m:t> </m:t>
                        </m:r>
                        <m:r>
                          <a:rPr lang="en-US" altLang="en-US" sz="2800" b="0" i="1" baseline="-25000" smtClean="0">
                            <a:latin typeface="Cambria Math" panose="02040503050406030204" pitchFamily="18" charset="0"/>
                          </a:rPr>
                          <m:t>𝑖</m:t>
                        </m:r>
                      </m:e>
                    </m:nary>
                  </m:oMath>
                </a14:m>
                <a:endParaRPr lang="en-US" altLang="en-US" sz="2800" dirty="0"/>
              </a:p>
              <a:p>
                <a:pPr eaLnBrk="1" hangingPunct="1"/>
                <a:r>
                  <a:rPr lang="en-US" altLang="en-US" sz="2800" dirty="0"/>
                  <a:t>Nice in theory but you cannot directly observe the individual causal effects! E.g. you cannot observe someone smoke and not smoke over their lifetime.</a:t>
                </a:r>
              </a:p>
              <a:p>
                <a:pPr eaLnBrk="1" hangingPunct="1"/>
                <a:r>
                  <a:rPr lang="en-US" altLang="en-US" sz="2800" dirty="0"/>
                  <a:t> So to estimate ACE, we’ll need to make some assumptions (more later)</a:t>
                </a:r>
              </a:p>
            </p:txBody>
          </p:sp>
        </mc:Choice>
        <mc:Fallback xmlns="">
          <p:sp>
            <p:nvSpPr>
              <p:cNvPr id="21507" name="Rectangle 3"/>
              <p:cNvSpPr>
                <a:spLocks noGrp="1" noRot="1" noChangeAspect="1" noMove="1" noResize="1" noEditPoints="1" noAdjustHandles="1" noChangeArrowheads="1" noChangeShapeType="1" noTextEdit="1"/>
              </p:cNvSpPr>
              <p:nvPr>
                <p:ph type="body" idx="1"/>
              </p:nvPr>
            </p:nvSpPr>
            <p:spPr>
              <a:xfrm>
                <a:off x="457200" y="1524000"/>
                <a:ext cx="8229600" cy="4411662"/>
              </a:xfrm>
              <a:blipFill>
                <a:blip r:embed="rId3"/>
                <a:stretch>
                  <a:fillRect l="-617" t="-1729" r="-1698" b="-22767"/>
                </a:stretch>
              </a:blipFill>
            </p:spPr>
            <p:txBody>
              <a:bodyPr/>
              <a:lstStyle/>
              <a:p>
                <a:r>
                  <a:rPr lang="en-US">
                    <a:noFill/>
                  </a:rPr>
                  <a:t> </a:t>
                </a:r>
              </a:p>
            </p:txBody>
          </p:sp>
        </mc:Fallback>
      </mc:AlternateContent>
    </p:spTree>
    <p:extLst>
      <p:ext uri="{BB962C8B-B14F-4D97-AF65-F5344CB8AC3E}">
        <p14:creationId xmlns:p14="http://schemas.microsoft.com/office/powerpoint/2010/main" val="3647124125"/>
      </p:ext>
    </p:extLst>
  </p:cSld>
  <p:clrMapOvr>
    <a:masterClrMapping/>
  </p:clrMapOvr>
</p:sld>
</file>

<file path=ppt/theme/theme1.xml><?xml version="1.0" encoding="utf-8"?>
<a:theme xmlns:a="http://schemas.openxmlformats.org/drawingml/2006/main" name="cem chi2">
  <a:themeElements>
    <a:clrScheme name="cem chi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em chi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em chi2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cem chi2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cem chi2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cem chi2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cem chi2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cem chi2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cem chi2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cem chi2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cem chi2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cem chi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12886</TotalTime>
  <Words>1515</Words>
  <Application>Microsoft Macintosh PowerPoint</Application>
  <PresentationFormat>On-screen Show (4:3)</PresentationFormat>
  <Paragraphs>203</Paragraphs>
  <Slides>25</Slides>
  <Notes>23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2" baseType="lpstr">
      <vt:lpstr>Arial</vt:lpstr>
      <vt:lpstr>Book Antiqua</vt:lpstr>
      <vt:lpstr>Cambria Math</vt:lpstr>
      <vt:lpstr>Times New Roman</vt:lpstr>
      <vt:lpstr>Wingdings</vt:lpstr>
      <vt:lpstr>cem chi2</vt:lpstr>
      <vt:lpstr>Worksheet</vt:lpstr>
      <vt:lpstr>PowerPoint Presentation</vt:lpstr>
      <vt:lpstr>Review</vt:lpstr>
      <vt:lpstr>Outline</vt:lpstr>
      <vt:lpstr>Prediction versus causality</vt:lpstr>
      <vt:lpstr>Causal inference – the 5¢ tour</vt:lpstr>
      <vt:lpstr>Which of these are prediction versus causation questions?</vt:lpstr>
      <vt:lpstr>Which of these are prediction versus causation questions?</vt:lpstr>
      <vt:lpstr>Potential outcomes</vt:lpstr>
      <vt:lpstr>Potential Outcomes  – Average Causal Effect</vt:lpstr>
      <vt:lpstr>E.g. Propensity score matching</vt:lpstr>
      <vt:lpstr>Propensity score estimation using Orange</vt:lpstr>
      <vt:lpstr>Propensity score example</vt:lpstr>
      <vt:lpstr>Potential outcomes estimation</vt:lpstr>
      <vt:lpstr>Potential outcomes estimation using Orange</vt:lpstr>
      <vt:lpstr>Potential outcomes estimation using Orange</vt:lpstr>
      <vt:lpstr>Potential outcomes estimation using Orange</vt:lpstr>
      <vt:lpstr>Potential outcomes estimation using Orange</vt:lpstr>
      <vt:lpstr>Potential outcomes estimation using IBM SPSS Modeler</vt:lpstr>
      <vt:lpstr>Potential outcomes estimation</vt:lpstr>
      <vt:lpstr>Potential outcomes estimation</vt:lpstr>
      <vt:lpstr>Potential outcomes estimation</vt:lpstr>
      <vt:lpstr>Potential outcomes estimation using Orange</vt:lpstr>
      <vt:lpstr>Potential outcomes vs propensity score adjustment</vt:lpstr>
      <vt:lpstr>PowerPoint Presentation</vt:lpstr>
      <vt:lpstr>Summary</vt:lpstr>
    </vt:vector>
  </TitlesOfParts>
  <Company>UCSF-DEB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NIH grant review roundtable</dc:title>
  <dc:creator>CMcculloch</dc:creator>
  <cp:lastModifiedBy>Scheffler, Aaron</cp:lastModifiedBy>
  <cp:revision>273</cp:revision>
  <cp:lastPrinted>2019-08-29T01:07:46Z</cp:lastPrinted>
  <dcterms:created xsi:type="dcterms:W3CDTF">2009-02-12T17:35:31Z</dcterms:created>
  <dcterms:modified xsi:type="dcterms:W3CDTF">2020-08-27T20:04:52Z</dcterms:modified>
</cp:coreProperties>
</file>