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3.jpg" ContentType="image/jpg"/>
  <Override PartName="/ppt/media/image14.jpg" ContentType="image/jpg"/>
  <Override PartName="/ppt/media/image15.jpg" ContentType="image/jpg"/>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tags/tag11.xml" ContentType="application/vnd.openxmlformats-officedocument.presentationml.tags+xml"/>
  <Override PartName="/ppt/notesSlides/notesSlide22.xml" ContentType="application/vnd.openxmlformats-officedocument.presentationml.notesSlide+xml"/>
  <Override PartName="/ppt/media/image26.jpg" ContentType="image/jpg"/>
  <Override PartName="/ppt/tags/tag12.xml" ContentType="application/vnd.openxmlformats-officedocument.presentationml.tags+xml"/>
  <Override PartName="/ppt/notesSlides/notesSlide23.xml" ContentType="application/vnd.openxmlformats-officedocument.presentationml.notesSlide+xml"/>
  <Override PartName="/ppt/tags/tag13.xml" ContentType="application/vnd.openxmlformats-officedocument.presentationml.tags+xml"/>
  <Override PartName="/ppt/notesSlides/notesSlide24.xml" ContentType="application/vnd.openxmlformats-officedocument.presentationml.notesSlide+xml"/>
  <Override PartName="/ppt/tags/tag14.xml" ContentType="application/vnd.openxmlformats-officedocument.presentationml.tags+xml"/>
  <Override PartName="/ppt/notesSlides/notesSlide25.xml" ContentType="application/vnd.openxmlformats-officedocument.presentationml.notesSlide+xml"/>
  <Override PartName="/ppt/tags/tag15.xml" ContentType="application/vnd.openxmlformats-officedocument.presentationml.tags+xml"/>
  <Override PartName="/ppt/notesSlides/notesSlide26.xml" ContentType="application/vnd.openxmlformats-officedocument.presentationml.notesSlide+xml"/>
  <Override PartName="/ppt/tags/tag16.xml" ContentType="application/vnd.openxmlformats-officedocument.presentationml.tags+xml"/>
  <Override PartName="/ppt/notesSlides/notesSlide27.xml" ContentType="application/vnd.openxmlformats-officedocument.presentationml.notesSlide+xml"/>
  <Override PartName="/ppt/tags/tag17.xml" ContentType="application/vnd.openxmlformats-officedocument.presentationml.tags+xml"/>
  <Override PartName="/ppt/notesSlides/notesSlide28.xml" ContentType="application/vnd.openxmlformats-officedocument.presentationml.notesSlide+xml"/>
  <Override PartName="/ppt/tags/tag18.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9.xml" ContentType="application/vnd.openxmlformats-officedocument.presentationml.tags+xml"/>
  <Override PartName="/ppt/notesSlides/notesSlide35.xml" ContentType="application/vnd.openxmlformats-officedocument.presentationml.notesSlide+xml"/>
  <Override PartName="/ppt/tags/tag20.xml" ContentType="application/vnd.openxmlformats-officedocument.presentationml.tags+xml"/>
  <Override PartName="/ppt/notesSlides/notesSlide36.xml" ContentType="application/vnd.openxmlformats-officedocument.presentationml.notesSlide+xml"/>
  <Override PartName="/ppt/tags/tag21.xml" ContentType="application/vnd.openxmlformats-officedocument.presentationml.tags+xml"/>
  <Override PartName="/ppt/notesSlides/notesSlide37.xml" ContentType="application/vnd.openxmlformats-officedocument.presentationml.notesSlide+xml"/>
  <Override PartName="/ppt/tags/tag22.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23.xml" ContentType="application/vnd.openxmlformats-officedocument.presentationml.tags+xml"/>
  <Override PartName="/ppt/notesSlides/notesSlide40.xml" ContentType="application/vnd.openxmlformats-officedocument.presentationml.notesSlide+xml"/>
  <Override PartName="/ppt/tags/tag24.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25.xml" ContentType="application/vnd.openxmlformats-officedocument.presentationml.tags+xml"/>
  <Override PartName="/ppt/notesSlides/notesSlide43.xml" ContentType="application/vnd.openxmlformats-officedocument.presentationml.notesSlide+xml"/>
  <Override PartName="/ppt/tags/tag26.xml" ContentType="application/vnd.openxmlformats-officedocument.presentationml.tags+xml"/>
  <Override PartName="/ppt/notesSlides/notesSlide44.xml" ContentType="application/vnd.openxmlformats-officedocument.presentationml.notesSlide+xml"/>
  <Override PartName="/ppt/tags/tag27.xml" ContentType="application/vnd.openxmlformats-officedocument.presentationml.tags+xml"/>
  <Override PartName="/ppt/notesSlides/notesSlide45.xml" ContentType="application/vnd.openxmlformats-officedocument.presentationml.notesSlide+xml"/>
  <Override PartName="/ppt/tags/tag28.xml" ContentType="application/vnd.openxmlformats-officedocument.presentationml.tags+xml"/>
  <Override PartName="/ppt/notesSlides/notesSlide46.xml" ContentType="application/vnd.openxmlformats-officedocument.presentationml.notesSlide+xml"/>
  <Override PartName="/ppt/tags/tag29.xml" ContentType="application/vnd.openxmlformats-officedocument.presentationml.tags+xml"/>
  <Override PartName="/ppt/notesSlides/notesSlide47.xml" ContentType="application/vnd.openxmlformats-officedocument.presentationml.notesSlide+xml"/>
  <Override PartName="/ppt/tags/tag30.xml" ContentType="application/vnd.openxmlformats-officedocument.presentationml.tags+xml"/>
  <Override PartName="/ppt/notesSlides/notesSlide48.xml" ContentType="application/vnd.openxmlformats-officedocument.presentationml.notesSlide+xml"/>
  <Override PartName="/ppt/tags/tag31.xml" ContentType="application/vnd.openxmlformats-officedocument.presentationml.tags+xml"/>
  <Override PartName="/ppt/notesSlides/notesSlide49.xml" ContentType="application/vnd.openxmlformats-officedocument.presentationml.notesSlide+xml"/>
  <Override PartName="/ppt/tags/tag32.xml" ContentType="application/vnd.openxmlformats-officedocument.presentationml.tags+xml"/>
  <Override PartName="/ppt/notesSlides/notesSlide50.xml" ContentType="application/vnd.openxmlformats-officedocument.presentationml.notesSlide+xml"/>
  <Override PartName="/ppt/tags/tag33.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34.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ags/tag35.xml" ContentType="application/vnd.openxmlformats-officedocument.presentationml.tags+xml"/>
  <Override PartName="/ppt/notesSlides/notesSlide64.xml" ContentType="application/vnd.openxmlformats-officedocument.presentationml.notesSlide+xml"/>
  <Override PartName="/ppt/tags/tag36.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37.xml" ContentType="application/vnd.openxmlformats-officedocument.presentationml.tags+xml"/>
  <Override PartName="/ppt/notesSlides/notesSlide67.xml" ContentType="application/vnd.openxmlformats-officedocument.presentationml.notesSlide+xml"/>
  <Override PartName="/ppt/tags/tag38.xml" ContentType="application/vnd.openxmlformats-officedocument.presentationml.tags+xml"/>
  <Override PartName="/ppt/notesSlides/notesSlide68.xml" ContentType="application/vnd.openxmlformats-officedocument.presentationml.notesSlide+xml"/>
  <Override PartName="/ppt/tags/tag39.xml" ContentType="application/vnd.openxmlformats-officedocument.presentationml.tags+xml"/>
  <Override PartName="/ppt/notesSlides/notesSlide69.xml" ContentType="application/vnd.openxmlformats-officedocument.presentationml.notesSlide+xml"/>
  <Override PartName="/ppt/tags/tag40.xml" ContentType="application/vnd.openxmlformats-officedocument.presentationml.tags+xml"/>
  <Override PartName="/ppt/notesSlides/notesSlide70.xml" ContentType="application/vnd.openxmlformats-officedocument.presentationml.notesSlide+xml"/>
  <Override PartName="/ppt/tags/tag41.xml" ContentType="application/vnd.openxmlformats-officedocument.presentationml.tags+xml"/>
  <Override PartName="/ppt/notesSlides/notesSlide71.xml" ContentType="application/vnd.openxmlformats-officedocument.presentationml.notesSlide+xml"/>
  <Override PartName="/ppt/tags/tag42.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Lst>
  <p:notesMasterIdLst>
    <p:notesMasterId r:id="rId100"/>
  </p:notesMasterIdLst>
  <p:handoutMasterIdLst>
    <p:handoutMasterId r:id="rId101"/>
  </p:handoutMasterIdLst>
  <p:sldIdLst>
    <p:sldId id="258" r:id="rId2"/>
    <p:sldId id="344" r:id="rId3"/>
    <p:sldId id="413" r:id="rId4"/>
    <p:sldId id="929" r:id="rId5"/>
    <p:sldId id="943" r:id="rId6"/>
    <p:sldId id="934" r:id="rId7"/>
    <p:sldId id="944" r:id="rId8"/>
    <p:sldId id="261" r:id="rId9"/>
    <p:sldId id="262" r:id="rId10"/>
    <p:sldId id="935" r:id="rId11"/>
    <p:sldId id="259" r:id="rId12"/>
    <p:sldId id="931" r:id="rId13"/>
    <p:sldId id="932" r:id="rId14"/>
    <p:sldId id="919" r:id="rId15"/>
    <p:sldId id="933" r:id="rId16"/>
    <p:sldId id="918" r:id="rId17"/>
    <p:sldId id="921" r:id="rId18"/>
    <p:sldId id="945" r:id="rId19"/>
    <p:sldId id="946" r:id="rId20"/>
    <p:sldId id="937" r:id="rId21"/>
    <p:sldId id="496" r:id="rId22"/>
    <p:sldId id="501" r:id="rId23"/>
    <p:sldId id="502" r:id="rId24"/>
    <p:sldId id="938" r:id="rId25"/>
    <p:sldId id="263" r:id="rId26"/>
    <p:sldId id="924" r:id="rId27"/>
    <p:sldId id="939" r:id="rId28"/>
    <p:sldId id="269" r:id="rId29"/>
    <p:sldId id="345" r:id="rId30"/>
    <p:sldId id="271" r:id="rId31"/>
    <p:sldId id="272" r:id="rId32"/>
    <p:sldId id="273" r:id="rId33"/>
    <p:sldId id="299" r:id="rId34"/>
    <p:sldId id="304" r:id="rId35"/>
    <p:sldId id="298" r:id="rId36"/>
    <p:sldId id="443" r:id="rId37"/>
    <p:sldId id="463" r:id="rId38"/>
    <p:sldId id="480" r:id="rId39"/>
    <p:sldId id="514" r:id="rId40"/>
    <p:sldId id="535" r:id="rId41"/>
    <p:sldId id="471" r:id="rId42"/>
    <p:sldId id="936" r:id="rId43"/>
    <p:sldId id="402" r:id="rId44"/>
    <p:sldId id="949" r:id="rId45"/>
    <p:sldId id="950" r:id="rId46"/>
    <p:sldId id="948" r:id="rId47"/>
    <p:sldId id="940" r:id="rId48"/>
    <p:sldId id="274" r:id="rId49"/>
    <p:sldId id="279" r:id="rId50"/>
    <p:sldId id="280" r:id="rId51"/>
    <p:sldId id="281" r:id="rId52"/>
    <p:sldId id="282" r:id="rId53"/>
    <p:sldId id="283" r:id="rId54"/>
    <p:sldId id="350" r:id="rId55"/>
    <p:sldId id="534" r:id="rId56"/>
    <p:sldId id="532" r:id="rId57"/>
    <p:sldId id="385" r:id="rId58"/>
    <p:sldId id="386" r:id="rId59"/>
    <p:sldId id="352" r:id="rId60"/>
    <p:sldId id="353" r:id="rId61"/>
    <p:sldId id="439" r:id="rId62"/>
    <p:sldId id="355" r:id="rId63"/>
    <p:sldId id="488" r:id="rId64"/>
    <p:sldId id="495" r:id="rId65"/>
    <p:sldId id="472" r:id="rId66"/>
    <p:sldId id="516" r:id="rId67"/>
    <p:sldId id="517" r:id="rId68"/>
    <p:sldId id="518" r:id="rId69"/>
    <p:sldId id="920" r:id="rId70"/>
    <p:sldId id="520" r:id="rId71"/>
    <p:sldId id="284" r:id="rId72"/>
    <p:sldId id="577" r:id="rId73"/>
    <p:sldId id="578" r:id="rId74"/>
    <p:sldId id="941" r:id="rId75"/>
    <p:sldId id="306" r:id="rId76"/>
    <p:sldId id="307" r:id="rId77"/>
    <p:sldId id="942" r:id="rId78"/>
    <p:sldId id="310" r:id="rId79"/>
    <p:sldId id="311" r:id="rId80"/>
    <p:sldId id="312" r:id="rId81"/>
    <p:sldId id="313" r:id="rId82"/>
    <p:sldId id="314" r:id="rId83"/>
    <p:sldId id="315" r:id="rId84"/>
    <p:sldId id="317" r:id="rId85"/>
    <p:sldId id="316" r:id="rId86"/>
    <p:sldId id="318" r:id="rId87"/>
    <p:sldId id="493" r:id="rId88"/>
    <p:sldId id="947" r:id="rId89"/>
    <p:sldId id="479" r:id="rId90"/>
    <p:sldId id="309" r:id="rId91"/>
    <p:sldId id="923" r:id="rId92"/>
    <p:sldId id="510" r:id="rId93"/>
    <p:sldId id="926" r:id="rId94"/>
    <p:sldId id="927" r:id="rId95"/>
    <p:sldId id="928" r:id="rId96"/>
    <p:sldId id="325" r:id="rId97"/>
    <p:sldId id="383" r:id="rId98"/>
    <p:sldId id="285" r:id="rId99"/>
  </p:sldIdLst>
  <p:sldSz cx="9144000" cy="5143500" type="screen16x9"/>
  <p:notesSz cx="6997700" cy="92837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A5"/>
    <a:srgbClr val="FFFC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777CDB-F04E-C14E-9969-6D741DE0BEAB}" v="3" dt="2021-10-26T21:57:38.8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78"/>
    <p:restoredTop sz="74216" autoAdjust="0"/>
  </p:normalViewPr>
  <p:slideViewPr>
    <p:cSldViewPr>
      <p:cViewPr varScale="1">
        <p:scale>
          <a:sx n="147" d="100"/>
          <a:sy n="147" d="100"/>
        </p:scale>
        <p:origin x="1392" y="192"/>
      </p:cViewPr>
      <p:guideLst>
        <p:guide orient="horz" pos="1620"/>
        <p:guide pos="2880"/>
      </p:guideLst>
    </p:cSldViewPr>
  </p:slideViewPr>
  <p:outlineViewPr>
    <p:cViewPr>
      <p:scale>
        <a:sx n="33" d="100"/>
        <a:sy n="33" d="100"/>
      </p:scale>
      <p:origin x="0" y="-22688"/>
    </p:cViewPr>
  </p:outlineViewPr>
  <p:notesTextViewPr>
    <p:cViewPr>
      <p:scale>
        <a:sx n="100" d="100"/>
        <a:sy n="100" d="100"/>
      </p:scale>
      <p:origin x="0" y="0"/>
    </p:cViewPr>
  </p:notesTextViewPr>
  <p:sorterViewPr>
    <p:cViewPr>
      <p:scale>
        <a:sx n="1" d="1"/>
        <a:sy n="1" d="1"/>
      </p:scale>
      <p:origin x="0" y="390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0F1F1E51-14BE-F243-BE28-A4D148116155}"/>
              </a:ext>
            </a:extLst>
          </p:cNvPr>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l" defTabSz="930275" eaLnBrk="0" hangingPunct="0">
              <a:defRPr sz="1200">
                <a:latin typeface="Times New Roman" charset="0"/>
                <a:ea typeface="+mn-ea"/>
                <a:cs typeface="+mn-cs"/>
              </a:defRPr>
            </a:lvl1pPr>
          </a:lstStyle>
          <a:p>
            <a:pPr>
              <a:defRPr/>
            </a:pPr>
            <a:endParaRPr lang="en-US"/>
          </a:p>
        </p:txBody>
      </p:sp>
      <p:sp>
        <p:nvSpPr>
          <p:cNvPr id="38915" name="Rectangle 3">
            <a:extLst>
              <a:ext uri="{FF2B5EF4-FFF2-40B4-BE49-F238E27FC236}">
                <a16:creationId xmlns:a16="http://schemas.microsoft.com/office/drawing/2014/main" id="{1E5CA4A7-AE17-7C45-9E95-AEBA66AC3BE2}"/>
              </a:ext>
            </a:extLst>
          </p:cNvPr>
          <p:cNvSpPr>
            <a:spLocks noGrp="1" noChangeArrowheads="1"/>
          </p:cNvSpPr>
          <p:nvPr>
            <p:ph type="dt" sz="quarter" idx="1"/>
          </p:nvPr>
        </p:nvSpPr>
        <p:spPr bwMode="auto">
          <a:xfrm>
            <a:off x="3965575"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r" defTabSz="930275" eaLnBrk="0" hangingPunct="0">
              <a:defRPr sz="1200">
                <a:latin typeface="Times New Roman" charset="0"/>
                <a:ea typeface="+mn-ea"/>
                <a:cs typeface="+mn-cs"/>
              </a:defRPr>
            </a:lvl1pPr>
          </a:lstStyle>
          <a:p>
            <a:pPr>
              <a:defRPr/>
            </a:pPr>
            <a:endParaRPr lang="en-US"/>
          </a:p>
        </p:txBody>
      </p:sp>
      <p:sp>
        <p:nvSpPr>
          <p:cNvPr id="38916" name="Rectangle 4">
            <a:extLst>
              <a:ext uri="{FF2B5EF4-FFF2-40B4-BE49-F238E27FC236}">
                <a16:creationId xmlns:a16="http://schemas.microsoft.com/office/drawing/2014/main" id="{119E5A09-1986-CF4D-BD80-CAF87CCA50CB}"/>
              </a:ext>
            </a:extLst>
          </p:cNvPr>
          <p:cNvSpPr>
            <a:spLocks noGrp="1" noChangeArrowheads="1"/>
          </p:cNvSpPr>
          <p:nvPr>
            <p:ph type="ftr" sz="quarter" idx="2"/>
          </p:nvPr>
        </p:nvSpPr>
        <p:spPr bwMode="auto">
          <a:xfrm>
            <a:off x="0" y="8820150"/>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l" defTabSz="930275" eaLnBrk="0" hangingPunct="0">
              <a:defRPr sz="1200">
                <a:latin typeface="Times New Roman" charset="0"/>
                <a:ea typeface="+mn-ea"/>
                <a:cs typeface="+mn-cs"/>
              </a:defRPr>
            </a:lvl1pPr>
          </a:lstStyle>
          <a:p>
            <a:pPr>
              <a:defRPr/>
            </a:pPr>
            <a:endParaRPr lang="en-US"/>
          </a:p>
        </p:txBody>
      </p:sp>
      <p:sp>
        <p:nvSpPr>
          <p:cNvPr id="38917" name="Rectangle 5">
            <a:extLst>
              <a:ext uri="{FF2B5EF4-FFF2-40B4-BE49-F238E27FC236}">
                <a16:creationId xmlns:a16="http://schemas.microsoft.com/office/drawing/2014/main" id="{9DDAFB76-BECD-5F4B-A38D-1AFFC115689C}"/>
              </a:ext>
            </a:extLst>
          </p:cNvPr>
          <p:cNvSpPr>
            <a:spLocks noGrp="1" noChangeArrowheads="1"/>
          </p:cNvSpPr>
          <p:nvPr>
            <p:ph type="sldNum" sz="quarter" idx="3"/>
          </p:nvPr>
        </p:nvSpPr>
        <p:spPr bwMode="auto">
          <a:xfrm>
            <a:off x="3965575" y="8820150"/>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r" defTabSz="930275" eaLnBrk="0" hangingPunct="0">
              <a:defRPr sz="1200">
                <a:ea typeface="ＭＳ Ｐゴシック" panose="020B0600070205080204" pitchFamily="34" charset="-128"/>
              </a:defRPr>
            </a:lvl1pPr>
          </a:lstStyle>
          <a:p>
            <a:pPr>
              <a:defRPr/>
            </a:pPr>
            <a:fld id="{5444130D-B8D9-E147-A32B-2EABFB2C68B0}"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D27705C1-5DBF-7847-AE34-D218D758D057}"/>
              </a:ext>
            </a:extLst>
          </p:cNvPr>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l" defTabSz="930275" eaLnBrk="0" hangingPunct="0">
              <a:defRPr sz="1200">
                <a:latin typeface="Times New Roman" charset="0"/>
                <a:ea typeface="+mn-ea"/>
                <a:cs typeface="+mn-cs"/>
              </a:defRPr>
            </a:lvl1pPr>
          </a:lstStyle>
          <a:p>
            <a:pPr>
              <a:defRPr/>
            </a:pPr>
            <a:endParaRPr lang="en-US"/>
          </a:p>
        </p:txBody>
      </p:sp>
      <p:sp>
        <p:nvSpPr>
          <p:cNvPr id="19459" name="Rectangle 3">
            <a:extLst>
              <a:ext uri="{FF2B5EF4-FFF2-40B4-BE49-F238E27FC236}">
                <a16:creationId xmlns:a16="http://schemas.microsoft.com/office/drawing/2014/main" id="{F8BB8CE0-08D6-DA44-9EF6-5A492D7C1E7A}"/>
              </a:ext>
            </a:extLst>
          </p:cNvPr>
          <p:cNvSpPr>
            <a:spLocks noGrp="1" noChangeArrowheads="1"/>
          </p:cNvSpPr>
          <p:nvPr>
            <p:ph type="dt" idx="1"/>
          </p:nvPr>
        </p:nvSpPr>
        <p:spPr bwMode="auto">
          <a:xfrm>
            <a:off x="3965575"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r" defTabSz="930275" eaLnBrk="0" hangingPunct="0">
              <a:defRPr sz="1200">
                <a:latin typeface="Times New Roman" charset="0"/>
                <a:ea typeface="+mn-ea"/>
                <a:cs typeface="+mn-cs"/>
              </a:defRPr>
            </a:lvl1pPr>
          </a:lstStyle>
          <a:p>
            <a:pPr>
              <a:defRPr/>
            </a:pPr>
            <a:endParaRPr lang="en-US"/>
          </a:p>
        </p:txBody>
      </p:sp>
      <p:sp>
        <p:nvSpPr>
          <p:cNvPr id="19460" name="Rectangle 4">
            <a:extLst>
              <a:ext uri="{FF2B5EF4-FFF2-40B4-BE49-F238E27FC236}">
                <a16:creationId xmlns:a16="http://schemas.microsoft.com/office/drawing/2014/main" id="{E0AA46B8-12E0-6347-95C7-BBBF74A95AB2}"/>
              </a:ext>
            </a:extLst>
          </p:cNvPr>
          <p:cNvSpPr>
            <a:spLocks noGrp="1" noRot="1" noChangeAspect="1" noChangeArrowheads="1" noTextEdit="1"/>
          </p:cNvSpPr>
          <p:nvPr>
            <p:ph type="sldImg" idx="2"/>
          </p:nvPr>
        </p:nvSpPr>
        <p:spPr bwMode="auto">
          <a:xfrm>
            <a:off x="404813" y="696913"/>
            <a:ext cx="6188075" cy="34813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a:extLst>
              <a:ext uri="{FF2B5EF4-FFF2-40B4-BE49-F238E27FC236}">
                <a16:creationId xmlns:a16="http://schemas.microsoft.com/office/drawing/2014/main" id="{D1308FE7-BA08-0F4D-A231-AE09746B1E3B}"/>
              </a:ext>
            </a:extLst>
          </p:cNvPr>
          <p:cNvSpPr>
            <a:spLocks noGrp="1" noChangeArrowheads="1"/>
          </p:cNvSpPr>
          <p:nvPr>
            <p:ph type="body" sz="quarter" idx="3"/>
          </p:nvPr>
        </p:nvSpPr>
        <p:spPr bwMode="auto">
          <a:xfrm>
            <a:off x="933450" y="4410075"/>
            <a:ext cx="5130800" cy="4176713"/>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a:extLst>
              <a:ext uri="{FF2B5EF4-FFF2-40B4-BE49-F238E27FC236}">
                <a16:creationId xmlns:a16="http://schemas.microsoft.com/office/drawing/2014/main" id="{8221BE99-92EF-1740-9C9F-581460548059}"/>
              </a:ext>
            </a:extLst>
          </p:cNvPr>
          <p:cNvSpPr>
            <a:spLocks noGrp="1" noChangeArrowheads="1"/>
          </p:cNvSpPr>
          <p:nvPr>
            <p:ph type="ftr" sz="quarter" idx="4"/>
          </p:nvPr>
        </p:nvSpPr>
        <p:spPr bwMode="auto">
          <a:xfrm>
            <a:off x="0" y="8820150"/>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l" defTabSz="930275" eaLnBrk="0" hangingPunct="0">
              <a:defRPr sz="1200">
                <a:latin typeface="Times New Roman" charset="0"/>
                <a:ea typeface="+mn-ea"/>
                <a:cs typeface="+mn-cs"/>
              </a:defRPr>
            </a:lvl1pPr>
          </a:lstStyle>
          <a:p>
            <a:pPr>
              <a:defRPr/>
            </a:pPr>
            <a:endParaRPr lang="en-US"/>
          </a:p>
        </p:txBody>
      </p:sp>
      <p:sp>
        <p:nvSpPr>
          <p:cNvPr id="19463" name="Rectangle 7">
            <a:extLst>
              <a:ext uri="{FF2B5EF4-FFF2-40B4-BE49-F238E27FC236}">
                <a16:creationId xmlns:a16="http://schemas.microsoft.com/office/drawing/2014/main" id="{251CDFB4-A533-984D-9569-BA14CFDE3631}"/>
              </a:ext>
            </a:extLst>
          </p:cNvPr>
          <p:cNvSpPr>
            <a:spLocks noGrp="1" noChangeArrowheads="1"/>
          </p:cNvSpPr>
          <p:nvPr>
            <p:ph type="sldNum" sz="quarter" idx="5"/>
          </p:nvPr>
        </p:nvSpPr>
        <p:spPr bwMode="auto">
          <a:xfrm>
            <a:off x="3965575" y="8820150"/>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r" defTabSz="930275" eaLnBrk="0" hangingPunct="0">
              <a:defRPr sz="1200">
                <a:ea typeface="ＭＳ Ｐゴシック" panose="020B0600070205080204" pitchFamily="34" charset="-128"/>
              </a:defRPr>
            </a:lvl1pPr>
          </a:lstStyle>
          <a:p>
            <a:pPr>
              <a:defRPr/>
            </a:pPr>
            <a:fld id="{71AF6987-1F68-7C49-AB1F-7DA527126D4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panose="020B0600070205080204"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8" Type="http://schemas.openxmlformats.org/officeDocument/2006/relationships/hyperlink" Target="https://twitter.com/Davidlaz" TargetMode="External"/><Relationship Id="rId3" Type="http://schemas.openxmlformats.org/officeDocument/2006/relationships/hyperlink" Target="http://www.universaldrugstore.com/medications/Zovirax+Ointment/5%25" TargetMode="External"/><Relationship Id="rId7" Type="http://schemas.openxmlformats.org/officeDocument/2006/relationships/hyperlink" Target="http://www.nerdwallet.com/blog/health/2014/03/26/medical-bankruptcy/"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www.goodrx.com/" TargetMode="External"/><Relationship Id="rId5" Type="http://schemas.openxmlformats.org/officeDocument/2006/relationships/hyperlink" Target="http://www.fda.gov/downloads/Drugs/GuidanceComplianceRegulatoryInformation/EnforcementActivitiesbyFDA/WarningLettersandNoticeofViolationLetterstoPharmaceuticalCompanies/UCM314573.pdf" TargetMode="External"/><Relationship Id="rId10" Type="http://schemas.openxmlformats.org/officeDocument/2006/relationships/hyperlink" Target="http://www.latimes.com/lanews-david-lazarus-20130507-staff.html" TargetMode="External"/><Relationship Id="rId4" Type="http://schemas.openxmlformats.org/officeDocument/2006/relationships/hyperlink" Target="https://www.canadadrugs.com/products/zovirax-cream/5" TargetMode="External"/><Relationship Id="rId9" Type="http://schemas.openxmlformats.org/officeDocument/2006/relationships/hyperlink" Target="mailto:david.lazarus@latimes.com"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79A79209-669E-3C44-B198-7D95386042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CA8B226-751D-F743-B81C-ABF9584BDAC0}" type="slidenum">
              <a:rPr lang="en-US" altLang="en-US" sz="1200" smtClean="0">
                <a:latin typeface="Arial" panose="020B0604020202020204" pitchFamily="34" charset="0"/>
              </a:rPr>
              <a:pPr/>
              <a:t>1</a:t>
            </a:fld>
            <a:endParaRPr lang="en-US" altLang="en-US" sz="1200">
              <a:latin typeface="Arial" panose="020B0604020202020204" pitchFamily="34" charset="0"/>
            </a:endParaRPr>
          </a:p>
        </p:txBody>
      </p:sp>
      <p:sp>
        <p:nvSpPr>
          <p:cNvPr id="22530" name="Rectangle 2">
            <a:extLst>
              <a:ext uri="{FF2B5EF4-FFF2-40B4-BE49-F238E27FC236}">
                <a16:creationId xmlns:a16="http://schemas.microsoft.com/office/drawing/2014/main" id="{0E4A5996-9875-5C42-9E9E-A86FF212B5B5}"/>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A8CDB90E-A7E0-C44F-B91B-F09069F71E5B}"/>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1AF6987-1F68-7C49-AB1F-7DA527126D42}" type="slidenum">
              <a:rPr lang="en-US" altLang="en-US" smtClean="0"/>
              <a:pPr>
                <a:defRPr/>
              </a:pPr>
              <a:t>14</a:t>
            </a:fld>
            <a:endParaRPr lang="en-US" altLang="en-US"/>
          </a:p>
        </p:txBody>
      </p:sp>
    </p:spTree>
    <p:extLst>
      <p:ext uri="{BB962C8B-B14F-4D97-AF65-F5344CB8AC3E}">
        <p14:creationId xmlns:p14="http://schemas.microsoft.com/office/powerpoint/2010/main" val="4248025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7EC97670-1A0F-2D41-A2D8-52B976E440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BC5E570-A435-E44F-B6DA-199A3F20DD27}" type="slidenum">
              <a:rPr lang="en-US" altLang="en-US" sz="1200" smtClean="0">
                <a:latin typeface="Arial" panose="020B0604020202020204" pitchFamily="34" charset="0"/>
              </a:rPr>
              <a:pPr/>
              <a:t>15</a:t>
            </a:fld>
            <a:endParaRPr lang="en-US" altLang="en-US" sz="1200">
              <a:latin typeface="Arial" panose="020B0604020202020204" pitchFamily="34" charset="0"/>
            </a:endParaRPr>
          </a:p>
        </p:txBody>
      </p:sp>
      <p:sp>
        <p:nvSpPr>
          <p:cNvPr id="29698" name="Rectangle 2">
            <a:extLst>
              <a:ext uri="{FF2B5EF4-FFF2-40B4-BE49-F238E27FC236}">
                <a16:creationId xmlns:a16="http://schemas.microsoft.com/office/drawing/2014/main" id="{C94CEC1D-AF2A-D34D-8326-896F3DA92BCF}"/>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C0D41083-03C0-2B42-96CA-8EF73CE6B8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Times New Roman" charset="0"/>
                <a:ea typeface="ＭＳ Ｐゴシック" panose="020B0600070205080204" pitchFamily="34" charset="-128"/>
                <a:cs typeface="ＭＳ Ｐゴシック" charset="-128"/>
              </a:rPr>
              <a:t>IMPORTANCE </a:t>
            </a:r>
            <a:r>
              <a:rPr lang="en-US" sz="1200" kern="1200" dirty="0" err="1">
                <a:solidFill>
                  <a:schemeClr val="tx1"/>
                </a:solidFill>
                <a:effectLst/>
                <a:latin typeface="Times New Roman" charset="0"/>
                <a:ea typeface="ＭＳ Ｐゴシック" panose="020B0600070205080204" pitchFamily="34" charset="-128"/>
                <a:cs typeface="ＭＳ Ｐゴシック" charset="-128"/>
              </a:rPr>
              <a:t>Fremanezumab</a:t>
            </a:r>
            <a:r>
              <a:rPr lang="en-US" sz="1200" kern="1200" dirty="0">
                <a:solidFill>
                  <a:schemeClr val="tx1"/>
                </a:solidFill>
                <a:effectLst/>
                <a:latin typeface="Times New Roman" charset="0"/>
                <a:ea typeface="ＭＳ Ｐゴシック" panose="020B0600070205080204" pitchFamily="34" charset="-128"/>
                <a:cs typeface="ＭＳ Ｐゴシック" charset="-128"/>
              </a:rPr>
              <a:t>, a fully humanized monoclonal antibody that targets calcitonin</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gene-related peptide, may be effective for treating episodic migraine.</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OBJECTIVE To assess the efficacy of </a:t>
            </a:r>
            <a:r>
              <a:rPr lang="en-US" sz="1200" kern="1200" dirty="0" err="1">
                <a:solidFill>
                  <a:schemeClr val="tx1"/>
                </a:solidFill>
                <a:effectLst/>
                <a:latin typeface="Times New Roman" charset="0"/>
                <a:ea typeface="ＭＳ Ｐゴシック" panose="020B0600070205080204" pitchFamily="34" charset="-128"/>
                <a:cs typeface="ＭＳ Ｐゴシック" charset="-128"/>
              </a:rPr>
              <a:t>fremanezumab</a:t>
            </a:r>
            <a:r>
              <a:rPr lang="en-US" sz="1200" kern="1200" dirty="0">
                <a:solidFill>
                  <a:schemeClr val="tx1"/>
                </a:solidFill>
                <a:effectLst/>
                <a:latin typeface="Times New Roman" charset="0"/>
                <a:ea typeface="ＭＳ Ｐゴシック" panose="020B0600070205080204" pitchFamily="34" charset="-128"/>
                <a:cs typeface="ＭＳ Ｐゴシック" charset="-128"/>
              </a:rPr>
              <a:t> compared with placebo for prevention of</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episodic migraine with a monthly dosing regimen or a single higher dose.</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DESIGN AND SETTING Randomized, double-blind, placebo-controlled, parallel-group trial</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conducted at 123 sites in 9 countries from March 23, 2016 (first patient randomized), to April</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10, 2017, consisting of a screening visit, 28-day pretreatment period, 12-week treatment</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period, and final evaluation at week 12.</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PARTICIPANTS Study participants were aged 18 to 70 years with episodic migraine (6-14</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headache days, with at least 4 migraine days, during 28-day pretreatment period). Patients</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who had previous treatment failure with 2 classes of migraine-preventive medication</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were excluded.</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INTERVENTIONS Patients were randomized 1:1:1 to receive subcutaneous monthly dosing of</a:t>
            </a:r>
          </a:p>
          <a:p>
            <a:r>
              <a:rPr lang="en-US" sz="1200" kern="1200" dirty="0" err="1">
                <a:solidFill>
                  <a:schemeClr val="tx1"/>
                </a:solidFill>
                <a:effectLst/>
                <a:latin typeface="Times New Roman" charset="0"/>
                <a:ea typeface="ＭＳ Ｐゴシック" panose="020B0600070205080204" pitchFamily="34" charset="-128"/>
                <a:cs typeface="ＭＳ Ｐゴシック" charset="-128"/>
              </a:rPr>
              <a:t>fremanezumab</a:t>
            </a:r>
            <a:r>
              <a:rPr lang="en-US" sz="1200" kern="1200" dirty="0">
                <a:solidFill>
                  <a:schemeClr val="tx1"/>
                </a:solidFill>
                <a:effectLst/>
                <a:latin typeface="Times New Roman" charset="0"/>
                <a:ea typeface="ＭＳ Ｐゴシック" panose="020B0600070205080204" pitchFamily="34" charset="-128"/>
                <a:cs typeface="ＭＳ Ｐゴシック" charset="-128"/>
              </a:rPr>
              <a:t> (n = 290; 225mg at baseline, week 4, and week 8); a single higher dose of</a:t>
            </a:r>
          </a:p>
          <a:p>
            <a:r>
              <a:rPr lang="en-US" sz="1200" kern="1200" dirty="0" err="1">
                <a:solidFill>
                  <a:schemeClr val="tx1"/>
                </a:solidFill>
                <a:effectLst/>
                <a:latin typeface="Times New Roman" charset="0"/>
                <a:ea typeface="ＭＳ Ｐゴシック" panose="020B0600070205080204" pitchFamily="34" charset="-128"/>
                <a:cs typeface="ＭＳ Ｐゴシック" charset="-128"/>
              </a:rPr>
              <a:t>fremanezumab</a:t>
            </a:r>
            <a:r>
              <a:rPr lang="en-US" sz="1200" kern="1200" dirty="0">
                <a:solidFill>
                  <a:schemeClr val="tx1"/>
                </a:solidFill>
                <a:effectLst/>
                <a:latin typeface="Times New Roman" charset="0"/>
                <a:ea typeface="ＭＳ Ｐゴシック" panose="020B0600070205080204" pitchFamily="34" charset="-128"/>
                <a:cs typeface="ＭＳ Ｐゴシック" charset="-128"/>
              </a:rPr>
              <a:t>, as intended to support a quarterly dose regimen (n = 291; 675mg of</a:t>
            </a:r>
          </a:p>
          <a:p>
            <a:r>
              <a:rPr lang="en-US" sz="1200" kern="1200" dirty="0" err="1">
                <a:solidFill>
                  <a:schemeClr val="tx1"/>
                </a:solidFill>
                <a:effectLst/>
                <a:latin typeface="Times New Roman" charset="0"/>
                <a:ea typeface="ＭＳ Ｐゴシック" panose="020B0600070205080204" pitchFamily="34" charset="-128"/>
                <a:cs typeface="ＭＳ Ｐゴシック" charset="-128"/>
              </a:rPr>
              <a:t>fremanezumab</a:t>
            </a:r>
            <a:r>
              <a:rPr lang="en-US" sz="1200" kern="1200" dirty="0">
                <a:solidFill>
                  <a:schemeClr val="tx1"/>
                </a:solidFill>
                <a:effectLst/>
                <a:latin typeface="Times New Roman" charset="0"/>
                <a:ea typeface="ＭＳ Ｐゴシック" panose="020B0600070205080204" pitchFamily="34" charset="-128"/>
                <a:cs typeface="ＭＳ Ｐゴシック" charset="-128"/>
              </a:rPr>
              <a:t> at baseline; placebo at weeks 4 and 8); or placebo (n = 294; at baseline,</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week 4, and week 8).</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MAIN OUTCOMES AND MEASURES The primary end </a:t>
            </a:r>
            <a:r>
              <a:rPr lang="en-US" sz="1200" kern="1200" dirty="0" err="1">
                <a:solidFill>
                  <a:schemeClr val="tx1"/>
                </a:solidFill>
                <a:effectLst/>
                <a:latin typeface="Times New Roman" charset="0"/>
                <a:ea typeface="ＭＳ Ｐゴシック" panose="020B0600070205080204" pitchFamily="34" charset="-128"/>
                <a:cs typeface="ＭＳ Ｐゴシック" charset="-128"/>
              </a:rPr>
              <a:t>pointwas</a:t>
            </a:r>
            <a:r>
              <a:rPr lang="en-US" sz="1200" kern="1200" dirty="0">
                <a:solidFill>
                  <a:schemeClr val="tx1"/>
                </a:solidFill>
                <a:effectLst/>
                <a:latin typeface="Times New Roman" charset="0"/>
                <a:ea typeface="ＭＳ Ｐゴシック" panose="020B0600070205080204" pitchFamily="34" charset="-128"/>
                <a:cs typeface="ＭＳ Ｐゴシック" charset="-128"/>
              </a:rPr>
              <a:t> mean change in mean number</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of monthly migraine days during the 12-week period after the first dose.</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RESULTS Among 875 patients who were randomized (mean age, 41.8 [SD, 12.1] years; 742</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women [85%]), 791 (90.4%) completed the trial. From baseline to 12 weeks, mean migraine</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days per month decreased from 8.9 days to 4.9 days in the </a:t>
            </a:r>
            <a:r>
              <a:rPr lang="en-US" sz="1200" kern="1200" dirty="0" err="1">
                <a:solidFill>
                  <a:schemeClr val="tx1"/>
                </a:solidFill>
                <a:effectLst/>
                <a:latin typeface="Times New Roman" charset="0"/>
                <a:ea typeface="ＭＳ Ｐゴシック" panose="020B0600070205080204" pitchFamily="34" charset="-128"/>
                <a:cs typeface="ＭＳ Ｐゴシック" charset="-128"/>
              </a:rPr>
              <a:t>fremanezumab</a:t>
            </a:r>
            <a:r>
              <a:rPr lang="en-US" sz="1200" kern="1200" dirty="0">
                <a:solidFill>
                  <a:schemeClr val="tx1"/>
                </a:solidFill>
                <a:effectLst/>
                <a:latin typeface="Times New Roman" charset="0"/>
                <a:ea typeface="ＭＳ Ｐゴシック" panose="020B0600070205080204" pitchFamily="34" charset="-128"/>
                <a:cs typeface="ＭＳ Ｐゴシック" charset="-128"/>
              </a:rPr>
              <a:t> monthly dosing</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group, from 9.2 days to 5.3 days in the </a:t>
            </a:r>
            <a:r>
              <a:rPr lang="en-US" sz="1200" kern="1200" dirty="0" err="1">
                <a:solidFill>
                  <a:schemeClr val="tx1"/>
                </a:solidFill>
                <a:effectLst/>
                <a:latin typeface="Times New Roman" charset="0"/>
                <a:ea typeface="ＭＳ Ｐゴシック" panose="020B0600070205080204" pitchFamily="34" charset="-128"/>
                <a:cs typeface="ＭＳ Ｐゴシック" charset="-128"/>
              </a:rPr>
              <a:t>fremanezumab</a:t>
            </a:r>
            <a:r>
              <a:rPr lang="en-US" sz="1200" kern="1200" dirty="0">
                <a:solidFill>
                  <a:schemeClr val="tx1"/>
                </a:solidFill>
                <a:effectLst/>
                <a:latin typeface="Times New Roman" charset="0"/>
                <a:ea typeface="ＭＳ Ｐゴシック" panose="020B0600070205080204" pitchFamily="34" charset="-128"/>
                <a:cs typeface="ＭＳ Ｐゴシック" charset="-128"/>
              </a:rPr>
              <a:t> single-higher-dose group, and from 9.1</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days to 6.5 days in the placebo group. This resulted in a difference with monthly dosing vs</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placebo of –1.5 days (95%CI, –2.01 to –0.93 days; P &lt; .001) and with single higher dosing vs</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placebo of –1.3 days (95%CI, –1.79 to –0.72 days; P &lt; .001). The most common adverse</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events that led to discontinuation were injection site erythema (n = 3), injection site</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induration (n = 2), diarrhea (n = 2), anxiety (n = 2), and depression (n = 2).</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CONCLUSIONS AND RELEVANCE Among patients with episodic migraine in whom multiple</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medication classes had not previously failed, subcutaneous </a:t>
            </a:r>
            <a:r>
              <a:rPr lang="en-US" sz="1200" kern="1200" dirty="0" err="1">
                <a:solidFill>
                  <a:schemeClr val="tx1"/>
                </a:solidFill>
                <a:effectLst/>
                <a:latin typeface="Times New Roman" charset="0"/>
                <a:ea typeface="ＭＳ Ｐゴシック" panose="020B0600070205080204" pitchFamily="34" charset="-128"/>
                <a:cs typeface="ＭＳ Ｐゴシック" charset="-128"/>
              </a:rPr>
              <a:t>fremanezumab</a:t>
            </a:r>
            <a:r>
              <a:rPr lang="en-US" sz="1200" kern="1200" dirty="0">
                <a:solidFill>
                  <a:schemeClr val="tx1"/>
                </a:solidFill>
                <a:effectLst/>
                <a:latin typeface="Times New Roman" charset="0"/>
                <a:ea typeface="ＭＳ Ｐゴシック" panose="020B0600070205080204" pitchFamily="34" charset="-128"/>
                <a:cs typeface="ＭＳ Ｐゴシック" charset="-128"/>
              </a:rPr>
              <a:t>, compared with</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placebo, resulted in a statistically significant 1.3- to 1.5-day reduction in the mean number of</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monthly migraine days over a 12-week period. Further research is needed to assess</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effectiveness against other preventive medications and in patients in whom multiple</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preventive drug classes have failed and to determine long-term safety and efficacy.</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TRIAL REGISTRATION </a:t>
            </a:r>
            <a:r>
              <a:rPr lang="en-US" sz="1200" kern="1200" dirty="0" err="1">
                <a:solidFill>
                  <a:schemeClr val="tx1"/>
                </a:solidFill>
                <a:effectLst/>
                <a:latin typeface="Times New Roman" charset="0"/>
                <a:ea typeface="ＭＳ Ｐゴシック" panose="020B0600070205080204" pitchFamily="34" charset="-128"/>
                <a:cs typeface="ＭＳ Ｐゴシック" charset="-128"/>
              </a:rPr>
              <a:t>clinicaltrials.gov</a:t>
            </a:r>
            <a:r>
              <a:rPr lang="en-US" sz="1200" kern="1200" dirty="0">
                <a:solidFill>
                  <a:schemeClr val="tx1"/>
                </a:solidFill>
                <a:effectLst/>
                <a:latin typeface="Times New Roman" charset="0"/>
                <a:ea typeface="ＭＳ Ｐゴシック" panose="020B0600070205080204" pitchFamily="34" charset="-128"/>
                <a:cs typeface="ＭＳ Ｐゴシック" charset="-128"/>
              </a:rPr>
              <a:t> Identifier: NCT02629861</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JAMA. 2018;319(19):1999-2008. doi:10.1001/jama.2018.4853</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Editorial page 1985</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Supplemental content</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CME Quiz at</a:t>
            </a:r>
          </a:p>
          <a:p>
            <a:r>
              <a:rPr lang="en-US" sz="1200" kern="1200" dirty="0" err="1">
                <a:solidFill>
                  <a:schemeClr val="tx1"/>
                </a:solidFill>
                <a:effectLst/>
                <a:latin typeface="Times New Roman" charset="0"/>
                <a:ea typeface="ＭＳ Ｐゴシック" panose="020B0600070205080204" pitchFamily="34" charset="-128"/>
                <a:cs typeface="ＭＳ Ｐゴシック" charset="-128"/>
              </a:rPr>
              <a:t>jamanetwork.com</a:t>
            </a:r>
            <a:r>
              <a:rPr lang="en-US" sz="1200" kern="1200" dirty="0">
                <a:solidFill>
                  <a:schemeClr val="tx1"/>
                </a:solidFill>
                <a:effectLst/>
                <a:latin typeface="Times New Roman" charset="0"/>
                <a:ea typeface="ＭＳ Ｐゴシック" panose="020B0600070205080204" pitchFamily="34" charset="-128"/>
                <a:cs typeface="ＭＳ Ｐゴシック" charset="-128"/>
              </a:rPr>
              <a:t>/learning</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Author</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945424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Stephen Silberstein got </a:t>
            </a:r>
          </a:p>
          <a:p>
            <a:pPr fontAlgn="base"/>
            <a:r>
              <a:rPr lang="en-US" sz="1200" b="1" i="0" kern="1200" dirty="0">
                <a:solidFill>
                  <a:schemeClr val="tx1"/>
                </a:solidFill>
                <a:effectLst/>
                <a:latin typeface="Times New Roman" charset="0"/>
                <a:ea typeface="ＭＳ Ｐゴシック" panose="020B0600070205080204" pitchFamily="34" charset="-128"/>
                <a:cs typeface="ＭＳ Ｐゴシック" charset="-128"/>
              </a:rPr>
              <a:t>190</a:t>
            </a:r>
            <a:r>
              <a:rPr lang="en-US" sz="1200" b="1" i="0" kern="1200" cap="none" dirty="0">
                <a:solidFill>
                  <a:schemeClr val="tx1"/>
                </a:solidFill>
                <a:effectLst/>
                <a:latin typeface="Times New Roman" charset="0"/>
                <a:ea typeface="ＭＳ Ｐゴシック" panose="020B0600070205080204" pitchFamily="34" charset="-128"/>
                <a:cs typeface="ＭＳ Ｐゴシック" charset="-128"/>
              </a:rPr>
              <a:t> </a:t>
            </a:r>
            <a:r>
              <a:rPr lang="en-US" sz="1200" b="1" i="0" kern="1200" cap="all" dirty="0">
                <a:solidFill>
                  <a:schemeClr val="tx1"/>
                </a:solidFill>
                <a:effectLst/>
                <a:latin typeface="Times New Roman" charset="0"/>
                <a:ea typeface="ＭＳ Ｐゴシック" panose="020B0600070205080204" pitchFamily="34" charset="-128"/>
                <a:cs typeface="ＭＳ Ｐゴシック" charset="-128"/>
              </a:rPr>
              <a:t>PAYMENTS</a:t>
            </a:r>
          </a:p>
          <a:p>
            <a:pPr fontAlgn="base"/>
            <a:r>
              <a:rPr lang="en-US" sz="1200" b="1" i="0" kern="1200" dirty="0">
                <a:solidFill>
                  <a:schemeClr val="tx1"/>
                </a:solidFill>
                <a:effectLst/>
                <a:latin typeface="Times New Roman" charset="0"/>
                <a:ea typeface="ＭＳ Ｐゴシック" panose="020B0600070205080204" pitchFamily="34" charset="-128"/>
                <a:cs typeface="ＭＳ Ｐゴシック" charset="-128"/>
              </a:rPr>
              <a:t>$260,905 </a:t>
            </a:r>
            <a:r>
              <a:rPr lang="en-US" sz="1200" b="1" i="0" kern="1200" cap="all" dirty="0">
                <a:solidFill>
                  <a:schemeClr val="tx1"/>
                </a:solidFill>
                <a:effectLst/>
                <a:latin typeface="Times New Roman" charset="0"/>
                <a:ea typeface="ＭＳ Ｐゴシック" panose="020B0600070205080204" pitchFamily="34" charset="-128"/>
                <a:cs typeface="ＭＳ Ｐゴシック" charset="-128"/>
              </a:rPr>
              <a:t>PAYMENT TOTAL</a:t>
            </a:r>
          </a:p>
          <a:p>
            <a:pPr fontAlgn="base"/>
            <a:r>
              <a:rPr lang="en-US" sz="1200" b="1" i="0" kern="1200" dirty="0">
                <a:solidFill>
                  <a:schemeClr val="tx1"/>
                </a:solidFill>
                <a:effectLst/>
                <a:latin typeface="Times New Roman" charset="0"/>
                <a:ea typeface="ＭＳ Ｐゴシック" panose="020B0600070205080204" pitchFamily="34" charset="-128"/>
                <a:cs typeface="ＭＳ Ｐゴシック" charset="-128"/>
              </a:rPr>
              <a:t>14 </a:t>
            </a:r>
            <a:r>
              <a:rPr lang="en-US" sz="1200" b="1" i="0" kern="1200" cap="all" dirty="0">
                <a:solidFill>
                  <a:schemeClr val="tx1"/>
                </a:solidFill>
                <a:effectLst/>
                <a:latin typeface="Times New Roman" charset="0"/>
                <a:ea typeface="ＭＳ Ｐゴシック" panose="020B0600070205080204" pitchFamily="34" charset="-128"/>
                <a:cs typeface="ＭＳ Ｐゴシック" charset="-128"/>
              </a:rPr>
              <a:t>COMPANIES PAID THIS DOCTOR</a:t>
            </a:r>
          </a:p>
          <a:p>
            <a:endParaRPr lang="en-US" dirty="0"/>
          </a:p>
        </p:txBody>
      </p:sp>
      <p:sp>
        <p:nvSpPr>
          <p:cNvPr id="4" name="Slide Number Placeholder 3"/>
          <p:cNvSpPr>
            <a:spLocks noGrp="1"/>
          </p:cNvSpPr>
          <p:nvPr>
            <p:ph type="sldNum" sz="quarter" idx="5"/>
          </p:nvPr>
        </p:nvSpPr>
        <p:spPr/>
        <p:txBody>
          <a:bodyPr/>
          <a:lstStyle/>
          <a:p>
            <a:pPr>
              <a:defRPr/>
            </a:pPr>
            <a:fld id="{71AF6987-1F68-7C49-AB1F-7DA527126D42}" type="slidenum">
              <a:rPr lang="en-US" altLang="en-US" smtClean="0"/>
              <a:pPr>
                <a:defRPr/>
              </a:pPr>
              <a:t>19</a:t>
            </a:fld>
            <a:endParaRPr lang="en-US" altLang="en-US"/>
          </a:p>
        </p:txBody>
      </p:sp>
    </p:spTree>
    <p:extLst>
      <p:ext uri="{BB962C8B-B14F-4D97-AF65-F5344CB8AC3E}">
        <p14:creationId xmlns:p14="http://schemas.microsoft.com/office/powerpoint/2010/main" val="1438439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90B545AD-2A10-EB40-B34F-3156B710FA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67F55A4-3266-374F-B06B-80AD43A18249}" type="slidenum">
              <a:rPr lang="en-US" altLang="en-US" sz="1200" smtClean="0">
                <a:latin typeface="Arial" panose="020B0604020202020204" pitchFamily="34" charset="0"/>
              </a:rPr>
              <a:pPr/>
              <a:t>20</a:t>
            </a:fld>
            <a:endParaRPr lang="en-US" altLang="en-US" sz="1200">
              <a:latin typeface="Arial" panose="020B0604020202020204" pitchFamily="34" charset="0"/>
            </a:endParaRPr>
          </a:p>
        </p:txBody>
      </p:sp>
      <p:sp>
        <p:nvSpPr>
          <p:cNvPr id="26626" name="Rectangle 2">
            <a:extLst>
              <a:ext uri="{FF2B5EF4-FFF2-40B4-BE49-F238E27FC236}">
                <a16:creationId xmlns:a16="http://schemas.microsoft.com/office/drawing/2014/main" id="{A1674913-96DA-F148-93A5-B3702C31B6CB}"/>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86B5B37F-CB3D-5E4B-8068-29B88C12C2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970377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6B044F18-9645-0441-9B4F-D8493C9AE1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9422D76-8ABA-2F44-99CA-4F771072741E}" type="slidenum">
              <a:rPr lang="en-US" altLang="en-US" sz="1200" smtClean="0">
                <a:latin typeface="Arial" panose="020B0604020202020204" pitchFamily="34" charset="0"/>
              </a:rPr>
              <a:pPr/>
              <a:t>21</a:t>
            </a:fld>
            <a:endParaRPr lang="en-US" altLang="en-US" sz="1200">
              <a:latin typeface="Arial" panose="020B0604020202020204" pitchFamily="34" charset="0"/>
            </a:endParaRPr>
          </a:p>
        </p:txBody>
      </p:sp>
      <p:sp>
        <p:nvSpPr>
          <p:cNvPr id="31746" name="Rectangle 2">
            <a:extLst>
              <a:ext uri="{FF2B5EF4-FFF2-40B4-BE49-F238E27FC236}">
                <a16:creationId xmlns:a16="http://schemas.microsoft.com/office/drawing/2014/main" id="{1B6FE13D-67A7-834F-B71C-7F57661925A9}"/>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99F14BC1-0DAD-184B-B0CF-4DA9EB6F47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Would miss early adverse effects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7F75F06C-F7C7-F947-AFC8-A4D3C8D09F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6032B4C-9570-714C-8597-2E60CE357399}" type="slidenum">
              <a:rPr lang="en-US" altLang="en-US" sz="1200" smtClean="0">
                <a:latin typeface="Arial" panose="020B0604020202020204" pitchFamily="34" charset="0"/>
              </a:rPr>
              <a:pPr/>
              <a:t>22</a:t>
            </a:fld>
            <a:endParaRPr lang="en-US" altLang="en-US" sz="1200">
              <a:latin typeface="Arial" panose="020B0604020202020204" pitchFamily="34" charset="0"/>
            </a:endParaRPr>
          </a:p>
        </p:txBody>
      </p:sp>
      <p:sp>
        <p:nvSpPr>
          <p:cNvPr id="78850" name="Rectangle 2">
            <a:extLst>
              <a:ext uri="{FF2B5EF4-FFF2-40B4-BE49-F238E27FC236}">
                <a16:creationId xmlns:a16="http://schemas.microsoft.com/office/drawing/2014/main" id="{C14A09C2-7151-7D4F-BFCA-4C2735F100DA}"/>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FDF646F6-275C-5845-8D7A-74C72AB8CD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881491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81F09C27-4DC9-5446-A742-ADAAE277AE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A73B1B9-CA05-5B4A-80B5-E9B6380115A4}" type="slidenum">
              <a:rPr lang="en-US" altLang="en-US" sz="1200" smtClean="0">
                <a:latin typeface="Arial" panose="020B0604020202020204" pitchFamily="34" charset="0"/>
              </a:rPr>
              <a:pPr/>
              <a:t>23</a:t>
            </a:fld>
            <a:endParaRPr lang="en-US" altLang="en-US" sz="1200">
              <a:latin typeface="Arial" panose="020B0604020202020204" pitchFamily="34" charset="0"/>
            </a:endParaRPr>
          </a:p>
        </p:txBody>
      </p:sp>
      <p:sp>
        <p:nvSpPr>
          <p:cNvPr id="80898" name="Rectangle 2">
            <a:extLst>
              <a:ext uri="{FF2B5EF4-FFF2-40B4-BE49-F238E27FC236}">
                <a16:creationId xmlns:a16="http://schemas.microsoft.com/office/drawing/2014/main" id="{0A3428BE-24C7-9B4F-B9C9-261C7259E740}"/>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0627395D-C0D1-944B-A73D-B359F9CA1E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505522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90B545AD-2A10-EB40-B34F-3156B710FA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67F55A4-3266-374F-B06B-80AD43A18249}" type="slidenum">
              <a:rPr lang="en-US" altLang="en-US" sz="1200" smtClean="0">
                <a:latin typeface="Arial" panose="020B0604020202020204" pitchFamily="34" charset="0"/>
              </a:rPr>
              <a:pPr/>
              <a:t>24</a:t>
            </a:fld>
            <a:endParaRPr lang="en-US" altLang="en-US" sz="1200">
              <a:latin typeface="Arial" panose="020B0604020202020204" pitchFamily="34" charset="0"/>
            </a:endParaRPr>
          </a:p>
        </p:txBody>
      </p:sp>
      <p:sp>
        <p:nvSpPr>
          <p:cNvPr id="26626" name="Rectangle 2">
            <a:extLst>
              <a:ext uri="{FF2B5EF4-FFF2-40B4-BE49-F238E27FC236}">
                <a16:creationId xmlns:a16="http://schemas.microsoft.com/office/drawing/2014/main" id="{A1674913-96DA-F148-93A5-B3702C31B6CB}"/>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86B5B37F-CB3D-5E4B-8068-29B88C12C2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02995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1F7545FE-95B6-7646-A21A-95E60FD95B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9384B44-F40D-314C-B684-87DDCC259F6B}" type="slidenum">
              <a:rPr lang="en-US" altLang="en-US" sz="1200" smtClean="0">
                <a:latin typeface="Arial" panose="020B0604020202020204" pitchFamily="34" charset="0"/>
              </a:rPr>
              <a:pPr/>
              <a:t>25</a:t>
            </a:fld>
            <a:endParaRPr lang="en-US" altLang="en-US" sz="1200">
              <a:latin typeface="Arial" panose="020B0604020202020204" pitchFamily="34" charset="0"/>
            </a:endParaRPr>
          </a:p>
        </p:txBody>
      </p:sp>
      <p:sp>
        <p:nvSpPr>
          <p:cNvPr id="33794" name="Rectangle 2">
            <a:extLst>
              <a:ext uri="{FF2B5EF4-FFF2-40B4-BE49-F238E27FC236}">
                <a16:creationId xmlns:a16="http://schemas.microsoft.com/office/drawing/2014/main" id="{9B288F52-D6FD-DB42-87F2-5C75D4484C61}"/>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13631831-FB58-6A41-AB78-03D3220620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569475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charset="0"/>
                <a:ea typeface="ＭＳ Ｐゴシック" panose="020B0600070205080204" pitchFamily="34" charset="-128"/>
                <a:cs typeface="ＭＳ Ｐゴシック" charset="-128"/>
              </a:rPr>
              <a:t>BACKGROUND</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Ubrogepant is an oral, small-molecule calcitonin gene–related peptide receptor</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antagonist for acute migraine treatment.</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METHODS</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We conducted a randomized trial to evaluate the efficacy, safety, and side-effect profile</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of ubrogepant. We assigned adults with migraine, with or without aura, in a 1:1:1</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ratio to receive an initial dose of placebo, ubrogepant at a dose of 50 mg, or ubrogepant</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at a dose of 100 mg for treatment of a single migraine attack, with the option</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to take a second dose. The coprimary efficacy end points were freedom from pain at</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2 hours after the initial dose and absence of the most bothersome migraine-associated</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symptom at 2 hours. Secondary end points included pain relief (at 2 hours),</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sustained pain relief (from 2 to 24 hours), sustained freedom from pain (from 2 to</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24 hours), and absence of symptoms associated with migraine (photophobia, phonophobia,</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and nausea) at 2 hours.</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RESULTS</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A total of 1672 participants were enrolled; 559 were assigned to receive placebo, 556</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to receive 50 mg of ubrogepant, and 557 to receive 100 mg of ubrogepant. The percentage</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of participants who had freedom from pain at 2 hours was 11.8% in the</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placebo group, 19.2% in the 50-mg ubrogepant group (P = 0.002, adjusted for multiplicity,</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for the comparison with placebo), and 21.2% in the 100-mg ubrogepant group</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(P&lt;0.001). The percentage of participants who had freedom from the most bothersome</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symptom at 2 hours was 27.8% in the placebo group, 38.6% in the 50-mg</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ubrogepant group (P = 0.002), and 37.7% in the 100-mg ubrogepant group (P = 0.002).</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Adverse events within 48 hours after the initial or optional second dose were reported</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in 12.8% of participants in the placebo group, in 9.4% in the 50-mg ubrogepant</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group, and in 16.3% in the 100-mg ubrogepant group. The most common adverse</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events were nausea, somnolence, and dry mouth (reported in 0.4 to 4.1%); these</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events were more frequent in the 100-mg ubrogepant group (reported in 2.1 to 4.1%).</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Serious adverse events reported within 30 days in the ubrogepant groups included</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appendicitis, spontaneous abortion, pericardial effusion, and seizure; none of the</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events occurred within 48 hours after the dose.</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CONCLUSIONS</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A higher percentage of participants who received ubrogepant than of those who received</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placebo had freedom from pain and absence of the most bothersome symptom</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at 2 hours after the dose. The most commonly reported adverse events were nausea,</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somnolence, and dry mouth. Further trials are needed to determine the durability and</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safety of ubrogepant for acute migraine treatment and to compare it with other drugs</a:t>
            </a:r>
          </a:p>
          <a:p>
            <a:r>
              <a:rPr lang="en-US" sz="1200" kern="1200" dirty="0">
                <a:solidFill>
                  <a:schemeClr val="tx1"/>
                </a:solidFill>
                <a:effectLst/>
                <a:latin typeface="Times New Roman" charset="0"/>
                <a:ea typeface="ＭＳ Ｐゴシック" panose="020B0600070205080204" pitchFamily="34" charset="-128"/>
                <a:cs typeface="ＭＳ Ｐゴシック" charset="-128"/>
              </a:rPr>
              <a:t>for migraine. (Funded by Allergan; </a:t>
            </a:r>
            <a:r>
              <a:rPr lang="en-US" sz="1200" kern="1200" dirty="0" err="1">
                <a:solidFill>
                  <a:schemeClr val="tx1"/>
                </a:solidFill>
                <a:effectLst/>
                <a:latin typeface="Times New Roman" charset="0"/>
                <a:ea typeface="ＭＳ Ｐゴシック" panose="020B0600070205080204" pitchFamily="34" charset="-128"/>
                <a:cs typeface="ＭＳ Ｐゴシック" charset="-128"/>
              </a:rPr>
              <a:t>ClinicalTrials.gov</a:t>
            </a:r>
            <a:r>
              <a:rPr lang="en-US" sz="1200" kern="1200" dirty="0">
                <a:solidFill>
                  <a:schemeClr val="tx1"/>
                </a:solidFill>
                <a:effectLst/>
                <a:latin typeface="Times New Roman" charset="0"/>
                <a:ea typeface="ＭＳ Ｐゴシック" panose="020B0600070205080204" pitchFamily="34" charset="-128"/>
                <a:cs typeface="ＭＳ Ｐゴシック" charset="-128"/>
              </a:rPr>
              <a:t> number, NCT02828020.)</a:t>
            </a:r>
          </a:p>
          <a:p>
            <a:endParaRPr lang="en-US" sz="1200" kern="1200" dirty="0">
              <a:solidFill>
                <a:schemeClr val="tx1"/>
              </a:solidFill>
              <a:effectLst/>
              <a:latin typeface="Times New Roman" charset="0"/>
              <a:ea typeface="ＭＳ Ｐゴシック" panose="020B0600070205080204" pitchFamily="34"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pPr>
              <a:defRPr/>
            </a:pPr>
            <a:fld id="{71AF6987-1F68-7C49-AB1F-7DA527126D42}" type="slidenum">
              <a:rPr lang="en-US" altLang="en-US" smtClean="0"/>
              <a:pPr>
                <a:defRPr/>
              </a:pPr>
              <a:t>26</a:t>
            </a:fld>
            <a:endParaRPr lang="en-US" altLang="en-US"/>
          </a:p>
        </p:txBody>
      </p:sp>
    </p:spTree>
    <p:extLst>
      <p:ext uri="{BB962C8B-B14F-4D97-AF65-F5344CB8AC3E}">
        <p14:creationId xmlns:p14="http://schemas.microsoft.com/office/powerpoint/2010/main" val="943700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47E454CB-A3BB-824E-939F-39966B0FDB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0387353-E7C2-2D49-9D9D-97C94947642C}" type="slidenum">
              <a:rPr lang="en-US" altLang="en-US" sz="1200" smtClean="0"/>
              <a:pPr/>
              <a:t>2</a:t>
            </a:fld>
            <a:endParaRPr lang="en-US" altLang="en-US" sz="1200"/>
          </a:p>
        </p:txBody>
      </p:sp>
      <p:sp>
        <p:nvSpPr>
          <p:cNvPr id="23554" name="Rectangle 2">
            <a:extLst>
              <a:ext uri="{FF2B5EF4-FFF2-40B4-BE49-F238E27FC236}">
                <a16:creationId xmlns:a16="http://schemas.microsoft.com/office/drawing/2014/main" id="{737F3499-55A3-F742-B716-01A22E3720D0}"/>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3F75E03A-F1D6-724A-BB7D-4760A83147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b="0" i="0" kern="1200" dirty="0">
                <a:solidFill>
                  <a:schemeClr val="tx1"/>
                </a:solidFill>
                <a:effectLst/>
                <a:latin typeface="Times New Roman" charset="0"/>
                <a:ea typeface="ＭＳ Ｐゴシック" panose="020B0600070205080204" pitchFamily="34" charset="-128"/>
                <a:cs typeface="ＭＳ Ｐゴシック" charset="-128"/>
              </a:rPr>
              <a:t>The settlement covers sales of Neurontin from 1994 through mid-2000, when it was sold by Parke-Davis, a subsidiary of the Warner-Lambert Company. </a:t>
            </a:r>
          </a:p>
          <a:p>
            <a:pPr eaLnBrk="1" hangingPunct="1"/>
            <a:r>
              <a:rPr lang="en-US" altLang="en-US" sz="1200" b="0" i="0" kern="1200" dirty="0">
                <a:solidFill>
                  <a:schemeClr val="tx1"/>
                </a:solidFill>
                <a:effectLst/>
                <a:latin typeface="Times New Roman" charset="0"/>
                <a:ea typeface="ＭＳ Ｐゴシック" panose="020B0600070205080204" pitchFamily="34" charset="-128"/>
              </a:rPr>
              <a:t>See: </a:t>
            </a:r>
            <a:r>
              <a:rPr lang="en-US" altLang="en-US" dirty="0">
                <a:latin typeface="Arial" panose="020B0604020202020204" pitchFamily="34" charset="0"/>
              </a:rPr>
              <a:t>https://</a:t>
            </a:r>
            <a:r>
              <a:rPr lang="en-US" altLang="en-US" dirty="0" err="1">
                <a:latin typeface="Arial" panose="020B0604020202020204" pitchFamily="34" charset="0"/>
              </a:rPr>
              <a:t>www.nytimes.com</a:t>
            </a:r>
            <a:r>
              <a:rPr lang="en-US" altLang="en-US" dirty="0">
                <a:latin typeface="Arial" panose="020B0604020202020204" pitchFamily="34" charset="0"/>
              </a:rPr>
              <a:t>/2004/05/13/business/pfizer-to-pay-420-million-in-illegal-marketing-case.html</a:t>
            </a:r>
          </a:p>
        </p:txBody>
      </p:sp>
    </p:spTree>
    <p:extLst>
      <p:ext uri="{BB962C8B-B14F-4D97-AF65-F5344CB8AC3E}">
        <p14:creationId xmlns:p14="http://schemas.microsoft.com/office/powerpoint/2010/main" val="2922614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90B545AD-2A10-EB40-B34F-3156B710FA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67F55A4-3266-374F-B06B-80AD43A18249}" type="slidenum">
              <a:rPr lang="en-US" altLang="en-US" sz="1200" smtClean="0">
                <a:latin typeface="Arial" panose="020B0604020202020204" pitchFamily="34" charset="0"/>
              </a:rPr>
              <a:pPr/>
              <a:t>27</a:t>
            </a:fld>
            <a:endParaRPr lang="en-US" altLang="en-US" sz="1200">
              <a:latin typeface="Arial" panose="020B0604020202020204" pitchFamily="34" charset="0"/>
            </a:endParaRPr>
          </a:p>
        </p:txBody>
      </p:sp>
      <p:sp>
        <p:nvSpPr>
          <p:cNvPr id="26626" name="Rectangle 2">
            <a:extLst>
              <a:ext uri="{FF2B5EF4-FFF2-40B4-BE49-F238E27FC236}">
                <a16:creationId xmlns:a16="http://schemas.microsoft.com/office/drawing/2014/main" id="{A1674913-96DA-F148-93A5-B3702C31B6CB}"/>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86B5B37F-CB3D-5E4B-8068-29B88C12C2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393785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F8007BCD-7F40-DA4A-ACC9-DF72A259C9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25EE2FF-3AFE-5544-8EE1-1003EF676617}" type="slidenum">
              <a:rPr lang="en-US" altLang="en-US" sz="1200" smtClean="0">
                <a:latin typeface="Arial" panose="020B0604020202020204" pitchFamily="34" charset="0"/>
              </a:rPr>
              <a:pPr/>
              <a:t>28</a:t>
            </a:fld>
            <a:endParaRPr lang="en-US" altLang="en-US" sz="1200">
              <a:latin typeface="Arial" panose="020B0604020202020204" pitchFamily="34" charset="0"/>
            </a:endParaRPr>
          </a:p>
        </p:txBody>
      </p:sp>
      <p:sp>
        <p:nvSpPr>
          <p:cNvPr id="44034" name="Rectangle 2">
            <a:extLst>
              <a:ext uri="{FF2B5EF4-FFF2-40B4-BE49-F238E27FC236}">
                <a16:creationId xmlns:a16="http://schemas.microsoft.com/office/drawing/2014/main" id="{A8C23B10-3040-7B41-8645-E9C1275C6069}"/>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6A2320DC-8123-DE40-9A23-DD90D74D2E6F}"/>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795383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A74A73F4-D899-FD47-833D-17D17ED41F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1D2E3FE-2D5D-9746-AEED-62691005C493}" type="slidenum">
              <a:rPr lang="en-US" altLang="en-US" sz="1200" smtClean="0">
                <a:latin typeface="Arial" panose="020B0604020202020204" pitchFamily="34" charset="0"/>
              </a:rPr>
              <a:pPr/>
              <a:t>29</a:t>
            </a:fld>
            <a:endParaRPr lang="en-US" altLang="en-US" sz="1200">
              <a:latin typeface="Arial" panose="020B0604020202020204" pitchFamily="34" charset="0"/>
            </a:endParaRPr>
          </a:p>
        </p:txBody>
      </p:sp>
      <p:sp>
        <p:nvSpPr>
          <p:cNvPr id="46082" name="Rectangle 2">
            <a:extLst>
              <a:ext uri="{FF2B5EF4-FFF2-40B4-BE49-F238E27FC236}">
                <a16:creationId xmlns:a16="http://schemas.microsoft.com/office/drawing/2014/main" id="{B7C242A6-659B-7944-9E89-C7A3FD060AEC}"/>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E75F8E00-F7C5-404B-ABF3-886560B6FC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sz="900" dirty="0">
                <a:latin typeface="Arial" panose="020B0604020202020204" pitchFamily="34" charset="0"/>
              </a:rPr>
              <a:t>Total mortality 63/755 vs 26/717 P=0.000 086 after 10 months</a:t>
            </a:r>
          </a:p>
          <a:p>
            <a:pPr eaLnBrk="1" hangingPunct="1">
              <a:lnSpc>
                <a:spcPct val="90000"/>
              </a:lnSpc>
            </a:pPr>
            <a:endParaRPr lang="en-US" altLang="en-US" sz="900" dirty="0">
              <a:latin typeface="Arial" panose="020B0604020202020204" pitchFamily="34" charset="0"/>
            </a:endParaRPr>
          </a:p>
          <a:p>
            <a:pPr eaLnBrk="1" hangingPunct="1">
              <a:lnSpc>
                <a:spcPct val="90000"/>
              </a:lnSpc>
            </a:pPr>
            <a:r>
              <a:rPr lang="en-US" altLang="en-US" sz="900" dirty="0">
                <a:latin typeface="Arial" panose="020B0604020202020204" pitchFamily="34" charset="0"/>
              </a:rPr>
              <a:t>But now </a:t>
            </a:r>
            <a:r>
              <a:rPr lang="en-US" altLang="en-US" sz="900" dirty="0" err="1">
                <a:latin typeface="Arial" panose="020B0604020202020204" pitchFamily="34" charset="0"/>
              </a:rPr>
              <a:t>Viox</a:t>
            </a:r>
            <a:r>
              <a:rPr lang="en-US" altLang="en-US" sz="900" dirty="0">
                <a:latin typeface="Arial" panose="020B0604020202020204" pitchFamily="34" charset="0"/>
              </a:rPr>
              <a:t> may be a bigger disaster: </a:t>
            </a:r>
          </a:p>
        </p:txBody>
      </p:sp>
    </p:spTree>
    <p:extLst>
      <p:ext uri="{BB962C8B-B14F-4D97-AF65-F5344CB8AC3E}">
        <p14:creationId xmlns:p14="http://schemas.microsoft.com/office/powerpoint/2010/main" val="16145697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F3754536-DE77-DE44-978B-B54B94EC7D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3A5BE82-109D-AC4F-9883-8FD714C0B41F}" type="slidenum">
              <a:rPr lang="en-US" altLang="en-US" sz="1200" smtClean="0">
                <a:latin typeface="Arial" panose="020B0604020202020204" pitchFamily="34" charset="0"/>
              </a:rPr>
              <a:pPr/>
              <a:t>30</a:t>
            </a:fld>
            <a:endParaRPr lang="en-US" altLang="en-US" sz="1200">
              <a:latin typeface="Arial" panose="020B0604020202020204" pitchFamily="34" charset="0"/>
            </a:endParaRPr>
          </a:p>
        </p:txBody>
      </p:sp>
      <p:sp>
        <p:nvSpPr>
          <p:cNvPr id="48130" name="Rectangle 2">
            <a:extLst>
              <a:ext uri="{FF2B5EF4-FFF2-40B4-BE49-F238E27FC236}">
                <a16:creationId xmlns:a16="http://schemas.microsoft.com/office/drawing/2014/main" id="{F17182EA-2965-4045-9F31-34D9E6819F8F}"/>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D6D8E74A-07C0-F248-B058-0295EE1EC1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2498637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1AF6987-1F68-7C49-AB1F-7DA527126D42}" type="slidenum">
              <a:rPr lang="en-US" altLang="en-US" smtClean="0"/>
              <a:pPr>
                <a:defRPr/>
              </a:pPr>
              <a:t>31</a:t>
            </a:fld>
            <a:endParaRPr lang="en-US" altLang="en-US"/>
          </a:p>
        </p:txBody>
      </p:sp>
    </p:spTree>
    <p:extLst>
      <p:ext uri="{BB962C8B-B14F-4D97-AF65-F5344CB8AC3E}">
        <p14:creationId xmlns:p14="http://schemas.microsoft.com/office/powerpoint/2010/main" val="21031012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957DB737-1780-0E44-9CC9-48FF5624A6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3B672CF-C620-A349-8D38-B4CC7E4CF319}" type="slidenum">
              <a:rPr lang="en-US" altLang="en-US" sz="1200" smtClean="0">
                <a:latin typeface="Arial" panose="020B0604020202020204" pitchFamily="34" charset="0"/>
              </a:rPr>
              <a:pPr/>
              <a:t>32</a:t>
            </a:fld>
            <a:endParaRPr lang="en-US" altLang="en-US" sz="1200">
              <a:latin typeface="Arial" panose="020B0604020202020204" pitchFamily="34" charset="0"/>
            </a:endParaRPr>
          </a:p>
        </p:txBody>
      </p:sp>
      <p:sp>
        <p:nvSpPr>
          <p:cNvPr id="55298" name="Rectangle 2">
            <a:extLst>
              <a:ext uri="{FF2B5EF4-FFF2-40B4-BE49-F238E27FC236}">
                <a16:creationId xmlns:a16="http://schemas.microsoft.com/office/drawing/2014/main" id="{E7080C91-AEE9-2D46-AD43-3FE849BF8FE4}"/>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032039C9-611A-BF45-B6F0-2225E1FE48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E98C1B14-96C5-684A-9280-3DEB08255A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BD1C6298-7343-9247-A811-5364AF693C06}" type="slidenum">
              <a:rPr lang="en-US" altLang="en-US" sz="1200" smtClean="0">
                <a:latin typeface="Arial" panose="020B0604020202020204" pitchFamily="34" charset="0"/>
              </a:rPr>
              <a:pPr/>
              <a:t>33</a:t>
            </a:fld>
            <a:endParaRPr lang="en-US" altLang="en-US" sz="1200">
              <a:latin typeface="Arial" panose="020B0604020202020204" pitchFamily="34" charset="0"/>
            </a:endParaRPr>
          </a:p>
        </p:txBody>
      </p:sp>
      <p:sp>
        <p:nvSpPr>
          <p:cNvPr id="57346" name="Rectangle 2">
            <a:extLst>
              <a:ext uri="{FF2B5EF4-FFF2-40B4-BE49-F238E27FC236}">
                <a16:creationId xmlns:a16="http://schemas.microsoft.com/office/drawing/2014/main" id="{A3E708AA-D649-354D-856A-2CB59312622D}"/>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1CF324F5-0DB4-5341-B320-3FA07B3594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C87E635B-EDA9-4A44-8635-B6102C3005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38B75B2-2FA3-0445-AF61-D3E32EA6FD02}" type="slidenum">
              <a:rPr lang="en-US" altLang="en-US" sz="1200" smtClean="0">
                <a:latin typeface="Arial" panose="020B0604020202020204" pitchFamily="34" charset="0"/>
              </a:rPr>
              <a:pPr/>
              <a:t>34</a:t>
            </a:fld>
            <a:endParaRPr lang="en-US" altLang="en-US" sz="1200">
              <a:latin typeface="Arial" panose="020B0604020202020204" pitchFamily="34" charset="0"/>
            </a:endParaRPr>
          </a:p>
        </p:txBody>
      </p:sp>
      <p:sp>
        <p:nvSpPr>
          <p:cNvPr id="59394" name="Rectangle 2">
            <a:extLst>
              <a:ext uri="{FF2B5EF4-FFF2-40B4-BE49-F238E27FC236}">
                <a16:creationId xmlns:a16="http://schemas.microsoft.com/office/drawing/2014/main" id="{97AA3BC6-08C4-7345-944D-08482EE23537}"/>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154A446D-DB30-1F40-ACC8-27D1F48FDC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DF3F8F53-906C-9C46-ADD4-60B0A15B30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4E95BCC-47C9-3149-B059-80A6ED444E2D}" type="slidenum">
              <a:rPr lang="en-US" altLang="en-US" sz="1200" smtClean="0">
                <a:latin typeface="Arial" panose="020B0604020202020204" pitchFamily="34" charset="0"/>
              </a:rPr>
              <a:pPr/>
              <a:t>35</a:t>
            </a:fld>
            <a:endParaRPr lang="en-US" altLang="en-US" sz="1200">
              <a:latin typeface="Arial" panose="020B0604020202020204" pitchFamily="34" charset="0"/>
            </a:endParaRPr>
          </a:p>
        </p:txBody>
      </p:sp>
      <p:sp>
        <p:nvSpPr>
          <p:cNvPr id="61442" name="Rectangle 2">
            <a:extLst>
              <a:ext uri="{FF2B5EF4-FFF2-40B4-BE49-F238E27FC236}">
                <a16:creationId xmlns:a16="http://schemas.microsoft.com/office/drawing/2014/main" id="{57F5F713-C56C-B449-9AC2-7ED850315843}"/>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2F9CEE93-9677-244F-B47C-9562531AB0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808CEFA7-25AA-584D-B3BE-00487CCF56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65B2CED-7539-2B40-8484-FB5334DBE701}" type="slidenum">
              <a:rPr lang="en-US" altLang="en-US" sz="1200" smtClean="0">
                <a:latin typeface="Arial" panose="020B0604020202020204" pitchFamily="34" charset="0"/>
              </a:rPr>
              <a:pPr/>
              <a:t>36</a:t>
            </a:fld>
            <a:endParaRPr lang="en-US" altLang="en-US" sz="1200">
              <a:latin typeface="Arial" panose="020B0604020202020204" pitchFamily="34" charset="0"/>
            </a:endParaRPr>
          </a:p>
        </p:txBody>
      </p:sp>
      <p:sp>
        <p:nvSpPr>
          <p:cNvPr id="63490" name="Rectangle 2">
            <a:extLst>
              <a:ext uri="{FF2B5EF4-FFF2-40B4-BE49-F238E27FC236}">
                <a16:creationId xmlns:a16="http://schemas.microsoft.com/office/drawing/2014/main" id="{5D8616C1-9088-1042-BCFA-48DFE00EF309}"/>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B78F03DC-3421-8847-891D-BF95D35657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BBCE9A-1481-314D-8B23-817417AAC976}" type="slidenum">
              <a:rPr lang="en-US" altLang="en-US" smtClean="0"/>
              <a:pPr/>
              <a:t>3</a:t>
            </a:fld>
            <a:endParaRPr lang="en-US" altLang="en-US"/>
          </a:p>
        </p:txBody>
      </p:sp>
    </p:spTree>
    <p:extLst>
      <p:ext uri="{BB962C8B-B14F-4D97-AF65-F5344CB8AC3E}">
        <p14:creationId xmlns:p14="http://schemas.microsoft.com/office/powerpoint/2010/main" val="35510853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E0CCD7EC-BE63-6843-B914-F74CE0AA05A5}"/>
              </a:ext>
            </a:extLst>
          </p:cNvPr>
          <p:cNvSpPr>
            <a:spLocks noGrp="1" noRot="1" noChangeAspect="1" noChangeArrowheads="1" noTextEdit="1"/>
          </p:cNvSpPr>
          <p:nvPr>
            <p:ph type="sldImg"/>
          </p:nvPr>
        </p:nvSpPr>
        <p:spPr>
          <a:ln/>
        </p:spPr>
      </p:sp>
      <p:sp>
        <p:nvSpPr>
          <p:cNvPr id="65538" name="Notes Placeholder 2">
            <a:extLst>
              <a:ext uri="{FF2B5EF4-FFF2-40B4-BE49-F238E27FC236}">
                <a16:creationId xmlns:a16="http://schemas.microsoft.com/office/drawing/2014/main" id="{B1A7CAF6-6BC1-0F43-84A4-009164FA9C1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https://www.justice.gov/usao-ma/file/872506/download 8/16/16. . J Am Acad Child Adolesc Psychiatry </a:t>
            </a:r>
          </a:p>
          <a:p>
            <a:endParaRPr lang="en-US" altLang="en-US">
              <a:latin typeface="Arial" panose="020B0604020202020204" pitchFamily="34" charset="0"/>
            </a:endParaRPr>
          </a:p>
        </p:txBody>
      </p:sp>
      <p:sp>
        <p:nvSpPr>
          <p:cNvPr id="65539" name="Slide Number Placeholder 3">
            <a:extLst>
              <a:ext uri="{FF2B5EF4-FFF2-40B4-BE49-F238E27FC236}">
                <a16:creationId xmlns:a16="http://schemas.microsoft.com/office/drawing/2014/main" id="{7D62FDDD-EE84-4741-AA00-71FD07ECBD0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E4F2004-798E-8D43-9789-C95A78903BB0}" type="slidenum">
              <a:rPr lang="en-US" altLang="en-US" sz="1200" smtClean="0">
                <a:latin typeface="Arial" panose="020B0604020202020204" pitchFamily="34" charset="0"/>
              </a:rPr>
              <a:pPr/>
              <a:t>37</a:t>
            </a:fld>
            <a:endParaRPr lang="en-US" altLang="en-US" sz="1200">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CE4FAEAB-3AAB-EF41-927D-EFFFD65CFFC8}"/>
              </a:ext>
            </a:extLst>
          </p:cNvPr>
          <p:cNvSpPr>
            <a:spLocks noGrp="1" noRot="1" noChangeAspect="1" noChangeArrowheads="1" noTextEdit="1"/>
          </p:cNvSpPr>
          <p:nvPr>
            <p:ph type="sldImg"/>
          </p:nvPr>
        </p:nvSpPr>
        <p:spPr>
          <a:ln/>
        </p:spPr>
      </p:sp>
      <p:sp>
        <p:nvSpPr>
          <p:cNvPr id="67586" name="Notes Placeholder 2">
            <a:extLst>
              <a:ext uri="{FF2B5EF4-FFF2-40B4-BE49-F238E27FC236}">
                <a16:creationId xmlns:a16="http://schemas.microsoft.com/office/drawing/2014/main" id="{8450577A-0AE3-384D-B2C2-F4F62EF8D14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https://www.justice.gov/usao-ma/file/872506/download 8/16/16. . J Am Acad Child Adolesc Psychiatry </a:t>
            </a:r>
          </a:p>
          <a:p>
            <a:endParaRPr lang="en-US" altLang="en-US">
              <a:latin typeface="Arial" panose="020B0604020202020204" pitchFamily="34" charset="0"/>
            </a:endParaRPr>
          </a:p>
        </p:txBody>
      </p:sp>
      <p:sp>
        <p:nvSpPr>
          <p:cNvPr id="67587" name="Slide Number Placeholder 3">
            <a:extLst>
              <a:ext uri="{FF2B5EF4-FFF2-40B4-BE49-F238E27FC236}">
                <a16:creationId xmlns:a16="http://schemas.microsoft.com/office/drawing/2014/main" id="{F632619A-3090-6948-8BAE-CEC067CD9A0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6E7F196-4CC4-8544-B8FD-E3E3279B8235}" type="slidenum">
              <a:rPr lang="en-US" altLang="en-US" sz="1200" smtClean="0">
                <a:latin typeface="Arial" panose="020B0604020202020204" pitchFamily="34" charset="0"/>
              </a:rPr>
              <a:pPr/>
              <a:t>38</a:t>
            </a:fld>
            <a:endParaRPr lang="en-US" altLang="en-US" sz="1200">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8988C6FF-06B3-6A44-8ED3-CB7918C14C4F}"/>
              </a:ext>
            </a:extLst>
          </p:cNvPr>
          <p:cNvSpPr>
            <a:spLocks noGrp="1" noRot="1" noChangeAspect="1" noChangeArrowheads="1" noTextEdit="1"/>
          </p:cNvSpPr>
          <p:nvPr>
            <p:ph type="sldImg"/>
          </p:nvPr>
        </p:nvSpPr>
        <p:spPr>
          <a:ln/>
        </p:spPr>
      </p:sp>
      <p:sp>
        <p:nvSpPr>
          <p:cNvPr id="69634" name="Notes Placeholder 2">
            <a:extLst>
              <a:ext uri="{FF2B5EF4-FFF2-40B4-BE49-F238E27FC236}">
                <a16:creationId xmlns:a16="http://schemas.microsoft.com/office/drawing/2014/main" id="{F9F149C2-7FCD-B146-8008-EF592EA72E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https://www.justice.gov/usao-ma/file/872506/download 8/16/16. . J Am Acad Child Adolesc Psychiatry </a:t>
            </a:r>
          </a:p>
          <a:p>
            <a:endParaRPr lang="en-US" altLang="en-US">
              <a:latin typeface="Arial" panose="020B0604020202020204" pitchFamily="34" charset="0"/>
            </a:endParaRPr>
          </a:p>
        </p:txBody>
      </p:sp>
      <p:sp>
        <p:nvSpPr>
          <p:cNvPr id="69635" name="Slide Number Placeholder 3">
            <a:extLst>
              <a:ext uri="{FF2B5EF4-FFF2-40B4-BE49-F238E27FC236}">
                <a16:creationId xmlns:a16="http://schemas.microsoft.com/office/drawing/2014/main" id="{97175D9F-0175-1749-AFD5-B8C8E12F1D9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E65A545-D11F-994D-B134-7032F7F78F74}" type="slidenum">
              <a:rPr lang="en-US" altLang="en-US" sz="1200" smtClean="0">
                <a:latin typeface="Arial" panose="020B0604020202020204" pitchFamily="34" charset="0"/>
              </a:rPr>
              <a:pPr/>
              <a:t>39</a:t>
            </a:fld>
            <a:endParaRPr lang="en-US" altLang="en-US" sz="1200">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a:extLst>
              <a:ext uri="{FF2B5EF4-FFF2-40B4-BE49-F238E27FC236}">
                <a16:creationId xmlns:a16="http://schemas.microsoft.com/office/drawing/2014/main" id="{1AA9EC07-8291-D94C-8E4F-54CEA6487785}"/>
              </a:ext>
            </a:extLst>
          </p:cNvPr>
          <p:cNvSpPr>
            <a:spLocks noGrp="1" noRot="1" noChangeAspect="1" noChangeArrowheads="1" noTextEdit="1"/>
          </p:cNvSpPr>
          <p:nvPr>
            <p:ph type="sldImg"/>
          </p:nvPr>
        </p:nvSpPr>
        <p:spPr>
          <a:ln/>
        </p:spPr>
      </p:sp>
      <p:sp>
        <p:nvSpPr>
          <p:cNvPr id="71682" name="Notes Placeholder 2">
            <a:extLst>
              <a:ext uri="{FF2B5EF4-FFF2-40B4-BE49-F238E27FC236}">
                <a16:creationId xmlns:a16="http://schemas.microsoft.com/office/drawing/2014/main" id="{685B4781-3F99-1B48-A896-15BCB7781C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Despite the large amount, $3 billion represents only a portion of what Glaxo made on the drugs. Avandia, for example, racked up $10.4 billion in sales, Paxil brought in $11.6 billion, and Wellbutrin sales were $5.9 billion during the years covered by the settlement, according to IMS Health, a data group that consults for drugmakers.</a:t>
            </a:r>
          </a:p>
          <a:p>
            <a:br>
              <a:rPr lang="en-US" altLang="en-US">
                <a:latin typeface="Arial" panose="020B0604020202020204" pitchFamily="34" charset="0"/>
              </a:rPr>
            </a:br>
            <a:endParaRPr lang="en-US" altLang="en-US">
              <a:latin typeface="Arial" panose="020B0604020202020204" pitchFamily="34" charset="0"/>
            </a:endParaRPr>
          </a:p>
        </p:txBody>
      </p:sp>
      <p:sp>
        <p:nvSpPr>
          <p:cNvPr id="71683" name="Slide Number Placeholder 3">
            <a:extLst>
              <a:ext uri="{FF2B5EF4-FFF2-40B4-BE49-F238E27FC236}">
                <a16:creationId xmlns:a16="http://schemas.microsoft.com/office/drawing/2014/main" id="{2656EB30-EB01-D549-A543-5E92B4E13F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111F182-AC2A-6D4E-BB58-598C04DFC192}" type="slidenum">
              <a:rPr lang="en-US" altLang="en-US" sz="1200" smtClean="0">
                <a:latin typeface="Arial" panose="020B0604020202020204" pitchFamily="34" charset="0"/>
              </a:rPr>
              <a:pPr/>
              <a:t>40</a:t>
            </a:fld>
            <a:endParaRPr lang="en-US" altLang="en-US" sz="1200">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a:extLst>
              <a:ext uri="{FF2B5EF4-FFF2-40B4-BE49-F238E27FC236}">
                <a16:creationId xmlns:a16="http://schemas.microsoft.com/office/drawing/2014/main" id="{6008F1AE-056B-D14C-91E8-9B4F137E2846}"/>
              </a:ext>
            </a:extLst>
          </p:cNvPr>
          <p:cNvSpPr>
            <a:spLocks noGrp="1" noRot="1" noChangeAspect="1" noChangeArrowheads="1" noTextEdit="1"/>
          </p:cNvSpPr>
          <p:nvPr>
            <p:ph type="sldImg"/>
          </p:nvPr>
        </p:nvSpPr>
        <p:spPr>
          <a:ln/>
        </p:spPr>
      </p:sp>
      <p:sp>
        <p:nvSpPr>
          <p:cNvPr id="73730" name="Notes Placeholder 2">
            <a:extLst>
              <a:ext uri="{FF2B5EF4-FFF2-40B4-BE49-F238E27FC236}">
                <a16:creationId xmlns:a16="http://schemas.microsoft.com/office/drawing/2014/main" id="{4C3B3E94-69DD-AA46-BA8E-2C968C70BA1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Not included in the above: the $420 Million Pfizer paid in 2004 for illegal marketing of Neurontin by Parke-Davis:</a:t>
            </a: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73731" name="Slide Number Placeholder 3">
            <a:extLst>
              <a:ext uri="{FF2B5EF4-FFF2-40B4-BE49-F238E27FC236}">
                <a16:creationId xmlns:a16="http://schemas.microsoft.com/office/drawing/2014/main" id="{F91FD948-DA46-5B40-9F88-85F5513A438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9C92ECB-6982-7F4D-A55F-4792F7E233E2}" type="slidenum">
              <a:rPr lang="en-US" altLang="en-US" sz="1200" smtClean="0">
                <a:latin typeface="Arial" panose="020B0604020202020204" pitchFamily="34" charset="0"/>
              </a:rPr>
              <a:pPr/>
              <a:t>41</a:t>
            </a:fld>
            <a:endParaRPr lang="en-US" altLang="en-US" sz="1200">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A58B2FD8-5F05-6D42-A878-44AE8DD2F8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79891F35-CCAF-624C-A17F-9B52C4BFA616}" type="slidenum">
              <a:rPr lang="en-US" altLang="en-US" sz="1200" smtClean="0">
                <a:latin typeface="Arial" panose="020B0604020202020204" pitchFamily="34" charset="0"/>
              </a:rPr>
              <a:pPr/>
              <a:t>43</a:t>
            </a:fld>
            <a:endParaRPr lang="en-US" altLang="en-US" sz="1200">
              <a:latin typeface="Arial" panose="020B0604020202020204" pitchFamily="34" charset="0"/>
            </a:endParaRPr>
          </a:p>
        </p:txBody>
      </p:sp>
      <p:sp>
        <p:nvSpPr>
          <p:cNvPr id="75778" name="Rectangle 2">
            <a:extLst>
              <a:ext uri="{FF2B5EF4-FFF2-40B4-BE49-F238E27FC236}">
                <a16:creationId xmlns:a16="http://schemas.microsoft.com/office/drawing/2014/main" id="{0169C1DE-6952-7846-BC98-F8E1A7B75125}"/>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65A1C396-C554-704C-B174-09C43EA1CD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Answer: depends who sponsors trial.</a:t>
            </a:r>
          </a:p>
          <a:p>
            <a:pPr eaLnBrk="1" hangingPunct="1"/>
            <a:r>
              <a:rPr lang="en-US" altLang="en-US">
                <a:latin typeface="Arial" panose="020B0604020202020204" pitchFamily="34" charset="0"/>
              </a:rPr>
              <a:t>Olanzapine=Zypexa</a:t>
            </a:r>
          </a:p>
          <a:p>
            <a:pPr eaLnBrk="1" hangingPunct="1"/>
            <a:r>
              <a:rPr lang="en-US" altLang="en-US">
                <a:latin typeface="Arial" panose="020B0604020202020204" pitchFamily="34" charset="0"/>
              </a:rPr>
              <a:t>Risperidone = Risperdal</a:t>
            </a:r>
          </a:p>
          <a:p>
            <a:pPr eaLnBrk="1" hangingPunct="1"/>
            <a:r>
              <a:rPr lang="en-US" altLang="en-US">
                <a:latin typeface="Arial" panose="020B0604020202020204" pitchFamily="34" charset="0"/>
              </a:rPr>
              <a:t>Quetiapine = Seroquel</a:t>
            </a:r>
          </a:p>
          <a:p>
            <a:pPr eaLnBrk="1" hangingPunct="1"/>
            <a:endParaRPr lang="en-US" altLang="en-US">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79A79209-669E-3C44-B198-7D95386042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CA8B226-751D-F743-B81C-ABF9584BDAC0}" type="slidenum">
              <a:rPr lang="en-US" altLang="en-US" sz="1200" smtClean="0">
                <a:latin typeface="Arial" panose="020B0604020202020204" pitchFamily="34" charset="0"/>
              </a:rPr>
              <a:pPr/>
              <a:t>45</a:t>
            </a:fld>
            <a:endParaRPr lang="en-US" altLang="en-US" sz="1200">
              <a:latin typeface="Arial" panose="020B0604020202020204" pitchFamily="34" charset="0"/>
            </a:endParaRPr>
          </a:p>
        </p:txBody>
      </p:sp>
      <p:sp>
        <p:nvSpPr>
          <p:cNvPr id="22530" name="Rectangle 2">
            <a:extLst>
              <a:ext uri="{FF2B5EF4-FFF2-40B4-BE49-F238E27FC236}">
                <a16:creationId xmlns:a16="http://schemas.microsoft.com/office/drawing/2014/main" id="{0E4A5996-9875-5C42-9E9E-A86FF212B5B5}"/>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A8CDB90E-A7E0-C44F-B91B-F09069F71E5B}"/>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448687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90B545AD-2A10-EB40-B34F-3156B710FA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67F55A4-3266-374F-B06B-80AD43A18249}" type="slidenum">
              <a:rPr lang="en-US" altLang="en-US" sz="1200" smtClean="0">
                <a:latin typeface="Arial" panose="020B0604020202020204" pitchFamily="34" charset="0"/>
              </a:rPr>
              <a:pPr/>
              <a:t>47</a:t>
            </a:fld>
            <a:endParaRPr lang="en-US" altLang="en-US" sz="1200">
              <a:latin typeface="Arial" panose="020B0604020202020204" pitchFamily="34" charset="0"/>
            </a:endParaRPr>
          </a:p>
        </p:txBody>
      </p:sp>
      <p:sp>
        <p:nvSpPr>
          <p:cNvPr id="26626" name="Rectangle 2">
            <a:extLst>
              <a:ext uri="{FF2B5EF4-FFF2-40B4-BE49-F238E27FC236}">
                <a16:creationId xmlns:a16="http://schemas.microsoft.com/office/drawing/2014/main" id="{A1674913-96DA-F148-93A5-B3702C31B6CB}"/>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86B5B37F-CB3D-5E4B-8068-29B88C12C2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3217416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6B2BB11B-5FE0-624A-9420-7011FB2942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7523BB3-8F78-D34D-BCCA-BED0DF69E3B2}" type="slidenum">
              <a:rPr lang="en-US" altLang="en-US" sz="1200" smtClean="0">
                <a:latin typeface="Arial" panose="020B0604020202020204" pitchFamily="34" charset="0"/>
              </a:rPr>
              <a:pPr/>
              <a:t>48</a:t>
            </a:fld>
            <a:endParaRPr lang="en-US" altLang="en-US" sz="1200">
              <a:latin typeface="Arial" panose="020B0604020202020204" pitchFamily="34" charset="0"/>
            </a:endParaRPr>
          </a:p>
        </p:txBody>
      </p:sp>
      <p:sp>
        <p:nvSpPr>
          <p:cNvPr id="82946" name="Rectangle 2">
            <a:extLst>
              <a:ext uri="{FF2B5EF4-FFF2-40B4-BE49-F238E27FC236}">
                <a16:creationId xmlns:a16="http://schemas.microsoft.com/office/drawing/2014/main" id="{6E740C15-019C-C342-9821-6B8E6178517E}"/>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B9E7CF4A-541B-8A45-8005-B54C18E4A6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1AF6987-1F68-7C49-AB1F-7DA527126D42}" type="slidenum">
              <a:rPr lang="en-US" altLang="en-US" smtClean="0"/>
              <a:pPr>
                <a:defRPr/>
              </a:pPr>
              <a:t>53</a:t>
            </a:fld>
            <a:endParaRPr lang="en-US" altLang="en-US"/>
          </a:p>
        </p:txBody>
      </p:sp>
    </p:spTree>
    <p:extLst>
      <p:ext uri="{BB962C8B-B14F-4D97-AF65-F5344CB8AC3E}">
        <p14:creationId xmlns:p14="http://schemas.microsoft.com/office/powerpoint/2010/main" val="1947102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to Martina for graphics.</a:t>
            </a:r>
          </a:p>
          <a:p>
            <a:r>
              <a:rPr lang="en-US" dirty="0"/>
              <a:t>Red symbolizes sicker patients; green healthier patients.  In this case exposure is strongly associated with baseline health</a:t>
            </a:r>
          </a:p>
        </p:txBody>
      </p:sp>
      <p:sp>
        <p:nvSpPr>
          <p:cNvPr id="4" name="Slide Number Placeholder 3"/>
          <p:cNvSpPr>
            <a:spLocks noGrp="1"/>
          </p:cNvSpPr>
          <p:nvPr>
            <p:ph type="sldNum" sz="quarter" idx="5"/>
          </p:nvPr>
        </p:nvSpPr>
        <p:spPr/>
        <p:txBody>
          <a:bodyPr/>
          <a:lstStyle/>
          <a:p>
            <a:fld id="{691133E1-E8B7-724B-9781-57DF03F2C5BB}" type="slidenum">
              <a:rPr lang="en-US" smtClean="0"/>
              <a:t>6</a:t>
            </a:fld>
            <a:endParaRPr lang="en-US"/>
          </a:p>
        </p:txBody>
      </p:sp>
    </p:spTree>
    <p:extLst>
      <p:ext uri="{BB962C8B-B14F-4D97-AF65-F5344CB8AC3E}">
        <p14:creationId xmlns:p14="http://schemas.microsoft.com/office/powerpoint/2010/main" val="11017287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E24CEA0E-ED9D-344E-B648-4ECD165831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58F6CD2-5D02-2742-833D-3908D0E454B9}" type="slidenum">
              <a:rPr lang="en-US" altLang="en-US" sz="1200" smtClean="0">
                <a:latin typeface="Arial" panose="020B0604020202020204" pitchFamily="34" charset="0"/>
              </a:rPr>
              <a:pPr/>
              <a:t>54</a:t>
            </a:fld>
            <a:endParaRPr lang="en-US" altLang="en-US" sz="1200">
              <a:latin typeface="Arial" panose="020B0604020202020204" pitchFamily="34" charset="0"/>
            </a:endParaRPr>
          </a:p>
        </p:txBody>
      </p:sp>
      <p:sp>
        <p:nvSpPr>
          <p:cNvPr id="89090" name="Rectangle 2">
            <a:extLst>
              <a:ext uri="{FF2B5EF4-FFF2-40B4-BE49-F238E27FC236}">
                <a16:creationId xmlns:a16="http://schemas.microsoft.com/office/drawing/2014/main" id="{C8D56387-F302-1B4B-BF51-12C0D438A4BC}"/>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9A54EC0F-11B3-4642-A8AA-1ACC168BF1CA}"/>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Cost:</a:t>
            </a:r>
          </a:p>
          <a:p>
            <a:pPr eaLnBrk="1" hangingPunct="1"/>
            <a:r>
              <a:rPr lang="en-US" altLang="en-US" dirty="0">
                <a:latin typeface="Arial" panose="020B0604020202020204" pitchFamily="34" charset="0"/>
              </a:rPr>
              <a:t> (*</a:t>
            </a:r>
            <a:r>
              <a:rPr lang="en-US" altLang="en-US" dirty="0" err="1">
                <a:latin typeface="Arial" panose="020B0604020202020204" pitchFamily="34" charset="0"/>
              </a:rPr>
              <a:t>Drugstore.com</a:t>
            </a:r>
            <a:r>
              <a:rPr lang="en-US" altLang="en-US" dirty="0">
                <a:latin typeface="Arial" panose="020B0604020202020204" pitchFamily="34" charset="0"/>
              </a:rPr>
              <a:t> accessed 4/10/12)</a:t>
            </a:r>
          </a:p>
          <a:p>
            <a:pPr eaLnBrk="1" hangingPunct="1"/>
            <a:endParaRPr lang="en-US" altLang="en-US" dirty="0">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F5D7AB32-6363-BE4B-A1EC-2C66EBE4CE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78F4819-316E-D640-BE96-4E7A9D4A6ED6}" type="slidenum">
              <a:rPr lang="en-US" altLang="en-US" sz="1200" smtClean="0">
                <a:latin typeface="Arial" panose="020B0604020202020204" pitchFamily="34" charset="0"/>
              </a:rPr>
              <a:pPr/>
              <a:t>55</a:t>
            </a:fld>
            <a:endParaRPr lang="en-US" altLang="en-US" sz="1200">
              <a:latin typeface="Arial" panose="020B0604020202020204" pitchFamily="34" charset="0"/>
            </a:endParaRPr>
          </a:p>
        </p:txBody>
      </p:sp>
      <p:sp>
        <p:nvSpPr>
          <p:cNvPr id="91138" name="Rectangle 2">
            <a:extLst>
              <a:ext uri="{FF2B5EF4-FFF2-40B4-BE49-F238E27FC236}">
                <a16:creationId xmlns:a16="http://schemas.microsoft.com/office/drawing/2014/main" id="{13450DD4-55D5-734C-99A8-8DDEF317CE10}"/>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A5B2D3FE-BA3F-8844-A886-337B51EF96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Google  LA Times “A $2,500 tube of cold-sore cream? Now that stings.”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10/26/21: It's up to $843.</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a:extLst>
              <a:ext uri="{FF2B5EF4-FFF2-40B4-BE49-F238E27FC236}">
                <a16:creationId xmlns:a16="http://schemas.microsoft.com/office/drawing/2014/main" id="{0DABB48E-0EB8-3F4B-8DAF-1F789B9F931E}"/>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5D35A802-19CE-6242-B0CD-008D87CFF251}"/>
              </a:ext>
            </a:extLst>
          </p:cNvPr>
          <p:cNvSpPr>
            <a:spLocks noGrp="1"/>
          </p:cNvSpPr>
          <p:nvPr>
            <p:ph type="body" idx="1"/>
          </p:nvPr>
        </p:nvSpPr>
        <p:spPr/>
        <p:txBody>
          <a:bodyPr/>
          <a:lstStyle/>
          <a:p>
            <a:pPr>
              <a:defRPr/>
            </a:pPr>
            <a:r>
              <a:rPr lang="en-US" dirty="0">
                <a:ea typeface="MS PGothic" panose="020B0600070205080204" pitchFamily="34" charset="-128"/>
              </a:rPr>
              <a:t>Jim </a:t>
            </a:r>
            <a:r>
              <a:rPr lang="en-US" dirty="0" err="1">
                <a:ea typeface="MS PGothic" panose="020B0600070205080204" pitchFamily="34" charset="-128"/>
              </a:rPr>
              <a:t>Makichuk</a:t>
            </a:r>
            <a:r>
              <a:rPr lang="en-US" dirty="0">
                <a:ea typeface="MS PGothic" panose="020B0600070205080204" pitchFamily="34" charset="-128"/>
              </a:rPr>
              <a:t> bought a 5-gram tube of Zovirax, a prescription cold-sore cream, a few years ago in Canada for $34.65. That was the over-the-counter price; no insurance involved.</a:t>
            </a:r>
          </a:p>
          <a:p>
            <a:pPr>
              <a:defRPr/>
            </a:pPr>
            <a:r>
              <a:rPr lang="en-US" dirty="0">
                <a:ea typeface="MS PGothic" panose="020B0600070205080204" pitchFamily="34" charset="-128"/>
              </a:rPr>
              <a:t>He recently purchased a fresh 5-gram tube from a Kaiser Permanente pharmacy in Los Angeles. It cost him $95, or nearly three times as much as the Canadian price — with insurance.</a:t>
            </a:r>
          </a:p>
          <a:p>
            <a:pPr>
              <a:defRPr/>
            </a:pPr>
            <a:r>
              <a:rPr lang="en-US" dirty="0">
                <a:ea typeface="MS PGothic" panose="020B0600070205080204" pitchFamily="34" charset="-128"/>
              </a:rPr>
              <a:t>But that's not what raised </a:t>
            </a:r>
            <a:r>
              <a:rPr lang="en-US" dirty="0" err="1">
                <a:ea typeface="MS PGothic" panose="020B0600070205080204" pitchFamily="34" charset="-128"/>
              </a:rPr>
              <a:t>Makichuk's</a:t>
            </a:r>
            <a:r>
              <a:rPr lang="en-US" dirty="0">
                <a:ea typeface="MS PGothic" panose="020B0600070205080204" pitchFamily="34" charset="-128"/>
              </a:rPr>
              <a:t> eyebrows.</a:t>
            </a:r>
          </a:p>
          <a:p>
            <a:pPr>
              <a:defRPr/>
            </a:pPr>
            <a:r>
              <a:rPr lang="en-US" dirty="0">
                <a:ea typeface="MS PGothic" panose="020B0600070205080204" pitchFamily="34" charset="-128"/>
              </a:rPr>
              <a:t>What surprised him was a report Kaiser sent him on prescriptions he filled in January. There was the tube of Zovirax, and there was the $95 payment </a:t>
            </a:r>
            <a:r>
              <a:rPr lang="en-US" dirty="0" err="1">
                <a:ea typeface="MS PGothic" panose="020B0600070205080204" pitchFamily="34" charset="-128"/>
              </a:rPr>
              <a:t>Makichuk</a:t>
            </a:r>
            <a:r>
              <a:rPr lang="en-US" dirty="0">
                <a:ea typeface="MS PGothic" panose="020B0600070205080204" pitchFamily="34" charset="-128"/>
              </a:rPr>
              <a:t> made.</a:t>
            </a:r>
          </a:p>
          <a:p>
            <a:pPr>
              <a:defRPr/>
            </a:pPr>
            <a:r>
              <a:rPr lang="en-US" dirty="0">
                <a:ea typeface="MS PGothic" panose="020B0600070205080204" pitchFamily="34" charset="-128"/>
              </a:rPr>
              <a:t>And beside that was a listing for what Kaiser paid for the cream: $2,532.80.</a:t>
            </a:r>
          </a:p>
          <a:p>
            <a:pPr>
              <a:defRPr/>
            </a:pPr>
            <a:r>
              <a:rPr lang="en-US" dirty="0">
                <a:ea typeface="MS PGothic" panose="020B0600070205080204" pitchFamily="34" charset="-128"/>
              </a:rPr>
              <a:t>"I don't get it," </a:t>
            </a:r>
            <a:r>
              <a:rPr lang="en-US" dirty="0" err="1">
                <a:ea typeface="MS PGothic" panose="020B0600070205080204" pitchFamily="34" charset="-128"/>
              </a:rPr>
              <a:t>Makichuk</a:t>
            </a:r>
            <a:r>
              <a:rPr lang="en-US" dirty="0">
                <a:ea typeface="MS PGothic" panose="020B0600070205080204" pitchFamily="34" charset="-128"/>
              </a:rPr>
              <a:t>, 68, of Sherman Oaks, told me. "How could they possibly pay that much?"</a:t>
            </a:r>
          </a:p>
          <a:p>
            <a:pPr>
              <a:defRPr/>
            </a:pPr>
            <a:r>
              <a:rPr lang="en-US" dirty="0">
                <a:ea typeface="MS PGothic" panose="020B0600070205080204" pitchFamily="34" charset="-128"/>
              </a:rPr>
              <a:t>The answer to that question leads down the rabbit hole of U.S. healthcare costs and the frequently inexplicable prices of prescription drugs.</a:t>
            </a:r>
          </a:p>
          <a:p>
            <a:pPr>
              <a:defRPr/>
            </a:pPr>
            <a:r>
              <a:rPr lang="en-US" dirty="0">
                <a:ea typeface="MS PGothic" panose="020B0600070205080204" pitchFamily="34" charset="-128"/>
              </a:rPr>
              <a:t>It also highlights the fact that Americans pay more for meds than citizens of most other developed countries, which regulate drug prices to prevent price gouging.</a:t>
            </a:r>
          </a:p>
          <a:p>
            <a:pPr>
              <a:defRPr/>
            </a:pPr>
            <a:r>
              <a:rPr lang="en-US" dirty="0" err="1">
                <a:ea typeface="MS PGothic" panose="020B0600070205080204" pitchFamily="34" charset="-128"/>
              </a:rPr>
              <a:t>Makichuk</a:t>
            </a:r>
            <a:r>
              <a:rPr lang="en-US" dirty="0">
                <a:ea typeface="MS PGothic" panose="020B0600070205080204" pitchFamily="34" charset="-128"/>
              </a:rPr>
              <a:t> said he contacted Kaiser to see if a mistake had been made about the total price tag.</a:t>
            </a:r>
          </a:p>
          <a:p>
            <a:pPr>
              <a:defRPr/>
            </a:pPr>
            <a:r>
              <a:rPr lang="en-US" dirty="0">
                <a:ea typeface="MS PGothic" panose="020B0600070205080204" pitchFamily="34" charset="-128"/>
              </a:rPr>
              <a:t>"I talked to a couple of people," he recalled. "They said that's just how much it costs."</a:t>
            </a:r>
          </a:p>
          <a:p>
            <a:pPr>
              <a:defRPr/>
            </a:pPr>
            <a:r>
              <a:rPr lang="en-US" dirty="0">
                <a:ea typeface="MS PGothic" panose="020B0600070205080204" pitchFamily="34" charset="-128"/>
              </a:rPr>
              <a:t>It isn't. I found a Canadian site called </a:t>
            </a:r>
            <a:r>
              <a:rPr lang="en-US" u="sng" dirty="0">
                <a:ea typeface="MS PGothic" panose="020B0600070205080204" pitchFamily="34" charset="-128"/>
                <a:hlinkClick r:id="rId3"/>
              </a:rPr>
              <a:t>Universal Drugstore</a:t>
            </a:r>
            <a:r>
              <a:rPr lang="en-US" dirty="0">
                <a:ea typeface="MS PGothic" panose="020B0600070205080204" pitchFamily="34" charset="-128"/>
              </a:rPr>
              <a:t> selling acyclovir, the generic equivalent of Zovirax, for $21.</a:t>
            </a:r>
          </a:p>
          <a:p>
            <a:pPr>
              <a:defRPr/>
            </a:pPr>
            <a:r>
              <a:rPr lang="en-US" dirty="0">
                <a:ea typeface="MS PGothic" panose="020B0600070205080204" pitchFamily="34" charset="-128"/>
              </a:rPr>
              <a:t>I found another site, </a:t>
            </a:r>
            <a:r>
              <a:rPr lang="en-US" u="sng" dirty="0">
                <a:ea typeface="MS PGothic" panose="020B0600070205080204" pitchFamily="34" charset="-128"/>
                <a:hlinkClick r:id="rId4"/>
              </a:rPr>
              <a:t>Canada Drugs,</a:t>
            </a:r>
            <a:r>
              <a:rPr lang="en-US" dirty="0">
                <a:ea typeface="MS PGothic" panose="020B0600070205080204" pitchFamily="34" charset="-128"/>
              </a:rPr>
              <a:t> selling a 6-gram tube of acyclovir for $47.88. Six grams of name-brand Zovirax could be had for $44.94.</a:t>
            </a:r>
          </a:p>
          <a:p>
            <a:pPr>
              <a:defRPr/>
            </a:pPr>
            <a:r>
              <a:rPr lang="en-US" dirty="0">
                <a:ea typeface="MS PGothic" panose="020B0600070205080204" pitchFamily="34" charset="-128"/>
              </a:rPr>
              <a:t>The manufacturer of Zovirax, Britain's GlaxoSmithKline, says the major markets for the drug are Europe, Russia and Australia. Along with cold sores, Zovirax is a leading treatment for genital herpes.</a:t>
            </a:r>
          </a:p>
          <a:p>
            <a:pPr>
              <a:defRPr/>
            </a:pPr>
            <a:r>
              <a:rPr lang="en-US" dirty="0">
                <a:ea typeface="MS PGothic" panose="020B0600070205080204" pitchFamily="34" charset="-128"/>
              </a:rPr>
              <a:t>Glaxo sold the U.S. and Canadian rights for Zovirax in 2011 to Canadian company Valeant Pharmaceuticals for $300 million.</a:t>
            </a:r>
          </a:p>
          <a:p>
            <a:pPr>
              <a:defRPr/>
            </a:pPr>
            <a:r>
              <a:rPr lang="en-US" dirty="0">
                <a:ea typeface="MS PGothic" panose="020B0600070205080204" pitchFamily="34" charset="-128"/>
              </a:rPr>
              <a:t>In 2012, the U.S. Food and Drug Administration said Valeant was making </a:t>
            </a:r>
            <a:r>
              <a:rPr lang="en-US" u="sng" dirty="0">
                <a:ea typeface="MS PGothic" panose="020B0600070205080204" pitchFamily="34" charset="-128"/>
                <a:hlinkClick r:id="rId5"/>
              </a:rPr>
              <a:t>unsubstantiated claims</a:t>
            </a:r>
            <a:r>
              <a:rPr lang="en-US" dirty="0">
                <a:ea typeface="MS PGothic" panose="020B0600070205080204" pitchFamily="34" charset="-128"/>
              </a:rPr>
              <a:t> about Zovirax on its website. It said the company was overstating the effectiveness of the drug and ordered it to stop.</a:t>
            </a:r>
          </a:p>
          <a:p>
            <a:pPr>
              <a:defRPr/>
            </a:pPr>
            <a:r>
              <a:rPr lang="en-US" dirty="0">
                <a:ea typeface="MS PGothic" panose="020B0600070205080204" pitchFamily="34" charset="-128"/>
              </a:rPr>
              <a:t>A year later, Valeant agreed to supply what it called an "authorized" generic version of Zovirax to Irish drug company Actavis, which would have the exclusive right to market and distribute it in the United States.</a:t>
            </a:r>
          </a:p>
          <a:p>
            <a:pPr>
              <a:defRPr/>
            </a:pPr>
            <a:r>
              <a:rPr lang="en-US" dirty="0">
                <a:ea typeface="MS PGothic" panose="020B0600070205080204" pitchFamily="34" charset="-128"/>
              </a:rPr>
              <a:t>Now, I need to clarify a key point. Actavis and two other generic-drug makers, Mylan and </a:t>
            </a:r>
            <a:r>
              <a:rPr lang="en-US" dirty="0" err="1">
                <a:ea typeface="MS PGothic" panose="020B0600070205080204" pitchFamily="34" charset="-128"/>
              </a:rPr>
              <a:t>Amneal</a:t>
            </a:r>
            <a:r>
              <a:rPr lang="en-US" dirty="0">
                <a:ea typeface="MS PGothic" panose="020B0600070205080204" pitchFamily="34" charset="-128"/>
              </a:rPr>
              <a:t> Pharmaceuticals, market a generic version of Zovirax </a:t>
            </a:r>
            <a:r>
              <a:rPr lang="en-US" i="1" dirty="0">
                <a:ea typeface="MS PGothic" panose="020B0600070205080204" pitchFamily="34" charset="-128"/>
              </a:rPr>
              <a:t>ointment.</a:t>
            </a:r>
            <a:r>
              <a:rPr lang="en-US" dirty="0">
                <a:ea typeface="MS PGothic" panose="020B0600070205080204" pitchFamily="34" charset="-128"/>
              </a:rPr>
              <a:t> There's no generic version of the Zovirax </a:t>
            </a:r>
            <a:r>
              <a:rPr lang="en-US" i="1" dirty="0">
                <a:ea typeface="MS PGothic" panose="020B0600070205080204" pitchFamily="34" charset="-128"/>
              </a:rPr>
              <a:t>cream</a:t>
            </a:r>
            <a:r>
              <a:rPr lang="en-US" dirty="0">
                <a:ea typeface="MS PGothic" panose="020B0600070205080204" pitchFamily="34" charset="-128"/>
              </a:rPr>
              <a:t> prescribed for </a:t>
            </a:r>
            <a:r>
              <a:rPr lang="en-US" dirty="0" err="1">
                <a:ea typeface="MS PGothic" panose="020B0600070205080204" pitchFamily="34" charset="-128"/>
              </a:rPr>
              <a:t>Makichuk</a:t>
            </a:r>
            <a:r>
              <a:rPr lang="en-US" dirty="0">
                <a:ea typeface="MS PGothic" panose="020B0600070205080204" pitchFamily="34" charset="-128"/>
              </a:rPr>
              <a:t>.</a:t>
            </a:r>
          </a:p>
          <a:p>
            <a:pPr>
              <a:defRPr/>
            </a:pPr>
            <a:r>
              <a:rPr lang="en-US" dirty="0">
                <a:ea typeface="MS PGothic" panose="020B0600070205080204" pitchFamily="34" charset="-128"/>
              </a:rPr>
              <a:t>What's the difference?</a:t>
            </a:r>
          </a:p>
          <a:p>
            <a:pPr>
              <a:defRPr/>
            </a:pPr>
            <a:r>
              <a:rPr lang="en-US" dirty="0">
                <a:ea typeface="MS PGothic" panose="020B0600070205080204" pitchFamily="34" charset="-128"/>
              </a:rPr>
              <a:t>"There really isn't any," said Dr. Boris </a:t>
            </a:r>
            <a:r>
              <a:rPr lang="en-US" dirty="0" err="1">
                <a:ea typeface="MS PGothic" panose="020B0600070205080204" pitchFamily="34" charset="-128"/>
              </a:rPr>
              <a:t>Zaks</a:t>
            </a:r>
            <a:r>
              <a:rPr lang="en-US" dirty="0">
                <a:ea typeface="MS PGothic" panose="020B0600070205080204" pitchFamily="34" charset="-128"/>
              </a:rPr>
              <a:t>, a Beverly Hills dermatologist. "Creams are more cosmetically elegant because you rub them in. Ointments can leave some residue. They can be a little greasier."</a:t>
            </a:r>
          </a:p>
          <a:p>
            <a:pPr>
              <a:defRPr/>
            </a:pPr>
            <a:r>
              <a:rPr lang="en-US" dirty="0">
                <a:ea typeface="MS PGothic" panose="020B0600070205080204" pitchFamily="34" charset="-128"/>
              </a:rPr>
              <a:t>Technically speaking, an ointment is 80% oil and 20% water. A cream is 50% oil and 50% water. Both Zovirax cream and Zovirax ointment have the same amount of the same active ingredient, acyclovir.</a:t>
            </a:r>
          </a:p>
          <a:p>
            <a:pPr>
              <a:defRPr/>
            </a:pPr>
            <a:r>
              <a:rPr lang="en-US" dirty="0">
                <a:ea typeface="MS PGothic" panose="020B0600070205080204" pitchFamily="34" charset="-128"/>
              </a:rPr>
              <a:t>"An ointment can be more soothing," said Dr. Dale </a:t>
            </a:r>
            <a:r>
              <a:rPr lang="en-US" dirty="0" err="1">
                <a:ea typeface="MS PGothic" panose="020B0600070205080204" pitchFamily="34" charset="-128"/>
              </a:rPr>
              <a:t>Westrom</a:t>
            </a:r>
            <a:r>
              <a:rPr lang="en-US" dirty="0">
                <a:ea typeface="MS PGothic" panose="020B0600070205080204" pitchFamily="34" charset="-128"/>
              </a:rPr>
              <a:t>, a dermatologist in Santa Rosa, Calif. "People with sensitive skin do better with ointments."</a:t>
            </a:r>
          </a:p>
          <a:p>
            <a:pPr>
              <a:defRPr/>
            </a:pPr>
            <a:r>
              <a:rPr lang="en-US" dirty="0">
                <a:ea typeface="MS PGothic" panose="020B0600070205080204" pitchFamily="34" charset="-128"/>
              </a:rPr>
              <a:t>Both </a:t>
            </a:r>
            <a:r>
              <a:rPr lang="en-US" dirty="0" err="1">
                <a:ea typeface="MS PGothic" panose="020B0600070205080204" pitchFamily="34" charset="-128"/>
              </a:rPr>
              <a:t>Westrom</a:t>
            </a:r>
            <a:r>
              <a:rPr lang="en-US" dirty="0">
                <a:ea typeface="MS PGothic" panose="020B0600070205080204" pitchFamily="34" charset="-128"/>
              </a:rPr>
              <a:t> and </a:t>
            </a:r>
            <a:r>
              <a:rPr lang="en-US" dirty="0" err="1">
                <a:ea typeface="MS PGothic" panose="020B0600070205080204" pitchFamily="34" charset="-128"/>
              </a:rPr>
              <a:t>Zaks</a:t>
            </a:r>
            <a:r>
              <a:rPr lang="en-US" dirty="0">
                <a:ea typeface="MS PGothic" panose="020B0600070205080204" pitchFamily="34" charset="-128"/>
              </a:rPr>
              <a:t> said they prefer the pill version of generic acyclovir for their patients. It works better, they said, and is cheaper than the cream or the ointment.</a:t>
            </a:r>
          </a:p>
          <a:p>
            <a:pPr>
              <a:defRPr/>
            </a:pPr>
            <a:r>
              <a:rPr lang="en-US" dirty="0" err="1">
                <a:ea typeface="MS PGothic" panose="020B0600070205080204" pitchFamily="34" charset="-128"/>
              </a:rPr>
              <a:t>Makichuk</a:t>
            </a:r>
            <a:r>
              <a:rPr lang="en-US" dirty="0">
                <a:ea typeface="MS PGothic" panose="020B0600070205080204" pitchFamily="34" charset="-128"/>
              </a:rPr>
              <a:t> said neither the Kaiser doctor nor the pharmacist balked at providing him with 5 grams of cold-sore cream costing more than $2,500. Also, neither mentioned the far cheaper ointment, he said.</a:t>
            </a:r>
          </a:p>
          <a:p>
            <a:pPr>
              <a:defRPr/>
            </a:pPr>
            <a:r>
              <a:rPr lang="en-US" dirty="0">
                <a:ea typeface="MS PGothic" panose="020B0600070205080204" pitchFamily="34" charset="-128"/>
              </a:rPr>
              <a:t>John Nelson, a Kaiser spokesman, declined to discuss specifics of </a:t>
            </a:r>
            <a:r>
              <a:rPr lang="en-US" dirty="0" err="1">
                <a:ea typeface="MS PGothic" panose="020B0600070205080204" pitchFamily="34" charset="-128"/>
              </a:rPr>
              <a:t>Makichuk's</a:t>
            </a:r>
            <a:r>
              <a:rPr lang="en-US" dirty="0">
                <a:ea typeface="MS PGothic" panose="020B0600070205080204" pitchFamily="34" charset="-128"/>
              </a:rPr>
              <a:t> experience for privacy reasons.</a:t>
            </a:r>
          </a:p>
          <a:p>
            <a:pPr>
              <a:defRPr/>
            </a:pPr>
            <a:r>
              <a:rPr lang="en-US" dirty="0">
                <a:ea typeface="MS PGothic" panose="020B0600070205080204" pitchFamily="34" charset="-128"/>
              </a:rPr>
              <a:t>He said only that there's no generic available for Zovirax cream and that "the price we have is very similar to others in the market."</a:t>
            </a:r>
          </a:p>
          <a:p>
            <a:pPr>
              <a:defRPr/>
            </a:pPr>
            <a:r>
              <a:rPr lang="en-US" dirty="0">
                <a:ea typeface="MS PGothic" panose="020B0600070205080204" pitchFamily="34" charset="-128"/>
              </a:rPr>
              <a:t>That's true, as a search for Zovirax cream on the price-comparison website </a:t>
            </a:r>
            <a:r>
              <a:rPr lang="en-US" u="sng" dirty="0">
                <a:ea typeface="MS PGothic" panose="020B0600070205080204" pitchFamily="34" charset="-128"/>
                <a:hlinkClick r:id="rId6"/>
              </a:rPr>
              <a:t>GoodRx</a:t>
            </a:r>
            <a:r>
              <a:rPr lang="en-US" dirty="0">
                <a:ea typeface="MS PGothic" panose="020B0600070205080204" pitchFamily="34" charset="-128"/>
              </a:rPr>
              <a:t> will show. But it doesn't remove the stench from all this.</a:t>
            </a:r>
          </a:p>
          <a:p>
            <a:pPr>
              <a:defRPr/>
            </a:pPr>
            <a:r>
              <a:rPr lang="en-US" dirty="0">
                <a:ea typeface="MS PGothic" panose="020B0600070205080204" pitchFamily="34" charset="-128"/>
              </a:rPr>
              <a:t>Why is name-brand Zovirax cream priced at such a ridiculously high level? I put that to Valeant Pharmaceuticals.</a:t>
            </a:r>
          </a:p>
          <a:p>
            <a:pPr>
              <a:defRPr/>
            </a:pPr>
            <a:r>
              <a:rPr lang="en-US" dirty="0">
                <a:ea typeface="MS PGothic" panose="020B0600070205080204" pitchFamily="34" charset="-128"/>
              </a:rPr>
              <a:t>Laurie Little, a Valeant spokeswoman, said the cost of the cream "takes into account many factors, the cost of the active and inactive ingredients, the manufacturing process, the packaging and its related process, as well as the distribution and a myriad of other expenses."</a:t>
            </a:r>
          </a:p>
          <a:p>
            <a:pPr>
              <a:defRPr/>
            </a:pPr>
            <a:r>
              <a:rPr lang="en-US" dirty="0">
                <a:ea typeface="MS PGothic" panose="020B0600070205080204" pitchFamily="34" charset="-128"/>
              </a:rPr>
              <a:t>So there.</a:t>
            </a:r>
          </a:p>
          <a:p>
            <a:pPr>
              <a:defRPr/>
            </a:pPr>
            <a:r>
              <a:rPr lang="en-US" dirty="0">
                <a:ea typeface="MS PGothic" panose="020B0600070205080204" pitchFamily="34" charset="-128"/>
              </a:rPr>
              <a:t>As for why the Zovirax cream available in Canada is so cheap, that's simple: It's manufactured in Britain, not the U.S., and British law requires that drug prices be reasonable. So does Canadian law.</a:t>
            </a:r>
          </a:p>
          <a:p>
            <a:pPr>
              <a:defRPr/>
            </a:pPr>
            <a:r>
              <a:rPr lang="en-US" dirty="0">
                <a:ea typeface="MS PGothic" panose="020B0600070205080204" pitchFamily="34" charset="-128"/>
              </a:rPr>
              <a:t>If there's a take-away from </a:t>
            </a:r>
            <a:r>
              <a:rPr lang="en-US" dirty="0" err="1">
                <a:ea typeface="MS PGothic" panose="020B0600070205080204" pitchFamily="34" charset="-128"/>
              </a:rPr>
              <a:t>Makichuk's</a:t>
            </a:r>
            <a:r>
              <a:rPr lang="en-US" dirty="0">
                <a:ea typeface="MS PGothic" panose="020B0600070205080204" pitchFamily="34" charset="-128"/>
              </a:rPr>
              <a:t> story, it's that America's healthcare system is designed to maximize cash flow for its corporate players and that there are few safeguards to keep costs down.</a:t>
            </a:r>
          </a:p>
          <a:p>
            <a:pPr>
              <a:defRPr/>
            </a:pPr>
            <a:r>
              <a:rPr lang="en-US" dirty="0">
                <a:ea typeface="MS PGothic" panose="020B0600070205080204" pitchFamily="34" charset="-128"/>
              </a:rPr>
              <a:t>Not coincidentally, according to the financial-advice website </a:t>
            </a:r>
            <a:r>
              <a:rPr lang="en-US" u="sng" dirty="0">
                <a:ea typeface="MS PGothic" panose="020B0600070205080204" pitchFamily="34" charset="-128"/>
                <a:hlinkClick r:id="rId7"/>
              </a:rPr>
              <a:t>NerdWallet,</a:t>
            </a:r>
            <a:r>
              <a:rPr lang="en-US" dirty="0">
                <a:ea typeface="MS PGothic" panose="020B0600070205080204" pitchFamily="34" charset="-128"/>
              </a:rPr>
              <a:t> healthcare bills are the No. 1 cause of personal bankruptcy in this country.</a:t>
            </a:r>
          </a:p>
          <a:p>
            <a:pPr>
              <a:defRPr/>
            </a:pPr>
            <a:r>
              <a:rPr lang="en-US" dirty="0">
                <a:ea typeface="MS PGothic" panose="020B0600070205080204" pitchFamily="34" charset="-128"/>
              </a:rPr>
              <a:t>And no amount of skin cream will make that sting go away.</a:t>
            </a:r>
          </a:p>
          <a:p>
            <a:pPr>
              <a:defRPr/>
            </a:pPr>
            <a:r>
              <a:rPr lang="en-US" i="1" dirty="0">
                <a:ea typeface="MS PGothic" panose="020B0600070205080204" pitchFamily="34" charset="-128"/>
              </a:rPr>
              <a:t>David Lazarus' column runs Tuesdays and Fridays. He also can be seen daily on KTLA-TV Channel 5 and followed on Twitter </a:t>
            </a:r>
            <a:r>
              <a:rPr lang="en-US" i="1" u="sng" dirty="0">
                <a:ea typeface="MS PGothic" panose="020B0600070205080204" pitchFamily="34" charset="-128"/>
                <a:hlinkClick r:id="rId8"/>
              </a:rPr>
              <a:t>@Davidlaz.</a:t>
            </a:r>
            <a:r>
              <a:rPr lang="en-US" i="1" dirty="0">
                <a:ea typeface="MS PGothic" panose="020B0600070205080204" pitchFamily="34" charset="-128"/>
              </a:rPr>
              <a:t> Send your tips or feedback to </a:t>
            </a:r>
            <a:r>
              <a:rPr lang="en-US" i="1" u="sng" dirty="0">
                <a:ea typeface="MS PGothic" panose="020B0600070205080204" pitchFamily="34" charset="-128"/>
                <a:hlinkClick r:id="rId9"/>
              </a:rPr>
              <a:t>david.lazarus@latimes.com</a:t>
            </a:r>
            <a:r>
              <a:rPr lang="en-US" i="1" dirty="0">
                <a:ea typeface="MS PGothic" panose="020B0600070205080204" pitchFamily="34" charset="-128"/>
              </a:rPr>
              <a:t>.</a:t>
            </a:r>
            <a:endParaRPr lang="en-US" dirty="0">
              <a:ea typeface="MS PGothic" panose="020B0600070205080204" pitchFamily="34" charset="-128"/>
            </a:endParaRPr>
          </a:p>
          <a:p>
            <a:pPr>
              <a:defRPr/>
            </a:pPr>
            <a:r>
              <a:rPr lang="en-US" dirty="0">
                <a:ea typeface="MS PGothic" panose="020B0600070205080204" pitchFamily="34" charset="-128"/>
                <a:hlinkClick r:id="rId10"/>
              </a:rPr>
              <a:t>David Lazarus</a:t>
            </a:r>
          </a:p>
          <a:p>
            <a:pPr>
              <a:defRPr/>
            </a:pPr>
            <a:r>
              <a:rPr lang="en-US" cap="all" dirty="0">
                <a:ea typeface="MS PGothic" panose="020B0600070205080204" pitchFamily="34" charset="-128"/>
              </a:rPr>
              <a:t>CONTACT</a:t>
            </a:r>
            <a:r>
              <a:rPr lang="en-US" dirty="0">
                <a:ea typeface="MS PGothic" panose="020B0600070205080204" pitchFamily="34" charset="-128"/>
              </a:rPr>
              <a:t>  </a:t>
            </a:r>
          </a:p>
          <a:p>
            <a:pPr>
              <a:defRPr/>
            </a:pPr>
            <a:r>
              <a:rPr lang="en-US" dirty="0">
                <a:ea typeface="MS PGothic" panose="020B0600070205080204" pitchFamily="34" charset="-128"/>
              </a:rPr>
              <a:t>David Lazarus is an award-winning business columnist for the Los Angeles Times, focusing on consumer affairs. He also appears daily on KTLA-TV Channel 5 and is a part-time radio host. His work appears in newspapers across the country and has resulted in a variety of laws protecting consumers.</a:t>
            </a:r>
          </a:p>
          <a:p>
            <a:pPr>
              <a:defRPr/>
            </a:pPr>
            <a:r>
              <a:rPr lang="en-US" dirty="0">
                <a:ea typeface="MS PGothic" panose="020B0600070205080204" pitchFamily="34" charset="-128"/>
              </a:rPr>
              <a:t>COMMENTS (1)</a:t>
            </a:r>
          </a:p>
          <a:p>
            <a:pPr>
              <a:defRPr/>
            </a:pPr>
            <a:r>
              <a:rPr lang="en-US" dirty="0">
                <a:ea typeface="MS PGothic" panose="020B0600070205080204" pitchFamily="34" charset="-128"/>
              </a:rPr>
              <a:t>Copyright © 2018, Los Angeles Times</a:t>
            </a:r>
          </a:p>
          <a:p>
            <a:pPr>
              <a:defRPr/>
            </a:pPr>
            <a:br>
              <a:rPr lang="en-US" dirty="0">
                <a:ea typeface="MS PGothic" panose="020B0600070205080204" pitchFamily="34" charset="-128"/>
              </a:rPr>
            </a:br>
            <a:endParaRPr lang="en-US" dirty="0">
              <a:ea typeface="MS PGothic" panose="020B0600070205080204" pitchFamily="34" charset="-128"/>
            </a:endParaRPr>
          </a:p>
          <a:p>
            <a:pPr>
              <a:defRPr/>
            </a:pPr>
            <a:endParaRPr lang="en-US" dirty="0">
              <a:ea typeface="MS PGothic" panose="020B0600070205080204" pitchFamily="34" charset="-128"/>
            </a:endParaRPr>
          </a:p>
        </p:txBody>
      </p:sp>
      <p:sp>
        <p:nvSpPr>
          <p:cNvPr id="93187" name="Slide Number Placeholder 3">
            <a:extLst>
              <a:ext uri="{FF2B5EF4-FFF2-40B4-BE49-F238E27FC236}">
                <a16:creationId xmlns:a16="http://schemas.microsoft.com/office/drawing/2014/main" id="{188F94A8-1201-7146-A3DE-9426437181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BBA5203-9C96-F546-A006-DB210705F17F}" type="slidenum">
              <a:rPr lang="en-US" altLang="en-US" sz="1200" smtClean="0">
                <a:latin typeface="Arial" panose="020B0604020202020204" pitchFamily="34" charset="0"/>
              </a:rPr>
              <a:pPr/>
              <a:t>56</a:t>
            </a:fld>
            <a:endParaRPr lang="en-US" altLang="en-US" sz="1200">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25A8695F-1DB2-584F-BD1F-DEE00FFF58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6106D4B-824F-F340-96DF-BFE84793B7C7}" type="slidenum">
              <a:rPr lang="en-US" altLang="en-US" sz="1200" smtClean="0">
                <a:latin typeface="Arial" panose="020B0604020202020204" pitchFamily="34" charset="0"/>
              </a:rPr>
              <a:pPr/>
              <a:t>57</a:t>
            </a:fld>
            <a:endParaRPr lang="en-US" altLang="en-US" sz="1200">
              <a:latin typeface="Arial" panose="020B0604020202020204" pitchFamily="34" charset="0"/>
            </a:endParaRPr>
          </a:p>
        </p:txBody>
      </p:sp>
      <p:sp>
        <p:nvSpPr>
          <p:cNvPr id="95234" name="Rectangle 2">
            <a:extLst>
              <a:ext uri="{FF2B5EF4-FFF2-40B4-BE49-F238E27FC236}">
                <a16:creationId xmlns:a16="http://schemas.microsoft.com/office/drawing/2014/main" id="{873685A9-0B21-804C-8147-8DFDDB5AF2AE}"/>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8DB2D69F-B769-D04F-B934-039E7E8643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35939000-86FA-9449-A6FE-DA84BCF340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0DD1A92-8F21-CC49-BAA9-AC71A06E5058}" type="slidenum">
              <a:rPr lang="en-US" altLang="en-US" sz="1200" smtClean="0">
                <a:latin typeface="Arial" panose="020B0604020202020204" pitchFamily="34" charset="0"/>
              </a:rPr>
              <a:pPr/>
              <a:t>58</a:t>
            </a:fld>
            <a:endParaRPr lang="en-US" altLang="en-US" sz="1200">
              <a:latin typeface="Arial" panose="020B0604020202020204" pitchFamily="34" charset="0"/>
            </a:endParaRPr>
          </a:p>
        </p:txBody>
      </p:sp>
      <p:sp>
        <p:nvSpPr>
          <p:cNvPr id="97282" name="Rectangle 2">
            <a:extLst>
              <a:ext uri="{FF2B5EF4-FFF2-40B4-BE49-F238E27FC236}">
                <a16:creationId xmlns:a16="http://schemas.microsoft.com/office/drawing/2014/main" id="{5C6E84CA-865A-F742-AAEE-24DFF0884E7D}"/>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EE4B20B3-E979-FB44-A7C9-AF53E3EF16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D1887657-6F74-1445-BEA0-F2D9EAC47D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A3606D1-0BA0-6640-B5E0-E75438E1919E}" type="slidenum">
              <a:rPr lang="en-US" altLang="en-US" sz="1200" smtClean="0">
                <a:latin typeface="Arial" panose="020B0604020202020204" pitchFamily="34" charset="0"/>
              </a:rPr>
              <a:pPr/>
              <a:t>59</a:t>
            </a:fld>
            <a:endParaRPr lang="en-US" altLang="en-US" sz="1200">
              <a:latin typeface="Arial" panose="020B0604020202020204" pitchFamily="34" charset="0"/>
            </a:endParaRPr>
          </a:p>
        </p:txBody>
      </p:sp>
      <p:sp>
        <p:nvSpPr>
          <p:cNvPr id="99330" name="Rectangle 2">
            <a:extLst>
              <a:ext uri="{FF2B5EF4-FFF2-40B4-BE49-F238E27FC236}">
                <a16:creationId xmlns:a16="http://schemas.microsoft.com/office/drawing/2014/main" id="{F9BCE3ED-67EF-314D-909F-E0C6AA6C430D}"/>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413A830B-D1D8-C249-A0B6-8149E2B0896F}"/>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RR is very standard - the RRR is less </a:t>
            </a:r>
          </a:p>
          <a:p>
            <a:pPr eaLnBrk="1" hangingPunct="1"/>
            <a:r>
              <a:rPr lang="en-US" altLang="en-US">
                <a:latin typeface="Arial" panose="020B0604020202020204" pitchFamily="34" charset="0"/>
              </a:rPr>
              <a:t>When people express RR as percent reduction it</a:t>
            </a:r>
            <a:r>
              <a:rPr lang="ja-JP" altLang="en-US">
                <a:latin typeface="Arial" panose="020B0604020202020204" pitchFamily="34" charset="0"/>
              </a:rPr>
              <a:t>’</a:t>
            </a:r>
            <a:r>
              <a:rPr lang="en-US" altLang="ja-JP">
                <a:latin typeface="Arial" panose="020B0604020202020204" pitchFamily="34" charset="0"/>
              </a:rPr>
              <a:t>s unclear what they mean</a:t>
            </a:r>
          </a:p>
          <a:p>
            <a:pPr eaLnBrk="1" hangingPunct="1"/>
            <a:r>
              <a:rPr lang="en-US" altLang="en-US">
                <a:latin typeface="Arial" panose="020B0604020202020204" pitchFamily="34" charset="0"/>
              </a:rPr>
              <a:t>The ARR is sometimes called risk difference; can be confusing if risk in int group is higher, then ARR is negative - know which group had worst outcome.</a:t>
            </a:r>
          </a:p>
          <a:p>
            <a:pPr eaLnBrk="1" hangingPunct="1"/>
            <a:r>
              <a:rPr lang="en-US" altLang="en-US">
                <a:latin typeface="Arial" panose="020B0604020202020204" pitchFamily="34" charset="0"/>
              </a:rPr>
              <a:t>Abbreviations used in Cochrane reviews</a:t>
            </a:r>
          </a:p>
          <a:p>
            <a:pPr eaLnBrk="1" hangingPunct="1"/>
            <a:endParaRPr lang="en-US" altLang="en-US">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5C561319-70D8-7F41-8112-B783B6FD5D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515DE54-F1CE-0A4C-8943-645D5D9E2778}" type="slidenum">
              <a:rPr lang="en-US" altLang="en-US" sz="1200" smtClean="0">
                <a:latin typeface="Arial" panose="020B0604020202020204" pitchFamily="34" charset="0"/>
              </a:rPr>
              <a:pPr/>
              <a:t>60</a:t>
            </a:fld>
            <a:endParaRPr lang="en-US" altLang="en-US" sz="1200">
              <a:latin typeface="Arial" panose="020B0604020202020204" pitchFamily="34" charset="0"/>
            </a:endParaRPr>
          </a:p>
        </p:txBody>
      </p:sp>
      <p:sp>
        <p:nvSpPr>
          <p:cNvPr id="101378" name="Rectangle 2">
            <a:extLst>
              <a:ext uri="{FF2B5EF4-FFF2-40B4-BE49-F238E27FC236}">
                <a16:creationId xmlns:a16="http://schemas.microsoft.com/office/drawing/2014/main" id="{E7A710E6-D38B-4042-B98F-07555B4DF92C}"/>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28DFB0DD-8E9A-1E46-A4C4-A788CD339CBB}"/>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1A62942B-5077-3B40-868B-F3497437AA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BDC1EC84-508F-044F-AA8F-39889E948C16}" type="slidenum">
              <a:rPr lang="en-US" altLang="en-US" sz="1200" smtClean="0">
                <a:latin typeface="Arial" panose="020B0604020202020204" pitchFamily="34" charset="0"/>
              </a:rPr>
              <a:pPr/>
              <a:t>61</a:t>
            </a:fld>
            <a:endParaRPr lang="en-US" altLang="en-US" sz="1200">
              <a:latin typeface="Arial" panose="020B0604020202020204" pitchFamily="34" charset="0"/>
            </a:endParaRPr>
          </a:p>
        </p:txBody>
      </p:sp>
      <p:sp>
        <p:nvSpPr>
          <p:cNvPr id="103426" name="Rectangle 2">
            <a:extLst>
              <a:ext uri="{FF2B5EF4-FFF2-40B4-BE49-F238E27FC236}">
                <a16:creationId xmlns:a16="http://schemas.microsoft.com/office/drawing/2014/main" id="{2467E4D4-D950-7A4D-ACA9-C4648C4E3288}"/>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C5DE9E93-0C95-564E-8F4A-56D2D4E2795C}"/>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EDE9C32B-9ECB-CA46-8F34-0C125EEF4C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731BCAE-6DFC-B940-B1C6-A9B52E1F079F}" type="slidenum">
              <a:rPr lang="en-US" altLang="en-US" sz="1200" smtClean="0">
                <a:latin typeface="Arial" panose="020B0604020202020204" pitchFamily="34" charset="0"/>
              </a:rPr>
              <a:pPr/>
              <a:t>62</a:t>
            </a:fld>
            <a:endParaRPr lang="en-US" altLang="en-US" sz="1200">
              <a:latin typeface="Arial" panose="020B0604020202020204" pitchFamily="34" charset="0"/>
            </a:endParaRPr>
          </a:p>
        </p:txBody>
      </p:sp>
      <p:sp>
        <p:nvSpPr>
          <p:cNvPr id="105474" name="Rectangle 2">
            <a:extLst>
              <a:ext uri="{FF2B5EF4-FFF2-40B4-BE49-F238E27FC236}">
                <a16:creationId xmlns:a16="http://schemas.microsoft.com/office/drawing/2014/main" id="{F30DE8CF-4A8A-3C44-9399-B5F85BCBB4B2}"/>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15E5503F-DDD1-EA4B-86B2-88B6F38A14F8}"/>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DD3BD562-B3BD-364D-AE19-C373252728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BA08CEE8-56A1-CD4B-8BF8-AD4366E9EE92}" type="slidenum">
              <a:rPr lang="en-US" altLang="en-US" sz="1200" smtClean="0">
                <a:latin typeface="Arial" panose="020B0604020202020204" pitchFamily="34" charset="0"/>
              </a:rPr>
              <a:pPr/>
              <a:t>63</a:t>
            </a:fld>
            <a:endParaRPr lang="en-US" altLang="en-US" sz="1200">
              <a:latin typeface="Arial" panose="020B0604020202020204" pitchFamily="34" charset="0"/>
            </a:endParaRPr>
          </a:p>
        </p:txBody>
      </p:sp>
      <p:sp>
        <p:nvSpPr>
          <p:cNvPr id="107522" name="Rectangle 2">
            <a:extLst>
              <a:ext uri="{FF2B5EF4-FFF2-40B4-BE49-F238E27FC236}">
                <a16:creationId xmlns:a16="http://schemas.microsoft.com/office/drawing/2014/main" id="{CBDD8691-3DB6-1A41-8DCD-14D4FF56876A}"/>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801B9F38-4E7A-B24F-B2BE-4E5B2C247B2E}"/>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exposed an unexposed groups are not identical but are much more similar in red/green distribution than they were before.</a:t>
            </a:r>
          </a:p>
        </p:txBody>
      </p:sp>
      <p:sp>
        <p:nvSpPr>
          <p:cNvPr id="4" name="Slide Number Placeholder 3"/>
          <p:cNvSpPr>
            <a:spLocks noGrp="1"/>
          </p:cNvSpPr>
          <p:nvPr>
            <p:ph type="sldNum" sz="quarter" idx="5"/>
          </p:nvPr>
        </p:nvSpPr>
        <p:spPr/>
        <p:txBody>
          <a:bodyPr/>
          <a:lstStyle/>
          <a:p>
            <a:fld id="{691133E1-E8B7-724B-9781-57DF03F2C5BB}" type="slidenum">
              <a:rPr lang="en-US" smtClean="0"/>
              <a:t>7</a:t>
            </a:fld>
            <a:endParaRPr lang="en-US"/>
          </a:p>
        </p:txBody>
      </p:sp>
    </p:spTree>
    <p:extLst>
      <p:ext uri="{BB962C8B-B14F-4D97-AF65-F5344CB8AC3E}">
        <p14:creationId xmlns:p14="http://schemas.microsoft.com/office/powerpoint/2010/main" val="22962193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B2AFBCAE-E376-104E-AF2D-42A3A87926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103CBA2-548B-7440-8B8F-18FE51B219C8}" type="slidenum">
              <a:rPr lang="en-US" altLang="en-US" sz="1200" smtClean="0">
                <a:latin typeface="Arial" panose="020B0604020202020204" pitchFamily="34" charset="0"/>
              </a:rPr>
              <a:pPr/>
              <a:t>64</a:t>
            </a:fld>
            <a:endParaRPr lang="en-US" altLang="en-US" sz="1200">
              <a:latin typeface="Arial" panose="020B0604020202020204" pitchFamily="34" charset="0"/>
            </a:endParaRPr>
          </a:p>
        </p:txBody>
      </p:sp>
      <p:sp>
        <p:nvSpPr>
          <p:cNvPr id="109570" name="Rectangle 2">
            <a:extLst>
              <a:ext uri="{FF2B5EF4-FFF2-40B4-BE49-F238E27FC236}">
                <a16:creationId xmlns:a16="http://schemas.microsoft.com/office/drawing/2014/main" id="{1C4081B9-D6CF-7E40-B0A4-F232A67A86A8}"/>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6600293E-2D91-AD4C-8EA2-38DBE7000A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B0A1824D-E8D3-5240-8D1C-28E576366C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CF0F6CB-515D-474D-A74D-178B62A351B8}" type="slidenum">
              <a:rPr lang="en-US" altLang="en-US" sz="1200" smtClean="0">
                <a:latin typeface="Arial" panose="020B0604020202020204" pitchFamily="34" charset="0"/>
              </a:rPr>
              <a:pPr/>
              <a:t>65</a:t>
            </a:fld>
            <a:endParaRPr lang="en-US" altLang="en-US" sz="1200">
              <a:latin typeface="Arial" panose="020B0604020202020204" pitchFamily="34" charset="0"/>
            </a:endParaRPr>
          </a:p>
        </p:txBody>
      </p:sp>
      <p:sp>
        <p:nvSpPr>
          <p:cNvPr id="111618" name="Rectangle 2">
            <a:extLst>
              <a:ext uri="{FF2B5EF4-FFF2-40B4-BE49-F238E27FC236}">
                <a16:creationId xmlns:a16="http://schemas.microsoft.com/office/drawing/2014/main" id="{1E1A9D84-24E3-3941-A52D-AE3F0A740C28}"/>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CB49A79C-3BF1-DD4C-9994-93DEB5D5B9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a:extLst>
              <a:ext uri="{FF2B5EF4-FFF2-40B4-BE49-F238E27FC236}">
                <a16:creationId xmlns:a16="http://schemas.microsoft.com/office/drawing/2014/main" id="{2B2D9550-4AEB-574F-A18A-146924848F6B}"/>
              </a:ext>
            </a:extLst>
          </p:cNvPr>
          <p:cNvSpPr>
            <a:spLocks noGrp="1" noRot="1" noChangeAspect="1" noChangeArrowheads="1" noTextEdit="1"/>
          </p:cNvSpPr>
          <p:nvPr>
            <p:ph type="sldImg"/>
          </p:nvPr>
        </p:nvSpPr>
        <p:spPr>
          <a:ln/>
        </p:spPr>
      </p:sp>
      <p:sp>
        <p:nvSpPr>
          <p:cNvPr id="113666" name="Notes Placeholder 2">
            <a:extLst>
              <a:ext uri="{FF2B5EF4-FFF2-40B4-BE49-F238E27FC236}">
                <a16:creationId xmlns:a16="http://schemas.microsoft.com/office/drawing/2014/main" id="{18171F5F-C25B-8E40-B60E-97633C4253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See Miner 2017 filed under articles</a:t>
            </a:r>
          </a:p>
        </p:txBody>
      </p:sp>
      <p:sp>
        <p:nvSpPr>
          <p:cNvPr id="113667" name="Slide Number Placeholder 3">
            <a:extLst>
              <a:ext uri="{FF2B5EF4-FFF2-40B4-BE49-F238E27FC236}">
                <a16:creationId xmlns:a16="http://schemas.microsoft.com/office/drawing/2014/main" id="{5318A7E3-F198-754E-901E-7D91B52842E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7499881-64BA-B448-8DFD-23A016DB00AD}" type="slidenum">
              <a:rPr lang="en-US" altLang="en-US" sz="1200" smtClean="0">
                <a:latin typeface="Arial" panose="020B0604020202020204" pitchFamily="34" charset="0"/>
              </a:rPr>
              <a:pPr/>
              <a:t>66</a:t>
            </a:fld>
            <a:endParaRPr lang="en-US" altLang="en-US" sz="1200">
              <a:latin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a:extLst>
              <a:ext uri="{FF2B5EF4-FFF2-40B4-BE49-F238E27FC236}">
                <a16:creationId xmlns:a16="http://schemas.microsoft.com/office/drawing/2014/main" id="{4D841BC7-F0D7-1743-B137-C1A886B8414F}"/>
              </a:ext>
            </a:extLst>
          </p:cNvPr>
          <p:cNvSpPr>
            <a:spLocks noGrp="1" noRot="1" noChangeAspect="1" noChangeArrowheads="1" noTextEdit="1"/>
          </p:cNvSpPr>
          <p:nvPr>
            <p:ph type="sldImg"/>
          </p:nvPr>
        </p:nvSpPr>
        <p:spPr>
          <a:ln/>
        </p:spPr>
      </p:sp>
      <p:sp>
        <p:nvSpPr>
          <p:cNvPr id="115714" name="Notes Placeholder 2">
            <a:extLst>
              <a:ext uri="{FF2B5EF4-FFF2-40B4-BE49-F238E27FC236}">
                <a16:creationId xmlns:a16="http://schemas.microsoft.com/office/drawing/2014/main" id="{98EE14A8-DF90-5F4E-B020-744F5EC0798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See Miner 2017 filed under articles</a:t>
            </a:r>
          </a:p>
        </p:txBody>
      </p:sp>
      <p:sp>
        <p:nvSpPr>
          <p:cNvPr id="115715" name="Slide Number Placeholder 3">
            <a:extLst>
              <a:ext uri="{FF2B5EF4-FFF2-40B4-BE49-F238E27FC236}">
                <a16:creationId xmlns:a16="http://schemas.microsoft.com/office/drawing/2014/main" id="{F3EF778C-CB75-2441-80AB-D0B80E8A62D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DF91BFC-D9BC-194A-85FE-F0250174DA89}" type="slidenum">
              <a:rPr lang="en-US" altLang="en-US" sz="1200" smtClean="0">
                <a:latin typeface="Arial" panose="020B0604020202020204" pitchFamily="34" charset="0"/>
              </a:rPr>
              <a:pPr/>
              <a:t>67</a:t>
            </a:fld>
            <a:endParaRPr lang="en-US" altLang="en-US" sz="1200">
              <a:latin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a:extLst>
              <a:ext uri="{FF2B5EF4-FFF2-40B4-BE49-F238E27FC236}">
                <a16:creationId xmlns:a16="http://schemas.microsoft.com/office/drawing/2014/main" id="{D39C8E58-73DF-AE4C-9A06-C37554B8A109}"/>
              </a:ext>
            </a:extLst>
          </p:cNvPr>
          <p:cNvSpPr>
            <a:spLocks noGrp="1" noRot="1" noChangeAspect="1" noChangeArrowheads="1" noTextEdit="1"/>
          </p:cNvSpPr>
          <p:nvPr>
            <p:ph type="sldImg"/>
          </p:nvPr>
        </p:nvSpPr>
        <p:spPr>
          <a:ln/>
        </p:spPr>
      </p:sp>
      <p:sp>
        <p:nvSpPr>
          <p:cNvPr id="117762" name="Notes Placeholder 2">
            <a:extLst>
              <a:ext uri="{FF2B5EF4-FFF2-40B4-BE49-F238E27FC236}">
                <a16:creationId xmlns:a16="http://schemas.microsoft.com/office/drawing/2014/main" id="{808807A5-3517-C84E-8785-4AFF81C757E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See Miner 2017 filed under articles.</a:t>
            </a:r>
          </a:p>
          <a:p>
            <a:endParaRPr lang="en-US" altLang="en-US" dirty="0">
              <a:latin typeface="Arial" panose="020B0604020202020204" pitchFamily="34" charset="0"/>
            </a:endParaRPr>
          </a:p>
          <a:p>
            <a:r>
              <a:rPr lang="en-US" altLang="en-US" dirty="0">
                <a:latin typeface="Arial" panose="020B0604020202020204" pitchFamily="34" charset="0"/>
              </a:rPr>
              <a:t>10/26/21 </a:t>
            </a:r>
            <a:r>
              <a:rPr lang="en-US" altLang="en-US" dirty="0" err="1">
                <a:latin typeface="Arial" panose="020B0604020202020204" pitchFamily="34" charset="0"/>
              </a:rPr>
              <a:t>Trulance</a:t>
            </a:r>
            <a:r>
              <a:rPr lang="en-US" altLang="en-US" dirty="0">
                <a:latin typeface="Arial" panose="020B0604020202020204" pitchFamily="34" charset="0"/>
              </a:rPr>
              <a:t> ® is up to $495 for 30 x 3 mg</a:t>
            </a:r>
          </a:p>
          <a:p>
            <a:endParaRPr lang="en-US" altLang="en-US" dirty="0">
              <a:latin typeface="Arial" panose="020B0604020202020204" pitchFamily="34" charset="0"/>
            </a:endParaRPr>
          </a:p>
        </p:txBody>
      </p:sp>
      <p:sp>
        <p:nvSpPr>
          <p:cNvPr id="117763" name="Slide Number Placeholder 3">
            <a:extLst>
              <a:ext uri="{FF2B5EF4-FFF2-40B4-BE49-F238E27FC236}">
                <a16:creationId xmlns:a16="http://schemas.microsoft.com/office/drawing/2014/main" id="{62B84114-DB47-314B-AECC-77DA258433F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C6DFF90-0DE1-E547-9E16-8230F4073853}" type="slidenum">
              <a:rPr lang="en-US" altLang="en-US" sz="1200" smtClean="0">
                <a:latin typeface="Arial" panose="020B0604020202020204" pitchFamily="34" charset="0"/>
              </a:rPr>
              <a:pPr/>
              <a:t>68</a:t>
            </a:fld>
            <a:endParaRPr lang="en-US" altLang="en-US" sz="1200">
              <a:latin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a:extLst>
              <a:ext uri="{FF2B5EF4-FFF2-40B4-BE49-F238E27FC236}">
                <a16:creationId xmlns:a16="http://schemas.microsoft.com/office/drawing/2014/main" id="{45EEE26E-B860-1B4E-9AD8-B8A29D83CDD8}"/>
              </a:ext>
            </a:extLst>
          </p:cNvPr>
          <p:cNvSpPr>
            <a:spLocks noGrp="1" noRot="1" noChangeAspect="1" noChangeArrowheads="1" noTextEdit="1"/>
          </p:cNvSpPr>
          <p:nvPr>
            <p:ph type="sldImg"/>
          </p:nvPr>
        </p:nvSpPr>
        <p:spPr>
          <a:ln/>
        </p:spPr>
      </p:sp>
      <p:sp>
        <p:nvSpPr>
          <p:cNvPr id="119810" name="Notes Placeholder 2">
            <a:extLst>
              <a:ext uri="{FF2B5EF4-FFF2-40B4-BE49-F238E27FC236}">
                <a16:creationId xmlns:a16="http://schemas.microsoft.com/office/drawing/2014/main" id="{6EF4DD3A-4199-144D-A217-B784D1AEFF3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See Miner 2017 filed under articles</a:t>
            </a:r>
          </a:p>
        </p:txBody>
      </p:sp>
      <p:sp>
        <p:nvSpPr>
          <p:cNvPr id="119811" name="Slide Number Placeholder 3">
            <a:extLst>
              <a:ext uri="{FF2B5EF4-FFF2-40B4-BE49-F238E27FC236}">
                <a16:creationId xmlns:a16="http://schemas.microsoft.com/office/drawing/2014/main" id="{4F761D4F-F6F6-AF47-9C85-263731CCC2E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AD72545-B552-A748-A1B6-D26DFD1C9925}" type="slidenum">
              <a:rPr lang="en-US" altLang="en-US" sz="1200" smtClean="0">
                <a:latin typeface="Arial" panose="020B0604020202020204" pitchFamily="34" charset="0"/>
              </a:rPr>
              <a:pPr/>
              <a:t>69</a:t>
            </a:fld>
            <a:endParaRPr lang="en-US" altLang="en-US" sz="1200">
              <a:latin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EBA4325D-5EE3-B643-9561-E9BF996DDD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8E738E5-F418-7B4D-9ED4-1011717CF2D2}" type="slidenum">
              <a:rPr lang="en-US" altLang="en-US" sz="1200" smtClean="0">
                <a:latin typeface="Arial" panose="020B0604020202020204" pitchFamily="34" charset="0"/>
              </a:rPr>
              <a:pPr/>
              <a:t>70</a:t>
            </a:fld>
            <a:endParaRPr lang="en-US" altLang="en-US" sz="1200">
              <a:latin typeface="Arial" panose="020B0604020202020204" pitchFamily="34" charset="0"/>
            </a:endParaRPr>
          </a:p>
        </p:txBody>
      </p:sp>
      <p:sp>
        <p:nvSpPr>
          <p:cNvPr id="121858" name="Rectangle 2">
            <a:extLst>
              <a:ext uri="{FF2B5EF4-FFF2-40B4-BE49-F238E27FC236}">
                <a16:creationId xmlns:a16="http://schemas.microsoft.com/office/drawing/2014/main" id="{8F8256FE-7168-DC48-B84F-D08592C145DC}"/>
              </a:ext>
            </a:extLst>
          </p:cNvPr>
          <p:cNvSpPr>
            <a:spLocks noGrp="1" noRot="1" noChangeAspect="1" noChangeArrowheads="1" noTextEdit="1"/>
          </p:cNvSpPr>
          <p:nvPr>
            <p:ph type="sldImg"/>
          </p:nvPr>
        </p:nvSpPr>
        <p:spPr>
          <a:ln/>
        </p:spPr>
      </p:sp>
      <p:sp>
        <p:nvSpPr>
          <p:cNvPr id="121859" name="Rectangle 3">
            <a:extLst>
              <a:ext uri="{FF2B5EF4-FFF2-40B4-BE49-F238E27FC236}">
                <a16:creationId xmlns:a16="http://schemas.microsoft.com/office/drawing/2014/main" id="{F70C7457-5382-FE46-AB24-828AD12832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37214E9A-55DF-A94A-8D53-25F0EE602A2B}"/>
              </a:ext>
            </a:extLst>
          </p:cNvPr>
          <p:cNvSpPr>
            <a:spLocks noGrp="1" noRot="1" noChangeAspect="1" noChangeArrowheads="1" noTextEdit="1"/>
          </p:cNvSpPr>
          <p:nvPr>
            <p:ph type="sldImg"/>
          </p:nvPr>
        </p:nvSpPr>
        <p:spPr>
          <a:ln/>
        </p:spPr>
      </p:sp>
      <p:sp>
        <p:nvSpPr>
          <p:cNvPr id="66562" name="Notes Placeholder 2">
            <a:extLst>
              <a:ext uri="{FF2B5EF4-FFF2-40B4-BE49-F238E27FC236}">
                <a16:creationId xmlns:a16="http://schemas.microsoft.com/office/drawing/2014/main" id="{B5EE3AB2-D01E-8043-AED4-C42F8BB0886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KM – Desmopressin-related publications frequently supported by drug money (Ferring pharmaceuticals).  41 kids (7 non-compliant w/ records).  Outcomes were bedwetting per a 1 week nocturnal record at f/u.  1 month of tx – primary outcome was 50% reduction in wet nights</a:t>
            </a:r>
          </a:p>
        </p:txBody>
      </p:sp>
      <p:sp>
        <p:nvSpPr>
          <p:cNvPr id="66563" name="Slide Number Placeholder 3">
            <a:extLst>
              <a:ext uri="{FF2B5EF4-FFF2-40B4-BE49-F238E27FC236}">
                <a16:creationId xmlns:a16="http://schemas.microsoft.com/office/drawing/2014/main" id="{689B18DA-B344-F24B-8230-F9D44CB5E5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12C4D27-983C-674F-9404-600F81FFAA1B}" type="slidenum">
              <a:rPr lang="en-US" altLang="en-US" smtClean="0"/>
              <a:pPr>
                <a:spcBef>
                  <a:spcPct val="0"/>
                </a:spcBef>
              </a:pPr>
              <a:t>72</a:t>
            </a:fld>
            <a:endParaRPr lang="en-US" altLang="en-US"/>
          </a:p>
        </p:txBody>
      </p:sp>
    </p:spTree>
    <p:extLst>
      <p:ext uri="{BB962C8B-B14F-4D97-AF65-F5344CB8AC3E}">
        <p14:creationId xmlns:p14="http://schemas.microsoft.com/office/powerpoint/2010/main" val="34667503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08148CF0-97E1-F24B-9B34-A2620FE7C49F}"/>
              </a:ext>
            </a:extLst>
          </p:cNvPr>
          <p:cNvSpPr>
            <a:spLocks noGrp="1" noRot="1" noChangeAspect="1" noChangeArrowheads="1" noTextEdit="1"/>
          </p:cNvSpPr>
          <p:nvPr>
            <p:ph type="sldImg"/>
          </p:nvPr>
        </p:nvSpPr>
        <p:spPr>
          <a:ln/>
        </p:spPr>
      </p:sp>
      <p:sp>
        <p:nvSpPr>
          <p:cNvPr id="68610" name="Rectangle 3">
            <a:extLst>
              <a:ext uri="{FF2B5EF4-FFF2-40B4-BE49-F238E27FC236}">
                <a16:creationId xmlns:a16="http://schemas.microsoft.com/office/drawing/2014/main" id="{23C545CF-A0F5-A449-BB10-2E86CD9837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KM: Wonderfully uninformative conclusion, but at least they did not conclude that it worked!  3-year trial – enrolled only 48 subjects, 7 of whom elected not to participate, and 7 of whom did not comply with bed-wetting journals so n = 34</a:t>
            </a:r>
          </a:p>
        </p:txBody>
      </p:sp>
    </p:spTree>
    <p:extLst>
      <p:ext uri="{BB962C8B-B14F-4D97-AF65-F5344CB8AC3E}">
        <p14:creationId xmlns:p14="http://schemas.microsoft.com/office/powerpoint/2010/main" val="31616324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the index flu- group has a much lower baseline risk of flu in household contacts</a:t>
            </a:r>
            <a:r>
              <a:rPr lang="en-US" baseline="0" dirty="0"/>
              <a:t> (3.1% vs. 12.6%)– this is how RRR can be misleading. Important to know the baseline risk!</a:t>
            </a:r>
            <a:endParaRPr lang="en-US" dirty="0"/>
          </a:p>
        </p:txBody>
      </p:sp>
      <p:sp>
        <p:nvSpPr>
          <p:cNvPr id="4" name="Slide Number Placeholder 3"/>
          <p:cNvSpPr>
            <a:spLocks noGrp="1"/>
          </p:cNvSpPr>
          <p:nvPr>
            <p:ph type="sldNum" sz="quarter" idx="10"/>
          </p:nvPr>
        </p:nvSpPr>
        <p:spPr/>
        <p:txBody>
          <a:bodyPr/>
          <a:lstStyle/>
          <a:p>
            <a:fld id="{F2F85F00-AA2C-AB4E-9013-39E0C015C8FC}" type="slidenum">
              <a:rPr lang="en-US" smtClean="0"/>
              <a:t>76</a:t>
            </a:fld>
            <a:endParaRPr lang="en-US"/>
          </a:p>
        </p:txBody>
      </p:sp>
    </p:spTree>
    <p:extLst>
      <p:ext uri="{BB962C8B-B14F-4D97-AF65-F5344CB8AC3E}">
        <p14:creationId xmlns:p14="http://schemas.microsoft.com/office/powerpoint/2010/main" val="3943799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1AF6987-1F68-7C49-AB1F-7DA527126D42}" type="slidenum">
              <a:rPr lang="en-US" altLang="en-US" smtClean="0"/>
              <a:pPr>
                <a:defRPr/>
              </a:pPr>
              <a:t>8</a:t>
            </a:fld>
            <a:endParaRPr lang="en-US" altLang="en-US"/>
          </a:p>
        </p:txBody>
      </p:sp>
    </p:spTree>
    <p:extLst>
      <p:ext uri="{BB962C8B-B14F-4D97-AF65-F5344CB8AC3E}">
        <p14:creationId xmlns:p14="http://schemas.microsoft.com/office/powerpoint/2010/main" val="3230424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baseline risk of contracting</a:t>
            </a:r>
            <a:r>
              <a:rPr lang="en-US" baseline="0" dirty="0"/>
              <a:t> </a:t>
            </a:r>
            <a:r>
              <a:rPr lang="en-US" baseline="0" dirty="0" err="1"/>
              <a:t>influenca</a:t>
            </a:r>
            <a:r>
              <a:rPr lang="en-US" baseline="0" dirty="0"/>
              <a:t> is 4 times lower in the flu negative group so the absolute benefit is 4 times lower and the cost per flu case prevented is 4 times higher</a:t>
            </a:r>
            <a:endParaRPr lang="en-US" dirty="0"/>
          </a:p>
        </p:txBody>
      </p:sp>
      <p:sp>
        <p:nvSpPr>
          <p:cNvPr id="4" name="Slide Number Placeholder 3"/>
          <p:cNvSpPr>
            <a:spLocks noGrp="1"/>
          </p:cNvSpPr>
          <p:nvPr>
            <p:ph type="sldNum" sz="quarter" idx="10"/>
          </p:nvPr>
        </p:nvSpPr>
        <p:spPr/>
        <p:txBody>
          <a:bodyPr/>
          <a:lstStyle/>
          <a:p>
            <a:fld id="{F2F85F00-AA2C-AB4E-9013-39E0C015C8FC}" type="slidenum">
              <a:rPr lang="en-US" smtClean="0"/>
              <a:t>77</a:t>
            </a:fld>
            <a:endParaRPr lang="en-US"/>
          </a:p>
        </p:txBody>
      </p:sp>
    </p:spTree>
    <p:extLst>
      <p:ext uri="{BB962C8B-B14F-4D97-AF65-F5344CB8AC3E}">
        <p14:creationId xmlns:p14="http://schemas.microsoft.com/office/powerpoint/2010/main" val="37024709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1AF6987-1F68-7C49-AB1F-7DA527126D42}" type="slidenum">
              <a:rPr lang="en-US" altLang="en-US" smtClean="0"/>
              <a:pPr>
                <a:defRPr/>
              </a:pPr>
              <a:t>82</a:t>
            </a:fld>
            <a:endParaRPr lang="en-US" altLang="en-US"/>
          </a:p>
        </p:txBody>
      </p:sp>
    </p:spTree>
    <p:extLst>
      <p:ext uri="{BB962C8B-B14F-4D97-AF65-F5344CB8AC3E}">
        <p14:creationId xmlns:p14="http://schemas.microsoft.com/office/powerpoint/2010/main" val="35662508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 up table</a:t>
            </a:r>
            <a:r>
              <a:rPr lang="en-US" baseline="0" dirty="0"/>
              <a:t> same way as your usual 2x2 table but now adverse event is the outcome you are interested in.</a:t>
            </a:r>
            <a:endParaRPr lang="en-US" dirty="0"/>
          </a:p>
        </p:txBody>
      </p:sp>
      <p:sp>
        <p:nvSpPr>
          <p:cNvPr id="4" name="Slide Number Placeholder 3"/>
          <p:cNvSpPr>
            <a:spLocks noGrp="1"/>
          </p:cNvSpPr>
          <p:nvPr>
            <p:ph type="sldNum" sz="quarter" idx="10"/>
          </p:nvPr>
        </p:nvSpPr>
        <p:spPr/>
        <p:txBody>
          <a:bodyPr/>
          <a:lstStyle/>
          <a:p>
            <a:fld id="{F2F85F00-AA2C-AB4E-9013-39E0C015C8FC}" type="slidenum">
              <a:rPr lang="en-US" smtClean="0"/>
              <a:t>85</a:t>
            </a:fld>
            <a:endParaRPr lang="en-US"/>
          </a:p>
        </p:txBody>
      </p:sp>
    </p:spTree>
    <p:extLst>
      <p:ext uri="{BB962C8B-B14F-4D97-AF65-F5344CB8AC3E}">
        <p14:creationId xmlns:p14="http://schemas.microsoft.com/office/powerpoint/2010/main" val="5084602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a:extLst>
              <a:ext uri="{FF2B5EF4-FFF2-40B4-BE49-F238E27FC236}">
                <a16:creationId xmlns:a16="http://schemas.microsoft.com/office/drawing/2014/main" id="{3686020F-D6DE-1D4C-9549-DBA632D30C62}"/>
              </a:ext>
            </a:extLst>
          </p:cNvPr>
          <p:cNvSpPr>
            <a:spLocks noGrp="1" noRot="1" noChangeAspect="1" noChangeArrowheads="1" noTextEdit="1"/>
          </p:cNvSpPr>
          <p:nvPr>
            <p:ph type="sldImg"/>
          </p:nvPr>
        </p:nvSpPr>
        <p:spPr>
          <a:ln/>
        </p:spPr>
      </p:sp>
      <p:sp>
        <p:nvSpPr>
          <p:cNvPr id="160770" name="Notes Placeholder 2">
            <a:extLst>
              <a:ext uri="{FF2B5EF4-FFF2-40B4-BE49-F238E27FC236}">
                <a16:creationId xmlns:a16="http://schemas.microsoft.com/office/drawing/2014/main" id="{F0F6C971-B5E6-074B-8F48-C96C87FA5AA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60771" name="Slide Number Placeholder 3">
            <a:extLst>
              <a:ext uri="{FF2B5EF4-FFF2-40B4-BE49-F238E27FC236}">
                <a16:creationId xmlns:a16="http://schemas.microsoft.com/office/drawing/2014/main" id="{75DB8563-DF82-8446-9046-50CD8C47977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6A1204B-8438-704E-9A20-114748305AA4}" type="slidenum">
              <a:rPr lang="en-US" altLang="en-US" sz="1200" smtClean="0">
                <a:latin typeface="Arial" panose="020B0604020202020204" pitchFamily="34" charset="0"/>
              </a:rPr>
              <a:pPr/>
              <a:t>87</a:t>
            </a:fld>
            <a:endParaRPr lang="en-US" altLang="en-US" sz="1200">
              <a:latin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B21B09AB-2C23-3241-AA56-9944B2AC1A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31A1573-E3A4-F340-B236-1D9FDAD7F618}" type="slidenum">
              <a:rPr lang="en-US" altLang="en-US" sz="1200" smtClean="0">
                <a:latin typeface="Arial" panose="020B0604020202020204" pitchFamily="34" charset="0"/>
              </a:rPr>
              <a:pPr/>
              <a:t>89</a:t>
            </a:fld>
            <a:endParaRPr lang="en-US" altLang="en-US" sz="1200">
              <a:latin typeface="Arial" panose="020B0604020202020204" pitchFamily="34" charset="0"/>
            </a:endParaRPr>
          </a:p>
        </p:txBody>
      </p:sp>
      <p:sp>
        <p:nvSpPr>
          <p:cNvPr id="51202" name="Rectangle 2">
            <a:extLst>
              <a:ext uri="{FF2B5EF4-FFF2-40B4-BE49-F238E27FC236}">
                <a16:creationId xmlns:a16="http://schemas.microsoft.com/office/drawing/2014/main" id="{821295DF-ACEF-D642-8D6D-807A77BB3CEE}"/>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7939662D-262F-7E49-B6C3-FEAF020801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2136025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9245C994-AE6A-E048-BA06-92AC8A46E2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DCE55D1-9452-6B45-9DA8-C79C51EB7D4C}" type="slidenum">
              <a:rPr lang="en-US" altLang="en-US" sz="1200" smtClean="0">
                <a:latin typeface="Arial" panose="020B0604020202020204" pitchFamily="34" charset="0"/>
              </a:rPr>
              <a:pPr/>
              <a:t>90</a:t>
            </a:fld>
            <a:endParaRPr lang="en-US" altLang="en-US" sz="1200">
              <a:latin typeface="Arial" panose="020B0604020202020204" pitchFamily="34" charset="0"/>
            </a:endParaRPr>
          </a:p>
        </p:txBody>
      </p:sp>
      <p:sp>
        <p:nvSpPr>
          <p:cNvPr id="53250" name="Rectangle 2">
            <a:extLst>
              <a:ext uri="{FF2B5EF4-FFF2-40B4-BE49-F238E27FC236}">
                <a16:creationId xmlns:a16="http://schemas.microsoft.com/office/drawing/2014/main" id="{E5B5BA54-5175-2B4C-9B65-088B047D75E1}"/>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772F2390-BFB9-C54C-BC3D-22127AA989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994175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1AF6987-1F68-7C49-AB1F-7DA527126D42}" type="slidenum">
              <a:rPr lang="en-US" altLang="en-US" smtClean="0"/>
              <a:pPr>
                <a:defRPr/>
              </a:pPr>
              <a:t>91</a:t>
            </a:fld>
            <a:endParaRPr lang="en-US" altLang="en-US"/>
          </a:p>
        </p:txBody>
      </p:sp>
    </p:spTree>
    <p:extLst>
      <p:ext uri="{BB962C8B-B14F-4D97-AF65-F5344CB8AC3E}">
        <p14:creationId xmlns:p14="http://schemas.microsoft.com/office/powerpoint/2010/main" val="33254654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0DEBB9AA-75E8-DC41-A746-C60DF426A7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CFA581D3-002F-D74F-AFE1-805338C25D66}" type="slidenum">
              <a:rPr lang="en-US" altLang="en-US" sz="1200" smtClean="0">
                <a:latin typeface="Arial" panose="020B0604020202020204" pitchFamily="34" charset="0"/>
              </a:rPr>
              <a:pPr/>
              <a:t>92</a:t>
            </a:fld>
            <a:endParaRPr lang="en-US" altLang="en-US" sz="1200">
              <a:latin typeface="Arial" panose="020B0604020202020204" pitchFamily="34" charset="0"/>
            </a:endParaRPr>
          </a:p>
        </p:txBody>
      </p:sp>
      <p:sp>
        <p:nvSpPr>
          <p:cNvPr id="39938" name="Rectangle 2">
            <a:extLst>
              <a:ext uri="{FF2B5EF4-FFF2-40B4-BE49-F238E27FC236}">
                <a16:creationId xmlns:a16="http://schemas.microsoft.com/office/drawing/2014/main" id="{701C1990-9FF8-7A45-A178-421DC517E99E}"/>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6BEBDEB6-35F6-5544-BE1D-3E8428F7B0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latin typeface="Arial" panose="020B0604020202020204" pitchFamily="34" charset="0"/>
              </a:rPr>
              <a:t>Problems in the Design and Reporting of Trials of Antifungal Agents Encountered During Meta-analysis.  Similar issues later reported with voriconazole, also by Pfizer.</a:t>
            </a:r>
          </a:p>
          <a:p>
            <a:pPr eaLnBrk="1" hangingPunct="1"/>
            <a:r>
              <a:rPr lang="en-US" altLang="en-US">
                <a:latin typeface="Arial" panose="020B0604020202020204" pitchFamily="34" charset="0"/>
              </a:rPr>
              <a:t> </a:t>
            </a:r>
          </a:p>
        </p:txBody>
      </p:sp>
    </p:spTree>
    <p:extLst>
      <p:ext uri="{BB962C8B-B14F-4D97-AF65-F5344CB8AC3E}">
        <p14:creationId xmlns:p14="http://schemas.microsoft.com/office/powerpoint/2010/main" val="17069474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F3754536-DE77-DE44-978B-B54B94EC7D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3A5BE82-109D-AC4F-9883-8FD714C0B41F}" type="slidenum">
              <a:rPr lang="en-US" altLang="en-US" sz="1200" smtClean="0">
                <a:latin typeface="Arial" panose="020B0604020202020204" pitchFamily="34" charset="0"/>
              </a:rPr>
              <a:pPr/>
              <a:t>93</a:t>
            </a:fld>
            <a:endParaRPr lang="en-US" altLang="en-US" sz="1200">
              <a:latin typeface="Arial" panose="020B0604020202020204" pitchFamily="34" charset="0"/>
            </a:endParaRPr>
          </a:p>
        </p:txBody>
      </p:sp>
      <p:sp>
        <p:nvSpPr>
          <p:cNvPr id="48130" name="Rectangle 2">
            <a:extLst>
              <a:ext uri="{FF2B5EF4-FFF2-40B4-BE49-F238E27FC236}">
                <a16:creationId xmlns:a16="http://schemas.microsoft.com/office/drawing/2014/main" id="{F17182EA-2965-4045-9F31-34D9E6819F8F}"/>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D6D8E74A-07C0-F248-B058-0295EE1EC1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6484597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F3754536-DE77-DE44-978B-B54B94EC7D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3A5BE82-109D-AC4F-9883-8FD714C0B41F}" type="slidenum">
              <a:rPr lang="en-US" altLang="en-US" sz="1200" smtClean="0">
                <a:latin typeface="Arial" panose="020B0604020202020204" pitchFamily="34" charset="0"/>
              </a:rPr>
              <a:pPr/>
              <a:t>94</a:t>
            </a:fld>
            <a:endParaRPr lang="en-US" altLang="en-US" sz="1200">
              <a:latin typeface="Arial" panose="020B0604020202020204" pitchFamily="34" charset="0"/>
            </a:endParaRPr>
          </a:p>
        </p:txBody>
      </p:sp>
      <p:sp>
        <p:nvSpPr>
          <p:cNvPr id="48130" name="Rectangle 2">
            <a:extLst>
              <a:ext uri="{FF2B5EF4-FFF2-40B4-BE49-F238E27FC236}">
                <a16:creationId xmlns:a16="http://schemas.microsoft.com/office/drawing/2014/main" id="{F17182EA-2965-4045-9F31-34D9E6819F8F}"/>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D6D8E74A-07C0-F248-B058-0295EE1EC1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606976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90B545AD-2A10-EB40-B34F-3156B710FA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67F55A4-3266-374F-B06B-80AD43A18249}" type="slidenum">
              <a:rPr lang="en-US" altLang="en-US" sz="1200" smtClean="0">
                <a:latin typeface="Arial" panose="020B0604020202020204" pitchFamily="34" charset="0"/>
              </a:rPr>
              <a:pPr/>
              <a:t>11</a:t>
            </a:fld>
            <a:endParaRPr lang="en-US" altLang="en-US" sz="1200">
              <a:latin typeface="Arial" panose="020B0604020202020204" pitchFamily="34" charset="0"/>
            </a:endParaRPr>
          </a:p>
        </p:txBody>
      </p:sp>
      <p:sp>
        <p:nvSpPr>
          <p:cNvPr id="26626" name="Rectangle 2">
            <a:extLst>
              <a:ext uri="{FF2B5EF4-FFF2-40B4-BE49-F238E27FC236}">
                <a16:creationId xmlns:a16="http://schemas.microsoft.com/office/drawing/2014/main" id="{A1674913-96DA-F148-93A5-B3702C31B6CB}"/>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86B5B37F-CB3D-5E4B-8068-29B88C12C2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7537665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F3754536-DE77-DE44-978B-B54B94EC7D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3A5BE82-109D-AC4F-9883-8FD714C0B41F}" type="slidenum">
              <a:rPr lang="en-US" altLang="en-US" sz="1200" smtClean="0">
                <a:latin typeface="Arial" panose="020B0604020202020204" pitchFamily="34" charset="0"/>
              </a:rPr>
              <a:pPr/>
              <a:t>95</a:t>
            </a:fld>
            <a:endParaRPr lang="en-US" altLang="en-US" sz="1200">
              <a:latin typeface="Arial" panose="020B0604020202020204" pitchFamily="34" charset="0"/>
            </a:endParaRPr>
          </a:p>
        </p:txBody>
      </p:sp>
      <p:sp>
        <p:nvSpPr>
          <p:cNvPr id="48130" name="Rectangle 2">
            <a:extLst>
              <a:ext uri="{FF2B5EF4-FFF2-40B4-BE49-F238E27FC236}">
                <a16:creationId xmlns:a16="http://schemas.microsoft.com/office/drawing/2014/main" id="{F17182EA-2965-4045-9F31-34D9E6819F8F}"/>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D6D8E74A-07C0-F248-B058-0295EE1EC1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672009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1128504A-9729-2149-8248-E14CC4D73C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421AD2D-3625-C841-8300-0DD53FC03D28}" type="slidenum">
              <a:rPr lang="en-US" altLang="en-US" sz="1200" smtClean="0">
                <a:latin typeface="Arial" panose="020B0604020202020204" pitchFamily="34" charset="0"/>
              </a:rPr>
              <a:pPr/>
              <a:t>96</a:t>
            </a:fld>
            <a:endParaRPr lang="en-US" altLang="en-US" sz="1200">
              <a:latin typeface="Arial" panose="020B0604020202020204" pitchFamily="34" charset="0"/>
            </a:endParaRPr>
          </a:p>
        </p:txBody>
      </p:sp>
      <p:sp>
        <p:nvSpPr>
          <p:cNvPr id="84994" name="Rectangle 2">
            <a:extLst>
              <a:ext uri="{FF2B5EF4-FFF2-40B4-BE49-F238E27FC236}">
                <a16:creationId xmlns:a16="http://schemas.microsoft.com/office/drawing/2014/main" id="{09C57DC9-CF97-AB4E-A10C-5A18396CD79A}"/>
              </a:ext>
            </a:extLst>
          </p:cNvPr>
          <p:cNvSpPr>
            <a:spLocks noGrp="1" noRot="1" noChangeAspect="1" noChangeArrowheads="1" noTextEdit="1"/>
          </p:cNvSpPr>
          <p:nvPr>
            <p:ph type="sldImg"/>
          </p:nvPr>
        </p:nvSpPr>
        <p:spPr>
          <a:ln/>
        </p:spPr>
      </p:sp>
      <p:sp>
        <p:nvSpPr>
          <p:cNvPr id="84995" name="Rectangle 3">
            <a:extLst>
              <a:ext uri="{FF2B5EF4-FFF2-40B4-BE49-F238E27FC236}">
                <a16:creationId xmlns:a16="http://schemas.microsoft.com/office/drawing/2014/main" id="{4FA240DD-74C1-6748-9985-F59F255D01EA}"/>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521580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66E53AEE-0714-E545-AC6C-7EDA6D667C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97A7901-B5FE-5442-BFFC-0FE9429FFF4C}" type="slidenum">
              <a:rPr lang="en-US" altLang="en-US" sz="1200" smtClean="0">
                <a:latin typeface="Arial" panose="020B0604020202020204" pitchFamily="34" charset="0"/>
              </a:rPr>
              <a:pPr/>
              <a:t>97</a:t>
            </a:fld>
            <a:endParaRPr lang="en-US" altLang="en-US" sz="1200">
              <a:latin typeface="Arial" panose="020B0604020202020204" pitchFamily="34" charset="0"/>
            </a:endParaRPr>
          </a:p>
        </p:txBody>
      </p:sp>
      <p:sp>
        <p:nvSpPr>
          <p:cNvPr id="87042" name="Rectangle 2">
            <a:extLst>
              <a:ext uri="{FF2B5EF4-FFF2-40B4-BE49-F238E27FC236}">
                <a16:creationId xmlns:a16="http://schemas.microsoft.com/office/drawing/2014/main" id="{5AC4482A-4AAF-D645-A7D9-E8CC0543FCAB}"/>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6C72A84F-9FB3-4E47-946B-3A611120FCDE}"/>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Can miss important things</a:t>
            </a:r>
          </a:p>
          <a:p>
            <a:pPr eaLnBrk="1" hangingPunct="1"/>
            <a:r>
              <a:rPr lang="en-US" altLang="en-US">
                <a:latin typeface="Arial" panose="020B0604020202020204" pitchFamily="34" charset="0"/>
              </a:rPr>
              <a:t>Its not just the sample size; it</a:t>
            </a:r>
            <a:r>
              <a:rPr lang="ja-JP" altLang="en-US">
                <a:latin typeface="Arial" panose="020B0604020202020204" pitchFamily="34" charset="0"/>
              </a:rPr>
              <a:t>’</a:t>
            </a:r>
            <a:r>
              <a:rPr lang="en-US" altLang="ja-JP">
                <a:latin typeface="Arial" panose="020B0604020202020204" pitchFamily="34" charset="0"/>
              </a:rPr>
              <a:t>s the number of outcomes.  If you</a:t>
            </a:r>
            <a:r>
              <a:rPr lang="ja-JP" altLang="en-US">
                <a:latin typeface="Arial" panose="020B0604020202020204" pitchFamily="34" charset="0"/>
              </a:rPr>
              <a:t>’</a:t>
            </a:r>
            <a:r>
              <a:rPr lang="en-US" altLang="ja-JP">
                <a:latin typeface="Arial" panose="020B0604020202020204" pitchFamily="34" charset="0"/>
              </a:rPr>
              <a:t>re studying something rare, like suicide, you may only have 1000 people you might have 1 in 1 group in 0 in other but you</a:t>
            </a:r>
            <a:r>
              <a:rPr lang="ja-JP" altLang="en-US">
                <a:latin typeface="Arial" panose="020B0604020202020204" pitchFamily="34" charset="0"/>
              </a:rPr>
              <a:t>’</a:t>
            </a:r>
            <a:r>
              <a:rPr lang="en-US" altLang="ja-JP">
                <a:latin typeface="Arial" panose="020B0604020202020204" pitchFamily="34" charset="0"/>
              </a:rPr>
              <a:t>ll still see non-significant.</a:t>
            </a: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4490231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TN:  This shows why a placebo group is needed, but in this study they did compare changes between groups.</a:t>
            </a:r>
          </a:p>
          <a:p>
            <a:r>
              <a:rPr lang="en-US" dirty="0"/>
              <a:t>Need the citation for this graph on the slide!  (I don’t have that many NEJM publications!)</a:t>
            </a:r>
          </a:p>
        </p:txBody>
      </p:sp>
      <p:sp>
        <p:nvSpPr>
          <p:cNvPr id="4" name="Slide Number Placeholder 3"/>
          <p:cNvSpPr>
            <a:spLocks noGrp="1"/>
          </p:cNvSpPr>
          <p:nvPr>
            <p:ph type="sldNum" sz="quarter" idx="5"/>
          </p:nvPr>
        </p:nvSpPr>
        <p:spPr/>
        <p:txBody>
          <a:bodyPr/>
          <a:lstStyle/>
          <a:p>
            <a:fld id="{F2F85F00-AA2C-AB4E-9013-39E0C015C8FC}" type="slidenum">
              <a:rPr lang="en-US" smtClean="0"/>
              <a:t>98</a:t>
            </a:fld>
            <a:endParaRPr lang="en-US"/>
          </a:p>
        </p:txBody>
      </p:sp>
    </p:spTree>
    <p:extLst>
      <p:ext uri="{BB962C8B-B14F-4D97-AF65-F5344CB8AC3E}">
        <p14:creationId xmlns:p14="http://schemas.microsoft.com/office/powerpoint/2010/main" val="3062933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1AF6987-1F68-7C49-AB1F-7DA527126D42}" type="slidenum">
              <a:rPr lang="en-US" altLang="en-US" smtClean="0"/>
              <a:pPr>
                <a:defRPr/>
              </a:pPr>
              <a:t>12</a:t>
            </a:fld>
            <a:endParaRPr lang="en-US" altLang="en-US"/>
          </a:p>
        </p:txBody>
      </p:sp>
    </p:spTree>
    <p:extLst>
      <p:ext uri="{BB962C8B-B14F-4D97-AF65-F5344CB8AC3E}">
        <p14:creationId xmlns:p14="http://schemas.microsoft.com/office/powerpoint/2010/main" val="2760946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1AF6987-1F68-7C49-AB1F-7DA527126D42}" type="slidenum">
              <a:rPr lang="en-US" altLang="en-US" smtClean="0"/>
              <a:pPr>
                <a:defRPr/>
              </a:pPr>
              <a:t>13</a:t>
            </a:fld>
            <a:endParaRPr lang="en-US" altLang="en-US"/>
          </a:p>
        </p:txBody>
      </p:sp>
    </p:spTree>
    <p:extLst>
      <p:ext uri="{BB962C8B-B14F-4D97-AF65-F5344CB8AC3E}">
        <p14:creationId xmlns:p14="http://schemas.microsoft.com/office/powerpoint/2010/main" val="2662850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a:extLst>
              <a:ext uri="{FF2B5EF4-FFF2-40B4-BE49-F238E27FC236}">
                <a16:creationId xmlns:a16="http://schemas.microsoft.com/office/drawing/2014/main" id="{65840D13-4083-D443-A429-21B60F364F11}"/>
              </a:ext>
            </a:extLst>
          </p:cNvPr>
          <p:cNvGrpSpPr>
            <a:grpSpLocks/>
          </p:cNvGrpSpPr>
          <p:nvPr/>
        </p:nvGrpSpPr>
        <p:grpSpPr bwMode="auto">
          <a:xfrm>
            <a:off x="-3175" y="1828800"/>
            <a:ext cx="9147175" cy="798513"/>
            <a:chOff x="-2" y="1536"/>
            <a:chExt cx="5762" cy="670"/>
          </a:xfrm>
        </p:grpSpPr>
        <p:grpSp>
          <p:nvGrpSpPr>
            <p:cNvPr id="5" name="Group 1027">
              <a:extLst>
                <a:ext uri="{FF2B5EF4-FFF2-40B4-BE49-F238E27FC236}">
                  <a16:creationId xmlns:a16="http://schemas.microsoft.com/office/drawing/2014/main" id="{F282694C-4CA7-F249-AFED-C6B8F801988F}"/>
                </a:ext>
              </a:extLst>
            </p:cNvPr>
            <p:cNvGrpSpPr>
              <a:grpSpLocks/>
            </p:cNvGrpSpPr>
            <p:nvPr/>
          </p:nvGrpSpPr>
          <p:grpSpPr bwMode="auto">
            <a:xfrm flipH="1">
              <a:off x="-2" y="1562"/>
              <a:ext cx="5763" cy="655"/>
              <a:chOff x="-3" y="1562"/>
              <a:chExt cx="5763" cy="655"/>
            </a:xfrm>
          </p:grpSpPr>
          <p:sp>
            <p:nvSpPr>
              <p:cNvPr id="8" name="Freeform 1028">
                <a:extLst>
                  <a:ext uri="{FF2B5EF4-FFF2-40B4-BE49-F238E27FC236}">
                    <a16:creationId xmlns:a16="http://schemas.microsoft.com/office/drawing/2014/main" id="{8FB96CA7-E667-D640-8598-BD191B1F66AC}"/>
                  </a:ext>
                </a:extLst>
              </p:cNvPr>
              <p:cNvSpPr>
                <a:spLocks/>
              </p:cNvSpPr>
              <p:nvPr/>
            </p:nvSpPr>
            <p:spPr bwMode="ltGray">
              <a:xfrm rot="-5400000">
                <a:off x="2558" y="-993"/>
                <a:ext cx="624" cy="5745"/>
              </a:xfrm>
              <a:custGeom>
                <a:avLst/>
                <a:gdLst>
                  <a:gd name="T0" fmla="*/ 0 w 1000"/>
                  <a:gd name="T1" fmla="*/ 0 h 720"/>
                  <a:gd name="T2" fmla="*/ 0 w 1000"/>
                  <a:gd name="T3" fmla="*/ 2147483646 h 720"/>
                  <a:gd name="T4" fmla="*/ 1 w 1000"/>
                  <a:gd name="T5" fmla="*/ 2147483646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 name="Freeform 1029">
                <a:extLst>
                  <a:ext uri="{FF2B5EF4-FFF2-40B4-BE49-F238E27FC236}">
                    <a16:creationId xmlns:a16="http://schemas.microsoft.com/office/drawing/2014/main" id="{7851726A-6C27-CA4F-B843-2B7F6B70141D}"/>
                  </a:ext>
                </a:extLst>
              </p:cNvPr>
              <p:cNvSpPr>
                <a:spLocks/>
              </p:cNvSpPr>
              <p:nvPr/>
            </p:nvSpPr>
            <p:spPr bwMode="ltGray">
              <a:xfrm rot="-5400000">
                <a:off x="1322" y="1669"/>
                <a:ext cx="624" cy="421"/>
              </a:xfrm>
              <a:custGeom>
                <a:avLst/>
                <a:gdLst>
                  <a:gd name="T0" fmla="*/ 0 w 624"/>
                  <a:gd name="T1" fmla="*/ 0 h 317"/>
                  <a:gd name="T2" fmla="*/ 0 w 624"/>
                  <a:gd name="T3" fmla="*/ 1350617 h 317"/>
                  <a:gd name="T4" fmla="*/ 624 w 624"/>
                  <a:gd name="T5" fmla="*/ 13506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1030">
                <a:extLst>
                  <a:ext uri="{FF2B5EF4-FFF2-40B4-BE49-F238E27FC236}">
                    <a16:creationId xmlns:a16="http://schemas.microsoft.com/office/drawing/2014/main" id="{EDA4E41D-5420-AF4C-B9B6-744C32D1F76F}"/>
                  </a:ext>
                </a:extLst>
              </p:cNvPr>
              <p:cNvSpPr>
                <a:spLocks/>
              </p:cNvSpPr>
              <p:nvPr/>
            </p:nvSpPr>
            <p:spPr bwMode="ltGray">
              <a:xfrm rot="-5400000">
                <a:off x="982" y="1669"/>
                <a:ext cx="624" cy="422"/>
              </a:xfrm>
              <a:custGeom>
                <a:avLst/>
                <a:gdLst>
                  <a:gd name="T0" fmla="*/ 0 w 624"/>
                  <a:gd name="T1" fmla="*/ 0 h 317"/>
                  <a:gd name="T2" fmla="*/ 0 w 624"/>
                  <a:gd name="T3" fmla="*/ 1453769 h 317"/>
                  <a:gd name="T4" fmla="*/ 624 w 624"/>
                  <a:gd name="T5" fmla="*/ 145376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1031">
                <a:extLst>
                  <a:ext uri="{FF2B5EF4-FFF2-40B4-BE49-F238E27FC236}">
                    <a16:creationId xmlns:a16="http://schemas.microsoft.com/office/drawing/2014/main" id="{842CFB34-824B-A64D-8668-1900100CD682}"/>
                  </a:ext>
                </a:extLst>
              </p:cNvPr>
              <p:cNvSpPr>
                <a:spLocks/>
              </p:cNvSpPr>
              <p:nvPr/>
            </p:nvSpPr>
            <p:spPr bwMode="ltGray">
              <a:xfrm rot="-5400000">
                <a:off x="-58" y="1770"/>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1032">
                <a:extLst>
                  <a:ext uri="{FF2B5EF4-FFF2-40B4-BE49-F238E27FC236}">
                    <a16:creationId xmlns:a16="http://schemas.microsoft.com/office/drawing/2014/main" id="{F3F8482F-804E-0C4C-9943-45314BBCB82E}"/>
                  </a:ext>
                </a:extLst>
              </p:cNvPr>
              <p:cNvSpPr>
                <a:spLocks/>
              </p:cNvSpPr>
              <p:nvPr/>
            </p:nvSpPr>
            <p:spPr bwMode="ltGray">
              <a:xfrm rot="-5400000">
                <a:off x="664" y="1733"/>
                <a:ext cx="624" cy="294"/>
              </a:xfrm>
              <a:custGeom>
                <a:avLst/>
                <a:gdLst>
                  <a:gd name="T0" fmla="*/ 0 w 624"/>
                  <a:gd name="T1" fmla="*/ 0 h 317"/>
                  <a:gd name="T2" fmla="*/ 0 w 624"/>
                  <a:gd name="T3" fmla="*/ 29 h 317"/>
                  <a:gd name="T4" fmla="*/ 624 w 624"/>
                  <a:gd name="T5" fmla="*/ 2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 name="Freeform 1033">
                <a:extLst>
                  <a:ext uri="{FF2B5EF4-FFF2-40B4-BE49-F238E27FC236}">
                    <a16:creationId xmlns:a16="http://schemas.microsoft.com/office/drawing/2014/main" id="{B1744FFA-FE31-004C-8F55-BCA476EAC926}"/>
                  </a:ext>
                </a:extLst>
              </p:cNvPr>
              <p:cNvSpPr>
                <a:spLocks/>
              </p:cNvSpPr>
              <p:nvPr/>
            </p:nvSpPr>
            <p:spPr bwMode="ltGray">
              <a:xfrm rot="-5400000">
                <a:off x="442" y="1699"/>
                <a:ext cx="624" cy="362"/>
              </a:xfrm>
              <a:custGeom>
                <a:avLst/>
                <a:gdLst>
                  <a:gd name="T0" fmla="*/ 0 w 624"/>
                  <a:gd name="T1" fmla="*/ 0 h 272"/>
                  <a:gd name="T2" fmla="*/ 0 w 624"/>
                  <a:gd name="T3" fmla="*/ 1440317 h 272"/>
                  <a:gd name="T4" fmla="*/ 240 w 624"/>
                  <a:gd name="T5" fmla="*/ 1271561 h 272"/>
                  <a:gd name="T6" fmla="*/ 624 w 624"/>
                  <a:gd name="T7" fmla="*/ 14403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1034">
                <a:extLst>
                  <a:ext uri="{FF2B5EF4-FFF2-40B4-BE49-F238E27FC236}">
                    <a16:creationId xmlns:a16="http://schemas.microsoft.com/office/drawing/2014/main" id="{DB5D1D74-8194-CB49-9539-79380483AFCB}"/>
                  </a:ext>
                </a:extLst>
              </p:cNvPr>
              <p:cNvSpPr>
                <a:spLocks/>
              </p:cNvSpPr>
              <p:nvPr/>
            </p:nvSpPr>
            <p:spPr bwMode="ltGray">
              <a:xfrm rot="-5400000">
                <a:off x="154" y="1744"/>
                <a:ext cx="632" cy="315"/>
              </a:xfrm>
              <a:custGeom>
                <a:avLst/>
                <a:gdLst>
                  <a:gd name="T0" fmla="*/ 8 w 632"/>
                  <a:gd name="T1" fmla="*/ 3 h 362"/>
                  <a:gd name="T2" fmla="*/ 8 w 632"/>
                  <a:gd name="T3" fmla="*/ 5 h 362"/>
                  <a:gd name="T4" fmla="*/ 248 w 632"/>
                  <a:gd name="T5" fmla="*/ 5 h 362"/>
                  <a:gd name="T6" fmla="*/ 632 w 632"/>
                  <a:gd name="T7" fmla="*/ 5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Freeform 1035">
                <a:extLst>
                  <a:ext uri="{FF2B5EF4-FFF2-40B4-BE49-F238E27FC236}">
                    <a16:creationId xmlns:a16="http://schemas.microsoft.com/office/drawing/2014/main" id="{158A9907-B9F0-AB40-864F-74513DC3B55C}"/>
                  </a:ext>
                </a:extLst>
              </p:cNvPr>
              <p:cNvSpPr>
                <a:spLocks/>
              </p:cNvSpPr>
              <p:nvPr/>
            </p:nvSpPr>
            <p:spPr bwMode="ltGray">
              <a:xfrm rot="-5400000">
                <a:off x="3194" y="1665"/>
                <a:ext cx="624" cy="421"/>
              </a:xfrm>
              <a:custGeom>
                <a:avLst/>
                <a:gdLst>
                  <a:gd name="T0" fmla="*/ 0 w 624"/>
                  <a:gd name="T1" fmla="*/ 0 h 317"/>
                  <a:gd name="T2" fmla="*/ 0 w 624"/>
                  <a:gd name="T3" fmla="*/ 1350617 h 317"/>
                  <a:gd name="T4" fmla="*/ 624 w 624"/>
                  <a:gd name="T5" fmla="*/ 13506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1036">
                <a:extLst>
                  <a:ext uri="{FF2B5EF4-FFF2-40B4-BE49-F238E27FC236}">
                    <a16:creationId xmlns:a16="http://schemas.microsoft.com/office/drawing/2014/main" id="{5592248F-F239-8740-B36D-89AF9C71022F}"/>
                  </a:ext>
                </a:extLst>
              </p:cNvPr>
              <p:cNvSpPr>
                <a:spLocks/>
              </p:cNvSpPr>
              <p:nvPr/>
            </p:nvSpPr>
            <p:spPr bwMode="ltGray">
              <a:xfrm rot="-5400000">
                <a:off x="2870" y="1664"/>
                <a:ext cx="624" cy="422"/>
              </a:xfrm>
              <a:custGeom>
                <a:avLst/>
                <a:gdLst>
                  <a:gd name="T0" fmla="*/ 0 w 624"/>
                  <a:gd name="T1" fmla="*/ 0 h 317"/>
                  <a:gd name="T2" fmla="*/ 0 w 624"/>
                  <a:gd name="T3" fmla="*/ 1453769 h 317"/>
                  <a:gd name="T4" fmla="*/ 624 w 624"/>
                  <a:gd name="T5" fmla="*/ 145376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 name="Freeform 1037">
                <a:extLst>
                  <a:ext uri="{FF2B5EF4-FFF2-40B4-BE49-F238E27FC236}">
                    <a16:creationId xmlns:a16="http://schemas.microsoft.com/office/drawing/2014/main" id="{3A963171-7010-804F-9D51-EBBD8ECD5CA0}"/>
                  </a:ext>
                </a:extLst>
              </p:cNvPr>
              <p:cNvSpPr>
                <a:spLocks/>
              </p:cNvSpPr>
              <p:nvPr/>
            </p:nvSpPr>
            <p:spPr bwMode="ltGray">
              <a:xfrm rot="-5400000">
                <a:off x="1828" y="1765"/>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 name="Freeform 1038">
                <a:extLst>
                  <a:ext uri="{FF2B5EF4-FFF2-40B4-BE49-F238E27FC236}">
                    <a16:creationId xmlns:a16="http://schemas.microsoft.com/office/drawing/2014/main" id="{2E8435B2-8D28-DC4E-A102-7026A4A5BA82}"/>
                  </a:ext>
                </a:extLst>
              </p:cNvPr>
              <p:cNvSpPr>
                <a:spLocks/>
              </p:cNvSpPr>
              <p:nvPr/>
            </p:nvSpPr>
            <p:spPr bwMode="ltGray">
              <a:xfrm rot="-5400000">
                <a:off x="2551" y="1728"/>
                <a:ext cx="624" cy="294"/>
              </a:xfrm>
              <a:custGeom>
                <a:avLst/>
                <a:gdLst>
                  <a:gd name="T0" fmla="*/ 0 w 624"/>
                  <a:gd name="T1" fmla="*/ 0 h 317"/>
                  <a:gd name="T2" fmla="*/ 0 w 624"/>
                  <a:gd name="T3" fmla="*/ 29 h 317"/>
                  <a:gd name="T4" fmla="*/ 624 w 624"/>
                  <a:gd name="T5" fmla="*/ 2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Freeform 1039">
                <a:extLst>
                  <a:ext uri="{FF2B5EF4-FFF2-40B4-BE49-F238E27FC236}">
                    <a16:creationId xmlns:a16="http://schemas.microsoft.com/office/drawing/2014/main" id="{4A5E04FC-5FE6-0D45-9BC0-6222C387C976}"/>
                  </a:ext>
                </a:extLst>
              </p:cNvPr>
              <p:cNvSpPr>
                <a:spLocks/>
              </p:cNvSpPr>
              <p:nvPr/>
            </p:nvSpPr>
            <p:spPr bwMode="ltGray">
              <a:xfrm rot="-5400000">
                <a:off x="2328" y="1695"/>
                <a:ext cx="624" cy="361"/>
              </a:xfrm>
              <a:custGeom>
                <a:avLst/>
                <a:gdLst>
                  <a:gd name="T0" fmla="*/ 0 w 624"/>
                  <a:gd name="T1" fmla="*/ 0 h 272"/>
                  <a:gd name="T2" fmla="*/ 0 w 624"/>
                  <a:gd name="T3" fmla="*/ 1325593 h 272"/>
                  <a:gd name="T4" fmla="*/ 240 w 624"/>
                  <a:gd name="T5" fmla="*/ 1171921 h 272"/>
                  <a:gd name="T6" fmla="*/ 624 w 624"/>
                  <a:gd name="T7" fmla="*/ 132559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 name="Freeform 1040">
                <a:extLst>
                  <a:ext uri="{FF2B5EF4-FFF2-40B4-BE49-F238E27FC236}">
                    <a16:creationId xmlns:a16="http://schemas.microsoft.com/office/drawing/2014/main" id="{68E60757-2BFB-B54B-A785-80DE003DFDAA}"/>
                  </a:ext>
                </a:extLst>
              </p:cNvPr>
              <p:cNvSpPr>
                <a:spLocks/>
              </p:cNvSpPr>
              <p:nvPr/>
            </p:nvSpPr>
            <p:spPr bwMode="ltGray">
              <a:xfrm rot="-5400000">
                <a:off x="2043" y="1721"/>
                <a:ext cx="632" cy="316"/>
              </a:xfrm>
              <a:custGeom>
                <a:avLst/>
                <a:gdLst>
                  <a:gd name="T0" fmla="*/ 8 w 632"/>
                  <a:gd name="T1" fmla="*/ 3 h 362"/>
                  <a:gd name="T2" fmla="*/ 8 w 632"/>
                  <a:gd name="T3" fmla="*/ 5 h 362"/>
                  <a:gd name="T4" fmla="*/ 248 w 632"/>
                  <a:gd name="T5" fmla="*/ 5 h 362"/>
                  <a:gd name="T6" fmla="*/ 632 w 632"/>
                  <a:gd name="T7" fmla="*/ 5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1041">
                <a:extLst>
                  <a:ext uri="{FF2B5EF4-FFF2-40B4-BE49-F238E27FC236}">
                    <a16:creationId xmlns:a16="http://schemas.microsoft.com/office/drawing/2014/main" id="{0B81EB91-7125-C14A-8F14-F000F5339C0F}"/>
                  </a:ext>
                </a:extLst>
              </p:cNvPr>
              <p:cNvSpPr>
                <a:spLocks/>
              </p:cNvSpPr>
              <p:nvPr/>
            </p:nvSpPr>
            <p:spPr bwMode="ltGray">
              <a:xfrm rot="-5400000">
                <a:off x="4060" y="1669"/>
                <a:ext cx="624" cy="421"/>
              </a:xfrm>
              <a:custGeom>
                <a:avLst/>
                <a:gdLst>
                  <a:gd name="T0" fmla="*/ 0 w 624"/>
                  <a:gd name="T1" fmla="*/ 0 h 317"/>
                  <a:gd name="T2" fmla="*/ 0 w 624"/>
                  <a:gd name="T3" fmla="*/ 1350617 h 317"/>
                  <a:gd name="T4" fmla="*/ 624 w 624"/>
                  <a:gd name="T5" fmla="*/ 13506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 name="Freeform 1042">
                <a:extLst>
                  <a:ext uri="{FF2B5EF4-FFF2-40B4-BE49-F238E27FC236}">
                    <a16:creationId xmlns:a16="http://schemas.microsoft.com/office/drawing/2014/main" id="{80CA810A-C739-824D-849D-930E74836D8F}"/>
                  </a:ext>
                </a:extLst>
              </p:cNvPr>
              <p:cNvSpPr>
                <a:spLocks/>
              </p:cNvSpPr>
              <p:nvPr/>
            </p:nvSpPr>
            <p:spPr bwMode="ltGray">
              <a:xfrm rot="-5400000">
                <a:off x="3736" y="1669"/>
                <a:ext cx="624" cy="422"/>
              </a:xfrm>
              <a:custGeom>
                <a:avLst/>
                <a:gdLst>
                  <a:gd name="T0" fmla="*/ 0 w 624"/>
                  <a:gd name="T1" fmla="*/ 0 h 317"/>
                  <a:gd name="T2" fmla="*/ 0 w 624"/>
                  <a:gd name="T3" fmla="*/ 1453769 h 317"/>
                  <a:gd name="T4" fmla="*/ 624 w 624"/>
                  <a:gd name="T5" fmla="*/ 145376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 name="Freeform 1043">
                <a:extLst>
                  <a:ext uri="{FF2B5EF4-FFF2-40B4-BE49-F238E27FC236}">
                    <a16:creationId xmlns:a16="http://schemas.microsoft.com/office/drawing/2014/main" id="{718183EF-77EB-E442-8756-7F00F5957E6C}"/>
                  </a:ext>
                </a:extLst>
              </p:cNvPr>
              <p:cNvSpPr>
                <a:spLocks/>
              </p:cNvSpPr>
              <p:nvPr/>
            </p:nvSpPr>
            <p:spPr bwMode="ltGray">
              <a:xfrm rot="-5400000">
                <a:off x="4566" y="1757"/>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 name="Freeform 1044">
                <a:extLst>
                  <a:ext uri="{FF2B5EF4-FFF2-40B4-BE49-F238E27FC236}">
                    <a16:creationId xmlns:a16="http://schemas.microsoft.com/office/drawing/2014/main" id="{1F96CE05-38A6-CC45-BC1C-A6CA5C7F6D7B}"/>
                  </a:ext>
                </a:extLst>
              </p:cNvPr>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 name="Freeform 1045">
                <a:extLst>
                  <a:ext uri="{FF2B5EF4-FFF2-40B4-BE49-F238E27FC236}">
                    <a16:creationId xmlns:a16="http://schemas.microsoft.com/office/drawing/2014/main" id="{61CDF746-DF4F-3E40-A975-A9662784C9C7}"/>
                  </a:ext>
                </a:extLst>
              </p:cNvPr>
              <p:cNvSpPr>
                <a:spLocks/>
              </p:cNvSpPr>
              <p:nvPr/>
            </p:nvSpPr>
            <p:spPr bwMode="ltGray">
              <a:xfrm rot="-5400000">
                <a:off x="5066" y="1695"/>
                <a:ext cx="624" cy="361"/>
              </a:xfrm>
              <a:custGeom>
                <a:avLst/>
                <a:gdLst>
                  <a:gd name="T0" fmla="*/ 0 w 624"/>
                  <a:gd name="T1" fmla="*/ 0 h 272"/>
                  <a:gd name="T2" fmla="*/ 0 w 624"/>
                  <a:gd name="T3" fmla="*/ 1325593 h 272"/>
                  <a:gd name="T4" fmla="*/ 240 w 624"/>
                  <a:gd name="T5" fmla="*/ 1171921 h 272"/>
                  <a:gd name="T6" fmla="*/ 624 w 624"/>
                  <a:gd name="T7" fmla="*/ 132559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 name="Freeform 1046">
                <a:extLst>
                  <a:ext uri="{FF2B5EF4-FFF2-40B4-BE49-F238E27FC236}">
                    <a16:creationId xmlns:a16="http://schemas.microsoft.com/office/drawing/2014/main" id="{55F44EB8-78C5-3D44-B6CD-FFF48D4E83B9}"/>
                  </a:ext>
                </a:extLst>
              </p:cNvPr>
              <p:cNvSpPr>
                <a:spLocks/>
              </p:cNvSpPr>
              <p:nvPr/>
            </p:nvSpPr>
            <p:spPr bwMode="ltGray">
              <a:xfrm rot="-5400000">
                <a:off x="4797" y="1721"/>
                <a:ext cx="632" cy="316"/>
              </a:xfrm>
              <a:custGeom>
                <a:avLst/>
                <a:gdLst>
                  <a:gd name="T0" fmla="*/ 8 w 632"/>
                  <a:gd name="T1" fmla="*/ 3 h 362"/>
                  <a:gd name="T2" fmla="*/ 8 w 632"/>
                  <a:gd name="T3" fmla="*/ 5 h 362"/>
                  <a:gd name="T4" fmla="*/ 248 w 632"/>
                  <a:gd name="T5" fmla="*/ 5 h 362"/>
                  <a:gd name="T6" fmla="*/ 632 w 632"/>
                  <a:gd name="T7" fmla="*/ 5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6" name="Freeform 1047">
              <a:extLst>
                <a:ext uri="{FF2B5EF4-FFF2-40B4-BE49-F238E27FC236}">
                  <a16:creationId xmlns:a16="http://schemas.microsoft.com/office/drawing/2014/main" id="{466276B7-DBA1-AA4C-BEF0-46C206E252D4}"/>
                </a:ext>
              </a:extLst>
            </p:cNvPr>
            <p:cNvSpPr>
              <a:spLocks/>
            </p:cNvSpPr>
            <p:nvPr/>
          </p:nvSpPr>
          <p:spPr bwMode="ltGray">
            <a:xfrm flipH="1">
              <a:off x="-2" y="1536"/>
              <a:ext cx="5762" cy="412"/>
            </a:xfrm>
            <a:custGeom>
              <a:avLst/>
              <a:gdLst>
                <a:gd name="T0" fmla="*/ 0 w 5762"/>
                <a:gd name="T1" fmla="*/ 1502 h 385"/>
                <a:gd name="T2" fmla="*/ 5762 w 5762"/>
                <a:gd name="T3" fmla="*/ 1437 h 385"/>
                <a:gd name="T4" fmla="*/ 5762 w 5762"/>
                <a:gd name="T5" fmla="*/ 4 h 385"/>
                <a:gd name="T6" fmla="*/ 0 w 5762"/>
                <a:gd name="T7" fmla="*/ 0 h 385"/>
                <a:gd name="T8" fmla="*/ 0 w 5762"/>
                <a:gd name="T9" fmla="*/ 150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1048">
              <a:extLst>
                <a:ext uri="{FF2B5EF4-FFF2-40B4-BE49-F238E27FC236}">
                  <a16:creationId xmlns:a16="http://schemas.microsoft.com/office/drawing/2014/main" id="{69F49768-B583-3B47-998D-268368309E60}"/>
                </a:ext>
              </a:extLst>
            </p:cNvPr>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wrap="none" anchor="ctr"/>
            <a:lstStyle/>
            <a:p>
              <a:endParaRPr lang="en-US"/>
            </a:p>
          </p:txBody>
        </p:sp>
      </p:grpSp>
      <p:sp>
        <p:nvSpPr>
          <p:cNvPr id="68633" name="Rectangle 1049"/>
          <p:cNvSpPr>
            <a:spLocks noGrp="1" noChangeArrowheads="1"/>
          </p:cNvSpPr>
          <p:nvPr>
            <p:ph type="ctrTitle"/>
          </p:nvPr>
        </p:nvSpPr>
        <p:spPr>
          <a:xfrm>
            <a:off x="1173164" y="1006079"/>
            <a:ext cx="7772400" cy="857250"/>
          </a:xfrm>
        </p:spPr>
        <p:txBody>
          <a:bodyPr/>
          <a:lstStyle>
            <a:lvl1pPr>
              <a:defRPr/>
            </a:lvl1pPr>
          </a:lstStyle>
          <a:p>
            <a:r>
              <a:rPr lang="en-US"/>
              <a:t>Click to edit Master title style</a:t>
            </a:r>
          </a:p>
        </p:txBody>
      </p:sp>
      <p:sp>
        <p:nvSpPr>
          <p:cNvPr id="68634" name="Rectangle 1050"/>
          <p:cNvSpPr>
            <a:spLocks noGrp="1" noChangeArrowheads="1"/>
          </p:cNvSpPr>
          <p:nvPr>
            <p:ph type="subTitle" idx="1"/>
          </p:nvPr>
        </p:nvSpPr>
        <p:spPr>
          <a:xfrm>
            <a:off x="1166812" y="2914650"/>
            <a:ext cx="6400800" cy="1314450"/>
          </a:xfrm>
        </p:spPr>
        <p:txBody>
          <a:bodyPr/>
          <a:lstStyle>
            <a:lvl1pPr marL="0" indent="0">
              <a:buFont typeface="Monotype Sorts" charset="2"/>
              <a:buNone/>
              <a:defRPr/>
            </a:lvl1pPr>
          </a:lstStyle>
          <a:p>
            <a:r>
              <a:rPr lang="en-US"/>
              <a:t>Click to edit Master subtitle style</a:t>
            </a:r>
          </a:p>
        </p:txBody>
      </p:sp>
      <p:sp>
        <p:nvSpPr>
          <p:cNvPr id="27" name="Rectangle 1051">
            <a:extLst>
              <a:ext uri="{FF2B5EF4-FFF2-40B4-BE49-F238E27FC236}">
                <a16:creationId xmlns:a16="http://schemas.microsoft.com/office/drawing/2014/main" id="{6A3372B5-3165-974F-96E5-268831C203C0}"/>
              </a:ext>
            </a:extLst>
          </p:cNvPr>
          <p:cNvSpPr>
            <a:spLocks noGrp="1" noChangeArrowheads="1"/>
          </p:cNvSpPr>
          <p:nvPr>
            <p:ph type="dt" sz="half" idx="10"/>
          </p:nvPr>
        </p:nvSpPr>
        <p:spPr>
          <a:xfrm>
            <a:off x="1166813" y="4686300"/>
            <a:ext cx="1905000" cy="342900"/>
          </a:xfrm>
        </p:spPr>
        <p:txBody>
          <a:bodyPr/>
          <a:lstStyle>
            <a:lvl1pPr>
              <a:defRPr>
                <a:solidFill>
                  <a:srgbClr val="000000"/>
                </a:solidFill>
              </a:defRPr>
            </a:lvl1pPr>
          </a:lstStyle>
          <a:p>
            <a:pPr>
              <a:defRPr/>
            </a:pPr>
            <a:endParaRPr lang="en-US"/>
          </a:p>
        </p:txBody>
      </p:sp>
      <p:sp>
        <p:nvSpPr>
          <p:cNvPr id="28" name="Rectangle 1052">
            <a:extLst>
              <a:ext uri="{FF2B5EF4-FFF2-40B4-BE49-F238E27FC236}">
                <a16:creationId xmlns:a16="http://schemas.microsoft.com/office/drawing/2014/main" id="{A19EE3B0-65BC-2546-B5AB-8F7E0D1C07E2}"/>
              </a:ext>
            </a:extLst>
          </p:cNvPr>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1053">
            <a:extLst>
              <a:ext uri="{FF2B5EF4-FFF2-40B4-BE49-F238E27FC236}">
                <a16:creationId xmlns:a16="http://schemas.microsoft.com/office/drawing/2014/main" id="{37F63035-DFB6-EC4F-A641-70E574351754}"/>
              </a:ext>
            </a:extLst>
          </p:cNvPr>
          <p:cNvSpPr>
            <a:spLocks noGrp="1" noChangeArrowheads="1"/>
          </p:cNvSpPr>
          <p:nvPr>
            <p:ph type="sldNum" sz="quarter" idx="12"/>
          </p:nvPr>
        </p:nvSpPr>
        <p:spPr/>
        <p:txBody>
          <a:bodyPr/>
          <a:lstStyle>
            <a:lvl1pPr>
              <a:defRPr>
                <a:solidFill>
                  <a:srgbClr val="000000"/>
                </a:solidFill>
              </a:defRPr>
            </a:lvl1pPr>
          </a:lstStyle>
          <a:p>
            <a:pPr>
              <a:defRPr/>
            </a:pPr>
            <a:fld id="{8940C9FC-3206-2941-A95F-D456BA90B822}" type="slidenum">
              <a:rPr lang="en-US" altLang="en-US"/>
              <a:pPr>
                <a:defRPr/>
              </a:pPr>
              <a:t>‹#›</a:t>
            </a:fld>
            <a:endParaRPr lang="en-US" altLang="en-US"/>
          </a:p>
        </p:txBody>
      </p:sp>
    </p:spTree>
    <p:extLst>
      <p:ext uri="{BB962C8B-B14F-4D97-AF65-F5344CB8AC3E}">
        <p14:creationId xmlns:p14="http://schemas.microsoft.com/office/powerpoint/2010/main" val="4087882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F27775F9-3A45-4C4A-9FE0-DA02124C24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28">
            <a:extLst>
              <a:ext uri="{FF2B5EF4-FFF2-40B4-BE49-F238E27FC236}">
                <a16:creationId xmlns:a16="http://schemas.microsoft.com/office/drawing/2014/main" id="{1CE67A65-39A9-714F-84D8-6584501D15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29">
            <a:extLst>
              <a:ext uri="{FF2B5EF4-FFF2-40B4-BE49-F238E27FC236}">
                <a16:creationId xmlns:a16="http://schemas.microsoft.com/office/drawing/2014/main" id="{88E0DD0C-8321-5B43-8F1C-B2AC4A272B30}"/>
              </a:ext>
            </a:extLst>
          </p:cNvPr>
          <p:cNvSpPr>
            <a:spLocks noGrp="1" noChangeArrowheads="1"/>
          </p:cNvSpPr>
          <p:nvPr>
            <p:ph type="sldNum" sz="quarter" idx="12"/>
          </p:nvPr>
        </p:nvSpPr>
        <p:spPr>
          <a:ln/>
        </p:spPr>
        <p:txBody>
          <a:bodyPr/>
          <a:lstStyle>
            <a:lvl1pPr>
              <a:defRPr/>
            </a:lvl1pPr>
          </a:lstStyle>
          <a:p>
            <a:pPr>
              <a:defRPr/>
            </a:pPr>
            <a:fld id="{93676CA9-E764-D843-A8BB-78AA4110B1E3}" type="slidenum">
              <a:rPr lang="en-US" altLang="en-US"/>
              <a:pPr>
                <a:defRPr/>
              </a:pPr>
              <a:t>‹#›</a:t>
            </a:fld>
            <a:endParaRPr lang="en-US" altLang="en-US"/>
          </a:p>
        </p:txBody>
      </p:sp>
    </p:spTree>
    <p:extLst>
      <p:ext uri="{BB962C8B-B14F-4D97-AF65-F5344CB8AC3E}">
        <p14:creationId xmlns:p14="http://schemas.microsoft.com/office/powerpoint/2010/main" val="1548778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3751" y="228600"/>
            <a:ext cx="2000251" cy="3943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228600"/>
            <a:ext cx="5848350" cy="3943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9577E028-23B8-3E48-9BC0-46F4E232F16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28">
            <a:extLst>
              <a:ext uri="{FF2B5EF4-FFF2-40B4-BE49-F238E27FC236}">
                <a16:creationId xmlns:a16="http://schemas.microsoft.com/office/drawing/2014/main" id="{13120C97-F7AA-AB43-9167-F6A74FFFA5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29">
            <a:extLst>
              <a:ext uri="{FF2B5EF4-FFF2-40B4-BE49-F238E27FC236}">
                <a16:creationId xmlns:a16="http://schemas.microsoft.com/office/drawing/2014/main" id="{85DF395C-8E4F-BE4C-9193-8ED3BFDC72F7}"/>
              </a:ext>
            </a:extLst>
          </p:cNvPr>
          <p:cNvSpPr>
            <a:spLocks noGrp="1" noChangeArrowheads="1"/>
          </p:cNvSpPr>
          <p:nvPr>
            <p:ph type="sldNum" sz="quarter" idx="12"/>
          </p:nvPr>
        </p:nvSpPr>
        <p:spPr>
          <a:ln/>
        </p:spPr>
        <p:txBody>
          <a:bodyPr/>
          <a:lstStyle>
            <a:lvl1pPr>
              <a:defRPr/>
            </a:lvl1pPr>
          </a:lstStyle>
          <a:p>
            <a:pPr>
              <a:defRPr/>
            </a:pPr>
            <a:fld id="{662EB463-34D3-C24D-A2E0-CB9ECF6AFE7E}" type="slidenum">
              <a:rPr lang="en-US" altLang="en-US"/>
              <a:pPr>
                <a:defRPr/>
              </a:pPr>
              <a:t>‹#›</a:t>
            </a:fld>
            <a:endParaRPr lang="en-US" altLang="en-US"/>
          </a:p>
        </p:txBody>
      </p:sp>
    </p:spTree>
    <p:extLst>
      <p:ext uri="{BB962C8B-B14F-4D97-AF65-F5344CB8AC3E}">
        <p14:creationId xmlns:p14="http://schemas.microsoft.com/office/powerpoint/2010/main" val="3631309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1" y="228600"/>
            <a:ext cx="7772400" cy="685800"/>
          </a:xfrm>
        </p:spPr>
        <p:txBody>
          <a:bodyPr/>
          <a:lstStyle/>
          <a:p>
            <a:r>
              <a:rPr lang="en-US"/>
              <a:t>Click to edit Master title style</a:t>
            </a:r>
          </a:p>
        </p:txBody>
      </p:sp>
      <p:sp>
        <p:nvSpPr>
          <p:cNvPr id="3" name="Text Placeholder 2"/>
          <p:cNvSpPr>
            <a:spLocks noGrp="1"/>
          </p:cNvSpPr>
          <p:nvPr>
            <p:ph type="body" sz="half" idx="1"/>
          </p:nvPr>
        </p:nvSpPr>
        <p:spPr>
          <a:xfrm>
            <a:off x="1143002" y="108585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2" y="108585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a:extLst>
              <a:ext uri="{FF2B5EF4-FFF2-40B4-BE49-F238E27FC236}">
                <a16:creationId xmlns:a16="http://schemas.microsoft.com/office/drawing/2014/main" id="{6D4DFE16-C4BC-914B-BEF8-B05786F06B2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28">
            <a:extLst>
              <a:ext uri="{FF2B5EF4-FFF2-40B4-BE49-F238E27FC236}">
                <a16:creationId xmlns:a16="http://schemas.microsoft.com/office/drawing/2014/main" id="{64C4FBE2-90BE-094A-9D48-8CB6E539F2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29">
            <a:extLst>
              <a:ext uri="{FF2B5EF4-FFF2-40B4-BE49-F238E27FC236}">
                <a16:creationId xmlns:a16="http://schemas.microsoft.com/office/drawing/2014/main" id="{58D120AE-0C09-ED45-82F1-45B1F80C684D}"/>
              </a:ext>
            </a:extLst>
          </p:cNvPr>
          <p:cNvSpPr>
            <a:spLocks noGrp="1" noChangeArrowheads="1"/>
          </p:cNvSpPr>
          <p:nvPr>
            <p:ph type="sldNum" sz="quarter" idx="12"/>
          </p:nvPr>
        </p:nvSpPr>
        <p:spPr>
          <a:ln/>
        </p:spPr>
        <p:txBody>
          <a:bodyPr/>
          <a:lstStyle>
            <a:lvl1pPr>
              <a:defRPr/>
            </a:lvl1pPr>
          </a:lstStyle>
          <a:p>
            <a:pPr>
              <a:defRPr/>
            </a:pPr>
            <a:fld id="{CA8CA4B9-E843-1149-94BB-C63A3DF89E93}" type="slidenum">
              <a:rPr lang="en-US" altLang="en-US"/>
              <a:pPr>
                <a:defRPr/>
              </a:pPr>
              <a:t>‹#›</a:t>
            </a:fld>
            <a:endParaRPr lang="en-US" altLang="en-US"/>
          </a:p>
        </p:txBody>
      </p:sp>
    </p:spTree>
    <p:extLst>
      <p:ext uri="{BB962C8B-B14F-4D97-AF65-F5344CB8AC3E}">
        <p14:creationId xmlns:p14="http://schemas.microsoft.com/office/powerpoint/2010/main" val="3442939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43001" y="228600"/>
            <a:ext cx="8001001"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7">
            <a:extLst>
              <a:ext uri="{FF2B5EF4-FFF2-40B4-BE49-F238E27FC236}">
                <a16:creationId xmlns:a16="http://schemas.microsoft.com/office/drawing/2014/main" id="{967FDE26-7A8D-C441-9D0A-DBF72F21080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28">
            <a:extLst>
              <a:ext uri="{FF2B5EF4-FFF2-40B4-BE49-F238E27FC236}">
                <a16:creationId xmlns:a16="http://schemas.microsoft.com/office/drawing/2014/main" id="{34492291-84F0-6D44-844B-72C17880F9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29">
            <a:extLst>
              <a:ext uri="{FF2B5EF4-FFF2-40B4-BE49-F238E27FC236}">
                <a16:creationId xmlns:a16="http://schemas.microsoft.com/office/drawing/2014/main" id="{E7207120-CB06-9040-B500-6CEDEC7B2EDF}"/>
              </a:ext>
            </a:extLst>
          </p:cNvPr>
          <p:cNvSpPr>
            <a:spLocks noGrp="1" noChangeArrowheads="1"/>
          </p:cNvSpPr>
          <p:nvPr>
            <p:ph type="sldNum" sz="quarter" idx="12"/>
          </p:nvPr>
        </p:nvSpPr>
        <p:spPr>
          <a:ln/>
        </p:spPr>
        <p:txBody>
          <a:bodyPr/>
          <a:lstStyle>
            <a:lvl1pPr>
              <a:defRPr/>
            </a:lvl1pPr>
          </a:lstStyle>
          <a:p>
            <a:pPr>
              <a:defRPr/>
            </a:pPr>
            <a:fld id="{0D61ABB3-AB3A-8D4A-8B77-3FE7AF109F41}" type="slidenum">
              <a:rPr lang="en-US" altLang="en-US"/>
              <a:pPr>
                <a:defRPr/>
              </a:pPr>
              <a:t>‹#›</a:t>
            </a:fld>
            <a:endParaRPr lang="en-US" altLang="en-US"/>
          </a:p>
        </p:txBody>
      </p:sp>
    </p:spTree>
    <p:extLst>
      <p:ext uri="{BB962C8B-B14F-4D97-AF65-F5344CB8AC3E}">
        <p14:creationId xmlns:p14="http://schemas.microsoft.com/office/powerpoint/2010/main" val="327347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71601" y="228600"/>
            <a:ext cx="7772400" cy="685800"/>
          </a:xfrm>
        </p:spPr>
        <p:txBody>
          <a:bodyPr/>
          <a:lstStyle/>
          <a:p>
            <a:r>
              <a:rPr lang="en-US"/>
              <a:t>Click to edit Master title style</a:t>
            </a:r>
          </a:p>
        </p:txBody>
      </p:sp>
      <p:sp>
        <p:nvSpPr>
          <p:cNvPr id="3" name="Text Placeholder 2"/>
          <p:cNvSpPr>
            <a:spLocks noGrp="1"/>
          </p:cNvSpPr>
          <p:nvPr>
            <p:ph type="body" sz="half" idx="1"/>
          </p:nvPr>
        </p:nvSpPr>
        <p:spPr>
          <a:xfrm>
            <a:off x="1143002" y="108585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05402" y="1085850"/>
            <a:ext cx="3810000" cy="3086100"/>
          </a:xfrm>
        </p:spPr>
        <p:txBody>
          <a:bodyPr/>
          <a:lstStyle/>
          <a:p>
            <a:pPr lvl="0"/>
            <a:endParaRPr lang="en-US" noProof="0"/>
          </a:p>
        </p:txBody>
      </p:sp>
      <p:sp>
        <p:nvSpPr>
          <p:cNvPr id="5" name="Rectangle 27">
            <a:extLst>
              <a:ext uri="{FF2B5EF4-FFF2-40B4-BE49-F238E27FC236}">
                <a16:creationId xmlns:a16="http://schemas.microsoft.com/office/drawing/2014/main" id="{97B2C64E-5294-6945-A93B-6A26651791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28">
            <a:extLst>
              <a:ext uri="{FF2B5EF4-FFF2-40B4-BE49-F238E27FC236}">
                <a16:creationId xmlns:a16="http://schemas.microsoft.com/office/drawing/2014/main" id="{6184978A-A4B0-664E-AE13-E04EABF46F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29">
            <a:extLst>
              <a:ext uri="{FF2B5EF4-FFF2-40B4-BE49-F238E27FC236}">
                <a16:creationId xmlns:a16="http://schemas.microsoft.com/office/drawing/2014/main" id="{4A1F6491-F61C-014B-BFFE-CBB06A1347EC}"/>
              </a:ext>
            </a:extLst>
          </p:cNvPr>
          <p:cNvSpPr>
            <a:spLocks noGrp="1" noChangeArrowheads="1"/>
          </p:cNvSpPr>
          <p:nvPr>
            <p:ph type="sldNum" sz="quarter" idx="12"/>
          </p:nvPr>
        </p:nvSpPr>
        <p:spPr>
          <a:ln/>
        </p:spPr>
        <p:txBody>
          <a:bodyPr/>
          <a:lstStyle>
            <a:lvl1pPr>
              <a:defRPr/>
            </a:lvl1pPr>
          </a:lstStyle>
          <a:p>
            <a:pPr>
              <a:defRPr/>
            </a:pPr>
            <a:fld id="{CDD1EE01-5D27-5646-AE22-450597E08386}" type="slidenum">
              <a:rPr lang="en-US" altLang="en-US"/>
              <a:pPr>
                <a:defRPr/>
              </a:pPr>
              <a:t>‹#›</a:t>
            </a:fld>
            <a:endParaRPr lang="en-US" altLang="en-US"/>
          </a:p>
        </p:txBody>
      </p:sp>
    </p:spTree>
    <p:extLst>
      <p:ext uri="{BB962C8B-B14F-4D97-AF65-F5344CB8AC3E}">
        <p14:creationId xmlns:p14="http://schemas.microsoft.com/office/powerpoint/2010/main" val="3508277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Text Placeholder 2"/>
          <p:cNvSpPr>
            <a:spLocks noGrp="1"/>
          </p:cNvSpPr>
          <p:nvPr>
            <p:ph type="body" sz="half" idx="1"/>
          </p:nvPr>
        </p:nvSpPr>
        <p:spPr>
          <a:xfrm>
            <a:off x="6858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485900"/>
            <a:ext cx="3810000" cy="3086100"/>
          </a:xfrm>
        </p:spPr>
        <p:txBody>
          <a:bodyPr/>
          <a:lstStyle/>
          <a:p>
            <a:pPr lvl="0"/>
            <a:endParaRPr lang="en-US" noProof="0"/>
          </a:p>
        </p:txBody>
      </p:sp>
      <p:sp>
        <p:nvSpPr>
          <p:cNvPr id="5" name="Date Placeholder 29">
            <a:extLst>
              <a:ext uri="{FF2B5EF4-FFF2-40B4-BE49-F238E27FC236}">
                <a16:creationId xmlns:a16="http://schemas.microsoft.com/office/drawing/2014/main" id="{B204EEBC-C30F-F146-8A15-898BA745E7A2}"/>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30">
            <a:extLst>
              <a:ext uri="{FF2B5EF4-FFF2-40B4-BE49-F238E27FC236}">
                <a16:creationId xmlns:a16="http://schemas.microsoft.com/office/drawing/2014/main" id="{8D42614C-51A3-3847-B89F-4DD94D96D434}"/>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31">
            <a:extLst>
              <a:ext uri="{FF2B5EF4-FFF2-40B4-BE49-F238E27FC236}">
                <a16:creationId xmlns:a16="http://schemas.microsoft.com/office/drawing/2014/main" id="{53CE0A82-72DB-AA4D-A955-018FD109F5D7}"/>
              </a:ext>
            </a:extLst>
          </p:cNvPr>
          <p:cNvSpPr>
            <a:spLocks noGrp="1" noChangeArrowheads="1"/>
          </p:cNvSpPr>
          <p:nvPr>
            <p:ph type="sldNum" sz="quarter" idx="12"/>
          </p:nvPr>
        </p:nvSpPr>
        <p:spPr/>
        <p:txBody>
          <a:bodyPr/>
          <a:lstStyle>
            <a:lvl1pPr>
              <a:defRPr/>
            </a:lvl1pPr>
          </a:lstStyle>
          <a:p>
            <a:pPr>
              <a:defRPr/>
            </a:pPr>
            <a:fld id="{A93009B2-7801-BB4C-9E19-3C4B89542FDE}" type="slidenum">
              <a:rPr lang="en-US" altLang="en-US"/>
              <a:pPr>
                <a:defRPr/>
              </a:pPr>
              <a:t>‹#›</a:t>
            </a:fld>
            <a:endParaRPr lang="en-US" altLang="en-US"/>
          </a:p>
        </p:txBody>
      </p:sp>
    </p:spTree>
    <p:extLst>
      <p:ext uri="{BB962C8B-B14F-4D97-AF65-F5344CB8AC3E}">
        <p14:creationId xmlns:p14="http://schemas.microsoft.com/office/powerpoint/2010/main" val="323148397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963946" y="384340"/>
            <a:ext cx="1216107" cy="389300"/>
          </a:xfrm>
          <a:prstGeom prst="rect">
            <a:avLst/>
          </a:prstGeom>
        </p:spPr>
        <p:txBody>
          <a:bodyPr wrap="square" lIns="0" tIns="0" rIns="0" bIns="0">
            <a:spAutoFit/>
          </a:bodyPr>
          <a:lstStyle>
            <a:lvl1pPr>
              <a:defRPr sz="2479" b="1" i="0">
                <a:solidFill>
                  <a:schemeClr val="tx1"/>
                </a:solidFill>
                <a:latin typeface="Century Gothic"/>
                <a:cs typeface="Century Gothic"/>
              </a:defRPr>
            </a:lvl1pPr>
          </a:lstStyle>
          <a:p>
            <a:endParaRPr/>
          </a:p>
        </p:txBody>
      </p:sp>
      <p:sp>
        <p:nvSpPr>
          <p:cNvPr id="3" name="Holder 3"/>
          <p:cNvSpPr>
            <a:spLocks noGrp="1"/>
          </p:cNvSpPr>
          <p:nvPr>
            <p:ph type="subTitle" idx="4"/>
          </p:nvPr>
        </p:nvSpPr>
        <p:spPr>
          <a:xfrm>
            <a:off x="1371600" y="2880360"/>
            <a:ext cx="6400800" cy="63094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24484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2A180EAF-9484-A94A-8073-8DDC981C12A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28">
            <a:extLst>
              <a:ext uri="{FF2B5EF4-FFF2-40B4-BE49-F238E27FC236}">
                <a16:creationId xmlns:a16="http://schemas.microsoft.com/office/drawing/2014/main" id="{21AFB52C-8564-9F4A-8B1F-90107BE755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29">
            <a:extLst>
              <a:ext uri="{FF2B5EF4-FFF2-40B4-BE49-F238E27FC236}">
                <a16:creationId xmlns:a16="http://schemas.microsoft.com/office/drawing/2014/main" id="{60285AE7-5345-4340-8A98-3C4294D8C6EF}"/>
              </a:ext>
            </a:extLst>
          </p:cNvPr>
          <p:cNvSpPr>
            <a:spLocks noGrp="1" noChangeArrowheads="1"/>
          </p:cNvSpPr>
          <p:nvPr>
            <p:ph type="sldNum" sz="quarter" idx="12"/>
          </p:nvPr>
        </p:nvSpPr>
        <p:spPr>
          <a:ln/>
        </p:spPr>
        <p:txBody>
          <a:bodyPr/>
          <a:lstStyle>
            <a:lvl1pPr>
              <a:defRPr/>
            </a:lvl1pPr>
          </a:lstStyle>
          <a:p>
            <a:pPr>
              <a:defRPr/>
            </a:pPr>
            <a:fld id="{3F3F56E1-7635-D94F-AA7C-B0630E87E1CC}" type="slidenum">
              <a:rPr lang="en-US" altLang="en-US"/>
              <a:pPr>
                <a:defRPr/>
              </a:pPr>
              <a:t>‹#›</a:t>
            </a:fld>
            <a:endParaRPr lang="en-US" altLang="en-US"/>
          </a:p>
        </p:txBody>
      </p:sp>
    </p:spTree>
    <p:extLst>
      <p:ext uri="{BB962C8B-B14F-4D97-AF65-F5344CB8AC3E}">
        <p14:creationId xmlns:p14="http://schemas.microsoft.com/office/powerpoint/2010/main" val="2191157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6"/>
            <a:ext cx="7772400" cy="1021556"/>
          </a:xfrm>
        </p:spPr>
        <p:txBody>
          <a:bodyPr anchor="t"/>
          <a:lstStyle>
            <a:lvl1pPr algn="l">
              <a:defRPr sz="3000" b="1" cap="all"/>
            </a:lvl1pPr>
          </a:lstStyle>
          <a:p>
            <a:r>
              <a:rPr lang="en-US" dirty="0"/>
              <a:t>Click to edit Master title style</a:t>
            </a:r>
          </a:p>
        </p:txBody>
      </p:sp>
      <p:sp>
        <p:nvSpPr>
          <p:cNvPr id="3" name="Text Placeholder 2"/>
          <p:cNvSpPr>
            <a:spLocks noGrp="1"/>
          </p:cNvSpPr>
          <p:nvPr>
            <p:ph type="body" idx="1"/>
          </p:nvPr>
        </p:nvSpPr>
        <p:spPr>
          <a:xfrm>
            <a:off x="722314" y="2180036"/>
            <a:ext cx="7772400" cy="1125140"/>
          </a:xfrm>
        </p:spPr>
        <p:txBody>
          <a:bodyPr anchor="b"/>
          <a:lstStyle>
            <a:lvl1pPr marL="0" indent="0">
              <a:buNone/>
              <a:defRPr sz="1500"/>
            </a:lvl1pPr>
            <a:lvl2pPr marL="342892" indent="0">
              <a:buNone/>
              <a:defRPr sz="1350"/>
            </a:lvl2pPr>
            <a:lvl3pPr marL="685784" indent="0">
              <a:buNone/>
              <a:defRPr sz="1200"/>
            </a:lvl3pPr>
            <a:lvl4pPr marL="1028675" indent="0">
              <a:buNone/>
              <a:defRPr sz="1050"/>
            </a:lvl4pPr>
            <a:lvl5pPr marL="1371566" indent="0">
              <a:buNone/>
              <a:defRPr sz="1050"/>
            </a:lvl5pPr>
            <a:lvl6pPr marL="1714457" indent="0">
              <a:buNone/>
              <a:defRPr sz="1050"/>
            </a:lvl6pPr>
            <a:lvl7pPr marL="2057349" indent="0">
              <a:buNone/>
              <a:defRPr sz="1050"/>
            </a:lvl7pPr>
            <a:lvl8pPr marL="2400240" indent="0">
              <a:buNone/>
              <a:defRPr sz="1050"/>
            </a:lvl8pPr>
            <a:lvl9pPr marL="2743132" indent="0">
              <a:buNone/>
              <a:defRPr sz="1050"/>
            </a:lvl9pPr>
          </a:lstStyle>
          <a:p>
            <a:pPr lvl="0"/>
            <a:r>
              <a:rPr lang="en-US"/>
              <a:t>Click to edit Master text styles</a:t>
            </a:r>
          </a:p>
        </p:txBody>
      </p:sp>
      <p:sp>
        <p:nvSpPr>
          <p:cNvPr id="4" name="Rectangle 27">
            <a:extLst>
              <a:ext uri="{FF2B5EF4-FFF2-40B4-BE49-F238E27FC236}">
                <a16:creationId xmlns:a16="http://schemas.microsoft.com/office/drawing/2014/main" id="{ACD8888E-4DC7-2B47-A820-73295B16257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28">
            <a:extLst>
              <a:ext uri="{FF2B5EF4-FFF2-40B4-BE49-F238E27FC236}">
                <a16:creationId xmlns:a16="http://schemas.microsoft.com/office/drawing/2014/main" id="{E3CB3FA0-3DC7-EF4B-8AFB-FB90B014F3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29">
            <a:extLst>
              <a:ext uri="{FF2B5EF4-FFF2-40B4-BE49-F238E27FC236}">
                <a16:creationId xmlns:a16="http://schemas.microsoft.com/office/drawing/2014/main" id="{7D67ACF6-1F84-F74A-BB11-5265B8477D01}"/>
              </a:ext>
            </a:extLst>
          </p:cNvPr>
          <p:cNvSpPr>
            <a:spLocks noGrp="1" noChangeArrowheads="1"/>
          </p:cNvSpPr>
          <p:nvPr>
            <p:ph type="sldNum" sz="quarter" idx="12"/>
          </p:nvPr>
        </p:nvSpPr>
        <p:spPr>
          <a:ln/>
        </p:spPr>
        <p:txBody>
          <a:bodyPr/>
          <a:lstStyle>
            <a:lvl1pPr>
              <a:defRPr/>
            </a:lvl1pPr>
          </a:lstStyle>
          <a:p>
            <a:pPr>
              <a:defRPr/>
            </a:pPr>
            <a:fld id="{C0CF555A-5BFD-C744-ABA6-BC1172109717}" type="slidenum">
              <a:rPr lang="en-US" altLang="en-US"/>
              <a:pPr>
                <a:defRPr/>
              </a:pPr>
              <a:t>‹#›</a:t>
            </a:fld>
            <a:endParaRPr lang="en-US" altLang="en-US"/>
          </a:p>
        </p:txBody>
      </p:sp>
    </p:spTree>
    <p:extLst>
      <p:ext uri="{BB962C8B-B14F-4D97-AF65-F5344CB8AC3E}">
        <p14:creationId xmlns:p14="http://schemas.microsoft.com/office/powerpoint/2010/main" val="4093520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2" y="108585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2" y="108585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a:extLst>
              <a:ext uri="{FF2B5EF4-FFF2-40B4-BE49-F238E27FC236}">
                <a16:creationId xmlns:a16="http://schemas.microsoft.com/office/drawing/2014/main" id="{A2C68B7C-6C02-8E48-9A79-F6B041A2620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28">
            <a:extLst>
              <a:ext uri="{FF2B5EF4-FFF2-40B4-BE49-F238E27FC236}">
                <a16:creationId xmlns:a16="http://schemas.microsoft.com/office/drawing/2014/main" id="{489039FC-34B2-F541-8722-5FF64890E4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29">
            <a:extLst>
              <a:ext uri="{FF2B5EF4-FFF2-40B4-BE49-F238E27FC236}">
                <a16:creationId xmlns:a16="http://schemas.microsoft.com/office/drawing/2014/main" id="{0F6F8C69-5A39-E043-9D3C-587D334220AF}"/>
              </a:ext>
            </a:extLst>
          </p:cNvPr>
          <p:cNvSpPr>
            <a:spLocks noGrp="1" noChangeArrowheads="1"/>
          </p:cNvSpPr>
          <p:nvPr>
            <p:ph type="sldNum" sz="quarter" idx="12"/>
          </p:nvPr>
        </p:nvSpPr>
        <p:spPr>
          <a:ln/>
        </p:spPr>
        <p:txBody>
          <a:bodyPr/>
          <a:lstStyle>
            <a:lvl1pPr>
              <a:defRPr/>
            </a:lvl1pPr>
          </a:lstStyle>
          <a:p>
            <a:pPr>
              <a:defRPr/>
            </a:pPr>
            <a:fld id="{C71F4E98-1D32-3049-B8B1-6924E2A16318}" type="slidenum">
              <a:rPr lang="en-US" altLang="en-US"/>
              <a:pPr>
                <a:defRPr/>
              </a:pPr>
              <a:t>‹#›</a:t>
            </a:fld>
            <a:endParaRPr lang="en-US" altLang="en-US"/>
          </a:p>
        </p:txBody>
      </p:sp>
    </p:spTree>
    <p:extLst>
      <p:ext uri="{BB962C8B-B14F-4D97-AF65-F5344CB8AC3E}">
        <p14:creationId xmlns:p14="http://schemas.microsoft.com/office/powerpoint/2010/main" val="983877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58068" y="205979"/>
            <a:ext cx="7628731" cy="85725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058069" y="1151333"/>
            <a:ext cx="4040188" cy="479822"/>
          </a:xfrm>
        </p:spPr>
        <p:txBody>
          <a:bodyPr anchor="b"/>
          <a:lstStyle>
            <a:lvl1pPr marL="0" indent="0">
              <a:buNone/>
              <a:defRPr sz="1800" b="1"/>
            </a:lvl1pPr>
            <a:lvl2pPr marL="342892" indent="0">
              <a:buNone/>
              <a:defRPr sz="1500" b="1"/>
            </a:lvl2pPr>
            <a:lvl3pPr marL="685784" indent="0">
              <a:buNone/>
              <a:defRPr sz="1350" b="1"/>
            </a:lvl3pPr>
            <a:lvl4pPr marL="1028675"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1173163" y="1676995"/>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4" cy="479822"/>
          </a:xfrm>
        </p:spPr>
        <p:txBody>
          <a:bodyPr anchor="b"/>
          <a:lstStyle>
            <a:lvl1pPr marL="0" indent="0">
              <a:buNone/>
              <a:defRPr sz="1800" b="1"/>
            </a:lvl1pPr>
            <a:lvl2pPr marL="342892" indent="0">
              <a:buNone/>
              <a:defRPr sz="1500" b="1"/>
            </a:lvl2pPr>
            <a:lvl3pPr marL="685784" indent="0">
              <a:buNone/>
              <a:defRPr sz="1350" b="1"/>
            </a:lvl3pPr>
            <a:lvl4pPr marL="1028675"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4"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a:extLst>
              <a:ext uri="{FF2B5EF4-FFF2-40B4-BE49-F238E27FC236}">
                <a16:creationId xmlns:a16="http://schemas.microsoft.com/office/drawing/2014/main" id="{341A71EA-455F-FC45-BAB7-3C79C58C09D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28">
            <a:extLst>
              <a:ext uri="{FF2B5EF4-FFF2-40B4-BE49-F238E27FC236}">
                <a16:creationId xmlns:a16="http://schemas.microsoft.com/office/drawing/2014/main" id="{C7779438-782D-FD42-90D1-36EC2B1782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29">
            <a:extLst>
              <a:ext uri="{FF2B5EF4-FFF2-40B4-BE49-F238E27FC236}">
                <a16:creationId xmlns:a16="http://schemas.microsoft.com/office/drawing/2014/main" id="{194E6674-1819-9F4D-A3C7-68A85BEFABAC}"/>
              </a:ext>
            </a:extLst>
          </p:cNvPr>
          <p:cNvSpPr>
            <a:spLocks noGrp="1" noChangeArrowheads="1"/>
          </p:cNvSpPr>
          <p:nvPr>
            <p:ph type="sldNum" sz="quarter" idx="12"/>
          </p:nvPr>
        </p:nvSpPr>
        <p:spPr>
          <a:ln/>
        </p:spPr>
        <p:txBody>
          <a:bodyPr/>
          <a:lstStyle>
            <a:lvl1pPr>
              <a:defRPr/>
            </a:lvl1pPr>
          </a:lstStyle>
          <a:p>
            <a:pPr>
              <a:defRPr/>
            </a:pPr>
            <a:fld id="{D5A48491-3C24-9345-B1F6-F4E0BD1D2377}" type="slidenum">
              <a:rPr lang="en-US" altLang="en-US"/>
              <a:pPr>
                <a:defRPr/>
              </a:pPr>
              <a:t>‹#›</a:t>
            </a:fld>
            <a:endParaRPr lang="en-US" altLang="en-US"/>
          </a:p>
        </p:txBody>
      </p:sp>
    </p:spTree>
    <p:extLst>
      <p:ext uri="{BB962C8B-B14F-4D97-AF65-F5344CB8AC3E}">
        <p14:creationId xmlns:p14="http://schemas.microsoft.com/office/powerpoint/2010/main" val="1170880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a:extLst>
              <a:ext uri="{FF2B5EF4-FFF2-40B4-BE49-F238E27FC236}">
                <a16:creationId xmlns:a16="http://schemas.microsoft.com/office/drawing/2014/main" id="{C4D0C758-C629-4445-9020-6F7F06DD92B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28">
            <a:extLst>
              <a:ext uri="{FF2B5EF4-FFF2-40B4-BE49-F238E27FC236}">
                <a16:creationId xmlns:a16="http://schemas.microsoft.com/office/drawing/2014/main" id="{13D51F68-C15B-8A4E-85EE-0ABA9C58B9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29">
            <a:extLst>
              <a:ext uri="{FF2B5EF4-FFF2-40B4-BE49-F238E27FC236}">
                <a16:creationId xmlns:a16="http://schemas.microsoft.com/office/drawing/2014/main" id="{DAC94A86-45DD-1A48-BE9F-E71200D7C276}"/>
              </a:ext>
            </a:extLst>
          </p:cNvPr>
          <p:cNvSpPr>
            <a:spLocks noGrp="1" noChangeArrowheads="1"/>
          </p:cNvSpPr>
          <p:nvPr>
            <p:ph type="sldNum" sz="quarter" idx="12"/>
          </p:nvPr>
        </p:nvSpPr>
        <p:spPr>
          <a:ln/>
        </p:spPr>
        <p:txBody>
          <a:bodyPr/>
          <a:lstStyle>
            <a:lvl1pPr>
              <a:defRPr/>
            </a:lvl1pPr>
          </a:lstStyle>
          <a:p>
            <a:pPr>
              <a:defRPr/>
            </a:pPr>
            <a:fld id="{0B6F29D5-B306-4740-925F-E5C6738318EB}" type="slidenum">
              <a:rPr lang="en-US" altLang="en-US"/>
              <a:pPr>
                <a:defRPr/>
              </a:pPr>
              <a:t>‹#›</a:t>
            </a:fld>
            <a:endParaRPr lang="en-US" altLang="en-US"/>
          </a:p>
        </p:txBody>
      </p:sp>
    </p:spTree>
    <p:extLst>
      <p:ext uri="{BB962C8B-B14F-4D97-AF65-F5344CB8AC3E}">
        <p14:creationId xmlns:p14="http://schemas.microsoft.com/office/powerpoint/2010/main" val="2820574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a:extLst>
              <a:ext uri="{FF2B5EF4-FFF2-40B4-BE49-F238E27FC236}">
                <a16:creationId xmlns:a16="http://schemas.microsoft.com/office/drawing/2014/main" id="{5189E5CF-3E27-BF41-B515-C71416783F1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28">
            <a:extLst>
              <a:ext uri="{FF2B5EF4-FFF2-40B4-BE49-F238E27FC236}">
                <a16:creationId xmlns:a16="http://schemas.microsoft.com/office/drawing/2014/main" id="{16C97E54-A99F-A244-9042-5CB70B023F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29">
            <a:extLst>
              <a:ext uri="{FF2B5EF4-FFF2-40B4-BE49-F238E27FC236}">
                <a16:creationId xmlns:a16="http://schemas.microsoft.com/office/drawing/2014/main" id="{149B5440-9D5A-2044-8AE4-39061CAF7EF5}"/>
              </a:ext>
            </a:extLst>
          </p:cNvPr>
          <p:cNvSpPr>
            <a:spLocks noGrp="1" noChangeArrowheads="1"/>
          </p:cNvSpPr>
          <p:nvPr>
            <p:ph type="sldNum" sz="quarter" idx="12"/>
          </p:nvPr>
        </p:nvSpPr>
        <p:spPr>
          <a:ln/>
        </p:spPr>
        <p:txBody>
          <a:bodyPr/>
          <a:lstStyle>
            <a:lvl1pPr>
              <a:defRPr/>
            </a:lvl1pPr>
          </a:lstStyle>
          <a:p>
            <a:pPr>
              <a:defRPr/>
            </a:pPr>
            <a:fld id="{82D86DBE-648C-324C-A178-F41F413736D2}" type="slidenum">
              <a:rPr lang="en-US" altLang="en-US"/>
              <a:pPr>
                <a:defRPr/>
              </a:pPr>
              <a:t>‹#›</a:t>
            </a:fld>
            <a:endParaRPr lang="en-US" altLang="en-US"/>
          </a:p>
        </p:txBody>
      </p:sp>
    </p:spTree>
    <p:extLst>
      <p:ext uri="{BB962C8B-B14F-4D97-AF65-F5344CB8AC3E}">
        <p14:creationId xmlns:p14="http://schemas.microsoft.com/office/powerpoint/2010/main" val="2040134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3" y="204789"/>
            <a:ext cx="5111749"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892" indent="0">
              <a:buNone/>
              <a:defRPr sz="900"/>
            </a:lvl2pPr>
            <a:lvl3pPr marL="685784" indent="0">
              <a:buNone/>
              <a:defRPr sz="750"/>
            </a:lvl3pPr>
            <a:lvl4pPr marL="1028675"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Rectangle 27">
            <a:extLst>
              <a:ext uri="{FF2B5EF4-FFF2-40B4-BE49-F238E27FC236}">
                <a16:creationId xmlns:a16="http://schemas.microsoft.com/office/drawing/2014/main" id="{494F263F-5437-7641-8596-4792D2D7F53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28">
            <a:extLst>
              <a:ext uri="{FF2B5EF4-FFF2-40B4-BE49-F238E27FC236}">
                <a16:creationId xmlns:a16="http://schemas.microsoft.com/office/drawing/2014/main" id="{61B068CB-7F42-EE44-8C2D-29586288CB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29">
            <a:extLst>
              <a:ext uri="{FF2B5EF4-FFF2-40B4-BE49-F238E27FC236}">
                <a16:creationId xmlns:a16="http://schemas.microsoft.com/office/drawing/2014/main" id="{6FA6335B-353D-6440-A910-34E0D0A74341}"/>
              </a:ext>
            </a:extLst>
          </p:cNvPr>
          <p:cNvSpPr>
            <a:spLocks noGrp="1" noChangeArrowheads="1"/>
          </p:cNvSpPr>
          <p:nvPr>
            <p:ph type="sldNum" sz="quarter" idx="12"/>
          </p:nvPr>
        </p:nvSpPr>
        <p:spPr>
          <a:ln/>
        </p:spPr>
        <p:txBody>
          <a:bodyPr/>
          <a:lstStyle>
            <a:lvl1pPr>
              <a:defRPr/>
            </a:lvl1pPr>
          </a:lstStyle>
          <a:p>
            <a:pPr>
              <a:defRPr/>
            </a:pPr>
            <a:fld id="{9181495C-4CAC-EE44-8904-A73A131CC60F}" type="slidenum">
              <a:rPr lang="en-US" altLang="en-US"/>
              <a:pPr>
                <a:defRPr/>
              </a:pPr>
              <a:t>‹#›</a:t>
            </a:fld>
            <a:endParaRPr lang="en-US" altLang="en-US"/>
          </a:p>
        </p:txBody>
      </p:sp>
    </p:spTree>
    <p:extLst>
      <p:ext uri="{BB962C8B-B14F-4D97-AF65-F5344CB8AC3E}">
        <p14:creationId xmlns:p14="http://schemas.microsoft.com/office/powerpoint/2010/main" val="1960706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892" indent="0">
              <a:buNone/>
              <a:defRPr sz="2100"/>
            </a:lvl2pPr>
            <a:lvl3pPr marL="685784" indent="0">
              <a:buNone/>
              <a:defRPr sz="1800"/>
            </a:lvl3pPr>
            <a:lvl4pPr marL="1028675"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2" indent="0">
              <a:buNone/>
              <a:defRPr sz="1500"/>
            </a:lvl9pPr>
          </a:lstStyle>
          <a:p>
            <a:pPr lvl="0"/>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892" indent="0">
              <a:buNone/>
              <a:defRPr sz="900"/>
            </a:lvl2pPr>
            <a:lvl3pPr marL="685784" indent="0">
              <a:buNone/>
              <a:defRPr sz="750"/>
            </a:lvl3pPr>
            <a:lvl4pPr marL="1028675"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Rectangle 27">
            <a:extLst>
              <a:ext uri="{FF2B5EF4-FFF2-40B4-BE49-F238E27FC236}">
                <a16:creationId xmlns:a16="http://schemas.microsoft.com/office/drawing/2014/main" id="{003E3250-26BD-5E41-ACD1-11ECCEB137B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28">
            <a:extLst>
              <a:ext uri="{FF2B5EF4-FFF2-40B4-BE49-F238E27FC236}">
                <a16:creationId xmlns:a16="http://schemas.microsoft.com/office/drawing/2014/main" id="{50DE3DE3-7E63-8742-BED0-33137C9786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29">
            <a:extLst>
              <a:ext uri="{FF2B5EF4-FFF2-40B4-BE49-F238E27FC236}">
                <a16:creationId xmlns:a16="http://schemas.microsoft.com/office/drawing/2014/main" id="{5D325F19-274F-EE4E-94DE-2EA172C3638D}"/>
              </a:ext>
            </a:extLst>
          </p:cNvPr>
          <p:cNvSpPr>
            <a:spLocks noGrp="1" noChangeArrowheads="1"/>
          </p:cNvSpPr>
          <p:nvPr>
            <p:ph type="sldNum" sz="quarter" idx="12"/>
          </p:nvPr>
        </p:nvSpPr>
        <p:spPr>
          <a:ln/>
        </p:spPr>
        <p:txBody>
          <a:bodyPr/>
          <a:lstStyle>
            <a:lvl1pPr>
              <a:defRPr/>
            </a:lvl1pPr>
          </a:lstStyle>
          <a:p>
            <a:pPr>
              <a:defRPr/>
            </a:pPr>
            <a:fld id="{A5941F66-0AEE-AB4C-AADE-9C98499FC42B}" type="slidenum">
              <a:rPr lang="en-US" altLang="en-US"/>
              <a:pPr>
                <a:defRPr/>
              </a:pPr>
              <a:t>‹#›</a:t>
            </a:fld>
            <a:endParaRPr lang="en-US" altLang="en-US"/>
          </a:p>
        </p:txBody>
      </p:sp>
    </p:spTree>
    <p:extLst>
      <p:ext uri="{BB962C8B-B14F-4D97-AF65-F5344CB8AC3E}">
        <p14:creationId xmlns:p14="http://schemas.microsoft.com/office/powerpoint/2010/main" val="3538338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2BF8C067-5D02-CA47-A5BC-13260379FF08}"/>
              </a:ext>
            </a:extLst>
          </p:cNvPr>
          <p:cNvGrpSpPr>
            <a:grpSpLocks/>
          </p:cNvGrpSpPr>
          <p:nvPr/>
        </p:nvGrpSpPr>
        <p:grpSpPr bwMode="auto">
          <a:xfrm>
            <a:off x="0" y="-3175"/>
            <a:ext cx="1063625" cy="5143500"/>
            <a:chOff x="0" y="-3"/>
            <a:chExt cx="670" cy="4320"/>
          </a:xfrm>
        </p:grpSpPr>
        <p:grpSp>
          <p:nvGrpSpPr>
            <p:cNvPr id="1032" name="Group 3">
              <a:extLst>
                <a:ext uri="{FF2B5EF4-FFF2-40B4-BE49-F238E27FC236}">
                  <a16:creationId xmlns:a16="http://schemas.microsoft.com/office/drawing/2014/main" id="{CA519F26-6950-FC4F-84FC-5363604215E6}"/>
                </a:ext>
              </a:extLst>
            </p:cNvPr>
            <p:cNvGrpSpPr>
              <a:grpSpLocks/>
            </p:cNvGrpSpPr>
            <p:nvPr/>
          </p:nvGrpSpPr>
          <p:grpSpPr bwMode="auto">
            <a:xfrm rot="16200000" flipH="1">
              <a:off x="-1815" y="1838"/>
              <a:ext cx="4320" cy="638"/>
              <a:chOff x="-2" y="1562"/>
              <a:chExt cx="5762" cy="638"/>
            </a:xfrm>
          </p:grpSpPr>
          <p:sp>
            <p:nvSpPr>
              <p:cNvPr id="1035" name="Freeform 4">
                <a:extLst>
                  <a:ext uri="{FF2B5EF4-FFF2-40B4-BE49-F238E27FC236}">
                    <a16:creationId xmlns:a16="http://schemas.microsoft.com/office/drawing/2014/main" id="{86DF626A-F2BE-4F4B-844D-5137F5BC233E}"/>
                  </a:ext>
                </a:extLst>
              </p:cNvPr>
              <p:cNvSpPr>
                <a:spLocks/>
              </p:cNvSpPr>
              <p:nvPr/>
            </p:nvSpPr>
            <p:spPr bwMode="ltGray">
              <a:xfrm rot="-5400000">
                <a:off x="2528" y="-993"/>
                <a:ext cx="624" cy="5746"/>
              </a:xfrm>
              <a:custGeom>
                <a:avLst/>
                <a:gdLst>
                  <a:gd name="T0" fmla="*/ 0 w 1000"/>
                  <a:gd name="T1" fmla="*/ 0 h 720"/>
                  <a:gd name="T2" fmla="*/ 0 w 1000"/>
                  <a:gd name="T3" fmla="*/ 2147483646 h 720"/>
                  <a:gd name="T4" fmla="*/ 1 w 1000"/>
                  <a:gd name="T5" fmla="*/ 2147483646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6" name="Freeform 5">
                <a:extLst>
                  <a:ext uri="{FF2B5EF4-FFF2-40B4-BE49-F238E27FC236}">
                    <a16:creationId xmlns:a16="http://schemas.microsoft.com/office/drawing/2014/main" id="{057C01A8-D3CA-CF4D-871C-3B147609FF5F}"/>
                  </a:ext>
                </a:extLst>
              </p:cNvPr>
              <p:cNvSpPr>
                <a:spLocks/>
              </p:cNvSpPr>
              <p:nvPr/>
            </p:nvSpPr>
            <p:spPr bwMode="ltGray">
              <a:xfrm rot="-5400000">
                <a:off x="1273" y="1670"/>
                <a:ext cx="624" cy="420"/>
              </a:xfrm>
              <a:custGeom>
                <a:avLst/>
                <a:gdLst>
                  <a:gd name="T0" fmla="*/ 0 w 624"/>
                  <a:gd name="T1" fmla="*/ 0 h 317"/>
                  <a:gd name="T2" fmla="*/ 0 w 624"/>
                  <a:gd name="T3" fmla="*/ 1257692 h 317"/>
                  <a:gd name="T4" fmla="*/ 624 w 624"/>
                  <a:gd name="T5" fmla="*/ 125769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7" name="Freeform 6">
                <a:extLst>
                  <a:ext uri="{FF2B5EF4-FFF2-40B4-BE49-F238E27FC236}">
                    <a16:creationId xmlns:a16="http://schemas.microsoft.com/office/drawing/2014/main" id="{8CADF4F9-3797-4247-A31C-D66385B366AA}"/>
                  </a:ext>
                </a:extLst>
              </p:cNvPr>
              <p:cNvSpPr>
                <a:spLocks/>
              </p:cNvSpPr>
              <p:nvPr/>
            </p:nvSpPr>
            <p:spPr bwMode="ltGray">
              <a:xfrm rot="-5400000">
                <a:off x="954" y="1669"/>
                <a:ext cx="624" cy="424"/>
              </a:xfrm>
              <a:custGeom>
                <a:avLst/>
                <a:gdLst>
                  <a:gd name="T0" fmla="*/ 0 w 624"/>
                  <a:gd name="T1" fmla="*/ 0 h 317"/>
                  <a:gd name="T2" fmla="*/ 0 w 624"/>
                  <a:gd name="T3" fmla="*/ 1674446 h 317"/>
                  <a:gd name="T4" fmla="*/ 624 w 624"/>
                  <a:gd name="T5" fmla="*/ 167444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8" name="Freeform 7">
                <a:extLst>
                  <a:ext uri="{FF2B5EF4-FFF2-40B4-BE49-F238E27FC236}">
                    <a16:creationId xmlns:a16="http://schemas.microsoft.com/office/drawing/2014/main" id="{08AFD1EF-D06F-0C49-BEC3-449AE2F2C289}"/>
                  </a:ext>
                </a:extLst>
              </p:cNvPr>
              <p:cNvSpPr>
                <a:spLocks/>
              </p:cNvSpPr>
              <p:nvPr/>
            </p:nvSpPr>
            <p:spPr bwMode="ltGray">
              <a:xfrm rot="-5400000">
                <a:off x="-85" y="1753"/>
                <a:ext cx="624" cy="256"/>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9" name="Freeform 8">
                <a:extLst>
                  <a:ext uri="{FF2B5EF4-FFF2-40B4-BE49-F238E27FC236}">
                    <a16:creationId xmlns:a16="http://schemas.microsoft.com/office/drawing/2014/main" id="{C2A476D7-BDF0-3A48-B075-62DC8D3FE9CE}"/>
                  </a:ext>
                </a:extLst>
              </p:cNvPr>
              <p:cNvSpPr>
                <a:spLocks/>
              </p:cNvSpPr>
              <p:nvPr/>
            </p:nvSpPr>
            <p:spPr bwMode="ltGray">
              <a:xfrm rot="-5400000">
                <a:off x="614" y="1734"/>
                <a:ext cx="624" cy="292"/>
              </a:xfrm>
              <a:custGeom>
                <a:avLst/>
                <a:gdLst>
                  <a:gd name="T0" fmla="*/ 0 w 624"/>
                  <a:gd name="T1" fmla="*/ 0 h 317"/>
                  <a:gd name="T2" fmla="*/ 0 w 624"/>
                  <a:gd name="T3" fmla="*/ 23 h 317"/>
                  <a:gd name="T4" fmla="*/ 624 w 624"/>
                  <a:gd name="T5" fmla="*/ 2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0" name="Freeform 9">
                <a:extLst>
                  <a:ext uri="{FF2B5EF4-FFF2-40B4-BE49-F238E27FC236}">
                    <a16:creationId xmlns:a16="http://schemas.microsoft.com/office/drawing/2014/main" id="{C31A9997-8F00-3D49-8D91-1D9CE371358C}"/>
                  </a:ext>
                </a:extLst>
              </p:cNvPr>
              <p:cNvSpPr>
                <a:spLocks/>
              </p:cNvSpPr>
              <p:nvPr/>
            </p:nvSpPr>
            <p:spPr bwMode="ltGray">
              <a:xfrm rot="-5400000">
                <a:off x="395" y="1701"/>
                <a:ext cx="624" cy="364"/>
              </a:xfrm>
              <a:custGeom>
                <a:avLst/>
                <a:gdLst>
                  <a:gd name="T0" fmla="*/ 0 w 624"/>
                  <a:gd name="T1" fmla="*/ 0 h 272"/>
                  <a:gd name="T2" fmla="*/ 0 w 624"/>
                  <a:gd name="T3" fmla="*/ 1701661 h 272"/>
                  <a:gd name="T4" fmla="*/ 240 w 624"/>
                  <a:gd name="T5" fmla="*/ 1498680 h 272"/>
                  <a:gd name="T6" fmla="*/ 624 w 624"/>
                  <a:gd name="T7" fmla="*/ 17016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1" name="Freeform 10">
                <a:extLst>
                  <a:ext uri="{FF2B5EF4-FFF2-40B4-BE49-F238E27FC236}">
                    <a16:creationId xmlns:a16="http://schemas.microsoft.com/office/drawing/2014/main" id="{E747D0E0-1A4A-7C44-B3A2-9913A41FDFBA}"/>
                  </a:ext>
                </a:extLst>
              </p:cNvPr>
              <p:cNvSpPr>
                <a:spLocks/>
              </p:cNvSpPr>
              <p:nvPr/>
            </p:nvSpPr>
            <p:spPr bwMode="ltGray">
              <a:xfrm rot="-5400000">
                <a:off x="105" y="1727"/>
                <a:ext cx="632" cy="316"/>
              </a:xfrm>
              <a:custGeom>
                <a:avLst/>
                <a:gdLst>
                  <a:gd name="T0" fmla="*/ 8 w 632"/>
                  <a:gd name="T1" fmla="*/ 3 h 362"/>
                  <a:gd name="T2" fmla="*/ 8 w 632"/>
                  <a:gd name="T3" fmla="*/ 5 h 362"/>
                  <a:gd name="T4" fmla="*/ 248 w 632"/>
                  <a:gd name="T5" fmla="*/ 5 h 362"/>
                  <a:gd name="T6" fmla="*/ 632 w 632"/>
                  <a:gd name="T7" fmla="*/ 5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2" name="Freeform 11">
                <a:extLst>
                  <a:ext uri="{FF2B5EF4-FFF2-40B4-BE49-F238E27FC236}">
                    <a16:creationId xmlns:a16="http://schemas.microsoft.com/office/drawing/2014/main" id="{6A666D06-90AB-EF43-BB02-5A42DA530125}"/>
                  </a:ext>
                </a:extLst>
              </p:cNvPr>
              <p:cNvSpPr>
                <a:spLocks/>
              </p:cNvSpPr>
              <p:nvPr/>
            </p:nvSpPr>
            <p:spPr bwMode="ltGray">
              <a:xfrm rot="-5400000">
                <a:off x="3160" y="1627"/>
                <a:ext cx="624" cy="420"/>
              </a:xfrm>
              <a:custGeom>
                <a:avLst/>
                <a:gdLst>
                  <a:gd name="T0" fmla="*/ 0 w 624"/>
                  <a:gd name="T1" fmla="*/ 0 h 317"/>
                  <a:gd name="T2" fmla="*/ 0 w 624"/>
                  <a:gd name="T3" fmla="*/ 1257692 h 317"/>
                  <a:gd name="T4" fmla="*/ 624 w 624"/>
                  <a:gd name="T5" fmla="*/ 125769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3" name="Freeform 12">
                <a:extLst>
                  <a:ext uri="{FF2B5EF4-FFF2-40B4-BE49-F238E27FC236}">
                    <a16:creationId xmlns:a16="http://schemas.microsoft.com/office/drawing/2014/main" id="{D84136AE-02FE-1D4E-A5DA-781D5DF7DACA}"/>
                  </a:ext>
                </a:extLst>
              </p:cNvPr>
              <p:cNvSpPr>
                <a:spLocks/>
              </p:cNvSpPr>
              <p:nvPr/>
            </p:nvSpPr>
            <p:spPr bwMode="ltGray">
              <a:xfrm rot="-5400000">
                <a:off x="2870" y="1645"/>
                <a:ext cx="624" cy="421"/>
              </a:xfrm>
              <a:custGeom>
                <a:avLst/>
                <a:gdLst>
                  <a:gd name="T0" fmla="*/ 0 w 624"/>
                  <a:gd name="T1" fmla="*/ 0 h 317"/>
                  <a:gd name="T2" fmla="*/ 0 w 624"/>
                  <a:gd name="T3" fmla="*/ 1350617 h 317"/>
                  <a:gd name="T4" fmla="*/ 624 w 624"/>
                  <a:gd name="T5" fmla="*/ 13506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4" name="Freeform 13">
                <a:extLst>
                  <a:ext uri="{FF2B5EF4-FFF2-40B4-BE49-F238E27FC236}">
                    <a16:creationId xmlns:a16="http://schemas.microsoft.com/office/drawing/2014/main" id="{CA08E230-B454-A34A-81A4-440F898C7E7C}"/>
                  </a:ext>
                </a:extLst>
              </p:cNvPr>
              <p:cNvSpPr>
                <a:spLocks/>
              </p:cNvSpPr>
              <p:nvPr/>
            </p:nvSpPr>
            <p:spPr bwMode="ltGray">
              <a:xfrm rot="-5400000">
                <a:off x="1804" y="1747"/>
                <a:ext cx="624" cy="256"/>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5" name="Freeform 14">
                <a:extLst>
                  <a:ext uri="{FF2B5EF4-FFF2-40B4-BE49-F238E27FC236}">
                    <a16:creationId xmlns:a16="http://schemas.microsoft.com/office/drawing/2014/main" id="{B6110CB4-A4EF-E44A-9497-8553B2C8A865}"/>
                  </a:ext>
                </a:extLst>
              </p:cNvPr>
              <p:cNvSpPr>
                <a:spLocks/>
              </p:cNvSpPr>
              <p:nvPr/>
            </p:nvSpPr>
            <p:spPr bwMode="ltGray">
              <a:xfrm rot="-5400000">
                <a:off x="2502" y="1710"/>
                <a:ext cx="624" cy="292"/>
              </a:xfrm>
              <a:custGeom>
                <a:avLst/>
                <a:gdLst>
                  <a:gd name="T0" fmla="*/ 0 w 624"/>
                  <a:gd name="T1" fmla="*/ 0 h 317"/>
                  <a:gd name="T2" fmla="*/ 0 w 624"/>
                  <a:gd name="T3" fmla="*/ 23 h 317"/>
                  <a:gd name="T4" fmla="*/ 624 w 624"/>
                  <a:gd name="T5" fmla="*/ 2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6" name="Freeform 15">
                <a:extLst>
                  <a:ext uri="{FF2B5EF4-FFF2-40B4-BE49-F238E27FC236}">
                    <a16:creationId xmlns:a16="http://schemas.microsoft.com/office/drawing/2014/main" id="{9717A1E6-D63C-8744-BE8F-1E54DCBAD164}"/>
                  </a:ext>
                </a:extLst>
              </p:cNvPr>
              <p:cNvSpPr>
                <a:spLocks/>
              </p:cNvSpPr>
              <p:nvPr/>
            </p:nvSpPr>
            <p:spPr bwMode="ltGray">
              <a:xfrm rot="-5400000">
                <a:off x="2304" y="1695"/>
                <a:ext cx="624" cy="360"/>
              </a:xfrm>
              <a:custGeom>
                <a:avLst/>
                <a:gdLst>
                  <a:gd name="T0" fmla="*/ 0 w 624"/>
                  <a:gd name="T1" fmla="*/ 0 h 272"/>
                  <a:gd name="T2" fmla="*/ 0 w 624"/>
                  <a:gd name="T3" fmla="*/ 1219845 h 272"/>
                  <a:gd name="T4" fmla="*/ 240 w 624"/>
                  <a:gd name="T5" fmla="*/ 1076450 h 272"/>
                  <a:gd name="T6" fmla="*/ 624 w 624"/>
                  <a:gd name="T7" fmla="*/ 121984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7" name="Freeform 16">
                <a:extLst>
                  <a:ext uri="{FF2B5EF4-FFF2-40B4-BE49-F238E27FC236}">
                    <a16:creationId xmlns:a16="http://schemas.microsoft.com/office/drawing/2014/main" id="{7B9B8D17-2FE0-0240-B5FD-B6BFA42A8B96}"/>
                  </a:ext>
                </a:extLst>
              </p:cNvPr>
              <p:cNvSpPr>
                <a:spLocks/>
              </p:cNvSpPr>
              <p:nvPr/>
            </p:nvSpPr>
            <p:spPr bwMode="ltGray">
              <a:xfrm rot="-5400000">
                <a:off x="1993" y="1721"/>
                <a:ext cx="632" cy="316"/>
              </a:xfrm>
              <a:custGeom>
                <a:avLst/>
                <a:gdLst>
                  <a:gd name="T0" fmla="*/ 8 w 632"/>
                  <a:gd name="T1" fmla="*/ 3 h 362"/>
                  <a:gd name="T2" fmla="*/ 8 w 632"/>
                  <a:gd name="T3" fmla="*/ 5 h 362"/>
                  <a:gd name="T4" fmla="*/ 248 w 632"/>
                  <a:gd name="T5" fmla="*/ 5 h 362"/>
                  <a:gd name="T6" fmla="*/ 632 w 632"/>
                  <a:gd name="T7" fmla="*/ 5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8" name="Freeform 17">
                <a:extLst>
                  <a:ext uri="{FF2B5EF4-FFF2-40B4-BE49-F238E27FC236}">
                    <a16:creationId xmlns:a16="http://schemas.microsoft.com/office/drawing/2014/main" id="{C7B53393-8819-574B-B5D8-C42FB52334F0}"/>
                  </a:ext>
                </a:extLst>
              </p:cNvPr>
              <p:cNvSpPr>
                <a:spLocks/>
              </p:cNvSpPr>
              <p:nvPr/>
            </p:nvSpPr>
            <p:spPr bwMode="ltGray">
              <a:xfrm rot="-5400000">
                <a:off x="4028" y="1632"/>
                <a:ext cx="624" cy="420"/>
              </a:xfrm>
              <a:custGeom>
                <a:avLst/>
                <a:gdLst>
                  <a:gd name="T0" fmla="*/ 0 w 624"/>
                  <a:gd name="T1" fmla="*/ 0 h 317"/>
                  <a:gd name="T2" fmla="*/ 0 w 624"/>
                  <a:gd name="T3" fmla="*/ 1257692 h 317"/>
                  <a:gd name="T4" fmla="*/ 624 w 624"/>
                  <a:gd name="T5" fmla="*/ 125769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9" name="Freeform 18">
                <a:extLst>
                  <a:ext uri="{FF2B5EF4-FFF2-40B4-BE49-F238E27FC236}">
                    <a16:creationId xmlns:a16="http://schemas.microsoft.com/office/drawing/2014/main" id="{331936B9-9607-574E-B73F-2AB29AD68221}"/>
                  </a:ext>
                </a:extLst>
              </p:cNvPr>
              <p:cNvSpPr>
                <a:spLocks/>
              </p:cNvSpPr>
              <p:nvPr/>
            </p:nvSpPr>
            <p:spPr bwMode="ltGray">
              <a:xfrm rot="-5400000">
                <a:off x="3661" y="1649"/>
                <a:ext cx="624" cy="423"/>
              </a:xfrm>
              <a:custGeom>
                <a:avLst/>
                <a:gdLst>
                  <a:gd name="T0" fmla="*/ 0 w 624"/>
                  <a:gd name="T1" fmla="*/ 0 h 317"/>
                  <a:gd name="T2" fmla="*/ 0 w 624"/>
                  <a:gd name="T3" fmla="*/ 1558891 h 317"/>
                  <a:gd name="T4" fmla="*/ 624 w 624"/>
                  <a:gd name="T5" fmla="*/ 155889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0" name="Freeform 19">
                <a:extLst>
                  <a:ext uri="{FF2B5EF4-FFF2-40B4-BE49-F238E27FC236}">
                    <a16:creationId xmlns:a16="http://schemas.microsoft.com/office/drawing/2014/main" id="{5D3ABD7D-9D8F-D54A-8441-67A716897E63}"/>
                  </a:ext>
                </a:extLst>
              </p:cNvPr>
              <p:cNvSpPr>
                <a:spLocks/>
              </p:cNvSpPr>
              <p:nvPr/>
            </p:nvSpPr>
            <p:spPr bwMode="ltGray">
              <a:xfrm rot="-5400000">
                <a:off x="4508" y="1728"/>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1" name="Freeform 20">
                <a:extLst>
                  <a:ext uri="{FF2B5EF4-FFF2-40B4-BE49-F238E27FC236}">
                    <a16:creationId xmlns:a16="http://schemas.microsoft.com/office/drawing/2014/main" id="{7AE36280-348D-C342-B590-2F1A86310391}"/>
                  </a:ext>
                </a:extLst>
              </p:cNvPr>
              <p:cNvSpPr>
                <a:spLocks/>
              </p:cNvSpPr>
              <p:nvPr/>
            </p:nvSpPr>
            <p:spPr bwMode="ltGray">
              <a:xfrm>
                <a:off x="5469" y="1543"/>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2" name="Freeform 21">
                <a:extLst>
                  <a:ext uri="{FF2B5EF4-FFF2-40B4-BE49-F238E27FC236}">
                    <a16:creationId xmlns:a16="http://schemas.microsoft.com/office/drawing/2014/main" id="{04647E35-9097-B342-AB0D-DDCEB1F182C3}"/>
                  </a:ext>
                </a:extLst>
              </p:cNvPr>
              <p:cNvSpPr>
                <a:spLocks/>
              </p:cNvSpPr>
              <p:nvPr/>
            </p:nvSpPr>
            <p:spPr bwMode="ltGray">
              <a:xfrm rot="-5400000">
                <a:off x="5053" y="1657"/>
                <a:ext cx="624" cy="360"/>
              </a:xfrm>
              <a:custGeom>
                <a:avLst/>
                <a:gdLst>
                  <a:gd name="T0" fmla="*/ 0 w 624"/>
                  <a:gd name="T1" fmla="*/ 0 h 272"/>
                  <a:gd name="T2" fmla="*/ 0 w 624"/>
                  <a:gd name="T3" fmla="*/ 1219845 h 272"/>
                  <a:gd name="T4" fmla="*/ 240 w 624"/>
                  <a:gd name="T5" fmla="*/ 1076450 h 272"/>
                  <a:gd name="T6" fmla="*/ 624 w 624"/>
                  <a:gd name="T7" fmla="*/ 121984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3" name="Freeform 22">
                <a:extLst>
                  <a:ext uri="{FF2B5EF4-FFF2-40B4-BE49-F238E27FC236}">
                    <a16:creationId xmlns:a16="http://schemas.microsoft.com/office/drawing/2014/main" id="{FCF9912B-676A-1B4D-AD64-9CDA732C7F3C}"/>
                  </a:ext>
                </a:extLst>
              </p:cNvPr>
              <p:cNvSpPr>
                <a:spLocks/>
              </p:cNvSpPr>
              <p:nvPr/>
            </p:nvSpPr>
            <p:spPr bwMode="ltGray">
              <a:xfrm rot="-5400000">
                <a:off x="4746" y="1683"/>
                <a:ext cx="632" cy="316"/>
              </a:xfrm>
              <a:custGeom>
                <a:avLst/>
                <a:gdLst>
                  <a:gd name="T0" fmla="*/ 8 w 632"/>
                  <a:gd name="T1" fmla="*/ 3 h 362"/>
                  <a:gd name="T2" fmla="*/ 8 w 632"/>
                  <a:gd name="T3" fmla="*/ 5 h 362"/>
                  <a:gd name="T4" fmla="*/ 248 w 632"/>
                  <a:gd name="T5" fmla="*/ 5 h 362"/>
                  <a:gd name="T6" fmla="*/ 632 w 632"/>
                  <a:gd name="T7" fmla="*/ 5 h 362"/>
                  <a:gd name="T8" fmla="*/ 632 w 632"/>
                  <a:gd name="T9" fmla="*/ 3 h 362"/>
                  <a:gd name="T10" fmla="*/ 104 w 632"/>
                  <a:gd name="T11" fmla="*/ 3 h 362"/>
                  <a:gd name="T12" fmla="*/ 8 w 632"/>
                  <a:gd name="T13" fmla="*/ 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033" name="Freeform 23">
              <a:extLst>
                <a:ext uri="{FF2B5EF4-FFF2-40B4-BE49-F238E27FC236}">
                  <a16:creationId xmlns:a16="http://schemas.microsoft.com/office/drawing/2014/main" id="{1576C745-E67F-E945-B7D4-FB8C5F6B068B}"/>
                </a:ext>
              </a:extLst>
            </p:cNvPr>
            <p:cNvSpPr>
              <a:spLocks/>
            </p:cNvSpPr>
            <p:nvPr/>
          </p:nvSpPr>
          <p:spPr bwMode="ltGray">
            <a:xfrm rot="16200000" flipH="1">
              <a:off x="-1954" y="1951"/>
              <a:ext cx="4320" cy="412"/>
            </a:xfrm>
            <a:custGeom>
              <a:avLst/>
              <a:gdLst>
                <a:gd name="T0" fmla="*/ 0 w 5762"/>
                <a:gd name="T1" fmla="*/ 1502 h 385"/>
                <a:gd name="T2" fmla="*/ 1 w 5762"/>
                <a:gd name="T3" fmla="*/ 1437 h 385"/>
                <a:gd name="T4" fmla="*/ 1 w 5762"/>
                <a:gd name="T5" fmla="*/ 4 h 385"/>
                <a:gd name="T6" fmla="*/ 0 w 5762"/>
                <a:gd name="T7" fmla="*/ 0 h 385"/>
                <a:gd name="T8" fmla="*/ 0 w 5762"/>
                <a:gd name="T9" fmla="*/ 1502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1034" name="Freeform 24">
              <a:extLst>
                <a:ext uri="{FF2B5EF4-FFF2-40B4-BE49-F238E27FC236}">
                  <a16:creationId xmlns:a16="http://schemas.microsoft.com/office/drawing/2014/main" id="{62771A3F-6060-E040-AD66-07D47DEC2BCC}"/>
                </a:ext>
              </a:extLst>
            </p:cNvPr>
            <p:cNvSpPr>
              <a:spLocks/>
            </p:cNvSpPr>
            <p:nvPr/>
          </p:nvSpPr>
          <p:spPr bwMode="ltGray">
            <a:xfrm rot="16200000" flipH="1">
              <a:off x="-1584" y="2062"/>
              <a:ext cx="4319" cy="189"/>
            </a:xfrm>
            <a:custGeom>
              <a:avLst/>
              <a:gdLst>
                <a:gd name="T0" fmla="*/ 0 w 5761"/>
                <a:gd name="T1" fmla="*/ 28 h 189"/>
                <a:gd name="T2" fmla="*/ 1 w 5761"/>
                <a:gd name="T3" fmla="*/ 0 h 189"/>
                <a:gd name="T4" fmla="*/ 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1027" name="Rectangle 25">
            <a:extLst>
              <a:ext uri="{FF2B5EF4-FFF2-40B4-BE49-F238E27FC236}">
                <a16:creationId xmlns:a16="http://schemas.microsoft.com/office/drawing/2014/main" id="{67224AE1-2741-9841-AFA2-4D68D6418484}"/>
              </a:ext>
            </a:extLst>
          </p:cNvPr>
          <p:cNvSpPr>
            <a:spLocks noGrp="1" noChangeArrowheads="1"/>
          </p:cNvSpPr>
          <p:nvPr>
            <p:ph type="title"/>
          </p:nvPr>
        </p:nvSpPr>
        <p:spPr bwMode="auto">
          <a:xfrm>
            <a:off x="1371600" y="2286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26">
            <a:extLst>
              <a:ext uri="{FF2B5EF4-FFF2-40B4-BE49-F238E27FC236}">
                <a16:creationId xmlns:a16="http://schemas.microsoft.com/office/drawing/2014/main" id="{C4571D75-C1A8-0A40-98F8-A8FB6CDD1111}"/>
              </a:ext>
            </a:extLst>
          </p:cNvPr>
          <p:cNvSpPr>
            <a:spLocks noGrp="1" noChangeArrowheads="1"/>
          </p:cNvSpPr>
          <p:nvPr>
            <p:ph type="body" idx="1"/>
          </p:nvPr>
        </p:nvSpPr>
        <p:spPr bwMode="auto">
          <a:xfrm>
            <a:off x="1143000" y="1085850"/>
            <a:ext cx="7772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7611" name="Rectangle 27">
            <a:extLst>
              <a:ext uri="{FF2B5EF4-FFF2-40B4-BE49-F238E27FC236}">
                <a16:creationId xmlns:a16="http://schemas.microsoft.com/office/drawing/2014/main" id="{793316B1-352E-BD4F-A76E-B13F678B1FA0}"/>
              </a:ext>
            </a:extLst>
          </p:cNvPr>
          <p:cNvSpPr>
            <a:spLocks noGrp="1" noChangeArrowheads="1"/>
          </p:cNvSpPr>
          <p:nvPr>
            <p:ph type="dt" sz="half" idx="2"/>
          </p:nvPr>
        </p:nvSpPr>
        <p:spPr bwMode="auto">
          <a:xfrm>
            <a:off x="1173163" y="4699000"/>
            <a:ext cx="19050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spcBef>
                <a:spcPct val="50000"/>
              </a:spcBef>
              <a:defRPr sz="1050">
                <a:latin typeface="+mn-lt"/>
                <a:ea typeface="+mn-ea"/>
                <a:cs typeface="+mn-cs"/>
              </a:defRPr>
            </a:lvl1pPr>
          </a:lstStyle>
          <a:p>
            <a:pPr>
              <a:defRPr/>
            </a:pPr>
            <a:endParaRPr lang="en-US"/>
          </a:p>
        </p:txBody>
      </p:sp>
      <p:sp>
        <p:nvSpPr>
          <p:cNvPr id="67612" name="Rectangle 28">
            <a:extLst>
              <a:ext uri="{FF2B5EF4-FFF2-40B4-BE49-F238E27FC236}">
                <a16:creationId xmlns:a16="http://schemas.microsoft.com/office/drawing/2014/main" id="{8B5A8AAD-3690-3042-A696-A7F1149BDDAA}"/>
              </a:ext>
            </a:extLst>
          </p:cNvPr>
          <p:cNvSpPr>
            <a:spLocks noGrp="1" noChangeArrowheads="1"/>
          </p:cNvSpPr>
          <p:nvPr>
            <p:ph type="ftr" sz="quarter" idx="3"/>
          </p:nvPr>
        </p:nvSpPr>
        <p:spPr bwMode="auto">
          <a:xfrm>
            <a:off x="3581400" y="4686300"/>
            <a:ext cx="28956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050">
                <a:latin typeface="+mn-lt"/>
                <a:ea typeface="+mn-ea"/>
                <a:cs typeface="+mn-cs"/>
              </a:defRPr>
            </a:lvl1pPr>
          </a:lstStyle>
          <a:p>
            <a:pPr>
              <a:defRPr/>
            </a:pPr>
            <a:endParaRPr lang="en-US"/>
          </a:p>
        </p:txBody>
      </p:sp>
      <p:sp>
        <p:nvSpPr>
          <p:cNvPr id="67613" name="Rectangle 29">
            <a:extLst>
              <a:ext uri="{FF2B5EF4-FFF2-40B4-BE49-F238E27FC236}">
                <a16:creationId xmlns:a16="http://schemas.microsoft.com/office/drawing/2014/main" id="{F1F35129-A512-C340-A32E-C636C9611E11}"/>
              </a:ext>
            </a:extLst>
          </p:cNvPr>
          <p:cNvSpPr>
            <a:spLocks noGrp="1" noChangeArrowheads="1"/>
          </p:cNvSpPr>
          <p:nvPr>
            <p:ph type="sldNum" sz="quarter" idx="4"/>
          </p:nvPr>
        </p:nvSpPr>
        <p:spPr bwMode="auto">
          <a:xfrm>
            <a:off x="7010400" y="4686300"/>
            <a:ext cx="19050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050">
                <a:latin typeface="Arial" panose="020B0604020202020204" pitchFamily="34" charset="0"/>
                <a:ea typeface="ＭＳ Ｐゴシック" panose="020B0600070205080204" pitchFamily="34" charset="-128"/>
              </a:defRPr>
            </a:lvl1pPr>
          </a:lstStyle>
          <a:p>
            <a:pPr>
              <a:defRPr/>
            </a:pPr>
            <a:fld id="{99C31E96-3A2B-5F4E-9F2E-8DEB86823C4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507" r:id="rId1"/>
    <p:sldLayoutId id="2147484494" r:id="rId2"/>
    <p:sldLayoutId id="2147484495" r:id="rId3"/>
    <p:sldLayoutId id="2147484496" r:id="rId4"/>
    <p:sldLayoutId id="2147484497" r:id="rId5"/>
    <p:sldLayoutId id="2147484498" r:id="rId6"/>
    <p:sldLayoutId id="2147484499" r:id="rId7"/>
    <p:sldLayoutId id="2147484500" r:id="rId8"/>
    <p:sldLayoutId id="2147484501" r:id="rId9"/>
    <p:sldLayoutId id="2147484502" r:id="rId10"/>
    <p:sldLayoutId id="2147484503" r:id="rId11"/>
    <p:sldLayoutId id="2147484504" r:id="rId12"/>
    <p:sldLayoutId id="2147484505" r:id="rId13"/>
    <p:sldLayoutId id="2147484506" r:id="rId14"/>
    <p:sldLayoutId id="2147484510" r:id="rId15"/>
    <p:sldLayoutId id="2147484511" r:id="rId16"/>
  </p:sldLayoutIdLst>
  <p:hf hdr="0" ftr="0" dt="0"/>
  <p:txStyles>
    <p:titleStyle>
      <a:lvl1pPr algn="l" rtl="0" eaLnBrk="0" fontAlgn="base" hangingPunct="0">
        <a:spcBef>
          <a:spcPct val="0"/>
        </a:spcBef>
        <a:spcAft>
          <a:spcPct val="0"/>
        </a:spcAft>
        <a:defRPr kumimoji="1" sz="3000">
          <a:solidFill>
            <a:schemeClr val="tx2"/>
          </a:solidFill>
          <a:latin typeface="+mj-lt"/>
          <a:ea typeface="ＭＳ Ｐゴシック" panose="020B0600070205080204" pitchFamily="34" charset="-128"/>
          <a:cs typeface="ＭＳ Ｐゴシック" charset="-128"/>
        </a:defRPr>
      </a:lvl1pPr>
      <a:lvl2pPr algn="l" rtl="0" eaLnBrk="0" fontAlgn="base" hangingPunct="0">
        <a:spcBef>
          <a:spcPct val="0"/>
        </a:spcBef>
        <a:spcAft>
          <a:spcPct val="0"/>
        </a:spcAft>
        <a:defRPr kumimoji="1" sz="3000">
          <a:solidFill>
            <a:schemeClr val="tx2"/>
          </a:solidFill>
          <a:latin typeface="Times New Roman" charset="0"/>
          <a:ea typeface="ＭＳ Ｐゴシック" panose="020B0600070205080204" pitchFamily="34" charset="-128"/>
          <a:cs typeface="ＭＳ Ｐゴシック" charset="-128"/>
        </a:defRPr>
      </a:lvl2pPr>
      <a:lvl3pPr algn="l" rtl="0" eaLnBrk="0" fontAlgn="base" hangingPunct="0">
        <a:spcBef>
          <a:spcPct val="0"/>
        </a:spcBef>
        <a:spcAft>
          <a:spcPct val="0"/>
        </a:spcAft>
        <a:defRPr kumimoji="1" sz="3000">
          <a:solidFill>
            <a:schemeClr val="tx2"/>
          </a:solidFill>
          <a:latin typeface="Times New Roman" charset="0"/>
          <a:ea typeface="ＭＳ Ｐゴシック" panose="020B0600070205080204" pitchFamily="34" charset="-128"/>
          <a:cs typeface="ＭＳ Ｐゴシック" charset="-128"/>
        </a:defRPr>
      </a:lvl3pPr>
      <a:lvl4pPr algn="l" rtl="0" eaLnBrk="0" fontAlgn="base" hangingPunct="0">
        <a:spcBef>
          <a:spcPct val="0"/>
        </a:spcBef>
        <a:spcAft>
          <a:spcPct val="0"/>
        </a:spcAft>
        <a:defRPr kumimoji="1" sz="3000">
          <a:solidFill>
            <a:schemeClr val="tx2"/>
          </a:solidFill>
          <a:latin typeface="Times New Roman" charset="0"/>
          <a:ea typeface="ＭＳ Ｐゴシック" panose="020B0600070205080204" pitchFamily="34" charset="-128"/>
          <a:cs typeface="ＭＳ Ｐゴシック" charset="-128"/>
        </a:defRPr>
      </a:lvl4pPr>
      <a:lvl5pPr algn="l" rtl="0" eaLnBrk="0" fontAlgn="base" hangingPunct="0">
        <a:spcBef>
          <a:spcPct val="0"/>
        </a:spcBef>
        <a:spcAft>
          <a:spcPct val="0"/>
        </a:spcAft>
        <a:defRPr kumimoji="1" sz="3000">
          <a:solidFill>
            <a:schemeClr val="tx2"/>
          </a:solidFill>
          <a:latin typeface="Times New Roman" charset="0"/>
          <a:ea typeface="ＭＳ Ｐゴシック" panose="020B0600070205080204" pitchFamily="34" charset="-128"/>
          <a:cs typeface="ＭＳ Ｐゴシック" charset="-128"/>
        </a:defRPr>
      </a:lvl5pPr>
      <a:lvl6pPr marL="342892" algn="l" rtl="0" eaLnBrk="0" fontAlgn="base" hangingPunct="0">
        <a:spcBef>
          <a:spcPct val="0"/>
        </a:spcBef>
        <a:spcAft>
          <a:spcPct val="0"/>
        </a:spcAft>
        <a:defRPr kumimoji="1" sz="3000">
          <a:solidFill>
            <a:schemeClr val="tx2"/>
          </a:solidFill>
          <a:latin typeface="Times New Roman" charset="0"/>
        </a:defRPr>
      </a:lvl6pPr>
      <a:lvl7pPr marL="685784" algn="l" rtl="0" eaLnBrk="0" fontAlgn="base" hangingPunct="0">
        <a:spcBef>
          <a:spcPct val="0"/>
        </a:spcBef>
        <a:spcAft>
          <a:spcPct val="0"/>
        </a:spcAft>
        <a:defRPr kumimoji="1" sz="3000">
          <a:solidFill>
            <a:schemeClr val="tx2"/>
          </a:solidFill>
          <a:latin typeface="Times New Roman" charset="0"/>
        </a:defRPr>
      </a:lvl7pPr>
      <a:lvl8pPr marL="1028675" algn="l" rtl="0" eaLnBrk="0" fontAlgn="base" hangingPunct="0">
        <a:spcBef>
          <a:spcPct val="0"/>
        </a:spcBef>
        <a:spcAft>
          <a:spcPct val="0"/>
        </a:spcAft>
        <a:defRPr kumimoji="1" sz="3000">
          <a:solidFill>
            <a:schemeClr val="tx2"/>
          </a:solidFill>
          <a:latin typeface="Times New Roman" charset="0"/>
        </a:defRPr>
      </a:lvl8pPr>
      <a:lvl9pPr marL="1371566" algn="l" rtl="0" eaLnBrk="0" fontAlgn="base" hangingPunct="0">
        <a:spcBef>
          <a:spcPct val="0"/>
        </a:spcBef>
        <a:spcAft>
          <a:spcPct val="0"/>
        </a:spcAft>
        <a:defRPr kumimoji="1" sz="3000">
          <a:solidFill>
            <a:schemeClr val="tx2"/>
          </a:solidFill>
          <a:latin typeface="Times New Roman" charset="0"/>
        </a:defRPr>
      </a:lvl9pPr>
    </p:titleStyle>
    <p:bodyStyle>
      <a:lvl1pPr marL="255588" indent="-255588" algn="l" rtl="0" eaLnBrk="0" fontAlgn="base" hangingPunct="0">
        <a:spcBef>
          <a:spcPct val="20000"/>
        </a:spcBef>
        <a:spcAft>
          <a:spcPct val="0"/>
        </a:spcAft>
        <a:buClr>
          <a:schemeClr val="accent1"/>
        </a:buClr>
        <a:buSzPct val="70000"/>
        <a:buFont typeface="Monotype Sorts" pitchFamily="2" charset="2"/>
        <a:buChar char="n"/>
        <a:defRPr kumimoji="1" sz="2400">
          <a:solidFill>
            <a:schemeClr val="tx1"/>
          </a:solidFill>
          <a:latin typeface="+mn-lt"/>
          <a:ea typeface="ＭＳ Ｐゴシック" panose="020B0600070205080204" pitchFamily="34" charset="-128"/>
          <a:cs typeface="ＭＳ Ｐゴシック" charset="-128"/>
        </a:defRPr>
      </a:lvl1pPr>
      <a:lvl2pPr marL="555625" indent="-212725" algn="l" rtl="0" eaLnBrk="0" fontAlgn="base" hangingPunct="0">
        <a:spcBef>
          <a:spcPct val="20000"/>
        </a:spcBef>
        <a:spcAft>
          <a:spcPct val="0"/>
        </a:spcAft>
        <a:buChar char="–"/>
        <a:defRPr kumimoji="1" sz="2100">
          <a:solidFill>
            <a:schemeClr val="tx1"/>
          </a:solidFill>
          <a:latin typeface="+mn-lt"/>
          <a:ea typeface="ＭＳ Ｐゴシック" panose="020B0600070205080204" pitchFamily="34" charset="-128"/>
        </a:defRPr>
      </a:lvl2pPr>
      <a:lvl3pPr marL="855663" indent="-169863" algn="l" rtl="0" eaLnBrk="0" fontAlgn="base" hangingPunct="0">
        <a:spcBef>
          <a:spcPct val="20000"/>
        </a:spcBef>
        <a:spcAft>
          <a:spcPct val="0"/>
        </a:spcAft>
        <a:buChar char="•"/>
        <a:defRPr kumimoji="1">
          <a:solidFill>
            <a:schemeClr val="tx1"/>
          </a:solidFill>
          <a:latin typeface="+mn-lt"/>
          <a:ea typeface="ＭＳ Ｐゴシック" panose="020B0600070205080204" pitchFamily="34" charset="-128"/>
        </a:defRPr>
      </a:lvl3pPr>
      <a:lvl4pPr marL="1198563" indent="-169863" algn="l" rtl="0" eaLnBrk="0" fontAlgn="base" hangingPunct="0">
        <a:spcBef>
          <a:spcPct val="20000"/>
        </a:spcBef>
        <a:spcAft>
          <a:spcPct val="0"/>
        </a:spcAft>
        <a:buChar char="–"/>
        <a:defRPr kumimoji="1" sz="1500">
          <a:solidFill>
            <a:schemeClr val="tx1"/>
          </a:solidFill>
          <a:latin typeface="+mn-lt"/>
          <a:ea typeface="ＭＳ Ｐゴシック" panose="020B0600070205080204" pitchFamily="34" charset="-128"/>
        </a:defRPr>
      </a:lvl4pPr>
      <a:lvl5pPr marL="1541463" indent="-169863" algn="l" rtl="0" eaLnBrk="0" fontAlgn="base" hangingPunct="0">
        <a:spcBef>
          <a:spcPct val="20000"/>
        </a:spcBef>
        <a:spcAft>
          <a:spcPct val="0"/>
        </a:spcAft>
        <a:buChar char="»"/>
        <a:defRPr kumimoji="1" sz="1500">
          <a:solidFill>
            <a:schemeClr val="tx1"/>
          </a:solidFill>
          <a:latin typeface="+mn-lt"/>
          <a:ea typeface="ＭＳ Ｐゴシック" panose="020B0600070205080204" pitchFamily="34" charset="-128"/>
        </a:defRPr>
      </a:lvl5pPr>
      <a:lvl6pPr marL="1885903" indent="-171446" algn="l" rtl="0" eaLnBrk="0" fontAlgn="base" hangingPunct="0">
        <a:spcBef>
          <a:spcPct val="20000"/>
        </a:spcBef>
        <a:spcAft>
          <a:spcPct val="0"/>
        </a:spcAft>
        <a:buChar char="»"/>
        <a:defRPr kumimoji="1" sz="1500">
          <a:solidFill>
            <a:schemeClr val="tx1"/>
          </a:solidFill>
          <a:latin typeface="+mn-lt"/>
          <a:ea typeface="ＭＳ Ｐゴシック" charset="-128"/>
        </a:defRPr>
      </a:lvl6pPr>
      <a:lvl7pPr marL="2228795" indent="-171446" algn="l" rtl="0" eaLnBrk="0" fontAlgn="base" hangingPunct="0">
        <a:spcBef>
          <a:spcPct val="20000"/>
        </a:spcBef>
        <a:spcAft>
          <a:spcPct val="0"/>
        </a:spcAft>
        <a:buChar char="»"/>
        <a:defRPr kumimoji="1" sz="1500">
          <a:solidFill>
            <a:schemeClr val="tx1"/>
          </a:solidFill>
          <a:latin typeface="+mn-lt"/>
          <a:ea typeface="ＭＳ Ｐゴシック" charset="-128"/>
        </a:defRPr>
      </a:lvl7pPr>
      <a:lvl8pPr marL="2571686" indent="-171446" algn="l" rtl="0" eaLnBrk="0" fontAlgn="base" hangingPunct="0">
        <a:spcBef>
          <a:spcPct val="20000"/>
        </a:spcBef>
        <a:spcAft>
          <a:spcPct val="0"/>
        </a:spcAft>
        <a:buChar char="»"/>
        <a:defRPr kumimoji="1" sz="1500">
          <a:solidFill>
            <a:schemeClr val="tx1"/>
          </a:solidFill>
          <a:latin typeface="+mn-lt"/>
          <a:ea typeface="ＭＳ Ｐゴシック" charset="-128"/>
        </a:defRPr>
      </a:lvl8pPr>
      <a:lvl9pPr marL="2914577" indent="-171446" algn="l" rtl="0" eaLnBrk="0" fontAlgn="base" hangingPunct="0">
        <a:spcBef>
          <a:spcPct val="20000"/>
        </a:spcBef>
        <a:spcAft>
          <a:spcPct val="0"/>
        </a:spcAft>
        <a:buChar char="»"/>
        <a:defRPr kumimoji="1" sz="1500">
          <a:solidFill>
            <a:schemeClr val="tx1"/>
          </a:solidFill>
          <a:latin typeface="+mn-lt"/>
          <a:ea typeface="ＭＳ Ｐゴシック" charset="-128"/>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4"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9"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nytimes.com/2020/01/06/well/live/new-hope-for-migraine-sufferers.html?smid=nytcore-ios-shar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s://www.nytimes.com/by/jane-e-brody"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2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26.jp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28.jpe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30.png"/><Relationship Id="rId4" Type="http://schemas.openxmlformats.org/officeDocument/2006/relationships/image" Target="../media/image29.e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31.em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33.emf"/><Relationship Id="rId4" Type="http://schemas.openxmlformats.org/officeDocument/2006/relationships/image" Target="../media/image32.em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31.emf"/></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www.nytimes.com/2012/07/03/business/glaxosmithkline-agrees-to-pay-3-billion-in-fraud-settlement.html?_r=0" TargetMode="External"/><Relationship Id="rId5" Type="http://schemas.openxmlformats.org/officeDocument/2006/relationships/hyperlink" Target="https://www.justice.gov/sites/default/files/opa/legacy/2012/07/02/us-complaint.pdf" TargetMode="External"/><Relationship Id="rId4" Type="http://schemas.openxmlformats.org/officeDocument/2006/relationships/hyperlink" Target="https://www.justice.gov/usao-ma/file/872506/download"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https://en.wikipedia.org/wiki/List_of_largest_pharmaceutical_settlements" TargetMode="External"/><Relationship Id="rId5" Type="http://schemas.openxmlformats.org/officeDocument/2006/relationships/image" Target="../media/image35.png"/><Relationship Id="rId4" Type="http://schemas.openxmlformats.org/officeDocument/2006/relationships/oleObject" Target="../embeddings/oleObject1.bin"/></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hyperlink" Target="http://www.goodrx.com/"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6.xml"/><Relationship Id="rId1" Type="http://schemas.openxmlformats.org/officeDocument/2006/relationships/vmlDrawing" Target="../drawings/vmlDrawing2.vml"/><Relationship Id="rId6" Type="http://schemas.openxmlformats.org/officeDocument/2006/relationships/image" Target="../media/image58.png"/><Relationship Id="rId5" Type="http://schemas.openxmlformats.org/officeDocument/2006/relationships/oleObject" Target="../embeddings/oleObject2.bin"/><Relationship Id="rId4" Type="http://schemas.openxmlformats.org/officeDocument/2006/relationships/notesSlide" Target="../notesSlides/notesSlide44.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59.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60.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60.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5.xml"/><Relationship Id="rId1" Type="http://schemas.openxmlformats.org/officeDocument/2006/relationships/tags" Target="../tags/tag33.xml"/><Relationship Id="rId6" Type="http://schemas.openxmlformats.org/officeDocument/2006/relationships/image" Target="../media/image63.tiff"/><Relationship Id="rId5" Type="http://schemas.openxmlformats.org/officeDocument/2006/relationships/image" Target="../media/image62.jpeg"/><Relationship Id="rId4" Type="http://schemas.openxmlformats.org/officeDocument/2006/relationships/image" Target="../media/image61.jpeg"/></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9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C4B7FA18-00E9-124B-9BD2-A06C7FB55505}"/>
              </a:ext>
            </a:extLst>
          </p:cNvPr>
          <p:cNvSpPr>
            <a:spLocks noGrp="1" noChangeArrowheads="1"/>
          </p:cNvSpPr>
          <p:nvPr>
            <p:ph type="ctrTitle"/>
          </p:nvPr>
        </p:nvSpPr>
        <p:spPr>
          <a:xfrm>
            <a:off x="495300" y="342900"/>
            <a:ext cx="8153400" cy="1333500"/>
          </a:xfrm>
        </p:spPr>
        <p:txBody>
          <a:bodyPr/>
          <a:lstStyle/>
          <a:p>
            <a:pPr algn="ctr" eaLnBrk="1" hangingPunct="1"/>
            <a:r>
              <a:rPr lang="en-US" sz="3600" dirty="0">
                <a:latin typeface="+mn-lt"/>
              </a:rPr>
              <a:t>Randomized Trials &amp; Quantifying Treatment Effects</a:t>
            </a:r>
            <a:br>
              <a:rPr lang="en-US" sz="3600" dirty="0">
                <a:latin typeface="+mn-lt"/>
              </a:rPr>
            </a:br>
            <a:r>
              <a:rPr lang="en-US" sz="2400" dirty="0">
                <a:latin typeface="+mn-lt"/>
              </a:rPr>
              <a:t>EBD-2 Chapter 8</a:t>
            </a:r>
            <a:endParaRPr lang="en-US" altLang="en-US" sz="2400" dirty="0">
              <a:latin typeface="+mn-lt"/>
            </a:endParaRPr>
          </a:p>
        </p:txBody>
      </p:sp>
      <p:sp>
        <p:nvSpPr>
          <p:cNvPr id="21506" name="Rectangle 3">
            <a:extLst>
              <a:ext uri="{FF2B5EF4-FFF2-40B4-BE49-F238E27FC236}">
                <a16:creationId xmlns:a16="http://schemas.microsoft.com/office/drawing/2014/main" id="{8FD3FD47-C897-5140-904A-C4E019558570}"/>
              </a:ext>
            </a:extLst>
          </p:cNvPr>
          <p:cNvSpPr>
            <a:spLocks noGrp="1" noChangeArrowheads="1"/>
          </p:cNvSpPr>
          <p:nvPr>
            <p:ph type="subTitle" idx="1"/>
          </p:nvPr>
        </p:nvSpPr>
        <p:spPr>
          <a:xfrm>
            <a:off x="381000" y="2774950"/>
            <a:ext cx="8153400" cy="2254250"/>
          </a:xfrm>
        </p:spPr>
        <p:txBody>
          <a:bodyPr/>
          <a:lstStyle/>
          <a:p>
            <a:pPr algn="ctr">
              <a:buFont typeface="Monotype Sorts" pitchFamily="2" charset="2"/>
              <a:buNone/>
            </a:pPr>
            <a:r>
              <a:rPr lang="en-US" altLang="en-US" sz="2800" dirty="0"/>
              <a:t>Tom Newman, MD, MPH</a:t>
            </a:r>
          </a:p>
          <a:p>
            <a:pPr algn="ctr">
              <a:buFont typeface="Monotype Sorts" pitchFamily="2" charset="2"/>
              <a:buNone/>
            </a:pPr>
            <a:r>
              <a:rPr lang="en-US" altLang="en-US" sz="2000" dirty="0"/>
              <a:t>Professor Emeritus of Epidemiology &amp; Biostatistics and Pediatrics, UCSF</a:t>
            </a:r>
          </a:p>
          <a:p>
            <a:pPr algn="ctr">
              <a:buFont typeface="Monotype Sorts" pitchFamily="2" charset="2"/>
              <a:buNone/>
            </a:pPr>
            <a:r>
              <a:rPr lang="en-US" altLang="en-US" dirty="0"/>
              <a:t>October 30, 2020</a:t>
            </a:r>
          </a:p>
        </p:txBody>
      </p:sp>
      <p:sp>
        <p:nvSpPr>
          <p:cNvPr id="21507" name="Slide Number Placeholder 1">
            <a:extLst>
              <a:ext uri="{FF2B5EF4-FFF2-40B4-BE49-F238E27FC236}">
                <a16:creationId xmlns:a16="http://schemas.microsoft.com/office/drawing/2014/main" id="{0DCEDB79-F7E5-2F4B-B230-67B9F3BEDAE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48D288A1-85FD-0B44-92CE-137E206288CD}" type="slidenum">
              <a:rPr kumimoji="0" lang="en-US" altLang="en-US" sz="1400" smtClean="0">
                <a:latin typeface="Times" pitchFamily="2" charset="0"/>
              </a:rPr>
              <a:pPr>
                <a:spcBef>
                  <a:spcPct val="0"/>
                </a:spcBef>
                <a:buClrTx/>
                <a:buSzTx/>
                <a:buFontTx/>
                <a:buNone/>
              </a:pPr>
              <a:t>1</a:t>
            </a:fld>
            <a:endParaRPr kumimoji="0" lang="en-US" altLang="en-US" sz="1400">
              <a:latin typeface="Times" pitchFamily="2" charset="0"/>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40092" y="21866"/>
            <a:ext cx="4243489" cy="467205"/>
          </a:xfrm>
          <a:prstGeom prst="rect">
            <a:avLst/>
          </a:prstGeom>
        </p:spPr>
        <p:txBody>
          <a:bodyPr vert="horz" wrap="square" lIns="0" tIns="5487" rIns="0" bIns="0" rtlCol="0">
            <a:spAutoFit/>
          </a:bodyPr>
          <a:lstStyle/>
          <a:p>
            <a:pPr marL="5776">
              <a:spcBef>
                <a:spcPts val="43"/>
              </a:spcBef>
            </a:pPr>
            <a:r>
              <a:rPr spc="-2" dirty="0"/>
              <a:t>Issues with</a:t>
            </a:r>
            <a:r>
              <a:rPr spc="-9" dirty="0"/>
              <a:t> </a:t>
            </a:r>
            <a:r>
              <a:rPr spc="-5" dirty="0"/>
              <a:t>blinding</a:t>
            </a:r>
          </a:p>
        </p:txBody>
      </p:sp>
      <p:sp>
        <p:nvSpPr>
          <p:cNvPr id="4" name="object 4"/>
          <p:cNvSpPr txBox="1"/>
          <p:nvPr/>
        </p:nvSpPr>
        <p:spPr>
          <a:xfrm>
            <a:off x="1294391" y="934100"/>
            <a:ext cx="2119780" cy="485969"/>
          </a:xfrm>
          <a:prstGeom prst="rect">
            <a:avLst/>
          </a:prstGeom>
        </p:spPr>
        <p:txBody>
          <a:bodyPr vert="horz" wrap="square" lIns="0" tIns="15306" rIns="0" bIns="0" rtlCol="0">
            <a:spAutoFit/>
          </a:bodyPr>
          <a:lstStyle/>
          <a:p>
            <a:pPr marL="172412" marR="2310" indent="-166925">
              <a:lnSpc>
                <a:spcPts val="1874"/>
              </a:lnSpc>
              <a:spcBef>
                <a:spcPts val="121"/>
              </a:spcBef>
            </a:pPr>
            <a:r>
              <a:rPr sz="1569" spc="2" dirty="0">
                <a:latin typeface="Helvetica Neue"/>
                <a:cs typeface="Helvetica Neue"/>
              </a:rPr>
              <a:t>Patients may be able</a:t>
            </a:r>
            <a:r>
              <a:rPr sz="1569" spc="-41" dirty="0">
                <a:latin typeface="Helvetica Neue"/>
                <a:cs typeface="Helvetica Neue"/>
              </a:rPr>
              <a:t> </a:t>
            </a:r>
            <a:r>
              <a:rPr sz="1569" spc="2" dirty="0">
                <a:latin typeface="Helvetica Neue"/>
                <a:cs typeface="Helvetica Neue"/>
              </a:rPr>
              <a:t>to  </a:t>
            </a:r>
            <a:r>
              <a:rPr sz="1569" dirty="0">
                <a:latin typeface="Helvetica Neue"/>
                <a:cs typeface="Helvetica Neue"/>
              </a:rPr>
              <a:t>tell </a:t>
            </a:r>
            <a:r>
              <a:rPr sz="1569" spc="2" dirty="0">
                <a:latin typeface="Helvetica Neue"/>
                <a:cs typeface="Helvetica Neue"/>
              </a:rPr>
              <a:t>they </a:t>
            </a:r>
            <a:r>
              <a:rPr sz="1569" spc="-9" dirty="0">
                <a:latin typeface="Helvetica Neue"/>
                <a:cs typeface="Helvetica Neue"/>
              </a:rPr>
              <a:t>are </a:t>
            </a:r>
            <a:r>
              <a:rPr sz="1569" spc="2" dirty="0">
                <a:latin typeface="Helvetica Neue"/>
                <a:cs typeface="Helvetica Neue"/>
              </a:rPr>
              <a:t>on</a:t>
            </a:r>
            <a:r>
              <a:rPr sz="1569" spc="-9" dirty="0">
                <a:latin typeface="Helvetica Neue"/>
                <a:cs typeface="Helvetica Neue"/>
              </a:rPr>
              <a:t> </a:t>
            </a:r>
            <a:r>
              <a:rPr sz="1569" spc="2" dirty="0">
                <a:latin typeface="Helvetica Neue"/>
                <a:cs typeface="Helvetica Neue"/>
              </a:rPr>
              <a:t>drug</a:t>
            </a:r>
            <a:endParaRPr sz="1569" dirty="0">
              <a:latin typeface="Helvetica Neue"/>
              <a:cs typeface="Helvetica Neue"/>
            </a:endParaRPr>
          </a:p>
        </p:txBody>
      </p:sp>
      <p:sp>
        <p:nvSpPr>
          <p:cNvPr id="5" name="object 5"/>
          <p:cNvSpPr/>
          <p:nvPr/>
        </p:nvSpPr>
        <p:spPr>
          <a:xfrm>
            <a:off x="2964537" y="3391598"/>
            <a:ext cx="0" cy="155951"/>
          </a:xfrm>
          <a:custGeom>
            <a:avLst/>
            <a:gdLst/>
            <a:ahLst/>
            <a:cxnLst/>
            <a:rect l="l" t="t" r="r" b="b"/>
            <a:pathLst>
              <a:path h="342900">
                <a:moveTo>
                  <a:pt x="0" y="0"/>
                </a:moveTo>
                <a:lnTo>
                  <a:pt x="0" y="342701"/>
                </a:lnTo>
              </a:path>
            </a:pathLst>
          </a:custGeom>
          <a:ln w="19444">
            <a:solidFill>
              <a:srgbClr val="000000"/>
            </a:solidFill>
          </a:ln>
        </p:spPr>
        <p:txBody>
          <a:bodyPr wrap="square" lIns="0" tIns="0" rIns="0" bIns="0" rtlCol="0"/>
          <a:lstStyle/>
          <a:p>
            <a:endParaRPr sz="372"/>
          </a:p>
        </p:txBody>
      </p:sp>
      <p:sp>
        <p:nvSpPr>
          <p:cNvPr id="6" name="object 6"/>
          <p:cNvSpPr/>
          <p:nvPr/>
        </p:nvSpPr>
        <p:spPr>
          <a:xfrm>
            <a:off x="2911467" y="3359130"/>
            <a:ext cx="0" cy="155951"/>
          </a:xfrm>
          <a:custGeom>
            <a:avLst/>
            <a:gdLst/>
            <a:ahLst/>
            <a:cxnLst/>
            <a:rect l="l" t="t" r="r" b="b"/>
            <a:pathLst>
              <a:path h="342900">
                <a:moveTo>
                  <a:pt x="0" y="0"/>
                </a:moveTo>
                <a:lnTo>
                  <a:pt x="0" y="342691"/>
                </a:lnTo>
              </a:path>
            </a:pathLst>
          </a:custGeom>
          <a:ln w="19444">
            <a:solidFill>
              <a:srgbClr val="000000"/>
            </a:solidFill>
          </a:ln>
        </p:spPr>
        <p:txBody>
          <a:bodyPr wrap="square" lIns="0" tIns="0" rIns="0" bIns="0" rtlCol="0"/>
          <a:lstStyle/>
          <a:p>
            <a:endParaRPr sz="372"/>
          </a:p>
        </p:txBody>
      </p:sp>
      <p:sp>
        <p:nvSpPr>
          <p:cNvPr id="7" name="object 7"/>
          <p:cNvSpPr/>
          <p:nvPr/>
        </p:nvSpPr>
        <p:spPr>
          <a:xfrm>
            <a:off x="2938004" y="3262125"/>
            <a:ext cx="0" cy="223819"/>
          </a:xfrm>
          <a:custGeom>
            <a:avLst/>
            <a:gdLst/>
            <a:ahLst/>
            <a:cxnLst/>
            <a:rect l="l" t="t" r="r" b="b"/>
            <a:pathLst>
              <a:path h="492125">
                <a:moveTo>
                  <a:pt x="0" y="0"/>
                </a:moveTo>
                <a:lnTo>
                  <a:pt x="0" y="491733"/>
                </a:lnTo>
              </a:path>
            </a:pathLst>
          </a:custGeom>
          <a:ln w="19454">
            <a:solidFill>
              <a:srgbClr val="000000"/>
            </a:solidFill>
          </a:ln>
        </p:spPr>
        <p:txBody>
          <a:bodyPr wrap="square" lIns="0" tIns="0" rIns="0" bIns="0" rtlCol="0"/>
          <a:lstStyle/>
          <a:p>
            <a:endParaRPr sz="372"/>
          </a:p>
        </p:txBody>
      </p:sp>
      <p:sp>
        <p:nvSpPr>
          <p:cNvPr id="8" name="object 8"/>
          <p:cNvSpPr/>
          <p:nvPr/>
        </p:nvSpPr>
        <p:spPr>
          <a:xfrm>
            <a:off x="2989576" y="3887650"/>
            <a:ext cx="0" cy="155951"/>
          </a:xfrm>
          <a:custGeom>
            <a:avLst/>
            <a:gdLst/>
            <a:ahLst/>
            <a:cxnLst/>
            <a:rect l="l" t="t" r="r" b="b"/>
            <a:pathLst>
              <a:path h="342900">
                <a:moveTo>
                  <a:pt x="0" y="0"/>
                </a:moveTo>
                <a:lnTo>
                  <a:pt x="0" y="342701"/>
                </a:lnTo>
              </a:path>
            </a:pathLst>
          </a:custGeom>
          <a:ln w="19444">
            <a:solidFill>
              <a:srgbClr val="000000"/>
            </a:solidFill>
          </a:ln>
        </p:spPr>
        <p:txBody>
          <a:bodyPr wrap="square" lIns="0" tIns="0" rIns="0" bIns="0" rtlCol="0"/>
          <a:lstStyle/>
          <a:p>
            <a:endParaRPr sz="372"/>
          </a:p>
        </p:txBody>
      </p:sp>
      <p:sp>
        <p:nvSpPr>
          <p:cNvPr id="9" name="object 9"/>
          <p:cNvSpPr/>
          <p:nvPr/>
        </p:nvSpPr>
        <p:spPr>
          <a:xfrm>
            <a:off x="3042639" y="3855181"/>
            <a:ext cx="0" cy="155951"/>
          </a:xfrm>
          <a:custGeom>
            <a:avLst/>
            <a:gdLst/>
            <a:ahLst/>
            <a:cxnLst/>
            <a:rect l="l" t="t" r="r" b="b"/>
            <a:pathLst>
              <a:path h="342900">
                <a:moveTo>
                  <a:pt x="0" y="0"/>
                </a:moveTo>
                <a:lnTo>
                  <a:pt x="0" y="342691"/>
                </a:lnTo>
              </a:path>
            </a:pathLst>
          </a:custGeom>
          <a:ln w="19454">
            <a:solidFill>
              <a:srgbClr val="000000"/>
            </a:solidFill>
          </a:ln>
        </p:spPr>
        <p:txBody>
          <a:bodyPr wrap="square" lIns="0" tIns="0" rIns="0" bIns="0" rtlCol="0"/>
          <a:lstStyle/>
          <a:p>
            <a:endParaRPr sz="372"/>
          </a:p>
        </p:txBody>
      </p:sp>
      <p:sp>
        <p:nvSpPr>
          <p:cNvPr id="10" name="object 10"/>
          <p:cNvSpPr/>
          <p:nvPr/>
        </p:nvSpPr>
        <p:spPr>
          <a:xfrm>
            <a:off x="3016111" y="3758176"/>
            <a:ext cx="0" cy="371106"/>
          </a:xfrm>
          <a:custGeom>
            <a:avLst/>
            <a:gdLst/>
            <a:ahLst/>
            <a:cxnLst/>
            <a:rect l="l" t="t" r="r" b="b"/>
            <a:pathLst>
              <a:path h="815975">
                <a:moveTo>
                  <a:pt x="0" y="0"/>
                </a:moveTo>
                <a:lnTo>
                  <a:pt x="0" y="815545"/>
                </a:lnTo>
              </a:path>
            </a:pathLst>
          </a:custGeom>
          <a:ln w="19444">
            <a:solidFill>
              <a:srgbClr val="000000"/>
            </a:solidFill>
          </a:ln>
        </p:spPr>
        <p:txBody>
          <a:bodyPr wrap="square" lIns="0" tIns="0" rIns="0" bIns="0" rtlCol="0"/>
          <a:lstStyle/>
          <a:p>
            <a:endParaRPr sz="372"/>
          </a:p>
        </p:txBody>
      </p:sp>
      <p:sp>
        <p:nvSpPr>
          <p:cNvPr id="11" name="object 11"/>
          <p:cNvSpPr/>
          <p:nvPr/>
        </p:nvSpPr>
        <p:spPr>
          <a:xfrm>
            <a:off x="2534789" y="3925747"/>
            <a:ext cx="0" cy="155951"/>
          </a:xfrm>
          <a:custGeom>
            <a:avLst/>
            <a:gdLst/>
            <a:ahLst/>
            <a:cxnLst/>
            <a:rect l="l" t="t" r="r" b="b"/>
            <a:pathLst>
              <a:path h="342900">
                <a:moveTo>
                  <a:pt x="0" y="0"/>
                </a:moveTo>
                <a:lnTo>
                  <a:pt x="0" y="342701"/>
                </a:lnTo>
              </a:path>
            </a:pathLst>
          </a:custGeom>
          <a:ln w="19444">
            <a:solidFill>
              <a:srgbClr val="000000"/>
            </a:solidFill>
          </a:ln>
        </p:spPr>
        <p:txBody>
          <a:bodyPr wrap="square" lIns="0" tIns="0" rIns="0" bIns="0" rtlCol="0"/>
          <a:lstStyle/>
          <a:p>
            <a:endParaRPr sz="372"/>
          </a:p>
        </p:txBody>
      </p:sp>
      <p:sp>
        <p:nvSpPr>
          <p:cNvPr id="12" name="object 12"/>
          <p:cNvSpPr/>
          <p:nvPr/>
        </p:nvSpPr>
        <p:spPr>
          <a:xfrm>
            <a:off x="2587854" y="3893279"/>
            <a:ext cx="0" cy="155951"/>
          </a:xfrm>
          <a:custGeom>
            <a:avLst/>
            <a:gdLst/>
            <a:ahLst/>
            <a:cxnLst/>
            <a:rect l="l" t="t" r="r" b="b"/>
            <a:pathLst>
              <a:path h="342900">
                <a:moveTo>
                  <a:pt x="0" y="0"/>
                </a:moveTo>
                <a:lnTo>
                  <a:pt x="0" y="342691"/>
                </a:lnTo>
              </a:path>
            </a:pathLst>
          </a:custGeom>
          <a:ln w="19444">
            <a:solidFill>
              <a:srgbClr val="000000"/>
            </a:solidFill>
          </a:ln>
        </p:spPr>
        <p:txBody>
          <a:bodyPr wrap="square" lIns="0" tIns="0" rIns="0" bIns="0" rtlCol="0"/>
          <a:lstStyle/>
          <a:p>
            <a:endParaRPr sz="372"/>
          </a:p>
        </p:txBody>
      </p:sp>
      <p:sp>
        <p:nvSpPr>
          <p:cNvPr id="13" name="object 13"/>
          <p:cNvSpPr/>
          <p:nvPr/>
        </p:nvSpPr>
        <p:spPr>
          <a:xfrm>
            <a:off x="2561324" y="3796273"/>
            <a:ext cx="0" cy="371106"/>
          </a:xfrm>
          <a:custGeom>
            <a:avLst/>
            <a:gdLst/>
            <a:ahLst/>
            <a:cxnLst/>
            <a:rect l="l" t="t" r="r" b="b"/>
            <a:pathLst>
              <a:path h="815975">
                <a:moveTo>
                  <a:pt x="0" y="0"/>
                </a:moveTo>
                <a:lnTo>
                  <a:pt x="0" y="815545"/>
                </a:lnTo>
              </a:path>
            </a:pathLst>
          </a:custGeom>
          <a:ln w="19444">
            <a:solidFill>
              <a:srgbClr val="000000"/>
            </a:solidFill>
          </a:ln>
        </p:spPr>
        <p:txBody>
          <a:bodyPr wrap="square" lIns="0" tIns="0" rIns="0" bIns="0" rtlCol="0"/>
          <a:lstStyle/>
          <a:p>
            <a:endParaRPr sz="372"/>
          </a:p>
        </p:txBody>
      </p:sp>
      <p:sp>
        <p:nvSpPr>
          <p:cNvPr id="14" name="object 14"/>
          <p:cNvSpPr/>
          <p:nvPr/>
        </p:nvSpPr>
        <p:spPr>
          <a:xfrm>
            <a:off x="2468633" y="3449872"/>
            <a:ext cx="472185" cy="956212"/>
          </a:xfrm>
          <a:custGeom>
            <a:avLst/>
            <a:gdLst/>
            <a:ahLst/>
            <a:cxnLst/>
            <a:rect l="l" t="t" r="r" b="b"/>
            <a:pathLst>
              <a:path w="1038225" h="2102484">
                <a:moveTo>
                  <a:pt x="811291" y="411522"/>
                </a:moveTo>
                <a:lnTo>
                  <a:pt x="307417" y="411522"/>
                </a:lnTo>
                <a:lnTo>
                  <a:pt x="412701" y="928428"/>
                </a:lnTo>
                <a:lnTo>
                  <a:pt x="412701" y="1972721"/>
                </a:lnTo>
                <a:lnTo>
                  <a:pt x="422877" y="2023119"/>
                </a:lnTo>
                <a:lnTo>
                  <a:pt x="450624" y="2064265"/>
                </a:lnTo>
                <a:lnTo>
                  <a:pt x="491773" y="2092003"/>
                </a:lnTo>
                <a:lnTo>
                  <a:pt x="542153" y="2102172"/>
                </a:lnTo>
                <a:lnTo>
                  <a:pt x="592545" y="2092003"/>
                </a:lnTo>
                <a:lnTo>
                  <a:pt x="633700" y="2064265"/>
                </a:lnTo>
                <a:lnTo>
                  <a:pt x="661449" y="2023119"/>
                </a:lnTo>
                <a:lnTo>
                  <a:pt x="671625" y="1972721"/>
                </a:lnTo>
                <a:lnTo>
                  <a:pt x="671625" y="997148"/>
                </a:lnTo>
                <a:lnTo>
                  <a:pt x="720158" y="987264"/>
                </a:lnTo>
                <a:lnTo>
                  <a:pt x="979093" y="987264"/>
                </a:lnTo>
                <a:lnTo>
                  <a:pt x="979093" y="882398"/>
                </a:lnTo>
                <a:lnTo>
                  <a:pt x="978255" y="874513"/>
                </a:lnTo>
                <a:lnTo>
                  <a:pt x="976831" y="866838"/>
                </a:lnTo>
                <a:lnTo>
                  <a:pt x="976716" y="862168"/>
                </a:lnTo>
                <a:lnTo>
                  <a:pt x="976265" y="857456"/>
                </a:lnTo>
                <a:lnTo>
                  <a:pt x="965599" y="805090"/>
                </a:lnTo>
                <a:lnTo>
                  <a:pt x="553770" y="805090"/>
                </a:lnTo>
                <a:lnTo>
                  <a:pt x="539801" y="803310"/>
                </a:lnTo>
                <a:lnTo>
                  <a:pt x="489541" y="778871"/>
                </a:lnTo>
                <a:lnTo>
                  <a:pt x="463820" y="745554"/>
                </a:lnTo>
                <a:lnTo>
                  <a:pt x="452696" y="704958"/>
                </a:lnTo>
                <a:lnTo>
                  <a:pt x="453302" y="683972"/>
                </a:lnTo>
                <a:lnTo>
                  <a:pt x="480568" y="614476"/>
                </a:lnTo>
                <a:lnTo>
                  <a:pt x="510675" y="575316"/>
                </a:lnTo>
                <a:lnTo>
                  <a:pt x="546443" y="544542"/>
                </a:lnTo>
                <a:lnTo>
                  <a:pt x="585922" y="520975"/>
                </a:lnTo>
                <a:lnTo>
                  <a:pt x="627160" y="503436"/>
                </a:lnTo>
                <a:lnTo>
                  <a:pt x="668207" y="490747"/>
                </a:lnTo>
                <a:lnTo>
                  <a:pt x="707111" y="481730"/>
                </a:lnTo>
                <a:lnTo>
                  <a:pt x="755572" y="473232"/>
                </a:lnTo>
                <a:lnTo>
                  <a:pt x="828699" y="463081"/>
                </a:lnTo>
                <a:lnTo>
                  <a:pt x="811291" y="411522"/>
                </a:lnTo>
                <a:close/>
              </a:path>
              <a:path w="1038225" h="2102484">
                <a:moveTo>
                  <a:pt x="979093" y="987264"/>
                </a:moveTo>
                <a:lnTo>
                  <a:pt x="720158" y="987264"/>
                </a:lnTo>
                <a:lnTo>
                  <a:pt x="720158" y="1972721"/>
                </a:lnTo>
                <a:lnTo>
                  <a:pt x="730334" y="2023119"/>
                </a:lnTo>
                <a:lnTo>
                  <a:pt x="758082" y="2064265"/>
                </a:lnTo>
                <a:lnTo>
                  <a:pt x="799234" y="2092003"/>
                </a:lnTo>
                <a:lnTo>
                  <a:pt x="849620" y="2102172"/>
                </a:lnTo>
                <a:lnTo>
                  <a:pt x="900012" y="2092003"/>
                </a:lnTo>
                <a:lnTo>
                  <a:pt x="941167" y="2064265"/>
                </a:lnTo>
                <a:lnTo>
                  <a:pt x="968916" y="2023119"/>
                </a:lnTo>
                <a:lnTo>
                  <a:pt x="979093" y="1972721"/>
                </a:lnTo>
                <a:lnTo>
                  <a:pt x="979093" y="987264"/>
                </a:lnTo>
                <a:close/>
              </a:path>
              <a:path w="1038225" h="2102484">
                <a:moveTo>
                  <a:pt x="936340" y="661441"/>
                </a:moveTo>
                <a:lnTo>
                  <a:pt x="887561" y="672227"/>
                </a:lnTo>
                <a:lnTo>
                  <a:pt x="788978" y="686319"/>
                </a:lnTo>
                <a:lnTo>
                  <a:pt x="768276" y="689637"/>
                </a:lnTo>
                <a:lnTo>
                  <a:pt x="705232" y="704510"/>
                </a:lnTo>
                <a:lnTo>
                  <a:pt x="667011" y="724868"/>
                </a:lnTo>
                <a:lnTo>
                  <a:pt x="650143" y="757119"/>
                </a:lnTo>
                <a:lnTo>
                  <a:pt x="631764" y="778185"/>
                </a:lnTo>
                <a:lnTo>
                  <a:pt x="608604" y="793862"/>
                </a:lnTo>
                <a:lnTo>
                  <a:pt x="581796" y="803144"/>
                </a:lnTo>
                <a:lnTo>
                  <a:pt x="567834" y="805038"/>
                </a:lnTo>
                <a:lnTo>
                  <a:pt x="553770" y="805090"/>
                </a:lnTo>
                <a:lnTo>
                  <a:pt x="965599" y="805090"/>
                </a:lnTo>
                <a:lnTo>
                  <a:pt x="936340" y="661441"/>
                </a:lnTo>
                <a:close/>
              </a:path>
              <a:path w="1038225" h="2102484">
                <a:moveTo>
                  <a:pt x="970669" y="292887"/>
                </a:moveTo>
                <a:lnTo>
                  <a:pt x="784313" y="292887"/>
                </a:lnTo>
                <a:lnTo>
                  <a:pt x="800317" y="322479"/>
                </a:lnTo>
                <a:lnTo>
                  <a:pt x="818498" y="362881"/>
                </a:lnTo>
                <a:lnTo>
                  <a:pt x="838450" y="415701"/>
                </a:lnTo>
                <a:lnTo>
                  <a:pt x="859766" y="482546"/>
                </a:lnTo>
                <a:lnTo>
                  <a:pt x="845805" y="484868"/>
                </a:lnTo>
                <a:lnTo>
                  <a:pt x="831293" y="487040"/>
                </a:lnTo>
                <a:lnTo>
                  <a:pt x="760389" y="496866"/>
                </a:lnTo>
                <a:lnTo>
                  <a:pt x="713852" y="504943"/>
                </a:lnTo>
                <a:lnTo>
                  <a:pt x="666134" y="516386"/>
                </a:lnTo>
                <a:lnTo>
                  <a:pt x="619267" y="532532"/>
                </a:lnTo>
                <a:lnTo>
                  <a:pt x="575281" y="554715"/>
                </a:lnTo>
                <a:lnTo>
                  <a:pt x="536205" y="584273"/>
                </a:lnTo>
                <a:lnTo>
                  <a:pt x="504071" y="622541"/>
                </a:lnTo>
                <a:lnTo>
                  <a:pt x="480909" y="670855"/>
                </a:lnTo>
                <a:lnTo>
                  <a:pt x="476799" y="703865"/>
                </a:lnTo>
                <a:lnTo>
                  <a:pt x="485371" y="734811"/>
                </a:lnTo>
                <a:lnTo>
                  <a:pt x="504923" y="760284"/>
                </a:lnTo>
                <a:lnTo>
                  <a:pt x="533755" y="776872"/>
                </a:lnTo>
                <a:lnTo>
                  <a:pt x="544651" y="779731"/>
                </a:lnTo>
                <a:lnTo>
                  <a:pt x="555569" y="781091"/>
                </a:lnTo>
                <a:lnTo>
                  <a:pt x="566388" y="781012"/>
                </a:lnTo>
                <a:lnTo>
                  <a:pt x="615331" y="760652"/>
                </a:lnTo>
                <a:lnTo>
                  <a:pt x="639773" y="724026"/>
                </a:lnTo>
                <a:lnTo>
                  <a:pt x="664946" y="696188"/>
                </a:lnTo>
                <a:lnTo>
                  <a:pt x="711270" y="677440"/>
                </a:lnTo>
                <a:lnTo>
                  <a:pt x="768362" y="665199"/>
                </a:lnTo>
                <a:lnTo>
                  <a:pt x="885902" y="648071"/>
                </a:lnTo>
                <a:lnTo>
                  <a:pt x="939544" y="635294"/>
                </a:lnTo>
                <a:lnTo>
                  <a:pt x="984602" y="614019"/>
                </a:lnTo>
                <a:lnTo>
                  <a:pt x="1018913" y="579706"/>
                </a:lnTo>
                <a:lnTo>
                  <a:pt x="1036822" y="533297"/>
                </a:lnTo>
                <a:lnTo>
                  <a:pt x="1037904" y="507954"/>
                </a:lnTo>
                <a:lnTo>
                  <a:pt x="1033614" y="481981"/>
                </a:lnTo>
                <a:lnTo>
                  <a:pt x="1017560" y="425326"/>
                </a:lnTo>
                <a:lnTo>
                  <a:pt x="1001074" y="373342"/>
                </a:lnTo>
                <a:lnTo>
                  <a:pt x="984120" y="325939"/>
                </a:lnTo>
                <a:lnTo>
                  <a:pt x="970669" y="292887"/>
                </a:lnTo>
                <a:close/>
              </a:path>
              <a:path w="1038225" h="2102484">
                <a:moveTo>
                  <a:pt x="399664" y="0"/>
                </a:moveTo>
                <a:lnTo>
                  <a:pt x="341845" y="27670"/>
                </a:lnTo>
                <a:lnTo>
                  <a:pt x="288084" y="87804"/>
                </a:lnTo>
                <a:lnTo>
                  <a:pt x="227984" y="155698"/>
                </a:lnTo>
                <a:lnTo>
                  <a:pt x="195453" y="192908"/>
                </a:lnTo>
                <a:lnTo>
                  <a:pt x="165596" y="227430"/>
                </a:lnTo>
                <a:lnTo>
                  <a:pt x="138389" y="259288"/>
                </a:lnTo>
                <a:lnTo>
                  <a:pt x="113810" y="288510"/>
                </a:lnTo>
                <a:lnTo>
                  <a:pt x="82719" y="326334"/>
                </a:lnTo>
                <a:lnTo>
                  <a:pt x="57094" y="358689"/>
                </a:lnTo>
                <a:lnTo>
                  <a:pt x="22018" y="407332"/>
                </a:lnTo>
                <a:lnTo>
                  <a:pt x="0" y="458407"/>
                </a:lnTo>
                <a:lnTo>
                  <a:pt x="375" y="497707"/>
                </a:lnTo>
                <a:lnTo>
                  <a:pt x="28964" y="542440"/>
                </a:lnTo>
                <a:lnTo>
                  <a:pt x="69400" y="561947"/>
                </a:lnTo>
                <a:lnTo>
                  <a:pt x="82774" y="563078"/>
                </a:lnTo>
                <a:lnTo>
                  <a:pt x="111764" y="558326"/>
                </a:lnTo>
                <a:lnTo>
                  <a:pt x="163516" y="530857"/>
                </a:lnTo>
                <a:lnTo>
                  <a:pt x="204889" y="499114"/>
                </a:lnTo>
                <a:lnTo>
                  <a:pt x="254315" y="457881"/>
                </a:lnTo>
                <a:lnTo>
                  <a:pt x="283208" y="432852"/>
                </a:lnTo>
                <a:lnTo>
                  <a:pt x="307417" y="411522"/>
                </a:lnTo>
                <a:lnTo>
                  <a:pt x="811291" y="411522"/>
                </a:lnTo>
                <a:lnTo>
                  <a:pt x="809873" y="407323"/>
                </a:lnTo>
                <a:lnTo>
                  <a:pt x="808162" y="402989"/>
                </a:lnTo>
                <a:lnTo>
                  <a:pt x="267711" y="402989"/>
                </a:lnTo>
                <a:lnTo>
                  <a:pt x="248392" y="388612"/>
                </a:lnTo>
                <a:lnTo>
                  <a:pt x="294095" y="334899"/>
                </a:lnTo>
                <a:lnTo>
                  <a:pt x="321555" y="303180"/>
                </a:lnTo>
                <a:lnTo>
                  <a:pt x="352337" y="267976"/>
                </a:lnTo>
                <a:lnTo>
                  <a:pt x="424613" y="186381"/>
                </a:lnTo>
                <a:lnTo>
                  <a:pt x="466480" y="139625"/>
                </a:lnTo>
                <a:lnTo>
                  <a:pt x="483369" y="110969"/>
                </a:lnTo>
                <a:lnTo>
                  <a:pt x="487806" y="79163"/>
                </a:lnTo>
                <a:lnTo>
                  <a:pt x="479997" y="48014"/>
                </a:lnTo>
                <a:lnTo>
                  <a:pt x="460145" y="21325"/>
                </a:lnTo>
                <a:lnTo>
                  <a:pt x="431476" y="4433"/>
                </a:lnTo>
                <a:lnTo>
                  <a:pt x="399664" y="0"/>
                </a:lnTo>
                <a:close/>
              </a:path>
              <a:path w="1038225" h="2102484">
                <a:moveTo>
                  <a:pt x="753887" y="85462"/>
                </a:moveTo>
                <a:lnTo>
                  <a:pt x="737362" y="87794"/>
                </a:lnTo>
                <a:lnTo>
                  <a:pt x="737152" y="87804"/>
                </a:lnTo>
                <a:lnTo>
                  <a:pt x="563943" y="123081"/>
                </a:lnTo>
                <a:lnTo>
                  <a:pt x="544479" y="135377"/>
                </a:lnTo>
                <a:lnTo>
                  <a:pt x="523800" y="145977"/>
                </a:lnTo>
                <a:lnTo>
                  <a:pt x="501978" y="154764"/>
                </a:lnTo>
                <a:lnTo>
                  <a:pt x="479087" y="161624"/>
                </a:lnTo>
                <a:lnTo>
                  <a:pt x="390462" y="261111"/>
                </a:lnTo>
                <a:lnTo>
                  <a:pt x="353369" y="303317"/>
                </a:lnTo>
                <a:lnTo>
                  <a:pt x="320727" y="340855"/>
                </a:lnTo>
                <a:lnTo>
                  <a:pt x="292265" y="373989"/>
                </a:lnTo>
                <a:lnTo>
                  <a:pt x="267711" y="402989"/>
                </a:lnTo>
                <a:lnTo>
                  <a:pt x="808162" y="402989"/>
                </a:lnTo>
                <a:lnTo>
                  <a:pt x="792461" y="363220"/>
                </a:lnTo>
                <a:lnTo>
                  <a:pt x="776814" y="329466"/>
                </a:lnTo>
                <a:lnTo>
                  <a:pt x="763298" y="304793"/>
                </a:lnTo>
                <a:lnTo>
                  <a:pt x="784313" y="292887"/>
                </a:lnTo>
                <a:lnTo>
                  <a:pt x="970669" y="292887"/>
                </a:lnTo>
                <a:lnTo>
                  <a:pt x="966657" y="283027"/>
                </a:lnTo>
                <a:lnTo>
                  <a:pt x="948645" y="244519"/>
                </a:lnTo>
                <a:lnTo>
                  <a:pt x="930047" y="210324"/>
                </a:lnTo>
                <a:lnTo>
                  <a:pt x="904365" y="171438"/>
                </a:lnTo>
                <a:lnTo>
                  <a:pt x="877480" y="139855"/>
                </a:lnTo>
                <a:lnTo>
                  <a:pt x="819684" y="98097"/>
                </a:lnTo>
                <a:lnTo>
                  <a:pt x="773289" y="85602"/>
                </a:lnTo>
                <a:lnTo>
                  <a:pt x="753887" y="85462"/>
                </a:lnTo>
                <a:close/>
              </a:path>
            </a:pathLst>
          </a:custGeom>
          <a:solidFill>
            <a:srgbClr val="000000"/>
          </a:solidFill>
        </p:spPr>
        <p:txBody>
          <a:bodyPr wrap="square" lIns="0" tIns="0" rIns="0" bIns="0" rtlCol="0"/>
          <a:lstStyle/>
          <a:p>
            <a:endParaRPr sz="372"/>
          </a:p>
        </p:txBody>
      </p:sp>
      <p:sp>
        <p:nvSpPr>
          <p:cNvPr id="15" name="object 15"/>
          <p:cNvSpPr/>
          <p:nvPr/>
        </p:nvSpPr>
        <p:spPr>
          <a:xfrm>
            <a:off x="2550603" y="3301679"/>
            <a:ext cx="214577" cy="207068"/>
          </a:xfrm>
          <a:custGeom>
            <a:avLst/>
            <a:gdLst/>
            <a:ahLst/>
            <a:cxnLst/>
            <a:rect l="l" t="t" r="r" b="b"/>
            <a:pathLst>
              <a:path w="471804" h="455295">
                <a:moveTo>
                  <a:pt x="460664" y="301732"/>
                </a:moveTo>
                <a:lnTo>
                  <a:pt x="227481" y="301732"/>
                </a:lnTo>
                <a:lnTo>
                  <a:pt x="252188" y="305468"/>
                </a:lnTo>
                <a:lnTo>
                  <a:pt x="275383" y="314736"/>
                </a:lnTo>
                <a:lnTo>
                  <a:pt x="296001" y="329250"/>
                </a:lnTo>
                <a:lnTo>
                  <a:pt x="317969" y="356671"/>
                </a:lnTo>
                <a:lnTo>
                  <a:pt x="329671" y="388539"/>
                </a:lnTo>
                <a:lnTo>
                  <a:pt x="330971" y="422177"/>
                </a:lnTo>
                <a:lnTo>
                  <a:pt x="321728" y="454911"/>
                </a:lnTo>
                <a:lnTo>
                  <a:pt x="363931" y="433241"/>
                </a:lnTo>
                <a:lnTo>
                  <a:pt x="400274" y="404135"/>
                </a:lnTo>
                <a:lnTo>
                  <a:pt x="429969" y="368779"/>
                </a:lnTo>
                <a:lnTo>
                  <a:pt x="452226" y="328362"/>
                </a:lnTo>
                <a:lnTo>
                  <a:pt x="460664" y="301732"/>
                </a:lnTo>
                <a:close/>
              </a:path>
              <a:path w="471804" h="455295">
                <a:moveTo>
                  <a:pt x="236107" y="0"/>
                </a:moveTo>
                <a:lnTo>
                  <a:pt x="188622" y="4788"/>
                </a:lnTo>
                <a:lnTo>
                  <a:pt x="143056" y="18954"/>
                </a:lnTo>
                <a:lnTo>
                  <a:pt x="102464" y="41231"/>
                </a:lnTo>
                <a:lnTo>
                  <a:pt x="67585" y="70502"/>
                </a:lnTo>
                <a:lnTo>
                  <a:pt x="39159" y="105649"/>
                </a:lnTo>
                <a:lnTo>
                  <a:pt x="17927" y="145555"/>
                </a:lnTo>
                <a:lnTo>
                  <a:pt x="4627" y="189103"/>
                </a:lnTo>
                <a:lnTo>
                  <a:pt x="0" y="235175"/>
                </a:lnTo>
                <a:lnTo>
                  <a:pt x="4785" y="282654"/>
                </a:lnTo>
                <a:lnTo>
                  <a:pt x="15563" y="319817"/>
                </a:lnTo>
                <a:lnTo>
                  <a:pt x="31769" y="353820"/>
                </a:lnTo>
                <a:lnTo>
                  <a:pt x="52815" y="384281"/>
                </a:lnTo>
                <a:lnTo>
                  <a:pt x="78112" y="410818"/>
                </a:lnTo>
                <a:lnTo>
                  <a:pt x="143691" y="337417"/>
                </a:lnTo>
                <a:lnTo>
                  <a:pt x="156217" y="325506"/>
                </a:lnTo>
                <a:lnTo>
                  <a:pt x="170301" y="315858"/>
                </a:lnTo>
                <a:lnTo>
                  <a:pt x="185739" y="308589"/>
                </a:lnTo>
                <a:lnTo>
                  <a:pt x="202328" y="303816"/>
                </a:lnTo>
                <a:lnTo>
                  <a:pt x="227481" y="301732"/>
                </a:lnTo>
                <a:lnTo>
                  <a:pt x="460664" y="301732"/>
                </a:lnTo>
                <a:lnTo>
                  <a:pt x="466259" y="284072"/>
                </a:lnTo>
                <a:lnTo>
                  <a:pt x="471279" y="237098"/>
                </a:lnTo>
                <a:lnTo>
                  <a:pt x="466498" y="188626"/>
                </a:lnTo>
                <a:lnTo>
                  <a:pt x="452333" y="143053"/>
                </a:lnTo>
                <a:lnTo>
                  <a:pt x="430057" y="102457"/>
                </a:lnTo>
                <a:lnTo>
                  <a:pt x="400787" y="67577"/>
                </a:lnTo>
                <a:lnTo>
                  <a:pt x="365640" y="39151"/>
                </a:lnTo>
                <a:lnTo>
                  <a:pt x="325733" y="17920"/>
                </a:lnTo>
                <a:lnTo>
                  <a:pt x="282184" y="4623"/>
                </a:lnTo>
                <a:lnTo>
                  <a:pt x="236107" y="0"/>
                </a:lnTo>
                <a:close/>
              </a:path>
            </a:pathLst>
          </a:custGeom>
          <a:solidFill>
            <a:srgbClr val="000000"/>
          </a:solidFill>
        </p:spPr>
        <p:txBody>
          <a:bodyPr wrap="square" lIns="0" tIns="0" rIns="0" bIns="0" rtlCol="0"/>
          <a:lstStyle/>
          <a:p>
            <a:endParaRPr sz="372"/>
          </a:p>
        </p:txBody>
      </p:sp>
      <p:sp>
        <p:nvSpPr>
          <p:cNvPr id="16" name="object 16"/>
          <p:cNvSpPr/>
          <p:nvPr/>
        </p:nvSpPr>
        <p:spPr>
          <a:xfrm>
            <a:off x="1507065" y="3517873"/>
            <a:ext cx="767337" cy="888344"/>
          </a:xfrm>
          <a:custGeom>
            <a:avLst/>
            <a:gdLst/>
            <a:ahLst/>
            <a:cxnLst/>
            <a:rect l="l" t="t" r="r" b="b"/>
            <a:pathLst>
              <a:path w="1687195" h="1953259">
                <a:moveTo>
                  <a:pt x="1685430" y="200381"/>
                </a:moveTo>
                <a:lnTo>
                  <a:pt x="564335" y="200381"/>
                </a:lnTo>
                <a:lnTo>
                  <a:pt x="564335" y="1823201"/>
                </a:lnTo>
                <a:lnTo>
                  <a:pt x="574511" y="1873604"/>
                </a:lnTo>
                <a:lnTo>
                  <a:pt x="602258" y="1914754"/>
                </a:lnTo>
                <a:lnTo>
                  <a:pt x="643406" y="1942493"/>
                </a:lnTo>
                <a:lnTo>
                  <a:pt x="693786" y="1952663"/>
                </a:lnTo>
                <a:lnTo>
                  <a:pt x="744179" y="1942493"/>
                </a:lnTo>
                <a:lnTo>
                  <a:pt x="785333" y="1914754"/>
                </a:lnTo>
                <a:lnTo>
                  <a:pt x="813083" y="1873604"/>
                </a:lnTo>
                <a:lnTo>
                  <a:pt x="823259" y="1823201"/>
                </a:lnTo>
                <a:lnTo>
                  <a:pt x="823259" y="877983"/>
                </a:lnTo>
                <a:lnTo>
                  <a:pt x="1130726" y="877983"/>
                </a:lnTo>
                <a:lnTo>
                  <a:pt x="1130726" y="208171"/>
                </a:lnTo>
                <a:lnTo>
                  <a:pt x="1683273" y="208171"/>
                </a:lnTo>
                <a:lnTo>
                  <a:pt x="1685430" y="200381"/>
                </a:lnTo>
                <a:close/>
              </a:path>
              <a:path w="1687195" h="1953259">
                <a:moveTo>
                  <a:pt x="1130726" y="877983"/>
                </a:moveTo>
                <a:lnTo>
                  <a:pt x="871792" y="877983"/>
                </a:lnTo>
                <a:lnTo>
                  <a:pt x="871792" y="1823201"/>
                </a:lnTo>
                <a:lnTo>
                  <a:pt x="881967" y="1873604"/>
                </a:lnTo>
                <a:lnTo>
                  <a:pt x="909714" y="1914754"/>
                </a:lnTo>
                <a:lnTo>
                  <a:pt x="950863" y="1942493"/>
                </a:lnTo>
                <a:lnTo>
                  <a:pt x="1001243" y="1952663"/>
                </a:lnTo>
                <a:lnTo>
                  <a:pt x="1051637" y="1942493"/>
                </a:lnTo>
                <a:lnTo>
                  <a:pt x="1092795" y="1914754"/>
                </a:lnTo>
                <a:lnTo>
                  <a:pt x="1120548" y="1873604"/>
                </a:lnTo>
                <a:lnTo>
                  <a:pt x="1130726" y="1823201"/>
                </a:lnTo>
                <a:lnTo>
                  <a:pt x="1130726" y="877983"/>
                </a:lnTo>
                <a:close/>
              </a:path>
              <a:path w="1687195" h="1953259">
                <a:moveTo>
                  <a:pt x="77128" y="104939"/>
                </a:moveTo>
                <a:lnTo>
                  <a:pt x="46173" y="113514"/>
                </a:lnTo>
                <a:lnTo>
                  <a:pt x="20701" y="133064"/>
                </a:lnTo>
                <a:lnTo>
                  <a:pt x="4111" y="161890"/>
                </a:lnTo>
                <a:lnTo>
                  <a:pt x="0" y="194901"/>
                </a:lnTo>
                <a:lnTo>
                  <a:pt x="8568" y="225851"/>
                </a:lnTo>
                <a:lnTo>
                  <a:pt x="28117" y="251328"/>
                </a:lnTo>
                <a:lnTo>
                  <a:pt x="56947" y="267918"/>
                </a:lnTo>
                <a:lnTo>
                  <a:pt x="364603" y="370931"/>
                </a:lnTo>
                <a:lnTo>
                  <a:pt x="375895" y="378526"/>
                </a:lnTo>
                <a:lnTo>
                  <a:pt x="388506" y="384333"/>
                </a:lnTo>
                <a:lnTo>
                  <a:pt x="402199" y="388044"/>
                </a:lnTo>
                <a:lnTo>
                  <a:pt x="416737" y="389349"/>
                </a:lnTo>
                <a:lnTo>
                  <a:pt x="431006" y="388099"/>
                </a:lnTo>
                <a:lnTo>
                  <a:pt x="475029" y="367287"/>
                </a:lnTo>
                <a:lnTo>
                  <a:pt x="504136" y="321039"/>
                </a:lnTo>
                <a:lnTo>
                  <a:pt x="506326" y="302692"/>
                </a:lnTo>
                <a:lnTo>
                  <a:pt x="513439" y="282171"/>
                </a:lnTo>
                <a:lnTo>
                  <a:pt x="525172" y="255636"/>
                </a:lnTo>
                <a:lnTo>
                  <a:pt x="541985" y="227051"/>
                </a:lnTo>
                <a:lnTo>
                  <a:pt x="564335" y="200381"/>
                </a:lnTo>
                <a:lnTo>
                  <a:pt x="1685430" y="200381"/>
                </a:lnTo>
                <a:lnTo>
                  <a:pt x="1686859" y="195219"/>
                </a:lnTo>
                <a:lnTo>
                  <a:pt x="367503" y="195219"/>
                </a:lnTo>
                <a:lnTo>
                  <a:pt x="110139" y="109054"/>
                </a:lnTo>
                <a:lnTo>
                  <a:pt x="77128" y="104939"/>
                </a:lnTo>
                <a:close/>
              </a:path>
              <a:path w="1687195" h="1953259">
                <a:moveTo>
                  <a:pt x="1683273" y="208171"/>
                </a:moveTo>
                <a:lnTo>
                  <a:pt x="1130726" y="208171"/>
                </a:lnTo>
                <a:lnTo>
                  <a:pt x="1149754" y="233481"/>
                </a:lnTo>
                <a:lnTo>
                  <a:pt x="1164154" y="259647"/>
                </a:lnTo>
                <a:lnTo>
                  <a:pt x="1174314" y="283625"/>
                </a:lnTo>
                <a:lnTo>
                  <a:pt x="1180620" y="302367"/>
                </a:lnTo>
                <a:lnTo>
                  <a:pt x="1182756" y="320804"/>
                </a:lnTo>
                <a:lnTo>
                  <a:pt x="1188846" y="338204"/>
                </a:lnTo>
                <a:lnTo>
                  <a:pt x="1226588" y="377325"/>
                </a:lnTo>
                <a:lnTo>
                  <a:pt x="1270209" y="389349"/>
                </a:lnTo>
                <a:lnTo>
                  <a:pt x="1284742" y="388044"/>
                </a:lnTo>
                <a:lnTo>
                  <a:pt x="1298436" y="384333"/>
                </a:lnTo>
                <a:lnTo>
                  <a:pt x="1311049" y="378526"/>
                </a:lnTo>
                <a:lnTo>
                  <a:pt x="1322343" y="370931"/>
                </a:lnTo>
                <a:lnTo>
                  <a:pt x="1629999" y="267918"/>
                </a:lnTo>
                <a:lnTo>
                  <a:pt x="1658829" y="251328"/>
                </a:lnTo>
                <a:lnTo>
                  <a:pt x="1678378" y="225851"/>
                </a:lnTo>
                <a:lnTo>
                  <a:pt x="1683273" y="208171"/>
                </a:lnTo>
                <a:close/>
              </a:path>
              <a:path w="1687195" h="1953259">
                <a:moveTo>
                  <a:pt x="1053901" y="0"/>
                </a:moveTo>
                <a:lnTo>
                  <a:pt x="642291" y="0"/>
                </a:lnTo>
                <a:lnTo>
                  <a:pt x="639369" y="188"/>
                </a:lnTo>
                <a:lnTo>
                  <a:pt x="579131" y="6947"/>
                </a:lnTo>
                <a:lnTo>
                  <a:pt x="528518" y="23588"/>
                </a:lnTo>
                <a:lnTo>
                  <a:pt x="484383" y="48583"/>
                </a:lnTo>
                <a:lnTo>
                  <a:pt x="446471" y="80087"/>
                </a:lnTo>
                <a:lnTo>
                  <a:pt x="414524" y="116257"/>
                </a:lnTo>
                <a:lnTo>
                  <a:pt x="388287" y="155249"/>
                </a:lnTo>
                <a:lnTo>
                  <a:pt x="367503" y="195219"/>
                </a:lnTo>
                <a:lnTo>
                  <a:pt x="1319432" y="195219"/>
                </a:lnTo>
                <a:lnTo>
                  <a:pt x="1299284" y="156338"/>
                </a:lnTo>
                <a:lnTo>
                  <a:pt x="1273975" y="118350"/>
                </a:lnTo>
                <a:lnTo>
                  <a:pt x="1243270" y="82946"/>
                </a:lnTo>
                <a:lnTo>
                  <a:pt x="1206939" y="51818"/>
                </a:lnTo>
                <a:lnTo>
                  <a:pt x="1164747" y="26658"/>
                </a:lnTo>
                <a:lnTo>
                  <a:pt x="1116461" y="9156"/>
                </a:lnTo>
                <a:lnTo>
                  <a:pt x="1057901" y="408"/>
                </a:lnTo>
                <a:lnTo>
                  <a:pt x="1053901" y="0"/>
                </a:lnTo>
                <a:close/>
              </a:path>
              <a:path w="1687195" h="1953259">
                <a:moveTo>
                  <a:pt x="1609836" y="104944"/>
                </a:moveTo>
                <a:lnTo>
                  <a:pt x="1576807" y="109054"/>
                </a:lnTo>
                <a:lnTo>
                  <a:pt x="1319432" y="195219"/>
                </a:lnTo>
                <a:lnTo>
                  <a:pt x="1686859" y="195219"/>
                </a:lnTo>
                <a:lnTo>
                  <a:pt x="1686946" y="194901"/>
                </a:lnTo>
                <a:lnTo>
                  <a:pt x="1682835" y="161890"/>
                </a:lnTo>
                <a:lnTo>
                  <a:pt x="1666248" y="133062"/>
                </a:lnTo>
                <a:lnTo>
                  <a:pt x="1640770" y="113510"/>
                </a:lnTo>
                <a:lnTo>
                  <a:pt x="1609836" y="104944"/>
                </a:lnTo>
                <a:close/>
              </a:path>
            </a:pathLst>
          </a:custGeom>
          <a:solidFill>
            <a:srgbClr val="000000"/>
          </a:solidFill>
        </p:spPr>
        <p:txBody>
          <a:bodyPr wrap="square" lIns="0" tIns="0" rIns="0" bIns="0" rtlCol="0"/>
          <a:lstStyle/>
          <a:p>
            <a:endParaRPr sz="372"/>
          </a:p>
        </p:txBody>
      </p:sp>
      <p:sp>
        <p:nvSpPr>
          <p:cNvPr id="17" name="object 17"/>
          <p:cNvSpPr/>
          <p:nvPr/>
        </p:nvSpPr>
        <p:spPr>
          <a:xfrm>
            <a:off x="1785373" y="3285969"/>
            <a:ext cx="214577" cy="214577"/>
          </a:xfrm>
          <a:custGeom>
            <a:avLst/>
            <a:gdLst/>
            <a:ahLst/>
            <a:cxnLst/>
            <a:rect l="l" t="t" r="r" b="b"/>
            <a:pathLst>
              <a:path w="471805" h="471804">
                <a:moveTo>
                  <a:pt x="235594" y="0"/>
                </a:moveTo>
                <a:lnTo>
                  <a:pt x="188115" y="4786"/>
                </a:lnTo>
                <a:lnTo>
                  <a:pt x="143892" y="18513"/>
                </a:lnTo>
                <a:lnTo>
                  <a:pt x="103873" y="40234"/>
                </a:lnTo>
                <a:lnTo>
                  <a:pt x="69005" y="69001"/>
                </a:lnTo>
                <a:lnTo>
                  <a:pt x="40237" y="103868"/>
                </a:lnTo>
                <a:lnTo>
                  <a:pt x="18514" y="143888"/>
                </a:lnTo>
                <a:lnTo>
                  <a:pt x="4786" y="188112"/>
                </a:lnTo>
                <a:lnTo>
                  <a:pt x="0" y="235594"/>
                </a:lnTo>
                <a:lnTo>
                  <a:pt x="4786" y="283074"/>
                </a:lnTo>
                <a:lnTo>
                  <a:pt x="18514" y="327297"/>
                </a:lnTo>
                <a:lnTo>
                  <a:pt x="40237" y="367316"/>
                </a:lnTo>
                <a:lnTo>
                  <a:pt x="69005" y="402184"/>
                </a:lnTo>
                <a:lnTo>
                  <a:pt x="103873" y="430953"/>
                </a:lnTo>
                <a:lnTo>
                  <a:pt x="143892" y="452675"/>
                </a:lnTo>
                <a:lnTo>
                  <a:pt x="188115" y="466404"/>
                </a:lnTo>
                <a:lnTo>
                  <a:pt x="235594" y="471190"/>
                </a:lnTo>
                <a:lnTo>
                  <a:pt x="283077" y="466404"/>
                </a:lnTo>
                <a:lnTo>
                  <a:pt x="327301" y="452675"/>
                </a:lnTo>
                <a:lnTo>
                  <a:pt x="367321" y="430953"/>
                </a:lnTo>
                <a:lnTo>
                  <a:pt x="374977" y="424636"/>
                </a:lnTo>
                <a:lnTo>
                  <a:pt x="227690" y="424636"/>
                </a:lnTo>
                <a:lnTo>
                  <a:pt x="198678" y="415965"/>
                </a:lnTo>
                <a:lnTo>
                  <a:pt x="182528" y="398083"/>
                </a:lnTo>
                <a:lnTo>
                  <a:pt x="182937" y="373993"/>
                </a:lnTo>
                <a:lnTo>
                  <a:pt x="199097" y="348386"/>
                </a:lnTo>
                <a:lnTo>
                  <a:pt x="228267" y="324268"/>
                </a:lnTo>
                <a:lnTo>
                  <a:pt x="267709" y="304650"/>
                </a:lnTo>
                <a:lnTo>
                  <a:pt x="310322" y="293506"/>
                </a:lnTo>
                <a:lnTo>
                  <a:pt x="348155" y="292498"/>
                </a:lnTo>
                <a:lnTo>
                  <a:pt x="463478" y="292498"/>
                </a:lnTo>
                <a:lnTo>
                  <a:pt x="466403" y="283074"/>
                </a:lnTo>
                <a:lnTo>
                  <a:pt x="471189" y="235594"/>
                </a:lnTo>
                <a:lnTo>
                  <a:pt x="466403" y="188112"/>
                </a:lnTo>
                <a:lnTo>
                  <a:pt x="452676" y="143888"/>
                </a:lnTo>
                <a:lnTo>
                  <a:pt x="430955" y="103868"/>
                </a:lnTo>
                <a:lnTo>
                  <a:pt x="402188" y="69001"/>
                </a:lnTo>
                <a:lnTo>
                  <a:pt x="367321" y="40234"/>
                </a:lnTo>
                <a:lnTo>
                  <a:pt x="327301" y="18513"/>
                </a:lnTo>
                <a:lnTo>
                  <a:pt x="283077" y="4786"/>
                </a:lnTo>
                <a:lnTo>
                  <a:pt x="235594" y="0"/>
                </a:lnTo>
                <a:close/>
              </a:path>
              <a:path w="471805" h="471804">
                <a:moveTo>
                  <a:pt x="463478" y="292498"/>
                </a:moveTo>
                <a:lnTo>
                  <a:pt x="348155" y="292498"/>
                </a:lnTo>
                <a:lnTo>
                  <a:pt x="377167" y="301166"/>
                </a:lnTo>
                <a:lnTo>
                  <a:pt x="393317" y="319047"/>
                </a:lnTo>
                <a:lnTo>
                  <a:pt x="376745" y="368748"/>
                </a:lnTo>
                <a:lnTo>
                  <a:pt x="308137" y="412480"/>
                </a:lnTo>
                <a:lnTo>
                  <a:pt x="265524" y="423629"/>
                </a:lnTo>
                <a:lnTo>
                  <a:pt x="227690" y="424636"/>
                </a:lnTo>
                <a:lnTo>
                  <a:pt x="374977" y="424636"/>
                </a:lnTo>
                <a:lnTo>
                  <a:pt x="402188" y="402184"/>
                </a:lnTo>
                <a:lnTo>
                  <a:pt x="430955" y="367316"/>
                </a:lnTo>
                <a:lnTo>
                  <a:pt x="452676" y="327297"/>
                </a:lnTo>
                <a:lnTo>
                  <a:pt x="463478" y="292498"/>
                </a:lnTo>
                <a:close/>
              </a:path>
            </a:pathLst>
          </a:custGeom>
          <a:solidFill>
            <a:srgbClr val="000000"/>
          </a:solidFill>
        </p:spPr>
        <p:txBody>
          <a:bodyPr wrap="square" lIns="0" tIns="0" rIns="0" bIns="0" rtlCol="0"/>
          <a:lstStyle/>
          <a:p>
            <a:endParaRPr sz="372"/>
          </a:p>
        </p:txBody>
      </p:sp>
      <p:sp>
        <p:nvSpPr>
          <p:cNvPr id="18" name="object 18"/>
          <p:cNvSpPr txBox="1"/>
          <p:nvPr/>
        </p:nvSpPr>
        <p:spPr>
          <a:xfrm>
            <a:off x="3873685" y="937308"/>
            <a:ext cx="4891668" cy="485969"/>
          </a:xfrm>
          <a:prstGeom prst="rect">
            <a:avLst/>
          </a:prstGeom>
        </p:spPr>
        <p:txBody>
          <a:bodyPr vert="horz" wrap="square" lIns="0" tIns="15306" rIns="0" bIns="0" rtlCol="0">
            <a:spAutoFit/>
          </a:bodyPr>
          <a:lstStyle/>
          <a:p>
            <a:pPr marL="1115338" marR="2310" indent="-1109851">
              <a:lnSpc>
                <a:spcPts val="1874"/>
              </a:lnSpc>
              <a:spcBef>
                <a:spcPts val="121"/>
              </a:spcBef>
            </a:pPr>
            <a:r>
              <a:rPr sz="1569" spc="2" dirty="0">
                <a:latin typeface="Helvetica Neue"/>
                <a:cs typeface="Helvetica Neue"/>
              </a:rPr>
              <a:t>Part of the causal eﬀect of </a:t>
            </a:r>
            <a:r>
              <a:rPr sz="1569" spc="-2" dirty="0">
                <a:latin typeface="Helvetica Neue"/>
                <a:cs typeface="Helvetica Neue"/>
              </a:rPr>
              <a:t>treatment </a:t>
            </a:r>
            <a:r>
              <a:rPr sz="1569" spc="2" dirty="0">
                <a:latin typeface="Helvetica Neue"/>
                <a:cs typeface="Helvetica Neue"/>
              </a:rPr>
              <a:t>may be </a:t>
            </a:r>
            <a:r>
              <a:rPr sz="1569" spc="-2" dirty="0">
                <a:latin typeface="Helvetica Neue"/>
                <a:cs typeface="Helvetica Neue"/>
              </a:rPr>
              <a:t>related </a:t>
            </a:r>
            <a:r>
              <a:rPr sz="1569" spc="2" dirty="0">
                <a:latin typeface="Helvetica Neue"/>
                <a:cs typeface="Helvetica Neue"/>
              </a:rPr>
              <a:t>to  knowing you </a:t>
            </a:r>
            <a:r>
              <a:rPr sz="1569" spc="-9" dirty="0">
                <a:latin typeface="Helvetica Neue"/>
                <a:cs typeface="Helvetica Neue"/>
              </a:rPr>
              <a:t>are </a:t>
            </a:r>
            <a:r>
              <a:rPr sz="1569" spc="2" dirty="0">
                <a:latin typeface="Helvetica Neue"/>
                <a:cs typeface="Helvetica Neue"/>
              </a:rPr>
              <a:t>on </a:t>
            </a:r>
            <a:r>
              <a:rPr sz="1569" spc="-2" dirty="0">
                <a:latin typeface="Helvetica Neue"/>
                <a:cs typeface="Helvetica Neue"/>
              </a:rPr>
              <a:t>treatment</a:t>
            </a:r>
            <a:endParaRPr sz="1569" dirty="0">
              <a:latin typeface="Helvetica Neue"/>
              <a:cs typeface="Helvetica Neue"/>
            </a:endParaRPr>
          </a:p>
        </p:txBody>
      </p:sp>
      <p:sp>
        <p:nvSpPr>
          <p:cNvPr id="19" name="object 19"/>
          <p:cNvSpPr/>
          <p:nvPr/>
        </p:nvSpPr>
        <p:spPr>
          <a:xfrm>
            <a:off x="1631156" y="1746335"/>
            <a:ext cx="1855819" cy="1507239"/>
          </a:xfrm>
          <a:custGeom>
            <a:avLst/>
            <a:gdLst/>
            <a:ahLst/>
            <a:cxnLst/>
            <a:rect l="l" t="t" r="r" b="b"/>
            <a:pathLst>
              <a:path w="4080510" h="3314065">
                <a:moveTo>
                  <a:pt x="2040187" y="0"/>
                </a:moveTo>
                <a:lnTo>
                  <a:pt x="1977813" y="497"/>
                </a:lnTo>
                <a:lnTo>
                  <a:pt x="1915906" y="1979"/>
                </a:lnTo>
                <a:lnTo>
                  <a:pt x="1854491" y="4432"/>
                </a:lnTo>
                <a:lnTo>
                  <a:pt x="1793594" y="7843"/>
                </a:lnTo>
                <a:lnTo>
                  <a:pt x="1733243" y="12195"/>
                </a:lnTo>
                <a:lnTo>
                  <a:pt x="1673465" y="17476"/>
                </a:lnTo>
                <a:lnTo>
                  <a:pt x="1614285" y="23671"/>
                </a:lnTo>
                <a:lnTo>
                  <a:pt x="1555732" y="30766"/>
                </a:lnTo>
                <a:lnTo>
                  <a:pt x="1497830" y="38747"/>
                </a:lnTo>
                <a:lnTo>
                  <a:pt x="1440608" y="47600"/>
                </a:lnTo>
                <a:lnTo>
                  <a:pt x="1384091" y="57310"/>
                </a:lnTo>
                <a:lnTo>
                  <a:pt x="1328306" y="67863"/>
                </a:lnTo>
                <a:lnTo>
                  <a:pt x="1273281" y="79246"/>
                </a:lnTo>
                <a:lnTo>
                  <a:pt x="1219041" y="91443"/>
                </a:lnTo>
                <a:lnTo>
                  <a:pt x="1165614" y="104441"/>
                </a:lnTo>
                <a:lnTo>
                  <a:pt x="1113025" y="118226"/>
                </a:lnTo>
                <a:lnTo>
                  <a:pt x="1061303" y="132783"/>
                </a:lnTo>
                <a:lnTo>
                  <a:pt x="1010473" y="148098"/>
                </a:lnTo>
                <a:lnTo>
                  <a:pt x="960562" y="164157"/>
                </a:lnTo>
                <a:lnTo>
                  <a:pt x="911597" y="180946"/>
                </a:lnTo>
                <a:lnTo>
                  <a:pt x="863604" y="198450"/>
                </a:lnTo>
                <a:lnTo>
                  <a:pt x="816610" y="216656"/>
                </a:lnTo>
                <a:lnTo>
                  <a:pt x="770642" y="235549"/>
                </a:lnTo>
                <a:lnTo>
                  <a:pt x="725727" y="255115"/>
                </a:lnTo>
                <a:lnTo>
                  <a:pt x="681891" y="275340"/>
                </a:lnTo>
                <a:lnTo>
                  <a:pt x="639161" y="296210"/>
                </a:lnTo>
                <a:lnTo>
                  <a:pt x="597563" y="317710"/>
                </a:lnTo>
                <a:lnTo>
                  <a:pt x="557124" y="339827"/>
                </a:lnTo>
                <a:lnTo>
                  <a:pt x="517872" y="362545"/>
                </a:lnTo>
                <a:lnTo>
                  <a:pt x="479832" y="385852"/>
                </a:lnTo>
                <a:lnTo>
                  <a:pt x="443031" y="409732"/>
                </a:lnTo>
                <a:lnTo>
                  <a:pt x="407496" y="434172"/>
                </a:lnTo>
                <a:lnTo>
                  <a:pt x="373253" y="459158"/>
                </a:lnTo>
                <a:lnTo>
                  <a:pt x="340330" y="484674"/>
                </a:lnTo>
                <a:lnTo>
                  <a:pt x="308753" y="510708"/>
                </a:lnTo>
                <a:lnTo>
                  <a:pt x="278549" y="537245"/>
                </a:lnTo>
                <a:lnTo>
                  <a:pt x="249743" y="564270"/>
                </a:lnTo>
                <a:lnTo>
                  <a:pt x="222364" y="591769"/>
                </a:lnTo>
                <a:lnTo>
                  <a:pt x="196438" y="619729"/>
                </a:lnTo>
                <a:lnTo>
                  <a:pt x="149049" y="676973"/>
                </a:lnTo>
                <a:lnTo>
                  <a:pt x="107792" y="735888"/>
                </a:lnTo>
                <a:lnTo>
                  <a:pt x="72878" y="796361"/>
                </a:lnTo>
                <a:lnTo>
                  <a:pt x="44522" y="858277"/>
                </a:lnTo>
                <a:lnTo>
                  <a:pt x="22938" y="921524"/>
                </a:lnTo>
                <a:lnTo>
                  <a:pt x="8337" y="985988"/>
                </a:lnTo>
                <a:lnTo>
                  <a:pt x="935" y="1051556"/>
                </a:lnTo>
                <a:lnTo>
                  <a:pt x="0" y="1084718"/>
                </a:lnTo>
                <a:lnTo>
                  <a:pt x="1130" y="1121149"/>
                </a:lnTo>
                <a:lnTo>
                  <a:pt x="10071" y="1193075"/>
                </a:lnTo>
                <a:lnTo>
                  <a:pt x="27681" y="1263633"/>
                </a:lnTo>
                <a:lnTo>
                  <a:pt x="53673" y="1332674"/>
                </a:lnTo>
                <a:lnTo>
                  <a:pt x="87763" y="1400049"/>
                </a:lnTo>
                <a:lnTo>
                  <a:pt x="107757" y="1433064"/>
                </a:lnTo>
                <a:lnTo>
                  <a:pt x="129668" y="1465608"/>
                </a:lnTo>
                <a:lnTo>
                  <a:pt x="153461" y="1497661"/>
                </a:lnTo>
                <a:lnTo>
                  <a:pt x="179100" y="1529204"/>
                </a:lnTo>
                <a:lnTo>
                  <a:pt x="206551" y="1560219"/>
                </a:lnTo>
                <a:lnTo>
                  <a:pt x="235777" y="1590687"/>
                </a:lnTo>
                <a:lnTo>
                  <a:pt x="266743" y="1620590"/>
                </a:lnTo>
                <a:lnTo>
                  <a:pt x="299413" y="1649909"/>
                </a:lnTo>
                <a:lnTo>
                  <a:pt x="333752" y="1678625"/>
                </a:lnTo>
                <a:lnTo>
                  <a:pt x="369723" y="1706720"/>
                </a:lnTo>
                <a:lnTo>
                  <a:pt x="407292" y="1734176"/>
                </a:lnTo>
                <a:lnTo>
                  <a:pt x="446423" y="1760973"/>
                </a:lnTo>
                <a:lnTo>
                  <a:pt x="487080" y="1787094"/>
                </a:lnTo>
                <a:lnTo>
                  <a:pt x="529227" y="1812519"/>
                </a:lnTo>
                <a:lnTo>
                  <a:pt x="572829" y="1837229"/>
                </a:lnTo>
                <a:lnTo>
                  <a:pt x="617851" y="1861208"/>
                </a:lnTo>
                <a:lnTo>
                  <a:pt x="664257" y="1884435"/>
                </a:lnTo>
                <a:lnTo>
                  <a:pt x="712010" y="1906891"/>
                </a:lnTo>
                <a:lnTo>
                  <a:pt x="761076" y="1928560"/>
                </a:lnTo>
                <a:lnTo>
                  <a:pt x="811419" y="1949421"/>
                </a:lnTo>
                <a:lnTo>
                  <a:pt x="863003" y="1969457"/>
                </a:lnTo>
                <a:lnTo>
                  <a:pt x="915794" y="1988649"/>
                </a:lnTo>
                <a:lnTo>
                  <a:pt x="969754" y="2006977"/>
                </a:lnTo>
                <a:lnTo>
                  <a:pt x="1024848" y="2024425"/>
                </a:lnTo>
                <a:lnTo>
                  <a:pt x="1081042" y="2040972"/>
                </a:lnTo>
                <a:lnTo>
                  <a:pt x="1138299" y="2056600"/>
                </a:lnTo>
                <a:lnTo>
                  <a:pt x="1196584" y="2071292"/>
                </a:lnTo>
                <a:lnTo>
                  <a:pt x="1255860" y="2085027"/>
                </a:lnTo>
                <a:lnTo>
                  <a:pt x="1316093" y="2097788"/>
                </a:lnTo>
                <a:lnTo>
                  <a:pt x="1377248" y="2109556"/>
                </a:lnTo>
                <a:lnTo>
                  <a:pt x="908349" y="3314035"/>
                </a:lnTo>
                <a:lnTo>
                  <a:pt x="1652108" y="2149475"/>
                </a:lnTo>
                <a:lnTo>
                  <a:pt x="1699426" y="2154030"/>
                </a:lnTo>
                <a:lnTo>
                  <a:pt x="1747103" y="2158026"/>
                </a:lnTo>
                <a:lnTo>
                  <a:pt x="1795130" y="2161450"/>
                </a:lnTo>
                <a:lnTo>
                  <a:pt x="1843497" y="2164284"/>
                </a:lnTo>
                <a:lnTo>
                  <a:pt x="1892195" y="2166515"/>
                </a:lnTo>
                <a:lnTo>
                  <a:pt x="1941216" y="2168128"/>
                </a:lnTo>
                <a:lnTo>
                  <a:pt x="1990549" y="2169106"/>
                </a:lnTo>
                <a:lnTo>
                  <a:pt x="2040187" y="2169436"/>
                </a:lnTo>
                <a:lnTo>
                  <a:pt x="2102560" y="2168939"/>
                </a:lnTo>
                <a:lnTo>
                  <a:pt x="2164467" y="2167456"/>
                </a:lnTo>
                <a:lnTo>
                  <a:pt x="2225882" y="2165003"/>
                </a:lnTo>
                <a:lnTo>
                  <a:pt x="2286779" y="2161593"/>
                </a:lnTo>
                <a:lnTo>
                  <a:pt x="2347129" y="2157240"/>
                </a:lnTo>
                <a:lnTo>
                  <a:pt x="2406908" y="2151959"/>
                </a:lnTo>
                <a:lnTo>
                  <a:pt x="2466087" y="2145764"/>
                </a:lnTo>
                <a:lnTo>
                  <a:pt x="2524641" y="2138669"/>
                </a:lnTo>
                <a:lnTo>
                  <a:pt x="2582543" y="2130688"/>
                </a:lnTo>
                <a:lnTo>
                  <a:pt x="2639765" y="2121836"/>
                </a:lnTo>
                <a:lnTo>
                  <a:pt x="2696282" y="2112125"/>
                </a:lnTo>
                <a:lnTo>
                  <a:pt x="2752066" y="2101572"/>
                </a:lnTo>
                <a:lnTo>
                  <a:pt x="2807092" y="2090190"/>
                </a:lnTo>
                <a:lnTo>
                  <a:pt x="2861332" y="2077992"/>
                </a:lnTo>
                <a:lnTo>
                  <a:pt x="2914759" y="2064994"/>
                </a:lnTo>
                <a:lnTo>
                  <a:pt x="2967347" y="2051210"/>
                </a:lnTo>
                <a:lnTo>
                  <a:pt x="3019070" y="2036653"/>
                </a:lnTo>
                <a:lnTo>
                  <a:pt x="3069900" y="2021338"/>
                </a:lnTo>
                <a:lnTo>
                  <a:pt x="3119811" y="2005279"/>
                </a:lnTo>
                <a:lnTo>
                  <a:pt x="3168776" y="1988490"/>
                </a:lnTo>
                <a:lnTo>
                  <a:pt x="3216769" y="1970986"/>
                </a:lnTo>
                <a:lnTo>
                  <a:pt x="3263762" y="1952780"/>
                </a:lnTo>
                <a:lnTo>
                  <a:pt x="3309730" y="1933887"/>
                </a:lnTo>
                <a:lnTo>
                  <a:pt x="3354645" y="1914321"/>
                </a:lnTo>
                <a:lnTo>
                  <a:pt x="3398481" y="1894096"/>
                </a:lnTo>
                <a:lnTo>
                  <a:pt x="3441212" y="1873226"/>
                </a:lnTo>
                <a:lnTo>
                  <a:pt x="3482809" y="1851726"/>
                </a:lnTo>
                <a:lnTo>
                  <a:pt x="3523248" y="1829609"/>
                </a:lnTo>
                <a:lnTo>
                  <a:pt x="3562500" y="1806890"/>
                </a:lnTo>
                <a:lnTo>
                  <a:pt x="3600541" y="1783584"/>
                </a:lnTo>
                <a:lnTo>
                  <a:pt x="3637341" y="1759703"/>
                </a:lnTo>
                <a:lnTo>
                  <a:pt x="3672876" y="1735263"/>
                </a:lnTo>
                <a:lnTo>
                  <a:pt x="3707119" y="1710278"/>
                </a:lnTo>
                <a:lnTo>
                  <a:pt x="3740042" y="1684761"/>
                </a:lnTo>
                <a:lnTo>
                  <a:pt x="3771619" y="1658728"/>
                </a:lnTo>
                <a:lnTo>
                  <a:pt x="3801823" y="1632191"/>
                </a:lnTo>
                <a:lnTo>
                  <a:pt x="3830629" y="1605166"/>
                </a:lnTo>
                <a:lnTo>
                  <a:pt x="3858008" y="1577667"/>
                </a:lnTo>
                <a:lnTo>
                  <a:pt x="3883934" y="1549707"/>
                </a:lnTo>
                <a:lnTo>
                  <a:pt x="3931323" y="1492463"/>
                </a:lnTo>
                <a:lnTo>
                  <a:pt x="3972581" y="1433548"/>
                </a:lnTo>
                <a:lnTo>
                  <a:pt x="4007494" y="1373076"/>
                </a:lnTo>
                <a:lnTo>
                  <a:pt x="4035850" y="1311159"/>
                </a:lnTo>
                <a:lnTo>
                  <a:pt x="4057435" y="1247912"/>
                </a:lnTo>
                <a:lnTo>
                  <a:pt x="4072035" y="1183448"/>
                </a:lnTo>
                <a:lnTo>
                  <a:pt x="4079437" y="1117881"/>
                </a:lnTo>
                <a:lnTo>
                  <a:pt x="4080373" y="1084718"/>
                </a:lnTo>
                <a:lnTo>
                  <a:pt x="4079437" y="1051556"/>
                </a:lnTo>
                <a:lnTo>
                  <a:pt x="4072035" y="985988"/>
                </a:lnTo>
                <a:lnTo>
                  <a:pt x="4057435" y="921524"/>
                </a:lnTo>
                <a:lnTo>
                  <a:pt x="4035850" y="858277"/>
                </a:lnTo>
                <a:lnTo>
                  <a:pt x="4007494" y="796361"/>
                </a:lnTo>
                <a:lnTo>
                  <a:pt x="3972581" y="735888"/>
                </a:lnTo>
                <a:lnTo>
                  <a:pt x="3931323" y="676973"/>
                </a:lnTo>
                <a:lnTo>
                  <a:pt x="3883934" y="619729"/>
                </a:lnTo>
                <a:lnTo>
                  <a:pt x="3858008" y="591769"/>
                </a:lnTo>
                <a:lnTo>
                  <a:pt x="3830629" y="564270"/>
                </a:lnTo>
                <a:lnTo>
                  <a:pt x="3801823" y="537245"/>
                </a:lnTo>
                <a:lnTo>
                  <a:pt x="3771619" y="510708"/>
                </a:lnTo>
                <a:lnTo>
                  <a:pt x="3740042" y="484674"/>
                </a:lnTo>
                <a:lnTo>
                  <a:pt x="3707119" y="459158"/>
                </a:lnTo>
                <a:lnTo>
                  <a:pt x="3672876" y="434172"/>
                </a:lnTo>
                <a:lnTo>
                  <a:pt x="3637341" y="409732"/>
                </a:lnTo>
                <a:lnTo>
                  <a:pt x="3600541" y="385852"/>
                </a:lnTo>
                <a:lnTo>
                  <a:pt x="3562500" y="362545"/>
                </a:lnTo>
                <a:lnTo>
                  <a:pt x="3523248" y="339827"/>
                </a:lnTo>
                <a:lnTo>
                  <a:pt x="3482809" y="317710"/>
                </a:lnTo>
                <a:lnTo>
                  <a:pt x="3441212" y="296210"/>
                </a:lnTo>
                <a:lnTo>
                  <a:pt x="3398481" y="275340"/>
                </a:lnTo>
                <a:lnTo>
                  <a:pt x="3354645" y="255115"/>
                </a:lnTo>
                <a:lnTo>
                  <a:pt x="3309730" y="235549"/>
                </a:lnTo>
                <a:lnTo>
                  <a:pt x="3263762" y="216656"/>
                </a:lnTo>
                <a:lnTo>
                  <a:pt x="3216769" y="198450"/>
                </a:lnTo>
                <a:lnTo>
                  <a:pt x="3168776" y="180946"/>
                </a:lnTo>
                <a:lnTo>
                  <a:pt x="3119811" y="164157"/>
                </a:lnTo>
                <a:lnTo>
                  <a:pt x="3069900" y="148098"/>
                </a:lnTo>
                <a:lnTo>
                  <a:pt x="3019070" y="132783"/>
                </a:lnTo>
                <a:lnTo>
                  <a:pt x="2967347" y="118226"/>
                </a:lnTo>
                <a:lnTo>
                  <a:pt x="2914759" y="104441"/>
                </a:lnTo>
                <a:lnTo>
                  <a:pt x="2861332" y="91443"/>
                </a:lnTo>
                <a:lnTo>
                  <a:pt x="2807092" y="79246"/>
                </a:lnTo>
                <a:lnTo>
                  <a:pt x="2752066" y="67863"/>
                </a:lnTo>
                <a:lnTo>
                  <a:pt x="2696282" y="57310"/>
                </a:lnTo>
                <a:lnTo>
                  <a:pt x="2639765" y="47600"/>
                </a:lnTo>
                <a:lnTo>
                  <a:pt x="2582543" y="38747"/>
                </a:lnTo>
                <a:lnTo>
                  <a:pt x="2524641" y="30766"/>
                </a:lnTo>
                <a:lnTo>
                  <a:pt x="2466087" y="23671"/>
                </a:lnTo>
                <a:lnTo>
                  <a:pt x="2406908" y="17476"/>
                </a:lnTo>
                <a:lnTo>
                  <a:pt x="2347129" y="12195"/>
                </a:lnTo>
                <a:lnTo>
                  <a:pt x="2286779" y="7843"/>
                </a:lnTo>
                <a:lnTo>
                  <a:pt x="2225882" y="4432"/>
                </a:lnTo>
                <a:lnTo>
                  <a:pt x="2164467" y="1979"/>
                </a:lnTo>
                <a:lnTo>
                  <a:pt x="2102560" y="497"/>
                </a:lnTo>
                <a:lnTo>
                  <a:pt x="2040187" y="0"/>
                </a:lnTo>
                <a:close/>
              </a:path>
            </a:pathLst>
          </a:custGeom>
          <a:ln w="20941">
            <a:solidFill>
              <a:srgbClr val="000000"/>
            </a:solidFill>
          </a:ln>
        </p:spPr>
        <p:txBody>
          <a:bodyPr wrap="square" lIns="0" tIns="0" rIns="0" bIns="0" rtlCol="0"/>
          <a:lstStyle/>
          <a:p>
            <a:endParaRPr sz="372"/>
          </a:p>
        </p:txBody>
      </p:sp>
      <p:sp>
        <p:nvSpPr>
          <p:cNvPr id="20" name="object 20"/>
          <p:cNvSpPr txBox="1"/>
          <p:nvPr/>
        </p:nvSpPr>
        <p:spPr>
          <a:xfrm>
            <a:off x="1808705" y="1991300"/>
            <a:ext cx="1505217" cy="553017"/>
          </a:xfrm>
          <a:prstGeom prst="rect">
            <a:avLst/>
          </a:prstGeom>
        </p:spPr>
        <p:txBody>
          <a:bodyPr vert="horz" wrap="square" lIns="0" tIns="7220" rIns="0" bIns="0" rtlCol="0">
            <a:spAutoFit/>
          </a:bodyPr>
          <a:lstStyle/>
          <a:p>
            <a:pPr marL="5487" marR="2310" indent="-2022" algn="ctr">
              <a:lnSpc>
                <a:spcPct val="100400"/>
              </a:lnSpc>
              <a:spcBef>
                <a:spcPts val="57"/>
              </a:spcBef>
            </a:pPr>
            <a:r>
              <a:rPr sz="1182" spc="2" dirty="0">
                <a:latin typeface="Helvetica Neue"/>
                <a:cs typeface="Helvetica Neue"/>
              </a:rPr>
              <a:t>I </a:t>
            </a:r>
            <a:r>
              <a:rPr sz="1182" spc="7" dirty="0">
                <a:latin typeface="Helvetica Neue"/>
                <a:cs typeface="Helvetica Neue"/>
              </a:rPr>
              <a:t>feel nauseated </a:t>
            </a:r>
            <a:r>
              <a:rPr sz="1182" spc="9" dirty="0">
                <a:latin typeface="Helvetica Neue"/>
                <a:cs typeface="Helvetica Neue"/>
              </a:rPr>
              <a:t>and  </a:t>
            </a:r>
            <a:r>
              <a:rPr sz="1182" spc="2" dirty="0">
                <a:latin typeface="Helvetica Neue"/>
                <a:cs typeface="Helvetica Neue"/>
              </a:rPr>
              <a:t>tired, I </a:t>
            </a:r>
            <a:r>
              <a:rPr sz="1182" spc="9" dirty="0">
                <a:latin typeface="Helvetica Neue"/>
                <a:cs typeface="Helvetica Neue"/>
              </a:rPr>
              <a:t>must be on</a:t>
            </a:r>
            <a:r>
              <a:rPr sz="1182" spc="-32" dirty="0">
                <a:latin typeface="Helvetica Neue"/>
                <a:cs typeface="Helvetica Neue"/>
              </a:rPr>
              <a:t> </a:t>
            </a:r>
            <a:r>
              <a:rPr sz="1182" spc="7" dirty="0">
                <a:latin typeface="Helvetica Neue"/>
                <a:cs typeface="Helvetica Neue"/>
              </a:rPr>
              <a:t>the  </a:t>
            </a:r>
            <a:r>
              <a:rPr lang="en-US" sz="1182" spc="5" dirty="0">
                <a:latin typeface="Helvetica Neue"/>
                <a:cs typeface="Helvetica Neue"/>
              </a:rPr>
              <a:t>active</a:t>
            </a:r>
            <a:r>
              <a:rPr sz="1182" dirty="0">
                <a:latin typeface="Helvetica Neue"/>
                <a:cs typeface="Helvetica Neue"/>
              </a:rPr>
              <a:t> </a:t>
            </a:r>
            <a:r>
              <a:rPr sz="1182" spc="7" dirty="0">
                <a:latin typeface="Helvetica Neue"/>
                <a:cs typeface="Helvetica Neue"/>
              </a:rPr>
              <a:t>drug</a:t>
            </a:r>
            <a:endParaRPr sz="1182" dirty="0">
              <a:latin typeface="Helvetica Neue"/>
              <a:cs typeface="Helvetica Neue"/>
            </a:endParaRPr>
          </a:p>
        </p:txBody>
      </p:sp>
      <p:sp>
        <p:nvSpPr>
          <p:cNvPr id="21" name="object 21"/>
          <p:cNvSpPr txBox="1"/>
          <p:nvPr/>
        </p:nvSpPr>
        <p:spPr>
          <a:xfrm>
            <a:off x="1794419" y="4558108"/>
            <a:ext cx="1038230" cy="247892"/>
          </a:xfrm>
          <a:prstGeom prst="rect">
            <a:avLst/>
          </a:prstGeom>
        </p:spPr>
        <p:txBody>
          <a:bodyPr vert="horz" wrap="square" lIns="0" tIns="6354" rIns="0" bIns="0" rtlCol="0">
            <a:spAutoFit/>
          </a:bodyPr>
          <a:lstStyle/>
          <a:p>
            <a:pPr marL="5776">
              <a:spcBef>
                <a:spcPts val="50"/>
              </a:spcBef>
            </a:pPr>
            <a:r>
              <a:rPr sz="1569" spc="2" dirty="0">
                <a:latin typeface="Helvetica Neue"/>
                <a:cs typeface="Helvetica Neue"/>
              </a:rPr>
              <a:t>side</a:t>
            </a:r>
            <a:r>
              <a:rPr sz="1569" spc="-36" dirty="0">
                <a:latin typeface="Helvetica Neue"/>
                <a:cs typeface="Helvetica Neue"/>
              </a:rPr>
              <a:t> </a:t>
            </a:r>
            <a:r>
              <a:rPr sz="1569" spc="2" dirty="0">
                <a:latin typeface="Helvetica Neue"/>
                <a:cs typeface="Helvetica Neue"/>
              </a:rPr>
              <a:t>eﬀects</a:t>
            </a:r>
            <a:endParaRPr sz="1569">
              <a:latin typeface="Helvetica Neue"/>
              <a:cs typeface="Helvetica Neue"/>
            </a:endParaRPr>
          </a:p>
        </p:txBody>
      </p:sp>
      <p:sp>
        <p:nvSpPr>
          <p:cNvPr id="22" name="object 22"/>
          <p:cNvSpPr txBox="1"/>
          <p:nvPr/>
        </p:nvSpPr>
        <p:spPr>
          <a:xfrm>
            <a:off x="3989794" y="4591961"/>
            <a:ext cx="4775559" cy="247892"/>
          </a:xfrm>
          <a:prstGeom prst="rect">
            <a:avLst/>
          </a:prstGeom>
        </p:spPr>
        <p:txBody>
          <a:bodyPr vert="horz" wrap="square" lIns="0" tIns="6354" rIns="0" bIns="0" rtlCol="0">
            <a:spAutoFit/>
          </a:bodyPr>
          <a:lstStyle/>
          <a:p>
            <a:pPr marL="5776">
              <a:spcBef>
                <a:spcPts val="50"/>
              </a:spcBef>
            </a:pPr>
            <a:r>
              <a:rPr sz="1569" spc="-2" dirty="0">
                <a:latin typeface="Helvetica Neue"/>
                <a:cs typeface="Helvetica Neue"/>
              </a:rPr>
              <a:t>treatment </a:t>
            </a:r>
            <a:r>
              <a:rPr sz="1569" spc="2" dirty="0">
                <a:latin typeface="Helvetica Neue"/>
                <a:cs typeface="Helvetica Neue"/>
              </a:rPr>
              <a:t>looks better </a:t>
            </a:r>
            <a:r>
              <a:rPr lang="en-US" sz="1569" dirty="0">
                <a:latin typeface="Helvetica Neue"/>
                <a:cs typeface="Helvetica Neue"/>
              </a:rPr>
              <a:t>e.g.,</a:t>
            </a:r>
            <a:r>
              <a:rPr sz="1569" dirty="0">
                <a:latin typeface="Helvetica Neue"/>
                <a:cs typeface="Helvetica Neue"/>
              </a:rPr>
              <a:t>. </a:t>
            </a:r>
            <a:r>
              <a:rPr lang="en-US" sz="1569" spc="2" dirty="0">
                <a:latin typeface="Helvetica Neue"/>
                <a:cs typeface="Helvetica Neue"/>
              </a:rPr>
              <a:t>m</a:t>
            </a:r>
            <a:r>
              <a:rPr sz="1569" spc="2" dirty="0">
                <a:latin typeface="Helvetica Neue"/>
                <a:cs typeface="Helvetica Neue"/>
              </a:rPr>
              <a:t>eniscus</a:t>
            </a:r>
            <a:r>
              <a:rPr sz="1569" spc="-9" dirty="0">
                <a:latin typeface="Helvetica Neue"/>
                <a:cs typeface="Helvetica Neue"/>
              </a:rPr>
              <a:t> </a:t>
            </a:r>
            <a:r>
              <a:rPr sz="1569" spc="-5" dirty="0">
                <a:latin typeface="Helvetica Neue"/>
                <a:cs typeface="Helvetica Neue"/>
              </a:rPr>
              <a:t>surgery</a:t>
            </a:r>
            <a:endParaRPr sz="1569" dirty="0">
              <a:latin typeface="Helvetica Neue"/>
              <a:cs typeface="Helvetica Neue"/>
            </a:endParaRPr>
          </a:p>
        </p:txBody>
      </p:sp>
      <p:sp>
        <p:nvSpPr>
          <p:cNvPr id="23" name="object 23"/>
          <p:cNvSpPr/>
          <p:nvPr/>
        </p:nvSpPr>
        <p:spPr>
          <a:xfrm>
            <a:off x="6837763" y="3541222"/>
            <a:ext cx="863796" cy="901340"/>
          </a:xfrm>
          <a:custGeom>
            <a:avLst/>
            <a:gdLst/>
            <a:ahLst/>
            <a:cxnLst/>
            <a:rect l="l" t="t" r="r" b="b"/>
            <a:pathLst>
              <a:path w="1899284" h="1981834">
                <a:moveTo>
                  <a:pt x="1141405" y="426224"/>
                </a:moveTo>
                <a:lnTo>
                  <a:pt x="752668" y="426224"/>
                </a:lnTo>
                <a:lnTo>
                  <a:pt x="971949" y="530324"/>
                </a:lnTo>
                <a:lnTo>
                  <a:pt x="709905" y="949366"/>
                </a:lnTo>
                <a:lnTo>
                  <a:pt x="692089" y="992228"/>
                </a:lnTo>
                <a:lnTo>
                  <a:pt x="688138" y="1038657"/>
                </a:lnTo>
                <a:lnTo>
                  <a:pt x="698055" y="1084295"/>
                </a:lnTo>
                <a:lnTo>
                  <a:pt x="721843" y="1124784"/>
                </a:lnTo>
                <a:lnTo>
                  <a:pt x="759505" y="1155766"/>
                </a:lnTo>
                <a:lnTo>
                  <a:pt x="1131159" y="1413020"/>
                </a:lnTo>
                <a:lnTo>
                  <a:pt x="1137850" y="1419690"/>
                </a:lnTo>
                <a:lnTo>
                  <a:pt x="916799" y="1861633"/>
                </a:lnTo>
                <a:lnTo>
                  <a:pt x="908176" y="1893321"/>
                </a:lnTo>
                <a:lnTo>
                  <a:pt x="912244" y="1924747"/>
                </a:lnTo>
                <a:lnTo>
                  <a:pt x="953552" y="1972618"/>
                </a:lnTo>
                <a:lnTo>
                  <a:pt x="990577" y="1981287"/>
                </a:lnTo>
                <a:lnTo>
                  <a:pt x="1012859" y="1978232"/>
                </a:lnTo>
                <a:lnTo>
                  <a:pt x="1051085" y="1955020"/>
                </a:lnTo>
                <a:lnTo>
                  <a:pt x="1312138" y="1440345"/>
                </a:lnTo>
                <a:lnTo>
                  <a:pt x="1319972" y="1415588"/>
                </a:lnTo>
                <a:lnTo>
                  <a:pt x="1319804" y="1390221"/>
                </a:lnTo>
                <a:lnTo>
                  <a:pt x="1311933" y="1366096"/>
                </a:lnTo>
                <a:lnTo>
                  <a:pt x="1296647" y="1345047"/>
                </a:lnTo>
                <a:lnTo>
                  <a:pt x="1039162" y="1087544"/>
                </a:lnTo>
                <a:lnTo>
                  <a:pt x="1251637" y="727545"/>
                </a:lnTo>
                <a:lnTo>
                  <a:pt x="1456156" y="727545"/>
                </a:lnTo>
                <a:lnTo>
                  <a:pt x="1301813" y="516703"/>
                </a:lnTo>
                <a:lnTo>
                  <a:pt x="1297510" y="514226"/>
                </a:lnTo>
                <a:lnTo>
                  <a:pt x="1293876" y="510759"/>
                </a:lnTo>
                <a:lnTo>
                  <a:pt x="1290075" y="504402"/>
                </a:lnTo>
                <a:lnTo>
                  <a:pt x="1285615" y="498871"/>
                </a:lnTo>
                <a:lnTo>
                  <a:pt x="1279563" y="495322"/>
                </a:lnTo>
                <a:lnTo>
                  <a:pt x="1141405" y="426224"/>
                </a:lnTo>
                <a:close/>
              </a:path>
              <a:path w="1899284" h="1981834">
                <a:moveTo>
                  <a:pt x="627373" y="1122712"/>
                </a:moveTo>
                <a:lnTo>
                  <a:pt x="528371" y="1320890"/>
                </a:lnTo>
                <a:lnTo>
                  <a:pt x="82531" y="1320890"/>
                </a:lnTo>
                <a:lnTo>
                  <a:pt x="50411" y="1327369"/>
                </a:lnTo>
                <a:lnTo>
                  <a:pt x="24167" y="1345062"/>
                </a:lnTo>
                <a:lnTo>
                  <a:pt x="6487" y="1371285"/>
                </a:lnTo>
                <a:lnTo>
                  <a:pt x="0" y="1403444"/>
                </a:lnTo>
                <a:lnTo>
                  <a:pt x="6487" y="1435589"/>
                </a:lnTo>
                <a:lnTo>
                  <a:pt x="24177" y="1461828"/>
                </a:lnTo>
                <a:lnTo>
                  <a:pt x="50411" y="1479514"/>
                </a:lnTo>
                <a:lnTo>
                  <a:pt x="82531" y="1485998"/>
                </a:lnTo>
                <a:lnTo>
                  <a:pt x="577867" y="1485998"/>
                </a:lnTo>
                <a:lnTo>
                  <a:pt x="622973" y="1473111"/>
                </a:lnTo>
                <a:lnTo>
                  <a:pt x="636116" y="1461727"/>
                </a:lnTo>
                <a:lnTo>
                  <a:pt x="636504" y="1461314"/>
                </a:lnTo>
                <a:lnTo>
                  <a:pt x="636860" y="1460852"/>
                </a:lnTo>
                <a:lnTo>
                  <a:pt x="639310" y="1458226"/>
                </a:lnTo>
                <a:lnTo>
                  <a:pt x="641865" y="1455899"/>
                </a:lnTo>
                <a:lnTo>
                  <a:pt x="643875" y="1452910"/>
                </a:lnTo>
                <a:lnTo>
                  <a:pt x="809001" y="1287836"/>
                </a:lnTo>
                <a:lnTo>
                  <a:pt x="709905" y="1221628"/>
                </a:lnTo>
                <a:lnTo>
                  <a:pt x="685432" y="1201606"/>
                </a:lnTo>
                <a:lnTo>
                  <a:pt x="662474" y="1178430"/>
                </a:lnTo>
                <a:lnTo>
                  <a:pt x="642598" y="1152124"/>
                </a:lnTo>
                <a:lnTo>
                  <a:pt x="627373" y="1122712"/>
                </a:lnTo>
                <a:close/>
              </a:path>
              <a:path w="1899284" h="1981834">
                <a:moveTo>
                  <a:pt x="1456156" y="727545"/>
                </a:moveTo>
                <a:lnTo>
                  <a:pt x="1251637" y="727545"/>
                </a:lnTo>
                <a:lnTo>
                  <a:pt x="1419401" y="956797"/>
                </a:lnTo>
                <a:lnTo>
                  <a:pt x="1432625" y="971080"/>
                </a:lnTo>
                <a:lnTo>
                  <a:pt x="1448619" y="981721"/>
                </a:lnTo>
                <a:lnTo>
                  <a:pt x="1466645" y="988366"/>
                </a:lnTo>
                <a:lnTo>
                  <a:pt x="1485965" y="990659"/>
                </a:lnTo>
                <a:lnTo>
                  <a:pt x="1816196" y="990659"/>
                </a:lnTo>
                <a:lnTo>
                  <a:pt x="1848347" y="984166"/>
                </a:lnTo>
                <a:lnTo>
                  <a:pt x="1874577" y="966465"/>
                </a:lnTo>
                <a:lnTo>
                  <a:pt x="1892250" y="940223"/>
                </a:lnTo>
                <a:lnTo>
                  <a:pt x="1898727" y="908106"/>
                </a:lnTo>
                <a:lnTo>
                  <a:pt x="1892250" y="875982"/>
                </a:lnTo>
                <a:lnTo>
                  <a:pt x="1874577" y="849741"/>
                </a:lnTo>
                <a:lnTo>
                  <a:pt x="1848347" y="832043"/>
                </a:lnTo>
                <a:lnTo>
                  <a:pt x="1816196" y="825552"/>
                </a:lnTo>
                <a:lnTo>
                  <a:pt x="1527901" y="825552"/>
                </a:lnTo>
                <a:lnTo>
                  <a:pt x="1456156" y="727545"/>
                </a:lnTo>
                <a:close/>
              </a:path>
              <a:path w="1899284" h="1981834">
                <a:moveTo>
                  <a:pt x="734689" y="248071"/>
                </a:moveTo>
                <a:lnTo>
                  <a:pt x="693476" y="264187"/>
                </a:lnTo>
                <a:lnTo>
                  <a:pt x="363245" y="511865"/>
                </a:lnTo>
                <a:lnTo>
                  <a:pt x="331048" y="566208"/>
                </a:lnTo>
                <a:lnTo>
                  <a:pt x="332646" y="597821"/>
                </a:lnTo>
                <a:lnTo>
                  <a:pt x="360367" y="641698"/>
                </a:lnTo>
                <a:lnTo>
                  <a:pt x="412846" y="660429"/>
                </a:lnTo>
                <a:lnTo>
                  <a:pt x="425720" y="659416"/>
                </a:lnTo>
                <a:lnTo>
                  <a:pt x="438431" y="656352"/>
                </a:lnTo>
                <a:lnTo>
                  <a:pt x="450703" y="651199"/>
                </a:lnTo>
                <a:lnTo>
                  <a:pt x="462258" y="643918"/>
                </a:lnTo>
                <a:lnTo>
                  <a:pt x="752668" y="426224"/>
                </a:lnTo>
                <a:lnTo>
                  <a:pt x="1141405" y="426224"/>
                </a:lnTo>
                <a:lnTo>
                  <a:pt x="1114500" y="412768"/>
                </a:lnTo>
                <a:lnTo>
                  <a:pt x="1111097" y="410456"/>
                </a:lnTo>
                <a:lnTo>
                  <a:pt x="1106741" y="409565"/>
                </a:lnTo>
                <a:lnTo>
                  <a:pt x="1101872" y="409300"/>
                </a:lnTo>
                <a:lnTo>
                  <a:pt x="778447" y="255668"/>
                </a:lnTo>
                <a:lnTo>
                  <a:pt x="756848" y="248843"/>
                </a:lnTo>
                <a:lnTo>
                  <a:pt x="734689" y="248071"/>
                </a:lnTo>
                <a:close/>
              </a:path>
              <a:path w="1899284" h="1981834">
                <a:moveTo>
                  <a:pt x="1362147" y="0"/>
                </a:moveTo>
                <a:lnTo>
                  <a:pt x="1314816" y="5449"/>
                </a:lnTo>
                <a:lnTo>
                  <a:pt x="1271370" y="20972"/>
                </a:lnTo>
                <a:lnTo>
                  <a:pt x="1233047" y="45332"/>
                </a:lnTo>
                <a:lnTo>
                  <a:pt x="1201084" y="77291"/>
                </a:lnTo>
                <a:lnTo>
                  <a:pt x="1176721" y="115611"/>
                </a:lnTo>
                <a:lnTo>
                  <a:pt x="1161195" y="159054"/>
                </a:lnTo>
                <a:lnTo>
                  <a:pt x="1155744" y="206384"/>
                </a:lnTo>
                <a:lnTo>
                  <a:pt x="1161195" y="253708"/>
                </a:lnTo>
                <a:lnTo>
                  <a:pt x="1176721" y="297150"/>
                </a:lnTo>
                <a:lnTo>
                  <a:pt x="1201084" y="335470"/>
                </a:lnTo>
                <a:lnTo>
                  <a:pt x="1233047" y="367430"/>
                </a:lnTo>
                <a:lnTo>
                  <a:pt x="1271370" y="391792"/>
                </a:lnTo>
                <a:lnTo>
                  <a:pt x="1314816" y="407318"/>
                </a:lnTo>
                <a:lnTo>
                  <a:pt x="1362147" y="412768"/>
                </a:lnTo>
                <a:lnTo>
                  <a:pt x="1409477" y="407318"/>
                </a:lnTo>
                <a:lnTo>
                  <a:pt x="1452923" y="391792"/>
                </a:lnTo>
                <a:lnTo>
                  <a:pt x="1491246" y="367430"/>
                </a:lnTo>
                <a:lnTo>
                  <a:pt x="1523209" y="335470"/>
                </a:lnTo>
                <a:lnTo>
                  <a:pt x="1547572" y="297150"/>
                </a:lnTo>
                <a:lnTo>
                  <a:pt x="1563098" y="253708"/>
                </a:lnTo>
                <a:lnTo>
                  <a:pt x="1568549" y="206384"/>
                </a:lnTo>
                <a:lnTo>
                  <a:pt x="1563098" y="159054"/>
                </a:lnTo>
                <a:lnTo>
                  <a:pt x="1547572" y="115611"/>
                </a:lnTo>
                <a:lnTo>
                  <a:pt x="1523209" y="77291"/>
                </a:lnTo>
                <a:lnTo>
                  <a:pt x="1491246" y="45332"/>
                </a:lnTo>
                <a:lnTo>
                  <a:pt x="1452923" y="20972"/>
                </a:lnTo>
                <a:lnTo>
                  <a:pt x="1409477" y="5449"/>
                </a:lnTo>
                <a:lnTo>
                  <a:pt x="1362147" y="0"/>
                </a:lnTo>
                <a:close/>
              </a:path>
            </a:pathLst>
          </a:custGeom>
          <a:solidFill>
            <a:srgbClr val="231F20"/>
          </a:solidFill>
        </p:spPr>
        <p:txBody>
          <a:bodyPr wrap="square" lIns="0" tIns="0" rIns="0" bIns="0" rtlCol="0"/>
          <a:lstStyle/>
          <a:p>
            <a:endParaRPr sz="372"/>
          </a:p>
        </p:txBody>
      </p:sp>
      <p:sp>
        <p:nvSpPr>
          <p:cNvPr id="24" name="object 24"/>
          <p:cNvSpPr/>
          <p:nvPr/>
        </p:nvSpPr>
        <p:spPr>
          <a:xfrm>
            <a:off x="4949123" y="3495205"/>
            <a:ext cx="242879" cy="242879"/>
          </a:xfrm>
          <a:custGeom>
            <a:avLst/>
            <a:gdLst/>
            <a:ahLst/>
            <a:cxnLst/>
            <a:rect l="l" t="t" r="r" b="b"/>
            <a:pathLst>
              <a:path w="534034" h="534034">
                <a:moveTo>
                  <a:pt x="282583" y="0"/>
                </a:moveTo>
                <a:lnTo>
                  <a:pt x="237043" y="1196"/>
                </a:lnTo>
                <a:lnTo>
                  <a:pt x="192239" y="10108"/>
                </a:lnTo>
                <a:lnTo>
                  <a:pt x="149238" y="26707"/>
                </a:lnTo>
                <a:lnTo>
                  <a:pt x="109108" y="50964"/>
                </a:lnTo>
                <a:lnTo>
                  <a:pt x="72914" y="82851"/>
                </a:lnTo>
                <a:lnTo>
                  <a:pt x="42974" y="120668"/>
                </a:lnTo>
                <a:lnTo>
                  <a:pt x="20860" y="162017"/>
                </a:lnTo>
                <a:lnTo>
                  <a:pt x="6545" y="205830"/>
                </a:lnTo>
                <a:lnTo>
                  <a:pt x="0" y="251040"/>
                </a:lnTo>
                <a:lnTo>
                  <a:pt x="1196" y="296579"/>
                </a:lnTo>
                <a:lnTo>
                  <a:pt x="10107" y="341381"/>
                </a:lnTo>
                <a:lnTo>
                  <a:pt x="26703" y="384377"/>
                </a:lnTo>
                <a:lnTo>
                  <a:pt x="50957" y="424501"/>
                </a:lnTo>
                <a:lnTo>
                  <a:pt x="82840" y="460685"/>
                </a:lnTo>
                <a:lnTo>
                  <a:pt x="120657" y="490636"/>
                </a:lnTo>
                <a:lnTo>
                  <a:pt x="162004" y="512757"/>
                </a:lnTo>
                <a:lnTo>
                  <a:pt x="205816" y="527078"/>
                </a:lnTo>
                <a:lnTo>
                  <a:pt x="251026" y="533626"/>
                </a:lnTo>
                <a:lnTo>
                  <a:pt x="296566" y="532431"/>
                </a:lnTo>
                <a:lnTo>
                  <a:pt x="341371" y="523522"/>
                </a:lnTo>
                <a:lnTo>
                  <a:pt x="384373" y="506925"/>
                </a:lnTo>
                <a:lnTo>
                  <a:pt x="424506" y="482671"/>
                </a:lnTo>
                <a:lnTo>
                  <a:pt x="460703" y="450788"/>
                </a:lnTo>
                <a:lnTo>
                  <a:pt x="490647" y="412973"/>
                </a:lnTo>
                <a:lnTo>
                  <a:pt x="512763" y="371626"/>
                </a:lnTo>
                <a:lnTo>
                  <a:pt x="527081" y="327812"/>
                </a:lnTo>
                <a:lnTo>
                  <a:pt x="533628" y="282601"/>
                </a:lnTo>
                <a:lnTo>
                  <a:pt x="532432" y="237059"/>
                </a:lnTo>
                <a:lnTo>
                  <a:pt x="523521" y="192253"/>
                </a:lnTo>
                <a:lnTo>
                  <a:pt x="506923" y="149251"/>
                </a:lnTo>
                <a:lnTo>
                  <a:pt x="482665" y="109121"/>
                </a:lnTo>
                <a:lnTo>
                  <a:pt x="450777" y="72930"/>
                </a:lnTo>
                <a:lnTo>
                  <a:pt x="412957" y="42983"/>
                </a:lnTo>
                <a:lnTo>
                  <a:pt x="371607" y="20864"/>
                </a:lnTo>
                <a:lnTo>
                  <a:pt x="327794" y="6546"/>
                </a:lnTo>
                <a:lnTo>
                  <a:pt x="282583" y="0"/>
                </a:lnTo>
                <a:close/>
              </a:path>
            </a:pathLst>
          </a:custGeom>
          <a:solidFill>
            <a:srgbClr val="000000"/>
          </a:solidFill>
        </p:spPr>
        <p:txBody>
          <a:bodyPr wrap="square" lIns="0" tIns="0" rIns="0" bIns="0" rtlCol="0"/>
          <a:lstStyle/>
          <a:p>
            <a:endParaRPr sz="372"/>
          </a:p>
        </p:txBody>
      </p:sp>
      <p:sp>
        <p:nvSpPr>
          <p:cNvPr id="25" name="object 25"/>
          <p:cNvSpPr/>
          <p:nvPr/>
        </p:nvSpPr>
        <p:spPr>
          <a:xfrm>
            <a:off x="4484372" y="3601643"/>
            <a:ext cx="450814" cy="840692"/>
          </a:xfrm>
          <a:custGeom>
            <a:avLst/>
            <a:gdLst/>
            <a:ahLst/>
            <a:cxnLst/>
            <a:rect l="l" t="t" r="r" b="b"/>
            <a:pathLst>
              <a:path w="991234" h="1848484">
                <a:moveTo>
                  <a:pt x="882342" y="1172178"/>
                </a:moveTo>
                <a:lnTo>
                  <a:pt x="551044" y="1172178"/>
                </a:lnTo>
                <a:lnTo>
                  <a:pt x="560466" y="1187212"/>
                </a:lnTo>
                <a:lnTo>
                  <a:pt x="569487" y="1202579"/>
                </a:lnTo>
                <a:lnTo>
                  <a:pt x="607334" y="1283887"/>
                </a:lnTo>
                <a:lnTo>
                  <a:pt x="623391" y="1336333"/>
                </a:lnTo>
                <a:lnTo>
                  <a:pt x="633586" y="1391967"/>
                </a:lnTo>
                <a:lnTo>
                  <a:pt x="637194" y="1451217"/>
                </a:lnTo>
                <a:lnTo>
                  <a:pt x="635155" y="1496652"/>
                </a:lnTo>
                <a:lnTo>
                  <a:pt x="628702" y="1544684"/>
                </a:lnTo>
                <a:lnTo>
                  <a:pt x="617254" y="1595559"/>
                </a:lnTo>
                <a:lnTo>
                  <a:pt x="600233" y="1649521"/>
                </a:lnTo>
                <a:lnTo>
                  <a:pt x="591445" y="1696253"/>
                </a:lnTo>
                <a:lnTo>
                  <a:pt x="597463" y="1741758"/>
                </a:lnTo>
                <a:lnTo>
                  <a:pt x="616814" y="1782904"/>
                </a:lnTo>
                <a:lnTo>
                  <a:pt x="648028" y="1816562"/>
                </a:lnTo>
                <a:lnTo>
                  <a:pt x="689632" y="1839603"/>
                </a:lnTo>
                <a:lnTo>
                  <a:pt x="727390" y="1847894"/>
                </a:lnTo>
                <a:lnTo>
                  <a:pt x="739965" y="1848431"/>
                </a:lnTo>
                <a:lnTo>
                  <a:pt x="784406" y="1841603"/>
                </a:lnTo>
                <a:lnTo>
                  <a:pt x="824477" y="1822029"/>
                </a:lnTo>
                <a:lnTo>
                  <a:pt x="857231" y="1791100"/>
                </a:lnTo>
                <a:lnTo>
                  <a:pt x="879720" y="1750206"/>
                </a:lnTo>
                <a:lnTo>
                  <a:pt x="896768" y="1698480"/>
                </a:lnTo>
                <a:lnTo>
                  <a:pt x="910528" y="1647404"/>
                </a:lnTo>
                <a:lnTo>
                  <a:pt x="921063" y="1597058"/>
                </a:lnTo>
                <a:lnTo>
                  <a:pt x="928467" y="1547524"/>
                </a:lnTo>
                <a:lnTo>
                  <a:pt x="932832" y="1498884"/>
                </a:lnTo>
                <a:lnTo>
                  <a:pt x="934253" y="1451217"/>
                </a:lnTo>
                <a:lnTo>
                  <a:pt x="932473" y="1398119"/>
                </a:lnTo>
                <a:lnTo>
                  <a:pt x="927236" y="1346630"/>
                </a:lnTo>
                <a:lnTo>
                  <a:pt x="918816" y="1296826"/>
                </a:lnTo>
                <a:lnTo>
                  <a:pt x="907491" y="1248783"/>
                </a:lnTo>
                <a:lnTo>
                  <a:pt x="893531" y="1202564"/>
                </a:lnTo>
                <a:lnTo>
                  <a:pt x="882342" y="1172178"/>
                </a:lnTo>
                <a:close/>
              </a:path>
              <a:path w="991234" h="1848484">
                <a:moveTo>
                  <a:pt x="741217" y="0"/>
                </a:moveTo>
                <a:lnTo>
                  <a:pt x="695594" y="7007"/>
                </a:lnTo>
                <a:lnTo>
                  <a:pt x="648743" y="22400"/>
                </a:lnTo>
                <a:lnTo>
                  <a:pt x="601447" y="47004"/>
                </a:lnTo>
                <a:lnTo>
                  <a:pt x="554489" y="81648"/>
                </a:lnTo>
                <a:lnTo>
                  <a:pt x="512082" y="119287"/>
                </a:lnTo>
                <a:lnTo>
                  <a:pt x="472821" y="155934"/>
                </a:lnTo>
                <a:lnTo>
                  <a:pt x="436406" y="192018"/>
                </a:lnTo>
                <a:lnTo>
                  <a:pt x="402536" y="227970"/>
                </a:lnTo>
                <a:lnTo>
                  <a:pt x="370910" y="264219"/>
                </a:lnTo>
                <a:lnTo>
                  <a:pt x="341226" y="301196"/>
                </a:lnTo>
                <a:lnTo>
                  <a:pt x="313184" y="339331"/>
                </a:lnTo>
                <a:lnTo>
                  <a:pt x="286483" y="379055"/>
                </a:lnTo>
                <a:lnTo>
                  <a:pt x="260822" y="420797"/>
                </a:lnTo>
                <a:lnTo>
                  <a:pt x="235899" y="464988"/>
                </a:lnTo>
                <a:lnTo>
                  <a:pt x="211413" y="512058"/>
                </a:lnTo>
                <a:lnTo>
                  <a:pt x="187064" y="562438"/>
                </a:lnTo>
                <a:lnTo>
                  <a:pt x="162550" y="616557"/>
                </a:lnTo>
                <a:lnTo>
                  <a:pt x="145868" y="680582"/>
                </a:lnTo>
                <a:lnTo>
                  <a:pt x="142718" y="736101"/>
                </a:lnTo>
                <a:lnTo>
                  <a:pt x="151064" y="783937"/>
                </a:lnTo>
                <a:lnTo>
                  <a:pt x="168874" y="824911"/>
                </a:lnTo>
                <a:lnTo>
                  <a:pt x="194114" y="859845"/>
                </a:lnTo>
                <a:lnTo>
                  <a:pt x="224751" y="889561"/>
                </a:lnTo>
                <a:lnTo>
                  <a:pt x="236193" y="923938"/>
                </a:lnTo>
                <a:lnTo>
                  <a:pt x="247097" y="968106"/>
                </a:lnTo>
                <a:lnTo>
                  <a:pt x="255244" y="1021072"/>
                </a:lnTo>
                <a:lnTo>
                  <a:pt x="258411" y="1081841"/>
                </a:lnTo>
                <a:lnTo>
                  <a:pt x="257114" y="1118389"/>
                </a:lnTo>
                <a:lnTo>
                  <a:pt x="253485" y="1157043"/>
                </a:lnTo>
                <a:lnTo>
                  <a:pt x="247045" y="1197758"/>
                </a:lnTo>
                <a:lnTo>
                  <a:pt x="237314" y="1240492"/>
                </a:lnTo>
                <a:lnTo>
                  <a:pt x="223813" y="1285199"/>
                </a:lnTo>
                <a:lnTo>
                  <a:pt x="206061" y="1331835"/>
                </a:lnTo>
                <a:lnTo>
                  <a:pt x="183580" y="1380356"/>
                </a:lnTo>
                <a:lnTo>
                  <a:pt x="155888" y="1430718"/>
                </a:lnTo>
                <a:lnTo>
                  <a:pt x="122508" y="1482877"/>
                </a:lnTo>
                <a:lnTo>
                  <a:pt x="82959" y="1536788"/>
                </a:lnTo>
                <a:lnTo>
                  <a:pt x="36761" y="1592407"/>
                </a:lnTo>
                <a:lnTo>
                  <a:pt x="11276" y="1632553"/>
                </a:lnTo>
                <a:lnTo>
                  <a:pt x="0" y="1677048"/>
                </a:lnTo>
                <a:lnTo>
                  <a:pt x="2719" y="1722438"/>
                </a:lnTo>
                <a:lnTo>
                  <a:pt x="19225" y="1765271"/>
                </a:lnTo>
                <a:lnTo>
                  <a:pt x="49307" y="1802093"/>
                </a:lnTo>
                <a:lnTo>
                  <a:pt x="89464" y="1827571"/>
                </a:lnTo>
                <a:lnTo>
                  <a:pt x="133962" y="1838844"/>
                </a:lnTo>
                <a:lnTo>
                  <a:pt x="179351" y="1836120"/>
                </a:lnTo>
                <a:lnTo>
                  <a:pt x="222179" y="1819610"/>
                </a:lnTo>
                <a:lnTo>
                  <a:pt x="258994" y="1789522"/>
                </a:lnTo>
                <a:lnTo>
                  <a:pt x="298815" y="1742959"/>
                </a:lnTo>
                <a:lnTo>
                  <a:pt x="335252" y="1696436"/>
                </a:lnTo>
                <a:lnTo>
                  <a:pt x="368423" y="1650037"/>
                </a:lnTo>
                <a:lnTo>
                  <a:pt x="398444" y="1603849"/>
                </a:lnTo>
                <a:lnTo>
                  <a:pt x="425431" y="1557954"/>
                </a:lnTo>
                <a:lnTo>
                  <a:pt x="449501" y="1512440"/>
                </a:lnTo>
                <a:lnTo>
                  <a:pt x="470770" y="1467390"/>
                </a:lnTo>
                <a:lnTo>
                  <a:pt x="489356" y="1422889"/>
                </a:lnTo>
                <a:lnTo>
                  <a:pt x="505375" y="1379022"/>
                </a:lnTo>
                <a:lnTo>
                  <a:pt x="518943" y="1335875"/>
                </a:lnTo>
                <a:lnTo>
                  <a:pt x="530178" y="1293532"/>
                </a:lnTo>
                <a:lnTo>
                  <a:pt x="539195" y="1252078"/>
                </a:lnTo>
                <a:lnTo>
                  <a:pt x="546112" y="1211599"/>
                </a:lnTo>
                <a:lnTo>
                  <a:pt x="551044" y="1172178"/>
                </a:lnTo>
                <a:lnTo>
                  <a:pt x="882342" y="1172178"/>
                </a:lnTo>
                <a:lnTo>
                  <a:pt x="880505" y="1167187"/>
                </a:lnTo>
                <a:lnTo>
                  <a:pt x="832120" y="1167187"/>
                </a:lnTo>
                <a:lnTo>
                  <a:pt x="804031" y="1163808"/>
                </a:lnTo>
                <a:lnTo>
                  <a:pt x="754652" y="1138465"/>
                </a:lnTo>
                <a:lnTo>
                  <a:pt x="734028" y="1115277"/>
                </a:lnTo>
                <a:lnTo>
                  <a:pt x="733233" y="1114124"/>
                </a:lnTo>
                <a:lnTo>
                  <a:pt x="698024" y="1057814"/>
                </a:lnTo>
                <a:lnTo>
                  <a:pt x="677971" y="1021759"/>
                </a:lnTo>
                <a:lnTo>
                  <a:pt x="657011" y="980320"/>
                </a:lnTo>
                <a:lnTo>
                  <a:pt x="635964" y="933834"/>
                </a:lnTo>
                <a:lnTo>
                  <a:pt x="615653" y="882636"/>
                </a:lnTo>
                <a:lnTo>
                  <a:pt x="596899" y="827060"/>
                </a:lnTo>
                <a:lnTo>
                  <a:pt x="580522" y="767442"/>
                </a:lnTo>
                <a:lnTo>
                  <a:pt x="575722" y="763426"/>
                </a:lnTo>
                <a:lnTo>
                  <a:pt x="570696" y="759339"/>
                </a:lnTo>
                <a:lnTo>
                  <a:pt x="568106" y="757307"/>
                </a:lnTo>
                <a:lnTo>
                  <a:pt x="565468" y="755204"/>
                </a:lnTo>
                <a:lnTo>
                  <a:pt x="568367" y="750285"/>
                </a:lnTo>
                <a:lnTo>
                  <a:pt x="571397" y="745414"/>
                </a:lnTo>
                <a:lnTo>
                  <a:pt x="574367" y="740519"/>
                </a:lnTo>
                <a:lnTo>
                  <a:pt x="565942" y="695938"/>
                </a:lnTo>
                <a:lnTo>
                  <a:pt x="559493" y="649759"/>
                </a:lnTo>
                <a:lnTo>
                  <a:pt x="555302" y="602090"/>
                </a:lnTo>
                <a:lnTo>
                  <a:pt x="553651" y="552883"/>
                </a:lnTo>
                <a:lnTo>
                  <a:pt x="555131" y="503729"/>
                </a:lnTo>
                <a:lnTo>
                  <a:pt x="559728" y="454900"/>
                </a:lnTo>
                <a:lnTo>
                  <a:pt x="567400" y="406678"/>
                </a:lnTo>
                <a:lnTo>
                  <a:pt x="578109" y="359190"/>
                </a:lnTo>
                <a:lnTo>
                  <a:pt x="591819" y="312563"/>
                </a:lnTo>
                <a:lnTo>
                  <a:pt x="608491" y="266924"/>
                </a:lnTo>
                <a:lnTo>
                  <a:pt x="628089" y="222400"/>
                </a:lnTo>
                <a:lnTo>
                  <a:pt x="650576" y="179119"/>
                </a:lnTo>
                <a:lnTo>
                  <a:pt x="675915" y="137206"/>
                </a:lnTo>
                <a:lnTo>
                  <a:pt x="718857" y="97373"/>
                </a:lnTo>
                <a:lnTo>
                  <a:pt x="775692" y="82990"/>
                </a:lnTo>
                <a:lnTo>
                  <a:pt x="938800" y="82990"/>
                </a:lnTo>
                <a:lnTo>
                  <a:pt x="923478" y="61817"/>
                </a:lnTo>
                <a:lnTo>
                  <a:pt x="895751" y="39295"/>
                </a:lnTo>
                <a:lnTo>
                  <a:pt x="862878" y="21025"/>
                </a:lnTo>
                <a:lnTo>
                  <a:pt x="825642" y="7835"/>
                </a:lnTo>
                <a:lnTo>
                  <a:pt x="784827" y="551"/>
                </a:lnTo>
                <a:lnTo>
                  <a:pt x="741217" y="0"/>
                </a:lnTo>
                <a:close/>
              </a:path>
              <a:path w="991234" h="1848484">
                <a:moveTo>
                  <a:pt x="877228" y="1158288"/>
                </a:moveTo>
                <a:lnTo>
                  <a:pt x="866393" y="1162155"/>
                </a:lnTo>
                <a:lnTo>
                  <a:pt x="855224" y="1164939"/>
                </a:lnTo>
                <a:lnTo>
                  <a:pt x="843780" y="1166622"/>
                </a:lnTo>
                <a:lnTo>
                  <a:pt x="832120" y="1167187"/>
                </a:lnTo>
                <a:lnTo>
                  <a:pt x="880505" y="1167187"/>
                </a:lnTo>
                <a:lnTo>
                  <a:pt x="877228" y="1158288"/>
                </a:lnTo>
                <a:close/>
              </a:path>
              <a:path w="991234" h="1848484">
                <a:moveTo>
                  <a:pt x="938800" y="82990"/>
                </a:moveTo>
                <a:lnTo>
                  <a:pt x="775692" y="82990"/>
                </a:lnTo>
                <a:lnTo>
                  <a:pt x="792705" y="84215"/>
                </a:lnTo>
                <a:lnTo>
                  <a:pt x="809276" y="87847"/>
                </a:lnTo>
                <a:lnTo>
                  <a:pt x="825177" y="93817"/>
                </a:lnTo>
                <a:lnTo>
                  <a:pt x="840182" y="102059"/>
                </a:lnTo>
                <a:lnTo>
                  <a:pt x="842570" y="103604"/>
                </a:lnTo>
                <a:lnTo>
                  <a:pt x="844779" y="105303"/>
                </a:lnTo>
                <a:lnTo>
                  <a:pt x="847020" y="106979"/>
                </a:lnTo>
                <a:lnTo>
                  <a:pt x="877046" y="140141"/>
                </a:lnTo>
                <a:lnTo>
                  <a:pt x="892453" y="180853"/>
                </a:lnTo>
                <a:lnTo>
                  <a:pt x="892224" y="224469"/>
                </a:lnTo>
                <a:lnTo>
                  <a:pt x="875343" y="266347"/>
                </a:lnTo>
                <a:lnTo>
                  <a:pt x="850014" y="309771"/>
                </a:lnTo>
                <a:lnTo>
                  <a:pt x="829290" y="354372"/>
                </a:lnTo>
                <a:lnTo>
                  <a:pt x="813117" y="400282"/>
                </a:lnTo>
                <a:lnTo>
                  <a:pt x="801440" y="447636"/>
                </a:lnTo>
                <a:lnTo>
                  <a:pt x="793892" y="499317"/>
                </a:lnTo>
                <a:lnTo>
                  <a:pt x="791289" y="553038"/>
                </a:lnTo>
                <a:lnTo>
                  <a:pt x="795473" y="626211"/>
                </a:lnTo>
                <a:lnTo>
                  <a:pt x="807657" y="696339"/>
                </a:lnTo>
                <a:lnTo>
                  <a:pt x="825585" y="761873"/>
                </a:lnTo>
                <a:lnTo>
                  <a:pt x="847003" y="821372"/>
                </a:lnTo>
                <a:lnTo>
                  <a:pt x="869661" y="873394"/>
                </a:lnTo>
                <a:lnTo>
                  <a:pt x="891306" y="916497"/>
                </a:lnTo>
                <a:lnTo>
                  <a:pt x="922550" y="970180"/>
                </a:lnTo>
                <a:lnTo>
                  <a:pt x="928567" y="979054"/>
                </a:lnTo>
                <a:lnTo>
                  <a:pt x="940336" y="999368"/>
                </a:lnTo>
                <a:lnTo>
                  <a:pt x="947802" y="1021257"/>
                </a:lnTo>
                <a:lnTo>
                  <a:pt x="950831" y="1044180"/>
                </a:lnTo>
                <a:lnTo>
                  <a:pt x="949289" y="1067596"/>
                </a:lnTo>
                <a:lnTo>
                  <a:pt x="943514" y="1089556"/>
                </a:lnTo>
                <a:lnTo>
                  <a:pt x="933810" y="1109711"/>
                </a:lnTo>
                <a:lnTo>
                  <a:pt x="920467" y="1127641"/>
                </a:lnTo>
                <a:lnTo>
                  <a:pt x="903772" y="1142925"/>
                </a:lnTo>
                <a:lnTo>
                  <a:pt x="916553" y="1141245"/>
                </a:lnTo>
                <a:lnTo>
                  <a:pt x="952859" y="1125554"/>
                </a:lnTo>
                <a:lnTo>
                  <a:pt x="991210" y="1063784"/>
                </a:lnTo>
                <a:lnTo>
                  <a:pt x="990147" y="1027381"/>
                </a:lnTo>
                <a:lnTo>
                  <a:pt x="974660" y="992979"/>
                </a:lnTo>
                <a:lnTo>
                  <a:pt x="941481" y="938797"/>
                </a:lnTo>
                <a:lnTo>
                  <a:pt x="922068" y="901625"/>
                </a:lnTo>
                <a:lnTo>
                  <a:pt x="901217" y="856683"/>
                </a:lnTo>
                <a:lnTo>
                  <a:pt x="880569" y="805041"/>
                </a:lnTo>
                <a:lnTo>
                  <a:pt x="861767" y="747769"/>
                </a:lnTo>
                <a:lnTo>
                  <a:pt x="846453" y="685938"/>
                </a:lnTo>
                <a:lnTo>
                  <a:pt x="836267" y="620620"/>
                </a:lnTo>
                <a:lnTo>
                  <a:pt x="832853" y="552883"/>
                </a:lnTo>
                <a:lnTo>
                  <a:pt x="834379" y="511041"/>
                </a:lnTo>
                <a:lnTo>
                  <a:pt x="838964" y="468833"/>
                </a:lnTo>
                <a:lnTo>
                  <a:pt x="846966" y="426313"/>
                </a:lnTo>
                <a:lnTo>
                  <a:pt x="858747" y="383535"/>
                </a:lnTo>
                <a:lnTo>
                  <a:pt x="875825" y="364334"/>
                </a:lnTo>
                <a:lnTo>
                  <a:pt x="910489" y="324728"/>
                </a:lnTo>
                <a:lnTo>
                  <a:pt x="937373" y="280087"/>
                </a:lnTo>
                <a:lnTo>
                  <a:pt x="955575" y="232710"/>
                </a:lnTo>
                <a:lnTo>
                  <a:pt x="964191" y="184895"/>
                </a:lnTo>
                <a:lnTo>
                  <a:pt x="962316" y="138942"/>
                </a:lnTo>
                <a:lnTo>
                  <a:pt x="949046" y="97150"/>
                </a:lnTo>
                <a:lnTo>
                  <a:pt x="938800" y="82990"/>
                </a:lnTo>
                <a:close/>
              </a:path>
            </a:pathLst>
          </a:custGeom>
          <a:solidFill>
            <a:srgbClr val="000000"/>
          </a:solidFill>
        </p:spPr>
        <p:txBody>
          <a:bodyPr wrap="square" lIns="0" tIns="0" rIns="0" bIns="0" rtlCol="0"/>
          <a:lstStyle/>
          <a:p>
            <a:endParaRPr sz="372"/>
          </a:p>
        </p:txBody>
      </p:sp>
      <p:sp>
        <p:nvSpPr>
          <p:cNvPr id="26" name="object 26"/>
          <p:cNvSpPr/>
          <p:nvPr/>
        </p:nvSpPr>
        <p:spPr>
          <a:xfrm>
            <a:off x="4746973" y="3650224"/>
            <a:ext cx="158550" cy="471608"/>
          </a:xfrm>
          <a:custGeom>
            <a:avLst/>
            <a:gdLst/>
            <a:ahLst/>
            <a:cxnLst/>
            <a:rect l="l" t="t" r="r" b="b"/>
            <a:pathLst>
              <a:path w="348615" h="1036954">
                <a:moveTo>
                  <a:pt x="199623" y="0"/>
                </a:moveTo>
                <a:lnTo>
                  <a:pt x="140655" y="19313"/>
                </a:lnTo>
                <a:lnTo>
                  <a:pt x="91434" y="88270"/>
                </a:lnTo>
                <a:lnTo>
                  <a:pt x="68344" y="133570"/>
                </a:lnTo>
                <a:lnTo>
                  <a:pt x="48977" y="179048"/>
                </a:lnTo>
                <a:lnTo>
                  <a:pt x="33137" y="224532"/>
                </a:lnTo>
                <a:lnTo>
                  <a:pt x="20629" y="269851"/>
                </a:lnTo>
                <a:lnTo>
                  <a:pt x="11257" y="314834"/>
                </a:lnTo>
                <a:lnTo>
                  <a:pt x="4825" y="359308"/>
                </a:lnTo>
                <a:lnTo>
                  <a:pt x="1138" y="403103"/>
                </a:lnTo>
                <a:lnTo>
                  <a:pt x="0" y="446047"/>
                </a:lnTo>
                <a:lnTo>
                  <a:pt x="1258" y="487215"/>
                </a:lnTo>
                <a:lnTo>
                  <a:pt x="4372" y="527354"/>
                </a:lnTo>
                <a:lnTo>
                  <a:pt x="9152" y="566400"/>
                </a:lnTo>
                <a:lnTo>
                  <a:pt x="15410" y="604287"/>
                </a:lnTo>
                <a:lnTo>
                  <a:pt x="24321" y="646898"/>
                </a:lnTo>
                <a:lnTo>
                  <a:pt x="34728" y="687683"/>
                </a:lnTo>
                <a:lnTo>
                  <a:pt x="58466" y="761965"/>
                </a:lnTo>
                <a:lnTo>
                  <a:pt x="84699" y="827791"/>
                </a:lnTo>
                <a:lnTo>
                  <a:pt x="111259" y="884216"/>
                </a:lnTo>
                <a:lnTo>
                  <a:pt x="135980" y="930293"/>
                </a:lnTo>
                <a:lnTo>
                  <a:pt x="156696" y="965078"/>
                </a:lnTo>
                <a:lnTo>
                  <a:pt x="193193" y="1014083"/>
                </a:lnTo>
                <a:lnTo>
                  <a:pt x="232795" y="1034045"/>
                </a:lnTo>
                <a:lnTo>
                  <a:pt x="254732" y="1036599"/>
                </a:lnTo>
                <a:lnTo>
                  <a:pt x="262904" y="1036211"/>
                </a:lnTo>
                <a:lnTo>
                  <a:pt x="289391" y="1029732"/>
                </a:lnTo>
                <a:lnTo>
                  <a:pt x="297319" y="1026488"/>
                </a:lnTo>
                <a:lnTo>
                  <a:pt x="303924" y="1023184"/>
                </a:lnTo>
                <a:lnTo>
                  <a:pt x="310102" y="1018741"/>
                </a:lnTo>
                <a:lnTo>
                  <a:pt x="335797" y="991104"/>
                </a:lnTo>
                <a:lnTo>
                  <a:pt x="348456" y="956936"/>
                </a:lnTo>
                <a:lnTo>
                  <a:pt x="347378" y="920508"/>
                </a:lnTo>
                <a:lnTo>
                  <a:pt x="331861" y="886094"/>
                </a:lnTo>
                <a:lnTo>
                  <a:pt x="326380" y="878292"/>
                </a:lnTo>
                <a:lnTo>
                  <a:pt x="314646" y="859621"/>
                </a:lnTo>
                <a:lnTo>
                  <a:pt x="278881" y="793906"/>
                </a:lnTo>
                <a:lnTo>
                  <a:pt x="258097" y="748981"/>
                </a:lnTo>
                <a:lnTo>
                  <a:pt x="237544" y="697423"/>
                </a:lnTo>
                <a:lnTo>
                  <a:pt x="218846" y="640291"/>
                </a:lnTo>
                <a:lnTo>
                  <a:pt x="203626" y="578645"/>
                </a:lnTo>
                <a:lnTo>
                  <a:pt x="193508" y="513544"/>
                </a:lnTo>
                <a:lnTo>
                  <a:pt x="190116" y="446047"/>
                </a:lnTo>
                <a:lnTo>
                  <a:pt x="190420" y="428178"/>
                </a:lnTo>
                <a:lnTo>
                  <a:pt x="194577" y="374163"/>
                </a:lnTo>
                <a:lnTo>
                  <a:pt x="202077" y="329148"/>
                </a:lnTo>
                <a:lnTo>
                  <a:pt x="213733" y="283826"/>
                </a:lnTo>
                <a:lnTo>
                  <a:pt x="229982" y="238256"/>
                </a:lnTo>
                <a:lnTo>
                  <a:pt x="251259" y="192500"/>
                </a:lnTo>
                <a:lnTo>
                  <a:pt x="277998" y="146618"/>
                </a:lnTo>
                <a:lnTo>
                  <a:pt x="291835" y="111504"/>
                </a:lnTo>
                <a:lnTo>
                  <a:pt x="276876" y="41574"/>
                </a:lnTo>
                <a:lnTo>
                  <a:pt x="243811" y="11287"/>
                </a:lnTo>
                <a:lnTo>
                  <a:pt x="230953" y="5821"/>
                </a:lnTo>
                <a:lnTo>
                  <a:pt x="199623" y="0"/>
                </a:lnTo>
                <a:close/>
              </a:path>
            </a:pathLst>
          </a:custGeom>
          <a:solidFill>
            <a:srgbClr val="000000"/>
          </a:solidFill>
        </p:spPr>
        <p:txBody>
          <a:bodyPr wrap="square" lIns="0" tIns="0" rIns="0" bIns="0" rtlCol="0"/>
          <a:lstStyle/>
          <a:p>
            <a:endParaRPr sz="372"/>
          </a:p>
        </p:txBody>
      </p:sp>
      <p:sp>
        <p:nvSpPr>
          <p:cNvPr id="27" name="object 27"/>
          <p:cNvSpPr/>
          <p:nvPr/>
        </p:nvSpPr>
        <p:spPr>
          <a:xfrm>
            <a:off x="4995885" y="3975013"/>
            <a:ext cx="209379" cy="105989"/>
          </a:xfrm>
          <a:custGeom>
            <a:avLst/>
            <a:gdLst/>
            <a:ahLst/>
            <a:cxnLst/>
            <a:rect l="l" t="t" r="r" b="b"/>
            <a:pathLst>
              <a:path w="460375" h="233045">
                <a:moveTo>
                  <a:pt x="444688" y="0"/>
                </a:moveTo>
                <a:lnTo>
                  <a:pt x="181690" y="83077"/>
                </a:lnTo>
                <a:lnTo>
                  <a:pt x="248191" y="165415"/>
                </a:lnTo>
                <a:lnTo>
                  <a:pt x="0" y="221509"/>
                </a:lnTo>
                <a:lnTo>
                  <a:pt x="2994" y="232713"/>
                </a:lnTo>
                <a:lnTo>
                  <a:pt x="306849" y="198363"/>
                </a:lnTo>
                <a:lnTo>
                  <a:pt x="239552" y="102063"/>
                </a:lnTo>
                <a:lnTo>
                  <a:pt x="460163" y="48429"/>
                </a:lnTo>
                <a:lnTo>
                  <a:pt x="444688" y="0"/>
                </a:lnTo>
                <a:close/>
              </a:path>
            </a:pathLst>
          </a:custGeom>
          <a:solidFill>
            <a:srgbClr val="000000"/>
          </a:solidFill>
        </p:spPr>
        <p:txBody>
          <a:bodyPr wrap="square" lIns="0" tIns="0" rIns="0" bIns="0" rtlCol="0"/>
          <a:lstStyle/>
          <a:p>
            <a:endParaRPr sz="372"/>
          </a:p>
        </p:txBody>
      </p:sp>
      <p:sp>
        <p:nvSpPr>
          <p:cNvPr id="28" name="object 28"/>
          <p:cNvSpPr/>
          <p:nvPr/>
        </p:nvSpPr>
        <p:spPr>
          <a:xfrm>
            <a:off x="4993276" y="4106464"/>
            <a:ext cx="192051" cy="62669"/>
          </a:xfrm>
          <a:custGeom>
            <a:avLst/>
            <a:gdLst/>
            <a:ahLst/>
            <a:cxnLst/>
            <a:rect l="l" t="t" r="r" b="b"/>
            <a:pathLst>
              <a:path w="422275" h="137795">
                <a:moveTo>
                  <a:pt x="2502" y="25272"/>
                </a:moveTo>
                <a:lnTo>
                  <a:pt x="0" y="34753"/>
                </a:lnTo>
                <a:lnTo>
                  <a:pt x="237511" y="137256"/>
                </a:lnTo>
                <a:lnTo>
                  <a:pt x="233109" y="88410"/>
                </a:lnTo>
                <a:lnTo>
                  <a:pt x="208297" y="88410"/>
                </a:lnTo>
                <a:lnTo>
                  <a:pt x="2502" y="25272"/>
                </a:lnTo>
                <a:close/>
              </a:path>
              <a:path w="422275" h="137795">
                <a:moveTo>
                  <a:pt x="370072" y="38258"/>
                </a:moveTo>
                <a:lnTo>
                  <a:pt x="228589" y="38258"/>
                </a:lnTo>
                <a:lnTo>
                  <a:pt x="413097" y="91619"/>
                </a:lnTo>
                <a:lnTo>
                  <a:pt x="422102" y="49570"/>
                </a:lnTo>
                <a:lnTo>
                  <a:pt x="370072" y="38258"/>
                </a:lnTo>
                <a:close/>
              </a:path>
              <a:path w="422275" h="137795">
                <a:moveTo>
                  <a:pt x="194098" y="0"/>
                </a:moveTo>
                <a:lnTo>
                  <a:pt x="208297" y="88410"/>
                </a:lnTo>
                <a:lnTo>
                  <a:pt x="233109" y="88410"/>
                </a:lnTo>
                <a:lnTo>
                  <a:pt x="228589" y="38258"/>
                </a:lnTo>
                <a:lnTo>
                  <a:pt x="370072" y="38258"/>
                </a:lnTo>
                <a:lnTo>
                  <a:pt x="194098" y="0"/>
                </a:lnTo>
                <a:close/>
              </a:path>
            </a:pathLst>
          </a:custGeom>
          <a:solidFill>
            <a:srgbClr val="000000"/>
          </a:solidFill>
        </p:spPr>
        <p:txBody>
          <a:bodyPr wrap="square" lIns="0" tIns="0" rIns="0" bIns="0" rtlCol="0"/>
          <a:lstStyle/>
          <a:p>
            <a:endParaRPr sz="372"/>
          </a:p>
        </p:txBody>
      </p:sp>
      <p:sp>
        <p:nvSpPr>
          <p:cNvPr id="29" name="object 29"/>
          <p:cNvSpPr/>
          <p:nvPr/>
        </p:nvSpPr>
        <p:spPr>
          <a:xfrm>
            <a:off x="4961664" y="3890393"/>
            <a:ext cx="129093" cy="151908"/>
          </a:xfrm>
          <a:custGeom>
            <a:avLst/>
            <a:gdLst/>
            <a:ahLst/>
            <a:cxnLst/>
            <a:rect l="l" t="t" r="r" b="b"/>
            <a:pathLst>
              <a:path w="283845" h="334009">
                <a:moveTo>
                  <a:pt x="254788" y="0"/>
                </a:moveTo>
                <a:lnTo>
                  <a:pt x="86887" y="156824"/>
                </a:lnTo>
                <a:lnTo>
                  <a:pt x="166424" y="194857"/>
                </a:lnTo>
                <a:lnTo>
                  <a:pt x="0" y="326114"/>
                </a:lnTo>
                <a:lnTo>
                  <a:pt x="6261" y="333445"/>
                </a:lnTo>
                <a:lnTo>
                  <a:pt x="222349" y="198588"/>
                </a:lnTo>
                <a:lnTo>
                  <a:pt x="137220" y="150325"/>
                </a:lnTo>
                <a:lnTo>
                  <a:pt x="283792" y="30844"/>
                </a:lnTo>
                <a:lnTo>
                  <a:pt x="254788" y="0"/>
                </a:lnTo>
                <a:close/>
              </a:path>
            </a:pathLst>
          </a:custGeom>
          <a:solidFill>
            <a:srgbClr val="000000"/>
          </a:solidFill>
        </p:spPr>
        <p:txBody>
          <a:bodyPr wrap="square" lIns="0" tIns="0" rIns="0" bIns="0" rtlCol="0"/>
          <a:lstStyle/>
          <a:p>
            <a:endParaRPr sz="372"/>
          </a:p>
        </p:txBody>
      </p:sp>
      <p:sp>
        <p:nvSpPr>
          <p:cNvPr id="30" name="object 30"/>
          <p:cNvSpPr/>
          <p:nvPr/>
        </p:nvSpPr>
        <p:spPr>
          <a:xfrm>
            <a:off x="4322005" y="1841730"/>
            <a:ext cx="1855819" cy="1692936"/>
          </a:xfrm>
          <a:custGeom>
            <a:avLst/>
            <a:gdLst/>
            <a:ahLst/>
            <a:cxnLst/>
            <a:rect l="l" t="t" r="r" b="b"/>
            <a:pathLst>
              <a:path w="4080509" h="3722370">
                <a:moveTo>
                  <a:pt x="2040187" y="0"/>
                </a:moveTo>
                <a:lnTo>
                  <a:pt x="1977813" y="497"/>
                </a:lnTo>
                <a:lnTo>
                  <a:pt x="1915906" y="1979"/>
                </a:lnTo>
                <a:lnTo>
                  <a:pt x="1854491" y="4432"/>
                </a:lnTo>
                <a:lnTo>
                  <a:pt x="1793594" y="7843"/>
                </a:lnTo>
                <a:lnTo>
                  <a:pt x="1733243" y="12195"/>
                </a:lnTo>
                <a:lnTo>
                  <a:pt x="1673465" y="17476"/>
                </a:lnTo>
                <a:lnTo>
                  <a:pt x="1614285" y="23671"/>
                </a:lnTo>
                <a:lnTo>
                  <a:pt x="1555732" y="30766"/>
                </a:lnTo>
                <a:lnTo>
                  <a:pt x="1497830" y="38747"/>
                </a:lnTo>
                <a:lnTo>
                  <a:pt x="1440608" y="47600"/>
                </a:lnTo>
                <a:lnTo>
                  <a:pt x="1384091" y="57310"/>
                </a:lnTo>
                <a:lnTo>
                  <a:pt x="1328306" y="67863"/>
                </a:lnTo>
                <a:lnTo>
                  <a:pt x="1273281" y="79246"/>
                </a:lnTo>
                <a:lnTo>
                  <a:pt x="1219041" y="91443"/>
                </a:lnTo>
                <a:lnTo>
                  <a:pt x="1165614" y="104441"/>
                </a:lnTo>
                <a:lnTo>
                  <a:pt x="1113025" y="118226"/>
                </a:lnTo>
                <a:lnTo>
                  <a:pt x="1061303" y="132783"/>
                </a:lnTo>
                <a:lnTo>
                  <a:pt x="1010473" y="148098"/>
                </a:lnTo>
                <a:lnTo>
                  <a:pt x="960562" y="164157"/>
                </a:lnTo>
                <a:lnTo>
                  <a:pt x="911597" y="180946"/>
                </a:lnTo>
                <a:lnTo>
                  <a:pt x="863604" y="198450"/>
                </a:lnTo>
                <a:lnTo>
                  <a:pt x="816610" y="216656"/>
                </a:lnTo>
                <a:lnTo>
                  <a:pt x="770642" y="235549"/>
                </a:lnTo>
                <a:lnTo>
                  <a:pt x="725727" y="255115"/>
                </a:lnTo>
                <a:lnTo>
                  <a:pt x="681891" y="275340"/>
                </a:lnTo>
                <a:lnTo>
                  <a:pt x="639161" y="296210"/>
                </a:lnTo>
                <a:lnTo>
                  <a:pt x="597563" y="317710"/>
                </a:lnTo>
                <a:lnTo>
                  <a:pt x="557124" y="339827"/>
                </a:lnTo>
                <a:lnTo>
                  <a:pt x="517872" y="362545"/>
                </a:lnTo>
                <a:lnTo>
                  <a:pt x="479832" y="385852"/>
                </a:lnTo>
                <a:lnTo>
                  <a:pt x="443031" y="409732"/>
                </a:lnTo>
                <a:lnTo>
                  <a:pt x="407496" y="434172"/>
                </a:lnTo>
                <a:lnTo>
                  <a:pt x="373253" y="459158"/>
                </a:lnTo>
                <a:lnTo>
                  <a:pt x="340330" y="484674"/>
                </a:lnTo>
                <a:lnTo>
                  <a:pt x="308753" y="510708"/>
                </a:lnTo>
                <a:lnTo>
                  <a:pt x="278549" y="537245"/>
                </a:lnTo>
                <a:lnTo>
                  <a:pt x="249743" y="564270"/>
                </a:lnTo>
                <a:lnTo>
                  <a:pt x="222364" y="591769"/>
                </a:lnTo>
                <a:lnTo>
                  <a:pt x="196438" y="619729"/>
                </a:lnTo>
                <a:lnTo>
                  <a:pt x="149049" y="676973"/>
                </a:lnTo>
                <a:lnTo>
                  <a:pt x="107792" y="735888"/>
                </a:lnTo>
                <a:lnTo>
                  <a:pt x="72878" y="796361"/>
                </a:lnTo>
                <a:lnTo>
                  <a:pt x="44522" y="858277"/>
                </a:lnTo>
                <a:lnTo>
                  <a:pt x="22938" y="921524"/>
                </a:lnTo>
                <a:lnTo>
                  <a:pt x="8337" y="985988"/>
                </a:lnTo>
                <a:lnTo>
                  <a:pt x="935" y="1051556"/>
                </a:lnTo>
                <a:lnTo>
                  <a:pt x="0" y="1084718"/>
                </a:lnTo>
                <a:lnTo>
                  <a:pt x="947" y="1118093"/>
                </a:lnTo>
                <a:lnTo>
                  <a:pt x="8448" y="1184069"/>
                </a:lnTo>
                <a:lnTo>
                  <a:pt x="23239" y="1248921"/>
                </a:lnTo>
                <a:lnTo>
                  <a:pt x="45105" y="1312533"/>
                </a:lnTo>
                <a:lnTo>
                  <a:pt x="73826" y="1374790"/>
                </a:lnTo>
                <a:lnTo>
                  <a:pt x="109186" y="1435576"/>
                </a:lnTo>
                <a:lnTo>
                  <a:pt x="150966" y="1494776"/>
                </a:lnTo>
                <a:lnTo>
                  <a:pt x="198948" y="1552276"/>
                </a:lnTo>
                <a:lnTo>
                  <a:pt x="225197" y="1580352"/>
                </a:lnTo>
                <a:lnTo>
                  <a:pt x="252915" y="1607960"/>
                </a:lnTo>
                <a:lnTo>
                  <a:pt x="282074" y="1635085"/>
                </a:lnTo>
                <a:lnTo>
                  <a:pt x="312649" y="1661713"/>
                </a:lnTo>
                <a:lnTo>
                  <a:pt x="344610" y="1687830"/>
                </a:lnTo>
                <a:lnTo>
                  <a:pt x="377931" y="1713420"/>
                </a:lnTo>
                <a:lnTo>
                  <a:pt x="412586" y="1738470"/>
                </a:lnTo>
                <a:lnTo>
                  <a:pt x="448545" y="1762966"/>
                </a:lnTo>
                <a:lnTo>
                  <a:pt x="485783" y="1786892"/>
                </a:lnTo>
                <a:lnTo>
                  <a:pt x="524273" y="1810235"/>
                </a:lnTo>
                <a:lnTo>
                  <a:pt x="563986" y="1832980"/>
                </a:lnTo>
                <a:lnTo>
                  <a:pt x="604896" y="1855113"/>
                </a:lnTo>
                <a:lnTo>
                  <a:pt x="646975" y="1876619"/>
                </a:lnTo>
                <a:lnTo>
                  <a:pt x="690196" y="1897483"/>
                </a:lnTo>
                <a:lnTo>
                  <a:pt x="734533" y="1917693"/>
                </a:lnTo>
                <a:lnTo>
                  <a:pt x="779957" y="1937232"/>
                </a:lnTo>
                <a:lnTo>
                  <a:pt x="826442" y="1956087"/>
                </a:lnTo>
                <a:lnTo>
                  <a:pt x="873960" y="1974244"/>
                </a:lnTo>
                <a:lnTo>
                  <a:pt x="922484" y="1991688"/>
                </a:lnTo>
                <a:lnTo>
                  <a:pt x="971987" y="2008404"/>
                </a:lnTo>
                <a:lnTo>
                  <a:pt x="1022442" y="2024378"/>
                </a:lnTo>
                <a:lnTo>
                  <a:pt x="1073821" y="2039596"/>
                </a:lnTo>
                <a:lnTo>
                  <a:pt x="1126097" y="2054043"/>
                </a:lnTo>
                <a:lnTo>
                  <a:pt x="1179243" y="2067705"/>
                </a:lnTo>
                <a:lnTo>
                  <a:pt x="1233232" y="2080568"/>
                </a:lnTo>
                <a:lnTo>
                  <a:pt x="1288036" y="2092617"/>
                </a:lnTo>
                <a:lnTo>
                  <a:pt x="1343629" y="2103838"/>
                </a:lnTo>
                <a:lnTo>
                  <a:pt x="1399983" y="2114217"/>
                </a:lnTo>
                <a:lnTo>
                  <a:pt x="1457070" y="2123738"/>
                </a:lnTo>
                <a:lnTo>
                  <a:pt x="1514864" y="2132388"/>
                </a:lnTo>
                <a:lnTo>
                  <a:pt x="1573338" y="2140152"/>
                </a:lnTo>
                <a:lnTo>
                  <a:pt x="1632463" y="2147016"/>
                </a:lnTo>
                <a:lnTo>
                  <a:pt x="1692214" y="2152965"/>
                </a:lnTo>
                <a:lnTo>
                  <a:pt x="1752562" y="2157985"/>
                </a:lnTo>
                <a:lnTo>
                  <a:pt x="1813481" y="2162062"/>
                </a:lnTo>
                <a:lnTo>
                  <a:pt x="1874942" y="2165182"/>
                </a:lnTo>
                <a:lnTo>
                  <a:pt x="1956092" y="3721745"/>
                </a:lnTo>
                <a:lnTo>
                  <a:pt x="2137369" y="2166818"/>
                </a:lnTo>
                <a:lnTo>
                  <a:pt x="2199501" y="2164758"/>
                </a:lnTo>
                <a:lnTo>
                  <a:pt x="2261119" y="2161722"/>
                </a:lnTo>
                <a:lnTo>
                  <a:pt x="2322195" y="2157725"/>
                </a:lnTo>
                <a:lnTo>
                  <a:pt x="2382702" y="2152782"/>
                </a:lnTo>
                <a:lnTo>
                  <a:pt x="2442612" y="2146906"/>
                </a:lnTo>
                <a:lnTo>
                  <a:pt x="2501898" y="2140112"/>
                </a:lnTo>
                <a:lnTo>
                  <a:pt x="2560532" y="2132415"/>
                </a:lnTo>
                <a:lnTo>
                  <a:pt x="2618488" y="2123828"/>
                </a:lnTo>
                <a:lnTo>
                  <a:pt x="2675737" y="2114367"/>
                </a:lnTo>
                <a:lnTo>
                  <a:pt x="2732252" y="2104046"/>
                </a:lnTo>
                <a:lnTo>
                  <a:pt x="2788006" y="2092879"/>
                </a:lnTo>
                <a:lnTo>
                  <a:pt x="2842972" y="2080881"/>
                </a:lnTo>
                <a:lnTo>
                  <a:pt x="2897121" y="2068065"/>
                </a:lnTo>
                <a:lnTo>
                  <a:pt x="2950428" y="2054447"/>
                </a:lnTo>
                <a:lnTo>
                  <a:pt x="3002863" y="2040041"/>
                </a:lnTo>
                <a:lnTo>
                  <a:pt x="3054400" y="2024861"/>
                </a:lnTo>
                <a:lnTo>
                  <a:pt x="3105012" y="2008922"/>
                </a:lnTo>
                <a:lnTo>
                  <a:pt x="3154671" y="1992238"/>
                </a:lnTo>
                <a:lnTo>
                  <a:pt x="3203349" y="1974824"/>
                </a:lnTo>
                <a:lnTo>
                  <a:pt x="3251020" y="1956693"/>
                </a:lnTo>
                <a:lnTo>
                  <a:pt x="3297655" y="1937861"/>
                </a:lnTo>
                <a:lnTo>
                  <a:pt x="3343228" y="1918342"/>
                </a:lnTo>
                <a:lnTo>
                  <a:pt x="3387710" y="1898150"/>
                </a:lnTo>
                <a:lnTo>
                  <a:pt x="3431076" y="1877299"/>
                </a:lnTo>
                <a:lnTo>
                  <a:pt x="3473296" y="1855805"/>
                </a:lnTo>
                <a:lnTo>
                  <a:pt x="3514345" y="1833681"/>
                </a:lnTo>
                <a:lnTo>
                  <a:pt x="3554193" y="1810942"/>
                </a:lnTo>
                <a:lnTo>
                  <a:pt x="3592815" y="1787602"/>
                </a:lnTo>
                <a:lnTo>
                  <a:pt x="3630182" y="1763676"/>
                </a:lnTo>
                <a:lnTo>
                  <a:pt x="3666267" y="1739178"/>
                </a:lnTo>
                <a:lnTo>
                  <a:pt x="3701044" y="1714122"/>
                </a:lnTo>
                <a:lnTo>
                  <a:pt x="3734483" y="1688524"/>
                </a:lnTo>
                <a:lnTo>
                  <a:pt x="3766558" y="1662397"/>
                </a:lnTo>
                <a:lnTo>
                  <a:pt x="3797242" y="1635755"/>
                </a:lnTo>
                <a:lnTo>
                  <a:pt x="3826507" y="1608614"/>
                </a:lnTo>
                <a:lnTo>
                  <a:pt x="3854326" y="1580988"/>
                </a:lnTo>
                <a:lnTo>
                  <a:pt x="3880671" y="1552890"/>
                </a:lnTo>
                <a:lnTo>
                  <a:pt x="3928831" y="1495340"/>
                </a:lnTo>
                <a:lnTo>
                  <a:pt x="3970767" y="1436079"/>
                </a:lnTo>
                <a:lnTo>
                  <a:pt x="4006260" y="1375223"/>
                </a:lnTo>
                <a:lnTo>
                  <a:pt x="4035092" y="1312887"/>
                </a:lnTo>
                <a:lnTo>
                  <a:pt x="4057042" y="1249185"/>
                </a:lnTo>
                <a:lnTo>
                  <a:pt x="4071891" y="1184235"/>
                </a:lnTo>
                <a:lnTo>
                  <a:pt x="4079421" y="1118150"/>
                </a:lnTo>
                <a:lnTo>
                  <a:pt x="4080373" y="1084718"/>
                </a:lnTo>
                <a:lnTo>
                  <a:pt x="4079437" y="1051556"/>
                </a:lnTo>
                <a:lnTo>
                  <a:pt x="4072035" y="985988"/>
                </a:lnTo>
                <a:lnTo>
                  <a:pt x="4057435" y="921524"/>
                </a:lnTo>
                <a:lnTo>
                  <a:pt x="4035850" y="858277"/>
                </a:lnTo>
                <a:lnTo>
                  <a:pt x="4007494" y="796361"/>
                </a:lnTo>
                <a:lnTo>
                  <a:pt x="3972581" y="735888"/>
                </a:lnTo>
                <a:lnTo>
                  <a:pt x="3931323" y="676973"/>
                </a:lnTo>
                <a:lnTo>
                  <a:pt x="3883934" y="619729"/>
                </a:lnTo>
                <a:lnTo>
                  <a:pt x="3858008" y="591769"/>
                </a:lnTo>
                <a:lnTo>
                  <a:pt x="3830629" y="564270"/>
                </a:lnTo>
                <a:lnTo>
                  <a:pt x="3801823" y="537245"/>
                </a:lnTo>
                <a:lnTo>
                  <a:pt x="3771619" y="510708"/>
                </a:lnTo>
                <a:lnTo>
                  <a:pt x="3740042" y="484674"/>
                </a:lnTo>
                <a:lnTo>
                  <a:pt x="3707119" y="459158"/>
                </a:lnTo>
                <a:lnTo>
                  <a:pt x="3672876" y="434172"/>
                </a:lnTo>
                <a:lnTo>
                  <a:pt x="3637341" y="409732"/>
                </a:lnTo>
                <a:lnTo>
                  <a:pt x="3600541" y="385852"/>
                </a:lnTo>
                <a:lnTo>
                  <a:pt x="3562500" y="362545"/>
                </a:lnTo>
                <a:lnTo>
                  <a:pt x="3523248" y="339827"/>
                </a:lnTo>
                <a:lnTo>
                  <a:pt x="3482809" y="317710"/>
                </a:lnTo>
                <a:lnTo>
                  <a:pt x="3441212" y="296210"/>
                </a:lnTo>
                <a:lnTo>
                  <a:pt x="3398481" y="275340"/>
                </a:lnTo>
                <a:lnTo>
                  <a:pt x="3354645" y="255115"/>
                </a:lnTo>
                <a:lnTo>
                  <a:pt x="3309730" y="235549"/>
                </a:lnTo>
                <a:lnTo>
                  <a:pt x="3263762" y="216656"/>
                </a:lnTo>
                <a:lnTo>
                  <a:pt x="3216769" y="198450"/>
                </a:lnTo>
                <a:lnTo>
                  <a:pt x="3168776" y="180946"/>
                </a:lnTo>
                <a:lnTo>
                  <a:pt x="3119811" y="164157"/>
                </a:lnTo>
                <a:lnTo>
                  <a:pt x="3069900" y="148098"/>
                </a:lnTo>
                <a:lnTo>
                  <a:pt x="3019070" y="132783"/>
                </a:lnTo>
                <a:lnTo>
                  <a:pt x="2967347" y="118226"/>
                </a:lnTo>
                <a:lnTo>
                  <a:pt x="2914759" y="104441"/>
                </a:lnTo>
                <a:lnTo>
                  <a:pt x="2861332" y="91443"/>
                </a:lnTo>
                <a:lnTo>
                  <a:pt x="2807092" y="79246"/>
                </a:lnTo>
                <a:lnTo>
                  <a:pt x="2752066" y="67863"/>
                </a:lnTo>
                <a:lnTo>
                  <a:pt x="2696282" y="57310"/>
                </a:lnTo>
                <a:lnTo>
                  <a:pt x="2639765" y="47600"/>
                </a:lnTo>
                <a:lnTo>
                  <a:pt x="2582543" y="38747"/>
                </a:lnTo>
                <a:lnTo>
                  <a:pt x="2524641" y="30766"/>
                </a:lnTo>
                <a:lnTo>
                  <a:pt x="2466087" y="23671"/>
                </a:lnTo>
                <a:lnTo>
                  <a:pt x="2406908" y="17476"/>
                </a:lnTo>
                <a:lnTo>
                  <a:pt x="2347129" y="12195"/>
                </a:lnTo>
                <a:lnTo>
                  <a:pt x="2286779" y="7843"/>
                </a:lnTo>
                <a:lnTo>
                  <a:pt x="2225882" y="4432"/>
                </a:lnTo>
                <a:lnTo>
                  <a:pt x="2164467" y="1979"/>
                </a:lnTo>
                <a:lnTo>
                  <a:pt x="2102560" y="497"/>
                </a:lnTo>
                <a:lnTo>
                  <a:pt x="2040187" y="0"/>
                </a:lnTo>
                <a:close/>
              </a:path>
            </a:pathLst>
          </a:custGeom>
          <a:ln w="20941">
            <a:solidFill>
              <a:srgbClr val="000000"/>
            </a:solidFill>
          </a:ln>
        </p:spPr>
        <p:txBody>
          <a:bodyPr wrap="square" lIns="0" tIns="0" rIns="0" bIns="0" rtlCol="0"/>
          <a:lstStyle/>
          <a:p>
            <a:endParaRPr sz="372"/>
          </a:p>
        </p:txBody>
      </p:sp>
      <p:sp>
        <p:nvSpPr>
          <p:cNvPr id="31" name="object 31"/>
          <p:cNvSpPr txBox="1"/>
          <p:nvPr/>
        </p:nvSpPr>
        <p:spPr>
          <a:xfrm>
            <a:off x="4547175" y="2084815"/>
            <a:ext cx="1407315" cy="553017"/>
          </a:xfrm>
          <a:prstGeom prst="rect">
            <a:avLst/>
          </a:prstGeom>
        </p:spPr>
        <p:txBody>
          <a:bodyPr vert="horz" wrap="square" lIns="0" tIns="7220" rIns="0" bIns="0" rtlCol="0">
            <a:spAutoFit/>
          </a:bodyPr>
          <a:lstStyle/>
          <a:p>
            <a:pPr marL="5776" marR="2310" algn="ctr">
              <a:lnSpc>
                <a:spcPct val="100400"/>
              </a:lnSpc>
              <a:spcBef>
                <a:spcPts val="57"/>
              </a:spcBef>
            </a:pPr>
            <a:r>
              <a:rPr sz="1182" spc="2" dirty="0">
                <a:latin typeface="Helvetica Neue"/>
                <a:cs typeface="Helvetica Neue"/>
              </a:rPr>
              <a:t>I </a:t>
            </a:r>
            <a:r>
              <a:rPr sz="1182" spc="7" dirty="0">
                <a:latin typeface="Helvetica Neue"/>
                <a:cs typeface="Helvetica Neue"/>
              </a:rPr>
              <a:t>did not</a:t>
            </a:r>
            <a:r>
              <a:rPr sz="1182" spc="-11" dirty="0">
                <a:latin typeface="Helvetica Neue"/>
                <a:cs typeface="Helvetica Neue"/>
              </a:rPr>
              <a:t> </a:t>
            </a:r>
            <a:r>
              <a:rPr sz="1182" spc="7" dirty="0">
                <a:latin typeface="Helvetica Neue"/>
                <a:cs typeface="Helvetica Neue"/>
              </a:rPr>
              <a:t>get</a:t>
            </a:r>
            <a:r>
              <a:rPr sz="1182" dirty="0">
                <a:latin typeface="Helvetica Neue"/>
                <a:cs typeface="Helvetica Neue"/>
              </a:rPr>
              <a:t> </a:t>
            </a:r>
            <a:r>
              <a:rPr sz="1182" spc="-9" dirty="0">
                <a:latin typeface="Helvetica Neue"/>
                <a:cs typeface="Helvetica Neue"/>
              </a:rPr>
              <a:t>surgery, </a:t>
            </a:r>
            <a:r>
              <a:rPr sz="1182" spc="5" dirty="0">
                <a:latin typeface="Helvetica Neue"/>
                <a:cs typeface="Helvetica Neue"/>
              </a:rPr>
              <a:t> </a:t>
            </a:r>
            <a:r>
              <a:rPr sz="1182" spc="11" dirty="0">
                <a:latin typeface="Helvetica Neue"/>
                <a:cs typeface="Helvetica Neue"/>
              </a:rPr>
              <a:t>my </a:t>
            </a:r>
            <a:r>
              <a:rPr sz="1182" spc="9" dirty="0">
                <a:latin typeface="Helvetica Neue"/>
                <a:cs typeface="Helvetica Neue"/>
              </a:rPr>
              <a:t>knee </a:t>
            </a:r>
            <a:r>
              <a:rPr sz="1182" spc="7" dirty="0">
                <a:latin typeface="Helvetica Neue"/>
                <a:cs typeface="Helvetica Neue"/>
              </a:rPr>
              <a:t>pain </a:t>
            </a:r>
            <a:r>
              <a:rPr sz="1182" spc="5" dirty="0">
                <a:latin typeface="Helvetica Neue"/>
                <a:cs typeface="Helvetica Neue"/>
              </a:rPr>
              <a:t>is still  terrible</a:t>
            </a:r>
            <a:endParaRPr sz="1182">
              <a:latin typeface="Helvetica Neue"/>
              <a:cs typeface="Helvetica Neue"/>
            </a:endParaRPr>
          </a:p>
        </p:txBody>
      </p:sp>
      <p:sp>
        <p:nvSpPr>
          <p:cNvPr id="32" name="object 32"/>
          <p:cNvSpPr/>
          <p:nvPr/>
        </p:nvSpPr>
        <p:spPr>
          <a:xfrm>
            <a:off x="6779252" y="1879857"/>
            <a:ext cx="1855819" cy="1628245"/>
          </a:xfrm>
          <a:custGeom>
            <a:avLst/>
            <a:gdLst/>
            <a:ahLst/>
            <a:cxnLst/>
            <a:rect l="l" t="t" r="r" b="b"/>
            <a:pathLst>
              <a:path w="4080509" h="3580129">
                <a:moveTo>
                  <a:pt x="2040186" y="0"/>
                </a:moveTo>
                <a:lnTo>
                  <a:pt x="2102559" y="497"/>
                </a:lnTo>
                <a:lnTo>
                  <a:pt x="2164466" y="1979"/>
                </a:lnTo>
                <a:lnTo>
                  <a:pt x="2225882" y="4432"/>
                </a:lnTo>
                <a:lnTo>
                  <a:pt x="2286778" y="7843"/>
                </a:lnTo>
                <a:lnTo>
                  <a:pt x="2347129" y="12195"/>
                </a:lnTo>
                <a:lnTo>
                  <a:pt x="2406907" y="17476"/>
                </a:lnTo>
                <a:lnTo>
                  <a:pt x="2466087" y="23671"/>
                </a:lnTo>
                <a:lnTo>
                  <a:pt x="2524641" y="30766"/>
                </a:lnTo>
                <a:lnTo>
                  <a:pt x="2582542" y="38747"/>
                </a:lnTo>
                <a:lnTo>
                  <a:pt x="2639765" y="47600"/>
                </a:lnTo>
                <a:lnTo>
                  <a:pt x="2696281" y="57310"/>
                </a:lnTo>
                <a:lnTo>
                  <a:pt x="2752066" y="67863"/>
                </a:lnTo>
                <a:lnTo>
                  <a:pt x="2807091" y="79246"/>
                </a:lnTo>
                <a:lnTo>
                  <a:pt x="2861331" y="91443"/>
                </a:lnTo>
                <a:lnTo>
                  <a:pt x="2914758" y="104441"/>
                </a:lnTo>
                <a:lnTo>
                  <a:pt x="2967347" y="118226"/>
                </a:lnTo>
                <a:lnTo>
                  <a:pt x="3019069" y="132783"/>
                </a:lnTo>
                <a:lnTo>
                  <a:pt x="3069899" y="148098"/>
                </a:lnTo>
                <a:lnTo>
                  <a:pt x="3119810" y="164157"/>
                </a:lnTo>
                <a:lnTo>
                  <a:pt x="3168776" y="180946"/>
                </a:lnTo>
                <a:lnTo>
                  <a:pt x="3216768" y="198450"/>
                </a:lnTo>
                <a:lnTo>
                  <a:pt x="3263762" y="216656"/>
                </a:lnTo>
                <a:lnTo>
                  <a:pt x="3309730" y="235549"/>
                </a:lnTo>
                <a:lnTo>
                  <a:pt x="3354645" y="255115"/>
                </a:lnTo>
                <a:lnTo>
                  <a:pt x="3398481" y="275340"/>
                </a:lnTo>
                <a:lnTo>
                  <a:pt x="3441211" y="296210"/>
                </a:lnTo>
                <a:lnTo>
                  <a:pt x="3482809" y="317710"/>
                </a:lnTo>
                <a:lnTo>
                  <a:pt x="3523248" y="339827"/>
                </a:lnTo>
                <a:lnTo>
                  <a:pt x="3562500" y="362545"/>
                </a:lnTo>
                <a:lnTo>
                  <a:pt x="3600541" y="385852"/>
                </a:lnTo>
                <a:lnTo>
                  <a:pt x="3637341" y="409732"/>
                </a:lnTo>
                <a:lnTo>
                  <a:pt x="3672876" y="434172"/>
                </a:lnTo>
                <a:lnTo>
                  <a:pt x="3707119" y="459158"/>
                </a:lnTo>
                <a:lnTo>
                  <a:pt x="3740042" y="484674"/>
                </a:lnTo>
                <a:lnTo>
                  <a:pt x="3771619" y="510708"/>
                </a:lnTo>
                <a:lnTo>
                  <a:pt x="3801823" y="537245"/>
                </a:lnTo>
                <a:lnTo>
                  <a:pt x="3830629" y="564270"/>
                </a:lnTo>
                <a:lnTo>
                  <a:pt x="3858008" y="591769"/>
                </a:lnTo>
                <a:lnTo>
                  <a:pt x="3883934" y="619729"/>
                </a:lnTo>
                <a:lnTo>
                  <a:pt x="3931323" y="676973"/>
                </a:lnTo>
                <a:lnTo>
                  <a:pt x="3972581" y="735888"/>
                </a:lnTo>
                <a:lnTo>
                  <a:pt x="4007494" y="796361"/>
                </a:lnTo>
                <a:lnTo>
                  <a:pt x="4035850" y="858277"/>
                </a:lnTo>
                <a:lnTo>
                  <a:pt x="4057435" y="921524"/>
                </a:lnTo>
                <a:lnTo>
                  <a:pt x="4072035" y="985988"/>
                </a:lnTo>
                <a:lnTo>
                  <a:pt x="4079437" y="1051556"/>
                </a:lnTo>
                <a:lnTo>
                  <a:pt x="4080373" y="1084718"/>
                </a:lnTo>
                <a:lnTo>
                  <a:pt x="4079441" y="1117815"/>
                </a:lnTo>
                <a:lnTo>
                  <a:pt x="4072067" y="1183254"/>
                </a:lnTo>
                <a:lnTo>
                  <a:pt x="4057521" y="1247591"/>
                </a:lnTo>
                <a:lnTo>
                  <a:pt x="4036018" y="1310715"/>
                </a:lnTo>
                <a:lnTo>
                  <a:pt x="4007767" y="1372512"/>
                </a:lnTo>
                <a:lnTo>
                  <a:pt x="3972983" y="1432869"/>
                </a:lnTo>
                <a:lnTo>
                  <a:pt x="3931876" y="1491675"/>
                </a:lnTo>
                <a:lnTo>
                  <a:pt x="3884659" y="1548817"/>
                </a:lnTo>
                <a:lnTo>
                  <a:pt x="3831545" y="1604182"/>
                </a:lnTo>
                <a:lnTo>
                  <a:pt x="3802843" y="1631162"/>
                </a:lnTo>
                <a:lnTo>
                  <a:pt x="3772746" y="1657657"/>
                </a:lnTo>
                <a:lnTo>
                  <a:pt x="3741281" y="1683651"/>
                </a:lnTo>
                <a:lnTo>
                  <a:pt x="3708473" y="1709130"/>
                </a:lnTo>
                <a:lnTo>
                  <a:pt x="3674351" y="1734080"/>
                </a:lnTo>
                <a:lnTo>
                  <a:pt x="3638940" y="1758488"/>
                </a:lnTo>
                <a:lnTo>
                  <a:pt x="3602267" y="1782339"/>
                </a:lnTo>
                <a:lnTo>
                  <a:pt x="3564358" y="1805619"/>
                </a:lnTo>
                <a:lnTo>
                  <a:pt x="3525240" y="1828313"/>
                </a:lnTo>
                <a:lnTo>
                  <a:pt x="3484939" y="1850409"/>
                </a:lnTo>
                <a:lnTo>
                  <a:pt x="3443482" y="1871892"/>
                </a:lnTo>
                <a:lnTo>
                  <a:pt x="3400896" y="1892747"/>
                </a:lnTo>
                <a:lnTo>
                  <a:pt x="3357207" y="1912961"/>
                </a:lnTo>
                <a:lnTo>
                  <a:pt x="3312441" y="1932520"/>
                </a:lnTo>
                <a:lnTo>
                  <a:pt x="3266625" y="1951409"/>
                </a:lnTo>
                <a:lnTo>
                  <a:pt x="3219786" y="1969615"/>
                </a:lnTo>
                <a:lnTo>
                  <a:pt x="3171950" y="1987123"/>
                </a:lnTo>
                <a:lnTo>
                  <a:pt x="3123143" y="2003920"/>
                </a:lnTo>
                <a:lnTo>
                  <a:pt x="3073393" y="2019990"/>
                </a:lnTo>
                <a:lnTo>
                  <a:pt x="3022725" y="2035321"/>
                </a:lnTo>
                <a:lnTo>
                  <a:pt x="2971167" y="2049898"/>
                </a:lnTo>
                <a:lnTo>
                  <a:pt x="2918744" y="2063707"/>
                </a:lnTo>
                <a:lnTo>
                  <a:pt x="2865484" y="2076734"/>
                </a:lnTo>
                <a:lnTo>
                  <a:pt x="2811412" y="2088964"/>
                </a:lnTo>
                <a:lnTo>
                  <a:pt x="2756556" y="2100385"/>
                </a:lnTo>
                <a:lnTo>
                  <a:pt x="2700941" y="2110981"/>
                </a:lnTo>
                <a:lnTo>
                  <a:pt x="2644595" y="2120739"/>
                </a:lnTo>
                <a:lnTo>
                  <a:pt x="2587544" y="2129644"/>
                </a:lnTo>
                <a:lnTo>
                  <a:pt x="2529814" y="2137683"/>
                </a:lnTo>
                <a:lnTo>
                  <a:pt x="2471432" y="2144841"/>
                </a:lnTo>
                <a:lnTo>
                  <a:pt x="2412425" y="2151104"/>
                </a:lnTo>
                <a:lnTo>
                  <a:pt x="2352818" y="2156459"/>
                </a:lnTo>
                <a:lnTo>
                  <a:pt x="2292639" y="2160891"/>
                </a:lnTo>
                <a:lnTo>
                  <a:pt x="2231915" y="2164386"/>
                </a:lnTo>
                <a:lnTo>
                  <a:pt x="2170670" y="2166930"/>
                </a:lnTo>
                <a:lnTo>
                  <a:pt x="2108933" y="2168509"/>
                </a:lnTo>
                <a:lnTo>
                  <a:pt x="2046730" y="2169108"/>
                </a:lnTo>
                <a:lnTo>
                  <a:pt x="1748310" y="3580060"/>
                </a:lnTo>
                <a:lnTo>
                  <a:pt x="1783322" y="2159946"/>
                </a:lnTo>
                <a:lnTo>
                  <a:pt x="1720802" y="2155235"/>
                </a:lnTo>
                <a:lnTo>
                  <a:pt x="1658903" y="2149530"/>
                </a:lnTo>
                <a:lnTo>
                  <a:pt x="1597655" y="2142846"/>
                </a:lnTo>
                <a:lnTo>
                  <a:pt x="1537087" y="2135200"/>
                </a:lnTo>
                <a:lnTo>
                  <a:pt x="1477230" y="2126606"/>
                </a:lnTo>
                <a:lnTo>
                  <a:pt x="1418113" y="2117081"/>
                </a:lnTo>
                <a:lnTo>
                  <a:pt x="1359767" y="2106640"/>
                </a:lnTo>
                <a:lnTo>
                  <a:pt x="1302221" y="2095300"/>
                </a:lnTo>
                <a:lnTo>
                  <a:pt x="1245506" y="2083075"/>
                </a:lnTo>
                <a:lnTo>
                  <a:pt x="1189650" y="2069982"/>
                </a:lnTo>
                <a:lnTo>
                  <a:pt x="1134685" y="2056037"/>
                </a:lnTo>
                <a:lnTo>
                  <a:pt x="1080639" y="2041254"/>
                </a:lnTo>
                <a:lnTo>
                  <a:pt x="1027544" y="2025651"/>
                </a:lnTo>
                <a:lnTo>
                  <a:pt x="975428" y="2009243"/>
                </a:lnTo>
                <a:lnTo>
                  <a:pt x="924322" y="1992044"/>
                </a:lnTo>
                <a:lnTo>
                  <a:pt x="874255" y="1974073"/>
                </a:lnTo>
                <a:lnTo>
                  <a:pt x="825258" y="1955343"/>
                </a:lnTo>
                <a:lnTo>
                  <a:pt x="777361" y="1935871"/>
                </a:lnTo>
                <a:lnTo>
                  <a:pt x="730593" y="1915672"/>
                </a:lnTo>
                <a:lnTo>
                  <a:pt x="684983" y="1894763"/>
                </a:lnTo>
                <a:lnTo>
                  <a:pt x="640564" y="1873158"/>
                </a:lnTo>
                <a:lnTo>
                  <a:pt x="597363" y="1850875"/>
                </a:lnTo>
                <a:lnTo>
                  <a:pt x="555411" y="1827928"/>
                </a:lnTo>
                <a:lnTo>
                  <a:pt x="514738" y="1804333"/>
                </a:lnTo>
                <a:lnTo>
                  <a:pt x="475373" y="1780106"/>
                </a:lnTo>
                <a:lnTo>
                  <a:pt x="437348" y="1755263"/>
                </a:lnTo>
                <a:lnTo>
                  <a:pt x="400691" y="1729820"/>
                </a:lnTo>
                <a:lnTo>
                  <a:pt x="365432" y="1703792"/>
                </a:lnTo>
                <a:lnTo>
                  <a:pt x="331602" y="1677195"/>
                </a:lnTo>
                <a:lnTo>
                  <a:pt x="299230" y="1650045"/>
                </a:lnTo>
                <a:lnTo>
                  <a:pt x="268346" y="1622358"/>
                </a:lnTo>
                <a:lnTo>
                  <a:pt x="238981" y="1594149"/>
                </a:lnTo>
                <a:lnTo>
                  <a:pt x="211163" y="1565434"/>
                </a:lnTo>
                <a:lnTo>
                  <a:pt x="184923" y="1536229"/>
                </a:lnTo>
                <a:lnTo>
                  <a:pt x="160292" y="1506549"/>
                </a:lnTo>
                <a:lnTo>
                  <a:pt x="115971" y="1445830"/>
                </a:lnTo>
                <a:lnTo>
                  <a:pt x="78441" y="1383403"/>
                </a:lnTo>
                <a:lnTo>
                  <a:pt x="47940" y="1319393"/>
                </a:lnTo>
                <a:lnTo>
                  <a:pt x="24708" y="1253927"/>
                </a:lnTo>
                <a:lnTo>
                  <a:pt x="8984" y="1187131"/>
                </a:lnTo>
                <a:lnTo>
                  <a:pt x="1008" y="1119131"/>
                </a:lnTo>
                <a:lnTo>
                  <a:pt x="0" y="1084718"/>
                </a:lnTo>
                <a:lnTo>
                  <a:pt x="935" y="1051556"/>
                </a:lnTo>
                <a:lnTo>
                  <a:pt x="8337" y="985988"/>
                </a:lnTo>
                <a:lnTo>
                  <a:pt x="22938" y="921524"/>
                </a:lnTo>
                <a:lnTo>
                  <a:pt x="44522" y="858277"/>
                </a:lnTo>
                <a:lnTo>
                  <a:pt x="72878" y="796361"/>
                </a:lnTo>
                <a:lnTo>
                  <a:pt x="107792" y="735888"/>
                </a:lnTo>
                <a:lnTo>
                  <a:pt x="149049" y="676973"/>
                </a:lnTo>
                <a:lnTo>
                  <a:pt x="196438" y="619729"/>
                </a:lnTo>
                <a:lnTo>
                  <a:pt x="222364" y="591769"/>
                </a:lnTo>
                <a:lnTo>
                  <a:pt x="249743" y="564270"/>
                </a:lnTo>
                <a:lnTo>
                  <a:pt x="278549" y="537245"/>
                </a:lnTo>
                <a:lnTo>
                  <a:pt x="308753" y="510708"/>
                </a:lnTo>
                <a:lnTo>
                  <a:pt x="340330" y="484674"/>
                </a:lnTo>
                <a:lnTo>
                  <a:pt x="373253" y="459158"/>
                </a:lnTo>
                <a:lnTo>
                  <a:pt x="407496" y="434172"/>
                </a:lnTo>
                <a:lnTo>
                  <a:pt x="443031" y="409732"/>
                </a:lnTo>
                <a:lnTo>
                  <a:pt x="479832" y="385852"/>
                </a:lnTo>
                <a:lnTo>
                  <a:pt x="517872" y="362545"/>
                </a:lnTo>
                <a:lnTo>
                  <a:pt x="557124" y="339827"/>
                </a:lnTo>
                <a:lnTo>
                  <a:pt x="597563" y="317710"/>
                </a:lnTo>
                <a:lnTo>
                  <a:pt x="639161" y="296210"/>
                </a:lnTo>
                <a:lnTo>
                  <a:pt x="681891" y="275340"/>
                </a:lnTo>
                <a:lnTo>
                  <a:pt x="725727" y="255115"/>
                </a:lnTo>
                <a:lnTo>
                  <a:pt x="770642" y="235549"/>
                </a:lnTo>
                <a:lnTo>
                  <a:pt x="816610" y="216656"/>
                </a:lnTo>
                <a:lnTo>
                  <a:pt x="863604" y="198450"/>
                </a:lnTo>
                <a:lnTo>
                  <a:pt x="911596" y="180946"/>
                </a:lnTo>
                <a:lnTo>
                  <a:pt x="960562" y="164157"/>
                </a:lnTo>
                <a:lnTo>
                  <a:pt x="1010473" y="148098"/>
                </a:lnTo>
                <a:lnTo>
                  <a:pt x="1061303" y="132783"/>
                </a:lnTo>
                <a:lnTo>
                  <a:pt x="1113025" y="118226"/>
                </a:lnTo>
                <a:lnTo>
                  <a:pt x="1165613" y="104441"/>
                </a:lnTo>
                <a:lnTo>
                  <a:pt x="1219041" y="91443"/>
                </a:lnTo>
                <a:lnTo>
                  <a:pt x="1273280" y="79246"/>
                </a:lnTo>
                <a:lnTo>
                  <a:pt x="1328306" y="67863"/>
                </a:lnTo>
                <a:lnTo>
                  <a:pt x="1384090" y="57310"/>
                </a:lnTo>
                <a:lnTo>
                  <a:pt x="1440607" y="47600"/>
                </a:lnTo>
                <a:lnTo>
                  <a:pt x="1497829" y="38747"/>
                </a:lnTo>
                <a:lnTo>
                  <a:pt x="1555731" y="30766"/>
                </a:lnTo>
                <a:lnTo>
                  <a:pt x="1614285" y="23671"/>
                </a:lnTo>
                <a:lnTo>
                  <a:pt x="1673464" y="17476"/>
                </a:lnTo>
                <a:lnTo>
                  <a:pt x="1733243" y="12195"/>
                </a:lnTo>
                <a:lnTo>
                  <a:pt x="1793593" y="7843"/>
                </a:lnTo>
                <a:lnTo>
                  <a:pt x="1854490" y="4432"/>
                </a:lnTo>
                <a:lnTo>
                  <a:pt x="1915905" y="1979"/>
                </a:lnTo>
                <a:lnTo>
                  <a:pt x="1977812" y="497"/>
                </a:lnTo>
                <a:lnTo>
                  <a:pt x="2040186" y="0"/>
                </a:lnTo>
                <a:close/>
              </a:path>
            </a:pathLst>
          </a:custGeom>
          <a:ln w="20941">
            <a:solidFill>
              <a:srgbClr val="000000"/>
            </a:solidFill>
          </a:ln>
        </p:spPr>
        <p:txBody>
          <a:bodyPr wrap="square" lIns="0" tIns="0" rIns="0" bIns="0" rtlCol="0"/>
          <a:lstStyle/>
          <a:p>
            <a:endParaRPr sz="372"/>
          </a:p>
        </p:txBody>
      </p:sp>
      <p:sp>
        <p:nvSpPr>
          <p:cNvPr id="33" name="object 33"/>
          <p:cNvSpPr txBox="1"/>
          <p:nvPr/>
        </p:nvSpPr>
        <p:spPr>
          <a:xfrm>
            <a:off x="6961593" y="2122912"/>
            <a:ext cx="1491066" cy="553017"/>
          </a:xfrm>
          <a:prstGeom prst="rect">
            <a:avLst/>
          </a:prstGeom>
        </p:spPr>
        <p:txBody>
          <a:bodyPr vert="horz" wrap="square" lIns="0" tIns="7220" rIns="0" bIns="0" rtlCol="0">
            <a:spAutoFit/>
          </a:bodyPr>
          <a:lstStyle/>
          <a:p>
            <a:pPr marL="5776" marR="2310" indent="2599" algn="ctr">
              <a:lnSpc>
                <a:spcPct val="100400"/>
              </a:lnSpc>
              <a:spcBef>
                <a:spcPts val="57"/>
              </a:spcBef>
            </a:pPr>
            <a:r>
              <a:rPr sz="1182" spc="2" dirty="0">
                <a:latin typeface="Helvetica Neue"/>
                <a:cs typeface="Helvetica Neue"/>
              </a:rPr>
              <a:t>I </a:t>
            </a:r>
            <a:r>
              <a:rPr sz="1182" spc="7" dirty="0">
                <a:latin typeface="Helvetica Neue"/>
                <a:cs typeface="Helvetica Neue"/>
              </a:rPr>
              <a:t>got </a:t>
            </a:r>
            <a:r>
              <a:rPr sz="1182" spc="-9" dirty="0">
                <a:latin typeface="Helvetica Neue"/>
                <a:cs typeface="Helvetica Neue"/>
              </a:rPr>
              <a:t>surgery, </a:t>
            </a:r>
            <a:r>
              <a:rPr sz="1182" spc="7" dirty="0">
                <a:latin typeface="Helvetica Neue"/>
                <a:cs typeface="Helvetica Neue"/>
              </a:rPr>
              <a:t>that  </a:t>
            </a:r>
            <a:r>
              <a:rPr sz="1182" spc="2" dirty="0">
                <a:latin typeface="Helvetica Neue"/>
                <a:cs typeface="Helvetica Neue"/>
              </a:rPr>
              <a:t>really </a:t>
            </a:r>
            <a:r>
              <a:rPr sz="1182" spc="7" dirty="0">
                <a:latin typeface="Helvetica Neue"/>
                <a:cs typeface="Helvetica Neue"/>
              </a:rPr>
              <a:t>helped</a:t>
            </a:r>
            <a:r>
              <a:rPr sz="1182" spc="-11" dirty="0">
                <a:latin typeface="Helvetica Neue"/>
                <a:cs typeface="Helvetica Neue"/>
              </a:rPr>
              <a:t> </a:t>
            </a:r>
            <a:r>
              <a:rPr sz="1182" spc="11" dirty="0">
                <a:latin typeface="Helvetica Neue"/>
                <a:cs typeface="Helvetica Neue"/>
              </a:rPr>
              <a:t>my</a:t>
            </a:r>
            <a:r>
              <a:rPr sz="1182" spc="-5" dirty="0">
                <a:latin typeface="Helvetica Neue"/>
                <a:cs typeface="Helvetica Neue"/>
              </a:rPr>
              <a:t> </a:t>
            </a:r>
            <a:r>
              <a:rPr sz="1182" spc="9" dirty="0">
                <a:latin typeface="Helvetica Neue"/>
                <a:cs typeface="Helvetica Neue"/>
              </a:rPr>
              <a:t>knee </a:t>
            </a:r>
            <a:r>
              <a:rPr sz="1182" spc="5" dirty="0">
                <a:latin typeface="Helvetica Neue"/>
                <a:cs typeface="Helvetica Neue"/>
              </a:rPr>
              <a:t> </a:t>
            </a:r>
            <a:r>
              <a:rPr sz="1182" spc="7" dirty="0">
                <a:latin typeface="Helvetica Neue"/>
                <a:cs typeface="Helvetica Neue"/>
              </a:rPr>
              <a:t>pain</a:t>
            </a:r>
            <a:endParaRPr sz="1182">
              <a:latin typeface="Helvetica Neue"/>
              <a:cs typeface="Helvetica Neue"/>
            </a:endParaRPr>
          </a:p>
        </p:txBody>
      </p:sp>
      <p:sp>
        <p:nvSpPr>
          <p:cNvPr id="34" name="Slide Number Placeholder 33">
            <a:extLst>
              <a:ext uri="{FF2B5EF4-FFF2-40B4-BE49-F238E27FC236}">
                <a16:creationId xmlns:a16="http://schemas.microsoft.com/office/drawing/2014/main" id="{FAF7549F-4B5E-4E42-ADA1-90EFCAEFA728}"/>
              </a:ext>
            </a:extLst>
          </p:cNvPr>
          <p:cNvSpPr>
            <a:spLocks noGrp="1"/>
          </p:cNvSpPr>
          <p:nvPr>
            <p:ph type="sldNum" sz="quarter" idx="7"/>
          </p:nvPr>
        </p:nvSpPr>
        <p:spPr>
          <a:xfrm>
            <a:off x="6583681" y="4783455"/>
            <a:ext cx="2103120" cy="126060"/>
          </a:xfrm>
          <a:prstGeom prst="rect">
            <a:avLst/>
          </a:prstGeom>
        </p:spPr>
        <p:txBody>
          <a:bodyPr wrap="square" lIns="0" tIns="0" rIns="0" bIns="0">
            <a:spAutoFit/>
          </a:bodyPr>
          <a:lstStyle>
            <a:defPPr>
              <a:defRPr lang="en-US"/>
            </a:defPPr>
            <a:lvl1pPr marL="0" algn="r" defTabSz="415869" rtl="0" eaLnBrk="1" latinLnBrk="0" hangingPunct="1">
              <a:defRPr sz="819" kern="1200">
                <a:solidFill>
                  <a:schemeClr val="tx1">
                    <a:tint val="75000"/>
                  </a:schemeClr>
                </a:solidFill>
                <a:latin typeface="+mn-lt"/>
                <a:ea typeface="+mn-ea"/>
                <a:cs typeface="+mn-cs"/>
              </a:defRPr>
            </a:lvl1pPr>
            <a:lvl2pPr marL="207935" algn="l" defTabSz="415869" rtl="0" eaLnBrk="1" latinLnBrk="0" hangingPunct="1">
              <a:defRPr sz="819" kern="1200">
                <a:solidFill>
                  <a:schemeClr val="tx1"/>
                </a:solidFill>
                <a:latin typeface="+mn-lt"/>
                <a:ea typeface="+mn-ea"/>
                <a:cs typeface="+mn-cs"/>
              </a:defRPr>
            </a:lvl2pPr>
            <a:lvl3pPr marL="415869" algn="l" defTabSz="415869" rtl="0" eaLnBrk="1" latinLnBrk="0" hangingPunct="1">
              <a:defRPr sz="819" kern="1200">
                <a:solidFill>
                  <a:schemeClr val="tx1"/>
                </a:solidFill>
                <a:latin typeface="+mn-lt"/>
                <a:ea typeface="+mn-ea"/>
                <a:cs typeface="+mn-cs"/>
              </a:defRPr>
            </a:lvl3pPr>
            <a:lvl4pPr marL="623804" algn="l" defTabSz="415869" rtl="0" eaLnBrk="1" latinLnBrk="0" hangingPunct="1">
              <a:defRPr sz="819" kern="1200">
                <a:solidFill>
                  <a:schemeClr val="tx1"/>
                </a:solidFill>
                <a:latin typeface="+mn-lt"/>
                <a:ea typeface="+mn-ea"/>
                <a:cs typeface="+mn-cs"/>
              </a:defRPr>
            </a:lvl4pPr>
            <a:lvl5pPr marL="831738" algn="l" defTabSz="415869" rtl="0" eaLnBrk="1" latinLnBrk="0" hangingPunct="1">
              <a:defRPr sz="819" kern="1200">
                <a:solidFill>
                  <a:schemeClr val="tx1"/>
                </a:solidFill>
                <a:latin typeface="+mn-lt"/>
                <a:ea typeface="+mn-ea"/>
                <a:cs typeface="+mn-cs"/>
              </a:defRPr>
            </a:lvl5pPr>
            <a:lvl6pPr marL="1039673" algn="l" defTabSz="415869" rtl="0" eaLnBrk="1" latinLnBrk="0" hangingPunct="1">
              <a:defRPr sz="819" kern="1200">
                <a:solidFill>
                  <a:schemeClr val="tx1"/>
                </a:solidFill>
                <a:latin typeface="+mn-lt"/>
                <a:ea typeface="+mn-ea"/>
                <a:cs typeface="+mn-cs"/>
              </a:defRPr>
            </a:lvl6pPr>
            <a:lvl7pPr marL="1247607" algn="l" defTabSz="415869" rtl="0" eaLnBrk="1" latinLnBrk="0" hangingPunct="1">
              <a:defRPr sz="819" kern="1200">
                <a:solidFill>
                  <a:schemeClr val="tx1"/>
                </a:solidFill>
                <a:latin typeface="+mn-lt"/>
                <a:ea typeface="+mn-ea"/>
                <a:cs typeface="+mn-cs"/>
              </a:defRPr>
            </a:lvl7pPr>
            <a:lvl8pPr marL="1455542" algn="l" defTabSz="415869" rtl="0" eaLnBrk="1" latinLnBrk="0" hangingPunct="1">
              <a:defRPr sz="819" kern="1200">
                <a:solidFill>
                  <a:schemeClr val="tx1"/>
                </a:solidFill>
                <a:latin typeface="+mn-lt"/>
                <a:ea typeface="+mn-ea"/>
                <a:cs typeface="+mn-cs"/>
              </a:defRPr>
            </a:lvl8pPr>
            <a:lvl9pPr marL="1663476" algn="l" defTabSz="415869" rtl="0" eaLnBrk="1" latinLnBrk="0" hangingPunct="1">
              <a:defRPr sz="819" kern="1200">
                <a:solidFill>
                  <a:schemeClr val="tx1"/>
                </a:solidFill>
                <a:latin typeface="+mn-lt"/>
                <a:ea typeface="+mn-ea"/>
                <a:cs typeface="+mn-cs"/>
              </a:defRPr>
            </a:lvl9pPr>
          </a:lstStyle>
          <a:p>
            <a:fld id="{B6F15528-21DE-4FAA-801E-634DDDAF4B2B}" type="slidenum">
              <a:rPr lang="en-US" smtClean="0"/>
              <a:pPr/>
              <a:t>10</a:t>
            </a:fld>
            <a:endParaRPr lang="en-US"/>
          </a:p>
        </p:txBody>
      </p:sp>
    </p:spTree>
    <p:extLst>
      <p:ext uri="{BB962C8B-B14F-4D97-AF65-F5344CB8AC3E}">
        <p14:creationId xmlns:p14="http://schemas.microsoft.com/office/powerpoint/2010/main" val="3805432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98233A06-B56A-8C41-9FB1-9D576D6D2101}"/>
              </a:ext>
            </a:extLst>
          </p:cNvPr>
          <p:cNvSpPr>
            <a:spLocks noGrp="1" noChangeArrowheads="1"/>
          </p:cNvSpPr>
          <p:nvPr>
            <p:ph type="title"/>
          </p:nvPr>
        </p:nvSpPr>
        <p:spPr>
          <a:xfrm>
            <a:off x="1066800" y="361950"/>
            <a:ext cx="7848600" cy="514350"/>
          </a:xfrm>
        </p:spPr>
        <p:txBody>
          <a:bodyPr/>
          <a:lstStyle/>
          <a:p>
            <a:r>
              <a:rPr lang="en-US" altLang="en-US" sz="3600" b="1" dirty="0"/>
              <a:t>Critical Appraisal: </a:t>
            </a:r>
            <a:r>
              <a:rPr lang="en-US" altLang="en-US" sz="3600" dirty="0"/>
              <a:t>History and Physical of a Research Paper</a:t>
            </a:r>
          </a:p>
        </p:txBody>
      </p:sp>
      <p:sp>
        <p:nvSpPr>
          <p:cNvPr id="25602" name="Rectangle 3">
            <a:extLst>
              <a:ext uri="{FF2B5EF4-FFF2-40B4-BE49-F238E27FC236}">
                <a16:creationId xmlns:a16="http://schemas.microsoft.com/office/drawing/2014/main" id="{413A2FF1-D399-B74B-B58D-03C38C8075B0}"/>
              </a:ext>
            </a:extLst>
          </p:cNvPr>
          <p:cNvSpPr>
            <a:spLocks noGrp="1" noChangeArrowheads="1"/>
          </p:cNvSpPr>
          <p:nvPr>
            <p:ph type="body" idx="1"/>
          </p:nvPr>
        </p:nvSpPr>
        <p:spPr>
          <a:xfrm>
            <a:off x="1371600" y="1295400"/>
            <a:ext cx="7162800" cy="3562350"/>
          </a:xfrm>
        </p:spPr>
        <p:txBody>
          <a:bodyPr/>
          <a:lstStyle/>
          <a:p>
            <a:pPr marL="609600" indent="-609600"/>
            <a:r>
              <a:rPr lang="en-GB" altLang="en-US" dirty="0"/>
              <a:t>Authors and funding source</a:t>
            </a:r>
          </a:p>
          <a:p>
            <a:pPr marL="609600" indent="-609600"/>
            <a:r>
              <a:rPr lang="en-GB" altLang="en-US" dirty="0"/>
              <a:t>Research question</a:t>
            </a:r>
          </a:p>
          <a:p>
            <a:pPr marL="609600" indent="-609600"/>
            <a:r>
              <a:rPr lang="en-GB" altLang="en-US" dirty="0"/>
              <a:t>Study design</a:t>
            </a:r>
          </a:p>
          <a:p>
            <a:pPr marL="609600" indent="-609600"/>
            <a:r>
              <a:rPr lang="en-GB" altLang="en-US" dirty="0"/>
              <a:t>Study participants</a:t>
            </a:r>
          </a:p>
          <a:p>
            <a:pPr marL="609600" indent="-609600"/>
            <a:r>
              <a:rPr lang="en-GB" altLang="en-US" dirty="0"/>
              <a:t>Predictor variables</a:t>
            </a:r>
          </a:p>
          <a:p>
            <a:pPr marL="609600" indent="-609600"/>
            <a:r>
              <a:rPr lang="en-GB" altLang="en-US" dirty="0"/>
              <a:t>Outcome variable</a:t>
            </a:r>
          </a:p>
          <a:p>
            <a:pPr marL="609600" indent="-609600"/>
            <a:r>
              <a:rPr lang="en-GB" altLang="en-US" dirty="0"/>
              <a:t>Analysis and presentation of results</a:t>
            </a:r>
          </a:p>
        </p:txBody>
      </p:sp>
      <p:sp>
        <p:nvSpPr>
          <p:cNvPr id="25603" name="Slide Number Placeholder 1">
            <a:extLst>
              <a:ext uri="{FF2B5EF4-FFF2-40B4-BE49-F238E27FC236}">
                <a16:creationId xmlns:a16="http://schemas.microsoft.com/office/drawing/2014/main" id="{6FDA34D7-2B2E-2E4B-95F8-5E6AD1450B6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9C405CEF-65E6-004A-AD5F-77974A06F485}" type="slidenum">
              <a:rPr kumimoji="0" lang="en-US" altLang="en-US" sz="1400" smtClean="0">
                <a:latin typeface="Times" pitchFamily="2" charset="0"/>
              </a:rPr>
              <a:pPr>
                <a:spcBef>
                  <a:spcPct val="0"/>
                </a:spcBef>
                <a:buClrTx/>
                <a:buSzTx/>
                <a:buFontTx/>
                <a:buNone/>
              </a:pPr>
              <a:t>11</a:t>
            </a:fld>
            <a:endParaRPr kumimoji="0" lang="en-US" altLang="en-US" sz="1400">
              <a:latin typeface="Times" pitchFamily="2" charset="0"/>
            </a:endParaRPr>
          </a:p>
        </p:txBody>
      </p:sp>
    </p:spTree>
    <p:custDataLst>
      <p:tags r:id="rId1"/>
    </p:custDataLst>
    <p:extLst>
      <p:ext uri="{BB962C8B-B14F-4D97-AF65-F5344CB8AC3E}">
        <p14:creationId xmlns:p14="http://schemas.microsoft.com/office/powerpoint/2010/main" val="1414790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28252-671F-CD42-9F3C-7475746B45A0}"/>
              </a:ext>
            </a:extLst>
          </p:cNvPr>
          <p:cNvSpPr>
            <a:spLocks noGrp="1"/>
          </p:cNvSpPr>
          <p:nvPr>
            <p:ph type="title"/>
          </p:nvPr>
        </p:nvSpPr>
        <p:spPr>
          <a:xfrm>
            <a:off x="1143000" y="103931"/>
            <a:ext cx="7772400" cy="685800"/>
          </a:xfrm>
        </p:spPr>
        <p:txBody>
          <a:bodyPr/>
          <a:lstStyle/>
          <a:p>
            <a:r>
              <a:rPr lang="en-US" dirty="0"/>
              <a:t>Newman's Guide to Medical Advertisements</a:t>
            </a:r>
          </a:p>
        </p:txBody>
      </p:sp>
      <p:sp>
        <p:nvSpPr>
          <p:cNvPr id="3" name="Content Placeholder 2">
            <a:extLst>
              <a:ext uri="{FF2B5EF4-FFF2-40B4-BE49-F238E27FC236}">
                <a16:creationId xmlns:a16="http://schemas.microsoft.com/office/drawing/2014/main" id="{53191440-21E8-AC43-A1AA-656B30659B97}"/>
              </a:ext>
            </a:extLst>
          </p:cNvPr>
          <p:cNvSpPr>
            <a:spLocks noGrp="1"/>
          </p:cNvSpPr>
          <p:nvPr>
            <p:ph idx="1"/>
          </p:nvPr>
        </p:nvSpPr>
        <p:spPr>
          <a:xfrm>
            <a:off x="1143000" y="895350"/>
            <a:ext cx="7772400" cy="3086100"/>
          </a:xfrm>
        </p:spPr>
        <p:txBody>
          <a:bodyPr/>
          <a:lstStyle/>
          <a:p>
            <a:r>
              <a:rPr lang="en-US" dirty="0"/>
              <a:t>The more advertisements you see, the more over-priced the drug or treatment</a:t>
            </a:r>
          </a:p>
          <a:p>
            <a:pPr lvl="1"/>
            <a:r>
              <a:rPr lang="en-US" dirty="0"/>
              <a:t>Because advertising is expensive</a:t>
            </a:r>
          </a:p>
          <a:p>
            <a:r>
              <a:rPr lang="en-US" dirty="0"/>
              <a:t>The more advertisements you see, the smaller the likely benefit</a:t>
            </a:r>
          </a:p>
          <a:p>
            <a:pPr lvl="1"/>
            <a:r>
              <a:rPr lang="en-US" sz="2000" dirty="0"/>
              <a:t>Because if the drug were really great, word about it would rapidly spread other ways</a:t>
            </a:r>
          </a:p>
          <a:p>
            <a:pPr marL="342900" lvl="1" indent="0">
              <a:buNone/>
            </a:pPr>
            <a:endParaRPr lang="en-US" dirty="0"/>
          </a:p>
          <a:p>
            <a:pPr lvl="1"/>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7E79386-E0E1-EC49-80A2-4EE113B29981}"/>
              </a:ext>
            </a:extLst>
          </p:cNvPr>
          <p:cNvSpPr>
            <a:spLocks noGrp="1"/>
          </p:cNvSpPr>
          <p:nvPr>
            <p:ph type="sldNum" sz="quarter" idx="12"/>
          </p:nvPr>
        </p:nvSpPr>
        <p:spPr/>
        <p:txBody>
          <a:bodyPr/>
          <a:lstStyle/>
          <a:p>
            <a:pPr>
              <a:defRPr/>
            </a:pPr>
            <a:fld id="{3F3F56E1-7635-D94F-AA7C-B0630E87E1CC}" type="slidenum">
              <a:rPr lang="en-US" altLang="en-US" smtClean="0"/>
              <a:pPr>
                <a:defRPr/>
              </a:pPr>
              <a:t>12</a:t>
            </a:fld>
            <a:endParaRPr lang="en-US" altLang="en-US"/>
          </a:p>
        </p:txBody>
      </p:sp>
      <p:grpSp>
        <p:nvGrpSpPr>
          <p:cNvPr id="8" name="Group 7">
            <a:extLst>
              <a:ext uri="{FF2B5EF4-FFF2-40B4-BE49-F238E27FC236}">
                <a16:creationId xmlns:a16="http://schemas.microsoft.com/office/drawing/2014/main" id="{D3C77F3F-B1C1-E947-873C-8538D9A0C3A8}"/>
              </a:ext>
            </a:extLst>
          </p:cNvPr>
          <p:cNvGrpSpPr/>
          <p:nvPr/>
        </p:nvGrpSpPr>
        <p:grpSpPr>
          <a:xfrm>
            <a:off x="1282279" y="4054933"/>
            <a:ext cx="7242800" cy="655653"/>
            <a:chOff x="1282279" y="4054933"/>
            <a:chExt cx="7242800" cy="655653"/>
          </a:xfrm>
        </p:grpSpPr>
        <p:sp>
          <p:nvSpPr>
            <p:cNvPr id="5" name="TextBox 4">
              <a:extLst>
                <a:ext uri="{FF2B5EF4-FFF2-40B4-BE49-F238E27FC236}">
                  <a16:creationId xmlns:a16="http://schemas.microsoft.com/office/drawing/2014/main" id="{E58FABE5-0859-DC4A-9259-D1A3E396651E}"/>
                </a:ext>
              </a:extLst>
            </p:cNvPr>
            <p:cNvSpPr txBox="1"/>
            <p:nvPr/>
          </p:nvSpPr>
          <p:spPr>
            <a:xfrm>
              <a:off x="1282279" y="4054933"/>
              <a:ext cx="2743200" cy="649677"/>
            </a:xfrm>
            <a:prstGeom prst="rect">
              <a:avLst/>
            </a:prstGeom>
            <a:noFill/>
            <a:ln w="25400">
              <a:solidFill>
                <a:srgbClr val="CC0000"/>
              </a:solidFill>
            </a:ln>
          </p:spPr>
          <p:txBody>
            <a:bodyPr wrap="square" rtlCol="0">
              <a:spAutoFit/>
            </a:bodyPr>
            <a:lstStyle/>
            <a:p>
              <a:r>
                <a:rPr lang="en-US" sz="3600" dirty="0"/>
                <a:t>↑Advertising</a:t>
              </a:r>
            </a:p>
          </p:txBody>
        </p:sp>
        <p:sp>
          <p:nvSpPr>
            <p:cNvPr id="6" name="TextBox 5">
              <a:extLst>
                <a:ext uri="{FF2B5EF4-FFF2-40B4-BE49-F238E27FC236}">
                  <a16:creationId xmlns:a16="http://schemas.microsoft.com/office/drawing/2014/main" id="{8B7D00A3-205C-3444-B6E1-AD52EA9F18D5}"/>
                </a:ext>
              </a:extLst>
            </p:cNvPr>
            <p:cNvSpPr txBox="1"/>
            <p:nvPr/>
          </p:nvSpPr>
          <p:spPr>
            <a:xfrm>
              <a:off x="5781879" y="4064255"/>
              <a:ext cx="2743200" cy="646331"/>
            </a:xfrm>
            <a:prstGeom prst="rect">
              <a:avLst/>
            </a:prstGeom>
            <a:noFill/>
            <a:ln w="25400">
              <a:solidFill>
                <a:srgbClr val="CC0000"/>
              </a:solidFill>
            </a:ln>
          </p:spPr>
          <p:txBody>
            <a:bodyPr wrap="square" rtlCol="0">
              <a:spAutoFit/>
            </a:bodyPr>
            <a:lstStyle/>
            <a:p>
              <a:r>
                <a:rPr lang="en-US" sz="3600" dirty="0"/>
                <a:t>↓ Value</a:t>
              </a:r>
            </a:p>
          </p:txBody>
        </p:sp>
        <p:sp>
          <p:nvSpPr>
            <p:cNvPr id="7" name="Right Arrow 6">
              <a:extLst>
                <a:ext uri="{FF2B5EF4-FFF2-40B4-BE49-F238E27FC236}">
                  <a16:creationId xmlns:a16="http://schemas.microsoft.com/office/drawing/2014/main" id="{CA0334E5-AC36-6C4C-8BFF-50E734BFD3BF}"/>
                </a:ext>
              </a:extLst>
            </p:cNvPr>
            <p:cNvSpPr/>
            <p:nvPr/>
          </p:nvSpPr>
          <p:spPr>
            <a:xfrm>
              <a:off x="4482679" y="4247410"/>
              <a:ext cx="990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8968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F9E13-F8CD-8947-B79A-AFAF7530398B}"/>
              </a:ext>
            </a:extLst>
          </p:cNvPr>
          <p:cNvSpPr>
            <a:spLocks noGrp="1"/>
          </p:cNvSpPr>
          <p:nvPr>
            <p:ph type="title"/>
          </p:nvPr>
        </p:nvSpPr>
        <p:spPr>
          <a:xfrm>
            <a:off x="1148787" y="114300"/>
            <a:ext cx="7772400" cy="552450"/>
          </a:xfrm>
        </p:spPr>
        <p:txBody>
          <a:bodyPr/>
          <a:lstStyle/>
          <a:p>
            <a:r>
              <a:rPr lang="en-US" dirty="0"/>
              <a:t>Newman's Guide to Medical News</a:t>
            </a:r>
          </a:p>
        </p:txBody>
      </p:sp>
      <p:sp>
        <p:nvSpPr>
          <p:cNvPr id="3" name="Content Placeholder 2">
            <a:extLst>
              <a:ext uri="{FF2B5EF4-FFF2-40B4-BE49-F238E27FC236}">
                <a16:creationId xmlns:a16="http://schemas.microsoft.com/office/drawing/2014/main" id="{2813A686-D61D-4641-B16A-CD926ECEB4A7}"/>
              </a:ext>
            </a:extLst>
          </p:cNvPr>
          <p:cNvSpPr>
            <a:spLocks noGrp="1"/>
          </p:cNvSpPr>
          <p:nvPr>
            <p:ph idx="1"/>
          </p:nvPr>
        </p:nvSpPr>
        <p:spPr>
          <a:xfrm>
            <a:off x="1219200" y="830813"/>
            <a:ext cx="7620000" cy="3086100"/>
          </a:xfrm>
        </p:spPr>
        <p:txBody>
          <a:bodyPr/>
          <a:lstStyle/>
          <a:p>
            <a:r>
              <a:rPr lang="en-US" dirty="0"/>
              <a:t>Most research papers are not newsworthy</a:t>
            </a:r>
          </a:p>
          <a:p>
            <a:pPr lvl="1"/>
            <a:r>
              <a:rPr lang="en-US" dirty="0"/>
              <a:t>Scientific progress is incremental</a:t>
            </a:r>
          </a:p>
          <a:p>
            <a:r>
              <a:rPr lang="en-US" dirty="0"/>
              <a:t>Sponsors, universities and some investigators like to get their research publicized</a:t>
            </a:r>
          </a:p>
          <a:p>
            <a:pPr lvl="1"/>
            <a:r>
              <a:rPr lang="en-US" dirty="0"/>
              <a:t>They write press releases and produce videos exaggerating importance of results</a:t>
            </a:r>
          </a:p>
          <a:p>
            <a:r>
              <a:rPr lang="en-US" dirty="0"/>
              <a:t>Writing articles and producing news segments is WORK, and the news business is increasingly competitive</a:t>
            </a:r>
          </a:p>
          <a:p>
            <a:pPr lvl="1"/>
            <a:r>
              <a:rPr lang="en-US" dirty="0"/>
              <a:t>Using press releases saves time and money</a:t>
            </a:r>
          </a:p>
          <a:p>
            <a:endParaRPr lang="en-US" dirty="0"/>
          </a:p>
        </p:txBody>
      </p:sp>
      <p:sp>
        <p:nvSpPr>
          <p:cNvPr id="4" name="Slide Number Placeholder 3">
            <a:extLst>
              <a:ext uri="{FF2B5EF4-FFF2-40B4-BE49-F238E27FC236}">
                <a16:creationId xmlns:a16="http://schemas.microsoft.com/office/drawing/2014/main" id="{8C30C36F-C015-0643-A7D9-A277D889EA1B}"/>
              </a:ext>
            </a:extLst>
          </p:cNvPr>
          <p:cNvSpPr>
            <a:spLocks noGrp="1"/>
          </p:cNvSpPr>
          <p:nvPr>
            <p:ph type="sldNum" sz="quarter" idx="12"/>
          </p:nvPr>
        </p:nvSpPr>
        <p:spPr/>
        <p:txBody>
          <a:bodyPr/>
          <a:lstStyle/>
          <a:p>
            <a:pPr>
              <a:defRPr/>
            </a:pPr>
            <a:fld id="{3F3F56E1-7635-D94F-AA7C-B0630E87E1CC}" type="slidenum">
              <a:rPr lang="en-US" altLang="en-US" smtClean="0"/>
              <a:pPr>
                <a:defRPr/>
              </a:pPr>
              <a:t>13</a:t>
            </a:fld>
            <a:endParaRPr lang="en-US" altLang="en-US"/>
          </a:p>
        </p:txBody>
      </p:sp>
    </p:spTree>
    <p:extLst>
      <p:ext uri="{BB962C8B-B14F-4D97-AF65-F5344CB8AC3E}">
        <p14:creationId xmlns:p14="http://schemas.microsoft.com/office/powerpoint/2010/main" val="18463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11084A-0E6F-5C42-BB33-1BEC7300A445}"/>
              </a:ext>
            </a:extLst>
          </p:cNvPr>
          <p:cNvSpPr>
            <a:spLocks noGrp="1"/>
          </p:cNvSpPr>
          <p:nvPr>
            <p:ph type="sldNum" sz="quarter" idx="12"/>
          </p:nvPr>
        </p:nvSpPr>
        <p:spPr/>
        <p:txBody>
          <a:bodyPr/>
          <a:lstStyle/>
          <a:p>
            <a:pPr>
              <a:defRPr/>
            </a:pPr>
            <a:fld id="{F4C9829A-F086-D143-A50B-922B824A1C82}" type="slidenum">
              <a:rPr lang="en-US" altLang="en-US" smtClean="0"/>
              <a:pPr>
                <a:defRPr/>
              </a:pPr>
              <a:t>14</a:t>
            </a:fld>
            <a:endParaRPr lang="en-US" altLang="en-US"/>
          </a:p>
        </p:txBody>
      </p:sp>
      <p:sp>
        <p:nvSpPr>
          <p:cNvPr id="27650" name="Rectangle 2">
            <a:extLst>
              <a:ext uri="{FF2B5EF4-FFF2-40B4-BE49-F238E27FC236}">
                <a16:creationId xmlns:a16="http://schemas.microsoft.com/office/drawing/2014/main" id="{C642153A-C158-D040-BAA9-0C67CF4965DC}"/>
              </a:ext>
            </a:extLst>
          </p:cNvPr>
          <p:cNvSpPr>
            <a:spLocks noChangeArrowheads="1"/>
          </p:cNvSpPr>
          <p:nvPr/>
        </p:nvSpPr>
        <p:spPr bwMode="auto">
          <a:xfrm>
            <a:off x="1371600" y="704869"/>
            <a:ext cx="5638800" cy="61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200" dirty="0">
                <a:solidFill>
                  <a:srgbClr val="0000FF"/>
                </a:solidFill>
                <a:latin typeface="Calibri" panose="020F0502020204030204" pitchFamily="34" charset="0"/>
                <a:hlinkClick r:id="rId3"/>
              </a:rPr>
              <a:t>https://www.nytimes.com/2020/01/06/well/live/new-hope-for-migraine-sufferers.html?smid=nytcore-ios-share</a:t>
            </a:r>
            <a:endParaRPr lang="en-US" altLang="en-US" sz="800" dirty="0">
              <a:latin typeface="Arial" panose="020B0604020202020204" pitchFamily="34" charset="0"/>
            </a:endParaRPr>
          </a:p>
          <a:p>
            <a:r>
              <a:rPr lang="en-US" altLang="en-US" sz="1000" b="1" dirty="0">
                <a:solidFill>
                  <a:srgbClr val="121212"/>
                </a:solidFill>
                <a:latin typeface="Helvetica" pitchFamily="2" charset="0"/>
              </a:rPr>
              <a:t>PERSONAL HEALTH</a:t>
            </a:r>
            <a:endParaRPr lang="en-US" altLang="en-US" sz="800" dirty="0">
              <a:latin typeface="Arial" panose="020B0604020202020204" pitchFamily="34" charset="0"/>
            </a:endParaRPr>
          </a:p>
        </p:txBody>
      </p:sp>
      <p:pic>
        <p:nvPicPr>
          <p:cNvPr id="27651" name="Picture 16" descr="Jane E. Brody">
            <a:hlinkClick r:id="rId4"/>
            <a:extLst>
              <a:ext uri="{FF2B5EF4-FFF2-40B4-BE49-F238E27FC236}">
                <a16:creationId xmlns:a16="http://schemas.microsoft.com/office/drawing/2014/main" id="{BA18CAF5-F8AE-F84C-A579-5A9BC1FF63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39688"/>
            <a:ext cx="1905000" cy="190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3">
            <a:extLst>
              <a:ext uri="{FF2B5EF4-FFF2-40B4-BE49-F238E27FC236}">
                <a16:creationId xmlns:a16="http://schemas.microsoft.com/office/drawing/2014/main" id="{592AD6B8-52FC-EE4C-8174-B9F49480F169}"/>
              </a:ext>
            </a:extLst>
          </p:cNvPr>
          <p:cNvSpPr>
            <a:spLocks noChangeArrowheads="1"/>
          </p:cNvSpPr>
          <p:nvPr/>
        </p:nvSpPr>
        <p:spPr bwMode="auto">
          <a:xfrm>
            <a:off x="1295400" y="1387475"/>
            <a:ext cx="3810000" cy="2778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200" b="1">
                <a:solidFill>
                  <a:srgbClr val="333333"/>
                </a:solidFill>
                <a:latin typeface="Helvetica" pitchFamily="2" charset="0"/>
              </a:rPr>
              <a:t>By</a:t>
            </a:r>
            <a:r>
              <a:rPr lang="en-US" altLang="en-US" sz="1200" b="1">
                <a:solidFill>
                  <a:srgbClr val="333333"/>
                </a:solidFill>
                <a:latin typeface="Calibri" panose="020F0502020204030204" pitchFamily="34" charset="0"/>
              </a:rPr>
              <a:t> </a:t>
            </a:r>
            <a:r>
              <a:rPr lang="en-US" altLang="en-US" sz="1200" b="1">
                <a:solidFill>
                  <a:srgbClr val="333333"/>
                </a:solidFill>
                <a:latin typeface="Helvetica" pitchFamily="2" charset="0"/>
                <a:hlinkClick r:id="rId4"/>
              </a:rPr>
              <a:t>Jane E. Brody</a:t>
            </a:r>
            <a:endParaRPr lang="en-US" altLang="en-US">
              <a:latin typeface="Arial" panose="020B0604020202020204" pitchFamily="34" charset="0"/>
            </a:endParaRPr>
          </a:p>
        </p:txBody>
      </p:sp>
      <p:sp>
        <p:nvSpPr>
          <p:cNvPr id="27653" name="Title 2">
            <a:extLst>
              <a:ext uri="{FF2B5EF4-FFF2-40B4-BE49-F238E27FC236}">
                <a16:creationId xmlns:a16="http://schemas.microsoft.com/office/drawing/2014/main" id="{99F1671A-F45A-C141-8AFB-302EEE2185A0}"/>
              </a:ext>
            </a:extLst>
          </p:cNvPr>
          <p:cNvSpPr>
            <a:spLocks noGrp="1" noChangeArrowheads="1"/>
          </p:cNvSpPr>
          <p:nvPr>
            <p:ph type="title"/>
          </p:nvPr>
        </p:nvSpPr>
        <p:spPr>
          <a:xfrm>
            <a:off x="1039091" y="58341"/>
            <a:ext cx="7772400" cy="685800"/>
          </a:xfrm>
        </p:spPr>
        <p:txBody>
          <a:bodyPr/>
          <a:lstStyle/>
          <a:p>
            <a:r>
              <a:rPr kumimoji="0" lang="en-US" altLang="en-US" sz="3200">
                <a:solidFill>
                  <a:srgbClr val="121212"/>
                </a:solidFill>
                <a:latin typeface="Georgia" panose="02040502050405020303" pitchFamily="18" charset="0"/>
              </a:rPr>
              <a:t>New Hope for Migraine Sufferers</a:t>
            </a:r>
            <a:endParaRPr lang="en-US" altLang="en-US"/>
          </a:p>
        </p:txBody>
      </p:sp>
      <p:sp>
        <p:nvSpPr>
          <p:cNvPr id="27654" name="TextBox 6">
            <a:extLst>
              <a:ext uri="{FF2B5EF4-FFF2-40B4-BE49-F238E27FC236}">
                <a16:creationId xmlns:a16="http://schemas.microsoft.com/office/drawing/2014/main" id="{FB6E1953-4CC8-5B4C-9A6F-EACC8E056F30}"/>
              </a:ext>
            </a:extLst>
          </p:cNvPr>
          <p:cNvSpPr txBox="1">
            <a:spLocks noChangeArrowheads="1"/>
          </p:cNvSpPr>
          <p:nvPr/>
        </p:nvSpPr>
        <p:spPr bwMode="auto">
          <a:xfrm>
            <a:off x="914400" y="1865313"/>
            <a:ext cx="8001000"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buFont typeface="Arial" panose="020B0604020202020204" pitchFamily="34" charset="0"/>
              <a:buChar char="•"/>
            </a:pPr>
            <a:r>
              <a:rPr lang="en-US" altLang="en-US" sz="2200" dirty="0"/>
              <a:t>"There are now also biologic drugs, monoclonal antibodies that can be given once a month or once every three months, Dr. </a:t>
            </a:r>
            <a:r>
              <a:rPr lang="en-US" altLang="en-US" sz="2200" dirty="0" err="1"/>
              <a:t>Dodick</a:t>
            </a:r>
            <a:r>
              <a:rPr lang="en-US" altLang="en-US" sz="2200" dirty="0"/>
              <a:t> said…</a:t>
            </a:r>
          </a:p>
          <a:p>
            <a:pPr>
              <a:buFont typeface="Arial" panose="020B0604020202020204" pitchFamily="34" charset="0"/>
              <a:buChar char="•"/>
            </a:pPr>
            <a:r>
              <a:rPr lang="en-US" altLang="en-US" sz="2200" dirty="0"/>
              <a:t>"Also of interest is a new class of compounds called </a:t>
            </a:r>
            <a:r>
              <a:rPr lang="en-US" altLang="en-US" sz="2200" dirty="0" err="1"/>
              <a:t>gepants</a:t>
            </a:r>
            <a:r>
              <a:rPr lang="en-US" altLang="en-US" sz="2200" dirty="0"/>
              <a:t> to treat migraine attacks… In a study of one such drug, ubrogepant [Ubrelvy®], published in The New England Journal of Medicine…"</a:t>
            </a:r>
          </a:p>
          <a:p>
            <a:pPr>
              <a:buFont typeface="Arial" panose="020B0604020202020204" pitchFamily="34" charset="0"/>
              <a:buChar char="•"/>
            </a:pPr>
            <a:r>
              <a:rPr lang="en-US" altLang="en-US" sz="2200" dirty="0"/>
              <a:t>(We'll look at that study later.)</a:t>
            </a:r>
            <a:endParaRPr lang="en-US" altLang="en-US" dirty="0"/>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6">
            <a:extLst>
              <a:ext uri="{FF2B5EF4-FFF2-40B4-BE49-F238E27FC236}">
                <a16:creationId xmlns:a16="http://schemas.microsoft.com/office/drawing/2014/main" id="{F19670E8-894B-CD42-83FA-0E3BD55C7225}"/>
              </a:ext>
            </a:extLst>
          </p:cNvPr>
          <p:cNvSpPr>
            <a:spLocks noGrp="1" noChangeArrowheads="1"/>
          </p:cNvSpPr>
          <p:nvPr>
            <p:ph type="body" idx="1"/>
          </p:nvPr>
        </p:nvSpPr>
        <p:spPr>
          <a:xfrm>
            <a:off x="1011238" y="2605088"/>
            <a:ext cx="8001000" cy="2633662"/>
          </a:xfrm>
        </p:spPr>
        <p:txBody>
          <a:bodyPr/>
          <a:lstStyle/>
          <a:p>
            <a:pPr>
              <a:lnSpc>
                <a:spcPct val="90000"/>
              </a:lnSpc>
            </a:pPr>
            <a:r>
              <a:rPr lang="en-US" altLang="en-US" sz="2200" dirty="0"/>
              <a:t>Problem 8.4</a:t>
            </a:r>
          </a:p>
        </p:txBody>
      </p:sp>
      <p:sp>
        <p:nvSpPr>
          <p:cNvPr id="35843" name="Text Box 7">
            <a:extLst>
              <a:ext uri="{FF2B5EF4-FFF2-40B4-BE49-F238E27FC236}">
                <a16:creationId xmlns:a16="http://schemas.microsoft.com/office/drawing/2014/main" id="{9600CE8B-BBFF-9040-B9CA-1879C7C24F58}"/>
              </a:ext>
            </a:extLst>
          </p:cNvPr>
          <p:cNvSpPr txBox="1">
            <a:spLocks noChangeArrowheads="1"/>
          </p:cNvSpPr>
          <p:nvPr/>
        </p:nvSpPr>
        <p:spPr bwMode="auto">
          <a:xfrm>
            <a:off x="1011238" y="4795838"/>
            <a:ext cx="7620000" cy="338137"/>
          </a:xfrm>
          <a:prstGeom prst="rect">
            <a:avLst/>
          </a:prstGeom>
          <a:noFill/>
          <a:ln>
            <a:noFill/>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defRPr/>
            </a:pPr>
            <a:r>
              <a:rPr lang="en-US" sz="1600" dirty="0"/>
              <a:t>JAMA. 2018;319(19):1999-2008. doi:10.1001/jama.2018.4853.  Funded by Teva.</a:t>
            </a:r>
            <a:endParaRPr lang="en-US" altLang="en-US" sz="1600" dirty="0">
              <a:effectLst>
                <a:outerShdw blurRad="38100" dist="38100" dir="2700000" algn="tl">
                  <a:srgbClr val="000000"/>
                </a:outerShdw>
              </a:effectLst>
              <a:latin typeface="Lucida Sans Unicode" panose="020B0602030504020204" pitchFamily="34" charset="0"/>
            </a:endParaRPr>
          </a:p>
        </p:txBody>
      </p:sp>
      <p:sp>
        <p:nvSpPr>
          <p:cNvPr id="28675" name="Slide Number Placeholder 1">
            <a:extLst>
              <a:ext uri="{FF2B5EF4-FFF2-40B4-BE49-F238E27FC236}">
                <a16:creationId xmlns:a16="http://schemas.microsoft.com/office/drawing/2014/main" id="{15386DEB-592E-8A46-9E0C-11C2D9CEC6D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C86A4248-EBD1-074B-A246-A4EA71FF671B}" type="slidenum">
              <a:rPr kumimoji="0" lang="en-US" altLang="en-US" sz="1400" smtClean="0">
                <a:latin typeface="Times" pitchFamily="2" charset="0"/>
              </a:rPr>
              <a:pPr>
                <a:spcBef>
                  <a:spcPct val="0"/>
                </a:spcBef>
                <a:buClrTx/>
                <a:buSzTx/>
                <a:buFontTx/>
                <a:buNone/>
              </a:pPr>
              <a:t>15</a:t>
            </a:fld>
            <a:endParaRPr kumimoji="0" lang="en-US" altLang="en-US" sz="1400">
              <a:latin typeface="Times" pitchFamily="2" charset="0"/>
            </a:endParaRPr>
          </a:p>
        </p:txBody>
      </p:sp>
      <p:sp>
        <p:nvSpPr>
          <p:cNvPr id="28676" name="Title 2">
            <a:extLst>
              <a:ext uri="{FF2B5EF4-FFF2-40B4-BE49-F238E27FC236}">
                <a16:creationId xmlns:a16="http://schemas.microsoft.com/office/drawing/2014/main" id="{36054695-B180-9941-BEE6-E3F6FBDA4960}"/>
              </a:ext>
            </a:extLst>
          </p:cNvPr>
          <p:cNvSpPr>
            <a:spLocks noGrp="1" noChangeArrowheads="1"/>
          </p:cNvSpPr>
          <p:nvPr>
            <p:ph type="title"/>
          </p:nvPr>
        </p:nvSpPr>
        <p:spPr>
          <a:xfrm>
            <a:off x="1028700" y="119063"/>
            <a:ext cx="6591300" cy="857250"/>
          </a:xfrm>
        </p:spPr>
        <p:txBody>
          <a:bodyPr/>
          <a:lstStyle/>
          <a:p>
            <a:r>
              <a:rPr lang="en-US" altLang="en-US" sz="800">
                <a:solidFill>
                  <a:schemeClr val="bg1"/>
                </a:solidFill>
              </a:rPr>
              <a:t>Effect of Fremanezumab Compared With Placebo for Prevention of Episodic Migraine A Randomized Clinical Trial</a:t>
            </a:r>
          </a:p>
        </p:txBody>
      </p:sp>
      <p:pic>
        <p:nvPicPr>
          <p:cNvPr id="28677" name="Picture 3">
            <a:extLst>
              <a:ext uri="{FF2B5EF4-FFF2-40B4-BE49-F238E27FC236}">
                <a16:creationId xmlns:a16="http://schemas.microsoft.com/office/drawing/2014/main" id="{35EA85E9-4D5B-C649-9543-C907B502D5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6525"/>
            <a:ext cx="9144000"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86352697"/>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itle 1">
            <a:extLst>
              <a:ext uri="{FF2B5EF4-FFF2-40B4-BE49-F238E27FC236}">
                <a16:creationId xmlns:a16="http://schemas.microsoft.com/office/drawing/2014/main" id="{EED9C164-9788-F148-8892-EE0FDB3D264C}"/>
              </a:ext>
            </a:extLst>
          </p:cNvPr>
          <p:cNvSpPr>
            <a:spLocks noGrp="1" noChangeArrowheads="1"/>
          </p:cNvSpPr>
          <p:nvPr>
            <p:ph type="title"/>
          </p:nvPr>
        </p:nvSpPr>
        <p:spPr>
          <a:xfrm>
            <a:off x="2057400" y="34469"/>
            <a:ext cx="5715000" cy="285750"/>
          </a:xfrm>
        </p:spPr>
        <p:txBody>
          <a:bodyPr/>
          <a:lstStyle/>
          <a:p>
            <a:r>
              <a:rPr lang="en-US" altLang="en-US" sz="2700" dirty="0"/>
              <a:t>Dr. </a:t>
            </a:r>
            <a:r>
              <a:rPr lang="en-US" altLang="en-US" sz="2700" dirty="0" err="1"/>
              <a:t>Dodick's</a:t>
            </a:r>
            <a:r>
              <a:rPr lang="en-US" altLang="en-US" sz="2700" dirty="0"/>
              <a:t> disclosures</a:t>
            </a:r>
          </a:p>
        </p:txBody>
      </p:sp>
      <p:sp>
        <p:nvSpPr>
          <p:cNvPr id="132098" name="Slide Number Placeholder 2">
            <a:extLst>
              <a:ext uri="{FF2B5EF4-FFF2-40B4-BE49-F238E27FC236}">
                <a16:creationId xmlns:a16="http://schemas.microsoft.com/office/drawing/2014/main" id="{00C2D384-A785-824C-A99D-6C94CE64538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9496B65-1209-EF42-93F0-CE26D995AF96}" type="slidenum">
              <a:rPr lang="en-US" altLang="en-US" sz="1400" smtClean="0">
                <a:latin typeface="Times" pitchFamily="2" charset="0"/>
              </a:rPr>
              <a:pPr/>
              <a:t>16</a:t>
            </a:fld>
            <a:endParaRPr lang="en-US" altLang="en-US" sz="1400">
              <a:latin typeface="Times" pitchFamily="2" charset="0"/>
            </a:endParaRPr>
          </a:p>
        </p:txBody>
      </p:sp>
      <p:sp>
        <p:nvSpPr>
          <p:cNvPr id="132099" name="Rectangle 4">
            <a:extLst>
              <a:ext uri="{FF2B5EF4-FFF2-40B4-BE49-F238E27FC236}">
                <a16:creationId xmlns:a16="http://schemas.microsoft.com/office/drawing/2014/main" id="{E7F1968F-B405-1248-8467-BD4B746B6BA5}"/>
              </a:ext>
            </a:extLst>
          </p:cNvPr>
          <p:cNvSpPr>
            <a:spLocks noChangeArrowheads="1"/>
          </p:cNvSpPr>
          <p:nvPr/>
        </p:nvSpPr>
        <p:spPr bwMode="auto">
          <a:xfrm>
            <a:off x="1066800" y="434519"/>
            <a:ext cx="76962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500" dirty="0">
                <a:latin typeface="Calibri" panose="020F0502020204030204" pitchFamily="34" charset="0"/>
                <a:ea typeface="Calibri" panose="020F0502020204030204" pitchFamily="34" charset="0"/>
                <a:cs typeface="Times New Roman" panose="02020603050405020304" pitchFamily="18" charset="0"/>
              </a:rPr>
              <a:t>Dr </a:t>
            </a:r>
            <a:r>
              <a:rPr lang="en-US" altLang="en-US" sz="1500" dirty="0" err="1">
                <a:latin typeface="Calibri" panose="020F0502020204030204" pitchFamily="34" charset="0"/>
                <a:ea typeface="Calibri" panose="020F0502020204030204" pitchFamily="34" charset="0"/>
                <a:cs typeface="Times New Roman" panose="02020603050405020304" pitchFamily="18" charset="0"/>
              </a:rPr>
              <a:t>Dodick</a:t>
            </a:r>
            <a:r>
              <a:rPr lang="en-US" altLang="en-US" sz="1500" dirty="0">
                <a:latin typeface="Calibri" panose="020F0502020204030204" pitchFamily="34" charset="0"/>
                <a:ea typeface="Calibri" panose="020F0502020204030204" pitchFamily="34" charset="0"/>
                <a:cs typeface="Times New Roman" panose="02020603050405020304" pitchFamily="18" charset="0"/>
              </a:rPr>
              <a:t> has received compensation from serving on advisory boards and/or consulting within the past 5 years for Allergan, Amgen, Novartis, Alder, </a:t>
            </a:r>
            <a:r>
              <a:rPr lang="en-US" altLang="en-US" sz="1500" dirty="0" err="1">
                <a:latin typeface="Calibri" panose="020F0502020204030204" pitchFamily="34" charset="0"/>
                <a:ea typeface="Calibri" panose="020F0502020204030204" pitchFamily="34" charset="0"/>
                <a:cs typeface="Times New Roman" panose="02020603050405020304" pitchFamily="18" charset="0"/>
              </a:rPr>
              <a:t>Arteaus</a:t>
            </a:r>
            <a:r>
              <a:rPr lang="en-US" altLang="en-US" sz="1500" dirty="0">
                <a:latin typeface="Calibri" panose="020F0502020204030204" pitchFamily="34" charset="0"/>
                <a:ea typeface="Calibri" panose="020F0502020204030204" pitchFamily="34" charset="0"/>
                <a:cs typeface="Times New Roman" panose="02020603050405020304" pitchFamily="18" charset="0"/>
              </a:rPr>
              <a:t>, Pfizer, </a:t>
            </a:r>
            <a:r>
              <a:rPr lang="en-US" altLang="en-US" sz="1500" dirty="0" err="1">
                <a:latin typeface="Calibri" panose="020F0502020204030204" pitchFamily="34" charset="0"/>
                <a:ea typeface="Calibri" panose="020F0502020204030204" pitchFamily="34" charset="0"/>
                <a:cs typeface="Times New Roman" panose="02020603050405020304" pitchFamily="18" charset="0"/>
              </a:rPr>
              <a:t>Colucid</a:t>
            </a:r>
            <a:r>
              <a:rPr lang="en-US" altLang="en-US" sz="1500" dirty="0">
                <a:latin typeface="Calibri" panose="020F0502020204030204" pitchFamily="34" charset="0"/>
                <a:ea typeface="Calibri" panose="020F0502020204030204" pitchFamily="34" charset="0"/>
                <a:cs typeface="Times New Roman" panose="02020603050405020304" pitchFamily="18" charset="0"/>
              </a:rPr>
              <a:t>, Merck, </a:t>
            </a:r>
            <a:r>
              <a:rPr lang="en-US" altLang="en-US" sz="1500" dirty="0" err="1">
                <a:latin typeface="Calibri" panose="020F0502020204030204" pitchFamily="34" charset="0"/>
                <a:ea typeface="Calibri" panose="020F0502020204030204" pitchFamily="34" charset="0"/>
                <a:cs typeface="Times New Roman" panose="02020603050405020304" pitchFamily="18" charset="0"/>
              </a:rPr>
              <a:t>NuPathe</a:t>
            </a:r>
            <a:r>
              <a:rPr lang="en-US" altLang="en-US" sz="1500" dirty="0">
                <a:latin typeface="Calibri" panose="020F0502020204030204" pitchFamily="34" charset="0"/>
                <a:ea typeface="Calibri" panose="020F0502020204030204" pitchFamily="34" charset="0"/>
                <a:cs typeface="Times New Roman" panose="02020603050405020304" pitchFamily="18" charset="0"/>
              </a:rPr>
              <a:t>, Eli Lilly &amp; Company, Autonomic Technologies, Ethicon Johnson &amp; Johnson, </a:t>
            </a:r>
            <a:r>
              <a:rPr lang="en-US" altLang="en-US" sz="1500" dirty="0" err="1">
                <a:latin typeface="Calibri" panose="020F0502020204030204" pitchFamily="34" charset="0"/>
                <a:ea typeface="Calibri" panose="020F0502020204030204" pitchFamily="34" charset="0"/>
                <a:cs typeface="Times New Roman" panose="02020603050405020304" pitchFamily="18" charset="0"/>
              </a:rPr>
              <a:t>Zogenix</a:t>
            </a:r>
            <a:r>
              <a:rPr lang="en-US" altLang="en-US" sz="1500" dirty="0">
                <a:latin typeface="Calibri" panose="020F0502020204030204" pitchFamily="34" charset="0"/>
                <a:ea typeface="Calibri" panose="020F0502020204030204" pitchFamily="34" charset="0"/>
                <a:cs typeface="Times New Roman" panose="02020603050405020304" pitchFamily="18" charset="0"/>
              </a:rPr>
              <a:t>, Supernus, Labrys, Boston Scientific, Medtronic, St Jude, Bristol-Myers Squibb, Lundbeck, Impax, MAP, </a:t>
            </a:r>
            <a:r>
              <a:rPr lang="en-US" altLang="en-US" sz="1500" dirty="0" err="1">
                <a:latin typeface="Calibri" panose="020F0502020204030204" pitchFamily="34" charset="0"/>
                <a:ea typeface="Calibri" panose="020F0502020204030204" pitchFamily="34" charset="0"/>
                <a:cs typeface="Times New Roman" panose="02020603050405020304" pitchFamily="18" charset="0"/>
              </a:rPr>
              <a:t>Electrocore</a:t>
            </a:r>
            <a:r>
              <a:rPr lang="en-US" altLang="en-US" sz="1500" dirty="0">
                <a:latin typeface="Calibri" panose="020F0502020204030204" pitchFamily="34" charset="0"/>
                <a:ea typeface="Calibri" panose="020F0502020204030204" pitchFamily="34" charset="0"/>
                <a:cs typeface="Times New Roman" panose="02020603050405020304" pitchFamily="18" charset="0"/>
              </a:rPr>
              <a:t>, </a:t>
            </a:r>
            <a:r>
              <a:rPr lang="en-US" altLang="en-US" sz="1500" dirty="0" err="1">
                <a:latin typeface="Calibri" panose="020F0502020204030204" pitchFamily="34" charset="0"/>
                <a:ea typeface="Calibri" panose="020F0502020204030204" pitchFamily="34" charset="0"/>
                <a:cs typeface="Times New Roman" panose="02020603050405020304" pitchFamily="18" charset="0"/>
              </a:rPr>
              <a:t>Tonix</a:t>
            </a:r>
            <a:r>
              <a:rPr lang="en-US" altLang="en-US" sz="1500" dirty="0">
                <a:latin typeface="Calibri" panose="020F0502020204030204" pitchFamily="34" charset="0"/>
                <a:ea typeface="Calibri" panose="020F0502020204030204" pitchFamily="34" charset="0"/>
                <a:cs typeface="Times New Roman" panose="02020603050405020304" pitchFamily="18" charset="0"/>
              </a:rPr>
              <a:t>, Teva, </a:t>
            </a:r>
            <a:r>
              <a:rPr lang="en-US" altLang="en-US" sz="1500" dirty="0" err="1">
                <a:latin typeface="Calibri" panose="020F0502020204030204" pitchFamily="34" charset="0"/>
                <a:ea typeface="Calibri" panose="020F0502020204030204" pitchFamily="34" charset="0"/>
                <a:cs typeface="Times New Roman" panose="02020603050405020304" pitchFamily="18" charset="0"/>
              </a:rPr>
              <a:t>Alcobra</a:t>
            </a:r>
            <a:r>
              <a:rPr lang="en-US" altLang="en-US" sz="1500" dirty="0">
                <a:latin typeface="Calibri" panose="020F0502020204030204" pitchFamily="34" charset="0"/>
                <a:ea typeface="Calibri" panose="020F0502020204030204" pitchFamily="34" charset="0"/>
                <a:cs typeface="Times New Roman" panose="02020603050405020304" pitchFamily="18" charset="0"/>
              </a:rPr>
              <a:t>, </a:t>
            </a:r>
            <a:r>
              <a:rPr lang="en-US" altLang="en-US" sz="1500" dirty="0" err="1">
                <a:latin typeface="Calibri" panose="020F0502020204030204" pitchFamily="34" charset="0"/>
                <a:ea typeface="Calibri" panose="020F0502020204030204" pitchFamily="34" charset="0"/>
                <a:cs typeface="Times New Roman" panose="02020603050405020304" pitchFamily="18" charset="0"/>
              </a:rPr>
              <a:t>Zosano</a:t>
            </a:r>
            <a:r>
              <a:rPr lang="en-US" altLang="en-US" sz="1500" dirty="0">
                <a:latin typeface="Calibri" panose="020F0502020204030204" pitchFamily="34" charset="0"/>
                <a:ea typeface="Calibri" panose="020F0502020204030204" pitchFamily="34" charset="0"/>
                <a:cs typeface="Times New Roman" panose="02020603050405020304" pitchFamily="18" charset="0"/>
              </a:rPr>
              <a:t>, ZP Opco, </a:t>
            </a:r>
            <a:r>
              <a:rPr lang="en-US" altLang="en-US" sz="1500" dirty="0" err="1">
                <a:latin typeface="Calibri" panose="020F0502020204030204" pitchFamily="34" charset="0"/>
                <a:ea typeface="Calibri" panose="020F0502020204030204" pitchFamily="34" charset="0"/>
                <a:cs typeface="Times New Roman" panose="02020603050405020304" pitchFamily="18" charset="0"/>
              </a:rPr>
              <a:t>Insys</a:t>
            </a:r>
            <a:r>
              <a:rPr lang="en-US" altLang="en-US" sz="1500" dirty="0">
                <a:latin typeface="Calibri" panose="020F0502020204030204" pitchFamily="34" charset="0"/>
                <a:ea typeface="Calibri" panose="020F0502020204030204" pitchFamily="34" charset="0"/>
                <a:cs typeface="Times New Roman" panose="02020603050405020304" pitchFamily="18" charset="0"/>
              </a:rPr>
              <a:t>, Ipsen, </a:t>
            </a:r>
            <a:r>
              <a:rPr lang="en-US" altLang="en-US" sz="1500" dirty="0" err="1">
                <a:latin typeface="Calibri" panose="020F0502020204030204" pitchFamily="34" charset="0"/>
                <a:ea typeface="Calibri" panose="020F0502020204030204" pitchFamily="34" charset="0"/>
                <a:cs typeface="Times New Roman" panose="02020603050405020304" pitchFamily="18" charset="0"/>
              </a:rPr>
              <a:t>Acorda</a:t>
            </a:r>
            <a:r>
              <a:rPr lang="en-US" altLang="en-US" sz="1500" dirty="0">
                <a:latin typeface="Calibri" panose="020F0502020204030204" pitchFamily="34" charset="0"/>
                <a:ea typeface="Calibri" panose="020F0502020204030204" pitchFamily="34" charset="0"/>
                <a:cs typeface="Times New Roman" panose="02020603050405020304" pitchFamily="18" charset="0"/>
              </a:rPr>
              <a:t>, </a:t>
            </a:r>
            <a:r>
              <a:rPr lang="en-US" altLang="en-US" sz="1500" dirty="0" err="1">
                <a:latin typeface="Calibri" panose="020F0502020204030204" pitchFamily="34" charset="0"/>
                <a:ea typeface="Calibri" panose="020F0502020204030204" pitchFamily="34" charset="0"/>
                <a:cs typeface="Times New Roman" panose="02020603050405020304" pitchFamily="18" charset="0"/>
              </a:rPr>
              <a:t>eNeura</a:t>
            </a:r>
            <a:r>
              <a:rPr lang="en-US" altLang="en-US" sz="1500" dirty="0">
                <a:latin typeface="Calibri" panose="020F0502020204030204" pitchFamily="34" charset="0"/>
                <a:ea typeface="Calibri" panose="020F0502020204030204" pitchFamily="34" charset="0"/>
                <a:cs typeface="Times New Roman" panose="02020603050405020304" pitchFamily="18" charset="0"/>
              </a:rPr>
              <a:t>, Charleston Laboratories, Core, </a:t>
            </a:r>
            <a:r>
              <a:rPr lang="en-US" altLang="en-US" sz="1500" dirty="0" err="1">
                <a:latin typeface="Calibri" panose="020F0502020204030204" pitchFamily="34" charset="0"/>
                <a:ea typeface="Calibri" panose="020F0502020204030204" pitchFamily="34" charset="0"/>
                <a:cs typeface="Times New Roman" panose="02020603050405020304" pitchFamily="18" charset="0"/>
              </a:rPr>
              <a:t>Biohaven</a:t>
            </a:r>
            <a:r>
              <a:rPr lang="en-US" altLang="en-US" sz="1500" dirty="0">
                <a:latin typeface="Calibri" panose="020F0502020204030204" pitchFamily="34" charset="0"/>
                <a:ea typeface="Calibri" panose="020F0502020204030204" pitchFamily="34" charset="0"/>
                <a:cs typeface="Times New Roman" panose="02020603050405020304" pitchFamily="18" charset="0"/>
              </a:rPr>
              <a:t>, </a:t>
            </a:r>
            <a:r>
              <a:rPr lang="en-US" altLang="en-US" sz="1500" dirty="0" err="1">
                <a:latin typeface="Calibri" panose="020F0502020204030204" pitchFamily="34" charset="0"/>
                <a:ea typeface="Calibri" panose="020F0502020204030204" pitchFamily="34" charset="0"/>
                <a:cs typeface="Times New Roman" panose="02020603050405020304" pitchFamily="18" charset="0"/>
              </a:rPr>
              <a:t>Biocentric,Magellan</a:t>
            </a:r>
            <a:r>
              <a:rPr lang="en-US" altLang="en-US" sz="1500" dirty="0">
                <a:latin typeface="Calibri" panose="020F0502020204030204" pitchFamily="34" charset="0"/>
                <a:ea typeface="Calibri" panose="020F0502020204030204" pitchFamily="34" charset="0"/>
                <a:cs typeface="Times New Roman" panose="02020603050405020304" pitchFamily="18" charset="0"/>
              </a:rPr>
              <a:t>, </a:t>
            </a:r>
            <a:r>
              <a:rPr lang="en-US" altLang="en-US" sz="1500" dirty="0" err="1">
                <a:latin typeface="Calibri" panose="020F0502020204030204" pitchFamily="34" charset="0"/>
                <a:ea typeface="Calibri" panose="020F0502020204030204" pitchFamily="34" charset="0"/>
                <a:cs typeface="Times New Roman" panose="02020603050405020304" pitchFamily="18" charset="0"/>
              </a:rPr>
              <a:t>Theranica</a:t>
            </a:r>
            <a:r>
              <a:rPr lang="en-US" altLang="en-US" sz="1500" dirty="0">
                <a:latin typeface="Calibri" panose="020F0502020204030204" pitchFamily="34" charset="0"/>
                <a:ea typeface="Calibri" panose="020F0502020204030204" pitchFamily="34" charset="0"/>
                <a:cs typeface="Times New Roman" panose="02020603050405020304" pitchFamily="18" charset="0"/>
              </a:rPr>
              <a:t>, Xenon, Dr Reddy’s/</a:t>
            </a:r>
            <a:r>
              <a:rPr lang="en-US" altLang="en-US" sz="1500" dirty="0" err="1">
                <a:latin typeface="Calibri" panose="020F0502020204030204" pitchFamily="34" charset="0"/>
                <a:ea typeface="Calibri" panose="020F0502020204030204" pitchFamily="34" charset="0"/>
                <a:cs typeface="Times New Roman" panose="02020603050405020304" pitchFamily="18" charset="0"/>
              </a:rPr>
              <a:t>Promius</a:t>
            </a:r>
            <a:r>
              <a:rPr lang="en-US" altLang="en-US" sz="1500" dirty="0">
                <a:latin typeface="Calibri" panose="020F0502020204030204" pitchFamily="34" charset="0"/>
                <a:ea typeface="Calibri" panose="020F0502020204030204" pitchFamily="34" charset="0"/>
                <a:cs typeface="Times New Roman" panose="02020603050405020304" pitchFamily="18" charset="0"/>
              </a:rPr>
              <a:t> Pharma, Vedanta, CC Ford West Group, and </a:t>
            </a:r>
            <a:r>
              <a:rPr lang="en-US" altLang="en-US" sz="1500" dirty="0" err="1">
                <a:latin typeface="Calibri" panose="020F0502020204030204" pitchFamily="34" charset="0"/>
                <a:ea typeface="Calibri" panose="020F0502020204030204" pitchFamily="34" charset="0"/>
                <a:cs typeface="Times New Roman" panose="02020603050405020304" pitchFamily="18" charset="0"/>
              </a:rPr>
              <a:t>Foresite</a:t>
            </a:r>
            <a:r>
              <a:rPr lang="en-US" altLang="en-US" sz="1500" dirty="0">
                <a:latin typeface="Calibri" panose="020F0502020204030204" pitchFamily="34" charset="0"/>
                <a:ea typeface="Calibri" panose="020F0502020204030204" pitchFamily="34" charset="0"/>
                <a:cs typeface="Times New Roman" panose="02020603050405020304" pitchFamily="18" charset="0"/>
              </a:rPr>
              <a:t> Capital. Dr </a:t>
            </a:r>
            <a:r>
              <a:rPr lang="en-US" altLang="en-US" sz="1500" dirty="0" err="1">
                <a:latin typeface="Calibri" panose="020F0502020204030204" pitchFamily="34" charset="0"/>
                <a:ea typeface="Calibri" panose="020F0502020204030204" pitchFamily="34" charset="0"/>
                <a:cs typeface="Times New Roman" panose="02020603050405020304" pitchFamily="18" charset="0"/>
              </a:rPr>
              <a:t>Dodick</a:t>
            </a:r>
            <a:r>
              <a:rPr lang="en-US" altLang="en-US" sz="1500" dirty="0">
                <a:latin typeface="Calibri" panose="020F0502020204030204" pitchFamily="34" charset="0"/>
                <a:ea typeface="Calibri" panose="020F0502020204030204" pitchFamily="34" charset="0"/>
                <a:cs typeface="Times New Roman" panose="02020603050405020304" pitchFamily="18" charset="0"/>
              </a:rPr>
              <a:t> also owns equity in </a:t>
            </a:r>
            <a:r>
              <a:rPr lang="en-US" altLang="en-US" sz="1500" dirty="0" err="1">
                <a:latin typeface="Calibri" panose="020F0502020204030204" pitchFamily="34" charset="0"/>
                <a:ea typeface="Calibri" panose="020F0502020204030204" pitchFamily="34" charset="0"/>
                <a:cs typeface="Times New Roman" panose="02020603050405020304" pitchFamily="18" charset="0"/>
              </a:rPr>
              <a:t>Epien</a:t>
            </a:r>
            <a:r>
              <a:rPr lang="en-US" altLang="en-US" sz="1500" dirty="0">
                <a:latin typeface="Calibri" panose="020F0502020204030204" pitchFamily="34" charset="0"/>
                <a:ea typeface="Calibri" panose="020F0502020204030204" pitchFamily="34" charset="0"/>
                <a:cs typeface="Times New Roman" panose="02020603050405020304" pitchFamily="18" charset="0"/>
              </a:rPr>
              <a:t>, GBS/</a:t>
            </a:r>
            <a:r>
              <a:rPr lang="en-US" altLang="en-US" sz="1500" dirty="0" err="1">
                <a:latin typeface="Calibri" panose="020F0502020204030204" pitchFamily="34" charset="0"/>
                <a:ea typeface="Calibri" panose="020F0502020204030204" pitchFamily="34" charset="0"/>
                <a:cs typeface="Times New Roman" panose="02020603050405020304" pitchFamily="18" charset="0"/>
              </a:rPr>
              <a:t>Nocira</a:t>
            </a:r>
            <a:r>
              <a:rPr lang="en-US" altLang="en-US" sz="1500" dirty="0">
                <a:latin typeface="Calibri" panose="020F0502020204030204" pitchFamily="34" charset="0"/>
                <a:ea typeface="Calibri" panose="020F0502020204030204" pitchFamily="34" charset="0"/>
                <a:cs typeface="Times New Roman" panose="02020603050405020304" pitchFamily="18" charset="0"/>
              </a:rPr>
              <a:t>, Second Opinion, </a:t>
            </a:r>
            <a:r>
              <a:rPr lang="en-US" altLang="en-US" sz="1500" dirty="0" err="1">
                <a:latin typeface="Calibri" panose="020F0502020204030204" pitchFamily="34" charset="0"/>
                <a:ea typeface="Calibri" panose="020F0502020204030204" pitchFamily="34" charset="0"/>
                <a:cs typeface="Times New Roman" panose="02020603050405020304" pitchFamily="18" charset="0"/>
              </a:rPr>
              <a:t>Healint</a:t>
            </a:r>
            <a:r>
              <a:rPr lang="en-US" altLang="en-US" sz="1500" dirty="0">
                <a:latin typeface="Calibri" panose="020F0502020204030204" pitchFamily="34" charset="0"/>
                <a:ea typeface="Calibri" panose="020F0502020204030204" pitchFamily="34" charset="0"/>
                <a:cs typeface="Times New Roman" panose="02020603050405020304" pitchFamily="18" charset="0"/>
              </a:rPr>
              <a:t>, and </a:t>
            </a:r>
            <a:r>
              <a:rPr lang="en-US" altLang="en-US" sz="1500" dirty="0" err="1">
                <a:latin typeface="Calibri" panose="020F0502020204030204" pitchFamily="34" charset="0"/>
                <a:ea typeface="Calibri" panose="020F0502020204030204" pitchFamily="34" charset="0"/>
                <a:cs typeface="Times New Roman" panose="02020603050405020304" pitchFamily="18" charset="0"/>
              </a:rPr>
              <a:t>Theranica</a:t>
            </a:r>
            <a:r>
              <a:rPr lang="en-US" altLang="en-US" sz="1500" dirty="0">
                <a:latin typeface="Calibri" panose="020F0502020204030204" pitchFamily="34" charset="0"/>
                <a:ea typeface="Calibri" panose="020F0502020204030204" pitchFamily="34" charset="0"/>
                <a:cs typeface="Times New Roman" panose="02020603050405020304" pitchFamily="18" charset="0"/>
              </a:rPr>
              <a:t> and has received funding for travel, speaking, editorial activities, or royalty payments from </a:t>
            </a:r>
            <a:r>
              <a:rPr lang="en-US" altLang="en-US" sz="1500" dirty="0" err="1">
                <a:latin typeface="Calibri" panose="020F0502020204030204" pitchFamily="34" charset="0"/>
                <a:ea typeface="Calibri" panose="020F0502020204030204" pitchFamily="34" charset="0"/>
                <a:cs typeface="Times New Roman" panose="02020603050405020304" pitchFamily="18" charset="0"/>
              </a:rPr>
              <a:t>Intramed</a:t>
            </a:r>
            <a:r>
              <a:rPr lang="en-US" altLang="en-US" sz="1500" dirty="0">
                <a:latin typeface="Calibri" panose="020F0502020204030204" pitchFamily="34" charset="0"/>
                <a:ea typeface="Calibri" panose="020F0502020204030204" pitchFamily="34" charset="0"/>
                <a:cs typeface="Times New Roman" panose="02020603050405020304" pitchFamily="18" charset="0"/>
              </a:rPr>
              <a:t>, SAGE Publishing, Sun Pharma, Allergan, Oxford University Press, American Academy of Neurology, American Headache </a:t>
            </a:r>
            <a:r>
              <a:rPr lang="en-US" altLang="en-US" sz="1500" dirty="0" err="1">
                <a:latin typeface="Calibri" panose="020F0502020204030204" pitchFamily="34" charset="0"/>
                <a:ea typeface="Calibri" panose="020F0502020204030204" pitchFamily="34" charset="0"/>
                <a:cs typeface="Times New Roman" panose="02020603050405020304" pitchFamily="18" charset="0"/>
              </a:rPr>
              <a:t>Society,West</a:t>
            </a:r>
            <a:r>
              <a:rPr lang="en-US" altLang="en-US" sz="1500" dirty="0">
                <a:latin typeface="Calibri" panose="020F0502020204030204" pitchFamily="34" charset="0"/>
                <a:ea typeface="Calibri" panose="020F0502020204030204" pitchFamily="34" charset="0"/>
                <a:cs typeface="Times New Roman" panose="02020603050405020304" pitchFamily="18" charset="0"/>
              </a:rPr>
              <a:t> Virginia University Foundation, Canadian Headache Society, </a:t>
            </a:r>
            <a:r>
              <a:rPr lang="en-US" altLang="en-US" sz="1500" dirty="0" err="1">
                <a:latin typeface="Calibri" panose="020F0502020204030204" pitchFamily="34" charset="0"/>
                <a:ea typeface="Calibri" panose="020F0502020204030204" pitchFamily="34" charset="0"/>
                <a:cs typeface="Times New Roman" panose="02020603050405020304" pitchFamily="18" charset="0"/>
              </a:rPr>
              <a:t>Healthlogix</a:t>
            </a:r>
            <a:r>
              <a:rPr lang="en-US" altLang="en-US" sz="1500" dirty="0">
                <a:latin typeface="Calibri" panose="020F0502020204030204" pitchFamily="34" charset="0"/>
                <a:ea typeface="Calibri" panose="020F0502020204030204" pitchFamily="34" charset="0"/>
                <a:cs typeface="Times New Roman" panose="02020603050405020304" pitchFamily="18" charset="0"/>
              </a:rPr>
              <a:t>, Universal Meeting Management, WebMD, </a:t>
            </a:r>
            <a:r>
              <a:rPr lang="en-US" altLang="en-US" sz="1500" dirty="0" err="1">
                <a:latin typeface="Calibri" panose="020F0502020204030204" pitchFamily="34" charset="0"/>
                <a:ea typeface="Calibri" panose="020F0502020204030204" pitchFamily="34" charset="0"/>
                <a:cs typeface="Times New Roman" panose="02020603050405020304" pitchFamily="18" charset="0"/>
              </a:rPr>
              <a:t>UptoDate</a:t>
            </a:r>
            <a:r>
              <a:rPr lang="en-US" altLang="en-US" sz="1500" dirty="0">
                <a:latin typeface="Calibri" panose="020F0502020204030204" pitchFamily="34" charset="0"/>
                <a:ea typeface="Calibri" panose="020F0502020204030204" pitchFamily="34" charset="0"/>
                <a:cs typeface="Times New Roman" panose="02020603050405020304" pitchFamily="18" charset="0"/>
              </a:rPr>
              <a:t>, Medscape/WebMD, Albert Einstein University, University of Toronto, Starr Clinical, Decision Resources, Synergy, </a:t>
            </a:r>
            <a:r>
              <a:rPr lang="en-US" altLang="en-US" sz="1500" dirty="0" err="1">
                <a:latin typeface="Calibri" panose="020F0502020204030204" pitchFamily="34" charset="0"/>
                <a:ea typeface="Calibri" panose="020F0502020204030204" pitchFamily="34" charset="0"/>
                <a:cs typeface="Times New Roman" panose="02020603050405020304" pitchFamily="18" charset="0"/>
              </a:rPr>
              <a:t>MedNet</a:t>
            </a:r>
            <a:r>
              <a:rPr lang="en-US" altLang="en-US" sz="1500" dirty="0">
                <a:latin typeface="Calibri" panose="020F0502020204030204" pitchFamily="34" charset="0"/>
                <a:ea typeface="Calibri" panose="020F0502020204030204" pitchFamily="34" charset="0"/>
                <a:cs typeface="Times New Roman" panose="02020603050405020304" pitchFamily="18" charset="0"/>
              </a:rPr>
              <a:t> LLC, Peer View Institute for Medical Education, </a:t>
            </a:r>
            <a:r>
              <a:rPr lang="en-US" altLang="en-US" sz="1500" dirty="0" err="1">
                <a:latin typeface="Calibri" panose="020F0502020204030204" pitchFamily="34" charset="0"/>
                <a:ea typeface="Calibri" panose="020F0502020204030204" pitchFamily="34" charset="0"/>
                <a:cs typeface="Times New Roman" panose="02020603050405020304" pitchFamily="18" charset="0"/>
              </a:rPr>
              <a:t>Medicom</a:t>
            </a:r>
            <a:r>
              <a:rPr lang="en-US" altLang="en-US" sz="1500" dirty="0">
                <a:latin typeface="Calibri" panose="020F0502020204030204" pitchFamily="34" charset="0"/>
                <a:ea typeface="Calibri" panose="020F0502020204030204" pitchFamily="34" charset="0"/>
                <a:cs typeface="Times New Roman" panose="02020603050405020304" pitchFamily="18" charset="0"/>
              </a:rPr>
              <a:t>, </a:t>
            </a:r>
            <a:r>
              <a:rPr lang="en-US" altLang="en-US" sz="1500" dirty="0" err="1">
                <a:latin typeface="Calibri" panose="020F0502020204030204" pitchFamily="34" charset="0"/>
                <a:ea typeface="Calibri" panose="020F0502020204030204" pitchFamily="34" charset="0"/>
                <a:cs typeface="Times New Roman" panose="02020603050405020304" pitchFamily="18" charset="0"/>
              </a:rPr>
              <a:t>Medlogix,Wolters</a:t>
            </a:r>
            <a:r>
              <a:rPr lang="en-US" altLang="en-US" sz="1500" dirty="0">
                <a:latin typeface="Calibri" panose="020F0502020204030204" pitchFamily="34" charset="0"/>
                <a:ea typeface="Calibri" panose="020F0502020204030204" pitchFamily="34" charset="0"/>
                <a:cs typeface="Times New Roman" panose="02020603050405020304" pitchFamily="18" charset="0"/>
              </a:rPr>
              <a:t> Kluwer Health, Chameleon Communications, Academy for Continued Healthcare Learning, Haymarket Medical Education, Global Scientific Communications, Miller Medical Communications, </a:t>
            </a:r>
            <a:r>
              <a:rPr lang="en-US" altLang="en-US" sz="1500" dirty="0" err="1">
                <a:latin typeface="Calibri" panose="020F0502020204030204" pitchFamily="34" charset="0"/>
                <a:ea typeface="Calibri" panose="020F0502020204030204" pitchFamily="34" charset="0"/>
                <a:cs typeface="Times New Roman" panose="02020603050405020304" pitchFamily="18" charset="0"/>
              </a:rPr>
              <a:t>MeetingLogiX</a:t>
            </a:r>
            <a:r>
              <a:rPr lang="en-US" altLang="en-US" sz="1500" dirty="0">
                <a:latin typeface="Calibri" panose="020F0502020204030204" pitchFamily="34" charset="0"/>
                <a:ea typeface="Calibri" panose="020F0502020204030204" pitchFamily="34" charset="0"/>
                <a:cs typeface="Times New Roman" panose="02020603050405020304" pitchFamily="18" charset="0"/>
              </a:rPr>
              <a:t>, and Wiley Blackwell. Through his employer, Dr </a:t>
            </a:r>
            <a:r>
              <a:rPr lang="en-US" altLang="en-US" sz="1500" dirty="0" err="1">
                <a:latin typeface="Calibri" panose="020F0502020204030204" pitchFamily="34" charset="0"/>
                <a:ea typeface="Calibri" panose="020F0502020204030204" pitchFamily="34" charset="0"/>
                <a:cs typeface="Times New Roman" panose="02020603050405020304" pitchFamily="18" charset="0"/>
              </a:rPr>
              <a:t>Dodick</a:t>
            </a:r>
            <a:r>
              <a:rPr lang="en-US" altLang="en-US" sz="1500" dirty="0">
                <a:latin typeface="Calibri" panose="020F0502020204030204" pitchFamily="34" charset="0"/>
                <a:ea typeface="Calibri" panose="020F0502020204030204" pitchFamily="34" charset="0"/>
                <a:cs typeface="Times New Roman" panose="02020603050405020304" pitchFamily="18" charset="0"/>
              </a:rPr>
              <a:t> has consulting use agreements with Neuro Assessment Systems and </a:t>
            </a:r>
            <a:r>
              <a:rPr lang="en-US" altLang="en-US" sz="1500" dirty="0" err="1">
                <a:latin typeface="Calibri" panose="020F0502020204030204" pitchFamily="34" charset="0"/>
                <a:ea typeface="Calibri" panose="020F0502020204030204" pitchFamily="34" charset="0"/>
                <a:cs typeface="Times New Roman" panose="02020603050405020304" pitchFamily="18" charset="0"/>
              </a:rPr>
              <a:t>Myndshft</a:t>
            </a:r>
            <a:r>
              <a:rPr lang="en-US" altLang="en-US" sz="1500" dirty="0">
                <a:latin typeface="Calibri" panose="020F0502020204030204" pitchFamily="34" charset="0"/>
                <a:ea typeface="Calibri" panose="020F0502020204030204" pitchFamily="34" charset="0"/>
                <a:cs typeface="Times New Roman" panose="02020603050405020304" pitchFamily="18" charset="0"/>
              </a:rPr>
              <a:t>. Dr </a:t>
            </a:r>
            <a:r>
              <a:rPr lang="en-US" altLang="en-US" sz="1500" dirty="0" err="1">
                <a:latin typeface="Calibri" panose="020F0502020204030204" pitchFamily="34" charset="0"/>
                <a:ea typeface="Calibri" panose="020F0502020204030204" pitchFamily="34" charset="0"/>
                <a:cs typeface="Times New Roman" panose="02020603050405020304" pitchFamily="18" charset="0"/>
              </a:rPr>
              <a:t>Dodick</a:t>
            </a:r>
            <a:r>
              <a:rPr lang="en-US" altLang="en-US" sz="1500" dirty="0">
                <a:latin typeface="Calibri" panose="020F0502020204030204" pitchFamily="34" charset="0"/>
                <a:ea typeface="Calibri" panose="020F0502020204030204" pitchFamily="34" charset="0"/>
                <a:cs typeface="Times New Roman" panose="02020603050405020304" pitchFamily="18" charset="0"/>
              </a:rPr>
              <a:t> also holds board of director positions with King-</a:t>
            </a:r>
            <a:r>
              <a:rPr lang="en-US" altLang="en-US" sz="1500" dirty="0" err="1">
                <a:latin typeface="Calibri" panose="020F0502020204030204" pitchFamily="34" charset="0"/>
                <a:ea typeface="Calibri" panose="020F0502020204030204" pitchFamily="34" charset="0"/>
                <a:cs typeface="Times New Roman" panose="02020603050405020304" pitchFamily="18" charset="0"/>
              </a:rPr>
              <a:t>Devick</a:t>
            </a:r>
            <a:r>
              <a:rPr lang="en-US" altLang="en-US" sz="1500" dirty="0">
                <a:latin typeface="Calibri" panose="020F0502020204030204" pitchFamily="34" charset="0"/>
                <a:ea typeface="Calibri" panose="020F0502020204030204" pitchFamily="34" charset="0"/>
                <a:cs typeface="Times New Roman" panose="02020603050405020304" pitchFamily="18" charset="0"/>
              </a:rPr>
              <a:t> Technologies, and </a:t>
            </a:r>
            <a:r>
              <a:rPr lang="en-US" altLang="en-US" sz="1500" dirty="0" err="1">
                <a:latin typeface="Calibri" panose="020F0502020204030204" pitchFamily="34" charset="0"/>
                <a:ea typeface="Calibri" panose="020F0502020204030204" pitchFamily="34" charset="0"/>
                <a:cs typeface="Times New Roman" panose="02020603050405020304" pitchFamily="18" charset="0"/>
              </a:rPr>
              <a:t>Epien</a:t>
            </a:r>
            <a:r>
              <a:rPr lang="en-US" altLang="en-US" sz="1500" dirty="0">
                <a:latin typeface="Calibri" panose="020F0502020204030204" pitchFamily="34" charset="0"/>
                <a:ea typeface="Calibri" panose="020F0502020204030204" pitchFamily="34" charset="0"/>
                <a:cs typeface="Times New Roman" panose="02020603050405020304" pitchFamily="18" charset="0"/>
              </a:rPr>
              <a:t> Inc and holds patent 17189376.1-1466 on a botulinum toxin dosage regimen for chronic migraine prophylaxis.  </a:t>
            </a:r>
          </a:p>
        </p:txBody>
      </p:sp>
    </p:spTree>
    <p:extLst>
      <p:ext uri="{BB962C8B-B14F-4D97-AF65-F5344CB8AC3E}">
        <p14:creationId xmlns:p14="http://schemas.microsoft.com/office/powerpoint/2010/main" val="2490148365"/>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1">
            <a:extLst>
              <a:ext uri="{FF2B5EF4-FFF2-40B4-BE49-F238E27FC236}">
                <a16:creationId xmlns:a16="http://schemas.microsoft.com/office/drawing/2014/main" id="{0B2AF303-C4B5-9547-BAAD-CFBAC6A44163}"/>
              </a:ext>
            </a:extLst>
          </p:cNvPr>
          <p:cNvSpPr>
            <a:spLocks noGrp="1" noChangeArrowheads="1"/>
          </p:cNvSpPr>
          <p:nvPr>
            <p:ph type="title"/>
          </p:nvPr>
        </p:nvSpPr>
        <p:spPr>
          <a:xfrm>
            <a:off x="1138238" y="228600"/>
            <a:ext cx="7772400" cy="685800"/>
          </a:xfrm>
        </p:spPr>
        <p:txBody>
          <a:bodyPr/>
          <a:lstStyle/>
          <a:p>
            <a:r>
              <a:rPr lang="en-US" altLang="en-US" dirty="0"/>
              <a:t>Useful life skill</a:t>
            </a:r>
          </a:p>
        </p:txBody>
      </p:sp>
      <p:sp>
        <p:nvSpPr>
          <p:cNvPr id="193538" name="Content Placeholder 2">
            <a:extLst>
              <a:ext uri="{FF2B5EF4-FFF2-40B4-BE49-F238E27FC236}">
                <a16:creationId xmlns:a16="http://schemas.microsoft.com/office/drawing/2014/main" id="{6489F35C-7114-E348-A4A0-910C64C27524}"/>
              </a:ext>
            </a:extLst>
          </p:cNvPr>
          <p:cNvSpPr>
            <a:spLocks noGrp="1" noChangeArrowheads="1"/>
          </p:cNvSpPr>
          <p:nvPr>
            <p:ph idx="1"/>
          </p:nvPr>
        </p:nvSpPr>
        <p:spPr>
          <a:xfrm>
            <a:off x="1066800" y="914400"/>
            <a:ext cx="7772400" cy="3257550"/>
          </a:xfrm>
        </p:spPr>
        <p:txBody>
          <a:bodyPr/>
          <a:lstStyle/>
          <a:p>
            <a:r>
              <a:rPr lang="en-US" altLang="en-US" dirty="0"/>
              <a:t>Two migraine experts are quoted in Jane Brody's article:</a:t>
            </a:r>
          </a:p>
          <a:p>
            <a:pPr lvl="1"/>
            <a:r>
              <a:rPr lang="en-US" altLang="en-US" dirty="0"/>
              <a:t>Dr. Stephen Silberstein (Thomas Jefferson University)</a:t>
            </a:r>
          </a:p>
          <a:p>
            <a:pPr lvl="1"/>
            <a:r>
              <a:rPr lang="en-US" altLang="en-US" dirty="0"/>
              <a:t>Dr. David </a:t>
            </a:r>
            <a:r>
              <a:rPr lang="en-US" altLang="en-US" dirty="0" err="1"/>
              <a:t>Dodick</a:t>
            </a:r>
            <a:r>
              <a:rPr lang="en-US" altLang="en-US" dirty="0"/>
              <a:t> (Mayo Clinic, Scottsdale)</a:t>
            </a:r>
          </a:p>
          <a:p>
            <a:r>
              <a:rPr lang="en-US" altLang="en-US" dirty="0"/>
              <a:t>How much money did these two experts receive from the pharmaceutical industry in 2018?</a:t>
            </a:r>
          </a:p>
          <a:p>
            <a:r>
              <a:rPr lang="en-US" altLang="en-US" dirty="0"/>
              <a:t>Google "drug company payments to doctors"</a:t>
            </a:r>
          </a:p>
          <a:p>
            <a:pPr lvl="1"/>
            <a:r>
              <a:rPr lang="en-US" altLang="en-US" dirty="0"/>
              <a:t>Find Pro Publica website</a:t>
            </a:r>
          </a:p>
        </p:txBody>
      </p:sp>
      <p:sp>
        <p:nvSpPr>
          <p:cNvPr id="4" name="Slide Number Placeholder 3">
            <a:extLst>
              <a:ext uri="{FF2B5EF4-FFF2-40B4-BE49-F238E27FC236}">
                <a16:creationId xmlns:a16="http://schemas.microsoft.com/office/drawing/2014/main" id="{7C587698-F59E-4945-BAC3-40252EF5F35B}"/>
              </a:ext>
            </a:extLst>
          </p:cNvPr>
          <p:cNvSpPr>
            <a:spLocks noGrp="1"/>
          </p:cNvSpPr>
          <p:nvPr>
            <p:ph type="sldNum" sz="quarter" idx="12"/>
          </p:nvPr>
        </p:nvSpPr>
        <p:spPr/>
        <p:txBody>
          <a:bodyPr/>
          <a:lstStyle/>
          <a:p>
            <a:pPr>
              <a:defRPr/>
            </a:pPr>
            <a:fld id="{06DB4330-732C-4A4F-9CBC-9EED64F1A792}" type="slidenum">
              <a:rPr lang="en-US" altLang="en-US" smtClean="0"/>
              <a:pPr>
                <a:defRPr/>
              </a:pPr>
              <a:t>17</a:t>
            </a:fld>
            <a:endParaRPr lang="en-US"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8BCC90-7F5E-A241-A5FC-6F9EB4A57FB1}"/>
              </a:ext>
            </a:extLst>
          </p:cNvPr>
          <p:cNvSpPr>
            <a:spLocks noGrp="1"/>
          </p:cNvSpPr>
          <p:nvPr>
            <p:ph type="sldNum" sz="quarter" idx="12"/>
          </p:nvPr>
        </p:nvSpPr>
        <p:spPr/>
        <p:txBody>
          <a:bodyPr/>
          <a:lstStyle/>
          <a:p>
            <a:pPr>
              <a:defRPr/>
            </a:pPr>
            <a:fld id="{3F3F56E1-7635-D94F-AA7C-B0630E87E1CC}" type="slidenum">
              <a:rPr lang="en-US" altLang="en-US" smtClean="0"/>
              <a:pPr>
                <a:defRPr/>
              </a:pPr>
              <a:t>18</a:t>
            </a:fld>
            <a:endParaRPr lang="en-US" altLang="en-US"/>
          </a:p>
        </p:txBody>
      </p:sp>
      <p:pic>
        <p:nvPicPr>
          <p:cNvPr id="9" name="Content Placeholder 8">
            <a:extLst>
              <a:ext uri="{FF2B5EF4-FFF2-40B4-BE49-F238E27FC236}">
                <a16:creationId xmlns:a16="http://schemas.microsoft.com/office/drawing/2014/main" id="{41B360A2-AB3D-FD4B-A801-EBD46FDECD33}"/>
              </a:ext>
            </a:extLst>
          </p:cNvPr>
          <p:cNvPicPr>
            <a:picLocks noGrp="1" noChangeAspect="1"/>
          </p:cNvPicPr>
          <p:nvPr>
            <p:ph idx="1"/>
          </p:nvPr>
        </p:nvPicPr>
        <p:blipFill>
          <a:blip r:embed="rId2"/>
          <a:stretch>
            <a:fillRect/>
          </a:stretch>
        </p:blipFill>
        <p:spPr>
          <a:xfrm>
            <a:off x="14680" y="-24626"/>
            <a:ext cx="8769256" cy="4710926"/>
          </a:xfrm>
        </p:spPr>
      </p:pic>
    </p:spTree>
    <p:extLst>
      <p:ext uri="{BB962C8B-B14F-4D97-AF65-F5344CB8AC3E}">
        <p14:creationId xmlns:p14="http://schemas.microsoft.com/office/powerpoint/2010/main" val="1347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72296C7-8DF1-7849-81AD-711782BE1FD7}"/>
              </a:ext>
            </a:extLst>
          </p:cNvPr>
          <p:cNvPicPr>
            <a:picLocks noGrp="1" noChangeAspect="1"/>
          </p:cNvPicPr>
          <p:nvPr>
            <p:ph idx="1"/>
          </p:nvPr>
        </p:nvPicPr>
        <p:blipFill>
          <a:blip r:embed="rId3"/>
          <a:stretch>
            <a:fillRect/>
          </a:stretch>
        </p:blipFill>
        <p:spPr>
          <a:xfrm>
            <a:off x="29737" y="-95250"/>
            <a:ext cx="8904086" cy="5238750"/>
          </a:xfrm>
        </p:spPr>
      </p:pic>
      <p:sp>
        <p:nvSpPr>
          <p:cNvPr id="4" name="Slide Number Placeholder 3">
            <a:extLst>
              <a:ext uri="{FF2B5EF4-FFF2-40B4-BE49-F238E27FC236}">
                <a16:creationId xmlns:a16="http://schemas.microsoft.com/office/drawing/2014/main" id="{8C7FEE4B-63E7-3E4C-B397-419E3BAC67FC}"/>
              </a:ext>
            </a:extLst>
          </p:cNvPr>
          <p:cNvSpPr>
            <a:spLocks noGrp="1"/>
          </p:cNvSpPr>
          <p:nvPr>
            <p:ph type="sldNum" sz="quarter" idx="12"/>
          </p:nvPr>
        </p:nvSpPr>
        <p:spPr/>
        <p:txBody>
          <a:bodyPr/>
          <a:lstStyle/>
          <a:p>
            <a:pPr>
              <a:defRPr/>
            </a:pPr>
            <a:fld id="{3F3F56E1-7635-D94F-AA7C-B0630E87E1CC}" type="slidenum">
              <a:rPr lang="en-US" altLang="en-US" smtClean="0"/>
              <a:pPr>
                <a:defRPr/>
              </a:pPr>
              <a:t>19</a:t>
            </a:fld>
            <a:endParaRPr lang="en-US" altLang="en-US"/>
          </a:p>
        </p:txBody>
      </p:sp>
    </p:spTree>
    <p:extLst>
      <p:ext uri="{BB962C8B-B14F-4D97-AF65-F5344CB8AC3E}">
        <p14:creationId xmlns:p14="http://schemas.microsoft.com/office/powerpoint/2010/main" val="1088315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a:extLst>
              <a:ext uri="{FF2B5EF4-FFF2-40B4-BE49-F238E27FC236}">
                <a16:creationId xmlns:a16="http://schemas.microsoft.com/office/drawing/2014/main" id="{33B8A17C-654F-4348-B116-233D5993E75D}"/>
              </a:ext>
            </a:extLst>
          </p:cNvPr>
          <p:cNvSpPr>
            <a:spLocks noGrp="1" noChangeArrowheads="1"/>
          </p:cNvSpPr>
          <p:nvPr>
            <p:ph type="title"/>
          </p:nvPr>
        </p:nvSpPr>
        <p:spPr>
          <a:xfrm>
            <a:off x="1371600" y="69980"/>
            <a:ext cx="5486400" cy="520570"/>
          </a:xfrm>
        </p:spPr>
        <p:txBody>
          <a:bodyPr/>
          <a:lstStyle/>
          <a:p>
            <a:pPr>
              <a:defRPr/>
            </a:pPr>
            <a:r>
              <a:rPr lang="en-US" altLang="en-US" dirty="0">
                <a:ea typeface="MS PGothic" panose="020B0600070205080204" pitchFamily="34" charset="-128"/>
              </a:rPr>
              <a:t> Acknowledgements</a:t>
            </a:r>
          </a:p>
        </p:txBody>
      </p:sp>
      <p:sp>
        <p:nvSpPr>
          <p:cNvPr id="347139" name="Rectangle 3">
            <a:extLst>
              <a:ext uri="{FF2B5EF4-FFF2-40B4-BE49-F238E27FC236}">
                <a16:creationId xmlns:a16="http://schemas.microsoft.com/office/drawing/2014/main" id="{B2A9657D-C683-B441-93F2-85180AE607FB}"/>
              </a:ext>
            </a:extLst>
          </p:cNvPr>
          <p:cNvSpPr>
            <a:spLocks noGrp="1" noChangeArrowheads="1"/>
          </p:cNvSpPr>
          <p:nvPr>
            <p:ph type="body" idx="1"/>
          </p:nvPr>
        </p:nvSpPr>
        <p:spPr>
          <a:xfrm>
            <a:off x="1107688" y="677437"/>
            <a:ext cx="8001000" cy="4191000"/>
          </a:xfrm>
        </p:spPr>
        <p:txBody>
          <a:bodyPr/>
          <a:lstStyle/>
          <a:p>
            <a:pPr>
              <a:defRPr/>
            </a:pPr>
            <a:r>
              <a:rPr lang="en-US" altLang="en-US" sz="2200" dirty="0">
                <a:ea typeface="MS PGothic" panose="020B0600070205080204" pitchFamily="34" charset="-128"/>
              </a:rPr>
              <a:t>Funding:  An ancestor of this talk was prepared with funding from the "State Attorney General Consumer and Prescriber Education Grant Program, funded by the multi-state settlement of consumer fraud claims regarding the marketing of the prescription drug Neurontin®"</a:t>
            </a:r>
          </a:p>
          <a:p>
            <a:pPr>
              <a:defRPr/>
            </a:pPr>
            <a:r>
              <a:rPr lang="en-US" altLang="en-US" sz="2200" dirty="0">
                <a:ea typeface="MS PGothic" panose="020B0600070205080204" pitchFamily="34" charset="-128"/>
              </a:rPr>
              <a:t>Short version: Pfizer paid a $420 million fine, some of which was designated to educate health professionals about unethical pharma marketing practices</a:t>
            </a:r>
          </a:p>
          <a:p>
            <a:pPr>
              <a:defRPr/>
            </a:pPr>
            <a:r>
              <a:rPr lang="en-US" altLang="en-US" sz="2200" dirty="0">
                <a:ea typeface="MS PGothic" panose="020B0600070205080204" pitchFamily="34" charset="-128"/>
              </a:rPr>
              <a:t>Help with first version (2008): Drs. Lisa </a:t>
            </a:r>
            <a:r>
              <a:rPr lang="en-US" altLang="en-US" sz="2200" dirty="0" err="1">
                <a:ea typeface="MS PGothic" panose="020B0600070205080204" pitchFamily="34" charset="-128"/>
              </a:rPr>
              <a:t>Bero</a:t>
            </a:r>
            <a:r>
              <a:rPr lang="en-US" altLang="en-US" sz="2200" dirty="0">
                <a:ea typeface="MS PGothic" panose="020B0600070205080204" pitchFamily="34" charset="-128"/>
              </a:rPr>
              <a:t> and Michael Steinman</a:t>
            </a:r>
          </a:p>
          <a:p>
            <a:pPr>
              <a:defRPr/>
            </a:pPr>
            <a:r>
              <a:rPr lang="en-US" altLang="en-US" sz="2200" dirty="0"/>
              <a:t>Thanks to Martina Steurer for some graphics</a:t>
            </a:r>
          </a:p>
        </p:txBody>
      </p:sp>
      <p:sp>
        <p:nvSpPr>
          <p:cNvPr id="22531" name="Slide Number Placeholder 1">
            <a:extLst>
              <a:ext uri="{FF2B5EF4-FFF2-40B4-BE49-F238E27FC236}">
                <a16:creationId xmlns:a16="http://schemas.microsoft.com/office/drawing/2014/main" id="{8050F8C3-5601-1049-B2AB-EF644110054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Sans Unicode" panose="020B0602030504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Lucida Sans Unicode" panose="020B0602030504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Lucida Sans Unicode" panose="020B0602030504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Lucida Sans Unicode" panose="020B0602030504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Lucida Sans Unicode" panose="020B0602030504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Lucida Sans Unicode" panose="020B0602030504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Lucida Sans Unicode" panose="020B0602030504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Lucida Sans Unicode" panose="020B0602030504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Lucida Sans Unicode" panose="020B0602030504020204" pitchFamily="34" charset="0"/>
                <a:ea typeface="ＭＳ Ｐゴシック" panose="020B0600070205080204" pitchFamily="34" charset="-128"/>
              </a:defRPr>
            </a:lvl9pPr>
          </a:lstStyle>
          <a:p>
            <a:pPr>
              <a:spcBef>
                <a:spcPct val="0"/>
              </a:spcBef>
              <a:buFontTx/>
              <a:buNone/>
            </a:pPr>
            <a:fld id="{D9B154A1-7680-1B40-8D5C-35798CEFC9D3}" type="slidenum">
              <a:rPr lang="en-US" altLang="en-US" sz="1400" smtClean="0">
                <a:latin typeface="Times" pitchFamily="2" charset="0"/>
              </a:rPr>
              <a:pPr>
                <a:spcBef>
                  <a:spcPct val="0"/>
                </a:spcBef>
                <a:buFontTx/>
                <a:buNone/>
              </a:pPr>
              <a:t>2</a:t>
            </a:fld>
            <a:endParaRPr lang="en-US" altLang="en-US" sz="1400">
              <a:latin typeface="Times" pitchFamily="2" charset="0"/>
            </a:endParaRPr>
          </a:p>
        </p:txBody>
      </p:sp>
      <p:pic>
        <p:nvPicPr>
          <p:cNvPr id="2" name="Audio 1">
            <a:hlinkClick r:id="" action="ppaction://media"/>
            <a:extLst>
              <a:ext uri="{FF2B5EF4-FFF2-40B4-BE49-F238E27FC236}">
                <a16:creationId xmlns:a16="http://schemas.microsoft.com/office/drawing/2014/main" id="{E54A220E-9D8B-5549-8EBF-4D1844FD7B4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4178300"/>
            <a:ext cx="812800" cy="812800"/>
          </a:xfrm>
          <a:prstGeom prst="rect">
            <a:avLst/>
          </a:prstGeom>
        </p:spPr>
      </p:pic>
    </p:spTree>
    <p:custDataLst>
      <p:tags r:id="rId1"/>
    </p:custDataLst>
    <p:extLst>
      <p:ext uri="{BB962C8B-B14F-4D97-AF65-F5344CB8AC3E}">
        <p14:creationId xmlns:p14="http://schemas.microsoft.com/office/powerpoint/2010/main" val="619263799"/>
      </p:ext>
    </p:extLst>
  </p:cSld>
  <p:clrMapOvr>
    <a:masterClrMapping/>
  </p:clrMapOvr>
  <mc:AlternateContent xmlns:mc="http://schemas.openxmlformats.org/markup-compatibility/2006" xmlns:p14="http://schemas.microsoft.com/office/powerpoint/2010/main">
    <mc:Choice Requires="p14">
      <p:transition spd="slow" p14:dur="2000" advTm="4314"/>
    </mc:Choice>
    <mc:Fallback xmlns="">
      <p:transition spd="slow" advTm="4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713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713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713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71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34713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98233A06-B56A-8C41-9FB1-9D576D6D2101}"/>
              </a:ext>
            </a:extLst>
          </p:cNvPr>
          <p:cNvSpPr>
            <a:spLocks noGrp="1" noChangeArrowheads="1"/>
          </p:cNvSpPr>
          <p:nvPr>
            <p:ph type="title"/>
          </p:nvPr>
        </p:nvSpPr>
        <p:spPr>
          <a:xfrm>
            <a:off x="1066800" y="361950"/>
            <a:ext cx="7848600" cy="514350"/>
          </a:xfrm>
        </p:spPr>
        <p:txBody>
          <a:bodyPr/>
          <a:lstStyle/>
          <a:p>
            <a:r>
              <a:rPr lang="en-US" altLang="en-US" sz="3600" dirty="0"/>
              <a:t>Critical Appraisal: History and Physical of a Research Paper</a:t>
            </a:r>
          </a:p>
        </p:txBody>
      </p:sp>
      <p:sp>
        <p:nvSpPr>
          <p:cNvPr id="25602" name="Rectangle 3">
            <a:extLst>
              <a:ext uri="{FF2B5EF4-FFF2-40B4-BE49-F238E27FC236}">
                <a16:creationId xmlns:a16="http://schemas.microsoft.com/office/drawing/2014/main" id="{413A2FF1-D399-B74B-B58D-03C38C8075B0}"/>
              </a:ext>
            </a:extLst>
          </p:cNvPr>
          <p:cNvSpPr>
            <a:spLocks noGrp="1" noChangeArrowheads="1"/>
          </p:cNvSpPr>
          <p:nvPr>
            <p:ph type="body" idx="1"/>
          </p:nvPr>
        </p:nvSpPr>
        <p:spPr>
          <a:xfrm>
            <a:off x="1371600" y="1295400"/>
            <a:ext cx="7162800" cy="3562350"/>
          </a:xfrm>
        </p:spPr>
        <p:txBody>
          <a:bodyPr/>
          <a:lstStyle/>
          <a:p>
            <a:pPr marL="609600" indent="-609600"/>
            <a:r>
              <a:rPr lang="en-GB" altLang="en-US" dirty="0"/>
              <a:t>Authors and funding source</a:t>
            </a:r>
          </a:p>
          <a:p>
            <a:pPr marL="609600" indent="-609600"/>
            <a:r>
              <a:rPr lang="en-GB" altLang="en-US" dirty="0"/>
              <a:t>Research question</a:t>
            </a:r>
          </a:p>
          <a:p>
            <a:pPr marL="609600" indent="-609600"/>
            <a:r>
              <a:rPr lang="en-GB" altLang="en-US" dirty="0"/>
              <a:t>Study design</a:t>
            </a:r>
          </a:p>
          <a:p>
            <a:pPr marL="609600" indent="-609600"/>
            <a:r>
              <a:rPr lang="en-GB" altLang="en-US" dirty="0">
                <a:solidFill>
                  <a:srgbClr val="FF0000"/>
                </a:solidFill>
              </a:rPr>
              <a:t>Study participants</a:t>
            </a:r>
          </a:p>
          <a:p>
            <a:pPr marL="609600" indent="-609600"/>
            <a:r>
              <a:rPr lang="en-GB" altLang="en-US" dirty="0"/>
              <a:t>Predictor variables</a:t>
            </a:r>
          </a:p>
          <a:p>
            <a:pPr marL="609600" indent="-609600"/>
            <a:r>
              <a:rPr lang="en-GB" altLang="en-US" dirty="0"/>
              <a:t>Outcome variable</a:t>
            </a:r>
          </a:p>
          <a:p>
            <a:pPr marL="609600" indent="-609600"/>
            <a:r>
              <a:rPr lang="en-GB" altLang="en-US" dirty="0"/>
              <a:t>Analysis and presentation of results (especially effect size and confidence interval)</a:t>
            </a:r>
          </a:p>
        </p:txBody>
      </p:sp>
      <p:sp>
        <p:nvSpPr>
          <p:cNvPr id="25603" name="Slide Number Placeholder 1">
            <a:extLst>
              <a:ext uri="{FF2B5EF4-FFF2-40B4-BE49-F238E27FC236}">
                <a16:creationId xmlns:a16="http://schemas.microsoft.com/office/drawing/2014/main" id="{6FDA34D7-2B2E-2E4B-95F8-5E6AD1450B6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9C405CEF-65E6-004A-AD5F-77974A06F485}" type="slidenum">
              <a:rPr kumimoji="0" lang="en-US" altLang="en-US" sz="1400" smtClean="0">
                <a:latin typeface="Times" pitchFamily="2" charset="0"/>
              </a:rPr>
              <a:pPr>
                <a:spcBef>
                  <a:spcPct val="0"/>
                </a:spcBef>
                <a:buClrTx/>
                <a:buSzTx/>
                <a:buFontTx/>
                <a:buNone/>
              </a:pPr>
              <a:t>20</a:t>
            </a:fld>
            <a:endParaRPr kumimoji="0" lang="en-US" altLang="en-US" sz="1400">
              <a:latin typeface="Times" pitchFamily="2" charset="0"/>
            </a:endParaRPr>
          </a:p>
        </p:txBody>
      </p:sp>
    </p:spTree>
    <p:custDataLst>
      <p:tags r:id="rId1"/>
    </p:custDataLst>
    <p:extLst>
      <p:ext uri="{BB962C8B-B14F-4D97-AF65-F5344CB8AC3E}">
        <p14:creationId xmlns:p14="http://schemas.microsoft.com/office/powerpoint/2010/main" val="1165242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DAA83BD8-EE98-424B-BA75-0C9100E38DC0}"/>
              </a:ext>
            </a:extLst>
          </p:cNvPr>
          <p:cNvSpPr>
            <a:spLocks noGrp="1" noChangeArrowheads="1"/>
          </p:cNvSpPr>
          <p:nvPr>
            <p:ph type="title"/>
          </p:nvPr>
        </p:nvSpPr>
        <p:spPr>
          <a:xfrm>
            <a:off x="1143000" y="63500"/>
            <a:ext cx="7315200" cy="422275"/>
          </a:xfrm>
        </p:spPr>
        <p:txBody>
          <a:bodyPr/>
          <a:lstStyle/>
          <a:p>
            <a:r>
              <a:rPr lang="en-US" altLang="en-US" sz="3600" dirty="0"/>
              <a:t>Study participants: AUSTRI</a:t>
            </a:r>
          </a:p>
        </p:txBody>
      </p:sp>
      <p:sp>
        <p:nvSpPr>
          <p:cNvPr id="148483" name="Rectangle 3">
            <a:extLst>
              <a:ext uri="{FF2B5EF4-FFF2-40B4-BE49-F238E27FC236}">
                <a16:creationId xmlns:a16="http://schemas.microsoft.com/office/drawing/2014/main" id="{9361BE61-86EF-1040-A7CD-51988365DA3F}"/>
              </a:ext>
            </a:extLst>
          </p:cNvPr>
          <p:cNvSpPr>
            <a:spLocks noGrp="1" noChangeArrowheads="1"/>
          </p:cNvSpPr>
          <p:nvPr>
            <p:ph type="body" idx="1"/>
          </p:nvPr>
        </p:nvSpPr>
        <p:spPr>
          <a:xfrm>
            <a:off x="946150" y="570617"/>
            <a:ext cx="7893050" cy="4009320"/>
          </a:xfrm>
        </p:spPr>
        <p:txBody>
          <a:bodyPr/>
          <a:lstStyle/>
          <a:p>
            <a:r>
              <a:rPr lang="en-US" altLang="en-US" dirty="0"/>
              <a:t>Long-acting beta agonists (LABA) have increased deaths &amp; life-threatening asthma episodes in many studies</a:t>
            </a:r>
          </a:p>
          <a:p>
            <a:r>
              <a:rPr lang="en-US" altLang="en-US" dirty="0"/>
              <a:t>Glaxo Smith Klein did the AUSTRI trial to test safety of LABA salmeterol+ fluticasone vs. fluticasone alone</a:t>
            </a:r>
            <a:r>
              <a:rPr lang="en-US" altLang="en-US" baseline="30000" dirty="0"/>
              <a:t>1</a:t>
            </a:r>
          </a:p>
          <a:p>
            <a:r>
              <a:rPr lang="en-US" altLang="en-US" dirty="0"/>
              <a:t>Subjects</a:t>
            </a:r>
          </a:p>
          <a:p>
            <a:pPr lvl="1"/>
            <a:r>
              <a:rPr lang="en-US" altLang="en-US" dirty="0"/>
              <a:t>Subjects with a history of life-threatening or "unstable" asthma (e.g., &gt; 2 hospitalizations in previous 12 months) were excluded</a:t>
            </a:r>
          </a:p>
          <a:p>
            <a:pPr lvl="1"/>
            <a:r>
              <a:rPr lang="en-US" altLang="en-US" dirty="0"/>
              <a:t>Most (63%) were already taking a</a:t>
            </a:r>
            <a:r>
              <a:rPr lang="en-US" altLang="en-US" b="1" dirty="0"/>
              <a:t> </a:t>
            </a:r>
            <a:r>
              <a:rPr lang="en-US" altLang="en-US" dirty="0"/>
              <a:t>LABA + inhaled steroid</a:t>
            </a:r>
          </a:p>
        </p:txBody>
      </p:sp>
      <p:sp>
        <p:nvSpPr>
          <p:cNvPr id="30723" name="Slide Number Placeholder 1">
            <a:extLst>
              <a:ext uri="{FF2B5EF4-FFF2-40B4-BE49-F238E27FC236}">
                <a16:creationId xmlns:a16="http://schemas.microsoft.com/office/drawing/2014/main" id="{CA662158-6463-2D4D-8A2F-3CC90B4024A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89C6780D-D56D-004D-AF25-4431523D9641}" type="slidenum">
              <a:rPr kumimoji="0" lang="en-US" altLang="en-US" sz="1400" smtClean="0">
                <a:latin typeface="Times" pitchFamily="2" charset="0"/>
              </a:rPr>
              <a:pPr>
                <a:spcBef>
                  <a:spcPct val="0"/>
                </a:spcBef>
                <a:buClrTx/>
                <a:buSzTx/>
                <a:buFontTx/>
                <a:buNone/>
              </a:pPr>
              <a:t>21</a:t>
            </a:fld>
            <a:endParaRPr kumimoji="0" lang="en-US" altLang="en-US" sz="1400">
              <a:latin typeface="Times" pitchFamily="2" charset="0"/>
            </a:endParaRPr>
          </a:p>
        </p:txBody>
      </p:sp>
      <p:sp>
        <p:nvSpPr>
          <p:cNvPr id="2" name="TextBox 1">
            <a:extLst>
              <a:ext uri="{FF2B5EF4-FFF2-40B4-BE49-F238E27FC236}">
                <a16:creationId xmlns:a16="http://schemas.microsoft.com/office/drawing/2014/main" id="{8549A613-5C46-4740-9FF0-661C2D01F645}"/>
              </a:ext>
            </a:extLst>
          </p:cNvPr>
          <p:cNvSpPr txBox="1"/>
          <p:nvPr/>
        </p:nvSpPr>
        <p:spPr>
          <a:xfrm>
            <a:off x="946150" y="4767263"/>
            <a:ext cx="8459788" cy="368300"/>
          </a:xfrm>
          <a:prstGeom prst="rect">
            <a:avLst/>
          </a:prstGeom>
          <a:noFill/>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r>
              <a:rPr kumimoji="1" lang="en-US" altLang="en-US" sz="1800" baseline="30000" dirty="0">
                <a:latin typeface="+mn-lt"/>
              </a:rPr>
              <a:t>1</a:t>
            </a:r>
            <a:r>
              <a:rPr kumimoji="1" lang="en-US" altLang="en-US" sz="1800" dirty="0">
                <a:latin typeface="+mn-lt"/>
              </a:rPr>
              <a:t>Stempel DA et al. N </a:t>
            </a:r>
            <a:r>
              <a:rPr kumimoji="1" lang="en-US" altLang="en-US" sz="1800" dirty="0" err="1">
                <a:latin typeface="+mn-lt"/>
              </a:rPr>
              <a:t>Engl</a:t>
            </a:r>
            <a:r>
              <a:rPr kumimoji="1" lang="en-US" altLang="en-US" sz="1800" dirty="0">
                <a:latin typeface="+mn-lt"/>
              </a:rPr>
              <a:t> J Med 2016;374:1822-30. Funded by GSK</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84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84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848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848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84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1E1DB8CE-85AE-7242-BCBB-44D7E37A7D5B}"/>
              </a:ext>
            </a:extLst>
          </p:cNvPr>
          <p:cNvSpPr>
            <a:spLocks noGrp="1" noChangeArrowheads="1"/>
          </p:cNvSpPr>
          <p:nvPr>
            <p:ph type="title"/>
          </p:nvPr>
        </p:nvSpPr>
        <p:spPr>
          <a:xfrm>
            <a:off x="1084456" y="278780"/>
            <a:ext cx="8382000" cy="857250"/>
          </a:xfrm>
        </p:spPr>
        <p:txBody>
          <a:bodyPr/>
          <a:lstStyle/>
          <a:p>
            <a:r>
              <a:rPr lang="en-US" altLang="en-US" sz="2800" dirty="0"/>
              <a:t>Ferric </a:t>
            </a:r>
            <a:r>
              <a:rPr lang="en-US" altLang="en-US" sz="2800" dirty="0" err="1"/>
              <a:t>Carboxymaltose</a:t>
            </a:r>
            <a:r>
              <a:rPr lang="en-US" altLang="en-US" sz="2800" dirty="0"/>
              <a:t> in Patients with Congestive Heart Failure (CHF) and Iron Deficiency</a:t>
            </a:r>
          </a:p>
        </p:txBody>
      </p:sp>
      <p:sp>
        <p:nvSpPr>
          <p:cNvPr id="77826" name="Rectangle 3">
            <a:extLst>
              <a:ext uri="{FF2B5EF4-FFF2-40B4-BE49-F238E27FC236}">
                <a16:creationId xmlns:a16="http://schemas.microsoft.com/office/drawing/2014/main" id="{93054308-2E8A-784E-8048-67A19A7FDD89}"/>
              </a:ext>
            </a:extLst>
          </p:cNvPr>
          <p:cNvSpPr>
            <a:spLocks noGrp="1" noChangeArrowheads="1"/>
          </p:cNvSpPr>
          <p:nvPr>
            <p:ph type="body" idx="1"/>
          </p:nvPr>
        </p:nvSpPr>
        <p:spPr>
          <a:xfrm>
            <a:off x="1049144" y="1250050"/>
            <a:ext cx="7772400" cy="3365905"/>
          </a:xfrm>
        </p:spPr>
        <p:txBody>
          <a:bodyPr/>
          <a:lstStyle/>
          <a:p>
            <a:pPr>
              <a:lnSpc>
                <a:spcPct val="90000"/>
              </a:lnSpc>
            </a:pPr>
            <a:r>
              <a:rPr lang="en-US" altLang="en-US" dirty="0"/>
              <a:t>Randomized double-blind trial</a:t>
            </a:r>
          </a:p>
          <a:p>
            <a:pPr>
              <a:lnSpc>
                <a:spcPct val="90000"/>
              </a:lnSpc>
            </a:pPr>
            <a:r>
              <a:rPr lang="en-US" altLang="en-US" dirty="0"/>
              <a:t>Subject: 459 patients with CHF and iron deficiency anemia</a:t>
            </a:r>
          </a:p>
          <a:p>
            <a:pPr>
              <a:lnSpc>
                <a:spcPct val="90000"/>
              </a:lnSpc>
            </a:pPr>
            <a:r>
              <a:rPr lang="en-US" altLang="en-US" dirty="0"/>
              <a:t>Intervention:  IV iron preparation vs. placebo</a:t>
            </a:r>
          </a:p>
          <a:p>
            <a:pPr>
              <a:lnSpc>
                <a:spcPct val="90000"/>
              </a:lnSpc>
            </a:pPr>
            <a:r>
              <a:rPr lang="en-US" altLang="en-US" dirty="0"/>
              <a:t>Outcomes: Symptoms, quality of life, etc.</a:t>
            </a:r>
          </a:p>
          <a:p>
            <a:pPr>
              <a:lnSpc>
                <a:spcPct val="90000"/>
              </a:lnSpc>
            </a:pPr>
            <a:r>
              <a:rPr lang="en-US" altLang="en-US" dirty="0"/>
              <a:t>Results:  Moderate or much improvement 50% vs 28%; "odds ratio for improvement" with iron = 2.51 (95% CI 1.75 to 3.61)</a:t>
            </a:r>
          </a:p>
        </p:txBody>
      </p:sp>
      <p:sp>
        <p:nvSpPr>
          <p:cNvPr id="144387" name="Text Box 4">
            <a:extLst>
              <a:ext uri="{FF2B5EF4-FFF2-40B4-BE49-F238E27FC236}">
                <a16:creationId xmlns:a16="http://schemas.microsoft.com/office/drawing/2014/main" id="{2D0ED67B-0B51-2E4C-ABE5-60A515B83C42}"/>
              </a:ext>
            </a:extLst>
          </p:cNvPr>
          <p:cNvSpPr txBox="1">
            <a:spLocks noChangeArrowheads="1"/>
          </p:cNvSpPr>
          <p:nvPr/>
        </p:nvSpPr>
        <p:spPr bwMode="auto">
          <a:xfrm>
            <a:off x="1104900" y="4673084"/>
            <a:ext cx="6858000" cy="369332"/>
          </a:xfrm>
          <a:prstGeom prst="rect">
            <a:avLst/>
          </a:prstGeom>
          <a:noFill/>
          <a:ln>
            <a:noFill/>
          </a:ln>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defRPr/>
            </a:pPr>
            <a:r>
              <a:rPr kumimoji="1" lang="en-US" altLang="en-US" sz="1800" dirty="0">
                <a:latin typeface="+mn-lt"/>
                <a:ea typeface="ＭＳ Ｐゴシック" panose="020B0600070205080204" pitchFamily="34" charset="-128"/>
              </a:rPr>
              <a:t>Anker SD et al. New </a:t>
            </a:r>
            <a:r>
              <a:rPr kumimoji="1" lang="en-US" altLang="en-US" sz="1800" dirty="0" err="1">
                <a:latin typeface="+mn-lt"/>
                <a:ea typeface="ＭＳ Ｐゴシック" panose="020B0600070205080204" pitchFamily="34" charset="-128"/>
              </a:rPr>
              <a:t>Engl</a:t>
            </a:r>
            <a:r>
              <a:rPr kumimoji="1" lang="en-US" altLang="en-US" sz="1800" dirty="0">
                <a:latin typeface="+mn-lt"/>
                <a:ea typeface="ＭＳ Ｐゴシック" panose="020B0600070205080204" pitchFamily="34" charset="-128"/>
              </a:rPr>
              <a:t> J Med 11/17/2009</a:t>
            </a:r>
          </a:p>
        </p:txBody>
      </p:sp>
      <p:sp>
        <p:nvSpPr>
          <p:cNvPr id="77828" name="Slide Number Placeholder 1">
            <a:extLst>
              <a:ext uri="{FF2B5EF4-FFF2-40B4-BE49-F238E27FC236}">
                <a16:creationId xmlns:a16="http://schemas.microsoft.com/office/drawing/2014/main" id="{FCC3FAB7-AE2B-9C4F-955E-A2DBD0A2CCA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FAF268A4-64F3-224A-923A-7991A247430E}" type="slidenum">
              <a:rPr kumimoji="0" lang="en-US" altLang="en-US" sz="1400" smtClean="0">
                <a:latin typeface="Times" pitchFamily="2" charset="0"/>
              </a:rPr>
              <a:pPr>
                <a:spcBef>
                  <a:spcPct val="0"/>
                </a:spcBef>
                <a:buClrTx/>
                <a:buSzTx/>
                <a:buFontTx/>
                <a:buNone/>
              </a:pPr>
              <a:t>22</a:t>
            </a:fld>
            <a:endParaRPr kumimoji="0" lang="en-US" altLang="en-US" sz="1400">
              <a:latin typeface="Times" pitchFamily="2" charset="0"/>
            </a:endParaRPr>
          </a:p>
        </p:txBody>
      </p:sp>
    </p:spTree>
    <p:extLst>
      <p:ext uri="{BB962C8B-B14F-4D97-AF65-F5344CB8AC3E}">
        <p14:creationId xmlns:p14="http://schemas.microsoft.com/office/powerpoint/2010/main" val="9051505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8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8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82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782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782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41058B7A-4C98-C94A-BAD7-86B8E51E8339}"/>
              </a:ext>
            </a:extLst>
          </p:cNvPr>
          <p:cNvSpPr>
            <a:spLocks noGrp="1" noChangeArrowheads="1"/>
          </p:cNvSpPr>
          <p:nvPr>
            <p:ph type="title"/>
          </p:nvPr>
        </p:nvSpPr>
        <p:spPr>
          <a:xfrm>
            <a:off x="1371600" y="54769"/>
            <a:ext cx="7010400" cy="857250"/>
          </a:xfrm>
        </p:spPr>
        <p:txBody>
          <a:bodyPr/>
          <a:lstStyle/>
          <a:p>
            <a:r>
              <a:rPr lang="en-US" altLang="en-US" sz="2800" dirty="0"/>
              <a:t>Ferric </a:t>
            </a:r>
            <a:r>
              <a:rPr lang="en-US" altLang="en-US" sz="2800" dirty="0" err="1"/>
              <a:t>Carboxymaltose</a:t>
            </a:r>
            <a:r>
              <a:rPr lang="en-US" altLang="en-US" sz="2800" dirty="0"/>
              <a:t> in Patients with Heart Failure and Iron Deficiency: Issues</a:t>
            </a:r>
          </a:p>
        </p:txBody>
      </p:sp>
      <p:sp>
        <p:nvSpPr>
          <p:cNvPr id="996355" name="Rectangle 3">
            <a:extLst>
              <a:ext uri="{FF2B5EF4-FFF2-40B4-BE49-F238E27FC236}">
                <a16:creationId xmlns:a16="http://schemas.microsoft.com/office/drawing/2014/main" id="{BF9E1D10-43E9-184A-8593-247189D004ED}"/>
              </a:ext>
            </a:extLst>
          </p:cNvPr>
          <p:cNvSpPr>
            <a:spLocks noGrp="1" noChangeArrowheads="1"/>
          </p:cNvSpPr>
          <p:nvPr>
            <p:ph type="body" idx="1"/>
          </p:nvPr>
        </p:nvSpPr>
        <p:spPr>
          <a:xfrm>
            <a:off x="1021702" y="971550"/>
            <a:ext cx="7772400" cy="3124200"/>
          </a:xfrm>
        </p:spPr>
        <p:txBody>
          <a:bodyPr/>
          <a:lstStyle/>
          <a:p>
            <a:pPr>
              <a:defRPr/>
            </a:pPr>
            <a:r>
              <a:rPr lang="en-US" altLang="en-US" dirty="0">
                <a:ea typeface="MS PGothic" panose="020B0600070205080204" pitchFamily="34" charset="-128"/>
              </a:rPr>
              <a:t>Sponsored by </a:t>
            </a:r>
            <a:r>
              <a:rPr lang="en-US" altLang="en-US" dirty="0" err="1">
                <a:ea typeface="MS PGothic" panose="020B0600070205080204" pitchFamily="34" charset="-128"/>
              </a:rPr>
              <a:t>Vifor</a:t>
            </a:r>
            <a:r>
              <a:rPr lang="en-US" altLang="en-US" dirty="0">
                <a:ea typeface="MS PGothic" panose="020B0600070205080204" pitchFamily="34" charset="-128"/>
              </a:rPr>
              <a:t> Pharma</a:t>
            </a:r>
          </a:p>
          <a:p>
            <a:pPr>
              <a:defRPr/>
            </a:pPr>
            <a:r>
              <a:rPr lang="en-US" altLang="en-US" dirty="0">
                <a:solidFill>
                  <a:srgbClr val="FF0000"/>
                </a:solidFill>
                <a:ea typeface="MS PGothic" panose="020B0600070205080204" pitchFamily="34" charset="-128"/>
              </a:rPr>
              <a:t>Subjects: need not have failed oral iron</a:t>
            </a:r>
          </a:p>
          <a:p>
            <a:pPr>
              <a:defRPr/>
            </a:pPr>
            <a:r>
              <a:rPr lang="en-US" altLang="en-US" dirty="0">
                <a:ea typeface="MS PGothic" panose="020B0600070205080204" pitchFamily="34" charset="-128"/>
              </a:rPr>
              <a:t>Comparison group: placebo rather than oral iron</a:t>
            </a:r>
          </a:p>
          <a:p>
            <a:pPr>
              <a:defRPr/>
            </a:pPr>
            <a:r>
              <a:rPr lang="en-US" altLang="en-US" dirty="0">
                <a:ea typeface="MS PGothic" panose="020B0600070205080204" pitchFamily="34" charset="-128"/>
              </a:rPr>
              <a:t>Answers a commonly asked, clinically uninteresting, probably unethical research question!</a:t>
            </a:r>
          </a:p>
          <a:p>
            <a:pPr lvl="1">
              <a:defRPr/>
            </a:pPr>
            <a:r>
              <a:rPr lang="en-US" altLang="en-US" i="1" dirty="0">
                <a:ea typeface="MS PGothic" panose="020B0600070205080204" pitchFamily="34" charset="-128"/>
              </a:rPr>
              <a:t>Does an expensive, new, potentially toxic drug work better than placebo for a condition for which a safe and inexpensive treatment already exists?</a:t>
            </a:r>
          </a:p>
          <a:p>
            <a:pPr>
              <a:defRPr/>
            </a:pPr>
            <a:r>
              <a:rPr lang="en-US" altLang="en-US" dirty="0">
                <a:ea typeface="MS PGothic" panose="020B0600070205080204" pitchFamily="34" charset="-128"/>
              </a:rPr>
              <a:t>Why use the odds ratio in an RCT?</a:t>
            </a:r>
          </a:p>
          <a:p>
            <a:pPr lvl="1">
              <a:defRPr/>
            </a:pPr>
            <a:r>
              <a:rPr lang="en-US" altLang="en-US" sz="2000" dirty="0">
                <a:ea typeface="MS PGothic" panose="020B0600070205080204" pitchFamily="34" charset="-128"/>
              </a:rPr>
              <a:t>See slides 51-52</a:t>
            </a:r>
          </a:p>
        </p:txBody>
      </p:sp>
      <p:sp>
        <p:nvSpPr>
          <p:cNvPr id="146435" name="Text Box 4">
            <a:extLst>
              <a:ext uri="{FF2B5EF4-FFF2-40B4-BE49-F238E27FC236}">
                <a16:creationId xmlns:a16="http://schemas.microsoft.com/office/drawing/2014/main" id="{A27186B9-DA0B-A640-B846-6856D718A94C}"/>
              </a:ext>
            </a:extLst>
          </p:cNvPr>
          <p:cNvSpPr txBox="1">
            <a:spLocks noChangeArrowheads="1"/>
          </p:cNvSpPr>
          <p:nvPr/>
        </p:nvSpPr>
        <p:spPr bwMode="auto">
          <a:xfrm>
            <a:off x="3886200" y="4774168"/>
            <a:ext cx="4800600" cy="369332"/>
          </a:xfrm>
          <a:prstGeom prst="rect">
            <a:avLst/>
          </a:prstGeom>
          <a:noFill/>
          <a:ln>
            <a:noFill/>
          </a:ln>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defRPr/>
            </a:pPr>
            <a:r>
              <a:rPr kumimoji="1" lang="en-US" altLang="en-US" sz="1800" dirty="0">
                <a:latin typeface="+mn-lt"/>
              </a:rPr>
              <a:t>Anker SD et al. New </a:t>
            </a:r>
            <a:r>
              <a:rPr kumimoji="1" lang="en-US" altLang="en-US" sz="1800" dirty="0" err="1">
                <a:latin typeface="+mn-lt"/>
              </a:rPr>
              <a:t>Engl</a:t>
            </a:r>
            <a:r>
              <a:rPr kumimoji="1" lang="en-US" altLang="en-US" sz="1800" dirty="0">
                <a:latin typeface="+mn-lt"/>
              </a:rPr>
              <a:t> J Med 11/17/2009</a:t>
            </a:r>
          </a:p>
        </p:txBody>
      </p:sp>
      <p:sp>
        <p:nvSpPr>
          <p:cNvPr id="79876" name="Slide Number Placeholder 1">
            <a:extLst>
              <a:ext uri="{FF2B5EF4-FFF2-40B4-BE49-F238E27FC236}">
                <a16:creationId xmlns:a16="http://schemas.microsoft.com/office/drawing/2014/main" id="{56EC385C-A79D-8049-9817-294AFCAE602B}"/>
              </a:ext>
            </a:extLst>
          </p:cNvPr>
          <p:cNvSpPr>
            <a:spLocks noGrp="1"/>
          </p:cNvSpPr>
          <p:nvPr>
            <p:ph type="sldNum" sz="quarter" idx="12"/>
          </p:nvPr>
        </p:nvSpPr>
        <p:spPr>
          <a:xfrm>
            <a:off x="8733453" y="4705350"/>
            <a:ext cx="381000" cy="342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D7FFF2BF-502C-8F4C-B457-0E7E542611BB}" type="slidenum">
              <a:rPr kumimoji="0" lang="en-US" altLang="en-US" sz="1400" smtClean="0">
                <a:latin typeface="Times" pitchFamily="2" charset="0"/>
              </a:rPr>
              <a:pPr>
                <a:spcBef>
                  <a:spcPct val="0"/>
                </a:spcBef>
                <a:buClrTx/>
                <a:buSzTx/>
                <a:buFontTx/>
                <a:buNone/>
              </a:pPr>
              <a:t>23</a:t>
            </a:fld>
            <a:endParaRPr kumimoji="0" lang="en-US" altLang="en-US" sz="1400" dirty="0">
              <a:latin typeface="Times" pitchFamily="2" charset="0"/>
            </a:endParaRPr>
          </a:p>
        </p:txBody>
      </p:sp>
    </p:spTree>
    <p:extLst>
      <p:ext uri="{BB962C8B-B14F-4D97-AF65-F5344CB8AC3E}">
        <p14:creationId xmlns:p14="http://schemas.microsoft.com/office/powerpoint/2010/main" val="125768274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63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63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9635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963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9635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96355">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9635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635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98233A06-B56A-8C41-9FB1-9D576D6D2101}"/>
              </a:ext>
            </a:extLst>
          </p:cNvPr>
          <p:cNvSpPr>
            <a:spLocks noGrp="1" noChangeArrowheads="1"/>
          </p:cNvSpPr>
          <p:nvPr>
            <p:ph type="title"/>
          </p:nvPr>
        </p:nvSpPr>
        <p:spPr>
          <a:xfrm>
            <a:off x="1066800" y="361950"/>
            <a:ext cx="7848600" cy="514350"/>
          </a:xfrm>
        </p:spPr>
        <p:txBody>
          <a:bodyPr/>
          <a:lstStyle/>
          <a:p>
            <a:r>
              <a:rPr lang="en-US" altLang="en-US" sz="3600" dirty="0"/>
              <a:t>Critical Appraisal: History and Physical of a Research Paper</a:t>
            </a:r>
          </a:p>
        </p:txBody>
      </p:sp>
      <p:sp>
        <p:nvSpPr>
          <p:cNvPr id="25602" name="Rectangle 3">
            <a:extLst>
              <a:ext uri="{FF2B5EF4-FFF2-40B4-BE49-F238E27FC236}">
                <a16:creationId xmlns:a16="http://schemas.microsoft.com/office/drawing/2014/main" id="{413A2FF1-D399-B74B-B58D-03C38C8075B0}"/>
              </a:ext>
            </a:extLst>
          </p:cNvPr>
          <p:cNvSpPr>
            <a:spLocks noGrp="1" noChangeArrowheads="1"/>
          </p:cNvSpPr>
          <p:nvPr>
            <p:ph type="body" idx="1"/>
          </p:nvPr>
        </p:nvSpPr>
        <p:spPr>
          <a:xfrm>
            <a:off x="1371600" y="1295400"/>
            <a:ext cx="7162800" cy="3562350"/>
          </a:xfrm>
        </p:spPr>
        <p:txBody>
          <a:bodyPr/>
          <a:lstStyle/>
          <a:p>
            <a:pPr marL="609600" indent="-609600"/>
            <a:r>
              <a:rPr lang="en-GB" altLang="en-US" dirty="0"/>
              <a:t>Authors and funding source</a:t>
            </a:r>
          </a:p>
          <a:p>
            <a:pPr marL="609600" indent="-609600"/>
            <a:r>
              <a:rPr lang="en-GB" altLang="en-US" dirty="0"/>
              <a:t>Research question</a:t>
            </a:r>
          </a:p>
          <a:p>
            <a:pPr marL="609600" indent="-609600"/>
            <a:r>
              <a:rPr lang="en-GB" altLang="en-US" dirty="0"/>
              <a:t>Study design</a:t>
            </a:r>
          </a:p>
          <a:p>
            <a:pPr marL="609600" indent="-609600"/>
            <a:r>
              <a:rPr lang="en-GB" altLang="en-US" dirty="0"/>
              <a:t>Study participants</a:t>
            </a:r>
          </a:p>
          <a:p>
            <a:pPr marL="609600" indent="-609600"/>
            <a:r>
              <a:rPr lang="en-GB" altLang="en-US" dirty="0">
                <a:solidFill>
                  <a:srgbClr val="FF0000"/>
                </a:solidFill>
              </a:rPr>
              <a:t>Predictor variables</a:t>
            </a:r>
          </a:p>
          <a:p>
            <a:pPr marL="609600" indent="-609600"/>
            <a:r>
              <a:rPr lang="en-GB" altLang="en-US" dirty="0"/>
              <a:t>Outcome variable</a:t>
            </a:r>
          </a:p>
          <a:p>
            <a:pPr marL="609600" indent="-609600"/>
            <a:r>
              <a:rPr lang="en-GB" altLang="en-US" dirty="0"/>
              <a:t>Analysis and presentation of results (especially effect size and confidence interval)</a:t>
            </a:r>
          </a:p>
        </p:txBody>
      </p:sp>
      <p:sp>
        <p:nvSpPr>
          <p:cNvPr id="25603" name="Slide Number Placeholder 1">
            <a:extLst>
              <a:ext uri="{FF2B5EF4-FFF2-40B4-BE49-F238E27FC236}">
                <a16:creationId xmlns:a16="http://schemas.microsoft.com/office/drawing/2014/main" id="{6FDA34D7-2B2E-2E4B-95F8-5E6AD1450B6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9C405CEF-65E6-004A-AD5F-77974A06F485}" type="slidenum">
              <a:rPr kumimoji="0" lang="en-US" altLang="en-US" sz="1400" smtClean="0">
                <a:latin typeface="Times" pitchFamily="2" charset="0"/>
              </a:rPr>
              <a:pPr>
                <a:spcBef>
                  <a:spcPct val="0"/>
                </a:spcBef>
                <a:buClrTx/>
                <a:buSzTx/>
                <a:buFontTx/>
                <a:buNone/>
              </a:pPr>
              <a:t>24</a:t>
            </a:fld>
            <a:endParaRPr kumimoji="0" lang="en-US" altLang="en-US" sz="1400">
              <a:latin typeface="Times" pitchFamily="2" charset="0"/>
            </a:endParaRPr>
          </a:p>
        </p:txBody>
      </p:sp>
    </p:spTree>
    <p:custDataLst>
      <p:tags r:id="rId1"/>
    </p:custDataLst>
    <p:extLst>
      <p:ext uri="{BB962C8B-B14F-4D97-AF65-F5344CB8AC3E}">
        <p14:creationId xmlns:p14="http://schemas.microsoft.com/office/powerpoint/2010/main" val="1310306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1EEFC749-C7AB-534A-8B44-B6B6707728BD}"/>
              </a:ext>
            </a:extLst>
          </p:cNvPr>
          <p:cNvSpPr>
            <a:spLocks noGrp="1" noChangeArrowheads="1"/>
          </p:cNvSpPr>
          <p:nvPr>
            <p:ph type="title"/>
          </p:nvPr>
        </p:nvSpPr>
        <p:spPr/>
        <p:txBody>
          <a:bodyPr/>
          <a:lstStyle/>
          <a:p>
            <a:r>
              <a:rPr lang="en-US" altLang="en-US"/>
              <a:t>Predictor variable: Drugs and Doses Being Compared</a:t>
            </a:r>
          </a:p>
        </p:txBody>
      </p:sp>
      <p:sp>
        <p:nvSpPr>
          <p:cNvPr id="134147" name="Rectangle 3">
            <a:extLst>
              <a:ext uri="{FF2B5EF4-FFF2-40B4-BE49-F238E27FC236}">
                <a16:creationId xmlns:a16="http://schemas.microsoft.com/office/drawing/2014/main" id="{BC457A81-AE01-BB44-8860-F7A90F71574F}"/>
              </a:ext>
            </a:extLst>
          </p:cNvPr>
          <p:cNvSpPr>
            <a:spLocks noGrp="1" noChangeArrowheads="1"/>
          </p:cNvSpPr>
          <p:nvPr>
            <p:ph type="body" idx="1"/>
          </p:nvPr>
        </p:nvSpPr>
        <p:spPr>
          <a:xfrm>
            <a:off x="1359159" y="1200150"/>
            <a:ext cx="7772400" cy="2381250"/>
          </a:xfrm>
        </p:spPr>
        <p:txBody>
          <a:bodyPr/>
          <a:lstStyle/>
          <a:p>
            <a:pPr>
              <a:defRPr/>
            </a:pPr>
            <a:r>
              <a:rPr lang="en-US" altLang="en-US" dirty="0">
                <a:ea typeface="MS PGothic" panose="020B0600070205080204" pitchFamily="34" charset="-128"/>
              </a:rPr>
              <a:t>Selection of comparison drug and dose </a:t>
            </a:r>
          </a:p>
          <a:p>
            <a:pPr lvl="1">
              <a:defRPr/>
            </a:pPr>
            <a:r>
              <a:rPr lang="en-US" altLang="en-US" sz="2400" dirty="0">
                <a:ea typeface="MS PGothic" panose="020B0600070205080204" pitchFamily="34" charset="-128"/>
              </a:rPr>
              <a:t>Lower dose </a:t>
            </a:r>
          </a:p>
          <a:p>
            <a:pPr lvl="1">
              <a:defRPr/>
            </a:pPr>
            <a:r>
              <a:rPr lang="en-US" altLang="en-US" sz="2400" dirty="0">
                <a:ea typeface="MS PGothic" panose="020B0600070205080204" pitchFamily="34" charset="-128"/>
              </a:rPr>
              <a:t>More toxic </a:t>
            </a:r>
          </a:p>
          <a:p>
            <a:pPr lvl="1">
              <a:defRPr/>
            </a:pPr>
            <a:r>
              <a:rPr lang="en-US" altLang="en-US" sz="2400" dirty="0">
                <a:ea typeface="MS PGothic" panose="020B0600070205080204" pitchFamily="34" charset="-128"/>
              </a:rPr>
              <a:t>Ineffective (or placebo)</a:t>
            </a:r>
          </a:p>
        </p:txBody>
      </p:sp>
      <p:sp>
        <p:nvSpPr>
          <p:cNvPr id="32771" name="Slide Number Placeholder 1">
            <a:extLst>
              <a:ext uri="{FF2B5EF4-FFF2-40B4-BE49-F238E27FC236}">
                <a16:creationId xmlns:a16="http://schemas.microsoft.com/office/drawing/2014/main" id="{B3AC7DE3-D08E-BF4B-A4D3-FB6A7EFA579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0A54664C-4076-0C4D-B897-9C8899C41AD8}" type="slidenum">
              <a:rPr kumimoji="0" lang="en-US" altLang="en-US" sz="1400" smtClean="0">
                <a:latin typeface="Times" pitchFamily="2" charset="0"/>
              </a:rPr>
              <a:pPr>
                <a:spcBef>
                  <a:spcPct val="0"/>
                </a:spcBef>
                <a:buClrTx/>
                <a:buSzTx/>
                <a:buFontTx/>
                <a:buNone/>
              </a:pPr>
              <a:t>25</a:t>
            </a:fld>
            <a:endParaRPr kumimoji="0" lang="en-US" altLang="en-US" sz="1400">
              <a:latin typeface="Times" pitchFamily="2" charset="0"/>
            </a:endParaRPr>
          </a:p>
        </p:txBody>
      </p:sp>
    </p:spTree>
    <p:custDataLst>
      <p:tags r:id="rId1"/>
    </p:custDataLst>
    <p:extLst>
      <p:ext uri="{BB962C8B-B14F-4D97-AF65-F5344CB8AC3E}">
        <p14:creationId xmlns:p14="http://schemas.microsoft.com/office/powerpoint/2010/main" val="1228678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29AAC-F616-0149-92E7-FA139CC6B1CE}"/>
              </a:ext>
            </a:extLst>
          </p:cNvPr>
          <p:cNvSpPr>
            <a:spLocks noGrp="1"/>
          </p:cNvSpPr>
          <p:nvPr>
            <p:ph type="title"/>
          </p:nvPr>
        </p:nvSpPr>
        <p:spPr>
          <a:xfrm>
            <a:off x="1295400" y="228600"/>
            <a:ext cx="7010400" cy="209550"/>
          </a:xfrm>
        </p:spPr>
        <p:txBody>
          <a:bodyPr/>
          <a:lstStyle/>
          <a:p>
            <a:r>
              <a:rPr lang="en-US" sz="800" dirty="0" err="1">
                <a:solidFill>
                  <a:schemeClr val="bg1"/>
                </a:solidFill>
              </a:rPr>
              <a:t>Dodick</a:t>
            </a:r>
            <a:r>
              <a:rPr lang="en-US" sz="800" dirty="0">
                <a:solidFill>
                  <a:schemeClr val="bg1"/>
                </a:solidFill>
              </a:rPr>
              <a:t> NEJM Study compares with placebo</a:t>
            </a:r>
          </a:p>
        </p:txBody>
      </p:sp>
      <p:sp>
        <p:nvSpPr>
          <p:cNvPr id="4" name="Slide Number Placeholder 3">
            <a:extLst>
              <a:ext uri="{FF2B5EF4-FFF2-40B4-BE49-F238E27FC236}">
                <a16:creationId xmlns:a16="http://schemas.microsoft.com/office/drawing/2014/main" id="{0906AF0D-22A7-9C41-B74F-1D3B386F2228}"/>
              </a:ext>
            </a:extLst>
          </p:cNvPr>
          <p:cNvSpPr>
            <a:spLocks noGrp="1"/>
          </p:cNvSpPr>
          <p:nvPr>
            <p:ph type="sldNum" sz="quarter" idx="12"/>
          </p:nvPr>
        </p:nvSpPr>
        <p:spPr/>
        <p:txBody>
          <a:bodyPr/>
          <a:lstStyle/>
          <a:p>
            <a:pPr>
              <a:defRPr/>
            </a:pPr>
            <a:fld id="{3F3F56E1-7635-D94F-AA7C-B0630E87E1CC}" type="slidenum">
              <a:rPr lang="en-US" altLang="en-US" smtClean="0"/>
              <a:pPr>
                <a:defRPr/>
              </a:pPr>
              <a:t>26</a:t>
            </a:fld>
            <a:endParaRPr lang="en-US" altLang="en-US"/>
          </a:p>
        </p:txBody>
      </p:sp>
      <p:pic>
        <p:nvPicPr>
          <p:cNvPr id="7" name="Picture 6">
            <a:extLst>
              <a:ext uri="{FF2B5EF4-FFF2-40B4-BE49-F238E27FC236}">
                <a16:creationId xmlns:a16="http://schemas.microsoft.com/office/drawing/2014/main" id="{78F95E8A-328F-9E44-B3B7-C9FE01619C3F}"/>
              </a:ext>
            </a:extLst>
          </p:cNvPr>
          <p:cNvPicPr>
            <a:picLocks noChangeAspect="1"/>
          </p:cNvPicPr>
          <p:nvPr/>
        </p:nvPicPr>
        <p:blipFill>
          <a:blip r:embed="rId3"/>
          <a:stretch>
            <a:fillRect/>
          </a:stretch>
        </p:blipFill>
        <p:spPr>
          <a:xfrm>
            <a:off x="1143000" y="58037"/>
            <a:ext cx="5003800" cy="1651000"/>
          </a:xfrm>
          <a:prstGeom prst="rect">
            <a:avLst/>
          </a:prstGeom>
        </p:spPr>
      </p:pic>
      <p:sp>
        <p:nvSpPr>
          <p:cNvPr id="8" name="Content Placeholder 7">
            <a:extLst>
              <a:ext uri="{FF2B5EF4-FFF2-40B4-BE49-F238E27FC236}">
                <a16:creationId xmlns:a16="http://schemas.microsoft.com/office/drawing/2014/main" id="{09934245-9EAB-334A-BF16-2EFC3E3B499A}"/>
              </a:ext>
            </a:extLst>
          </p:cNvPr>
          <p:cNvSpPr>
            <a:spLocks noGrp="1"/>
          </p:cNvSpPr>
          <p:nvPr>
            <p:ph idx="1"/>
          </p:nvPr>
        </p:nvSpPr>
        <p:spPr>
          <a:xfrm>
            <a:off x="939800" y="1738797"/>
            <a:ext cx="7986730" cy="3086100"/>
          </a:xfrm>
        </p:spPr>
        <p:txBody>
          <a:bodyPr/>
          <a:lstStyle/>
          <a:p>
            <a:r>
              <a:rPr lang="en-US" sz="2000" dirty="0"/>
              <a:t>Randomized, double-blind trial in 89 US Centers, funded by Allegan </a:t>
            </a:r>
          </a:p>
          <a:p>
            <a:r>
              <a:rPr lang="en-US" sz="2000" dirty="0"/>
              <a:t>N = 1672 adults randomized 1:1:1 to placebo, ubrogepant 50 mg or ubrogepant 100 mg tablets</a:t>
            </a:r>
          </a:p>
          <a:p>
            <a:r>
              <a:rPr lang="en-US" sz="2000" dirty="0"/>
              <a:t>Freedom from pain at 2h: 11.8%, 19.2% and  21.2% (Adjusted P = 0.002)</a:t>
            </a:r>
          </a:p>
          <a:p>
            <a:r>
              <a:rPr lang="en-US" sz="2000" dirty="0"/>
              <a:t>Ubrogepant is FDA-approved, marketed as Ubrelvy® and sells for ~$85/pill (either 50 mg or 100 mg)*</a:t>
            </a:r>
          </a:p>
          <a:p>
            <a:r>
              <a:rPr lang="en-US" sz="2000" dirty="0"/>
              <a:t>Unanswered question: is it as good as acetaminophen or ibuprofen?</a:t>
            </a:r>
          </a:p>
        </p:txBody>
      </p:sp>
      <p:sp>
        <p:nvSpPr>
          <p:cNvPr id="9" name="TextBox 8">
            <a:extLst>
              <a:ext uri="{FF2B5EF4-FFF2-40B4-BE49-F238E27FC236}">
                <a16:creationId xmlns:a16="http://schemas.microsoft.com/office/drawing/2014/main" id="{97276019-907D-DA4A-8089-9B845C38B991}"/>
              </a:ext>
            </a:extLst>
          </p:cNvPr>
          <p:cNvSpPr txBox="1"/>
          <p:nvPr/>
        </p:nvSpPr>
        <p:spPr>
          <a:xfrm>
            <a:off x="7097730" y="95036"/>
            <a:ext cx="1828800" cy="1631216"/>
          </a:xfrm>
          <a:prstGeom prst="rect">
            <a:avLst/>
          </a:prstGeom>
          <a:noFill/>
        </p:spPr>
        <p:txBody>
          <a:bodyPr wrap="square" rtlCol="0">
            <a:spAutoFit/>
          </a:bodyPr>
          <a:lstStyle/>
          <a:p>
            <a:r>
              <a:rPr lang="en-US" sz="2000" dirty="0"/>
              <a:t>Jane Brody's column provides a direct link to this paper</a:t>
            </a:r>
          </a:p>
        </p:txBody>
      </p:sp>
      <p:sp>
        <p:nvSpPr>
          <p:cNvPr id="3" name="TextBox 2">
            <a:extLst>
              <a:ext uri="{FF2B5EF4-FFF2-40B4-BE49-F238E27FC236}">
                <a16:creationId xmlns:a16="http://schemas.microsoft.com/office/drawing/2014/main" id="{432276CD-50B7-B043-9D39-B19CF5FFA757}"/>
              </a:ext>
            </a:extLst>
          </p:cNvPr>
          <p:cNvSpPr txBox="1"/>
          <p:nvPr/>
        </p:nvSpPr>
        <p:spPr>
          <a:xfrm>
            <a:off x="4495800" y="4854657"/>
            <a:ext cx="4114800" cy="338554"/>
          </a:xfrm>
          <a:prstGeom prst="rect">
            <a:avLst/>
          </a:prstGeom>
          <a:noFill/>
        </p:spPr>
        <p:txBody>
          <a:bodyPr wrap="square" rtlCol="0">
            <a:spAutoFit/>
          </a:bodyPr>
          <a:lstStyle/>
          <a:p>
            <a:r>
              <a:rPr lang="en-US" sz="1600" dirty="0"/>
              <a:t>*</a:t>
            </a:r>
            <a:r>
              <a:rPr lang="en-US" sz="1600" dirty="0" err="1"/>
              <a:t>Goodrx.com</a:t>
            </a:r>
            <a:r>
              <a:rPr lang="en-US" sz="1600" dirty="0"/>
              <a:t> accessed 10/27/20</a:t>
            </a:r>
          </a:p>
        </p:txBody>
      </p:sp>
    </p:spTree>
    <p:extLst>
      <p:ext uri="{BB962C8B-B14F-4D97-AF65-F5344CB8AC3E}">
        <p14:creationId xmlns:p14="http://schemas.microsoft.com/office/powerpoint/2010/main" val="226469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98233A06-B56A-8C41-9FB1-9D576D6D2101}"/>
              </a:ext>
            </a:extLst>
          </p:cNvPr>
          <p:cNvSpPr>
            <a:spLocks noGrp="1" noChangeArrowheads="1"/>
          </p:cNvSpPr>
          <p:nvPr>
            <p:ph type="title"/>
          </p:nvPr>
        </p:nvSpPr>
        <p:spPr>
          <a:xfrm>
            <a:off x="1066800" y="361950"/>
            <a:ext cx="7848600" cy="514350"/>
          </a:xfrm>
        </p:spPr>
        <p:txBody>
          <a:bodyPr/>
          <a:lstStyle/>
          <a:p>
            <a:r>
              <a:rPr lang="en-US" altLang="en-US" sz="3600" dirty="0"/>
              <a:t>Critical Appraisal: History and Physical of a Research Paper</a:t>
            </a:r>
          </a:p>
        </p:txBody>
      </p:sp>
      <p:sp>
        <p:nvSpPr>
          <p:cNvPr id="25602" name="Rectangle 3">
            <a:extLst>
              <a:ext uri="{FF2B5EF4-FFF2-40B4-BE49-F238E27FC236}">
                <a16:creationId xmlns:a16="http://schemas.microsoft.com/office/drawing/2014/main" id="{413A2FF1-D399-B74B-B58D-03C38C8075B0}"/>
              </a:ext>
            </a:extLst>
          </p:cNvPr>
          <p:cNvSpPr>
            <a:spLocks noGrp="1" noChangeArrowheads="1"/>
          </p:cNvSpPr>
          <p:nvPr>
            <p:ph type="body" idx="1"/>
          </p:nvPr>
        </p:nvSpPr>
        <p:spPr>
          <a:xfrm>
            <a:off x="1371600" y="1295400"/>
            <a:ext cx="7162800" cy="3562350"/>
          </a:xfrm>
        </p:spPr>
        <p:txBody>
          <a:bodyPr/>
          <a:lstStyle/>
          <a:p>
            <a:pPr marL="609600" indent="-609600"/>
            <a:r>
              <a:rPr lang="en-GB" altLang="en-US" dirty="0"/>
              <a:t>Authors and funding source</a:t>
            </a:r>
          </a:p>
          <a:p>
            <a:pPr marL="609600" indent="-609600"/>
            <a:r>
              <a:rPr lang="en-GB" altLang="en-US" dirty="0"/>
              <a:t>Research question</a:t>
            </a:r>
          </a:p>
          <a:p>
            <a:pPr marL="609600" indent="-609600"/>
            <a:r>
              <a:rPr lang="en-GB" altLang="en-US" dirty="0"/>
              <a:t>Study design</a:t>
            </a:r>
          </a:p>
          <a:p>
            <a:pPr marL="609600" indent="-609600"/>
            <a:r>
              <a:rPr lang="en-GB" altLang="en-US" dirty="0"/>
              <a:t>Study participants</a:t>
            </a:r>
          </a:p>
          <a:p>
            <a:pPr marL="609600" indent="-609600"/>
            <a:r>
              <a:rPr lang="en-GB" altLang="en-US" dirty="0"/>
              <a:t>Predictor variables</a:t>
            </a:r>
          </a:p>
          <a:p>
            <a:pPr marL="609600" indent="-609600"/>
            <a:r>
              <a:rPr lang="en-GB" altLang="en-US" dirty="0">
                <a:solidFill>
                  <a:srgbClr val="FF0000"/>
                </a:solidFill>
              </a:rPr>
              <a:t>Outcome variable(s)</a:t>
            </a:r>
          </a:p>
          <a:p>
            <a:pPr marL="609600" indent="-609600"/>
            <a:r>
              <a:rPr lang="en-GB" altLang="en-US" dirty="0"/>
              <a:t>Analysis and presentation of results (especially effect size and confidence interval)</a:t>
            </a:r>
          </a:p>
        </p:txBody>
      </p:sp>
      <p:sp>
        <p:nvSpPr>
          <p:cNvPr id="25603" name="Slide Number Placeholder 1">
            <a:extLst>
              <a:ext uri="{FF2B5EF4-FFF2-40B4-BE49-F238E27FC236}">
                <a16:creationId xmlns:a16="http://schemas.microsoft.com/office/drawing/2014/main" id="{6FDA34D7-2B2E-2E4B-95F8-5E6AD1450B6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9C405CEF-65E6-004A-AD5F-77974A06F485}" type="slidenum">
              <a:rPr kumimoji="0" lang="en-US" altLang="en-US" sz="1400" smtClean="0">
                <a:latin typeface="Times" pitchFamily="2" charset="0"/>
              </a:rPr>
              <a:pPr>
                <a:spcBef>
                  <a:spcPct val="0"/>
                </a:spcBef>
                <a:buClrTx/>
                <a:buSzTx/>
                <a:buFontTx/>
                <a:buNone/>
              </a:pPr>
              <a:t>27</a:t>
            </a:fld>
            <a:endParaRPr kumimoji="0" lang="en-US" altLang="en-US" sz="1400">
              <a:latin typeface="Times" pitchFamily="2" charset="0"/>
            </a:endParaRPr>
          </a:p>
        </p:txBody>
      </p:sp>
    </p:spTree>
    <p:custDataLst>
      <p:tags r:id="rId1"/>
    </p:custDataLst>
    <p:extLst>
      <p:ext uri="{BB962C8B-B14F-4D97-AF65-F5344CB8AC3E}">
        <p14:creationId xmlns:p14="http://schemas.microsoft.com/office/powerpoint/2010/main" val="782634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C51F1032-363D-2C46-9C28-9F8E33FAAA79}"/>
              </a:ext>
            </a:extLst>
          </p:cNvPr>
          <p:cNvSpPr>
            <a:spLocks noGrp="1" noChangeArrowheads="1"/>
          </p:cNvSpPr>
          <p:nvPr>
            <p:ph type="title"/>
          </p:nvPr>
        </p:nvSpPr>
        <p:spPr>
          <a:xfrm>
            <a:off x="1447800" y="209550"/>
            <a:ext cx="6934200" cy="457200"/>
          </a:xfrm>
        </p:spPr>
        <p:txBody>
          <a:bodyPr/>
          <a:lstStyle/>
          <a:p>
            <a:r>
              <a:rPr lang="en-US" altLang="en-US" dirty="0"/>
              <a:t>Outcome variable</a:t>
            </a:r>
          </a:p>
        </p:txBody>
      </p:sp>
      <p:sp>
        <p:nvSpPr>
          <p:cNvPr id="144387" name="Rectangle 3">
            <a:extLst>
              <a:ext uri="{FF2B5EF4-FFF2-40B4-BE49-F238E27FC236}">
                <a16:creationId xmlns:a16="http://schemas.microsoft.com/office/drawing/2014/main" id="{DE4A806D-48E6-E940-83D4-D09F0502226E}"/>
              </a:ext>
            </a:extLst>
          </p:cNvPr>
          <p:cNvSpPr>
            <a:spLocks noGrp="1" noChangeArrowheads="1"/>
          </p:cNvSpPr>
          <p:nvPr>
            <p:ph type="body" idx="1"/>
          </p:nvPr>
        </p:nvSpPr>
        <p:spPr>
          <a:xfrm>
            <a:off x="1066800" y="857250"/>
            <a:ext cx="7010400" cy="3086100"/>
          </a:xfrm>
        </p:spPr>
        <p:txBody>
          <a:bodyPr/>
          <a:lstStyle/>
          <a:p>
            <a:pPr>
              <a:defRPr/>
            </a:pPr>
            <a:r>
              <a:rPr lang="en-US" altLang="en-US" dirty="0">
                <a:ea typeface="MS PGothic" panose="020B0600070205080204" pitchFamily="34" charset="-128"/>
              </a:rPr>
              <a:t>Surrogate outcomes vs. patient relevant</a:t>
            </a:r>
          </a:p>
          <a:p>
            <a:pPr>
              <a:defRPr/>
            </a:pPr>
            <a:r>
              <a:rPr lang="en-US" altLang="en-US" dirty="0">
                <a:ea typeface="MS PGothic" panose="020B0600070205080204" pitchFamily="34" charset="-128"/>
              </a:rPr>
              <a:t>Composite outcomes</a:t>
            </a:r>
          </a:p>
          <a:p>
            <a:pPr>
              <a:defRPr/>
            </a:pPr>
            <a:r>
              <a:rPr lang="en-US" altLang="en-US" dirty="0">
                <a:ea typeface="MS PGothic" panose="020B0600070205080204" pitchFamily="34" charset="-128"/>
              </a:rPr>
              <a:t>Multiple outcomes, time periods, subgroups, </a:t>
            </a:r>
            <a:r>
              <a:rPr lang="en-US" altLang="en-US" dirty="0" err="1">
                <a:ea typeface="MS PGothic" panose="020B0600070205080204" pitchFamily="34" charset="-128"/>
              </a:rPr>
              <a:t>etc</a:t>
            </a:r>
            <a:endParaRPr lang="en-US" altLang="en-US" dirty="0">
              <a:ea typeface="MS PGothic" panose="020B0600070205080204" pitchFamily="34" charset="-128"/>
            </a:endParaRPr>
          </a:p>
          <a:p>
            <a:pPr lvl="1">
              <a:defRPr/>
            </a:pPr>
            <a:r>
              <a:rPr lang="en-US" altLang="en-US" sz="2400" dirty="0">
                <a:ea typeface="MS PGothic" panose="020B0600070205080204" pitchFamily="34" charset="-128"/>
              </a:rPr>
              <a:t>Selective reporting of positive outcomes</a:t>
            </a:r>
          </a:p>
        </p:txBody>
      </p:sp>
      <p:sp>
        <p:nvSpPr>
          <p:cNvPr id="43011" name="Slide Number Placeholder 1">
            <a:extLst>
              <a:ext uri="{FF2B5EF4-FFF2-40B4-BE49-F238E27FC236}">
                <a16:creationId xmlns:a16="http://schemas.microsoft.com/office/drawing/2014/main" id="{7768C3FC-E4C2-8340-8D27-C927208DFE0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CFD5FAA9-C318-E146-8941-33A9FF1F615E}" type="slidenum">
              <a:rPr kumimoji="0" lang="en-US" altLang="en-US" sz="1400" smtClean="0">
                <a:latin typeface="Times" pitchFamily="2" charset="0"/>
              </a:rPr>
              <a:pPr>
                <a:spcBef>
                  <a:spcPct val="0"/>
                </a:spcBef>
                <a:buClrTx/>
                <a:buSzTx/>
                <a:buFontTx/>
                <a:buNone/>
              </a:pPr>
              <a:t>28</a:t>
            </a:fld>
            <a:endParaRPr kumimoji="0" lang="en-US" altLang="en-US" sz="1400">
              <a:latin typeface="Times" pitchFamily="2" charset="0"/>
            </a:endParaRPr>
          </a:p>
        </p:txBody>
      </p:sp>
    </p:spTree>
    <p:custDataLst>
      <p:tags r:id="rId1"/>
    </p:custDataLst>
    <p:extLst>
      <p:ext uri="{BB962C8B-B14F-4D97-AF65-F5344CB8AC3E}">
        <p14:creationId xmlns:p14="http://schemas.microsoft.com/office/powerpoint/2010/main" val="1797116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769D439E-07F8-F945-B7A1-FE9E130BE086}"/>
              </a:ext>
            </a:extLst>
          </p:cNvPr>
          <p:cNvSpPr>
            <a:spLocks noGrp="1" noChangeArrowheads="1"/>
          </p:cNvSpPr>
          <p:nvPr>
            <p:ph type="title"/>
          </p:nvPr>
        </p:nvSpPr>
        <p:spPr>
          <a:xfrm>
            <a:off x="990600" y="94861"/>
            <a:ext cx="6248400" cy="742950"/>
          </a:xfrm>
        </p:spPr>
        <p:txBody>
          <a:bodyPr/>
          <a:lstStyle/>
          <a:p>
            <a:r>
              <a:rPr lang="en-US" altLang="en-US" sz="2800" dirty="0"/>
              <a:t>Surrogate Outcomes:  Cardiac Arrhythmia Suppression Trial (CAST)*</a:t>
            </a:r>
          </a:p>
        </p:txBody>
      </p:sp>
      <p:sp>
        <p:nvSpPr>
          <p:cNvPr id="45058" name="Rectangle 3">
            <a:extLst>
              <a:ext uri="{FF2B5EF4-FFF2-40B4-BE49-F238E27FC236}">
                <a16:creationId xmlns:a16="http://schemas.microsoft.com/office/drawing/2014/main" id="{A5B51837-1C55-8242-B54C-FA4E5148A7EF}"/>
              </a:ext>
            </a:extLst>
          </p:cNvPr>
          <p:cNvSpPr>
            <a:spLocks noGrp="1" noChangeArrowheads="1"/>
          </p:cNvSpPr>
          <p:nvPr>
            <p:ph type="body" idx="1"/>
          </p:nvPr>
        </p:nvSpPr>
        <p:spPr>
          <a:xfrm>
            <a:off x="990600" y="1104121"/>
            <a:ext cx="6172200" cy="3353781"/>
          </a:xfrm>
        </p:spPr>
        <p:txBody>
          <a:bodyPr/>
          <a:lstStyle/>
          <a:p>
            <a:pPr>
              <a:lnSpc>
                <a:spcPct val="80000"/>
              </a:lnSpc>
            </a:pPr>
            <a:r>
              <a:rPr lang="en-US" altLang="en-US" sz="2200" dirty="0"/>
              <a:t>Asymptomatic premature ventricular contractions (PVCs) after myocardial infarctions are a risk factor for sudden death</a:t>
            </a:r>
          </a:p>
          <a:p>
            <a:pPr>
              <a:lnSpc>
                <a:spcPct val="80000"/>
              </a:lnSpc>
            </a:pPr>
            <a:endParaRPr lang="en-US" altLang="en-US" sz="2200" dirty="0"/>
          </a:p>
          <a:p>
            <a:pPr marL="0" indent="0">
              <a:lnSpc>
                <a:spcPct val="80000"/>
              </a:lnSpc>
              <a:buNone/>
            </a:pPr>
            <a:endParaRPr lang="en-US" altLang="en-US" sz="2200" dirty="0"/>
          </a:p>
          <a:p>
            <a:pPr>
              <a:lnSpc>
                <a:spcPct val="80000"/>
              </a:lnSpc>
            </a:pPr>
            <a:r>
              <a:rPr lang="en-US" altLang="en-US" sz="2200" dirty="0" err="1"/>
              <a:t>Encainide</a:t>
            </a:r>
            <a:r>
              <a:rPr lang="en-US" altLang="en-US" sz="2200" dirty="0"/>
              <a:t> and flecainide decrease PVCs (</a:t>
            </a:r>
            <a:r>
              <a:rPr lang="en-US" altLang="en-US" sz="2200" i="1" dirty="0"/>
              <a:t>Surrogate Outcome</a:t>
            </a:r>
            <a:r>
              <a:rPr lang="en-US" altLang="en-US" sz="2200" dirty="0"/>
              <a:t>)</a:t>
            </a:r>
          </a:p>
          <a:p>
            <a:pPr>
              <a:lnSpc>
                <a:spcPct val="80000"/>
              </a:lnSpc>
            </a:pPr>
            <a:r>
              <a:rPr lang="en-US" altLang="en-US" sz="2200" i="1" dirty="0"/>
              <a:t>Increased</a:t>
            </a:r>
            <a:r>
              <a:rPr lang="en-US" altLang="en-US" sz="2200" dirty="0"/>
              <a:t> total mortality by 10 months 8.3% vs. 3.5% (P &lt;0.0001)</a:t>
            </a:r>
          </a:p>
          <a:p>
            <a:pPr>
              <a:lnSpc>
                <a:spcPct val="80000"/>
              </a:lnSpc>
            </a:pPr>
            <a:r>
              <a:rPr lang="en-US" altLang="en-US" sz="2200" dirty="0"/>
              <a:t>Tens of thousands of excess deaths in the US**</a:t>
            </a:r>
          </a:p>
        </p:txBody>
      </p:sp>
      <p:sp>
        <p:nvSpPr>
          <p:cNvPr id="54275" name="Text Box 6">
            <a:extLst>
              <a:ext uri="{FF2B5EF4-FFF2-40B4-BE49-F238E27FC236}">
                <a16:creationId xmlns:a16="http://schemas.microsoft.com/office/drawing/2014/main" id="{736832A5-FA17-EE44-92AE-5A24534A69FB}"/>
              </a:ext>
            </a:extLst>
          </p:cNvPr>
          <p:cNvSpPr txBox="1">
            <a:spLocks noChangeArrowheads="1"/>
          </p:cNvSpPr>
          <p:nvPr/>
        </p:nvSpPr>
        <p:spPr bwMode="auto">
          <a:xfrm>
            <a:off x="914400" y="4457903"/>
            <a:ext cx="7772400" cy="646331"/>
          </a:xfrm>
          <a:prstGeom prst="rect">
            <a:avLst/>
          </a:prstGeom>
          <a:noFill/>
          <a:ln>
            <a:noFill/>
          </a:ln>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r>
              <a:rPr kumimoji="1" lang="en-US" altLang="en-US" sz="1800" dirty="0">
                <a:latin typeface="+mn-lt"/>
                <a:ea typeface="ＭＳ Ｐゴシック" panose="020B0600070205080204" pitchFamily="34" charset="-128"/>
              </a:rPr>
              <a:t>*</a:t>
            </a:r>
            <a:r>
              <a:rPr kumimoji="1" lang="en-US" altLang="en-US" sz="1800" dirty="0" err="1">
                <a:latin typeface="+mn-lt"/>
                <a:ea typeface="ＭＳ Ｐゴシック" panose="020B0600070205080204" pitchFamily="34" charset="-128"/>
              </a:rPr>
              <a:t>Echt</a:t>
            </a:r>
            <a:r>
              <a:rPr kumimoji="1" lang="en-US" altLang="en-US" sz="1800" dirty="0">
                <a:latin typeface="+mn-lt"/>
                <a:ea typeface="ＭＳ Ｐゴシック" panose="020B0600070205080204" pitchFamily="34" charset="-128"/>
              </a:rPr>
              <a:t> DS et al. N </a:t>
            </a:r>
            <a:r>
              <a:rPr kumimoji="1" lang="en-US" altLang="en-US" sz="1800" dirty="0" err="1">
                <a:latin typeface="+mn-lt"/>
                <a:ea typeface="ＭＳ Ｐゴシック" panose="020B0600070205080204" pitchFamily="34" charset="-128"/>
              </a:rPr>
              <a:t>Engl</a:t>
            </a:r>
            <a:r>
              <a:rPr kumimoji="1" lang="en-US" altLang="en-US" sz="1800" dirty="0">
                <a:latin typeface="+mn-lt"/>
                <a:ea typeface="ＭＳ Ｐゴシック" panose="020B0600070205080204" pitchFamily="34" charset="-128"/>
              </a:rPr>
              <a:t> J Med. 1991;324:781-8</a:t>
            </a:r>
          </a:p>
          <a:p>
            <a:pPr>
              <a:defRPr/>
            </a:pPr>
            <a:r>
              <a:rPr kumimoji="1" lang="en-US" altLang="en-US" sz="1800" dirty="0">
                <a:latin typeface="+mn-lt"/>
                <a:ea typeface="ＭＳ Ｐゴシック" panose="020B0600070205080204" pitchFamily="34" charset="-128"/>
              </a:rPr>
              <a:t>**Moore TJ.  Deadly Medicine. NY: Simon and Schuster, 1995</a:t>
            </a:r>
          </a:p>
        </p:txBody>
      </p:sp>
      <p:pic>
        <p:nvPicPr>
          <p:cNvPr id="45060" name="Picture 7" descr="IMAGE0001">
            <a:extLst>
              <a:ext uri="{FF2B5EF4-FFF2-40B4-BE49-F238E27FC236}">
                <a16:creationId xmlns:a16="http://schemas.microsoft.com/office/drawing/2014/main" id="{D2B22B56-78E8-D849-BC23-C9E06A6B41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211494"/>
            <a:ext cx="19748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Slide Number Placeholder 1">
            <a:extLst>
              <a:ext uri="{FF2B5EF4-FFF2-40B4-BE49-F238E27FC236}">
                <a16:creationId xmlns:a16="http://schemas.microsoft.com/office/drawing/2014/main" id="{F54D4B46-5ECC-2747-9813-A4013D5CDB9E}"/>
              </a:ext>
            </a:extLst>
          </p:cNvPr>
          <p:cNvSpPr>
            <a:spLocks noGrp="1"/>
          </p:cNvSpPr>
          <p:nvPr>
            <p:ph type="sldNum" sz="quarter" idx="12"/>
          </p:nvPr>
        </p:nvSpPr>
        <p:spPr>
          <a:xfrm>
            <a:off x="7239000" y="4552950"/>
            <a:ext cx="1905000" cy="342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266DC2E4-6684-5849-8C5A-D8AD97384DE1}" type="slidenum">
              <a:rPr kumimoji="0" lang="en-US" altLang="en-US" sz="1400" smtClean="0">
                <a:latin typeface="Times" pitchFamily="2" charset="0"/>
              </a:rPr>
              <a:pPr>
                <a:spcBef>
                  <a:spcPct val="0"/>
                </a:spcBef>
                <a:buClrTx/>
                <a:buSzTx/>
                <a:buFontTx/>
                <a:buNone/>
              </a:pPr>
              <a:t>29</a:t>
            </a:fld>
            <a:endParaRPr kumimoji="0" lang="en-US" altLang="en-US" sz="1400">
              <a:latin typeface="Times" pitchFamily="2" charset="0"/>
            </a:endParaRPr>
          </a:p>
        </p:txBody>
      </p:sp>
      <p:sp>
        <p:nvSpPr>
          <p:cNvPr id="7" name="object 5">
            <a:extLst>
              <a:ext uri="{FF2B5EF4-FFF2-40B4-BE49-F238E27FC236}">
                <a16:creationId xmlns:a16="http://schemas.microsoft.com/office/drawing/2014/main" id="{B24DEDC9-E087-CC46-A32C-DC1651E00BE6}"/>
              </a:ext>
            </a:extLst>
          </p:cNvPr>
          <p:cNvSpPr/>
          <p:nvPr/>
        </p:nvSpPr>
        <p:spPr>
          <a:xfrm>
            <a:off x="1646076" y="1973423"/>
            <a:ext cx="3238500" cy="584136"/>
          </a:xfrm>
          <a:prstGeom prst="rect">
            <a:avLst/>
          </a:prstGeom>
          <a:blipFill>
            <a:blip r:embed="rId5" cstate="print"/>
            <a:stretch>
              <a:fillRect/>
            </a:stretch>
          </a:blipFill>
        </p:spPr>
        <p:txBody>
          <a:bodyPr wrap="square" lIns="0" tIns="0" rIns="0" bIns="0" rtlCol="0"/>
          <a:lstStyle/>
          <a:p>
            <a:endParaRPr sz="372"/>
          </a:p>
        </p:txBody>
      </p:sp>
    </p:spTree>
    <p:custDataLst>
      <p:tags r:id="rId1"/>
    </p:custDataLst>
    <p:extLst>
      <p:ext uri="{BB962C8B-B14F-4D97-AF65-F5344CB8AC3E}">
        <p14:creationId xmlns:p14="http://schemas.microsoft.com/office/powerpoint/2010/main" val="203167760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05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05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05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uiExpand="1" build="p"/>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9BC027-CA8D-9745-8219-5DDAC3023D91}"/>
              </a:ext>
            </a:extLst>
          </p:cNvPr>
          <p:cNvSpPr>
            <a:spLocks noGrp="1"/>
          </p:cNvSpPr>
          <p:nvPr>
            <p:ph type="sldNum" sz="quarter" idx="12"/>
          </p:nvPr>
        </p:nvSpPr>
        <p:spPr/>
        <p:txBody>
          <a:bodyPr/>
          <a:lstStyle/>
          <a:p>
            <a:fld id="{5967730F-64A0-5A46-A43B-62FCE09E4598}" type="slidenum">
              <a:rPr lang="en-US" altLang="en-US" smtClean="0"/>
              <a:pPr/>
              <a:t>3</a:t>
            </a:fld>
            <a:endParaRPr lang="en-US" altLang="en-US"/>
          </a:p>
        </p:txBody>
      </p:sp>
      <p:pic>
        <p:nvPicPr>
          <p:cNvPr id="6" name="Picture 5">
            <a:extLst>
              <a:ext uri="{FF2B5EF4-FFF2-40B4-BE49-F238E27FC236}">
                <a16:creationId xmlns:a16="http://schemas.microsoft.com/office/drawing/2014/main" id="{196A95E2-389C-0A4D-987E-A03BC7D870BF}"/>
              </a:ext>
            </a:extLst>
          </p:cNvPr>
          <p:cNvPicPr>
            <a:picLocks noChangeAspect="1"/>
          </p:cNvPicPr>
          <p:nvPr/>
        </p:nvPicPr>
        <p:blipFill>
          <a:blip r:embed="rId3"/>
          <a:stretch>
            <a:fillRect/>
          </a:stretch>
        </p:blipFill>
        <p:spPr>
          <a:xfrm>
            <a:off x="304800" y="0"/>
            <a:ext cx="3429000" cy="5143500"/>
          </a:xfrm>
          <a:prstGeom prst="rect">
            <a:avLst/>
          </a:prstGeom>
        </p:spPr>
      </p:pic>
      <p:sp>
        <p:nvSpPr>
          <p:cNvPr id="2" name="TextBox 1">
            <a:extLst>
              <a:ext uri="{FF2B5EF4-FFF2-40B4-BE49-F238E27FC236}">
                <a16:creationId xmlns:a16="http://schemas.microsoft.com/office/drawing/2014/main" id="{B78DA3F3-E3CD-A04A-ADF0-ED53E79A0718}"/>
              </a:ext>
            </a:extLst>
          </p:cNvPr>
          <p:cNvSpPr txBox="1"/>
          <p:nvPr/>
        </p:nvSpPr>
        <p:spPr>
          <a:xfrm>
            <a:off x="3886200" y="209550"/>
            <a:ext cx="4953000" cy="4893647"/>
          </a:xfrm>
          <a:prstGeom prst="rect">
            <a:avLst/>
          </a:prstGeom>
          <a:noFill/>
        </p:spPr>
        <p:txBody>
          <a:bodyPr wrap="square" rtlCol="0">
            <a:spAutoFit/>
          </a:bodyPr>
          <a:lstStyle/>
          <a:p>
            <a:r>
              <a:rPr lang="en-US" dirty="0">
                <a:latin typeface="+mn-lt"/>
              </a:rPr>
              <a:t>Reminder: You can download the whole book FREE from the UCSF Library.</a:t>
            </a:r>
          </a:p>
          <a:p>
            <a:r>
              <a:rPr lang="en-US" dirty="0">
                <a:latin typeface="+mn-lt"/>
              </a:rPr>
              <a:t>Update for those who bought are hard copy:</a:t>
            </a:r>
          </a:p>
          <a:p>
            <a:pPr marL="342900" indent="-342900">
              <a:buFont typeface="Arial" panose="020B0604020202020204" pitchFamily="34" charset="0"/>
              <a:buChar char="•"/>
            </a:pPr>
            <a:r>
              <a:rPr lang="en-US" dirty="0">
                <a:latin typeface="+mn-lt"/>
              </a:rPr>
              <a:t>On October 24,2020 Honduras became the 50</a:t>
            </a:r>
            <a:r>
              <a:rPr lang="en-US" baseline="30000" dirty="0">
                <a:latin typeface="+mn-lt"/>
              </a:rPr>
              <a:t>th</a:t>
            </a:r>
            <a:r>
              <a:rPr lang="en-US" dirty="0">
                <a:latin typeface="+mn-lt"/>
              </a:rPr>
              <a:t> nation to ratify the UN </a:t>
            </a:r>
            <a:r>
              <a:rPr lang="en-US" i="1" dirty="0">
                <a:latin typeface="+mn-lt"/>
              </a:rPr>
              <a:t>Treaty on the Prohibition of Nuclear Weapons.</a:t>
            </a:r>
          </a:p>
          <a:p>
            <a:pPr marL="342900" indent="-342900">
              <a:buFont typeface="Arial" panose="020B0604020202020204" pitchFamily="34" charset="0"/>
              <a:buChar char="•"/>
            </a:pPr>
            <a:r>
              <a:rPr lang="en-US" dirty="0">
                <a:latin typeface="+mn-lt"/>
              </a:rPr>
              <a:t>It will enter into force 90 days from that date (January 22).</a:t>
            </a:r>
          </a:p>
          <a:p>
            <a:pPr marL="342900" indent="-342900">
              <a:buFont typeface="Arial" panose="020B0604020202020204" pitchFamily="34" charset="0"/>
              <a:buChar char="•"/>
            </a:pPr>
            <a:r>
              <a:rPr lang="en-US" dirty="0">
                <a:latin typeface="+mn-lt"/>
              </a:rPr>
              <a:t>Nuclear weapons states need to get on board!</a:t>
            </a:r>
          </a:p>
        </p:txBody>
      </p:sp>
    </p:spTree>
    <p:extLst>
      <p:ext uri="{BB962C8B-B14F-4D97-AF65-F5344CB8AC3E}">
        <p14:creationId xmlns:p14="http://schemas.microsoft.com/office/powerpoint/2010/main" val="55767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C51CE71F-959E-AB42-B91F-872B352C0272}"/>
              </a:ext>
            </a:extLst>
          </p:cNvPr>
          <p:cNvSpPr>
            <a:spLocks noGrp="1" noChangeArrowheads="1"/>
          </p:cNvSpPr>
          <p:nvPr>
            <p:ph type="title"/>
          </p:nvPr>
        </p:nvSpPr>
        <p:spPr>
          <a:xfrm>
            <a:off x="1371600" y="47054"/>
            <a:ext cx="7086600" cy="422275"/>
          </a:xfrm>
        </p:spPr>
        <p:txBody>
          <a:bodyPr/>
          <a:lstStyle/>
          <a:p>
            <a:r>
              <a:rPr lang="en-US" altLang="en-US" sz="3600" dirty="0"/>
              <a:t>Composite outcomes</a:t>
            </a:r>
          </a:p>
        </p:txBody>
      </p:sp>
      <p:sp>
        <p:nvSpPr>
          <p:cNvPr id="148483" name="Rectangle 3">
            <a:extLst>
              <a:ext uri="{FF2B5EF4-FFF2-40B4-BE49-F238E27FC236}">
                <a16:creationId xmlns:a16="http://schemas.microsoft.com/office/drawing/2014/main" id="{A21BAB5E-B721-0A47-8014-3A5E77FC4394}"/>
              </a:ext>
            </a:extLst>
          </p:cNvPr>
          <p:cNvSpPr>
            <a:spLocks noGrp="1" noChangeArrowheads="1"/>
          </p:cNvSpPr>
          <p:nvPr>
            <p:ph type="body" idx="1"/>
          </p:nvPr>
        </p:nvSpPr>
        <p:spPr>
          <a:xfrm>
            <a:off x="1143000" y="514350"/>
            <a:ext cx="7924800" cy="3886200"/>
          </a:xfrm>
        </p:spPr>
        <p:txBody>
          <a:bodyPr/>
          <a:lstStyle/>
          <a:p>
            <a:pPr>
              <a:defRPr/>
            </a:pPr>
            <a:r>
              <a:rPr lang="en-US" altLang="en-US" dirty="0"/>
              <a:t>Grouped outcomes, such as “Severe Asthma Exacerbation” in the AUSTRI trial of </a:t>
            </a:r>
            <a:r>
              <a:rPr lang="en-US" altLang="en-US" dirty="0" err="1"/>
              <a:t>salmeterol+fluticasone</a:t>
            </a:r>
            <a:r>
              <a:rPr lang="en-US" altLang="en-US" dirty="0"/>
              <a:t> vs. fluticasone alone</a:t>
            </a:r>
            <a:r>
              <a:rPr lang="en-US" altLang="en-US" baseline="30000" dirty="0"/>
              <a:t>1</a:t>
            </a:r>
          </a:p>
          <a:p>
            <a:pPr lvl="1">
              <a:defRPr/>
            </a:pPr>
            <a:r>
              <a:rPr lang="en-US" altLang="en-US" sz="2400" dirty="0">
                <a:cs typeface="ＭＳ Ｐゴシック" charset="-128"/>
              </a:rPr>
              <a:t>Asthma admission OR</a:t>
            </a:r>
          </a:p>
          <a:p>
            <a:pPr lvl="1">
              <a:defRPr/>
            </a:pPr>
            <a:r>
              <a:rPr lang="en-US" altLang="en-US" sz="2400" dirty="0">
                <a:cs typeface="ＭＳ Ｐゴシック" charset="-128"/>
              </a:rPr>
              <a:t>Asthma ED visit with systemic steroids OR</a:t>
            </a:r>
          </a:p>
          <a:p>
            <a:pPr lvl="1">
              <a:defRPr/>
            </a:pPr>
            <a:r>
              <a:rPr lang="en-US" altLang="en-US" sz="2400" dirty="0">
                <a:cs typeface="ＭＳ Ｐゴシック" charset="-128"/>
              </a:rPr>
              <a:t>Systemic steroids × ≥ 3 days</a:t>
            </a:r>
          </a:p>
          <a:p>
            <a:pPr>
              <a:defRPr/>
            </a:pPr>
            <a:r>
              <a:rPr lang="en-US" altLang="en-US" dirty="0"/>
              <a:t>Only 5 of 106 severe exacerbations in 1230 kids were admissions (3 with salmeterol + fluticasone, 2 with fluticasone alone)</a:t>
            </a:r>
          </a:p>
          <a:p>
            <a:pPr>
              <a:defRPr/>
            </a:pPr>
            <a:r>
              <a:rPr lang="en-US" altLang="en-US" dirty="0"/>
              <a:t>This info in web supplement only</a:t>
            </a:r>
          </a:p>
          <a:p>
            <a:pPr>
              <a:defRPr/>
            </a:pPr>
            <a:endParaRPr lang="en-US" altLang="en-US" dirty="0"/>
          </a:p>
        </p:txBody>
      </p:sp>
      <p:sp>
        <p:nvSpPr>
          <p:cNvPr id="47107" name="Slide Number Placeholder 1">
            <a:extLst>
              <a:ext uri="{FF2B5EF4-FFF2-40B4-BE49-F238E27FC236}">
                <a16:creationId xmlns:a16="http://schemas.microsoft.com/office/drawing/2014/main" id="{E97247AA-1AC4-104A-B3CC-F4349A17607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B7A769A6-E6C3-4A47-B382-11906A11EAFB}" type="slidenum">
              <a:rPr kumimoji="0" lang="en-US" altLang="en-US" sz="1400" smtClean="0">
                <a:latin typeface="Times" pitchFamily="2" charset="0"/>
              </a:rPr>
              <a:pPr>
                <a:spcBef>
                  <a:spcPct val="0"/>
                </a:spcBef>
                <a:buClrTx/>
                <a:buSzTx/>
                <a:buFontTx/>
                <a:buNone/>
              </a:pPr>
              <a:t>30</a:t>
            </a:fld>
            <a:endParaRPr kumimoji="0" lang="en-US" altLang="en-US" sz="1400">
              <a:latin typeface="Times" pitchFamily="2" charset="0"/>
            </a:endParaRPr>
          </a:p>
        </p:txBody>
      </p:sp>
      <p:sp>
        <p:nvSpPr>
          <p:cNvPr id="2" name="TextBox 1">
            <a:extLst>
              <a:ext uri="{FF2B5EF4-FFF2-40B4-BE49-F238E27FC236}">
                <a16:creationId xmlns:a16="http://schemas.microsoft.com/office/drawing/2014/main" id="{AF3E7230-E065-734B-B32F-E1821D810FED}"/>
              </a:ext>
            </a:extLst>
          </p:cNvPr>
          <p:cNvSpPr txBox="1"/>
          <p:nvPr/>
        </p:nvSpPr>
        <p:spPr>
          <a:xfrm>
            <a:off x="990600" y="4625651"/>
            <a:ext cx="7620000" cy="461665"/>
          </a:xfrm>
          <a:prstGeom prst="rect">
            <a:avLst/>
          </a:prstGeom>
          <a:noFill/>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r>
              <a:rPr kumimoji="1" lang="en-US" altLang="en-US" baseline="30000" dirty="0">
                <a:latin typeface="+mn-lt"/>
                <a:ea typeface="ＭＳ Ｐゴシック" panose="020B0600070205080204" pitchFamily="34" charset="-128"/>
              </a:rPr>
              <a:t>1</a:t>
            </a:r>
            <a:r>
              <a:rPr kumimoji="1" lang="en-US" altLang="en-US" dirty="0">
                <a:latin typeface="+mn-lt"/>
                <a:ea typeface="ＭＳ Ｐゴシック" panose="020B0600070205080204" pitchFamily="34" charset="-128"/>
              </a:rPr>
              <a:t>Stempel DA et al. N </a:t>
            </a:r>
            <a:r>
              <a:rPr kumimoji="1" lang="en-US" altLang="en-US" dirty="0" err="1">
                <a:latin typeface="+mn-lt"/>
                <a:ea typeface="ＭＳ Ｐゴシック" panose="020B0600070205080204" pitchFamily="34" charset="-128"/>
              </a:rPr>
              <a:t>Engl</a:t>
            </a:r>
            <a:r>
              <a:rPr kumimoji="1" lang="en-US" altLang="en-US" dirty="0">
                <a:latin typeface="+mn-lt"/>
                <a:ea typeface="ＭＳ Ｐゴシック" panose="020B0600070205080204" pitchFamily="34" charset="-128"/>
              </a:rPr>
              <a:t> J Med 2016;374:1822-30</a:t>
            </a:r>
          </a:p>
        </p:txBody>
      </p:sp>
    </p:spTree>
    <p:custDataLst>
      <p:tags r:id="rId1"/>
    </p:custDataLst>
    <p:extLst>
      <p:ext uri="{BB962C8B-B14F-4D97-AF65-F5344CB8AC3E}">
        <p14:creationId xmlns:p14="http://schemas.microsoft.com/office/powerpoint/2010/main" val="29206969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848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848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848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848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8483">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848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a:extLst>
              <a:ext uri="{FF2B5EF4-FFF2-40B4-BE49-F238E27FC236}">
                <a16:creationId xmlns:a16="http://schemas.microsoft.com/office/drawing/2014/main" id="{4BD3D06F-519A-7945-8D1F-43BD363BB2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4552950"/>
            <a:ext cx="1062038"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4" name="Picture 3">
            <a:extLst>
              <a:ext uri="{FF2B5EF4-FFF2-40B4-BE49-F238E27FC236}">
                <a16:creationId xmlns:a16="http://schemas.microsoft.com/office/drawing/2014/main" id="{19DE953E-81C4-9641-9DFF-A8A31A2874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047750"/>
            <a:ext cx="71628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4">
            <a:extLst>
              <a:ext uri="{FF2B5EF4-FFF2-40B4-BE49-F238E27FC236}">
                <a16:creationId xmlns:a16="http://schemas.microsoft.com/office/drawing/2014/main" id="{C3FA914B-F1D6-CF42-9CC9-17E59F366674}"/>
              </a:ext>
            </a:extLst>
          </p:cNvPr>
          <p:cNvSpPr txBox="1">
            <a:spLocks noChangeArrowheads="1"/>
          </p:cNvSpPr>
          <p:nvPr/>
        </p:nvSpPr>
        <p:spPr bwMode="auto">
          <a:xfrm>
            <a:off x="4343401" y="4857750"/>
            <a:ext cx="2514600" cy="10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828675">
              <a:spcBef>
                <a:spcPct val="20000"/>
              </a:spcBef>
              <a:buClr>
                <a:schemeClr val="accent1"/>
              </a:buClr>
              <a:buSzPct val="70000"/>
              <a:buFont typeface="Monotype Sorts" pitchFamily="2" charset="2"/>
              <a:buChar char="n"/>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kumimoji="1" sz="2400">
                <a:solidFill>
                  <a:schemeClr val="tx1"/>
                </a:solidFill>
                <a:latin typeface="Arial" panose="020B0604020202020204" pitchFamily="34" charset="0"/>
                <a:ea typeface="ＭＳ Ｐゴシック" panose="020B0600070205080204" pitchFamily="34"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kumimoji="1" sz="2100">
                <a:solidFill>
                  <a:schemeClr val="tx1"/>
                </a:solidFill>
                <a:latin typeface="Arial" panose="020B0604020202020204" pitchFamily="34" charset="0"/>
                <a:ea typeface="ＭＳ Ｐゴシック" panose="020B0600070205080204" pitchFamily="34"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kumimoji="1">
                <a:solidFill>
                  <a:schemeClr val="tx1"/>
                </a:solidFill>
                <a:latin typeface="Arial" panose="020B0604020202020204" pitchFamily="34" charset="0"/>
                <a:ea typeface="ＭＳ Ｐゴシック" panose="020B0600070205080204" pitchFamily="34"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kumimoji="1" sz="1500">
                <a:solidFill>
                  <a:schemeClr val="tx1"/>
                </a:solidFill>
                <a:latin typeface="Arial" panose="020B0604020202020204" pitchFamily="34" charset="0"/>
                <a:ea typeface="ＭＳ Ｐゴシック" panose="020B0600070205080204" pitchFamily="34"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kumimoji="1" sz="1500">
                <a:solidFill>
                  <a:schemeClr val="tx1"/>
                </a:solidFill>
                <a:latin typeface="Arial" panose="020B0604020202020204" pitchFamily="34" charset="0"/>
                <a:ea typeface="ＭＳ Ｐゴシック" panose="020B0600070205080204" pitchFamily="34"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kumimoji="1" sz="1500">
                <a:solidFill>
                  <a:schemeClr val="tx1"/>
                </a:solidFill>
                <a:latin typeface="Arial" panose="020B0604020202020204" pitchFamily="34" charset="0"/>
                <a:ea typeface="ＭＳ Ｐゴシック" panose="020B0600070205080204" pitchFamily="34"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kumimoji="1" sz="1500">
                <a:solidFill>
                  <a:schemeClr val="tx1"/>
                </a:solidFill>
                <a:latin typeface="Arial" panose="020B0604020202020204" pitchFamily="34" charset="0"/>
                <a:ea typeface="ＭＳ Ｐゴシック" panose="020B0600070205080204" pitchFamily="34"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kumimoji="1" sz="1500">
                <a:solidFill>
                  <a:schemeClr val="tx1"/>
                </a:solidFill>
                <a:latin typeface="Arial" panose="020B0604020202020204" pitchFamily="34" charset="0"/>
                <a:ea typeface="ＭＳ Ｐゴシック" panose="020B0600070205080204" pitchFamily="34"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kumimoji="1" sz="1500">
                <a:solidFill>
                  <a:schemeClr val="tx1"/>
                </a:solidFill>
                <a:latin typeface="Arial" panose="020B0604020202020204" pitchFamily="34" charset="0"/>
                <a:ea typeface="ＭＳ Ｐゴシック" panose="020B0600070205080204" pitchFamily="34" charset="-128"/>
              </a:defRPr>
            </a:lvl9pPr>
          </a:lstStyle>
          <a:p>
            <a:pPr eaLnBrk="1">
              <a:lnSpc>
                <a:spcPct val="97000"/>
              </a:lnSpc>
              <a:spcBef>
                <a:spcPct val="0"/>
              </a:spcBef>
              <a:buClr>
                <a:srgbClr val="000000"/>
              </a:buClr>
              <a:buSzPct val="45000"/>
              <a:buFont typeface="StarSymbol" charset="0"/>
              <a:buNone/>
            </a:pPr>
            <a:r>
              <a:rPr kumimoji="0" lang="en-GB" altLang="en-US" sz="700" dirty="0"/>
              <a:t>Copyright ©2007 BMJ Publishing Group Ltd.</a:t>
            </a:r>
          </a:p>
        </p:txBody>
      </p:sp>
      <p:sp>
        <p:nvSpPr>
          <p:cNvPr id="49156" name="Text Box 5">
            <a:extLst>
              <a:ext uri="{FF2B5EF4-FFF2-40B4-BE49-F238E27FC236}">
                <a16:creationId xmlns:a16="http://schemas.microsoft.com/office/drawing/2014/main" id="{AA8BDD94-C11C-074F-9E98-09D3D6BCDD15}"/>
              </a:ext>
            </a:extLst>
          </p:cNvPr>
          <p:cNvSpPr txBox="1">
            <a:spLocks noChangeArrowheads="1"/>
          </p:cNvSpPr>
          <p:nvPr/>
        </p:nvSpPr>
        <p:spPr bwMode="auto">
          <a:xfrm>
            <a:off x="1371600" y="4476750"/>
            <a:ext cx="5715000" cy="599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828675">
              <a:spcBef>
                <a:spcPct val="20000"/>
              </a:spcBef>
              <a:buClr>
                <a:schemeClr val="accent1"/>
              </a:buClr>
              <a:buSzPct val="70000"/>
              <a:buFont typeface="Monotype Sorts" pitchFamily="2" charset="2"/>
              <a:buChar char="n"/>
              <a:tabLst>
                <a:tab pos="657225" algn="l"/>
                <a:tab pos="1312863" algn="l"/>
                <a:tab pos="1970088" algn="l"/>
                <a:tab pos="2627313" algn="l"/>
                <a:tab pos="3282950" algn="l"/>
                <a:tab pos="3940175" algn="l"/>
                <a:tab pos="4595813" algn="l"/>
                <a:tab pos="5253038" algn="l"/>
                <a:tab pos="5910263" algn="l"/>
                <a:tab pos="6565900" algn="l"/>
              </a:tabLst>
              <a:defRPr kumimoji="1" sz="2400">
                <a:solidFill>
                  <a:schemeClr val="tx1"/>
                </a:solidFill>
                <a:latin typeface="Arial" panose="020B0604020202020204" pitchFamily="34" charset="0"/>
                <a:ea typeface="ＭＳ Ｐゴシック" panose="020B0600070205080204" pitchFamily="34"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Lst>
              <a:defRPr kumimoji="1" sz="2100">
                <a:solidFill>
                  <a:schemeClr val="tx1"/>
                </a:solidFill>
                <a:latin typeface="Arial" panose="020B0604020202020204" pitchFamily="34" charset="0"/>
                <a:ea typeface="ＭＳ Ｐゴシック" panose="020B0600070205080204" pitchFamily="34"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Lst>
              <a:defRPr kumimoji="1">
                <a:solidFill>
                  <a:schemeClr val="tx1"/>
                </a:solidFill>
                <a:latin typeface="Arial" panose="020B0604020202020204" pitchFamily="34" charset="0"/>
                <a:ea typeface="ＭＳ Ｐゴシック" panose="020B0600070205080204" pitchFamily="34"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Lst>
              <a:defRPr kumimoji="1" sz="1500">
                <a:solidFill>
                  <a:schemeClr val="tx1"/>
                </a:solidFill>
                <a:latin typeface="Arial" panose="020B0604020202020204" pitchFamily="34" charset="0"/>
                <a:ea typeface="ＭＳ Ｐゴシック" panose="020B0600070205080204" pitchFamily="34"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 pos="5253038" algn="l"/>
                <a:tab pos="5910263" algn="l"/>
                <a:tab pos="6565900" algn="l"/>
              </a:tabLst>
              <a:defRPr kumimoji="1" sz="1500">
                <a:solidFill>
                  <a:schemeClr val="tx1"/>
                </a:solidFill>
                <a:latin typeface="Arial" panose="020B0604020202020204" pitchFamily="34" charset="0"/>
                <a:ea typeface="ＭＳ Ｐゴシック" panose="020B0600070205080204" pitchFamily="34"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Lst>
              <a:defRPr kumimoji="1" sz="1500">
                <a:solidFill>
                  <a:schemeClr val="tx1"/>
                </a:solidFill>
                <a:latin typeface="Arial" panose="020B0604020202020204" pitchFamily="34" charset="0"/>
                <a:ea typeface="ＭＳ Ｐゴシック" panose="020B0600070205080204" pitchFamily="34"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Lst>
              <a:defRPr kumimoji="1" sz="1500">
                <a:solidFill>
                  <a:schemeClr val="tx1"/>
                </a:solidFill>
                <a:latin typeface="Arial" panose="020B0604020202020204" pitchFamily="34" charset="0"/>
                <a:ea typeface="ＭＳ Ｐゴシック" panose="020B0600070205080204" pitchFamily="34"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Lst>
              <a:defRPr kumimoji="1" sz="1500">
                <a:solidFill>
                  <a:schemeClr val="tx1"/>
                </a:solidFill>
                <a:latin typeface="Arial" panose="020B0604020202020204" pitchFamily="34" charset="0"/>
                <a:ea typeface="ＭＳ Ｐゴシック" panose="020B0600070205080204" pitchFamily="34"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 pos="6565900" algn="l"/>
              </a:tabLst>
              <a:defRPr kumimoji="1" sz="1500">
                <a:solidFill>
                  <a:schemeClr val="tx1"/>
                </a:solidFill>
                <a:latin typeface="Arial" panose="020B0604020202020204" pitchFamily="34" charset="0"/>
                <a:ea typeface="ＭＳ Ｐゴシック" panose="020B0600070205080204" pitchFamily="34" charset="-128"/>
              </a:defRPr>
            </a:lvl9pPr>
          </a:lstStyle>
          <a:p>
            <a:pPr eaLnBrk="1">
              <a:lnSpc>
                <a:spcPct val="97000"/>
              </a:lnSpc>
              <a:spcBef>
                <a:spcPct val="0"/>
              </a:spcBef>
              <a:buClr>
                <a:srgbClr val="000000"/>
              </a:buClr>
              <a:buSzPct val="45000"/>
              <a:buFont typeface="StarSymbol" charset="0"/>
              <a:buNone/>
            </a:pPr>
            <a:r>
              <a:rPr kumimoji="0" lang="en-GB" altLang="en-US" sz="2000" dirty="0">
                <a:latin typeface="Lucida Sans Unicode" panose="020B0602030504020204" pitchFamily="34" charset="0"/>
              </a:rPr>
              <a:t>*Ferreira-Gonzalez, I. et al. BMJ 2007;334:786</a:t>
            </a:r>
          </a:p>
        </p:txBody>
      </p:sp>
      <p:sp>
        <p:nvSpPr>
          <p:cNvPr id="49157" name="Rectangle 6">
            <a:extLst>
              <a:ext uri="{FF2B5EF4-FFF2-40B4-BE49-F238E27FC236}">
                <a16:creationId xmlns:a16="http://schemas.microsoft.com/office/drawing/2014/main" id="{F3A0F8AE-6E11-1E42-B1A0-473ED91DDC18}"/>
              </a:ext>
            </a:extLst>
          </p:cNvPr>
          <p:cNvSpPr>
            <a:spLocks noGrp="1" noChangeArrowheads="1"/>
          </p:cNvSpPr>
          <p:nvPr>
            <p:ph type="title" idx="4294967295"/>
          </p:nvPr>
        </p:nvSpPr>
        <p:spPr>
          <a:xfrm>
            <a:off x="1524000" y="133350"/>
            <a:ext cx="7391400" cy="571500"/>
          </a:xfrm>
        </p:spPr>
        <p:txBody>
          <a:bodyPr/>
          <a:lstStyle/>
          <a:p>
            <a:r>
              <a:rPr lang="en-US" altLang="en-US" sz="2800" dirty="0">
                <a:solidFill>
                  <a:schemeClr val="tx1"/>
                </a:solidFill>
                <a:latin typeface="+mn-lt"/>
              </a:rPr>
              <a:t>Meta-analysis of composite endpoints in cardiovascular trials*</a:t>
            </a:r>
          </a:p>
        </p:txBody>
      </p:sp>
      <p:sp>
        <p:nvSpPr>
          <p:cNvPr id="49159" name="Slide Number Placeholder 1">
            <a:extLst>
              <a:ext uri="{FF2B5EF4-FFF2-40B4-BE49-F238E27FC236}">
                <a16:creationId xmlns:a16="http://schemas.microsoft.com/office/drawing/2014/main" id="{45986A6D-E612-6043-AFEA-E729BEADFC18}"/>
              </a:ext>
            </a:extLst>
          </p:cNvPr>
          <p:cNvSpPr>
            <a:spLocks noGrp="1"/>
          </p:cNvSpPr>
          <p:nvPr>
            <p:ph type="sldNum" sz="quarter" idx="12"/>
          </p:nvPr>
        </p:nvSpPr>
        <p:spPr>
          <a:xfrm>
            <a:off x="7086600" y="4686300"/>
            <a:ext cx="1905000" cy="342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B1616C27-6BF5-2747-9D4D-965BD0410376}" type="slidenum">
              <a:rPr kumimoji="0" lang="en-US" altLang="en-US" sz="1400" smtClean="0">
                <a:latin typeface="Times" pitchFamily="2" charset="0"/>
              </a:rPr>
              <a:pPr>
                <a:spcBef>
                  <a:spcPct val="0"/>
                </a:spcBef>
                <a:buClrTx/>
                <a:buSzTx/>
                <a:buFontTx/>
                <a:buNone/>
              </a:pPr>
              <a:t>31</a:t>
            </a:fld>
            <a:endParaRPr kumimoji="0" lang="en-US" altLang="en-US" sz="1400">
              <a:latin typeface="Times" pitchFamily="2" charset="0"/>
            </a:endParaRPr>
          </a:p>
        </p:txBody>
      </p:sp>
    </p:spTree>
    <p:custDataLst>
      <p:tags r:id="rId1"/>
    </p:custDataLst>
    <p:extLst>
      <p:ext uri="{BB962C8B-B14F-4D97-AF65-F5344CB8AC3E}">
        <p14:creationId xmlns:p14="http://schemas.microsoft.com/office/powerpoint/2010/main" val="171117712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AE16BD75-6050-6145-8BFC-218FDBB553CC}"/>
              </a:ext>
            </a:extLst>
          </p:cNvPr>
          <p:cNvSpPr>
            <a:spLocks noGrp="1" noChangeArrowheads="1"/>
          </p:cNvSpPr>
          <p:nvPr>
            <p:ph type="title"/>
          </p:nvPr>
        </p:nvSpPr>
        <p:spPr>
          <a:xfrm>
            <a:off x="952500" y="2333"/>
            <a:ext cx="7239000" cy="685800"/>
          </a:xfrm>
        </p:spPr>
        <p:txBody>
          <a:bodyPr/>
          <a:lstStyle/>
          <a:p>
            <a:r>
              <a:rPr lang="en-US" altLang="en-US" sz="3200" dirty="0"/>
              <a:t>Multiple Outcomes, Time Periods, etc.</a:t>
            </a:r>
          </a:p>
        </p:txBody>
      </p:sp>
      <p:pic>
        <p:nvPicPr>
          <p:cNvPr id="54274" name="Picture 5">
            <a:extLst>
              <a:ext uri="{FF2B5EF4-FFF2-40B4-BE49-F238E27FC236}">
                <a16:creationId xmlns:a16="http://schemas.microsoft.com/office/drawing/2014/main" id="{87D28F68-7890-C84C-BBC5-A418F168C8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95350"/>
            <a:ext cx="3429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6">
            <a:extLst>
              <a:ext uri="{FF2B5EF4-FFF2-40B4-BE49-F238E27FC236}">
                <a16:creationId xmlns:a16="http://schemas.microsoft.com/office/drawing/2014/main" id="{94AA6987-1331-474C-B9B1-7FBC66621D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895350"/>
            <a:ext cx="32004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Slide Number Placeholder 1">
            <a:extLst>
              <a:ext uri="{FF2B5EF4-FFF2-40B4-BE49-F238E27FC236}">
                <a16:creationId xmlns:a16="http://schemas.microsoft.com/office/drawing/2014/main" id="{47E82987-76E4-1943-89A4-EE77BC8E24A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7F2A6890-577F-6B4F-B8E4-C36E2F450DAC}" type="slidenum">
              <a:rPr kumimoji="0" lang="en-US" altLang="en-US" sz="1400" smtClean="0">
                <a:latin typeface="Times" pitchFamily="2" charset="0"/>
              </a:rPr>
              <a:pPr>
                <a:spcBef>
                  <a:spcPct val="0"/>
                </a:spcBef>
                <a:buClrTx/>
                <a:buSzTx/>
                <a:buFontTx/>
                <a:buNone/>
              </a:pPr>
              <a:t>32</a:t>
            </a:fld>
            <a:endParaRPr kumimoji="0" lang="en-US" altLang="en-US" sz="1400">
              <a:latin typeface="Times" pitchFamily="2" charset="0"/>
            </a:endParaRPr>
          </a:p>
        </p:txBody>
      </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194719BD-4A58-184A-9A32-266EB68D3D81}"/>
              </a:ext>
            </a:extLst>
          </p:cNvPr>
          <p:cNvSpPr>
            <a:spLocks noGrp="1" noChangeArrowheads="1"/>
          </p:cNvSpPr>
          <p:nvPr>
            <p:ph type="title"/>
          </p:nvPr>
        </p:nvSpPr>
        <p:spPr>
          <a:xfrm>
            <a:off x="1447800" y="171450"/>
            <a:ext cx="6705600" cy="514350"/>
          </a:xfrm>
        </p:spPr>
        <p:txBody>
          <a:bodyPr/>
          <a:lstStyle/>
          <a:p>
            <a:r>
              <a:rPr lang="en-US" altLang="en-US" sz="3200" dirty="0"/>
              <a:t>Multiple Outcomes, Time Periods, etc.</a:t>
            </a:r>
          </a:p>
        </p:txBody>
      </p:sp>
      <p:sp>
        <p:nvSpPr>
          <p:cNvPr id="56322" name="Text Box 4">
            <a:extLst>
              <a:ext uri="{FF2B5EF4-FFF2-40B4-BE49-F238E27FC236}">
                <a16:creationId xmlns:a16="http://schemas.microsoft.com/office/drawing/2014/main" id="{654F7468-D94C-4748-AFC6-16F8F64CC550}"/>
              </a:ext>
            </a:extLst>
          </p:cNvPr>
          <p:cNvSpPr txBox="1">
            <a:spLocks noChangeArrowheads="1"/>
          </p:cNvSpPr>
          <p:nvPr/>
        </p:nvSpPr>
        <p:spPr bwMode="auto">
          <a:xfrm>
            <a:off x="1371600" y="4567237"/>
            <a:ext cx="7696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kumimoji="0" lang="en-US" altLang="en-US" dirty="0"/>
              <a:t>Pizarro D et al. New </a:t>
            </a:r>
            <a:r>
              <a:rPr kumimoji="0" lang="en-US" altLang="en-US" dirty="0" err="1"/>
              <a:t>Engl</a:t>
            </a:r>
            <a:r>
              <a:rPr kumimoji="0" lang="en-US" altLang="en-US" dirty="0"/>
              <a:t> J Med1991;324:517-21</a:t>
            </a:r>
          </a:p>
        </p:txBody>
      </p:sp>
      <p:sp>
        <p:nvSpPr>
          <p:cNvPr id="56323" name="Slide Number Placeholder 1">
            <a:extLst>
              <a:ext uri="{FF2B5EF4-FFF2-40B4-BE49-F238E27FC236}">
                <a16:creationId xmlns:a16="http://schemas.microsoft.com/office/drawing/2014/main" id="{E462469C-3510-6F47-B7F5-85C373D729D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72B8687B-2A09-4244-9F47-9C73EF4AC260}" type="slidenum">
              <a:rPr kumimoji="0" lang="en-US" altLang="en-US" sz="1400" smtClean="0">
                <a:latin typeface="Times" pitchFamily="2" charset="0"/>
              </a:rPr>
              <a:pPr>
                <a:spcBef>
                  <a:spcPct val="0"/>
                </a:spcBef>
                <a:buClrTx/>
                <a:buSzTx/>
                <a:buFontTx/>
                <a:buNone/>
              </a:pPr>
              <a:t>33</a:t>
            </a:fld>
            <a:endParaRPr kumimoji="0" lang="en-US" altLang="en-US" sz="1400">
              <a:latin typeface="Times" pitchFamily="2" charset="0"/>
            </a:endParaRPr>
          </a:p>
        </p:txBody>
      </p:sp>
      <p:pic>
        <p:nvPicPr>
          <p:cNvPr id="56324" name="Picture 5">
            <a:extLst>
              <a:ext uri="{FF2B5EF4-FFF2-40B4-BE49-F238E27FC236}">
                <a16:creationId xmlns:a16="http://schemas.microsoft.com/office/drawing/2014/main" id="{9272E74A-FF96-FE4B-825C-D3C98BA643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895350"/>
            <a:ext cx="76517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ADDF2F91-5F4F-624B-812E-9A8873735BFB}"/>
              </a:ext>
            </a:extLst>
          </p:cNvPr>
          <p:cNvSpPr>
            <a:spLocks noGrp="1" noChangeArrowheads="1"/>
          </p:cNvSpPr>
          <p:nvPr>
            <p:ph type="title"/>
          </p:nvPr>
        </p:nvSpPr>
        <p:spPr>
          <a:xfrm>
            <a:off x="990600" y="28575"/>
            <a:ext cx="7391400" cy="514350"/>
          </a:xfrm>
        </p:spPr>
        <p:txBody>
          <a:bodyPr/>
          <a:lstStyle/>
          <a:p>
            <a:r>
              <a:rPr lang="en-US" altLang="en-US" sz="2800" dirty="0"/>
              <a:t>Multiple Outcomes, Time Periods, etc.</a:t>
            </a:r>
          </a:p>
        </p:txBody>
      </p:sp>
      <p:sp>
        <p:nvSpPr>
          <p:cNvPr id="58370" name="Text Box 3">
            <a:extLst>
              <a:ext uri="{FF2B5EF4-FFF2-40B4-BE49-F238E27FC236}">
                <a16:creationId xmlns:a16="http://schemas.microsoft.com/office/drawing/2014/main" id="{4FF98D42-2B4D-F345-8407-FCED96F88A5A}"/>
              </a:ext>
            </a:extLst>
          </p:cNvPr>
          <p:cNvSpPr txBox="1">
            <a:spLocks noChangeArrowheads="1"/>
          </p:cNvSpPr>
          <p:nvPr/>
        </p:nvSpPr>
        <p:spPr bwMode="auto">
          <a:xfrm>
            <a:off x="2095500" y="4774168"/>
            <a:ext cx="541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kumimoji="0" lang="en-US" altLang="en-US" sz="1800" dirty="0"/>
              <a:t>Pizarro D et al. New </a:t>
            </a:r>
            <a:r>
              <a:rPr kumimoji="0" lang="en-US" altLang="en-US" sz="1800" dirty="0" err="1"/>
              <a:t>Engl</a:t>
            </a:r>
            <a:r>
              <a:rPr kumimoji="0" lang="en-US" altLang="en-US" sz="1800" dirty="0"/>
              <a:t> J Med1991;324:517-21</a:t>
            </a:r>
          </a:p>
        </p:txBody>
      </p:sp>
      <p:pic>
        <p:nvPicPr>
          <p:cNvPr id="58371" name="Picture 6">
            <a:extLst>
              <a:ext uri="{FF2B5EF4-FFF2-40B4-BE49-F238E27FC236}">
                <a16:creationId xmlns:a16="http://schemas.microsoft.com/office/drawing/2014/main" id="{80F89957-F178-E642-86B3-0E2628FAFC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635555"/>
            <a:ext cx="4572000" cy="413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7">
            <a:extLst>
              <a:ext uri="{FF2B5EF4-FFF2-40B4-BE49-F238E27FC236}">
                <a16:creationId xmlns:a16="http://schemas.microsoft.com/office/drawing/2014/main" id="{5F3FE2B6-12BE-8F42-8B77-2213C835CC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0425" y="700770"/>
            <a:ext cx="4244975"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Slide Number Placeholder 1">
            <a:extLst>
              <a:ext uri="{FF2B5EF4-FFF2-40B4-BE49-F238E27FC236}">
                <a16:creationId xmlns:a16="http://schemas.microsoft.com/office/drawing/2014/main" id="{10EA9059-F732-3F42-BF4A-196CD0D1185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E646B7BC-5DFB-9A48-9356-8761C83A4ABB}" type="slidenum">
              <a:rPr kumimoji="0" lang="en-US" altLang="en-US" sz="1400" smtClean="0">
                <a:latin typeface="Times" pitchFamily="2" charset="0"/>
              </a:rPr>
              <a:pPr>
                <a:spcBef>
                  <a:spcPct val="0"/>
                </a:spcBef>
                <a:buClrTx/>
                <a:buSzTx/>
                <a:buFontTx/>
                <a:buNone/>
              </a:pPr>
              <a:t>34</a:t>
            </a:fld>
            <a:endParaRPr kumimoji="0" lang="en-US" altLang="en-US" sz="1400">
              <a:latin typeface="Times" pitchFamily="2" charset="0"/>
            </a:endParaRPr>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57ED2CB2-BEF3-354E-8FC2-C5E0D25EDE22}"/>
              </a:ext>
            </a:extLst>
          </p:cNvPr>
          <p:cNvSpPr>
            <a:spLocks noGrp="1" noChangeArrowheads="1"/>
          </p:cNvSpPr>
          <p:nvPr>
            <p:ph type="title"/>
          </p:nvPr>
        </p:nvSpPr>
        <p:spPr>
          <a:xfrm>
            <a:off x="1373155" y="114300"/>
            <a:ext cx="7772400" cy="514350"/>
          </a:xfrm>
        </p:spPr>
        <p:txBody>
          <a:bodyPr/>
          <a:lstStyle/>
          <a:p>
            <a:r>
              <a:rPr lang="en-US" altLang="en-US" sz="3200" dirty="0"/>
              <a:t>Multiple Outcomes, Time Periods, etc.</a:t>
            </a:r>
          </a:p>
        </p:txBody>
      </p:sp>
      <p:sp>
        <p:nvSpPr>
          <p:cNvPr id="60418" name="Rectangle 6">
            <a:extLst>
              <a:ext uri="{FF2B5EF4-FFF2-40B4-BE49-F238E27FC236}">
                <a16:creationId xmlns:a16="http://schemas.microsoft.com/office/drawing/2014/main" id="{D75F84C4-0315-794C-BA2D-C1184A95D1D2}"/>
              </a:ext>
            </a:extLst>
          </p:cNvPr>
          <p:cNvSpPr>
            <a:spLocks noGrp="1" noChangeArrowheads="1"/>
          </p:cNvSpPr>
          <p:nvPr>
            <p:ph type="body" idx="1"/>
          </p:nvPr>
        </p:nvSpPr>
        <p:spPr>
          <a:xfrm>
            <a:off x="1066800" y="819150"/>
            <a:ext cx="8077200" cy="3086100"/>
          </a:xfrm>
        </p:spPr>
        <p:txBody>
          <a:bodyPr/>
          <a:lstStyle/>
          <a:p>
            <a:r>
              <a:rPr lang="en-US" altLang="en-US" sz="2800" dirty="0"/>
              <a:t>Compared 6 different fluid and electrolyte outcomes of 3 different preparations in 5 different time periods (</a:t>
            </a:r>
            <a:r>
              <a:rPr lang="en-US" altLang="en-US" sz="2800" dirty="0">
                <a:solidFill>
                  <a:srgbClr val="FF0000"/>
                </a:solidFill>
              </a:rPr>
              <a:t>90 comparisons </a:t>
            </a:r>
            <a:r>
              <a:rPr lang="en-US" altLang="en-US" sz="2800" dirty="0"/>
              <a:t>total)</a:t>
            </a:r>
          </a:p>
          <a:p>
            <a:pPr lvl="1"/>
            <a:r>
              <a:rPr lang="en-US" altLang="en-US" dirty="0"/>
              <a:t>7 comparisons: ≥ 1 of their products better </a:t>
            </a:r>
          </a:p>
          <a:p>
            <a:pPr lvl="1"/>
            <a:r>
              <a:rPr lang="en-US" altLang="en-US" dirty="0"/>
              <a:t>7 comparisons: ≥ 1 of their products worse</a:t>
            </a:r>
          </a:p>
          <a:p>
            <a:pPr lvl="1"/>
            <a:r>
              <a:rPr lang="en-US" altLang="en-US" dirty="0"/>
              <a:t>76 comparisons: no differences</a:t>
            </a:r>
          </a:p>
          <a:p>
            <a:r>
              <a:rPr lang="en-US" altLang="en-US" sz="2800" b="1" dirty="0">
                <a:solidFill>
                  <a:srgbClr val="FF0000"/>
                </a:solidFill>
              </a:rPr>
              <a:t>Clinical outcomes</a:t>
            </a:r>
            <a:r>
              <a:rPr lang="en-US" altLang="en-US" sz="2800" dirty="0">
                <a:solidFill>
                  <a:srgbClr val="FF0000"/>
                </a:solidFill>
              </a:rPr>
              <a:t> </a:t>
            </a:r>
            <a:r>
              <a:rPr lang="en-US" altLang="en-US" sz="2800" dirty="0"/>
              <a:t>(time to rehydration, duration of diarrhea): no differences</a:t>
            </a:r>
          </a:p>
        </p:txBody>
      </p:sp>
      <p:sp>
        <p:nvSpPr>
          <p:cNvPr id="60419" name="Text Box 8">
            <a:extLst>
              <a:ext uri="{FF2B5EF4-FFF2-40B4-BE49-F238E27FC236}">
                <a16:creationId xmlns:a16="http://schemas.microsoft.com/office/drawing/2014/main" id="{0B9AC76C-C6BD-5543-93D4-23B309D686B2}"/>
              </a:ext>
            </a:extLst>
          </p:cNvPr>
          <p:cNvSpPr txBox="1">
            <a:spLocks noChangeArrowheads="1"/>
          </p:cNvSpPr>
          <p:nvPr/>
        </p:nvSpPr>
        <p:spPr bwMode="auto">
          <a:xfrm>
            <a:off x="1257300" y="4455319"/>
            <a:ext cx="7696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kumimoji="0" lang="en-US" altLang="en-US" dirty="0"/>
              <a:t>Pizarro D et al. New </a:t>
            </a:r>
            <a:r>
              <a:rPr kumimoji="0" lang="en-US" altLang="en-US" dirty="0" err="1"/>
              <a:t>Engl</a:t>
            </a:r>
            <a:r>
              <a:rPr kumimoji="0" lang="en-US" altLang="en-US" dirty="0"/>
              <a:t> J Med1991;324:517-21</a:t>
            </a:r>
          </a:p>
        </p:txBody>
      </p:sp>
      <p:sp>
        <p:nvSpPr>
          <p:cNvPr id="60420" name="Slide Number Placeholder 1">
            <a:extLst>
              <a:ext uri="{FF2B5EF4-FFF2-40B4-BE49-F238E27FC236}">
                <a16:creationId xmlns:a16="http://schemas.microsoft.com/office/drawing/2014/main" id="{9D5991CF-9FDA-3E45-8580-30AA3B5BA02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FA053FB7-6E11-454C-AEF0-8A84F5D77243}" type="slidenum">
              <a:rPr kumimoji="0" lang="en-US" altLang="en-US" sz="1400" smtClean="0">
                <a:latin typeface="Times" pitchFamily="2" charset="0"/>
              </a:rPr>
              <a:pPr>
                <a:spcBef>
                  <a:spcPct val="0"/>
                </a:spcBef>
                <a:buClrTx/>
                <a:buSzTx/>
                <a:buFontTx/>
                <a:buNone/>
              </a:pPr>
              <a:t>35</a:t>
            </a:fld>
            <a:endParaRPr kumimoji="0" lang="en-US" altLang="en-US" sz="1400">
              <a:latin typeface="Times" pitchFamily="2" charset="0"/>
            </a:endParaRPr>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4C25102A-36BA-454A-B529-5E67CF255443}"/>
              </a:ext>
            </a:extLst>
          </p:cNvPr>
          <p:cNvSpPr>
            <a:spLocks noGrp="1" noChangeArrowheads="1"/>
          </p:cNvSpPr>
          <p:nvPr>
            <p:ph type="title"/>
          </p:nvPr>
        </p:nvSpPr>
        <p:spPr>
          <a:xfrm>
            <a:off x="1219200" y="89030"/>
            <a:ext cx="8610600" cy="514350"/>
          </a:xfrm>
        </p:spPr>
        <p:txBody>
          <a:bodyPr/>
          <a:lstStyle/>
          <a:p>
            <a:r>
              <a:rPr lang="en-US" altLang="en-US" sz="3200" dirty="0"/>
              <a:t>It didn’t actually contain rice…</a:t>
            </a:r>
          </a:p>
        </p:txBody>
      </p:sp>
      <p:sp>
        <p:nvSpPr>
          <p:cNvPr id="62466" name="Slide Number Placeholder 1">
            <a:extLst>
              <a:ext uri="{FF2B5EF4-FFF2-40B4-BE49-F238E27FC236}">
                <a16:creationId xmlns:a16="http://schemas.microsoft.com/office/drawing/2014/main" id="{E18A3D82-5867-8C46-A193-92079772385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EEFEF010-CF6F-6341-8196-678C0999EB60}" type="slidenum">
              <a:rPr kumimoji="0" lang="en-US" altLang="en-US" sz="1400" smtClean="0">
                <a:latin typeface="Times" pitchFamily="2" charset="0"/>
              </a:rPr>
              <a:pPr>
                <a:spcBef>
                  <a:spcPct val="0"/>
                </a:spcBef>
                <a:buClrTx/>
                <a:buSzTx/>
                <a:buFontTx/>
                <a:buNone/>
              </a:pPr>
              <a:t>36</a:t>
            </a:fld>
            <a:endParaRPr kumimoji="0" lang="en-US" altLang="en-US" sz="1400">
              <a:latin typeface="Times" pitchFamily="2" charset="0"/>
            </a:endParaRPr>
          </a:p>
        </p:txBody>
      </p:sp>
      <p:pic>
        <p:nvPicPr>
          <p:cNvPr id="62467" name="Picture 5">
            <a:extLst>
              <a:ext uri="{FF2B5EF4-FFF2-40B4-BE49-F238E27FC236}">
                <a16:creationId xmlns:a16="http://schemas.microsoft.com/office/drawing/2014/main" id="{A95852CC-FB0C-DB4A-B5EF-BC0EEDC771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800100"/>
            <a:ext cx="4876800"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Rectangle 1">
            <a:extLst>
              <a:ext uri="{FF2B5EF4-FFF2-40B4-BE49-F238E27FC236}">
                <a16:creationId xmlns:a16="http://schemas.microsoft.com/office/drawing/2014/main" id="{F741FFE2-8465-F44F-A2DD-704D75D90FF6}"/>
              </a:ext>
            </a:extLst>
          </p:cNvPr>
          <p:cNvSpPr>
            <a:spLocks noChangeArrowheads="1"/>
          </p:cNvSpPr>
          <p:nvPr/>
        </p:nvSpPr>
        <p:spPr bwMode="auto">
          <a:xfrm>
            <a:off x="1143000" y="2647950"/>
            <a:ext cx="7315200"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dirty="0"/>
              <a:t>MEAD JOHNSON ORDERED TO TAKE 'RICE' OUT OF 'RICELYTE' NAME</a:t>
            </a:r>
          </a:p>
          <a:p>
            <a:pPr>
              <a:spcBef>
                <a:spcPct val="0"/>
              </a:spcBef>
              <a:buClrTx/>
              <a:buSzTx/>
              <a:buFontTx/>
              <a:buNone/>
            </a:pPr>
            <a:r>
              <a:rPr kumimoji="0" lang="en-US" altLang="en-US" sz="2000" dirty="0"/>
              <a:t>AP , Associated Press</a:t>
            </a:r>
          </a:p>
          <a:p>
            <a:pPr>
              <a:spcBef>
                <a:spcPct val="0"/>
              </a:spcBef>
              <a:buClrTx/>
              <a:buSzTx/>
              <a:buFontTx/>
              <a:buNone/>
            </a:pPr>
            <a:r>
              <a:rPr kumimoji="0" lang="en-US" altLang="en-US" sz="2000" dirty="0"/>
              <a:t>Aug. 19, 1992 4:48 PM ET</a:t>
            </a:r>
          </a:p>
          <a:p>
            <a:pPr>
              <a:spcBef>
                <a:spcPct val="0"/>
              </a:spcBef>
              <a:buClrTx/>
              <a:buSzTx/>
              <a:buFontTx/>
              <a:buNone/>
            </a:pPr>
            <a:r>
              <a:rPr kumimoji="0" lang="en-US" altLang="en-US" sz="2000" dirty="0"/>
              <a:t>INDIANAPOLIS (AP) _ A federal judge has ordered Mead Johnson &amp; Co. to change the name of its </a:t>
            </a:r>
            <a:r>
              <a:rPr kumimoji="0" lang="en-US" altLang="en-US" sz="2000" dirty="0" err="1"/>
              <a:t>Ricelyte</a:t>
            </a:r>
            <a:r>
              <a:rPr kumimoji="0" lang="en-US" altLang="en-US" sz="2000" dirty="0"/>
              <a:t> infant nutritional supplement and withdraw many of its health claims.</a:t>
            </a:r>
          </a:p>
        </p:txBody>
      </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5F61D2CB-9644-8B4E-8B92-A20A140CFF51}"/>
              </a:ext>
            </a:extLst>
          </p:cNvPr>
          <p:cNvSpPr>
            <a:spLocks noGrp="1" noChangeArrowheads="1"/>
          </p:cNvSpPr>
          <p:nvPr>
            <p:ph type="title"/>
          </p:nvPr>
        </p:nvSpPr>
        <p:spPr/>
        <p:txBody>
          <a:bodyPr/>
          <a:lstStyle/>
          <a:p>
            <a:r>
              <a:rPr lang="en-US" altLang="en-US" sz="800">
                <a:solidFill>
                  <a:srgbClr val="7070FF"/>
                </a:solidFill>
              </a:rPr>
              <a:t>Restoring Study 329</a:t>
            </a:r>
          </a:p>
        </p:txBody>
      </p:sp>
      <p:sp>
        <p:nvSpPr>
          <p:cNvPr id="64514" name="Slide Number Placeholder 3">
            <a:extLst>
              <a:ext uri="{FF2B5EF4-FFF2-40B4-BE49-F238E27FC236}">
                <a16:creationId xmlns:a16="http://schemas.microsoft.com/office/drawing/2014/main" id="{167D099A-38D4-E745-AB6B-E6CD51318B44}"/>
              </a:ext>
            </a:extLst>
          </p:cNvPr>
          <p:cNvSpPr>
            <a:spLocks noGrp="1"/>
          </p:cNvSpPr>
          <p:nvPr>
            <p:ph type="sldNum" sz="quarter" idx="12"/>
          </p:nvPr>
        </p:nvSpPr>
        <p:spPr>
          <a:xfrm>
            <a:off x="8496300" y="4743450"/>
            <a:ext cx="609600" cy="285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509691D8-492A-8E44-B074-A2E46AEC8D63}" type="slidenum">
              <a:rPr kumimoji="0" lang="en-US" altLang="en-US" sz="1400" smtClean="0">
                <a:latin typeface="Times" pitchFamily="2" charset="0"/>
              </a:rPr>
              <a:pPr>
                <a:spcBef>
                  <a:spcPct val="0"/>
                </a:spcBef>
                <a:buClrTx/>
                <a:buSzTx/>
                <a:buFontTx/>
                <a:buNone/>
              </a:pPr>
              <a:t>37</a:t>
            </a:fld>
            <a:endParaRPr kumimoji="0" lang="en-US" altLang="en-US" sz="1400">
              <a:latin typeface="Times" pitchFamily="2" charset="0"/>
            </a:endParaRPr>
          </a:p>
        </p:txBody>
      </p:sp>
      <p:sp>
        <p:nvSpPr>
          <p:cNvPr id="6" name="Content Placeholder 5">
            <a:extLst>
              <a:ext uri="{FF2B5EF4-FFF2-40B4-BE49-F238E27FC236}">
                <a16:creationId xmlns:a16="http://schemas.microsoft.com/office/drawing/2014/main" id="{27100EE6-5B56-5946-97AF-73A364F08885}"/>
              </a:ext>
            </a:extLst>
          </p:cNvPr>
          <p:cNvSpPr>
            <a:spLocks noGrp="1" noChangeArrowheads="1"/>
          </p:cNvSpPr>
          <p:nvPr>
            <p:ph idx="1"/>
          </p:nvPr>
        </p:nvSpPr>
        <p:spPr>
          <a:xfrm>
            <a:off x="996820" y="1581150"/>
            <a:ext cx="7537580" cy="2628900"/>
          </a:xfrm>
        </p:spPr>
        <p:txBody>
          <a:bodyPr/>
          <a:lstStyle/>
          <a:p>
            <a:r>
              <a:rPr lang="en-US" altLang="en-US" sz="2600" dirty="0"/>
              <a:t>Independent re-analysis of a ghost-written RCT</a:t>
            </a:r>
            <a:r>
              <a:rPr lang="en-US" altLang="en-US" sz="2600" baseline="30000" dirty="0"/>
              <a:t>1</a:t>
            </a:r>
            <a:r>
              <a:rPr lang="en-US" altLang="en-US" sz="2600" dirty="0"/>
              <a:t> sponsored by Glaxo-Smith-Kline</a:t>
            </a:r>
          </a:p>
          <a:p>
            <a:r>
              <a:rPr lang="en-US" altLang="en-US" sz="2600" dirty="0"/>
              <a:t>Original conclusion: “Paroxetine…generally well tolerated and effective…”</a:t>
            </a:r>
          </a:p>
          <a:p>
            <a:r>
              <a:rPr lang="en-US" altLang="en-US" sz="2600" dirty="0"/>
              <a:t>Re-analysis: Paroxetine had no significant effect on pre-specified primary outcomes and caused significant harm</a:t>
            </a:r>
          </a:p>
        </p:txBody>
      </p:sp>
      <p:pic>
        <p:nvPicPr>
          <p:cNvPr id="64516" name="Picture 6">
            <a:extLst>
              <a:ext uri="{FF2B5EF4-FFF2-40B4-BE49-F238E27FC236}">
                <a16:creationId xmlns:a16="http://schemas.microsoft.com/office/drawing/2014/main" id="{35541C98-3ED0-C24B-8719-49F3929B07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extBox 8">
            <a:extLst>
              <a:ext uri="{FF2B5EF4-FFF2-40B4-BE49-F238E27FC236}">
                <a16:creationId xmlns:a16="http://schemas.microsoft.com/office/drawing/2014/main" id="{3FCBE511-A636-9D43-8015-51245056A683}"/>
              </a:ext>
            </a:extLst>
          </p:cNvPr>
          <p:cNvSpPr txBox="1">
            <a:spLocks noChangeArrowheads="1"/>
          </p:cNvSpPr>
          <p:nvPr/>
        </p:nvSpPr>
        <p:spPr bwMode="auto">
          <a:xfrm>
            <a:off x="6248400" y="1352550"/>
            <a:ext cx="2667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1600">
                <a:solidFill>
                  <a:schemeClr val="bg1"/>
                </a:solidFill>
              </a:rPr>
              <a:t>BMJ 2015;351:h4320</a:t>
            </a:r>
          </a:p>
        </p:txBody>
      </p:sp>
      <p:sp>
        <p:nvSpPr>
          <p:cNvPr id="2" name="Rectangle 1">
            <a:extLst>
              <a:ext uri="{FF2B5EF4-FFF2-40B4-BE49-F238E27FC236}">
                <a16:creationId xmlns:a16="http://schemas.microsoft.com/office/drawing/2014/main" id="{74A166A2-CD91-E547-A456-7EB97A68F756}"/>
              </a:ext>
            </a:extLst>
          </p:cNvPr>
          <p:cNvSpPr/>
          <p:nvPr/>
        </p:nvSpPr>
        <p:spPr>
          <a:xfrm>
            <a:off x="889518" y="4804946"/>
            <a:ext cx="7644882" cy="338554"/>
          </a:xfrm>
          <a:prstGeom prst="rect">
            <a:avLst/>
          </a:prstGeom>
        </p:spPr>
        <p:txBody>
          <a:bodyPr wrap="square">
            <a:spAutoFit/>
          </a:bodyPr>
          <a:lstStyle/>
          <a:p>
            <a:r>
              <a:rPr lang="en-US" sz="1600" baseline="30000" dirty="0">
                <a:latin typeface="+mn-lt"/>
              </a:rPr>
              <a:t>1</a:t>
            </a:r>
            <a:r>
              <a:rPr lang="en-US" sz="1600" dirty="0">
                <a:latin typeface="+mn-lt"/>
              </a:rPr>
              <a:t>Keller MB et al. J Am </a:t>
            </a:r>
            <a:r>
              <a:rPr lang="en-US" sz="1600" dirty="0" err="1">
                <a:latin typeface="+mn-lt"/>
              </a:rPr>
              <a:t>Acad</a:t>
            </a:r>
            <a:r>
              <a:rPr lang="en-US" sz="1600" dirty="0">
                <a:latin typeface="+mn-lt"/>
              </a:rPr>
              <a:t> Child </a:t>
            </a:r>
            <a:r>
              <a:rPr lang="en-US" sz="1600" dirty="0" err="1">
                <a:latin typeface="+mn-lt"/>
              </a:rPr>
              <a:t>Adolesc</a:t>
            </a:r>
            <a:r>
              <a:rPr lang="en-US" sz="1600" dirty="0">
                <a:latin typeface="+mn-lt"/>
              </a:rPr>
              <a:t> Psychiatry 2001;40:762-72</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30B50086-F8F7-B34A-B950-A0F593CDBD17}"/>
              </a:ext>
            </a:extLst>
          </p:cNvPr>
          <p:cNvSpPr>
            <a:spLocks noGrp="1" noChangeArrowheads="1"/>
          </p:cNvSpPr>
          <p:nvPr>
            <p:ph type="title"/>
          </p:nvPr>
        </p:nvSpPr>
        <p:spPr/>
        <p:txBody>
          <a:bodyPr/>
          <a:lstStyle/>
          <a:p>
            <a:r>
              <a:rPr lang="en-US" altLang="en-US" sz="800">
                <a:solidFill>
                  <a:srgbClr val="7070FF"/>
                </a:solidFill>
              </a:rPr>
              <a:t>Restoring Study 329</a:t>
            </a:r>
          </a:p>
        </p:txBody>
      </p:sp>
      <p:sp>
        <p:nvSpPr>
          <p:cNvPr id="66562" name="Slide Number Placeholder 3">
            <a:extLst>
              <a:ext uri="{FF2B5EF4-FFF2-40B4-BE49-F238E27FC236}">
                <a16:creationId xmlns:a16="http://schemas.microsoft.com/office/drawing/2014/main" id="{A49AEC0C-431E-CC4E-ACD9-618AB77BAF17}"/>
              </a:ext>
            </a:extLst>
          </p:cNvPr>
          <p:cNvSpPr>
            <a:spLocks noGrp="1"/>
          </p:cNvSpPr>
          <p:nvPr>
            <p:ph type="sldNum" sz="quarter" idx="12"/>
          </p:nvPr>
        </p:nvSpPr>
        <p:spPr>
          <a:xfrm>
            <a:off x="8496300" y="4743450"/>
            <a:ext cx="609600" cy="285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1C99DCBB-30DD-414A-887D-CA49A7765B98}" type="slidenum">
              <a:rPr kumimoji="0" lang="en-US" altLang="en-US" sz="1400" smtClean="0">
                <a:latin typeface="Times" pitchFamily="2" charset="0"/>
              </a:rPr>
              <a:pPr>
                <a:spcBef>
                  <a:spcPct val="0"/>
                </a:spcBef>
                <a:buClrTx/>
                <a:buSzTx/>
                <a:buFontTx/>
                <a:buNone/>
              </a:pPr>
              <a:t>38</a:t>
            </a:fld>
            <a:endParaRPr kumimoji="0" lang="en-US" altLang="en-US" sz="1400">
              <a:latin typeface="Times" pitchFamily="2" charset="0"/>
            </a:endParaRPr>
          </a:p>
        </p:txBody>
      </p:sp>
      <p:sp>
        <p:nvSpPr>
          <p:cNvPr id="6" name="Content Placeholder 5">
            <a:extLst>
              <a:ext uri="{FF2B5EF4-FFF2-40B4-BE49-F238E27FC236}">
                <a16:creationId xmlns:a16="http://schemas.microsoft.com/office/drawing/2014/main" id="{C802F80A-A2A1-2C46-86C9-E6660A948F99}"/>
              </a:ext>
            </a:extLst>
          </p:cNvPr>
          <p:cNvSpPr>
            <a:spLocks noGrp="1" noChangeArrowheads="1"/>
          </p:cNvSpPr>
          <p:nvPr>
            <p:ph idx="1"/>
          </p:nvPr>
        </p:nvSpPr>
        <p:spPr>
          <a:xfrm>
            <a:off x="1070169" y="1329516"/>
            <a:ext cx="7835900" cy="2552700"/>
          </a:xfrm>
        </p:spPr>
        <p:txBody>
          <a:bodyPr/>
          <a:lstStyle/>
          <a:p>
            <a:r>
              <a:rPr lang="en-US" altLang="en-US" dirty="0"/>
              <a:t>Original investigators had added 19 outcome measures to the original 8 and highlighted positive ones</a:t>
            </a:r>
          </a:p>
          <a:p>
            <a:r>
              <a:rPr lang="en-US" altLang="en-US" dirty="0"/>
              <a:t>Adverse effects grouped and classified to hide harm</a:t>
            </a:r>
          </a:p>
          <a:p>
            <a:r>
              <a:rPr lang="en-US" altLang="en-US" dirty="0"/>
              <a:t>Sordid details: see DOJ complaint.</a:t>
            </a:r>
            <a:r>
              <a:rPr lang="en-US" altLang="en-US" baseline="30000" dirty="0"/>
              <a:t>2</a:t>
            </a:r>
            <a:r>
              <a:rPr lang="en-US" altLang="en-US" dirty="0"/>
              <a:t> </a:t>
            </a:r>
          </a:p>
          <a:p>
            <a:r>
              <a:rPr lang="en-US" altLang="en-US" dirty="0"/>
              <a:t>GSK pled guilty to criminal charges and paid $3 billion settlement (for many other misdeeds, too).</a:t>
            </a:r>
            <a:r>
              <a:rPr lang="en-US" altLang="en-US" baseline="30000" dirty="0"/>
              <a:t>3</a:t>
            </a:r>
          </a:p>
        </p:txBody>
      </p:sp>
      <p:pic>
        <p:nvPicPr>
          <p:cNvPr id="66564" name="Picture 6">
            <a:extLst>
              <a:ext uri="{FF2B5EF4-FFF2-40B4-BE49-F238E27FC236}">
                <a16:creationId xmlns:a16="http://schemas.microsoft.com/office/drawing/2014/main" id="{416FF1E8-E39F-FA48-AE3B-A6A7657008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3299" y="-53166"/>
            <a:ext cx="78359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Box 7">
            <a:extLst>
              <a:ext uri="{FF2B5EF4-FFF2-40B4-BE49-F238E27FC236}">
                <a16:creationId xmlns:a16="http://schemas.microsoft.com/office/drawing/2014/main" id="{5FDC0DB0-23DA-9148-9C73-12D0CF7267FA}"/>
              </a:ext>
            </a:extLst>
          </p:cNvPr>
          <p:cNvSpPr txBox="1">
            <a:spLocks noChangeArrowheads="1"/>
          </p:cNvSpPr>
          <p:nvPr/>
        </p:nvSpPr>
        <p:spPr bwMode="auto">
          <a:xfrm>
            <a:off x="1003299" y="4398258"/>
            <a:ext cx="7769031"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30000"/>
              </a:spcBef>
              <a:buClrTx/>
              <a:buSzTx/>
              <a:buFontTx/>
              <a:buNone/>
            </a:pPr>
            <a:r>
              <a:rPr kumimoji="0" lang="en-US" altLang="en-US" sz="1200" baseline="30000" dirty="0">
                <a:hlinkClick r:id="rId4"/>
              </a:rPr>
              <a:t>2 </a:t>
            </a:r>
            <a:r>
              <a:rPr kumimoji="0" lang="en-US" altLang="en-US" sz="1200" dirty="0">
                <a:hlinkClick r:id="rId5"/>
              </a:rPr>
              <a:t>https://www.justice.gov/sites/default/files/opa/legacy/2012/07/02/us-complaint.pdf</a:t>
            </a:r>
            <a:r>
              <a:rPr kumimoji="0" lang="en-US" altLang="en-US" sz="1200" dirty="0"/>
              <a:t> . Accessed 10/27/20.</a:t>
            </a:r>
          </a:p>
          <a:p>
            <a:pPr>
              <a:spcBef>
                <a:spcPct val="0"/>
              </a:spcBef>
              <a:buClrTx/>
              <a:buSzTx/>
              <a:buFontTx/>
              <a:buNone/>
            </a:pPr>
            <a:r>
              <a:rPr kumimoji="0" lang="en-US" altLang="en-US" sz="1200" baseline="30000" dirty="0"/>
              <a:t>3</a:t>
            </a:r>
            <a:r>
              <a:rPr kumimoji="0" lang="en-US" altLang="en-US" sz="1200" dirty="0"/>
              <a:t> </a:t>
            </a:r>
            <a:r>
              <a:rPr kumimoji="0" lang="en-US" altLang="en-US" sz="1200" dirty="0">
                <a:hlinkClick r:id="rId6"/>
              </a:rPr>
              <a:t>http://www.nytimes.com/2012/07/03/business/glaxosmithkline-agrees-to-pay-3-billion-in-fraud-settlement.html?_r=0</a:t>
            </a:r>
            <a:endParaRPr kumimoji="0" lang="en-US" altLang="en-US" sz="1200" dirty="0"/>
          </a:p>
          <a:p>
            <a:pPr>
              <a:spcBef>
                <a:spcPct val="0"/>
              </a:spcBef>
              <a:buClrTx/>
              <a:buSzTx/>
              <a:buFontTx/>
              <a:buNone/>
            </a:pPr>
            <a:r>
              <a:rPr kumimoji="0" lang="en-US" altLang="en-US" sz="1600" dirty="0"/>
              <a:t> </a:t>
            </a:r>
          </a:p>
          <a:p>
            <a:pPr>
              <a:spcBef>
                <a:spcPct val="0"/>
              </a:spcBef>
              <a:buClrTx/>
              <a:buSzTx/>
              <a:buFontTx/>
              <a:buNone/>
            </a:pPr>
            <a:endParaRPr kumimoji="0" lang="en-US" altLang="en-US" dirty="0"/>
          </a:p>
        </p:txBody>
      </p:sp>
      <p:sp>
        <p:nvSpPr>
          <p:cNvPr id="66566" name="TextBox 8">
            <a:extLst>
              <a:ext uri="{FF2B5EF4-FFF2-40B4-BE49-F238E27FC236}">
                <a16:creationId xmlns:a16="http://schemas.microsoft.com/office/drawing/2014/main" id="{0251232E-22DE-CA43-AC4D-F338EC7CEAE0}"/>
              </a:ext>
            </a:extLst>
          </p:cNvPr>
          <p:cNvSpPr txBox="1">
            <a:spLocks noChangeArrowheads="1"/>
          </p:cNvSpPr>
          <p:nvPr/>
        </p:nvSpPr>
        <p:spPr bwMode="auto">
          <a:xfrm>
            <a:off x="6248400" y="971550"/>
            <a:ext cx="2667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1600">
                <a:solidFill>
                  <a:schemeClr val="bg1"/>
                </a:solidFill>
              </a:rPr>
              <a:t>BMJ 2015;351:h4320</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E13EBAA1-25B1-1D4A-B648-5E86C5E38A61}"/>
              </a:ext>
            </a:extLst>
          </p:cNvPr>
          <p:cNvSpPr>
            <a:spLocks noGrp="1" noChangeArrowheads="1"/>
          </p:cNvSpPr>
          <p:nvPr>
            <p:ph type="title"/>
          </p:nvPr>
        </p:nvSpPr>
        <p:spPr>
          <a:xfrm>
            <a:off x="1030255" y="78533"/>
            <a:ext cx="7772400" cy="857250"/>
          </a:xfrm>
        </p:spPr>
        <p:txBody>
          <a:bodyPr/>
          <a:lstStyle/>
          <a:p>
            <a:r>
              <a:rPr lang="en-US" altLang="en-US" sz="2400" dirty="0">
                <a:solidFill>
                  <a:schemeClr val="tx1"/>
                </a:solidFill>
              </a:rPr>
              <a:t>Restoring Study 329: Making excess adverse effects go away</a:t>
            </a:r>
          </a:p>
        </p:txBody>
      </p:sp>
      <p:sp>
        <p:nvSpPr>
          <p:cNvPr id="68610" name="Slide Number Placeholder 3">
            <a:extLst>
              <a:ext uri="{FF2B5EF4-FFF2-40B4-BE49-F238E27FC236}">
                <a16:creationId xmlns:a16="http://schemas.microsoft.com/office/drawing/2014/main" id="{B613B658-1ACC-D84D-836C-50162FBBDEA7}"/>
              </a:ext>
            </a:extLst>
          </p:cNvPr>
          <p:cNvSpPr>
            <a:spLocks noGrp="1"/>
          </p:cNvSpPr>
          <p:nvPr>
            <p:ph type="sldNum" sz="quarter" idx="12"/>
          </p:nvPr>
        </p:nvSpPr>
        <p:spPr>
          <a:xfrm>
            <a:off x="8496300" y="4743450"/>
            <a:ext cx="609600" cy="285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07A7516C-7047-F142-BB21-C8F702A4EF8C}" type="slidenum">
              <a:rPr kumimoji="0" lang="en-US" altLang="en-US" sz="1400" smtClean="0">
                <a:latin typeface="Times" pitchFamily="2" charset="0"/>
              </a:rPr>
              <a:pPr>
                <a:spcBef>
                  <a:spcPct val="0"/>
                </a:spcBef>
                <a:buClrTx/>
                <a:buSzTx/>
                <a:buFontTx/>
                <a:buNone/>
              </a:pPr>
              <a:t>39</a:t>
            </a:fld>
            <a:endParaRPr kumimoji="0" lang="en-US" altLang="en-US" sz="1400">
              <a:latin typeface="Times" pitchFamily="2" charset="0"/>
            </a:endParaRPr>
          </a:p>
        </p:txBody>
      </p:sp>
      <p:sp>
        <p:nvSpPr>
          <p:cNvPr id="6" name="Content Placeholder 5">
            <a:extLst>
              <a:ext uri="{FF2B5EF4-FFF2-40B4-BE49-F238E27FC236}">
                <a16:creationId xmlns:a16="http://schemas.microsoft.com/office/drawing/2014/main" id="{74EFB41F-4E1B-3849-A0C4-B34C1250AF9E}"/>
              </a:ext>
            </a:extLst>
          </p:cNvPr>
          <p:cNvSpPr>
            <a:spLocks noGrp="1" noChangeArrowheads="1"/>
          </p:cNvSpPr>
          <p:nvPr>
            <p:ph idx="1"/>
          </p:nvPr>
        </p:nvSpPr>
        <p:spPr>
          <a:xfrm>
            <a:off x="915954" y="934864"/>
            <a:ext cx="7885146" cy="4094336"/>
          </a:xfrm>
        </p:spPr>
        <p:txBody>
          <a:bodyPr/>
          <a:lstStyle/>
          <a:p>
            <a:r>
              <a:rPr lang="en-US" altLang="en-US" dirty="0"/>
              <a:t>Adverse event reported only if &gt;5%; agitation could be coded as anxiety, nervousness, hyperkinesis or emotional lability</a:t>
            </a:r>
          </a:p>
          <a:p>
            <a:r>
              <a:rPr lang="en-US" altLang="en-US" dirty="0"/>
              <a:t>Hid psychiatric adverse effects by grouping them with headaches and dizziness as “nervous system” effects</a:t>
            </a:r>
          </a:p>
          <a:p>
            <a:r>
              <a:rPr lang="en-US" altLang="en-US" dirty="0"/>
              <a:t>Suicidal behavior called “emotional lability”</a:t>
            </a:r>
          </a:p>
          <a:p>
            <a:r>
              <a:rPr lang="en-US" altLang="en-US" dirty="0"/>
              <a:t>Failed to report adverse effects after stopping medication</a:t>
            </a:r>
          </a:p>
          <a:p>
            <a:r>
              <a:rPr lang="en-US" altLang="en-US" dirty="0"/>
              <a:t>Dismissed events not believed related to medication by study investigators </a:t>
            </a:r>
          </a:p>
        </p:txBody>
      </p:sp>
      <p:sp>
        <p:nvSpPr>
          <p:cNvPr id="68612" name="TextBox 8">
            <a:extLst>
              <a:ext uri="{FF2B5EF4-FFF2-40B4-BE49-F238E27FC236}">
                <a16:creationId xmlns:a16="http://schemas.microsoft.com/office/drawing/2014/main" id="{A71A5ECD-1316-BB4D-8FB3-C018C9BDBE5A}"/>
              </a:ext>
            </a:extLst>
          </p:cNvPr>
          <p:cNvSpPr txBox="1">
            <a:spLocks noChangeArrowheads="1"/>
          </p:cNvSpPr>
          <p:nvPr/>
        </p:nvSpPr>
        <p:spPr bwMode="auto">
          <a:xfrm>
            <a:off x="6248400" y="4717256"/>
            <a:ext cx="2667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1600" dirty="0"/>
              <a:t>BMJ 2015;351:h4320</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372EC-4065-CD43-83E6-497610CB1EF8}"/>
              </a:ext>
            </a:extLst>
          </p:cNvPr>
          <p:cNvSpPr>
            <a:spLocks noGrp="1"/>
          </p:cNvSpPr>
          <p:nvPr>
            <p:ph type="title"/>
          </p:nvPr>
        </p:nvSpPr>
        <p:spPr>
          <a:xfrm>
            <a:off x="1371600" y="22514"/>
            <a:ext cx="7772400" cy="685800"/>
          </a:xfrm>
        </p:spPr>
        <p:txBody>
          <a:bodyPr/>
          <a:lstStyle/>
          <a:p>
            <a:r>
              <a:rPr lang="en-US" dirty="0"/>
              <a:t>Outline</a:t>
            </a:r>
          </a:p>
        </p:txBody>
      </p:sp>
      <p:sp>
        <p:nvSpPr>
          <p:cNvPr id="3" name="Content Placeholder 2">
            <a:extLst>
              <a:ext uri="{FF2B5EF4-FFF2-40B4-BE49-F238E27FC236}">
                <a16:creationId xmlns:a16="http://schemas.microsoft.com/office/drawing/2014/main" id="{CBDFB218-5B6E-BF45-B016-30514B4B246E}"/>
              </a:ext>
            </a:extLst>
          </p:cNvPr>
          <p:cNvSpPr>
            <a:spLocks noGrp="1"/>
          </p:cNvSpPr>
          <p:nvPr>
            <p:ph idx="1"/>
          </p:nvPr>
        </p:nvSpPr>
        <p:spPr>
          <a:xfrm>
            <a:off x="1371600" y="590550"/>
            <a:ext cx="7772400" cy="3086100"/>
          </a:xfrm>
        </p:spPr>
        <p:txBody>
          <a:bodyPr/>
          <a:lstStyle/>
          <a:p>
            <a:pPr marL="0" indent="0">
              <a:buNone/>
            </a:pPr>
            <a:r>
              <a:rPr lang="en-US" dirty="0"/>
              <a:t>	PART 1</a:t>
            </a:r>
          </a:p>
          <a:p>
            <a:r>
              <a:rPr lang="en-US" dirty="0"/>
              <a:t>Introduction: why do randomized, blinded trials?</a:t>
            </a:r>
          </a:p>
          <a:p>
            <a:r>
              <a:rPr lang="en-US" dirty="0"/>
              <a:t>Critical appraisal of RCTs</a:t>
            </a:r>
          </a:p>
          <a:p>
            <a:pPr lvl="1"/>
            <a:r>
              <a:rPr lang="en-US" dirty="0"/>
              <a:t>Authors and funding source</a:t>
            </a:r>
          </a:p>
          <a:p>
            <a:pPr lvl="1"/>
            <a:r>
              <a:rPr lang="en-US" dirty="0"/>
              <a:t>Design and conduct</a:t>
            </a:r>
            <a:br>
              <a:rPr lang="en-US" dirty="0"/>
            </a:br>
            <a:br>
              <a:rPr lang="en-US" sz="2400" dirty="0"/>
            </a:br>
            <a:r>
              <a:rPr lang="en-US" sz="2400" dirty="0"/>
              <a:t>PART 2</a:t>
            </a:r>
          </a:p>
          <a:p>
            <a:r>
              <a:rPr lang="en-US" dirty="0"/>
              <a:t>Analysis: Quantifying treatment effects</a:t>
            </a:r>
          </a:p>
          <a:p>
            <a:pPr lvl="1"/>
            <a:r>
              <a:rPr lang="en-US" dirty="0"/>
              <a:t>Continuous outcomes</a:t>
            </a:r>
          </a:p>
          <a:p>
            <a:pPr lvl="1"/>
            <a:r>
              <a:rPr lang="en-US" dirty="0"/>
              <a:t>OR, RR, RRR, ARR, NNT</a:t>
            </a:r>
          </a:p>
          <a:p>
            <a:pPr lvl="1"/>
            <a:r>
              <a:rPr lang="en-US" dirty="0"/>
              <a:t>CBOP &amp; BBOP</a:t>
            </a:r>
          </a:p>
          <a:p>
            <a:pPr lvl="1"/>
            <a:endParaRPr lang="en-US" dirty="0"/>
          </a:p>
        </p:txBody>
      </p:sp>
      <p:sp>
        <p:nvSpPr>
          <p:cNvPr id="4" name="Slide Number Placeholder 3">
            <a:extLst>
              <a:ext uri="{FF2B5EF4-FFF2-40B4-BE49-F238E27FC236}">
                <a16:creationId xmlns:a16="http://schemas.microsoft.com/office/drawing/2014/main" id="{39665A1F-B90A-7E4B-BE45-EB09DF09833A}"/>
              </a:ext>
            </a:extLst>
          </p:cNvPr>
          <p:cNvSpPr>
            <a:spLocks noGrp="1"/>
          </p:cNvSpPr>
          <p:nvPr>
            <p:ph type="sldNum" sz="quarter" idx="12"/>
          </p:nvPr>
        </p:nvSpPr>
        <p:spPr/>
        <p:txBody>
          <a:bodyPr/>
          <a:lstStyle/>
          <a:p>
            <a:pPr>
              <a:defRPr/>
            </a:pPr>
            <a:fld id="{3F3F56E1-7635-D94F-AA7C-B0630E87E1CC}" type="slidenum">
              <a:rPr lang="en-US" altLang="en-US" smtClean="0"/>
              <a:pPr>
                <a:defRPr/>
              </a:pPr>
              <a:t>4</a:t>
            </a:fld>
            <a:endParaRPr lang="en-US" altLang="en-US"/>
          </a:p>
        </p:txBody>
      </p:sp>
    </p:spTree>
    <p:extLst>
      <p:ext uri="{BB962C8B-B14F-4D97-AF65-F5344CB8AC3E}">
        <p14:creationId xmlns:p14="http://schemas.microsoft.com/office/powerpoint/2010/main" val="34762063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32EC0B79-D787-FE40-B062-B1E16B372E78}"/>
              </a:ext>
            </a:extLst>
          </p:cNvPr>
          <p:cNvSpPr>
            <a:spLocks noGrp="1" noChangeArrowheads="1"/>
          </p:cNvSpPr>
          <p:nvPr>
            <p:ph type="title"/>
          </p:nvPr>
        </p:nvSpPr>
        <p:spPr>
          <a:xfrm>
            <a:off x="1419225" y="361950"/>
            <a:ext cx="6115050" cy="642938"/>
          </a:xfrm>
        </p:spPr>
        <p:txBody>
          <a:bodyPr/>
          <a:lstStyle/>
          <a:p>
            <a:r>
              <a:rPr lang="en-US" altLang="en-US"/>
              <a:t>Fines: A Cost of Doing Business*</a:t>
            </a:r>
          </a:p>
        </p:txBody>
      </p:sp>
      <p:sp>
        <p:nvSpPr>
          <p:cNvPr id="70658" name="Content Placeholder 2">
            <a:extLst>
              <a:ext uri="{FF2B5EF4-FFF2-40B4-BE49-F238E27FC236}">
                <a16:creationId xmlns:a16="http://schemas.microsoft.com/office/drawing/2014/main" id="{9FF70BB9-92B4-D240-8770-59DB1F8D588D}"/>
              </a:ext>
            </a:extLst>
          </p:cNvPr>
          <p:cNvSpPr>
            <a:spLocks noGrp="1" noChangeArrowheads="1"/>
          </p:cNvSpPr>
          <p:nvPr>
            <p:ph idx="1"/>
          </p:nvPr>
        </p:nvSpPr>
        <p:spPr>
          <a:xfrm>
            <a:off x="1216090" y="1285875"/>
            <a:ext cx="7191375" cy="2571750"/>
          </a:xfrm>
        </p:spPr>
        <p:txBody>
          <a:bodyPr/>
          <a:lstStyle/>
          <a:p>
            <a:r>
              <a:rPr lang="en-US" altLang="en-US" sz="2800" dirty="0"/>
              <a:t>GSK's $3 billion fine covered misdeeds related to Paxil®, Wellbutrin® and Avandia® over 10 years</a:t>
            </a:r>
          </a:p>
          <a:p>
            <a:r>
              <a:rPr lang="en-US" altLang="en-US" sz="2800" dirty="0"/>
              <a:t>Over those 10 years GSK's sales of those drugs were $28 billion.</a:t>
            </a:r>
          </a:p>
        </p:txBody>
      </p:sp>
      <p:sp>
        <p:nvSpPr>
          <p:cNvPr id="70659" name="Slide Number Placeholder 3">
            <a:extLst>
              <a:ext uri="{FF2B5EF4-FFF2-40B4-BE49-F238E27FC236}">
                <a16:creationId xmlns:a16="http://schemas.microsoft.com/office/drawing/2014/main" id="{9DA2424C-935F-7A48-9FAC-81D4CE56F9C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96ADA496-4F34-E040-9B17-6CAC1B6EFE8B}" type="slidenum">
              <a:rPr kumimoji="0" lang="en-US" altLang="en-US" sz="1400" smtClean="0">
                <a:latin typeface="Times" pitchFamily="2" charset="0"/>
              </a:rPr>
              <a:pPr>
                <a:spcBef>
                  <a:spcPct val="0"/>
                </a:spcBef>
                <a:buClrTx/>
                <a:buSzTx/>
                <a:buFontTx/>
                <a:buNone/>
              </a:pPr>
              <a:t>40</a:t>
            </a:fld>
            <a:endParaRPr kumimoji="0" lang="en-US" altLang="en-US" sz="1400">
              <a:latin typeface="Times" pitchFamily="2" charset="0"/>
            </a:endParaRPr>
          </a:p>
        </p:txBody>
      </p:sp>
      <p:sp>
        <p:nvSpPr>
          <p:cNvPr id="70660" name="TextBox 4">
            <a:extLst>
              <a:ext uri="{FF2B5EF4-FFF2-40B4-BE49-F238E27FC236}">
                <a16:creationId xmlns:a16="http://schemas.microsoft.com/office/drawing/2014/main" id="{DF0F5791-D1C5-2F45-B3E8-D6C294A3879D}"/>
              </a:ext>
            </a:extLst>
          </p:cNvPr>
          <p:cNvSpPr txBox="1">
            <a:spLocks noChangeArrowheads="1"/>
          </p:cNvSpPr>
          <p:nvPr/>
        </p:nvSpPr>
        <p:spPr bwMode="auto">
          <a:xfrm>
            <a:off x="1219200" y="4290494"/>
            <a:ext cx="6705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1800" dirty="0"/>
              <a:t>*https://</a:t>
            </a:r>
            <a:r>
              <a:rPr kumimoji="0" lang="en-US" altLang="en-US" sz="1800" dirty="0" err="1"/>
              <a:t>www.nytimes.com</a:t>
            </a:r>
            <a:r>
              <a:rPr kumimoji="0" lang="en-US" altLang="en-US" sz="1800" dirty="0"/>
              <a:t>/2012/07/03/business/glaxosmithkline-agrees-to-pay-3-billion-in-fraud-settlement.html</a:t>
            </a: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7C3AF894-6182-ED43-952E-AD8A1786C23F}"/>
              </a:ext>
            </a:extLst>
          </p:cNvPr>
          <p:cNvSpPr>
            <a:spLocks noGrp="1" noChangeArrowheads="1"/>
          </p:cNvSpPr>
          <p:nvPr>
            <p:ph type="title"/>
          </p:nvPr>
        </p:nvSpPr>
        <p:spPr>
          <a:xfrm>
            <a:off x="1075531" y="22514"/>
            <a:ext cx="8610600" cy="657225"/>
          </a:xfrm>
        </p:spPr>
        <p:txBody>
          <a:bodyPr/>
          <a:lstStyle/>
          <a:p>
            <a:r>
              <a:rPr lang="en-US" altLang="en-US" sz="3600" dirty="0"/>
              <a:t>Recent Large Big Pharma Settlements</a:t>
            </a:r>
          </a:p>
        </p:txBody>
      </p:sp>
      <p:sp>
        <p:nvSpPr>
          <p:cNvPr id="72706" name="Slide Number Placeholder 3">
            <a:extLst>
              <a:ext uri="{FF2B5EF4-FFF2-40B4-BE49-F238E27FC236}">
                <a16:creationId xmlns:a16="http://schemas.microsoft.com/office/drawing/2014/main" id="{F9BBFB67-817F-4647-A56D-383EB549390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44642430-8B5F-924F-A4DC-679DB177D6F3}" type="slidenum">
              <a:rPr kumimoji="0" lang="en-US" altLang="en-US" sz="1400" smtClean="0">
                <a:latin typeface="Times" pitchFamily="2" charset="0"/>
              </a:rPr>
              <a:pPr>
                <a:spcBef>
                  <a:spcPct val="0"/>
                </a:spcBef>
                <a:buClrTx/>
                <a:buSzTx/>
                <a:buFontTx/>
                <a:buNone/>
              </a:pPr>
              <a:t>41</a:t>
            </a:fld>
            <a:endParaRPr kumimoji="0" lang="en-US" altLang="en-US" sz="1400">
              <a:latin typeface="Times" pitchFamily="2" charset="0"/>
            </a:endParaRPr>
          </a:p>
        </p:txBody>
      </p:sp>
      <p:graphicFrame>
        <p:nvGraphicFramePr>
          <p:cNvPr id="72707" name="Object 5">
            <a:extLst>
              <a:ext uri="{FF2B5EF4-FFF2-40B4-BE49-F238E27FC236}">
                <a16:creationId xmlns:a16="http://schemas.microsoft.com/office/drawing/2014/main" id="{B1550EB3-C056-C546-9900-914DF8F495B8}"/>
              </a:ext>
            </a:extLst>
          </p:cNvPr>
          <p:cNvGraphicFramePr>
            <a:graphicFrameLocks noChangeAspect="1"/>
          </p:cNvGraphicFramePr>
          <p:nvPr/>
        </p:nvGraphicFramePr>
        <p:xfrm>
          <a:off x="17463" y="800100"/>
          <a:ext cx="9126537" cy="3600450"/>
        </p:xfrm>
        <a:graphic>
          <a:graphicData uri="http://schemas.openxmlformats.org/presentationml/2006/ole">
            <mc:AlternateContent xmlns:mc="http://schemas.openxmlformats.org/markup-compatibility/2006">
              <mc:Choice xmlns:v="urn:schemas-microsoft-com:vml" Requires="v">
                <p:oleObj spid="_x0000_s1025" name="Worksheet" r:id="rId4" imgW="15646400" imgH="8229600" progId="Excel.Sheet.12">
                  <p:embed/>
                </p:oleObj>
              </mc:Choice>
              <mc:Fallback>
                <p:oleObj name="Worksheet" r:id="rId4" imgW="15646400" imgH="8229600" progId="Excel.Sheet.12">
                  <p:embed/>
                  <p:pic>
                    <p:nvPicPr>
                      <p:cNvPr id="72707" name="Object 5">
                        <a:extLst>
                          <a:ext uri="{FF2B5EF4-FFF2-40B4-BE49-F238E27FC236}">
                            <a16:creationId xmlns:a16="http://schemas.microsoft.com/office/drawing/2014/main" id="{B1550EB3-C056-C546-9900-914DF8F495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63" y="800100"/>
                        <a:ext cx="9126537"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2708" name="TextBox 6">
            <a:extLst>
              <a:ext uri="{FF2B5EF4-FFF2-40B4-BE49-F238E27FC236}">
                <a16:creationId xmlns:a16="http://schemas.microsoft.com/office/drawing/2014/main" id="{903EDA91-718C-8441-8691-38063344ED81}"/>
              </a:ext>
            </a:extLst>
          </p:cNvPr>
          <p:cNvSpPr txBox="1">
            <a:spLocks noChangeArrowheads="1"/>
          </p:cNvSpPr>
          <p:nvPr/>
        </p:nvSpPr>
        <p:spPr bwMode="auto">
          <a:xfrm>
            <a:off x="1075531" y="4361672"/>
            <a:ext cx="7010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1600" dirty="0"/>
              <a:t>Source: </a:t>
            </a:r>
            <a:r>
              <a:rPr kumimoji="0" lang="en-US" altLang="en-US" sz="1600" dirty="0">
                <a:hlinkClick r:id="rId6"/>
              </a:rPr>
              <a:t>https://en.wikipedia.org/wiki/List_of_largest_pharmaceutical_settlements</a:t>
            </a:r>
            <a:r>
              <a:rPr kumimoji="0" lang="en-US" altLang="en-US" sz="1600" dirty="0"/>
              <a:t>,  accessed 8/16/16</a:t>
            </a: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23E08-9586-8744-9447-680A79E78A8D}"/>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3448A458-950E-4E47-A244-AA04B76AFB03}"/>
              </a:ext>
            </a:extLst>
          </p:cNvPr>
          <p:cNvPicPr>
            <a:picLocks noGrp="1" noChangeAspect="1"/>
          </p:cNvPicPr>
          <p:nvPr>
            <p:ph idx="1"/>
          </p:nvPr>
        </p:nvPicPr>
        <p:blipFill>
          <a:blip r:embed="rId2"/>
          <a:stretch>
            <a:fillRect/>
          </a:stretch>
        </p:blipFill>
        <p:spPr>
          <a:xfrm>
            <a:off x="838199" y="0"/>
            <a:ext cx="8005491" cy="2419350"/>
          </a:xfrm>
        </p:spPr>
      </p:pic>
      <p:sp>
        <p:nvSpPr>
          <p:cNvPr id="4" name="Slide Number Placeholder 3">
            <a:extLst>
              <a:ext uri="{FF2B5EF4-FFF2-40B4-BE49-F238E27FC236}">
                <a16:creationId xmlns:a16="http://schemas.microsoft.com/office/drawing/2014/main" id="{FD9AA215-7E89-3540-86B5-2DCC71DF64B5}"/>
              </a:ext>
            </a:extLst>
          </p:cNvPr>
          <p:cNvSpPr>
            <a:spLocks noGrp="1"/>
          </p:cNvSpPr>
          <p:nvPr>
            <p:ph type="sldNum" sz="quarter" idx="12"/>
          </p:nvPr>
        </p:nvSpPr>
        <p:spPr/>
        <p:txBody>
          <a:bodyPr/>
          <a:lstStyle/>
          <a:p>
            <a:pPr>
              <a:defRPr/>
            </a:pPr>
            <a:fld id="{3F3F56E1-7635-D94F-AA7C-B0630E87E1CC}" type="slidenum">
              <a:rPr lang="en-US" altLang="en-US" smtClean="0"/>
              <a:pPr>
                <a:defRPr/>
              </a:pPr>
              <a:t>42</a:t>
            </a:fld>
            <a:endParaRPr lang="en-US" altLang="en-US"/>
          </a:p>
        </p:txBody>
      </p:sp>
    </p:spTree>
    <p:extLst>
      <p:ext uri="{BB962C8B-B14F-4D97-AF65-F5344CB8AC3E}">
        <p14:creationId xmlns:p14="http://schemas.microsoft.com/office/powerpoint/2010/main" val="5749271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49C3EF59-031D-014C-8B95-87041C4DF79B}"/>
              </a:ext>
            </a:extLst>
          </p:cNvPr>
          <p:cNvSpPr>
            <a:spLocks noGrp="1" noChangeArrowheads="1"/>
          </p:cNvSpPr>
          <p:nvPr>
            <p:ph type="title"/>
          </p:nvPr>
        </p:nvSpPr>
        <p:spPr>
          <a:xfrm>
            <a:off x="1049694" y="204191"/>
            <a:ext cx="7425612" cy="2971800"/>
          </a:xfrm>
        </p:spPr>
        <p:txBody>
          <a:bodyPr/>
          <a:lstStyle/>
          <a:p>
            <a:r>
              <a:rPr lang="en-US" altLang="en-US" sz="2800" dirty="0"/>
              <a:t>Why Olanzapine Beats Risperidone, Risperidone Beats Quetiapine, and Quetiapine Beats Olanzapine:</a:t>
            </a:r>
            <a:br>
              <a:rPr lang="en-US" altLang="en-US" sz="2800" dirty="0"/>
            </a:br>
            <a:br>
              <a:rPr lang="en-US" altLang="en-US" sz="2800" dirty="0"/>
            </a:br>
            <a:r>
              <a:rPr lang="en-US" altLang="en-US" sz="2800" dirty="0"/>
              <a:t> An Exploratory Analysis of Head-to-Head Comparison Studies of Second-Generation Antipsychotics</a:t>
            </a:r>
          </a:p>
        </p:txBody>
      </p:sp>
      <p:sp>
        <p:nvSpPr>
          <p:cNvPr id="68610" name="Rectangle 4">
            <a:extLst>
              <a:ext uri="{FF2B5EF4-FFF2-40B4-BE49-F238E27FC236}">
                <a16:creationId xmlns:a16="http://schemas.microsoft.com/office/drawing/2014/main" id="{812B632C-BC85-1C40-A856-E69F0E5C8CF5}"/>
              </a:ext>
            </a:extLst>
          </p:cNvPr>
          <p:cNvSpPr>
            <a:spLocks noChangeArrowheads="1"/>
          </p:cNvSpPr>
          <p:nvPr/>
        </p:nvSpPr>
        <p:spPr bwMode="auto">
          <a:xfrm>
            <a:off x="1066800" y="4596304"/>
            <a:ext cx="7848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dirty="0" err="1"/>
              <a:t>Heres</a:t>
            </a:r>
            <a:r>
              <a:rPr kumimoji="0" lang="en-US" altLang="en-US" dirty="0"/>
              <a:t> S et al. Am J Psychiatry. 2006 Feb;163(2):185-94 </a:t>
            </a:r>
          </a:p>
        </p:txBody>
      </p:sp>
      <p:sp>
        <p:nvSpPr>
          <p:cNvPr id="74755" name="Slide Number Placeholder 1">
            <a:extLst>
              <a:ext uri="{FF2B5EF4-FFF2-40B4-BE49-F238E27FC236}">
                <a16:creationId xmlns:a16="http://schemas.microsoft.com/office/drawing/2014/main" id="{07129DDB-64ED-B24C-8777-C2D194D8429A}"/>
              </a:ext>
            </a:extLst>
          </p:cNvPr>
          <p:cNvSpPr>
            <a:spLocks noGrp="1"/>
          </p:cNvSpPr>
          <p:nvPr>
            <p:ph type="sldNum" sz="quarter" idx="12"/>
          </p:nvPr>
        </p:nvSpPr>
        <p:spPr>
          <a:xfrm>
            <a:off x="6934200" y="4743450"/>
            <a:ext cx="1905000" cy="342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78C4C963-0798-E042-8FD9-662EC0AAA67D}" type="slidenum">
              <a:rPr kumimoji="0" lang="en-US" altLang="en-US" sz="1400" smtClean="0">
                <a:latin typeface="Times" pitchFamily="2" charset="0"/>
              </a:rPr>
              <a:pPr>
                <a:spcBef>
                  <a:spcPct val="0"/>
                </a:spcBef>
                <a:buClrTx/>
                <a:buSzTx/>
                <a:buFontTx/>
                <a:buNone/>
              </a:pPr>
              <a:t>43</a:t>
            </a:fld>
            <a:endParaRPr kumimoji="0" lang="en-US" altLang="en-US" sz="1400">
              <a:latin typeface="Times" pitchFamily="2" charset="0"/>
            </a:endParaRPr>
          </a:p>
        </p:txBody>
      </p:sp>
      <p:sp>
        <p:nvSpPr>
          <p:cNvPr id="2" name="Content Placeholder 1">
            <a:extLst>
              <a:ext uri="{FF2B5EF4-FFF2-40B4-BE49-F238E27FC236}">
                <a16:creationId xmlns:a16="http://schemas.microsoft.com/office/drawing/2014/main" id="{3DF34F21-ED45-904C-B9AC-CACE49A00AFA}"/>
              </a:ext>
            </a:extLst>
          </p:cNvPr>
          <p:cNvSpPr>
            <a:spLocks noGrp="1" noChangeArrowheads="1"/>
          </p:cNvSpPr>
          <p:nvPr>
            <p:ph idx="1"/>
          </p:nvPr>
        </p:nvSpPr>
        <p:spPr>
          <a:xfrm>
            <a:off x="1524000" y="3333750"/>
            <a:ext cx="6858000" cy="800100"/>
          </a:xfrm>
        </p:spPr>
        <p:txBody>
          <a:bodyPr/>
          <a:lstStyle/>
          <a:p>
            <a:r>
              <a:rPr lang="en-US" altLang="en-US" dirty="0"/>
              <a:t>Answer: it depends who sponsors and designs the trial</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0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61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09" grpId="0"/>
      <p:bldP spid="68610" grpId="0"/>
      <p:bldP spid="2"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AE323-1DEF-4141-B583-646B7C63062F}"/>
              </a:ext>
            </a:extLst>
          </p:cNvPr>
          <p:cNvSpPr>
            <a:spLocks noGrp="1"/>
          </p:cNvSpPr>
          <p:nvPr>
            <p:ph type="title"/>
          </p:nvPr>
        </p:nvSpPr>
        <p:spPr/>
        <p:txBody>
          <a:bodyPr/>
          <a:lstStyle/>
          <a:p>
            <a:r>
              <a:rPr lang="en-US" dirty="0"/>
              <a:t>End of Part 1</a:t>
            </a:r>
          </a:p>
        </p:txBody>
      </p:sp>
      <p:sp>
        <p:nvSpPr>
          <p:cNvPr id="4" name="Slide Number Placeholder 3">
            <a:extLst>
              <a:ext uri="{FF2B5EF4-FFF2-40B4-BE49-F238E27FC236}">
                <a16:creationId xmlns:a16="http://schemas.microsoft.com/office/drawing/2014/main" id="{867430A7-9347-C540-967A-86C8AC00BBB7}"/>
              </a:ext>
            </a:extLst>
          </p:cNvPr>
          <p:cNvSpPr>
            <a:spLocks noGrp="1"/>
          </p:cNvSpPr>
          <p:nvPr>
            <p:ph type="sldNum" sz="quarter" idx="12"/>
          </p:nvPr>
        </p:nvSpPr>
        <p:spPr/>
        <p:txBody>
          <a:bodyPr/>
          <a:lstStyle/>
          <a:p>
            <a:pPr>
              <a:defRPr/>
            </a:pPr>
            <a:fld id="{3F3F56E1-7635-D94F-AA7C-B0630E87E1CC}" type="slidenum">
              <a:rPr lang="en-US" altLang="en-US" smtClean="0"/>
              <a:pPr>
                <a:defRPr/>
              </a:pPr>
              <a:t>44</a:t>
            </a:fld>
            <a:endParaRPr lang="en-US" altLang="en-US"/>
          </a:p>
        </p:txBody>
      </p:sp>
      <p:pic>
        <p:nvPicPr>
          <p:cNvPr id="6" name="Picture 5">
            <a:extLst>
              <a:ext uri="{FF2B5EF4-FFF2-40B4-BE49-F238E27FC236}">
                <a16:creationId xmlns:a16="http://schemas.microsoft.com/office/drawing/2014/main" id="{569EBAE1-CBF1-6C47-A570-8DFE089D8E03}"/>
              </a:ext>
            </a:extLst>
          </p:cNvPr>
          <p:cNvPicPr>
            <a:picLocks noChangeAspect="1"/>
          </p:cNvPicPr>
          <p:nvPr/>
        </p:nvPicPr>
        <p:blipFill>
          <a:blip r:embed="rId2"/>
          <a:stretch>
            <a:fillRect/>
          </a:stretch>
        </p:blipFill>
        <p:spPr>
          <a:xfrm>
            <a:off x="4953000" y="0"/>
            <a:ext cx="3588960" cy="5143500"/>
          </a:xfrm>
          <a:prstGeom prst="rect">
            <a:avLst/>
          </a:prstGeom>
        </p:spPr>
      </p:pic>
    </p:spTree>
    <p:extLst>
      <p:ext uri="{BB962C8B-B14F-4D97-AF65-F5344CB8AC3E}">
        <p14:creationId xmlns:p14="http://schemas.microsoft.com/office/powerpoint/2010/main" val="18796830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C4B7FA18-00E9-124B-9BD2-A06C7FB55505}"/>
              </a:ext>
            </a:extLst>
          </p:cNvPr>
          <p:cNvSpPr>
            <a:spLocks noGrp="1" noChangeArrowheads="1"/>
          </p:cNvSpPr>
          <p:nvPr>
            <p:ph type="ctrTitle"/>
          </p:nvPr>
        </p:nvSpPr>
        <p:spPr>
          <a:xfrm>
            <a:off x="495300" y="114300"/>
            <a:ext cx="8153400" cy="1333500"/>
          </a:xfrm>
        </p:spPr>
        <p:txBody>
          <a:bodyPr/>
          <a:lstStyle/>
          <a:p>
            <a:pPr eaLnBrk="1" hangingPunct="1"/>
            <a:r>
              <a:rPr lang="en-US" sz="3600" dirty="0">
                <a:latin typeface="+mn-lt"/>
              </a:rPr>
              <a:t>Randomized Trials &amp; Quantifying Treatment Effects- Part 2</a:t>
            </a:r>
            <a:endParaRPr lang="en-US" altLang="en-US" sz="3600" dirty="0">
              <a:latin typeface="+mn-lt"/>
            </a:endParaRPr>
          </a:p>
        </p:txBody>
      </p:sp>
      <p:sp>
        <p:nvSpPr>
          <p:cNvPr id="21506" name="Rectangle 3">
            <a:extLst>
              <a:ext uri="{FF2B5EF4-FFF2-40B4-BE49-F238E27FC236}">
                <a16:creationId xmlns:a16="http://schemas.microsoft.com/office/drawing/2014/main" id="{8FD3FD47-C897-5140-904A-C4E019558570}"/>
              </a:ext>
            </a:extLst>
          </p:cNvPr>
          <p:cNvSpPr>
            <a:spLocks noGrp="1" noChangeArrowheads="1"/>
          </p:cNvSpPr>
          <p:nvPr>
            <p:ph type="subTitle" idx="1"/>
          </p:nvPr>
        </p:nvSpPr>
        <p:spPr>
          <a:xfrm>
            <a:off x="685800" y="2679700"/>
            <a:ext cx="6934200" cy="2254250"/>
          </a:xfrm>
        </p:spPr>
        <p:txBody>
          <a:bodyPr/>
          <a:lstStyle/>
          <a:p>
            <a:pPr>
              <a:buFont typeface="Monotype Sorts" pitchFamily="2" charset="2"/>
              <a:buNone/>
            </a:pPr>
            <a:r>
              <a:rPr lang="en-US" altLang="en-US" sz="2800" dirty="0"/>
              <a:t>Tom Newman, MD, MPH</a:t>
            </a:r>
          </a:p>
          <a:p>
            <a:pPr>
              <a:buFont typeface="Monotype Sorts" pitchFamily="2" charset="2"/>
              <a:buNone/>
            </a:pPr>
            <a:r>
              <a:rPr lang="en-US" altLang="en-US" sz="2000" dirty="0"/>
              <a:t>Professor Emeritus of Epidemiology &amp; Biostatistics and Pediatrics, UCSF</a:t>
            </a:r>
          </a:p>
          <a:p>
            <a:pPr>
              <a:buFont typeface="Monotype Sorts" pitchFamily="2" charset="2"/>
              <a:buNone/>
            </a:pPr>
            <a:r>
              <a:rPr lang="en-US" altLang="en-US" dirty="0"/>
              <a:t>October 30, 2020</a:t>
            </a:r>
          </a:p>
        </p:txBody>
      </p:sp>
      <p:sp>
        <p:nvSpPr>
          <p:cNvPr id="21507" name="Slide Number Placeholder 1">
            <a:extLst>
              <a:ext uri="{FF2B5EF4-FFF2-40B4-BE49-F238E27FC236}">
                <a16:creationId xmlns:a16="http://schemas.microsoft.com/office/drawing/2014/main" id="{0DCEDB79-F7E5-2F4B-B230-67B9F3BEDAE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48D288A1-85FD-0B44-92CE-137E206288CD}" type="slidenum">
              <a:rPr kumimoji="0" lang="en-US" altLang="en-US" sz="1400" smtClean="0">
                <a:latin typeface="Times" pitchFamily="2" charset="0"/>
              </a:rPr>
              <a:pPr>
                <a:spcBef>
                  <a:spcPct val="0"/>
                </a:spcBef>
                <a:buClrTx/>
                <a:buSzTx/>
                <a:buFontTx/>
                <a:buNone/>
              </a:pPr>
              <a:t>45</a:t>
            </a:fld>
            <a:endParaRPr kumimoji="0" lang="en-US" altLang="en-US" sz="1400">
              <a:latin typeface="Times" pitchFamily="2" charset="0"/>
            </a:endParaRPr>
          </a:p>
        </p:txBody>
      </p:sp>
    </p:spTree>
    <p:custDataLst>
      <p:tags r:id="rId1"/>
    </p:custDataLst>
    <p:extLst>
      <p:ext uri="{BB962C8B-B14F-4D97-AF65-F5344CB8AC3E}">
        <p14:creationId xmlns:p14="http://schemas.microsoft.com/office/powerpoint/2010/main" val="33488180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372EC-4065-CD43-83E6-497610CB1EF8}"/>
              </a:ext>
            </a:extLst>
          </p:cNvPr>
          <p:cNvSpPr>
            <a:spLocks noGrp="1"/>
          </p:cNvSpPr>
          <p:nvPr>
            <p:ph type="title"/>
          </p:nvPr>
        </p:nvSpPr>
        <p:spPr>
          <a:xfrm>
            <a:off x="1371600" y="22514"/>
            <a:ext cx="7772400" cy="685800"/>
          </a:xfrm>
        </p:spPr>
        <p:txBody>
          <a:bodyPr/>
          <a:lstStyle/>
          <a:p>
            <a:r>
              <a:rPr lang="en-US" dirty="0"/>
              <a:t>Outline</a:t>
            </a:r>
          </a:p>
        </p:txBody>
      </p:sp>
      <p:sp>
        <p:nvSpPr>
          <p:cNvPr id="3" name="Content Placeholder 2">
            <a:extLst>
              <a:ext uri="{FF2B5EF4-FFF2-40B4-BE49-F238E27FC236}">
                <a16:creationId xmlns:a16="http://schemas.microsoft.com/office/drawing/2014/main" id="{CBDFB218-5B6E-BF45-B016-30514B4B246E}"/>
              </a:ext>
            </a:extLst>
          </p:cNvPr>
          <p:cNvSpPr>
            <a:spLocks noGrp="1"/>
          </p:cNvSpPr>
          <p:nvPr>
            <p:ph idx="1"/>
          </p:nvPr>
        </p:nvSpPr>
        <p:spPr>
          <a:xfrm>
            <a:off x="1371600" y="590550"/>
            <a:ext cx="7772400" cy="3086100"/>
          </a:xfrm>
        </p:spPr>
        <p:txBody>
          <a:bodyPr/>
          <a:lstStyle/>
          <a:p>
            <a:pPr marL="0" indent="0">
              <a:buNone/>
            </a:pPr>
            <a:r>
              <a:rPr lang="en-US" dirty="0"/>
              <a:t>	PART 1</a:t>
            </a:r>
          </a:p>
          <a:p>
            <a:r>
              <a:rPr lang="en-US" dirty="0"/>
              <a:t>Introduction: why do randomized, blinded trials?</a:t>
            </a:r>
          </a:p>
          <a:p>
            <a:r>
              <a:rPr lang="en-US" dirty="0"/>
              <a:t>Critical appraisal of RCTs</a:t>
            </a:r>
          </a:p>
          <a:p>
            <a:pPr lvl="1"/>
            <a:r>
              <a:rPr lang="en-US" dirty="0"/>
              <a:t>Authors and funding source</a:t>
            </a:r>
          </a:p>
          <a:p>
            <a:pPr lvl="1"/>
            <a:r>
              <a:rPr lang="en-US" dirty="0"/>
              <a:t>Design and conduct</a:t>
            </a:r>
            <a:br>
              <a:rPr lang="en-US" dirty="0"/>
            </a:br>
            <a:br>
              <a:rPr lang="en-US" sz="2400" dirty="0"/>
            </a:br>
            <a:r>
              <a:rPr lang="en-US" sz="2400" dirty="0"/>
              <a:t>PART 2</a:t>
            </a:r>
          </a:p>
          <a:p>
            <a:r>
              <a:rPr lang="en-US" dirty="0"/>
              <a:t>Analysis: Quantifying treatment effects</a:t>
            </a:r>
          </a:p>
          <a:p>
            <a:pPr lvl="1"/>
            <a:r>
              <a:rPr lang="en-US" dirty="0"/>
              <a:t>Continuous outcomes</a:t>
            </a:r>
          </a:p>
          <a:p>
            <a:pPr lvl="1"/>
            <a:r>
              <a:rPr lang="en-US" dirty="0"/>
              <a:t>OR, RR, RRR, ARR, NNT</a:t>
            </a:r>
          </a:p>
          <a:p>
            <a:pPr lvl="1"/>
            <a:r>
              <a:rPr lang="en-US" dirty="0"/>
              <a:t>CBOP &amp; BBOP</a:t>
            </a:r>
          </a:p>
          <a:p>
            <a:pPr lvl="1"/>
            <a:endParaRPr lang="en-US" dirty="0"/>
          </a:p>
        </p:txBody>
      </p:sp>
      <p:sp>
        <p:nvSpPr>
          <p:cNvPr id="4" name="Slide Number Placeholder 3">
            <a:extLst>
              <a:ext uri="{FF2B5EF4-FFF2-40B4-BE49-F238E27FC236}">
                <a16:creationId xmlns:a16="http://schemas.microsoft.com/office/drawing/2014/main" id="{39665A1F-B90A-7E4B-BE45-EB09DF09833A}"/>
              </a:ext>
            </a:extLst>
          </p:cNvPr>
          <p:cNvSpPr>
            <a:spLocks noGrp="1"/>
          </p:cNvSpPr>
          <p:nvPr>
            <p:ph type="sldNum" sz="quarter" idx="12"/>
          </p:nvPr>
        </p:nvSpPr>
        <p:spPr/>
        <p:txBody>
          <a:bodyPr/>
          <a:lstStyle/>
          <a:p>
            <a:pPr>
              <a:defRPr/>
            </a:pPr>
            <a:fld id="{3F3F56E1-7635-D94F-AA7C-B0630E87E1CC}" type="slidenum">
              <a:rPr lang="en-US" altLang="en-US" smtClean="0"/>
              <a:pPr>
                <a:defRPr/>
              </a:pPr>
              <a:t>46</a:t>
            </a:fld>
            <a:endParaRPr lang="en-US" altLang="en-US"/>
          </a:p>
        </p:txBody>
      </p:sp>
    </p:spTree>
    <p:extLst>
      <p:ext uri="{BB962C8B-B14F-4D97-AF65-F5344CB8AC3E}">
        <p14:creationId xmlns:p14="http://schemas.microsoft.com/office/powerpoint/2010/main" val="7320109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98233A06-B56A-8C41-9FB1-9D576D6D2101}"/>
              </a:ext>
            </a:extLst>
          </p:cNvPr>
          <p:cNvSpPr>
            <a:spLocks noGrp="1" noChangeArrowheads="1"/>
          </p:cNvSpPr>
          <p:nvPr>
            <p:ph type="title"/>
          </p:nvPr>
        </p:nvSpPr>
        <p:spPr>
          <a:xfrm>
            <a:off x="1066800" y="361950"/>
            <a:ext cx="7848600" cy="514350"/>
          </a:xfrm>
        </p:spPr>
        <p:txBody>
          <a:bodyPr/>
          <a:lstStyle/>
          <a:p>
            <a:r>
              <a:rPr lang="en-US" altLang="en-US" sz="3600" dirty="0"/>
              <a:t>Critical Appraisal: History and Physical of a Research Paper</a:t>
            </a:r>
          </a:p>
        </p:txBody>
      </p:sp>
      <p:sp>
        <p:nvSpPr>
          <p:cNvPr id="25602" name="Rectangle 3">
            <a:extLst>
              <a:ext uri="{FF2B5EF4-FFF2-40B4-BE49-F238E27FC236}">
                <a16:creationId xmlns:a16="http://schemas.microsoft.com/office/drawing/2014/main" id="{413A2FF1-D399-B74B-B58D-03C38C8075B0}"/>
              </a:ext>
            </a:extLst>
          </p:cNvPr>
          <p:cNvSpPr>
            <a:spLocks noGrp="1" noChangeArrowheads="1"/>
          </p:cNvSpPr>
          <p:nvPr>
            <p:ph type="body" idx="1"/>
          </p:nvPr>
        </p:nvSpPr>
        <p:spPr>
          <a:xfrm>
            <a:off x="1371600" y="1295400"/>
            <a:ext cx="7162800" cy="3562350"/>
          </a:xfrm>
        </p:spPr>
        <p:txBody>
          <a:bodyPr/>
          <a:lstStyle/>
          <a:p>
            <a:pPr marL="609600" indent="-609600"/>
            <a:r>
              <a:rPr lang="en-GB" altLang="en-US" dirty="0"/>
              <a:t>Authors and funding source</a:t>
            </a:r>
          </a:p>
          <a:p>
            <a:pPr marL="609600" indent="-609600"/>
            <a:r>
              <a:rPr lang="en-GB" altLang="en-US" dirty="0"/>
              <a:t>Research question</a:t>
            </a:r>
          </a:p>
          <a:p>
            <a:pPr marL="609600" indent="-609600"/>
            <a:r>
              <a:rPr lang="en-GB" altLang="en-US" dirty="0"/>
              <a:t>Study design</a:t>
            </a:r>
          </a:p>
          <a:p>
            <a:pPr marL="609600" indent="-609600"/>
            <a:r>
              <a:rPr lang="en-GB" altLang="en-US" dirty="0"/>
              <a:t>Study participants</a:t>
            </a:r>
          </a:p>
          <a:p>
            <a:pPr marL="609600" indent="-609600"/>
            <a:r>
              <a:rPr lang="en-GB" altLang="en-US" dirty="0"/>
              <a:t>Predictor variables</a:t>
            </a:r>
          </a:p>
          <a:p>
            <a:pPr marL="609600" indent="-609600"/>
            <a:r>
              <a:rPr lang="en-GB" altLang="en-US" dirty="0"/>
              <a:t>Outcome variable(s)</a:t>
            </a:r>
          </a:p>
          <a:p>
            <a:pPr marL="609600" indent="-609600"/>
            <a:r>
              <a:rPr lang="en-GB" altLang="en-US" dirty="0">
                <a:solidFill>
                  <a:srgbClr val="FF0000"/>
                </a:solidFill>
              </a:rPr>
              <a:t>Analysis and presentation of results</a:t>
            </a:r>
          </a:p>
        </p:txBody>
      </p:sp>
      <p:sp>
        <p:nvSpPr>
          <p:cNvPr id="25603" name="Slide Number Placeholder 1">
            <a:extLst>
              <a:ext uri="{FF2B5EF4-FFF2-40B4-BE49-F238E27FC236}">
                <a16:creationId xmlns:a16="http://schemas.microsoft.com/office/drawing/2014/main" id="{6FDA34D7-2B2E-2E4B-95F8-5E6AD1450B6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9C405CEF-65E6-004A-AD5F-77974A06F485}" type="slidenum">
              <a:rPr kumimoji="0" lang="en-US" altLang="en-US" sz="1400" smtClean="0">
                <a:latin typeface="Times" pitchFamily="2" charset="0"/>
              </a:rPr>
              <a:pPr>
                <a:spcBef>
                  <a:spcPct val="0"/>
                </a:spcBef>
                <a:buClrTx/>
                <a:buSzTx/>
                <a:buFontTx/>
                <a:buNone/>
              </a:pPr>
              <a:t>47</a:t>
            </a:fld>
            <a:endParaRPr kumimoji="0" lang="en-US" altLang="en-US" sz="1400">
              <a:latin typeface="Times" pitchFamily="2" charset="0"/>
            </a:endParaRPr>
          </a:p>
        </p:txBody>
      </p:sp>
    </p:spTree>
    <p:custDataLst>
      <p:tags r:id="rId1"/>
    </p:custDataLst>
    <p:extLst>
      <p:ext uri="{BB962C8B-B14F-4D97-AF65-F5344CB8AC3E}">
        <p14:creationId xmlns:p14="http://schemas.microsoft.com/office/powerpoint/2010/main" val="4090543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AB4F617F-B696-3444-92EE-626FDCDB79BD}"/>
              </a:ext>
            </a:extLst>
          </p:cNvPr>
          <p:cNvSpPr>
            <a:spLocks noGrp="1" noChangeArrowheads="1"/>
          </p:cNvSpPr>
          <p:nvPr>
            <p:ph type="title"/>
          </p:nvPr>
        </p:nvSpPr>
        <p:spPr>
          <a:xfrm>
            <a:off x="1219200" y="228600"/>
            <a:ext cx="7239000" cy="857250"/>
          </a:xfrm>
        </p:spPr>
        <p:txBody>
          <a:bodyPr/>
          <a:lstStyle/>
          <a:p>
            <a:r>
              <a:rPr lang="en-US" altLang="en-US" sz="3600" dirty="0"/>
              <a:t>Analysis and Presentation of Results</a:t>
            </a:r>
          </a:p>
        </p:txBody>
      </p:sp>
      <p:sp>
        <p:nvSpPr>
          <p:cNvPr id="81922" name="Rectangle 3">
            <a:extLst>
              <a:ext uri="{FF2B5EF4-FFF2-40B4-BE49-F238E27FC236}">
                <a16:creationId xmlns:a16="http://schemas.microsoft.com/office/drawing/2014/main" id="{BD827DA1-36CB-A84F-B9E2-986459251810}"/>
              </a:ext>
            </a:extLst>
          </p:cNvPr>
          <p:cNvSpPr>
            <a:spLocks noGrp="1" noChangeArrowheads="1"/>
          </p:cNvSpPr>
          <p:nvPr>
            <p:ph type="body" idx="1"/>
          </p:nvPr>
        </p:nvSpPr>
        <p:spPr>
          <a:xfrm>
            <a:off x="1219200" y="1200150"/>
            <a:ext cx="7467600" cy="3714750"/>
          </a:xfrm>
        </p:spPr>
        <p:txBody>
          <a:bodyPr/>
          <a:lstStyle/>
          <a:p>
            <a:r>
              <a:rPr lang="en-US" altLang="en-US" dirty="0"/>
              <a:t>Intention to treat, as treated and per protocol analyses</a:t>
            </a:r>
          </a:p>
          <a:p>
            <a:r>
              <a:rPr lang="en-US" altLang="en-US" dirty="0"/>
              <a:t>Effect size vs. P-values –next week</a:t>
            </a:r>
          </a:p>
          <a:p>
            <a:r>
              <a:rPr lang="en-US" altLang="en-US" dirty="0"/>
              <a:t>Risk ratio vs. Odds ratio</a:t>
            </a:r>
          </a:p>
          <a:p>
            <a:r>
              <a:rPr lang="en-US" altLang="en-US" dirty="0">
                <a:sym typeface="Wingdings" pitchFamily="2" charset="2"/>
              </a:rPr>
              <a:t>Relative vs. absolute effect size</a:t>
            </a:r>
          </a:p>
          <a:p>
            <a:r>
              <a:rPr lang="en-US" altLang="en-US" dirty="0">
                <a:sym typeface="Wingdings" pitchFamily="2" charset="2"/>
              </a:rPr>
              <a:t>Number needed to treat (NNT)</a:t>
            </a:r>
          </a:p>
          <a:p>
            <a:r>
              <a:rPr lang="en-US" altLang="en-US" dirty="0">
                <a:sym typeface="Wingdings" pitchFamily="2" charset="2"/>
              </a:rPr>
              <a:t>Cost per bad outcome prevented (CBOP)</a:t>
            </a:r>
          </a:p>
          <a:p>
            <a:r>
              <a:rPr lang="en-US" altLang="en-US" dirty="0">
                <a:sym typeface="Wingdings" pitchFamily="2" charset="2"/>
              </a:rPr>
              <a:t>Benefit per bad outcome prevented (BBOP)</a:t>
            </a:r>
          </a:p>
        </p:txBody>
      </p:sp>
      <p:sp>
        <p:nvSpPr>
          <p:cNvPr id="81923" name="Slide Number Placeholder 1">
            <a:extLst>
              <a:ext uri="{FF2B5EF4-FFF2-40B4-BE49-F238E27FC236}">
                <a16:creationId xmlns:a16="http://schemas.microsoft.com/office/drawing/2014/main" id="{61F72BD8-5FB8-3140-9C7B-5F8D60723DB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47967829-8133-5644-93AD-BC2DDA216614}" type="slidenum">
              <a:rPr kumimoji="0" lang="en-US" altLang="en-US" sz="1400" smtClean="0">
                <a:latin typeface="Times" pitchFamily="2" charset="0"/>
              </a:rPr>
              <a:pPr>
                <a:spcBef>
                  <a:spcPct val="0"/>
                </a:spcBef>
                <a:buClrTx/>
                <a:buSzTx/>
                <a:buFontTx/>
                <a:buNone/>
              </a:pPr>
              <a:t>48</a:t>
            </a:fld>
            <a:endParaRPr kumimoji="0" lang="en-US" altLang="en-US" sz="1400">
              <a:latin typeface="Times" pitchFamily="2" charset="0"/>
            </a:endParaRPr>
          </a:p>
        </p:txBody>
      </p:sp>
    </p:spTree>
    <p:custDataLst>
      <p:tags r:id="rId1"/>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B764799F-7586-194F-9775-3A24C1CC44FF}"/>
              </a:ext>
            </a:extLst>
          </p:cNvPr>
          <p:cNvGrpSpPr/>
          <p:nvPr/>
        </p:nvGrpSpPr>
        <p:grpSpPr>
          <a:xfrm>
            <a:off x="990600" y="995777"/>
            <a:ext cx="5446393" cy="3910239"/>
            <a:chOff x="1210308" y="937350"/>
            <a:chExt cx="5446393" cy="3910239"/>
          </a:xfrm>
        </p:grpSpPr>
        <p:sp>
          <p:nvSpPr>
            <p:cNvPr id="3" name="object 3"/>
            <p:cNvSpPr/>
            <p:nvPr/>
          </p:nvSpPr>
          <p:spPr>
            <a:xfrm>
              <a:off x="2520908" y="3373405"/>
              <a:ext cx="2041794" cy="1474184"/>
            </a:xfrm>
            <a:prstGeom prst="rect">
              <a:avLst/>
            </a:prstGeom>
            <a:blipFill>
              <a:blip r:embed="rId2" cstate="print"/>
              <a:stretch>
                <a:fillRect/>
              </a:stretch>
            </a:blipFill>
          </p:spPr>
          <p:txBody>
            <a:bodyPr wrap="square" lIns="0" tIns="0" rIns="0" bIns="0" rtlCol="0"/>
            <a:lstStyle/>
            <a:p>
              <a:endParaRPr sz="372"/>
            </a:p>
          </p:txBody>
        </p:sp>
        <p:sp>
          <p:nvSpPr>
            <p:cNvPr id="4" name="object 4"/>
            <p:cNvSpPr/>
            <p:nvPr/>
          </p:nvSpPr>
          <p:spPr>
            <a:xfrm>
              <a:off x="4758196" y="3373405"/>
              <a:ext cx="1898505" cy="1474184"/>
            </a:xfrm>
            <a:prstGeom prst="rect">
              <a:avLst/>
            </a:prstGeom>
            <a:blipFill>
              <a:blip r:embed="rId3" cstate="print"/>
              <a:stretch>
                <a:fillRect/>
              </a:stretch>
            </a:blipFill>
          </p:spPr>
          <p:txBody>
            <a:bodyPr wrap="square" lIns="0" tIns="0" rIns="0" bIns="0" rtlCol="0"/>
            <a:lstStyle/>
            <a:p>
              <a:endParaRPr sz="372"/>
            </a:p>
          </p:txBody>
        </p:sp>
        <p:sp>
          <p:nvSpPr>
            <p:cNvPr id="5" name="object 5"/>
            <p:cNvSpPr/>
            <p:nvPr/>
          </p:nvSpPr>
          <p:spPr>
            <a:xfrm>
              <a:off x="1210308" y="2050565"/>
              <a:ext cx="1281604" cy="2123958"/>
            </a:xfrm>
            <a:prstGeom prst="rect">
              <a:avLst/>
            </a:prstGeom>
            <a:blipFill>
              <a:blip r:embed="rId4" cstate="print"/>
              <a:stretch>
                <a:fillRect/>
              </a:stretch>
            </a:blipFill>
          </p:spPr>
          <p:txBody>
            <a:bodyPr wrap="square" lIns="0" tIns="0" rIns="0" bIns="0" rtlCol="0"/>
            <a:lstStyle/>
            <a:p>
              <a:endParaRPr sz="372"/>
            </a:p>
          </p:txBody>
        </p:sp>
        <p:sp>
          <p:nvSpPr>
            <p:cNvPr id="6" name="object 6"/>
            <p:cNvSpPr/>
            <p:nvPr/>
          </p:nvSpPr>
          <p:spPr>
            <a:xfrm>
              <a:off x="4192737" y="2998078"/>
              <a:ext cx="110032" cy="293419"/>
            </a:xfrm>
            <a:custGeom>
              <a:avLst/>
              <a:gdLst/>
              <a:ahLst/>
              <a:cxnLst/>
              <a:rect l="l" t="t" r="r" b="b"/>
              <a:pathLst>
                <a:path w="241934" h="645159">
                  <a:moveTo>
                    <a:pt x="127132" y="0"/>
                  </a:moveTo>
                  <a:lnTo>
                    <a:pt x="83324" y="10163"/>
                  </a:lnTo>
                  <a:lnTo>
                    <a:pt x="54674" y="37693"/>
                  </a:lnTo>
                  <a:lnTo>
                    <a:pt x="45991" y="79349"/>
                  </a:lnTo>
                  <a:lnTo>
                    <a:pt x="42462" y="102491"/>
                  </a:lnTo>
                  <a:lnTo>
                    <a:pt x="28602" y="127533"/>
                  </a:lnTo>
                  <a:lnTo>
                    <a:pt x="10095" y="156899"/>
                  </a:lnTo>
                  <a:lnTo>
                    <a:pt x="0" y="190601"/>
                  </a:lnTo>
                  <a:lnTo>
                    <a:pt x="1306" y="225379"/>
                  </a:lnTo>
                  <a:lnTo>
                    <a:pt x="17005" y="257972"/>
                  </a:lnTo>
                  <a:lnTo>
                    <a:pt x="38706" y="285970"/>
                  </a:lnTo>
                  <a:lnTo>
                    <a:pt x="55783" y="310156"/>
                  </a:lnTo>
                  <a:lnTo>
                    <a:pt x="74987" y="353634"/>
                  </a:lnTo>
                  <a:lnTo>
                    <a:pt x="79499" y="406881"/>
                  </a:lnTo>
                  <a:lnTo>
                    <a:pt x="82569" y="455890"/>
                  </a:lnTo>
                  <a:lnTo>
                    <a:pt x="85953" y="514550"/>
                  </a:lnTo>
                  <a:lnTo>
                    <a:pt x="89477" y="578906"/>
                  </a:lnTo>
                  <a:lnTo>
                    <a:pt x="92969" y="645005"/>
                  </a:lnTo>
                  <a:lnTo>
                    <a:pt x="237008" y="645005"/>
                  </a:lnTo>
                  <a:lnTo>
                    <a:pt x="236375" y="604889"/>
                  </a:lnTo>
                  <a:lnTo>
                    <a:pt x="235722" y="565063"/>
                  </a:lnTo>
                  <a:lnTo>
                    <a:pt x="235054" y="526419"/>
                  </a:lnTo>
                  <a:lnTo>
                    <a:pt x="233231" y="426732"/>
                  </a:lnTo>
                  <a:lnTo>
                    <a:pt x="232730" y="369952"/>
                  </a:lnTo>
                  <a:lnTo>
                    <a:pt x="233525" y="320255"/>
                  </a:lnTo>
                  <a:lnTo>
                    <a:pt x="236267" y="278392"/>
                  </a:lnTo>
                  <a:lnTo>
                    <a:pt x="241605" y="245110"/>
                  </a:lnTo>
                  <a:lnTo>
                    <a:pt x="140243" y="82963"/>
                  </a:lnTo>
                  <a:lnTo>
                    <a:pt x="163186" y="14162"/>
                  </a:lnTo>
                  <a:lnTo>
                    <a:pt x="156114" y="8311"/>
                  </a:lnTo>
                  <a:lnTo>
                    <a:pt x="148047" y="3531"/>
                  </a:lnTo>
                  <a:lnTo>
                    <a:pt x="138536" y="525"/>
                  </a:lnTo>
                  <a:lnTo>
                    <a:pt x="127132" y="0"/>
                  </a:lnTo>
                  <a:close/>
                </a:path>
              </a:pathLst>
            </a:custGeom>
            <a:solidFill>
              <a:srgbClr val="D1D3D4"/>
            </a:solidFill>
          </p:spPr>
          <p:txBody>
            <a:bodyPr wrap="square" lIns="0" tIns="0" rIns="0" bIns="0" rtlCol="0"/>
            <a:lstStyle/>
            <a:p>
              <a:endParaRPr sz="372"/>
            </a:p>
          </p:txBody>
        </p:sp>
        <p:sp>
          <p:nvSpPr>
            <p:cNvPr id="7" name="object 7"/>
            <p:cNvSpPr/>
            <p:nvPr/>
          </p:nvSpPr>
          <p:spPr>
            <a:xfrm>
              <a:off x="4242035" y="2979475"/>
              <a:ext cx="123028" cy="312191"/>
            </a:xfrm>
            <a:custGeom>
              <a:avLst/>
              <a:gdLst/>
              <a:ahLst/>
              <a:cxnLst/>
              <a:rect l="l" t="t" r="r" b="b"/>
              <a:pathLst>
                <a:path w="270509" h="686434">
                  <a:moveTo>
                    <a:pt x="173066" y="0"/>
                  </a:moveTo>
                  <a:lnTo>
                    <a:pt x="135268" y="7629"/>
                  </a:lnTo>
                  <a:lnTo>
                    <a:pt x="104408" y="28436"/>
                  </a:lnTo>
                  <a:lnTo>
                    <a:pt x="83604" y="59297"/>
                  </a:lnTo>
                  <a:lnTo>
                    <a:pt x="75976" y="97090"/>
                  </a:lnTo>
                  <a:lnTo>
                    <a:pt x="76642" y="108390"/>
                  </a:lnTo>
                  <a:lnTo>
                    <a:pt x="78579" y="119296"/>
                  </a:lnTo>
                  <a:lnTo>
                    <a:pt x="81698" y="129747"/>
                  </a:lnTo>
                  <a:lnTo>
                    <a:pt x="85907" y="139681"/>
                  </a:lnTo>
                  <a:lnTo>
                    <a:pt x="0" y="203786"/>
                  </a:lnTo>
                  <a:lnTo>
                    <a:pt x="15716" y="685905"/>
                  </a:lnTo>
                  <a:lnTo>
                    <a:pt x="88111" y="685905"/>
                  </a:lnTo>
                  <a:lnTo>
                    <a:pt x="82902" y="263545"/>
                  </a:lnTo>
                  <a:lnTo>
                    <a:pt x="127696" y="182910"/>
                  </a:lnTo>
                  <a:lnTo>
                    <a:pt x="216278" y="182910"/>
                  </a:lnTo>
                  <a:lnTo>
                    <a:pt x="241725" y="165750"/>
                  </a:lnTo>
                  <a:lnTo>
                    <a:pt x="262529" y="134884"/>
                  </a:lnTo>
                  <a:lnTo>
                    <a:pt x="270157" y="97090"/>
                  </a:lnTo>
                  <a:lnTo>
                    <a:pt x="262529" y="59297"/>
                  </a:lnTo>
                  <a:lnTo>
                    <a:pt x="241725" y="28436"/>
                  </a:lnTo>
                  <a:lnTo>
                    <a:pt x="210865" y="7629"/>
                  </a:lnTo>
                  <a:lnTo>
                    <a:pt x="173066" y="0"/>
                  </a:lnTo>
                  <a:close/>
                </a:path>
                <a:path w="270509" h="686434">
                  <a:moveTo>
                    <a:pt x="216278" y="182910"/>
                  </a:moveTo>
                  <a:lnTo>
                    <a:pt x="127696" y="182910"/>
                  </a:lnTo>
                  <a:lnTo>
                    <a:pt x="138196" y="187700"/>
                  </a:lnTo>
                  <a:lnTo>
                    <a:pt x="149315" y="191242"/>
                  </a:lnTo>
                  <a:lnTo>
                    <a:pt x="160967" y="193439"/>
                  </a:lnTo>
                  <a:lnTo>
                    <a:pt x="173066" y="194193"/>
                  </a:lnTo>
                  <a:lnTo>
                    <a:pt x="210865" y="186561"/>
                  </a:lnTo>
                  <a:lnTo>
                    <a:pt x="216278" y="182910"/>
                  </a:lnTo>
                  <a:close/>
                </a:path>
              </a:pathLst>
            </a:custGeom>
            <a:solidFill>
              <a:srgbClr val="231F20"/>
            </a:solidFill>
          </p:spPr>
          <p:txBody>
            <a:bodyPr wrap="square" lIns="0" tIns="0" rIns="0" bIns="0" rtlCol="0"/>
            <a:lstStyle/>
            <a:p>
              <a:endParaRPr sz="372"/>
            </a:p>
          </p:txBody>
        </p:sp>
        <p:sp>
          <p:nvSpPr>
            <p:cNvPr id="8" name="object 8"/>
            <p:cNvSpPr/>
            <p:nvPr/>
          </p:nvSpPr>
          <p:spPr>
            <a:xfrm>
              <a:off x="4249099" y="2657595"/>
              <a:ext cx="308726" cy="497600"/>
            </a:xfrm>
            <a:custGeom>
              <a:avLst/>
              <a:gdLst/>
              <a:ahLst/>
              <a:cxnLst/>
              <a:rect l="l" t="t" r="r" b="b"/>
              <a:pathLst>
                <a:path w="678815" h="1094104">
                  <a:moveTo>
                    <a:pt x="212206" y="0"/>
                  </a:moveTo>
                  <a:lnTo>
                    <a:pt x="96005" y="24072"/>
                  </a:lnTo>
                  <a:lnTo>
                    <a:pt x="44684" y="54518"/>
                  </a:lnTo>
                  <a:lnTo>
                    <a:pt x="14179" y="88290"/>
                  </a:lnTo>
                  <a:lnTo>
                    <a:pt x="0" y="159569"/>
                  </a:lnTo>
                  <a:lnTo>
                    <a:pt x="8515" y="193953"/>
                  </a:lnTo>
                  <a:lnTo>
                    <a:pt x="22226" y="225417"/>
                  </a:lnTo>
                  <a:lnTo>
                    <a:pt x="37230" y="252400"/>
                  </a:lnTo>
                  <a:lnTo>
                    <a:pt x="49620" y="273341"/>
                  </a:lnTo>
                  <a:lnTo>
                    <a:pt x="62806" y="307481"/>
                  </a:lnTo>
                  <a:lnTo>
                    <a:pt x="68107" y="339996"/>
                  </a:lnTo>
                  <a:lnTo>
                    <a:pt x="72859" y="370345"/>
                  </a:lnTo>
                  <a:lnTo>
                    <a:pt x="84397" y="397983"/>
                  </a:lnTo>
                  <a:lnTo>
                    <a:pt x="99196" y="420936"/>
                  </a:lnTo>
                  <a:lnTo>
                    <a:pt x="109383" y="440355"/>
                  </a:lnTo>
                  <a:lnTo>
                    <a:pt x="115771" y="460321"/>
                  </a:lnTo>
                  <a:lnTo>
                    <a:pt x="119173" y="484916"/>
                  </a:lnTo>
                  <a:lnTo>
                    <a:pt x="126107" y="511275"/>
                  </a:lnTo>
                  <a:lnTo>
                    <a:pt x="137658" y="534916"/>
                  </a:lnTo>
                  <a:lnTo>
                    <a:pt x="146488" y="557470"/>
                  </a:lnTo>
                  <a:lnTo>
                    <a:pt x="145258" y="580566"/>
                  </a:lnTo>
                  <a:lnTo>
                    <a:pt x="137202" y="605517"/>
                  </a:lnTo>
                  <a:lnTo>
                    <a:pt x="132948" y="630204"/>
                  </a:lnTo>
                  <a:lnTo>
                    <a:pt x="136301" y="651093"/>
                  </a:lnTo>
                  <a:lnTo>
                    <a:pt x="151068" y="664646"/>
                  </a:lnTo>
                  <a:lnTo>
                    <a:pt x="177739" y="671105"/>
                  </a:lnTo>
                  <a:lnTo>
                    <a:pt x="210117" y="677305"/>
                  </a:lnTo>
                  <a:lnTo>
                    <a:pt x="241956" y="689485"/>
                  </a:lnTo>
                  <a:lnTo>
                    <a:pt x="267006" y="713886"/>
                  </a:lnTo>
                  <a:lnTo>
                    <a:pt x="287522" y="751036"/>
                  </a:lnTo>
                  <a:lnTo>
                    <a:pt x="302875" y="795784"/>
                  </a:lnTo>
                  <a:lnTo>
                    <a:pt x="302463" y="845958"/>
                  </a:lnTo>
                  <a:lnTo>
                    <a:pt x="275684" y="899388"/>
                  </a:lnTo>
                  <a:lnTo>
                    <a:pt x="252510" y="947660"/>
                  </a:lnTo>
                  <a:lnTo>
                    <a:pt x="259760" y="985615"/>
                  </a:lnTo>
                  <a:lnTo>
                    <a:pt x="282223" y="1015961"/>
                  </a:lnTo>
                  <a:lnTo>
                    <a:pt x="304688" y="1041410"/>
                  </a:lnTo>
                  <a:lnTo>
                    <a:pt x="322840" y="1062208"/>
                  </a:lnTo>
                  <a:lnTo>
                    <a:pt x="349758" y="1081890"/>
                  </a:lnTo>
                  <a:lnTo>
                    <a:pt x="385860" y="1093783"/>
                  </a:lnTo>
                  <a:lnTo>
                    <a:pt x="431563" y="1091209"/>
                  </a:lnTo>
                  <a:lnTo>
                    <a:pt x="487284" y="1067495"/>
                  </a:lnTo>
                  <a:lnTo>
                    <a:pt x="550847" y="1026502"/>
                  </a:lnTo>
                  <a:lnTo>
                    <a:pt x="580313" y="1006825"/>
                  </a:lnTo>
                  <a:lnTo>
                    <a:pt x="404939" y="1006825"/>
                  </a:lnTo>
                  <a:lnTo>
                    <a:pt x="377133" y="986359"/>
                  </a:lnTo>
                  <a:lnTo>
                    <a:pt x="359838" y="958551"/>
                  </a:lnTo>
                  <a:lnTo>
                    <a:pt x="356127" y="939979"/>
                  </a:lnTo>
                  <a:lnTo>
                    <a:pt x="360017" y="923584"/>
                  </a:lnTo>
                  <a:lnTo>
                    <a:pt x="365523" y="902305"/>
                  </a:lnTo>
                  <a:lnTo>
                    <a:pt x="368579" y="880249"/>
                  </a:lnTo>
                  <a:lnTo>
                    <a:pt x="393445" y="842748"/>
                  </a:lnTo>
                  <a:lnTo>
                    <a:pt x="422803" y="841787"/>
                  </a:lnTo>
                  <a:lnTo>
                    <a:pt x="649982" y="841787"/>
                  </a:lnTo>
                  <a:lnTo>
                    <a:pt x="649606" y="841394"/>
                  </a:lnTo>
                  <a:lnTo>
                    <a:pt x="646474" y="840402"/>
                  </a:lnTo>
                  <a:lnTo>
                    <a:pt x="635457" y="837785"/>
                  </a:lnTo>
                  <a:lnTo>
                    <a:pt x="614120" y="834082"/>
                  </a:lnTo>
                  <a:lnTo>
                    <a:pt x="580029" y="829835"/>
                  </a:lnTo>
                  <a:lnTo>
                    <a:pt x="551951" y="824058"/>
                  </a:lnTo>
                  <a:lnTo>
                    <a:pt x="477954" y="791107"/>
                  </a:lnTo>
                  <a:lnTo>
                    <a:pt x="438019" y="762821"/>
                  </a:lnTo>
                  <a:lnTo>
                    <a:pt x="400113" y="725920"/>
                  </a:lnTo>
                  <a:lnTo>
                    <a:pt x="367228" y="679847"/>
                  </a:lnTo>
                  <a:lnTo>
                    <a:pt x="342357" y="624046"/>
                  </a:lnTo>
                  <a:lnTo>
                    <a:pt x="318813" y="537317"/>
                  </a:lnTo>
                  <a:lnTo>
                    <a:pt x="314828" y="484560"/>
                  </a:lnTo>
                  <a:lnTo>
                    <a:pt x="326063" y="457340"/>
                  </a:lnTo>
                  <a:lnTo>
                    <a:pt x="348179" y="447223"/>
                  </a:lnTo>
                  <a:lnTo>
                    <a:pt x="357820" y="445913"/>
                  </a:lnTo>
                  <a:lnTo>
                    <a:pt x="377510" y="441077"/>
                  </a:lnTo>
                  <a:lnTo>
                    <a:pt x="393397" y="431352"/>
                  </a:lnTo>
                  <a:lnTo>
                    <a:pt x="391634" y="415377"/>
                  </a:lnTo>
                  <a:lnTo>
                    <a:pt x="376462" y="401877"/>
                  </a:lnTo>
                  <a:lnTo>
                    <a:pt x="350692" y="350876"/>
                  </a:lnTo>
                  <a:lnTo>
                    <a:pt x="343943" y="246618"/>
                  </a:lnTo>
                  <a:lnTo>
                    <a:pt x="385836" y="73351"/>
                  </a:lnTo>
                  <a:lnTo>
                    <a:pt x="364188" y="55060"/>
                  </a:lnTo>
                  <a:lnTo>
                    <a:pt x="303956" y="20469"/>
                  </a:lnTo>
                  <a:lnTo>
                    <a:pt x="212206" y="0"/>
                  </a:lnTo>
                  <a:close/>
                </a:path>
                <a:path w="678815" h="1094104">
                  <a:moveTo>
                    <a:pt x="649982" y="841787"/>
                  </a:moveTo>
                  <a:lnTo>
                    <a:pt x="422803" y="841787"/>
                  </a:lnTo>
                  <a:lnTo>
                    <a:pt x="455421" y="843547"/>
                  </a:lnTo>
                  <a:lnTo>
                    <a:pt x="481510" y="847230"/>
                  </a:lnTo>
                  <a:lnTo>
                    <a:pt x="498076" y="856913"/>
                  </a:lnTo>
                  <a:lnTo>
                    <a:pt x="509749" y="872587"/>
                  </a:lnTo>
                  <a:lnTo>
                    <a:pt x="518160" y="887179"/>
                  </a:lnTo>
                  <a:lnTo>
                    <a:pt x="524941" y="893615"/>
                  </a:lnTo>
                  <a:lnTo>
                    <a:pt x="531511" y="902437"/>
                  </a:lnTo>
                  <a:lnTo>
                    <a:pt x="536177" y="922935"/>
                  </a:lnTo>
                  <a:lnTo>
                    <a:pt x="535954" y="946155"/>
                  </a:lnTo>
                  <a:lnTo>
                    <a:pt x="488006" y="983085"/>
                  </a:lnTo>
                  <a:lnTo>
                    <a:pt x="461199" y="992133"/>
                  </a:lnTo>
                  <a:lnTo>
                    <a:pt x="452954" y="997752"/>
                  </a:lnTo>
                  <a:lnTo>
                    <a:pt x="432207" y="1006636"/>
                  </a:lnTo>
                  <a:lnTo>
                    <a:pt x="404939" y="1006825"/>
                  </a:lnTo>
                  <a:lnTo>
                    <a:pt x="580313" y="1006825"/>
                  </a:lnTo>
                  <a:lnTo>
                    <a:pt x="596363" y="996107"/>
                  </a:lnTo>
                  <a:lnTo>
                    <a:pt x="634280" y="978220"/>
                  </a:lnTo>
                  <a:lnTo>
                    <a:pt x="675041" y="974750"/>
                  </a:lnTo>
                  <a:lnTo>
                    <a:pt x="677132" y="966498"/>
                  </a:lnTo>
                  <a:lnTo>
                    <a:pt x="678773" y="953950"/>
                  </a:lnTo>
                  <a:lnTo>
                    <a:pt x="678773" y="898223"/>
                  </a:lnTo>
                  <a:lnTo>
                    <a:pt x="675270" y="882445"/>
                  </a:lnTo>
                  <a:lnTo>
                    <a:pt x="669519" y="867305"/>
                  </a:lnTo>
                  <a:lnTo>
                    <a:pt x="661104" y="853417"/>
                  </a:lnTo>
                  <a:lnTo>
                    <a:pt x="649982" y="841787"/>
                  </a:lnTo>
                  <a:close/>
                </a:path>
              </a:pathLst>
            </a:custGeom>
            <a:solidFill>
              <a:srgbClr val="D1D3D4"/>
            </a:solidFill>
          </p:spPr>
          <p:txBody>
            <a:bodyPr wrap="square" lIns="0" tIns="0" rIns="0" bIns="0" rtlCol="0"/>
            <a:lstStyle/>
            <a:p>
              <a:endParaRPr sz="372"/>
            </a:p>
          </p:txBody>
        </p:sp>
        <p:sp>
          <p:nvSpPr>
            <p:cNvPr id="9" name="object 9"/>
            <p:cNvSpPr/>
            <p:nvPr/>
          </p:nvSpPr>
          <p:spPr>
            <a:xfrm>
              <a:off x="4411121" y="2685627"/>
              <a:ext cx="149020" cy="345981"/>
            </a:xfrm>
            <a:custGeom>
              <a:avLst/>
              <a:gdLst/>
              <a:ahLst/>
              <a:cxnLst/>
              <a:rect l="l" t="t" r="r" b="b"/>
              <a:pathLst>
                <a:path w="327659" h="760729">
                  <a:moveTo>
                    <a:pt x="72210" y="0"/>
                  </a:moveTo>
                  <a:lnTo>
                    <a:pt x="33721" y="46498"/>
                  </a:lnTo>
                  <a:lnTo>
                    <a:pt x="20942" y="83516"/>
                  </a:lnTo>
                  <a:lnTo>
                    <a:pt x="9590" y="128818"/>
                  </a:lnTo>
                  <a:lnTo>
                    <a:pt x="1873" y="179075"/>
                  </a:lnTo>
                  <a:lnTo>
                    <a:pt x="0" y="230959"/>
                  </a:lnTo>
                  <a:lnTo>
                    <a:pt x="6177" y="281144"/>
                  </a:lnTo>
                  <a:lnTo>
                    <a:pt x="22614" y="326301"/>
                  </a:lnTo>
                  <a:lnTo>
                    <a:pt x="51517" y="363104"/>
                  </a:lnTo>
                  <a:lnTo>
                    <a:pt x="56312" y="375606"/>
                  </a:lnTo>
                  <a:lnTo>
                    <a:pt x="70341" y="404414"/>
                  </a:lnTo>
                  <a:lnTo>
                    <a:pt x="93069" y="436476"/>
                  </a:lnTo>
                  <a:lnTo>
                    <a:pt x="123962" y="458742"/>
                  </a:lnTo>
                  <a:lnTo>
                    <a:pt x="127041" y="473738"/>
                  </a:lnTo>
                  <a:lnTo>
                    <a:pt x="137728" y="509120"/>
                  </a:lnTo>
                  <a:lnTo>
                    <a:pt x="158197" y="550472"/>
                  </a:lnTo>
                  <a:lnTo>
                    <a:pt x="190622" y="583382"/>
                  </a:lnTo>
                  <a:lnTo>
                    <a:pt x="192933" y="598237"/>
                  </a:lnTo>
                  <a:lnTo>
                    <a:pt x="202583" y="632655"/>
                  </a:lnTo>
                  <a:lnTo>
                    <a:pt x="223647" y="671415"/>
                  </a:lnTo>
                  <a:lnTo>
                    <a:pt x="260199" y="699295"/>
                  </a:lnTo>
                  <a:lnTo>
                    <a:pt x="264084" y="708766"/>
                  </a:lnTo>
                  <a:lnTo>
                    <a:pt x="276128" y="729626"/>
                  </a:lnTo>
                  <a:lnTo>
                    <a:pt x="296917" y="750546"/>
                  </a:lnTo>
                  <a:lnTo>
                    <a:pt x="327035" y="760193"/>
                  </a:lnTo>
                  <a:lnTo>
                    <a:pt x="327035" y="29690"/>
                  </a:lnTo>
                  <a:lnTo>
                    <a:pt x="217121" y="29690"/>
                  </a:lnTo>
                  <a:lnTo>
                    <a:pt x="176133" y="26925"/>
                  </a:lnTo>
                  <a:lnTo>
                    <a:pt x="141498" y="15402"/>
                  </a:lnTo>
                  <a:lnTo>
                    <a:pt x="105497" y="2265"/>
                  </a:lnTo>
                  <a:lnTo>
                    <a:pt x="72210" y="0"/>
                  </a:lnTo>
                  <a:close/>
                </a:path>
                <a:path w="327659" h="760729">
                  <a:moveTo>
                    <a:pt x="327035" y="21165"/>
                  </a:moveTo>
                  <a:lnTo>
                    <a:pt x="307728" y="23494"/>
                  </a:lnTo>
                  <a:lnTo>
                    <a:pt x="266038" y="27441"/>
                  </a:lnTo>
                  <a:lnTo>
                    <a:pt x="217121" y="29690"/>
                  </a:lnTo>
                  <a:lnTo>
                    <a:pt x="327035" y="29690"/>
                  </a:lnTo>
                  <a:lnTo>
                    <a:pt x="327035" y="21165"/>
                  </a:lnTo>
                  <a:close/>
                </a:path>
              </a:pathLst>
            </a:custGeom>
            <a:solidFill>
              <a:srgbClr val="D1D3D4"/>
            </a:solidFill>
          </p:spPr>
          <p:txBody>
            <a:bodyPr wrap="square" lIns="0" tIns="0" rIns="0" bIns="0" rtlCol="0"/>
            <a:lstStyle/>
            <a:p>
              <a:endParaRPr sz="372"/>
            </a:p>
          </p:txBody>
        </p:sp>
        <p:sp>
          <p:nvSpPr>
            <p:cNvPr id="10" name="object 10"/>
            <p:cNvSpPr/>
            <p:nvPr/>
          </p:nvSpPr>
          <p:spPr>
            <a:xfrm>
              <a:off x="4763096" y="2667136"/>
              <a:ext cx="308726" cy="497600"/>
            </a:xfrm>
            <a:custGeom>
              <a:avLst/>
              <a:gdLst/>
              <a:ahLst/>
              <a:cxnLst/>
              <a:rect l="l" t="t" r="r" b="b"/>
              <a:pathLst>
                <a:path w="678815" h="1094104">
                  <a:moveTo>
                    <a:pt x="466556" y="0"/>
                  </a:moveTo>
                  <a:lnTo>
                    <a:pt x="374798" y="20470"/>
                  </a:lnTo>
                  <a:lnTo>
                    <a:pt x="314561" y="55063"/>
                  </a:lnTo>
                  <a:lnTo>
                    <a:pt x="292912" y="73356"/>
                  </a:lnTo>
                  <a:lnTo>
                    <a:pt x="334820" y="246623"/>
                  </a:lnTo>
                  <a:lnTo>
                    <a:pt x="328080" y="350880"/>
                  </a:lnTo>
                  <a:lnTo>
                    <a:pt x="302314" y="401882"/>
                  </a:lnTo>
                  <a:lnTo>
                    <a:pt x="287143" y="415381"/>
                  </a:lnTo>
                  <a:lnTo>
                    <a:pt x="285365" y="431357"/>
                  </a:lnTo>
                  <a:lnTo>
                    <a:pt x="301251" y="441082"/>
                  </a:lnTo>
                  <a:lnTo>
                    <a:pt x="320943" y="445918"/>
                  </a:lnTo>
                  <a:lnTo>
                    <a:pt x="330586" y="447227"/>
                  </a:lnTo>
                  <a:lnTo>
                    <a:pt x="352697" y="457337"/>
                  </a:lnTo>
                  <a:lnTo>
                    <a:pt x="363928" y="484555"/>
                  </a:lnTo>
                  <a:lnTo>
                    <a:pt x="359944" y="537315"/>
                  </a:lnTo>
                  <a:lnTo>
                    <a:pt x="336408" y="624051"/>
                  </a:lnTo>
                  <a:lnTo>
                    <a:pt x="311534" y="679852"/>
                  </a:lnTo>
                  <a:lnTo>
                    <a:pt x="278648" y="725925"/>
                  </a:lnTo>
                  <a:lnTo>
                    <a:pt x="240741" y="762826"/>
                  </a:lnTo>
                  <a:lnTo>
                    <a:pt x="200805" y="791112"/>
                  </a:lnTo>
                  <a:lnTo>
                    <a:pt x="161830" y="811338"/>
                  </a:lnTo>
                  <a:lnTo>
                    <a:pt x="98729" y="829841"/>
                  </a:lnTo>
                  <a:lnTo>
                    <a:pt x="64643" y="834087"/>
                  </a:lnTo>
                  <a:lnTo>
                    <a:pt x="43312" y="837789"/>
                  </a:lnTo>
                  <a:lnTo>
                    <a:pt x="9241" y="867306"/>
                  </a:lnTo>
                  <a:lnTo>
                    <a:pt x="0" y="898228"/>
                  </a:lnTo>
                  <a:lnTo>
                    <a:pt x="0" y="953955"/>
                  </a:lnTo>
                  <a:lnTo>
                    <a:pt x="1643" y="966491"/>
                  </a:lnTo>
                  <a:lnTo>
                    <a:pt x="3738" y="974756"/>
                  </a:lnTo>
                  <a:lnTo>
                    <a:pt x="44486" y="978223"/>
                  </a:lnTo>
                  <a:lnTo>
                    <a:pt x="82395" y="996107"/>
                  </a:lnTo>
                  <a:lnTo>
                    <a:pt x="127914" y="1026502"/>
                  </a:lnTo>
                  <a:lnTo>
                    <a:pt x="191491" y="1067500"/>
                  </a:lnTo>
                  <a:lnTo>
                    <a:pt x="247199" y="1091214"/>
                  </a:lnTo>
                  <a:lnTo>
                    <a:pt x="292894" y="1093787"/>
                  </a:lnTo>
                  <a:lnTo>
                    <a:pt x="328993" y="1081895"/>
                  </a:lnTo>
                  <a:lnTo>
                    <a:pt x="355914" y="1062213"/>
                  </a:lnTo>
                  <a:lnTo>
                    <a:pt x="374072" y="1041415"/>
                  </a:lnTo>
                  <a:lnTo>
                    <a:pt x="396531" y="1015961"/>
                  </a:lnTo>
                  <a:lnTo>
                    <a:pt x="403289" y="1006830"/>
                  </a:lnTo>
                  <a:lnTo>
                    <a:pt x="273819" y="1006830"/>
                  </a:lnTo>
                  <a:lnTo>
                    <a:pt x="246551" y="1006641"/>
                  </a:lnTo>
                  <a:lnTo>
                    <a:pt x="225807" y="997756"/>
                  </a:lnTo>
                  <a:lnTo>
                    <a:pt x="217564" y="992137"/>
                  </a:lnTo>
                  <a:lnTo>
                    <a:pt x="209594" y="989649"/>
                  </a:lnTo>
                  <a:lnTo>
                    <a:pt x="168658" y="973800"/>
                  </a:lnTo>
                  <a:lnTo>
                    <a:pt x="142584" y="922941"/>
                  </a:lnTo>
                  <a:lnTo>
                    <a:pt x="147248" y="902442"/>
                  </a:lnTo>
                  <a:lnTo>
                    <a:pt x="153817" y="893620"/>
                  </a:lnTo>
                  <a:lnTo>
                    <a:pt x="160594" y="887184"/>
                  </a:lnTo>
                  <a:lnTo>
                    <a:pt x="169007" y="872592"/>
                  </a:lnTo>
                  <a:lnTo>
                    <a:pt x="180683" y="856918"/>
                  </a:lnTo>
                  <a:lnTo>
                    <a:pt x="197250" y="847235"/>
                  </a:lnTo>
                  <a:lnTo>
                    <a:pt x="223337" y="843553"/>
                  </a:lnTo>
                  <a:lnTo>
                    <a:pt x="255952" y="841792"/>
                  </a:lnTo>
                  <a:lnTo>
                    <a:pt x="376256" y="841792"/>
                  </a:lnTo>
                  <a:lnTo>
                    <a:pt x="375885" y="795789"/>
                  </a:lnTo>
                  <a:lnTo>
                    <a:pt x="391243" y="751041"/>
                  </a:lnTo>
                  <a:lnTo>
                    <a:pt x="411757" y="713890"/>
                  </a:lnTo>
                  <a:lnTo>
                    <a:pt x="468642" y="677308"/>
                  </a:lnTo>
                  <a:lnTo>
                    <a:pt x="501018" y="671104"/>
                  </a:lnTo>
                  <a:lnTo>
                    <a:pt x="527680" y="664638"/>
                  </a:lnTo>
                  <a:lnTo>
                    <a:pt x="542453" y="651092"/>
                  </a:lnTo>
                  <a:lnTo>
                    <a:pt x="545806" y="630208"/>
                  </a:lnTo>
                  <a:lnTo>
                    <a:pt x="541552" y="605522"/>
                  </a:lnTo>
                  <a:lnTo>
                    <a:pt x="533502" y="580572"/>
                  </a:lnTo>
                  <a:lnTo>
                    <a:pt x="532279" y="557474"/>
                  </a:lnTo>
                  <a:lnTo>
                    <a:pt x="541107" y="534921"/>
                  </a:lnTo>
                  <a:lnTo>
                    <a:pt x="552651" y="511280"/>
                  </a:lnTo>
                  <a:lnTo>
                    <a:pt x="559574" y="484921"/>
                  </a:lnTo>
                  <a:lnTo>
                    <a:pt x="562983" y="460326"/>
                  </a:lnTo>
                  <a:lnTo>
                    <a:pt x="569374" y="440359"/>
                  </a:lnTo>
                  <a:lnTo>
                    <a:pt x="579563" y="420936"/>
                  </a:lnTo>
                  <a:lnTo>
                    <a:pt x="594369" y="397974"/>
                  </a:lnTo>
                  <a:lnTo>
                    <a:pt x="605901" y="370344"/>
                  </a:lnTo>
                  <a:lnTo>
                    <a:pt x="610658" y="339998"/>
                  </a:lnTo>
                  <a:lnTo>
                    <a:pt x="615966" y="307480"/>
                  </a:lnTo>
                  <a:lnTo>
                    <a:pt x="629153" y="273334"/>
                  </a:lnTo>
                  <a:lnTo>
                    <a:pt x="641539" y="252397"/>
                  </a:lnTo>
                  <a:lnTo>
                    <a:pt x="656539" y="225417"/>
                  </a:lnTo>
                  <a:lnTo>
                    <a:pt x="670249" y="193955"/>
                  </a:lnTo>
                  <a:lnTo>
                    <a:pt x="678763" y="159573"/>
                  </a:lnTo>
                  <a:lnTo>
                    <a:pt x="678177" y="123832"/>
                  </a:lnTo>
                  <a:lnTo>
                    <a:pt x="664585" y="88295"/>
                  </a:lnTo>
                  <a:lnTo>
                    <a:pt x="634084" y="54523"/>
                  </a:lnTo>
                  <a:lnTo>
                    <a:pt x="582767" y="24078"/>
                  </a:lnTo>
                  <a:lnTo>
                    <a:pt x="466556" y="0"/>
                  </a:lnTo>
                  <a:close/>
                </a:path>
                <a:path w="678815" h="1094104">
                  <a:moveTo>
                    <a:pt x="376256" y="841792"/>
                  </a:moveTo>
                  <a:lnTo>
                    <a:pt x="255952" y="841792"/>
                  </a:lnTo>
                  <a:lnTo>
                    <a:pt x="285312" y="842753"/>
                  </a:lnTo>
                  <a:lnTo>
                    <a:pt x="301634" y="847235"/>
                  </a:lnTo>
                  <a:lnTo>
                    <a:pt x="306284" y="854611"/>
                  </a:lnTo>
                  <a:lnTo>
                    <a:pt x="308498" y="864986"/>
                  </a:lnTo>
                  <a:lnTo>
                    <a:pt x="310178" y="880254"/>
                  </a:lnTo>
                  <a:lnTo>
                    <a:pt x="313226" y="902311"/>
                  </a:lnTo>
                  <a:lnTo>
                    <a:pt x="318738" y="923589"/>
                  </a:lnTo>
                  <a:lnTo>
                    <a:pt x="322634" y="939984"/>
                  </a:lnTo>
                  <a:lnTo>
                    <a:pt x="318927" y="958556"/>
                  </a:lnTo>
                  <a:lnTo>
                    <a:pt x="301634" y="986365"/>
                  </a:lnTo>
                  <a:lnTo>
                    <a:pt x="273819" y="1006830"/>
                  </a:lnTo>
                  <a:lnTo>
                    <a:pt x="403289" y="1006830"/>
                  </a:lnTo>
                  <a:lnTo>
                    <a:pt x="418992" y="985614"/>
                  </a:lnTo>
                  <a:lnTo>
                    <a:pt x="426241" y="947663"/>
                  </a:lnTo>
                  <a:lnTo>
                    <a:pt x="403066" y="899392"/>
                  </a:lnTo>
                  <a:lnTo>
                    <a:pt x="376289" y="845963"/>
                  </a:lnTo>
                  <a:lnTo>
                    <a:pt x="376256" y="841792"/>
                  </a:lnTo>
                  <a:close/>
                </a:path>
              </a:pathLst>
            </a:custGeom>
            <a:solidFill>
              <a:srgbClr val="D1D3D4"/>
            </a:solidFill>
          </p:spPr>
          <p:txBody>
            <a:bodyPr wrap="square" lIns="0" tIns="0" rIns="0" bIns="0" rtlCol="0"/>
            <a:lstStyle/>
            <a:p>
              <a:endParaRPr sz="372"/>
            </a:p>
          </p:txBody>
        </p:sp>
        <p:sp>
          <p:nvSpPr>
            <p:cNvPr id="11" name="object 11"/>
            <p:cNvSpPr/>
            <p:nvPr/>
          </p:nvSpPr>
          <p:spPr>
            <a:xfrm>
              <a:off x="4761044" y="2695169"/>
              <a:ext cx="148731" cy="345981"/>
            </a:xfrm>
            <a:custGeom>
              <a:avLst/>
              <a:gdLst/>
              <a:ahLst/>
              <a:cxnLst/>
              <a:rect l="l" t="t" r="r" b="b"/>
              <a:pathLst>
                <a:path w="327025" h="760729">
                  <a:moveTo>
                    <a:pt x="0" y="21165"/>
                  </a:moveTo>
                  <a:lnTo>
                    <a:pt x="0" y="760193"/>
                  </a:lnTo>
                  <a:lnTo>
                    <a:pt x="30112" y="750545"/>
                  </a:lnTo>
                  <a:lnTo>
                    <a:pt x="50897" y="729626"/>
                  </a:lnTo>
                  <a:lnTo>
                    <a:pt x="62940" y="708765"/>
                  </a:lnTo>
                  <a:lnTo>
                    <a:pt x="66825" y="699294"/>
                  </a:lnTo>
                  <a:lnTo>
                    <a:pt x="103375" y="671414"/>
                  </a:lnTo>
                  <a:lnTo>
                    <a:pt x="124439" y="632655"/>
                  </a:lnTo>
                  <a:lnTo>
                    <a:pt x="134091" y="598237"/>
                  </a:lnTo>
                  <a:lnTo>
                    <a:pt x="136404" y="583382"/>
                  </a:lnTo>
                  <a:lnTo>
                    <a:pt x="168828" y="550472"/>
                  </a:lnTo>
                  <a:lnTo>
                    <a:pt x="189300" y="509120"/>
                  </a:lnTo>
                  <a:lnTo>
                    <a:pt x="199991" y="473738"/>
                  </a:lnTo>
                  <a:lnTo>
                    <a:pt x="203072" y="458741"/>
                  </a:lnTo>
                  <a:lnTo>
                    <a:pt x="233961" y="436475"/>
                  </a:lnTo>
                  <a:lnTo>
                    <a:pt x="256691" y="404414"/>
                  </a:lnTo>
                  <a:lnTo>
                    <a:pt x="270723" y="375606"/>
                  </a:lnTo>
                  <a:lnTo>
                    <a:pt x="275520" y="363103"/>
                  </a:lnTo>
                  <a:lnTo>
                    <a:pt x="304420" y="326301"/>
                  </a:lnTo>
                  <a:lnTo>
                    <a:pt x="320853" y="281144"/>
                  </a:lnTo>
                  <a:lnTo>
                    <a:pt x="327028" y="230959"/>
                  </a:lnTo>
                  <a:lnTo>
                    <a:pt x="325152" y="179074"/>
                  </a:lnTo>
                  <a:lnTo>
                    <a:pt x="317433" y="128817"/>
                  </a:lnTo>
                  <a:lnTo>
                    <a:pt x="306080" y="83516"/>
                  </a:lnTo>
                  <a:lnTo>
                    <a:pt x="293299" y="46498"/>
                  </a:lnTo>
                  <a:lnTo>
                    <a:pt x="285362" y="29690"/>
                  </a:lnTo>
                  <a:lnTo>
                    <a:pt x="109900" y="29690"/>
                  </a:lnTo>
                  <a:lnTo>
                    <a:pt x="60988" y="27440"/>
                  </a:lnTo>
                  <a:lnTo>
                    <a:pt x="19304" y="23493"/>
                  </a:lnTo>
                  <a:lnTo>
                    <a:pt x="0" y="21165"/>
                  </a:lnTo>
                  <a:close/>
                </a:path>
                <a:path w="327025" h="760729">
                  <a:moveTo>
                    <a:pt x="254810" y="0"/>
                  </a:moveTo>
                  <a:lnTo>
                    <a:pt x="221523" y="2265"/>
                  </a:lnTo>
                  <a:lnTo>
                    <a:pt x="185520" y="15402"/>
                  </a:lnTo>
                  <a:lnTo>
                    <a:pt x="150885" y="26926"/>
                  </a:lnTo>
                  <a:lnTo>
                    <a:pt x="109900" y="29690"/>
                  </a:lnTo>
                  <a:lnTo>
                    <a:pt x="285362" y="29690"/>
                  </a:lnTo>
                  <a:lnTo>
                    <a:pt x="281300" y="21090"/>
                  </a:lnTo>
                  <a:lnTo>
                    <a:pt x="254810" y="0"/>
                  </a:lnTo>
                  <a:close/>
                </a:path>
              </a:pathLst>
            </a:custGeom>
            <a:solidFill>
              <a:srgbClr val="D1D3D4"/>
            </a:solidFill>
          </p:spPr>
          <p:txBody>
            <a:bodyPr wrap="square" lIns="0" tIns="0" rIns="0" bIns="0" rtlCol="0"/>
            <a:lstStyle/>
            <a:p>
              <a:endParaRPr sz="372"/>
            </a:p>
          </p:txBody>
        </p:sp>
        <p:sp>
          <p:nvSpPr>
            <p:cNvPr id="12" name="object 12"/>
            <p:cNvSpPr/>
            <p:nvPr/>
          </p:nvSpPr>
          <p:spPr>
            <a:xfrm>
              <a:off x="4951396" y="2980798"/>
              <a:ext cx="177900" cy="312191"/>
            </a:xfrm>
            <a:custGeom>
              <a:avLst/>
              <a:gdLst/>
              <a:ahLst/>
              <a:cxnLst/>
              <a:rect l="l" t="t" r="r" b="b"/>
              <a:pathLst>
                <a:path w="391159" h="686434">
                  <a:moveTo>
                    <a:pt x="122456" y="0"/>
                  </a:moveTo>
                  <a:lnTo>
                    <a:pt x="83499" y="7903"/>
                  </a:lnTo>
                  <a:lnTo>
                    <a:pt x="45929" y="31246"/>
                  </a:lnTo>
                  <a:lnTo>
                    <a:pt x="16009" y="66971"/>
                  </a:lnTo>
                  <a:lnTo>
                    <a:pt x="0" y="112019"/>
                  </a:lnTo>
                  <a:lnTo>
                    <a:pt x="2821" y="161224"/>
                  </a:lnTo>
                  <a:lnTo>
                    <a:pt x="20309" y="190306"/>
                  </a:lnTo>
                  <a:lnTo>
                    <a:pt x="39967" y="204164"/>
                  </a:lnTo>
                  <a:lnTo>
                    <a:pt x="49296" y="207694"/>
                  </a:lnTo>
                  <a:lnTo>
                    <a:pt x="79507" y="210646"/>
                  </a:lnTo>
                  <a:lnTo>
                    <a:pt x="97489" y="216036"/>
                  </a:lnTo>
                  <a:lnTo>
                    <a:pt x="130446" y="239602"/>
                  </a:lnTo>
                  <a:lnTo>
                    <a:pt x="152038" y="289275"/>
                  </a:lnTo>
                  <a:lnTo>
                    <a:pt x="156548" y="332311"/>
                  </a:lnTo>
                  <a:lnTo>
                    <a:pt x="158114" y="384505"/>
                  </a:lnTo>
                  <a:lnTo>
                    <a:pt x="158070" y="403048"/>
                  </a:lnTo>
                  <a:lnTo>
                    <a:pt x="157833" y="449158"/>
                  </a:lnTo>
                  <a:lnTo>
                    <a:pt x="155826" y="559672"/>
                  </a:lnTo>
                  <a:lnTo>
                    <a:pt x="155123" y="600897"/>
                  </a:lnTo>
                  <a:lnTo>
                    <a:pt x="154439" y="643326"/>
                  </a:lnTo>
                  <a:lnTo>
                    <a:pt x="153785" y="685894"/>
                  </a:lnTo>
                  <a:lnTo>
                    <a:pt x="297446" y="685894"/>
                  </a:lnTo>
                  <a:lnTo>
                    <a:pt x="301011" y="618194"/>
                  </a:lnTo>
                  <a:lnTo>
                    <a:pt x="304631" y="551793"/>
                  </a:lnTo>
                  <a:lnTo>
                    <a:pt x="308120" y="490958"/>
                  </a:lnTo>
                  <a:lnTo>
                    <a:pt x="311294" y="439954"/>
                  </a:lnTo>
                  <a:lnTo>
                    <a:pt x="315958" y="384505"/>
                  </a:lnTo>
                  <a:lnTo>
                    <a:pt x="335158" y="341027"/>
                  </a:lnTo>
                  <a:lnTo>
                    <a:pt x="373936" y="288843"/>
                  </a:lnTo>
                  <a:lnTo>
                    <a:pt x="389641" y="256250"/>
                  </a:lnTo>
                  <a:lnTo>
                    <a:pt x="390950" y="221472"/>
                  </a:lnTo>
                  <a:lnTo>
                    <a:pt x="380846" y="187770"/>
                  </a:lnTo>
                  <a:lnTo>
                    <a:pt x="362313" y="158404"/>
                  </a:lnTo>
                  <a:lnTo>
                    <a:pt x="348473" y="133367"/>
                  </a:lnTo>
                  <a:lnTo>
                    <a:pt x="344948" y="110225"/>
                  </a:lnTo>
                  <a:lnTo>
                    <a:pt x="343594" y="88713"/>
                  </a:lnTo>
                  <a:lnTo>
                    <a:pt x="336262" y="68565"/>
                  </a:lnTo>
                  <a:lnTo>
                    <a:pt x="333933" y="65697"/>
                  </a:lnTo>
                  <a:lnTo>
                    <a:pt x="191334" y="65697"/>
                  </a:lnTo>
                  <a:lnTo>
                    <a:pt x="173670" y="55856"/>
                  </a:lnTo>
                  <a:lnTo>
                    <a:pt x="163068" y="37052"/>
                  </a:lnTo>
                  <a:lnTo>
                    <a:pt x="157900" y="18795"/>
                  </a:lnTo>
                  <a:lnTo>
                    <a:pt x="156539" y="10596"/>
                  </a:lnTo>
                  <a:lnTo>
                    <a:pt x="122456" y="0"/>
                  </a:lnTo>
                  <a:close/>
                </a:path>
                <a:path w="391159" h="686434">
                  <a:moveTo>
                    <a:pt x="263803" y="30870"/>
                  </a:moveTo>
                  <a:lnTo>
                    <a:pt x="240650" y="35511"/>
                  </a:lnTo>
                  <a:lnTo>
                    <a:pt x="224294" y="48288"/>
                  </a:lnTo>
                  <a:lnTo>
                    <a:pt x="209575" y="61063"/>
                  </a:lnTo>
                  <a:lnTo>
                    <a:pt x="191334" y="65697"/>
                  </a:lnTo>
                  <a:lnTo>
                    <a:pt x="333933" y="65697"/>
                  </a:lnTo>
                  <a:lnTo>
                    <a:pt x="322884" y="52085"/>
                  </a:lnTo>
                  <a:lnTo>
                    <a:pt x="307618" y="41034"/>
                  </a:lnTo>
                  <a:lnTo>
                    <a:pt x="288559" y="34324"/>
                  </a:lnTo>
                  <a:lnTo>
                    <a:pt x="263803" y="30870"/>
                  </a:lnTo>
                  <a:close/>
                </a:path>
              </a:pathLst>
            </a:custGeom>
            <a:solidFill>
              <a:srgbClr val="D1D3D4"/>
            </a:solidFill>
          </p:spPr>
          <p:txBody>
            <a:bodyPr wrap="square" lIns="0" tIns="0" rIns="0" bIns="0" rtlCol="0"/>
            <a:lstStyle/>
            <a:p>
              <a:endParaRPr sz="372"/>
            </a:p>
          </p:txBody>
        </p:sp>
        <p:sp>
          <p:nvSpPr>
            <p:cNvPr id="13" name="object 13"/>
            <p:cNvSpPr/>
            <p:nvPr/>
          </p:nvSpPr>
          <p:spPr>
            <a:xfrm>
              <a:off x="4973589" y="3007002"/>
              <a:ext cx="152680" cy="131122"/>
            </a:xfrm>
            <a:prstGeom prst="rect">
              <a:avLst/>
            </a:prstGeom>
            <a:blipFill>
              <a:blip r:embed="rId5" cstate="print"/>
              <a:stretch>
                <a:fillRect/>
              </a:stretch>
            </a:blipFill>
          </p:spPr>
          <p:txBody>
            <a:bodyPr wrap="square" lIns="0" tIns="0" rIns="0" bIns="0" rtlCol="0"/>
            <a:lstStyle/>
            <a:p>
              <a:endParaRPr sz="372"/>
            </a:p>
          </p:txBody>
        </p:sp>
        <p:sp>
          <p:nvSpPr>
            <p:cNvPr id="14" name="object 14"/>
            <p:cNvSpPr/>
            <p:nvPr/>
          </p:nvSpPr>
          <p:spPr>
            <a:xfrm>
              <a:off x="5062369" y="937350"/>
              <a:ext cx="183387" cy="490380"/>
            </a:xfrm>
            <a:custGeom>
              <a:avLst/>
              <a:gdLst/>
              <a:ahLst/>
              <a:cxnLst/>
              <a:rect l="l" t="t" r="r" b="b"/>
              <a:pathLst>
                <a:path w="403225" h="1078230">
                  <a:moveTo>
                    <a:pt x="220092" y="0"/>
                  </a:moveTo>
                  <a:lnTo>
                    <a:pt x="148940" y="16388"/>
                  </a:lnTo>
                  <a:lnTo>
                    <a:pt x="123493" y="48950"/>
                  </a:lnTo>
                  <a:lnTo>
                    <a:pt x="116718" y="87458"/>
                  </a:lnTo>
                  <a:lnTo>
                    <a:pt x="116883" y="101094"/>
                  </a:lnTo>
                  <a:lnTo>
                    <a:pt x="132559" y="142661"/>
                  </a:lnTo>
                  <a:lnTo>
                    <a:pt x="175408" y="174580"/>
                  </a:lnTo>
                  <a:lnTo>
                    <a:pt x="195461" y="177938"/>
                  </a:lnTo>
                  <a:lnTo>
                    <a:pt x="205061" y="177811"/>
                  </a:lnTo>
                  <a:lnTo>
                    <a:pt x="252811" y="161014"/>
                  </a:lnTo>
                  <a:lnTo>
                    <a:pt x="280693" y="126254"/>
                  </a:lnTo>
                  <a:lnTo>
                    <a:pt x="286556" y="88561"/>
                  </a:lnTo>
                  <a:lnTo>
                    <a:pt x="286406" y="74124"/>
                  </a:lnTo>
                  <a:lnTo>
                    <a:pt x="254214" y="16198"/>
                  </a:lnTo>
                  <a:lnTo>
                    <a:pt x="220092" y="0"/>
                  </a:lnTo>
                  <a:close/>
                </a:path>
                <a:path w="403225" h="1078230">
                  <a:moveTo>
                    <a:pt x="310660" y="338255"/>
                  </a:moveTo>
                  <a:lnTo>
                    <a:pt x="92614" y="338255"/>
                  </a:lnTo>
                  <a:lnTo>
                    <a:pt x="92724" y="814441"/>
                  </a:lnTo>
                  <a:lnTo>
                    <a:pt x="92801" y="860258"/>
                  </a:lnTo>
                  <a:lnTo>
                    <a:pt x="93021" y="925071"/>
                  </a:lnTo>
                  <a:lnTo>
                    <a:pt x="93332" y="975631"/>
                  </a:lnTo>
                  <a:lnTo>
                    <a:pt x="93771" y="1013876"/>
                  </a:lnTo>
                  <a:lnTo>
                    <a:pt x="99293" y="1054224"/>
                  </a:lnTo>
                  <a:lnTo>
                    <a:pt x="136717" y="1077806"/>
                  </a:lnTo>
                  <a:lnTo>
                    <a:pt x="147580" y="1077364"/>
                  </a:lnTo>
                  <a:lnTo>
                    <a:pt x="186385" y="1054002"/>
                  </a:lnTo>
                  <a:lnTo>
                    <a:pt x="192703" y="1000502"/>
                  </a:lnTo>
                  <a:lnTo>
                    <a:pt x="193096" y="942152"/>
                  </a:lnTo>
                  <a:lnTo>
                    <a:pt x="193220" y="860258"/>
                  </a:lnTo>
                  <a:lnTo>
                    <a:pt x="193250" y="627321"/>
                  </a:lnTo>
                  <a:lnTo>
                    <a:pt x="310667" y="627321"/>
                  </a:lnTo>
                  <a:lnTo>
                    <a:pt x="310660" y="338255"/>
                  </a:lnTo>
                  <a:close/>
                </a:path>
                <a:path w="403225" h="1078230">
                  <a:moveTo>
                    <a:pt x="310667" y="627321"/>
                  </a:moveTo>
                  <a:lnTo>
                    <a:pt x="210025" y="627321"/>
                  </a:lnTo>
                  <a:lnTo>
                    <a:pt x="210067" y="942152"/>
                  </a:lnTo>
                  <a:lnTo>
                    <a:pt x="210637" y="1006922"/>
                  </a:lnTo>
                  <a:lnTo>
                    <a:pt x="215996" y="1054002"/>
                  </a:lnTo>
                  <a:lnTo>
                    <a:pt x="248494" y="1076389"/>
                  </a:lnTo>
                  <a:lnTo>
                    <a:pt x="260348" y="1077233"/>
                  </a:lnTo>
                  <a:lnTo>
                    <a:pt x="272211" y="1076389"/>
                  </a:lnTo>
                  <a:lnTo>
                    <a:pt x="305889" y="1051370"/>
                  </a:lnTo>
                  <a:lnTo>
                    <a:pt x="310241" y="971758"/>
                  </a:lnTo>
                  <a:lnTo>
                    <a:pt x="310588" y="907035"/>
                  </a:lnTo>
                  <a:lnTo>
                    <a:pt x="310667" y="627321"/>
                  </a:lnTo>
                  <a:close/>
                </a:path>
                <a:path w="403225" h="1078230">
                  <a:moveTo>
                    <a:pt x="402522" y="338255"/>
                  </a:moveTo>
                  <a:lnTo>
                    <a:pt x="327351" y="338255"/>
                  </a:lnTo>
                  <a:lnTo>
                    <a:pt x="328492" y="606508"/>
                  </a:lnTo>
                  <a:lnTo>
                    <a:pt x="333518" y="613885"/>
                  </a:lnTo>
                  <a:lnTo>
                    <a:pt x="342727" y="622846"/>
                  </a:lnTo>
                  <a:lnTo>
                    <a:pt x="354680" y="627988"/>
                  </a:lnTo>
                  <a:lnTo>
                    <a:pt x="367897" y="628955"/>
                  </a:lnTo>
                  <a:lnTo>
                    <a:pt x="380899" y="625393"/>
                  </a:lnTo>
                  <a:lnTo>
                    <a:pt x="402369" y="572373"/>
                  </a:lnTo>
                  <a:lnTo>
                    <a:pt x="402820" y="526518"/>
                  </a:lnTo>
                  <a:lnTo>
                    <a:pt x="402834" y="366838"/>
                  </a:lnTo>
                  <a:lnTo>
                    <a:pt x="402522" y="338255"/>
                  </a:lnTo>
                  <a:close/>
                </a:path>
                <a:path w="403225" h="1078230">
                  <a:moveTo>
                    <a:pt x="231477" y="195839"/>
                  </a:moveTo>
                  <a:lnTo>
                    <a:pt x="169452" y="195857"/>
                  </a:lnTo>
                  <a:lnTo>
                    <a:pt x="115494" y="196954"/>
                  </a:lnTo>
                  <a:lnTo>
                    <a:pt x="58020" y="209989"/>
                  </a:lnTo>
                  <a:lnTo>
                    <a:pt x="15282" y="253332"/>
                  </a:lnTo>
                  <a:lnTo>
                    <a:pt x="1635" y="312033"/>
                  </a:lnTo>
                  <a:lnTo>
                    <a:pt x="447" y="372033"/>
                  </a:lnTo>
                  <a:lnTo>
                    <a:pt x="0" y="446969"/>
                  </a:lnTo>
                  <a:lnTo>
                    <a:pt x="305" y="521307"/>
                  </a:lnTo>
                  <a:lnTo>
                    <a:pt x="1379" y="579510"/>
                  </a:lnTo>
                  <a:lnTo>
                    <a:pt x="10633" y="617363"/>
                  </a:lnTo>
                  <a:lnTo>
                    <a:pt x="34200" y="628858"/>
                  </a:lnTo>
                  <a:lnTo>
                    <a:pt x="47705" y="627735"/>
                  </a:lnTo>
                  <a:lnTo>
                    <a:pt x="75255" y="585170"/>
                  </a:lnTo>
                  <a:lnTo>
                    <a:pt x="75750" y="545060"/>
                  </a:lnTo>
                  <a:lnTo>
                    <a:pt x="75830" y="338255"/>
                  </a:lnTo>
                  <a:lnTo>
                    <a:pt x="402522" y="338255"/>
                  </a:lnTo>
                  <a:lnTo>
                    <a:pt x="401088" y="297603"/>
                  </a:lnTo>
                  <a:lnTo>
                    <a:pt x="388044" y="255538"/>
                  </a:lnTo>
                  <a:lnTo>
                    <a:pt x="357173" y="219365"/>
                  </a:lnTo>
                  <a:lnTo>
                    <a:pt x="315121" y="199063"/>
                  </a:lnTo>
                  <a:lnTo>
                    <a:pt x="285418" y="196905"/>
                  </a:lnTo>
                  <a:lnTo>
                    <a:pt x="231477" y="195839"/>
                  </a:lnTo>
                  <a:close/>
                </a:path>
              </a:pathLst>
            </a:custGeom>
            <a:solidFill>
              <a:srgbClr val="D8493F"/>
            </a:solidFill>
          </p:spPr>
          <p:txBody>
            <a:bodyPr wrap="square" lIns="0" tIns="0" rIns="0" bIns="0" rtlCol="0"/>
            <a:lstStyle/>
            <a:p>
              <a:endParaRPr sz="372"/>
            </a:p>
          </p:txBody>
        </p:sp>
        <p:sp>
          <p:nvSpPr>
            <p:cNvPr id="15" name="object 15"/>
            <p:cNvSpPr/>
            <p:nvPr/>
          </p:nvSpPr>
          <p:spPr>
            <a:xfrm>
              <a:off x="4376349" y="937350"/>
              <a:ext cx="183387" cy="490380"/>
            </a:xfrm>
            <a:custGeom>
              <a:avLst/>
              <a:gdLst/>
              <a:ahLst/>
              <a:cxnLst/>
              <a:rect l="l" t="t" r="r" b="b"/>
              <a:pathLst>
                <a:path w="403225" h="1078230">
                  <a:moveTo>
                    <a:pt x="220090" y="0"/>
                  </a:moveTo>
                  <a:lnTo>
                    <a:pt x="148938" y="16388"/>
                  </a:lnTo>
                  <a:lnTo>
                    <a:pt x="123491" y="48950"/>
                  </a:lnTo>
                  <a:lnTo>
                    <a:pt x="116716" y="87458"/>
                  </a:lnTo>
                  <a:lnTo>
                    <a:pt x="116883" y="101094"/>
                  </a:lnTo>
                  <a:lnTo>
                    <a:pt x="132555" y="142661"/>
                  </a:lnTo>
                  <a:lnTo>
                    <a:pt x="175399" y="174580"/>
                  </a:lnTo>
                  <a:lnTo>
                    <a:pt x="195463" y="177938"/>
                  </a:lnTo>
                  <a:lnTo>
                    <a:pt x="205066" y="177811"/>
                  </a:lnTo>
                  <a:lnTo>
                    <a:pt x="252809" y="161014"/>
                  </a:lnTo>
                  <a:lnTo>
                    <a:pt x="280704" y="126254"/>
                  </a:lnTo>
                  <a:lnTo>
                    <a:pt x="286552" y="88561"/>
                  </a:lnTo>
                  <a:lnTo>
                    <a:pt x="286404" y="74124"/>
                  </a:lnTo>
                  <a:lnTo>
                    <a:pt x="254211" y="16198"/>
                  </a:lnTo>
                  <a:lnTo>
                    <a:pt x="220090" y="0"/>
                  </a:lnTo>
                  <a:close/>
                </a:path>
                <a:path w="403225" h="1078230">
                  <a:moveTo>
                    <a:pt x="310672" y="338255"/>
                  </a:moveTo>
                  <a:lnTo>
                    <a:pt x="92610" y="338255"/>
                  </a:lnTo>
                  <a:lnTo>
                    <a:pt x="92723" y="814441"/>
                  </a:lnTo>
                  <a:lnTo>
                    <a:pt x="92799" y="860258"/>
                  </a:lnTo>
                  <a:lnTo>
                    <a:pt x="93021" y="925071"/>
                  </a:lnTo>
                  <a:lnTo>
                    <a:pt x="93333" y="975631"/>
                  </a:lnTo>
                  <a:lnTo>
                    <a:pt x="93776" y="1013876"/>
                  </a:lnTo>
                  <a:lnTo>
                    <a:pt x="99299" y="1054224"/>
                  </a:lnTo>
                  <a:lnTo>
                    <a:pt x="136726" y="1077806"/>
                  </a:lnTo>
                  <a:lnTo>
                    <a:pt x="147587" y="1077364"/>
                  </a:lnTo>
                  <a:lnTo>
                    <a:pt x="186394" y="1054002"/>
                  </a:lnTo>
                  <a:lnTo>
                    <a:pt x="192699" y="1000502"/>
                  </a:lnTo>
                  <a:lnTo>
                    <a:pt x="193090" y="942152"/>
                  </a:lnTo>
                  <a:lnTo>
                    <a:pt x="193213" y="860258"/>
                  </a:lnTo>
                  <a:lnTo>
                    <a:pt x="193244" y="627321"/>
                  </a:lnTo>
                  <a:lnTo>
                    <a:pt x="310678" y="627321"/>
                  </a:lnTo>
                  <a:lnTo>
                    <a:pt x="310672" y="338255"/>
                  </a:lnTo>
                  <a:close/>
                </a:path>
                <a:path w="403225" h="1078230">
                  <a:moveTo>
                    <a:pt x="310678" y="627321"/>
                  </a:moveTo>
                  <a:lnTo>
                    <a:pt x="210025" y="627321"/>
                  </a:lnTo>
                  <a:lnTo>
                    <a:pt x="210067" y="942152"/>
                  </a:lnTo>
                  <a:lnTo>
                    <a:pt x="210637" y="1006922"/>
                  </a:lnTo>
                  <a:lnTo>
                    <a:pt x="215993" y="1054002"/>
                  </a:lnTo>
                  <a:lnTo>
                    <a:pt x="248488" y="1076389"/>
                  </a:lnTo>
                  <a:lnTo>
                    <a:pt x="260342" y="1077233"/>
                  </a:lnTo>
                  <a:lnTo>
                    <a:pt x="272211" y="1076389"/>
                  </a:lnTo>
                  <a:lnTo>
                    <a:pt x="305890" y="1051370"/>
                  </a:lnTo>
                  <a:lnTo>
                    <a:pt x="310248" y="971758"/>
                  </a:lnTo>
                  <a:lnTo>
                    <a:pt x="310598" y="907035"/>
                  </a:lnTo>
                  <a:lnTo>
                    <a:pt x="310678" y="627321"/>
                  </a:lnTo>
                  <a:close/>
                </a:path>
                <a:path w="403225" h="1078230">
                  <a:moveTo>
                    <a:pt x="402519" y="338255"/>
                  </a:moveTo>
                  <a:lnTo>
                    <a:pt x="327352" y="338255"/>
                  </a:lnTo>
                  <a:lnTo>
                    <a:pt x="328492" y="606508"/>
                  </a:lnTo>
                  <a:lnTo>
                    <a:pt x="333527" y="613885"/>
                  </a:lnTo>
                  <a:lnTo>
                    <a:pt x="342728" y="622846"/>
                  </a:lnTo>
                  <a:lnTo>
                    <a:pt x="354679" y="627988"/>
                  </a:lnTo>
                  <a:lnTo>
                    <a:pt x="367899" y="628955"/>
                  </a:lnTo>
                  <a:lnTo>
                    <a:pt x="380913" y="625393"/>
                  </a:lnTo>
                  <a:lnTo>
                    <a:pt x="402365" y="572373"/>
                  </a:lnTo>
                  <a:lnTo>
                    <a:pt x="402818" y="526518"/>
                  </a:lnTo>
                  <a:lnTo>
                    <a:pt x="402832" y="366838"/>
                  </a:lnTo>
                  <a:lnTo>
                    <a:pt x="402519" y="338255"/>
                  </a:lnTo>
                  <a:close/>
                </a:path>
                <a:path w="403225" h="1078230">
                  <a:moveTo>
                    <a:pt x="231472" y="195839"/>
                  </a:moveTo>
                  <a:lnTo>
                    <a:pt x="169447" y="195857"/>
                  </a:lnTo>
                  <a:lnTo>
                    <a:pt x="115488" y="196954"/>
                  </a:lnTo>
                  <a:lnTo>
                    <a:pt x="58012" y="209989"/>
                  </a:lnTo>
                  <a:lnTo>
                    <a:pt x="15278" y="253332"/>
                  </a:lnTo>
                  <a:lnTo>
                    <a:pt x="1636" y="312033"/>
                  </a:lnTo>
                  <a:lnTo>
                    <a:pt x="449" y="372033"/>
                  </a:lnTo>
                  <a:lnTo>
                    <a:pt x="0" y="446969"/>
                  </a:lnTo>
                  <a:lnTo>
                    <a:pt x="304" y="521307"/>
                  </a:lnTo>
                  <a:lnTo>
                    <a:pt x="1377" y="579510"/>
                  </a:lnTo>
                  <a:lnTo>
                    <a:pt x="10631" y="617363"/>
                  </a:lnTo>
                  <a:lnTo>
                    <a:pt x="34203" y="628858"/>
                  </a:lnTo>
                  <a:lnTo>
                    <a:pt x="47715" y="627735"/>
                  </a:lnTo>
                  <a:lnTo>
                    <a:pt x="75260" y="585170"/>
                  </a:lnTo>
                  <a:lnTo>
                    <a:pt x="75760" y="545060"/>
                  </a:lnTo>
                  <a:lnTo>
                    <a:pt x="75842" y="338255"/>
                  </a:lnTo>
                  <a:lnTo>
                    <a:pt x="402519" y="338255"/>
                  </a:lnTo>
                  <a:lnTo>
                    <a:pt x="401084" y="297603"/>
                  </a:lnTo>
                  <a:lnTo>
                    <a:pt x="388040" y="255538"/>
                  </a:lnTo>
                  <a:lnTo>
                    <a:pt x="357169" y="219365"/>
                  </a:lnTo>
                  <a:lnTo>
                    <a:pt x="315118" y="199063"/>
                  </a:lnTo>
                  <a:lnTo>
                    <a:pt x="285413" y="196905"/>
                  </a:lnTo>
                  <a:lnTo>
                    <a:pt x="231472" y="195839"/>
                  </a:lnTo>
                  <a:close/>
                </a:path>
              </a:pathLst>
            </a:custGeom>
            <a:solidFill>
              <a:srgbClr val="D8493F"/>
            </a:solidFill>
          </p:spPr>
          <p:txBody>
            <a:bodyPr wrap="square" lIns="0" tIns="0" rIns="0" bIns="0" rtlCol="0"/>
            <a:lstStyle/>
            <a:p>
              <a:endParaRPr sz="372"/>
            </a:p>
          </p:txBody>
        </p:sp>
        <p:sp>
          <p:nvSpPr>
            <p:cNvPr id="16" name="object 16"/>
            <p:cNvSpPr/>
            <p:nvPr/>
          </p:nvSpPr>
          <p:spPr>
            <a:xfrm>
              <a:off x="3347317" y="1523829"/>
              <a:ext cx="183387" cy="490380"/>
            </a:xfrm>
            <a:custGeom>
              <a:avLst/>
              <a:gdLst/>
              <a:ahLst/>
              <a:cxnLst/>
              <a:rect l="l" t="t" r="r" b="b"/>
              <a:pathLst>
                <a:path w="403225" h="1078229">
                  <a:moveTo>
                    <a:pt x="220095" y="0"/>
                  </a:moveTo>
                  <a:lnTo>
                    <a:pt x="148943" y="16387"/>
                  </a:lnTo>
                  <a:lnTo>
                    <a:pt x="123496" y="48950"/>
                  </a:lnTo>
                  <a:lnTo>
                    <a:pt x="116721" y="87471"/>
                  </a:lnTo>
                  <a:lnTo>
                    <a:pt x="116886" y="101099"/>
                  </a:lnTo>
                  <a:lnTo>
                    <a:pt x="132559" y="142661"/>
                  </a:lnTo>
                  <a:lnTo>
                    <a:pt x="175404" y="174581"/>
                  </a:lnTo>
                  <a:lnTo>
                    <a:pt x="195462" y="177938"/>
                  </a:lnTo>
                  <a:lnTo>
                    <a:pt x="205070" y="177811"/>
                  </a:lnTo>
                  <a:lnTo>
                    <a:pt x="252814" y="161019"/>
                  </a:lnTo>
                  <a:lnTo>
                    <a:pt x="280709" y="126254"/>
                  </a:lnTo>
                  <a:lnTo>
                    <a:pt x="286557" y="88560"/>
                  </a:lnTo>
                  <a:lnTo>
                    <a:pt x="286406" y="74129"/>
                  </a:lnTo>
                  <a:lnTo>
                    <a:pt x="254216" y="16198"/>
                  </a:lnTo>
                  <a:lnTo>
                    <a:pt x="220095" y="0"/>
                  </a:lnTo>
                  <a:close/>
                </a:path>
                <a:path w="403225" h="1078229">
                  <a:moveTo>
                    <a:pt x="310664" y="338255"/>
                  </a:moveTo>
                  <a:lnTo>
                    <a:pt x="92615" y="338255"/>
                  </a:lnTo>
                  <a:lnTo>
                    <a:pt x="92727" y="814445"/>
                  </a:lnTo>
                  <a:lnTo>
                    <a:pt x="92804" y="860258"/>
                  </a:lnTo>
                  <a:lnTo>
                    <a:pt x="93026" y="925072"/>
                  </a:lnTo>
                  <a:lnTo>
                    <a:pt x="93338" y="975634"/>
                  </a:lnTo>
                  <a:lnTo>
                    <a:pt x="93780" y="1013881"/>
                  </a:lnTo>
                  <a:lnTo>
                    <a:pt x="99303" y="1054230"/>
                  </a:lnTo>
                  <a:lnTo>
                    <a:pt x="136725" y="1077814"/>
                  </a:lnTo>
                  <a:lnTo>
                    <a:pt x="147587" y="1077372"/>
                  </a:lnTo>
                  <a:lnTo>
                    <a:pt x="186399" y="1054003"/>
                  </a:lnTo>
                  <a:lnTo>
                    <a:pt x="192704" y="1000502"/>
                  </a:lnTo>
                  <a:lnTo>
                    <a:pt x="193095" y="942152"/>
                  </a:lnTo>
                  <a:lnTo>
                    <a:pt x="193218" y="860258"/>
                  </a:lnTo>
                  <a:lnTo>
                    <a:pt x="193249" y="627334"/>
                  </a:lnTo>
                  <a:lnTo>
                    <a:pt x="310670" y="627334"/>
                  </a:lnTo>
                  <a:lnTo>
                    <a:pt x="310664" y="338255"/>
                  </a:lnTo>
                  <a:close/>
                </a:path>
                <a:path w="403225" h="1078229">
                  <a:moveTo>
                    <a:pt x="310670" y="627334"/>
                  </a:moveTo>
                  <a:lnTo>
                    <a:pt x="210029" y="627334"/>
                  </a:lnTo>
                  <a:lnTo>
                    <a:pt x="210071" y="942152"/>
                  </a:lnTo>
                  <a:lnTo>
                    <a:pt x="210642" y="1006922"/>
                  </a:lnTo>
                  <a:lnTo>
                    <a:pt x="215998" y="1054003"/>
                  </a:lnTo>
                  <a:lnTo>
                    <a:pt x="248487" y="1076399"/>
                  </a:lnTo>
                  <a:lnTo>
                    <a:pt x="260347" y="1077245"/>
                  </a:lnTo>
                  <a:lnTo>
                    <a:pt x="272209" y="1076399"/>
                  </a:lnTo>
                  <a:lnTo>
                    <a:pt x="305893" y="1051371"/>
                  </a:lnTo>
                  <a:lnTo>
                    <a:pt x="310244" y="971763"/>
                  </a:lnTo>
                  <a:lnTo>
                    <a:pt x="310592" y="907041"/>
                  </a:lnTo>
                  <a:lnTo>
                    <a:pt x="310670" y="627334"/>
                  </a:lnTo>
                  <a:close/>
                </a:path>
                <a:path w="403225" h="1078229">
                  <a:moveTo>
                    <a:pt x="402515" y="338255"/>
                  </a:moveTo>
                  <a:lnTo>
                    <a:pt x="327357" y="338255"/>
                  </a:lnTo>
                  <a:lnTo>
                    <a:pt x="328484" y="606509"/>
                  </a:lnTo>
                  <a:lnTo>
                    <a:pt x="333519" y="613897"/>
                  </a:lnTo>
                  <a:lnTo>
                    <a:pt x="342726" y="622852"/>
                  </a:lnTo>
                  <a:lnTo>
                    <a:pt x="354677" y="627992"/>
                  </a:lnTo>
                  <a:lnTo>
                    <a:pt x="367899" y="628961"/>
                  </a:lnTo>
                  <a:lnTo>
                    <a:pt x="380917" y="625406"/>
                  </a:lnTo>
                  <a:lnTo>
                    <a:pt x="402363" y="572377"/>
                  </a:lnTo>
                  <a:lnTo>
                    <a:pt x="402811" y="526519"/>
                  </a:lnTo>
                  <a:lnTo>
                    <a:pt x="402825" y="366838"/>
                  </a:lnTo>
                  <a:lnTo>
                    <a:pt x="402515" y="338255"/>
                  </a:lnTo>
                  <a:close/>
                </a:path>
                <a:path w="403225" h="1078229">
                  <a:moveTo>
                    <a:pt x="231473" y="195844"/>
                  </a:moveTo>
                  <a:lnTo>
                    <a:pt x="169446" y="195861"/>
                  </a:lnTo>
                  <a:lnTo>
                    <a:pt x="115488" y="196956"/>
                  </a:lnTo>
                  <a:lnTo>
                    <a:pt x="58017" y="209989"/>
                  </a:lnTo>
                  <a:lnTo>
                    <a:pt x="15283" y="253337"/>
                  </a:lnTo>
                  <a:lnTo>
                    <a:pt x="1640" y="312044"/>
                  </a:lnTo>
                  <a:lnTo>
                    <a:pt x="451" y="372043"/>
                  </a:lnTo>
                  <a:lnTo>
                    <a:pt x="0" y="446976"/>
                  </a:lnTo>
                  <a:lnTo>
                    <a:pt x="303" y="521310"/>
                  </a:lnTo>
                  <a:lnTo>
                    <a:pt x="1377" y="579511"/>
                  </a:lnTo>
                  <a:lnTo>
                    <a:pt x="10636" y="617364"/>
                  </a:lnTo>
                  <a:lnTo>
                    <a:pt x="34203" y="628863"/>
                  </a:lnTo>
                  <a:lnTo>
                    <a:pt x="47707" y="627735"/>
                  </a:lnTo>
                  <a:lnTo>
                    <a:pt x="75258" y="585172"/>
                  </a:lnTo>
                  <a:lnTo>
                    <a:pt x="75754" y="545065"/>
                  </a:lnTo>
                  <a:lnTo>
                    <a:pt x="75834" y="338255"/>
                  </a:lnTo>
                  <a:lnTo>
                    <a:pt x="402515" y="338255"/>
                  </a:lnTo>
                  <a:lnTo>
                    <a:pt x="401087" y="297603"/>
                  </a:lnTo>
                  <a:lnTo>
                    <a:pt x="388040" y="255543"/>
                  </a:lnTo>
                  <a:lnTo>
                    <a:pt x="357174" y="219365"/>
                  </a:lnTo>
                  <a:lnTo>
                    <a:pt x="315122" y="199062"/>
                  </a:lnTo>
                  <a:lnTo>
                    <a:pt x="285417" y="196910"/>
                  </a:lnTo>
                  <a:lnTo>
                    <a:pt x="231473" y="195844"/>
                  </a:lnTo>
                  <a:close/>
                </a:path>
              </a:pathLst>
            </a:custGeom>
            <a:solidFill>
              <a:srgbClr val="FAB7A4"/>
            </a:solidFill>
          </p:spPr>
          <p:txBody>
            <a:bodyPr wrap="square" lIns="0" tIns="0" rIns="0" bIns="0" rtlCol="0"/>
            <a:lstStyle/>
            <a:p>
              <a:endParaRPr sz="372"/>
            </a:p>
          </p:txBody>
        </p:sp>
        <p:sp>
          <p:nvSpPr>
            <p:cNvPr id="17" name="object 17"/>
            <p:cNvSpPr/>
            <p:nvPr/>
          </p:nvSpPr>
          <p:spPr>
            <a:xfrm>
              <a:off x="3004306" y="937350"/>
              <a:ext cx="183387" cy="490380"/>
            </a:xfrm>
            <a:custGeom>
              <a:avLst/>
              <a:gdLst/>
              <a:ahLst/>
              <a:cxnLst/>
              <a:rect l="l" t="t" r="r" b="b"/>
              <a:pathLst>
                <a:path w="403225" h="1078230">
                  <a:moveTo>
                    <a:pt x="220104" y="0"/>
                  </a:moveTo>
                  <a:lnTo>
                    <a:pt x="148955" y="16388"/>
                  </a:lnTo>
                  <a:lnTo>
                    <a:pt x="123509" y="48950"/>
                  </a:lnTo>
                  <a:lnTo>
                    <a:pt x="116721" y="87458"/>
                  </a:lnTo>
                  <a:lnTo>
                    <a:pt x="116886" y="101094"/>
                  </a:lnTo>
                  <a:lnTo>
                    <a:pt x="132560" y="142661"/>
                  </a:lnTo>
                  <a:lnTo>
                    <a:pt x="175403" y="174580"/>
                  </a:lnTo>
                  <a:lnTo>
                    <a:pt x="195462" y="177938"/>
                  </a:lnTo>
                  <a:lnTo>
                    <a:pt x="205070" y="177811"/>
                  </a:lnTo>
                  <a:lnTo>
                    <a:pt x="252819" y="161014"/>
                  </a:lnTo>
                  <a:lnTo>
                    <a:pt x="280709" y="126254"/>
                  </a:lnTo>
                  <a:lnTo>
                    <a:pt x="286557" y="88561"/>
                  </a:lnTo>
                  <a:lnTo>
                    <a:pt x="286407" y="74124"/>
                  </a:lnTo>
                  <a:lnTo>
                    <a:pt x="254221" y="16198"/>
                  </a:lnTo>
                  <a:lnTo>
                    <a:pt x="220104" y="0"/>
                  </a:lnTo>
                  <a:close/>
                </a:path>
                <a:path w="403225" h="1078230">
                  <a:moveTo>
                    <a:pt x="310663" y="338255"/>
                  </a:moveTo>
                  <a:lnTo>
                    <a:pt x="92614" y="338255"/>
                  </a:lnTo>
                  <a:lnTo>
                    <a:pt x="92727" y="814441"/>
                  </a:lnTo>
                  <a:lnTo>
                    <a:pt x="92803" y="860258"/>
                  </a:lnTo>
                  <a:lnTo>
                    <a:pt x="93025" y="925071"/>
                  </a:lnTo>
                  <a:lnTo>
                    <a:pt x="93338" y="975631"/>
                  </a:lnTo>
                  <a:lnTo>
                    <a:pt x="93780" y="1013876"/>
                  </a:lnTo>
                  <a:lnTo>
                    <a:pt x="99303" y="1054224"/>
                  </a:lnTo>
                  <a:lnTo>
                    <a:pt x="136726" y="1077806"/>
                  </a:lnTo>
                  <a:lnTo>
                    <a:pt x="147587" y="1077364"/>
                  </a:lnTo>
                  <a:lnTo>
                    <a:pt x="186399" y="1054002"/>
                  </a:lnTo>
                  <a:lnTo>
                    <a:pt x="192704" y="1000502"/>
                  </a:lnTo>
                  <a:lnTo>
                    <a:pt x="193095" y="942152"/>
                  </a:lnTo>
                  <a:lnTo>
                    <a:pt x="193218" y="860258"/>
                  </a:lnTo>
                  <a:lnTo>
                    <a:pt x="193249" y="627321"/>
                  </a:lnTo>
                  <a:lnTo>
                    <a:pt x="310670" y="627321"/>
                  </a:lnTo>
                  <a:lnTo>
                    <a:pt x="310663" y="338255"/>
                  </a:lnTo>
                  <a:close/>
                </a:path>
                <a:path w="403225" h="1078230">
                  <a:moveTo>
                    <a:pt x="310670" y="627321"/>
                  </a:moveTo>
                  <a:lnTo>
                    <a:pt x="210029" y="627321"/>
                  </a:lnTo>
                  <a:lnTo>
                    <a:pt x="210071" y="942152"/>
                  </a:lnTo>
                  <a:lnTo>
                    <a:pt x="210642" y="1006922"/>
                  </a:lnTo>
                  <a:lnTo>
                    <a:pt x="215998" y="1054002"/>
                  </a:lnTo>
                  <a:lnTo>
                    <a:pt x="248487" y="1076389"/>
                  </a:lnTo>
                  <a:lnTo>
                    <a:pt x="260346" y="1077233"/>
                  </a:lnTo>
                  <a:lnTo>
                    <a:pt x="272213" y="1076389"/>
                  </a:lnTo>
                  <a:lnTo>
                    <a:pt x="305893" y="1051370"/>
                  </a:lnTo>
                  <a:lnTo>
                    <a:pt x="310244" y="971758"/>
                  </a:lnTo>
                  <a:lnTo>
                    <a:pt x="310591" y="907035"/>
                  </a:lnTo>
                  <a:lnTo>
                    <a:pt x="310670" y="627321"/>
                  </a:lnTo>
                  <a:close/>
                </a:path>
                <a:path w="403225" h="1078230">
                  <a:moveTo>
                    <a:pt x="402519" y="338255"/>
                  </a:moveTo>
                  <a:lnTo>
                    <a:pt x="327357" y="338255"/>
                  </a:lnTo>
                  <a:lnTo>
                    <a:pt x="328483" y="606508"/>
                  </a:lnTo>
                  <a:lnTo>
                    <a:pt x="333518" y="613885"/>
                  </a:lnTo>
                  <a:lnTo>
                    <a:pt x="342728" y="622846"/>
                  </a:lnTo>
                  <a:lnTo>
                    <a:pt x="354682" y="627988"/>
                  </a:lnTo>
                  <a:lnTo>
                    <a:pt x="367904" y="628955"/>
                  </a:lnTo>
                  <a:lnTo>
                    <a:pt x="380917" y="625393"/>
                  </a:lnTo>
                  <a:lnTo>
                    <a:pt x="402363" y="572373"/>
                  </a:lnTo>
                  <a:lnTo>
                    <a:pt x="402811" y="526518"/>
                  </a:lnTo>
                  <a:lnTo>
                    <a:pt x="402827" y="366838"/>
                  </a:lnTo>
                  <a:lnTo>
                    <a:pt x="402519" y="338255"/>
                  </a:lnTo>
                  <a:close/>
                </a:path>
                <a:path w="403225" h="1078230">
                  <a:moveTo>
                    <a:pt x="231473" y="195839"/>
                  </a:moveTo>
                  <a:lnTo>
                    <a:pt x="169446" y="195857"/>
                  </a:lnTo>
                  <a:lnTo>
                    <a:pt x="115487" y="196954"/>
                  </a:lnTo>
                  <a:lnTo>
                    <a:pt x="58017" y="209989"/>
                  </a:lnTo>
                  <a:lnTo>
                    <a:pt x="15282" y="253332"/>
                  </a:lnTo>
                  <a:lnTo>
                    <a:pt x="1640" y="312033"/>
                  </a:lnTo>
                  <a:lnTo>
                    <a:pt x="451" y="372033"/>
                  </a:lnTo>
                  <a:lnTo>
                    <a:pt x="0" y="446969"/>
                  </a:lnTo>
                  <a:lnTo>
                    <a:pt x="303" y="521307"/>
                  </a:lnTo>
                  <a:lnTo>
                    <a:pt x="1377" y="579510"/>
                  </a:lnTo>
                  <a:lnTo>
                    <a:pt x="10636" y="617363"/>
                  </a:lnTo>
                  <a:lnTo>
                    <a:pt x="34202" y="628858"/>
                  </a:lnTo>
                  <a:lnTo>
                    <a:pt x="47707" y="627735"/>
                  </a:lnTo>
                  <a:lnTo>
                    <a:pt x="75259" y="585170"/>
                  </a:lnTo>
                  <a:lnTo>
                    <a:pt x="75754" y="545060"/>
                  </a:lnTo>
                  <a:lnTo>
                    <a:pt x="75834" y="338255"/>
                  </a:lnTo>
                  <a:lnTo>
                    <a:pt x="402519" y="338255"/>
                  </a:lnTo>
                  <a:lnTo>
                    <a:pt x="401092" y="297603"/>
                  </a:lnTo>
                  <a:lnTo>
                    <a:pt x="388040" y="255538"/>
                  </a:lnTo>
                  <a:lnTo>
                    <a:pt x="357174" y="219365"/>
                  </a:lnTo>
                  <a:lnTo>
                    <a:pt x="315122" y="199063"/>
                  </a:lnTo>
                  <a:lnTo>
                    <a:pt x="285416" y="196905"/>
                  </a:lnTo>
                  <a:lnTo>
                    <a:pt x="231473" y="195839"/>
                  </a:lnTo>
                  <a:close/>
                </a:path>
              </a:pathLst>
            </a:custGeom>
            <a:solidFill>
              <a:srgbClr val="FDD9CC"/>
            </a:solidFill>
          </p:spPr>
          <p:txBody>
            <a:bodyPr wrap="square" lIns="0" tIns="0" rIns="0" bIns="0" rtlCol="0"/>
            <a:lstStyle/>
            <a:p>
              <a:endParaRPr sz="372"/>
            </a:p>
          </p:txBody>
        </p:sp>
        <p:sp>
          <p:nvSpPr>
            <p:cNvPr id="18" name="object 18"/>
            <p:cNvSpPr/>
            <p:nvPr/>
          </p:nvSpPr>
          <p:spPr>
            <a:xfrm>
              <a:off x="3690326" y="1523829"/>
              <a:ext cx="183387" cy="490380"/>
            </a:xfrm>
            <a:custGeom>
              <a:avLst/>
              <a:gdLst/>
              <a:ahLst/>
              <a:cxnLst/>
              <a:rect l="l" t="t" r="r" b="b"/>
              <a:pathLst>
                <a:path w="403225" h="1078229">
                  <a:moveTo>
                    <a:pt x="220099" y="0"/>
                  </a:moveTo>
                  <a:lnTo>
                    <a:pt x="148948" y="16387"/>
                  </a:lnTo>
                  <a:lnTo>
                    <a:pt x="123501" y="48950"/>
                  </a:lnTo>
                  <a:lnTo>
                    <a:pt x="116726" y="87471"/>
                  </a:lnTo>
                  <a:lnTo>
                    <a:pt x="116890" y="101099"/>
                  </a:lnTo>
                  <a:lnTo>
                    <a:pt x="132554" y="142661"/>
                  </a:lnTo>
                  <a:lnTo>
                    <a:pt x="175408" y="174581"/>
                  </a:lnTo>
                  <a:lnTo>
                    <a:pt x="195466" y="177938"/>
                  </a:lnTo>
                  <a:lnTo>
                    <a:pt x="205075" y="177811"/>
                  </a:lnTo>
                  <a:lnTo>
                    <a:pt x="252819" y="161019"/>
                  </a:lnTo>
                  <a:lnTo>
                    <a:pt x="280714" y="126254"/>
                  </a:lnTo>
                  <a:lnTo>
                    <a:pt x="286562" y="88560"/>
                  </a:lnTo>
                  <a:lnTo>
                    <a:pt x="286411" y="74129"/>
                  </a:lnTo>
                  <a:lnTo>
                    <a:pt x="254220" y="16198"/>
                  </a:lnTo>
                  <a:lnTo>
                    <a:pt x="220099" y="0"/>
                  </a:lnTo>
                  <a:close/>
                </a:path>
                <a:path w="403225" h="1078229">
                  <a:moveTo>
                    <a:pt x="310669" y="338255"/>
                  </a:moveTo>
                  <a:lnTo>
                    <a:pt x="92619" y="338255"/>
                  </a:lnTo>
                  <a:lnTo>
                    <a:pt x="92731" y="814445"/>
                  </a:lnTo>
                  <a:lnTo>
                    <a:pt x="92808" y="860258"/>
                  </a:lnTo>
                  <a:lnTo>
                    <a:pt x="93030" y="925072"/>
                  </a:lnTo>
                  <a:lnTo>
                    <a:pt x="93343" y="975634"/>
                  </a:lnTo>
                  <a:lnTo>
                    <a:pt x="93785" y="1013881"/>
                  </a:lnTo>
                  <a:lnTo>
                    <a:pt x="99308" y="1054230"/>
                  </a:lnTo>
                  <a:lnTo>
                    <a:pt x="136730" y="1077814"/>
                  </a:lnTo>
                  <a:lnTo>
                    <a:pt x="147592" y="1077372"/>
                  </a:lnTo>
                  <a:lnTo>
                    <a:pt x="186399" y="1054003"/>
                  </a:lnTo>
                  <a:lnTo>
                    <a:pt x="192703" y="1000502"/>
                  </a:lnTo>
                  <a:lnTo>
                    <a:pt x="193097" y="942152"/>
                  </a:lnTo>
                  <a:lnTo>
                    <a:pt x="193223" y="860258"/>
                  </a:lnTo>
                  <a:lnTo>
                    <a:pt x="193254" y="627334"/>
                  </a:lnTo>
                  <a:lnTo>
                    <a:pt x="310675" y="627334"/>
                  </a:lnTo>
                  <a:lnTo>
                    <a:pt x="310669" y="338255"/>
                  </a:lnTo>
                  <a:close/>
                </a:path>
                <a:path w="403225" h="1078229">
                  <a:moveTo>
                    <a:pt x="310675" y="627334"/>
                  </a:moveTo>
                  <a:lnTo>
                    <a:pt x="210034" y="627334"/>
                  </a:lnTo>
                  <a:lnTo>
                    <a:pt x="210076" y="942152"/>
                  </a:lnTo>
                  <a:lnTo>
                    <a:pt x="210647" y="1006922"/>
                  </a:lnTo>
                  <a:lnTo>
                    <a:pt x="216003" y="1054003"/>
                  </a:lnTo>
                  <a:lnTo>
                    <a:pt x="248491" y="1076399"/>
                  </a:lnTo>
                  <a:lnTo>
                    <a:pt x="260351" y="1077245"/>
                  </a:lnTo>
                  <a:lnTo>
                    <a:pt x="272213" y="1076399"/>
                  </a:lnTo>
                  <a:lnTo>
                    <a:pt x="305898" y="1051371"/>
                  </a:lnTo>
                  <a:lnTo>
                    <a:pt x="310249" y="971763"/>
                  </a:lnTo>
                  <a:lnTo>
                    <a:pt x="310597" y="907041"/>
                  </a:lnTo>
                  <a:lnTo>
                    <a:pt x="310675" y="627334"/>
                  </a:lnTo>
                  <a:close/>
                </a:path>
                <a:path w="403225" h="1078229">
                  <a:moveTo>
                    <a:pt x="402520" y="338255"/>
                  </a:moveTo>
                  <a:lnTo>
                    <a:pt x="327362" y="338255"/>
                  </a:lnTo>
                  <a:lnTo>
                    <a:pt x="328488" y="606509"/>
                  </a:lnTo>
                  <a:lnTo>
                    <a:pt x="333523" y="613897"/>
                  </a:lnTo>
                  <a:lnTo>
                    <a:pt x="342730" y="622852"/>
                  </a:lnTo>
                  <a:lnTo>
                    <a:pt x="354680" y="627992"/>
                  </a:lnTo>
                  <a:lnTo>
                    <a:pt x="367898" y="628961"/>
                  </a:lnTo>
                  <a:lnTo>
                    <a:pt x="380910" y="625406"/>
                  </a:lnTo>
                  <a:lnTo>
                    <a:pt x="402363" y="572377"/>
                  </a:lnTo>
                  <a:lnTo>
                    <a:pt x="402815" y="526519"/>
                  </a:lnTo>
                  <a:lnTo>
                    <a:pt x="402830" y="366838"/>
                  </a:lnTo>
                  <a:lnTo>
                    <a:pt x="402520" y="338255"/>
                  </a:lnTo>
                  <a:close/>
                </a:path>
                <a:path w="403225" h="1078229">
                  <a:moveTo>
                    <a:pt x="231478" y="195844"/>
                  </a:moveTo>
                  <a:lnTo>
                    <a:pt x="169451" y="195861"/>
                  </a:lnTo>
                  <a:lnTo>
                    <a:pt x="115492" y="196956"/>
                  </a:lnTo>
                  <a:lnTo>
                    <a:pt x="58021" y="209989"/>
                  </a:lnTo>
                  <a:lnTo>
                    <a:pt x="15287" y="253337"/>
                  </a:lnTo>
                  <a:lnTo>
                    <a:pt x="1640" y="312044"/>
                  </a:lnTo>
                  <a:lnTo>
                    <a:pt x="450" y="372043"/>
                  </a:lnTo>
                  <a:lnTo>
                    <a:pt x="0" y="446976"/>
                  </a:lnTo>
                  <a:lnTo>
                    <a:pt x="305" y="521310"/>
                  </a:lnTo>
                  <a:lnTo>
                    <a:pt x="1381" y="579511"/>
                  </a:lnTo>
                  <a:lnTo>
                    <a:pt x="10640" y="617364"/>
                  </a:lnTo>
                  <a:lnTo>
                    <a:pt x="34208" y="628863"/>
                  </a:lnTo>
                  <a:lnTo>
                    <a:pt x="47712" y="627735"/>
                  </a:lnTo>
                  <a:lnTo>
                    <a:pt x="75263" y="585172"/>
                  </a:lnTo>
                  <a:lnTo>
                    <a:pt x="75758" y="545065"/>
                  </a:lnTo>
                  <a:lnTo>
                    <a:pt x="75838" y="338255"/>
                  </a:lnTo>
                  <a:lnTo>
                    <a:pt x="402520" y="338255"/>
                  </a:lnTo>
                  <a:lnTo>
                    <a:pt x="401091" y="297603"/>
                  </a:lnTo>
                  <a:lnTo>
                    <a:pt x="388045" y="255543"/>
                  </a:lnTo>
                  <a:lnTo>
                    <a:pt x="357177" y="219365"/>
                  </a:lnTo>
                  <a:lnTo>
                    <a:pt x="315126" y="199062"/>
                  </a:lnTo>
                  <a:lnTo>
                    <a:pt x="285421" y="196910"/>
                  </a:lnTo>
                  <a:lnTo>
                    <a:pt x="231478" y="195844"/>
                  </a:lnTo>
                  <a:close/>
                </a:path>
              </a:pathLst>
            </a:custGeom>
            <a:solidFill>
              <a:srgbClr val="F37762"/>
            </a:solidFill>
          </p:spPr>
          <p:txBody>
            <a:bodyPr wrap="square" lIns="0" tIns="0" rIns="0" bIns="0" rtlCol="0"/>
            <a:lstStyle/>
            <a:p>
              <a:endParaRPr sz="372"/>
            </a:p>
          </p:txBody>
        </p:sp>
        <p:sp>
          <p:nvSpPr>
            <p:cNvPr id="19" name="object 19"/>
            <p:cNvSpPr/>
            <p:nvPr/>
          </p:nvSpPr>
          <p:spPr>
            <a:xfrm>
              <a:off x="3004306" y="1523829"/>
              <a:ext cx="183387" cy="490380"/>
            </a:xfrm>
            <a:custGeom>
              <a:avLst/>
              <a:gdLst/>
              <a:ahLst/>
              <a:cxnLst/>
              <a:rect l="l" t="t" r="r" b="b"/>
              <a:pathLst>
                <a:path w="403225" h="1078229">
                  <a:moveTo>
                    <a:pt x="220104" y="0"/>
                  </a:moveTo>
                  <a:lnTo>
                    <a:pt x="148955" y="16387"/>
                  </a:lnTo>
                  <a:lnTo>
                    <a:pt x="123509" y="48950"/>
                  </a:lnTo>
                  <a:lnTo>
                    <a:pt x="116721" y="87471"/>
                  </a:lnTo>
                  <a:lnTo>
                    <a:pt x="116886" y="101099"/>
                  </a:lnTo>
                  <a:lnTo>
                    <a:pt x="132560" y="142661"/>
                  </a:lnTo>
                  <a:lnTo>
                    <a:pt x="175403" y="174581"/>
                  </a:lnTo>
                  <a:lnTo>
                    <a:pt x="195462" y="177938"/>
                  </a:lnTo>
                  <a:lnTo>
                    <a:pt x="205070" y="177811"/>
                  </a:lnTo>
                  <a:lnTo>
                    <a:pt x="252819" y="161019"/>
                  </a:lnTo>
                  <a:lnTo>
                    <a:pt x="280709" y="126254"/>
                  </a:lnTo>
                  <a:lnTo>
                    <a:pt x="286557" y="88560"/>
                  </a:lnTo>
                  <a:lnTo>
                    <a:pt x="286407" y="74129"/>
                  </a:lnTo>
                  <a:lnTo>
                    <a:pt x="254221" y="16198"/>
                  </a:lnTo>
                  <a:lnTo>
                    <a:pt x="220104" y="0"/>
                  </a:lnTo>
                  <a:close/>
                </a:path>
                <a:path w="403225" h="1078229">
                  <a:moveTo>
                    <a:pt x="310663" y="338255"/>
                  </a:moveTo>
                  <a:lnTo>
                    <a:pt x="92614" y="338255"/>
                  </a:lnTo>
                  <a:lnTo>
                    <a:pt x="92727" y="814445"/>
                  </a:lnTo>
                  <a:lnTo>
                    <a:pt x="92803" y="860258"/>
                  </a:lnTo>
                  <a:lnTo>
                    <a:pt x="93025" y="925072"/>
                  </a:lnTo>
                  <a:lnTo>
                    <a:pt x="93338" y="975634"/>
                  </a:lnTo>
                  <a:lnTo>
                    <a:pt x="93780" y="1013881"/>
                  </a:lnTo>
                  <a:lnTo>
                    <a:pt x="99303" y="1054230"/>
                  </a:lnTo>
                  <a:lnTo>
                    <a:pt x="136726" y="1077814"/>
                  </a:lnTo>
                  <a:lnTo>
                    <a:pt x="147587" y="1077372"/>
                  </a:lnTo>
                  <a:lnTo>
                    <a:pt x="186399" y="1054003"/>
                  </a:lnTo>
                  <a:lnTo>
                    <a:pt x="192704" y="1000502"/>
                  </a:lnTo>
                  <a:lnTo>
                    <a:pt x="193095" y="942152"/>
                  </a:lnTo>
                  <a:lnTo>
                    <a:pt x="193218" y="860258"/>
                  </a:lnTo>
                  <a:lnTo>
                    <a:pt x="193249" y="627334"/>
                  </a:lnTo>
                  <a:lnTo>
                    <a:pt x="310670" y="627334"/>
                  </a:lnTo>
                  <a:lnTo>
                    <a:pt x="310663" y="338255"/>
                  </a:lnTo>
                  <a:close/>
                </a:path>
                <a:path w="403225" h="1078229">
                  <a:moveTo>
                    <a:pt x="310670" y="627334"/>
                  </a:moveTo>
                  <a:lnTo>
                    <a:pt x="210029" y="627334"/>
                  </a:lnTo>
                  <a:lnTo>
                    <a:pt x="210071" y="942152"/>
                  </a:lnTo>
                  <a:lnTo>
                    <a:pt x="210642" y="1006922"/>
                  </a:lnTo>
                  <a:lnTo>
                    <a:pt x="215998" y="1054003"/>
                  </a:lnTo>
                  <a:lnTo>
                    <a:pt x="248487" y="1076399"/>
                  </a:lnTo>
                  <a:lnTo>
                    <a:pt x="260346" y="1077245"/>
                  </a:lnTo>
                  <a:lnTo>
                    <a:pt x="272213" y="1076399"/>
                  </a:lnTo>
                  <a:lnTo>
                    <a:pt x="305893" y="1051371"/>
                  </a:lnTo>
                  <a:lnTo>
                    <a:pt x="310244" y="971763"/>
                  </a:lnTo>
                  <a:lnTo>
                    <a:pt x="310591" y="907041"/>
                  </a:lnTo>
                  <a:lnTo>
                    <a:pt x="310670" y="627334"/>
                  </a:lnTo>
                  <a:close/>
                </a:path>
                <a:path w="403225" h="1078229">
                  <a:moveTo>
                    <a:pt x="402519" y="338255"/>
                  </a:moveTo>
                  <a:lnTo>
                    <a:pt x="327357" y="338255"/>
                  </a:lnTo>
                  <a:lnTo>
                    <a:pt x="328483" y="606509"/>
                  </a:lnTo>
                  <a:lnTo>
                    <a:pt x="333518" y="613897"/>
                  </a:lnTo>
                  <a:lnTo>
                    <a:pt x="342728" y="622852"/>
                  </a:lnTo>
                  <a:lnTo>
                    <a:pt x="354682" y="627992"/>
                  </a:lnTo>
                  <a:lnTo>
                    <a:pt x="367904" y="628961"/>
                  </a:lnTo>
                  <a:lnTo>
                    <a:pt x="380917" y="625406"/>
                  </a:lnTo>
                  <a:lnTo>
                    <a:pt x="402363" y="572377"/>
                  </a:lnTo>
                  <a:lnTo>
                    <a:pt x="402811" y="526519"/>
                  </a:lnTo>
                  <a:lnTo>
                    <a:pt x="402827" y="366838"/>
                  </a:lnTo>
                  <a:lnTo>
                    <a:pt x="402519" y="338255"/>
                  </a:lnTo>
                  <a:close/>
                </a:path>
                <a:path w="403225" h="1078229">
                  <a:moveTo>
                    <a:pt x="231473" y="195844"/>
                  </a:moveTo>
                  <a:lnTo>
                    <a:pt x="169446" y="195861"/>
                  </a:lnTo>
                  <a:lnTo>
                    <a:pt x="115487" y="196956"/>
                  </a:lnTo>
                  <a:lnTo>
                    <a:pt x="58017" y="209989"/>
                  </a:lnTo>
                  <a:lnTo>
                    <a:pt x="15282" y="253337"/>
                  </a:lnTo>
                  <a:lnTo>
                    <a:pt x="1640" y="312044"/>
                  </a:lnTo>
                  <a:lnTo>
                    <a:pt x="451" y="372043"/>
                  </a:lnTo>
                  <a:lnTo>
                    <a:pt x="0" y="446976"/>
                  </a:lnTo>
                  <a:lnTo>
                    <a:pt x="303" y="521310"/>
                  </a:lnTo>
                  <a:lnTo>
                    <a:pt x="1377" y="579511"/>
                  </a:lnTo>
                  <a:lnTo>
                    <a:pt x="10636" y="617364"/>
                  </a:lnTo>
                  <a:lnTo>
                    <a:pt x="34202" y="628863"/>
                  </a:lnTo>
                  <a:lnTo>
                    <a:pt x="47707" y="627735"/>
                  </a:lnTo>
                  <a:lnTo>
                    <a:pt x="75259" y="585172"/>
                  </a:lnTo>
                  <a:lnTo>
                    <a:pt x="75754" y="545065"/>
                  </a:lnTo>
                  <a:lnTo>
                    <a:pt x="75834" y="338255"/>
                  </a:lnTo>
                  <a:lnTo>
                    <a:pt x="402519" y="338255"/>
                  </a:lnTo>
                  <a:lnTo>
                    <a:pt x="401092" y="297603"/>
                  </a:lnTo>
                  <a:lnTo>
                    <a:pt x="388040" y="255543"/>
                  </a:lnTo>
                  <a:lnTo>
                    <a:pt x="357174" y="219365"/>
                  </a:lnTo>
                  <a:lnTo>
                    <a:pt x="315122" y="199062"/>
                  </a:lnTo>
                  <a:lnTo>
                    <a:pt x="285416" y="196910"/>
                  </a:lnTo>
                  <a:lnTo>
                    <a:pt x="231473" y="195844"/>
                  </a:lnTo>
                  <a:close/>
                </a:path>
              </a:pathLst>
            </a:custGeom>
            <a:solidFill>
              <a:srgbClr val="FDD9CC"/>
            </a:solidFill>
          </p:spPr>
          <p:txBody>
            <a:bodyPr wrap="square" lIns="0" tIns="0" rIns="0" bIns="0" rtlCol="0"/>
            <a:lstStyle/>
            <a:p>
              <a:endParaRPr sz="372"/>
            </a:p>
          </p:txBody>
        </p:sp>
        <p:sp>
          <p:nvSpPr>
            <p:cNvPr id="20" name="object 20"/>
            <p:cNvSpPr/>
            <p:nvPr/>
          </p:nvSpPr>
          <p:spPr>
            <a:xfrm>
              <a:off x="5748389" y="937350"/>
              <a:ext cx="183387" cy="490380"/>
            </a:xfrm>
            <a:custGeom>
              <a:avLst/>
              <a:gdLst/>
              <a:ahLst/>
              <a:cxnLst/>
              <a:rect l="l" t="t" r="r" b="b"/>
              <a:pathLst>
                <a:path w="403225" h="1078230">
                  <a:moveTo>
                    <a:pt x="220095" y="0"/>
                  </a:moveTo>
                  <a:lnTo>
                    <a:pt x="148947" y="16388"/>
                  </a:lnTo>
                  <a:lnTo>
                    <a:pt x="123501" y="48950"/>
                  </a:lnTo>
                  <a:lnTo>
                    <a:pt x="116716" y="87458"/>
                  </a:lnTo>
                  <a:lnTo>
                    <a:pt x="116882" y="101094"/>
                  </a:lnTo>
                  <a:lnTo>
                    <a:pt x="132562" y="142661"/>
                  </a:lnTo>
                  <a:lnTo>
                    <a:pt x="175405" y="174580"/>
                  </a:lnTo>
                  <a:lnTo>
                    <a:pt x="195460" y="177938"/>
                  </a:lnTo>
                  <a:lnTo>
                    <a:pt x="205059" y="177811"/>
                  </a:lnTo>
                  <a:lnTo>
                    <a:pt x="252810" y="161014"/>
                  </a:lnTo>
                  <a:lnTo>
                    <a:pt x="280700" y="126254"/>
                  </a:lnTo>
                  <a:lnTo>
                    <a:pt x="286564" y="88561"/>
                  </a:lnTo>
                  <a:lnTo>
                    <a:pt x="286413" y="74124"/>
                  </a:lnTo>
                  <a:lnTo>
                    <a:pt x="254211" y="16198"/>
                  </a:lnTo>
                  <a:lnTo>
                    <a:pt x="220095" y="0"/>
                  </a:lnTo>
                  <a:close/>
                </a:path>
                <a:path w="403225" h="1078230">
                  <a:moveTo>
                    <a:pt x="310668" y="338255"/>
                  </a:moveTo>
                  <a:lnTo>
                    <a:pt x="92622" y="338255"/>
                  </a:lnTo>
                  <a:lnTo>
                    <a:pt x="92732" y="814441"/>
                  </a:lnTo>
                  <a:lnTo>
                    <a:pt x="92808" y="860258"/>
                  </a:lnTo>
                  <a:lnTo>
                    <a:pt x="93029" y="925071"/>
                  </a:lnTo>
                  <a:lnTo>
                    <a:pt x="93340" y="975631"/>
                  </a:lnTo>
                  <a:lnTo>
                    <a:pt x="93779" y="1013876"/>
                  </a:lnTo>
                  <a:lnTo>
                    <a:pt x="99301" y="1054224"/>
                  </a:lnTo>
                  <a:lnTo>
                    <a:pt x="136724" y="1077806"/>
                  </a:lnTo>
                  <a:lnTo>
                    <a:pt x="147587" y="1077364"/>
                  </a:lnTo>
                  <a:lnTo>
                    <a:pt x="186392" y="1054002"/>
                  </a:lnTo>
                  <a:lnTo>
                    <a:pt x="192707" y="1000502"/>
                  </a:lnTo>
                  <a:lnTo>
                    <a:pt x="193102" y="942152"/>
                  </a:lnTo>
                  <a:lnTo>
                    <a:pt x="193227" y="860258"/>
                  </a:lnTo>
                  <a:lnTo>
                    <a:pt x="193258" y="627321"/>
                  </a:lnTo>
                  <a:lnTo>
                    <a:pt x="310674" y="627321"/>
                  </a:lnTo>
                  <a:lnTo>
                    <a:pt x="310668" y="338255"/>
                  </a:lnTo>
                  <a:close/>
                </a:path>
                <a:path w="403225" h="1078230">
                  <a:moveTo>
                    <a:pt x="310674" y="627321"/>
                  </a:moveTo>
                  <a:lnTo>
                    <a:pt x="210032" y="627321"/>
                  </a:lnTo>
                  <a:lnTo>
                    <a:pt x="210074" y="942152"/>
                  </a:lnTo>
                  <a:lnTo>
                    <a:pt x="210645" y="1006922"/>
                  </a:lnTo>
                  <a:lnTo>
                    <a:pt x="215999" y="1054002"/>
                  </a:lnTo>
                  <a:lnTo>
                    <a:pt x="248483" y="1076389"/>
                  </a:lnTo>
                  <a:lnTo>
                    <a:pt x="260335" y="1077233"/>
                  </a:lnTo>
                  <a:lnTo>
                    <a:pt x="272210" y="1076389"/>
                  </a:lnTo>
                  <a:lnTo>
                    <a:pt x="305893" y="1051370"/>
                  </a:lnTo>
                  <a:lnTo>
                    <a:pt x="310248" y="971758"/>
                  </a:lnTo>
                  <a:lnTo>
                    <a:pt x="310596" y="907035"/>
                  </a:lnTo>
                  <a:lnTo>
                    <a:pt x="310674" y="627321"/>
                  </a:lnTo>
                  <a:close/>
                </a:path>
                <a:path w="403225" h="1078230">
                  <a:moveTo>
                    <a:pt x="402520" y="338255"/>
                  </a:moveTo>
                  <a:lnTo>
                    <a:pt x="327359" y="338255"/>
                  </a:lnTo>
                  <a:lnTo>
                    <a:pt x="328489" y="606508"/>
                  </a:lnTo>
                  <a:lnTo>
                    <a:pt x="333526" y="613885"/>
                  </a:lnTo>
                  <a:lnTo>
                    <a:pt x="342733" y="622846"/>
                  </a:lnTo>
                  <a:lnTo>
                    <a:pt x="354684" y="627988"/>
                  </a:lnTo>
                  <a:lnTo>
                    <a:pt x="367901" y="628955"/>
                  </a:lnTo>
                  <a:lnTo>
                    <a:pt x="380907" y="625393"/>
                  </a:lnTo>
                  <a:lnTo>
                    <a:pt x="402367" y="572373"/>
                  </a:lnTo>
                  <a:lnTo>
                    <a:pt x="402818" y="526518"/>
                  </a:lnTo>
                  <a:lnTo>
                    <a:pt x="402831" y="366838"/>
                  </a:lnTo>
                  <a:lnTo>
                    <a:pt x="402520" y="338255"/>
                  </a:lnTo>
                  <a:close/>
                </a:path>
                <a:path w="403225" h="1078230">
                  <a:moveTo>
                    <a:pt x="231480" y="195839"/>
                  </a:moveTo>
                  <a:lnTo>
                    <a:pt x="169455" y="195857"/>
                  </a:lnTo>
                  <a:lnTo>
                    <a:pt x="115496" y="196954"/>
                  </a:lnTo>
                  <a:lnTo>
                    <a:pt x="58015" y="209989"/>
                  </a:lnTo>
                  <a:lnTo>
                    <a:pt x="15287" y="253332"/>
                  </a:lnTo>
                  <a:lnTo>
                    <a:pt x="1642" y="312033"/>
                  </a:lnTo>
                  <a:lnTo>
                    <a:pt x="451" y="372033"/>
                  </a:lnTo>
                  <a:lnTo>
                    <a:pt x="0" y="446969"/>
                  </a:lnTo>
                  <a:lnTo>
                    <a:pt x="304" y="521307"/>
                  </a:lnTo>
                  <a:lnTo>
                    <a:pt x="1380" y="579510"/>
                  </a:lnTo>
                  <a:lnTo>
                    <a:pt x="10640" y="617363"/>
                  </a:lnTo>
                  <a:lnTo>
                    <a:pt x="34207" y="628858"/>
                  </a:lnTo>
                  <a:lnTo>
                    <a:pt x="47713" y="627735"/>
                  </a:lnTo>
                  <a:lnTo>
                    <a:pt x="75263" y="585170"/>
                  </a:lnTo>
                  <a:lnTo>
                    <a:pt x="75758" y="545060"/>
                  </a:lnTo>
                  <a:lnTo>
                    <a:pt x="75838" y="338255"/>
                  </a:lnTo>
                  <a:lnTo>
                    <a:pt x="402520" y="338255"/>
                  </a:lnTo>
                  <a:lnTo>
                    <a:pt x="401089" y="297603"/>
                  </a:lnTo>
                  <a:lnTo>
                    <a:pt x="388048" y="255538"/>
                  </a:lnTo>
                  <a:lnTo>
                    <a:pt x="357176" y="219365"/>
                  </a:lnTo>
                  <a:lnTo>
                    <a:pt x="315129" y="199063"/>
                  </a:lnTo>
                  <a:lnTo>
                    <a:pt x="285421" y="196905"/>
                  </a:lnTo>
                  <a:lnTo>
                    <a:pt x="231480" y="195839"/>
                  </a:lnTo>
                  <a:close/>
                </a:path>
              </a:pathLst>
            </a:custGeom>
            <a:solidFill>
              <a:srgbClr val="FDD9CC"/>
            </a:solidFill>
          </p:spPr>
          <p:txBody>
            <a:bodyPr wrap="square" lIns="0" tIns="0" rIns="0" bIns="0" rtlCol="0"/>
            <a:lstStyle/>
            <a:p>
              <a:endParaRPr sz="372"/>
            </a:p>
          </p:txBody>
        </p:sp>
        <p:sp>
          <p:nvSpPr>
            <p:cNvPr id="21" name="object 21"/>
            <p:cNvSpPr/>
            <p:nvPr/>
          </p:nvSpPr>
          <p:spPr>
            <a:xfrm>
              <a:off x="3690326" y="937350"/>
              <a:ext cx="183387" cy="490380"/>
            </a:xfrm>
            <a:custGeom>
              <a:avLst/>
              <a:gdLst/>
              <a:ahLst/>
              <a:cxnLst/>
              <a:rect l="l" t="t" r="r" b="b"/>
              <a:pathLst>
                <a:path w="403225" h="1078230">
                  <a:moveTo>
                    <a:pt x="220099" y="0"/>
                  </a:moveTo>
                  <a:lnTo>
                    <a:pt x="148948" y="16388"/>
                  </a:lnTo>
                  <a:lnTo>
                    <a:pt x="123501" y="48950"/>
                  </a:lnTo>
                  <a:lnTo>
                    <a:pt x="116726" y="87458"/>
                  </a:lnTo>
                  <a:lnTo>
                    <a:pt x="116890" y="101094"/>
                  </a:lnTo>
                  <a:lnTo>
                    <a:pt x="132554" y="142661"/>
                  </a:lnTo>
                  <a:lnTo>
                    <a:pt x="175408" y="174580"/>
                  </a:lnTo>
                  <a:lnTo>
                    <a:pt x="195466" y="177938"/>
                  </a:lnTo>
                  <a:lnTo>
                    <a:pt x="205075" y="177811"/>
                  </a:lnTo>
                  <a:lnTo>
                    <a:pt x="252819" y="161014"/>
                  </a:lnTo>
                  <a:lnTo>
                    <a:pt x="280714" y="126254"/>
                  </a:lnTo>
                  <a:lnTo>
                    <a:pt x="286562" y="88561"/>
                  </a:lnTo>
                  <a:lnTo>
                    <a:pt x="286411" y="74124"/>
                  </a:lnTo>
                  <a:lnTo>
                    <a:pt x="254220" y="16198"/>
                  </a:lnTo>
                  <a:lnTo>
                    <a:pt x="220099" y="0"/>
                  </a:lnTo>
                  <a:close/>
                </a:path>
                <a:path w="403225" h="1078230">
                  <a:moveTo>
                    <a:pt x="310669" y="338255"/>
                  </a:moveTo>
                  <a:lnTo>
                    <a:pt x="92619" y="338255"/>
                  </a:lnTo>
                  <a:lnTo>
                    <a:pt x="92731" y="814441"/>
                  </a:lnTo>
                  <a:lnTo>
                    <a:pt x="92808" y="860258"/>
                  </a:lnTo>
                  <a:lnTo>
                    <a:pt x="93030" y="925071"/>
                  </a:lnTo>
                  <a:lnTo>
                    <a:pt x="93343" y="975631"/>
                  </a:lnTo>
                  <a:lnTo>
                    <a:pt x="93785" y="1013876"/>
                  </a:lnTo>
                  <a:lnTo>
                    <a:pt x="99308" y="1054224"/>
                  </a:lnTo>
                  <a:lnTo>
                    <a:pt x="136730" y="1077806"/>
                  </a:lnTo>
                  <a:lnTo>
                    <a:pt x="147592" y="1077364"/>
                  </a:lnTo>
                  <a:lnTo>
                    <a:pt x="186399" y="1054002"/>
                  </a:lnTo>
                  <a:lnTo>
                    <a:pt x="192703" y="1000502"/>
                  </a:lnTo>
                  <a:lnTo>
                    <a:pt x="193097" y="942152"/>
                  </a:lnTo>
                  <a:lnTo>
                    <a:pt x="193223" y="860258"/>
                  </a:lnTo>
                  <a:lnTo>
                    <a:pt x="193254" y="627321"/>
                  </a:lnTo>
                  <a:lnTo>
                    <a:pt x="310675" y="627321"/>
                  </a:lnTo>
                  <a:lnTo>
                    <a:pt x="310669" y="338255"/>
                  </a:lnTo>
                  <a:close/>
                </a:path>
                <a:path w="403225" h="1078230">
                  <a:moveTo>
                    <a:pt x="310675" y="627321"/>
                  </a:moveTo>
                  <a:lnTo>
                    <a:pt x="210034" y="627321"/>
                  </a:lnTo>
                  <a:lnTo>
                    <a:pt x="210076" y="942152"/>
                  </a:lnTo>
                  <a:lnTo>
                    <a:pt x="210647" y="1006922"/>
                  </a:lnTo>
                  <a:lnTo>
                    <a:pt x="216002" y="1054002"/>
                  </a:lnTo>
                  <a:lnTo>
                    <a:pt x="248491" y="1076389"/>
                  </a:lnTo>
                  <a:lnTo>
                    <a:pt x="260351" y="1077233"/>
                  </a:lnTo>
                  <a:lnTo>
                    <a:pt x="272213" y="1076389"/>
                  </a:lnTo>
                  <a:lnTo>
                    <a:pt x="305898" y="1051370"/>
                  </a:lnTo>
                  <a:lnTo>
                    <a:pt x="310249" y="971758"/>
                  </a:lnTo>
                  <a:lnTo>
                    <a:pt x="310597" y="907035"/>
                  </a:lnTo>
                  <a:lnTo>
                    <a:pt x="310675" y="627321"/>
                  </a:lnTo>
                  <a:close/>
                </a:path>
                <a:path w="403225" h="1078230">
                  <a:moveTo>
                    <a:pt x="402520" y="338255"/>
                  </a:moveTo>
                  <a:lnTo>
                    <a:pt x="327362" y="338255"/>
                  </a:lnTo>
                  <a:lnTo>
                    <a:pt x="328488" y="606508"/>
                  </a:lnTo>
                  <a:lnTo>
                    <a:pt x="333523" y="613885"/>
                  </a:lnTo>
                  <a:lnTo>
                    <a:pt x="342730" y="622846"/>
                  </a:lnTo>
                  <a:lnTo>
                    <a:pt x="354680" y="627988"/>
                  </a:lnTo>
                  <a:lnTo>
                    <a:pt x="367898" y="628955"/>
                  </a:lnTo>
                  <a:lnTo>
                    <a:pt x="380910" y="625393"/>
                  </a:lnTo>
                  <a:lnTo>
                    <a:pt x="402363" y="572373"/>
                  </a:lnTo>
                  <a:lnTo>
                    <a:pt x="402815" y="526518"/>
                  </a:lnTo>
                  <a:lnTo>
                    <a:pt x="402830" y="366838"/>
                  </a:lnTo>
                  <a:lnTo>
                    <a:pt x="402520" y="338255"/>
                  </a:lnTo>
                  <a:close/>
                </a:path>
                <a:path w="403225" h="1078230">
                  <a:moveTo>
                    <a:pt x="231478" y="195839"/>
                  </a:moveTo>
                  <a:lnTo>
                    <a:pt x="169451" y="195857"/>
                  </a:lnTo>
                  <a:lnTo>
                    <a:pt x="115492" y="196954"/>
                  </a:lnTo>
                  <a:lnTo>
                    <a:pt x="58021" y="209989"/>
                  </a:lnTo>
                  <a:lnTo>
                    <a:pt x="15287" y="253332"/>
                  </a:lnTo>
                  <a:lnTo>
                    <a:pt x="1640" y="312033"/>
                  </a:lnTo>
                  <a:lnTo>
                    <a:pt x="450" y="372033"/>
                  </a:lnTo>
                  <a:lnTo>
                    <a:pt x="0" y="446969"/>
                  </a:lnTo>
                  <a:lnTo>
                    <a:pt x="305" y="521307"/>
                  </a:lnTo>
                  <a:lnTo>
                    <a:pt x="1381" y="579510"/>
                  </a:lnTo>
                  <a:lnTo>
                    <a:pt x="10640" y="617363"/>
                  </a:lnTo>
                  <a:lnTo>
                    <a:pt x="34208" y="628858"/>
                  </a:lnTo>
                  <a:lnTo>
                    <a:pt x="47712" y="627735"/>
                  </a:lnTo>
                  <a:lnTo>
                    <a:pt x="75263" y="585170"/>
                  </a:lnTo>
                  <a:lnTo>
                    <a:pt x="75758" y="545060"/>
                  </a:lnTo>
                  <a:lnTo>
                    <a:pt x="75838" y="338255"/>
                  </a:lnTo>
                  <a:lnTo>
                    <a:pt x="402520" y="338255"/>
                  </a:lnTo>
                  <a:lnTo>
                    <a:pt x="401091" y="297603"/>
                  </a:lnTo>
                  <a:lnTo>
                    <a:pt x="388045" y="255538"/>
                  </a:lnTo>
                  <a:lnTo>
                    <a:pt x="357177" y="219365"/>
                  </a:lnTo>
                  <a:lnTo>
                    <a:pt x="315126" y="199063"/>
                  </a:lnTo>
                  <a:lnTo>
                    <a:pt x="285421" y="196905"/>
                  </a:lnTo>
                  <a:lnTo>
                    <a:pt x="231478" y="195839"/>
                  </a:lnTo>
                  <a:close/>
                </a:path>
              </a:pathLst>
            </a:custGeom>
            <a:solidFill>
              <a:srgbClr val="FAB7A4"/>
            </a:solidFill>
          </p:spPr>
          <p:txBody>
            <a:bodyPr wrap="square" lIns="0" tIns="0" rIns="0" bIns="0" rtlCol="0"/>
            <a:lstStyle/>
            <a:p>
              <a:endParaRPr sz="372"/>
            </a:p>
          </p:txBody>
        </p:sp>
        <p:sp>
          <p:nvSpPr>
            <p:cNvPr id="22" name="object 22"/>
            <p:cNvSpPr/>
            <p:nvPr/>
          </p:nvSpPr>
          <p:spPr>
            <a:xfrm>
              <a:off x="4033337" y="937350"/>
              <a:ext cx="183387" cy="490380"/>
            </a:xfrm>
            <a:custGeom>
              <a:avLst/>
              <a:gdLst/>
              <a:ahLst/>
              <a:cxnLst/>
              <a:rect l="l" t="t" r="r" b="b"/>
              <a:pathLst>
                <a:path w="403225" h="1078230">
                  <a:moveTo>
                    <a:pt x="220099" y="0"/>
                  </a:moveTo>
                  <a:lnTo>
                    <a:pt x="148948" y="16388"/>
                  </a:lnTo>
                  <a:lnTo>
                    <a:pt x="123501" y="48950"/>
                  </a:lnTo>
                  <a:lnTo>
                    <a:pt x="116726" y="87458"/>
                  </a:lnTo>
                  <a:lnTo>
                    <a:pt x="116890" y="101094"/>
                  </a:lnTo>
                  <a:lnTo>
                    <a:pt x="132553" y="142661"/>
                  </a:lnTo>
                  <a:lnTo>
                    <a:pt x="175408" y="174580"/>
                  </a:lnTo>
                  <a:lnTo>
                    <a:pt x="195461" y="177938"/>
                  </a:lnTo>
                  <a:lnTo>
                    <a:pt x="205063" y="177811"/>
                  </a:lnTo>
                  <a:lnTo>
                    <a:pt x="252818" y="161014"/>
                  </a:lnTo>
                  <a:lnTo>
                    <a:pt x="280701" y="126254"/>
                  </a:lnTo>
                  <a:lnTo>
                    <a:pt x="286562" y="88561"/>
                  </a:lnTo>
                  <a:lnTo>
                    <a:pt x="286411" y="74124"/>
                  </a:lnTo>
                  <a:lnTo>
                    <a:pt x="254220" y="16198"/>
                  </a:lnTo>
                  <a:lnTo>
                    <a:pt x="220099" y="0"/>
                  </a:lnTo>
                  <a:close/>
                </a:path>
                <a:path w="403225" h="1078230">
                  <a:moveTo>
                    <a:pt x="310668" y="338255"/>
                  </a:moveTo>
                  <a:lnTo>
                    <a:pt x="92619" y="338255"/>
                  </a:lnTo>
                  <a:lnTo>
                    <a:pt x="92731" y="814441"/>
                  </a:lnTo>
                  <a:lnTo>
                    <a:pt x="92808" y="860258"/>
                  </a:lnTo>
                  <a:lnTo>
                    <a:pt x="93030" y="925071"/>
                  </a:lnTo>
                  <a:lnTo>
                    <a:pt x="93343" y="975631"/>
                  </a:lnTo>
                  <a:lnTo>
                    <a:pt x="93785" y="1013876"/>
                  </a:lnTo>
                  <a:lnTo>
                    <a:pt x="99308" y="1054224"/>
                  </a:lnTo>
                  <a:lnTo>
                    <a:pt x="136723" y="1077806"/>
                  </a:lnTo>
                  <a:lnTo>
                    <a:pt x="147585" y="1077364"/>
                  </a:lnTo>
                  <a:lnTo>
                    <a:pt x="186391" y="1054002"/>
                  </a:lnTo>
                  <a:lnTo>
                    <a:pt x="192696" y="1000502"/>
                  </a:lnTo>
                  <a:lnTo>
                    <a:pt x="193087" y="942152"/>
                  </a:lnTo>
                  <a:lnTo>
                    <a:pt x="193211" y="860258"/>
                  </a:lnTo>
                  <a:lnTo>
                    <a:pt x="193241" y="627321"/>
                  </a:lnTo>
                  <a:lnTo>
                    <a:pt x="310674" y="627321"/>
                  </a:lnTo>
                  <a:lnTo>
                    <a:pt x="310668" y="338255"/>
                  </a:lnTo>
                  <a:close/>
                </a:path>
                <a:path w="403225" h="1078230">
                  <a:moveTo>
                    <a:pt x="310674" y="627321"/>
                  </a:moveTo>
                  <a:lnTo>
                    <a:pt x="210022" y="627321"/>
                  </a:lnTo>
                  <a:lnTo>
                    <a:pt x="210065" y="942152"/>
                  </a:lnTo>
                  <a:lnTo>
                    <a:pt x="210638" y="1006922"/>
                  </a:lnTo>
                  <a:lnTo>
                    <a:pt x="216001" y="1054002"/>
                  </a:lnTo>
                  <a:lnTo>
                    <a:pt x="248490" y="1076389"/>
                  </a:lnTo>
                  <a:lnTo>
                    <a:pt x="260351" y="1077233"/>
                  </a:lnTo>
                  <a:lnTo>
                    <a:pt x="272213" y="1076389"/>
                  </a:lnTo>
                  <a:lnTo>
                    <a:pt x="305897" y="1051370"/>
                  </a:lnTo>
                  <a:lnTo>
                    <a:pt x="310249" y="971758"/>
                  </a:lnTo>
                  <a:lnTo>
                    <a:pt x="310596" y="907035"/>
                  </a:lnTo>
                  <a:lnTo>
                    <a:pt x="310674" y="627321"/>
                  </a:lnTo>
                  <a:close/>
                </a:path>
                <a:path w="403225" h="1078230">
                  <a:moveTo>
                    <a:pt x="402519" y="338255"/>
                  </a:moveTo>
                  <a:lnTo>
                    <a:pt x="327362" y="338255"/>
                  </a:lnTo>
                  <a:lnTo>
                    <a:pt x="328488" y="606508"/>
                  </a:lnTo>
                  <a:lnTo>
                    <a:pt x="333523" y="613885"/>
                  </a:lnTo>
                  <a:lnTo>
                    <a:pt x="342730" y="622846"/>
                  </a:lnTo>
                  <a:lnTo>
                    <a:pt x="354680" y="627988"/>
                  </a:lnTo>
                  <a:lnTo>
                    <a:pt x="367898" y="628955"/>
                  </a:lnTo>
                  <a:lnTo>
                    <a:pt x="380910" y="625393"/>
                  </a:lnTo>
                  <a:lnTo>
                    <a:pt x="402363" y="572373"/>
                  </a:lnTo>
                  <a:lnTo>
                    <a:pt x="402814" y="526518"/>
                  </a:lnTo>
                  <a:lnTo>
                    <a:pt x="402830" y="366838"/>
                  </a:lnTo>
                  <a:lnTo>
                    <a:pt x="402519" y="338255"/>
                  </a:lnTo>
                  <a:close/>
                </a:path>
                <a:path w="403225" h="1078230">
                  <a:moveTo>
                    <a:pt x="231477" y="195839"/>
                  </a:moveTo>
                  <a:lnTo>
                    <a:pt x="169450" y="195857"/>
                  </a:lnTo>
                  <a:lnTo>
                    <a:pt x="115492" y="196954"/>
                  </a:lnTo>
                  <a:lnTo>
                    <a:pt x="58021" y="209989"/>
                  </a:lnTo>
                  <a:lnTo>
                    <a:pt x="15286" y="253332"/>
                  </a:lnTo>
                  <a:lnTo>
                    <a:pt x="1640" y="312033"/>
                  </a:lnTo>
                  <a:lnTo>
                    <a:pt x="450" y="372033"/>
                  </a:lnTo>
                  <a:lnTo>
                    <a:pt x="0" y="446969"/>
                  </a:lnTo>
                  <a:lnTo>
                    <a:pt x="305" y="521307"/>
                  </a:lnTo>
                  <a:lnTo>
                    <a:pt x="1381" y="579510"/>
                  </a:lnTo>
                  <a:lnTo>
                    <a:pt x="10640" y="617363"/>
                  </a:lnTo>
                  <a:lnTo>
                    <a:pt x="34207" y="628858"/>
                  </a:lnTo>
                  <a:lnTo>
                    <a:pt x="47711" y="627735"/>
                  </a:lnTo>
                  <a:lnTo>
                    <a:pt x="75262" y="585170"/>
                  </a:lnTo>
                  <a:lnTo>
                    <a:pt x="75758" y="545060"/>
                  </a:lnTo>
                  <a:lnTo>
                    <a:pt x="75838" y="338255"/>
                  </a:lnTo>
                  <a:lnTo>
                    <a:pt x="402519" y="338255"/>
                  </a:lnTo>
                  <a:lnTo>
                    <a:pt x="401086" y="297603"/>
                  </a:lnTo>
                  <a:lnTo>
                    <a:pt x="388043" y="255538"/>
                  </a:lnTo>
                  <a:lnTo>
                    <a:pt x="357176" y="219365"/>
                  </a:lnTo>
                  <a:lnTo>
                    <a:pt x="315126" y="199063"/>
                  </a:lnTo>
                  <a:lnTo>
                    <a:pt x="285421" y="196905"/>
                  </a:lnTo>
                  <a:lnTo>
                    <a:pt x="231477" y="195839"/>
                  </a:lnTo>
                  <a:close/>
                </a:path>
              </a:pathLst>
            </a:custGeom>
            <a:solidFill>
              <a:srgbClr val="F37762"/>
            </a:solidFill>
          </p:spPr>
          <p:txBody>
            <a:bodyPr wrap="square" lIns="0" tIns="0" rIns="0" bIns="0" rtlCol="0"/>
            <a:lstStyle/>
            <a:p>
              <a:endParaRPr sz="372"/>
            </a:p>
          </p:txBody>
        </p:sp>
        <p:sp>
          <p:nvSpPr>
            <p:cNvPr id="23" name="object 23"/>
            <p:cNvSpPr/>
            <p:nvPr/>
          </p:nvSpPr>
          <p:spPr>
            <a:xfrm>
              <a:off x="5405378" y="1523829"/>
              <a:ext cx="183387" cy="490380"/>
            </a:xfrm>
            <a:custGeom>
              <a:avLst/>
              <a:gdLst/>
              <a:ahLst/>
              <a:cxnLst/>
              <a:rect l="l" t="t" r="r" b="b"/>
              <a:pathLst>
                <a:path w="403225" h="1078229">
                  <a:moveTo>
                    <a:pt x="220100" y="0"/>
                  </a:moveTo>
                  <a:lnTo>
                    <a:pt x="148953" y="16387"/>
                  </a:lnTo>
                  <a:lnTo>
                    <a:pt x="123506" y="48950"/>
                  </a:lnTo>
                  <a:lnTo>
                    <a:pt x="116732" y="87471"/>
                  </a:lnTo>
                  <a:lnTo>
                    <a:pt x="116895" y="101099"/>
                  </a:lnTo>
                  <a:lnTo>
                    <a:pt x="132566" y="142661"/>
                  </a:lnTo>
                  <a:lnTo>
                    <a:pt x="175410" y="174581"/>
                  </a:lnTo>
                  <a:lnTo>
                    <a:pt x="195470" y="177938"/>
                  </a:lnTo>
                  <a:lnTo>
                    <a:pt x="205064" y="177811"/>
                  </a:lnTo>
                  <a:lnTo>
                    <a:pt x="252814" y="161019"/>
                  </a:lnTo>
                  <a:lnTo>
                    <a:pt x="280706" y="126254"/>
                  </a:lnTo>
                  <a:lnTo>
                    <a:pt x="286559" y="88560"/>
                  </a:lnTo>
                  <a:lnTo>
                    <a:pt x="286409" y="74129"/>
                  </a:lnTo>
                  <a:lnTo>
                    <a:pt x="254216" y="16198"/>
                  </a:lnTo>
                  <a:lnTo>
                    <a:pt x="220100" y="0"/>
                  </a:lnTo>
                  <a:close/>
                </a:path>
                <a:path w="403225" h="1078229">
                  <a:moveTo>
                    <a:pt x="310673" y="338255"/>
                  </a:moveTo>
                  <a:lnTo>
                    <a:pt x="92617" y="338255"/>
                  </a:lnTo>
                  <a:lnTo>
                    <a:pt x="92728" y="814445"/>
                  </a:lnTo>
                  <a:lnTo>
                    <a:pt x="92805" y="860258"/>
                  </a:lnTo>
                  <a:lnTo>
                    <a:pt x="93028" y="925072"/>
                  </a:lnTo>
                  <a:lnTo>
                    <a:pt x="93341" y="975634"/>
                  </a:lnTo>
                  <a:lnTo>
                    <a:pt x="93782" y="1013881"/>
                  </a:lnTo>
                  <a:lnTo>
                    <a:pt x="99307" y="1054230"/>
                  </a:lnTo>
                  <a:lnTo>
                    <a:pt x="136724" y="1077814"/>
                  </a:lnTo>
                  <a:lnTo>
                    <a:pt x="147584" y="1077372"/>
                  </a:lnTo>
                  <a:lnTo>
                    <a:pt x="186396" y="1054003"/>
                  </a:lnTo>
                  <a:lnTo>
                    <a:pt x="192707" y="1000502"/>
                  </a:lnTo>
                  <a:lnTo>
                    <a:pt x="193099" y="942152"/>
                  </a:lnTo>
                  <a:lnTo>
                    <a:pt x="193222" y="860258"/>
                  </a:lnTo>
                  <a:lnTo>
                    <a:pt x="193253" y="627334"/>
                  </a:lnTo>
                  <a:lnTo>
                    <a:pt x="310680" y="627334"/>
                  </a:lnTo>
                  <a:lnTo>
                    <a:pt x="310673" y="338255"/>
                  </a:lnTo>
                  <a:close/>
                </a:path>
                <a:path w="403225" h="1078229">
                  <a:moveTo>
                    <a:pt x="310680" y="627334"/>
                  </a:moveTo>
                  <a:lnTo>
                    <a:pt x="210038" y="627334"/>
                  </a:lnTo>
                  <a:lnTo>
                    <a:pt x="210080" y="942152"/>
                  </a:lnTo>
                  <a:lnTo>
                    <a:pt x="210650" y="1006922"/>
                  </a:lnTo>
                  <a:lnTo>
                    <a:pt x="216004" y="1054003"/>
                  </a:lnTo>
                  <a:lnTo>
                    <a:pt x="248493" y="1076399"/>
                  </a:lnTo>
                  <a:lnTo>
                    <a:pt x="260350" y="1077245"/>
                  </a:lnTo>
                  <a:lnTo>
                    <a:pt x="272220" y="1076399"/>
                  </a:lnTo>
                  <a:lnTo>
                    <a:pt x="305894" y="1051371"/>
                  </a:lnTo>
                  <a:lnTo>
                    <a:pt x="310253" y="971763"/>
                  </a:lnTo>
                  <a:lnTo>
                    <a:pt x="310601" y="907041"/>
                  </a:lnTo>
                  <a:lnTo>
                    <a:pt x="310680" y="627334"/>
                  </a:lnTo>
                  <a:close/>
                </a:path>
                <a:path w="403225" h="1078229">
                  <a:moveTo>
                    <a:pt x="402532" y="338255"/>
                  </a:moveTo>
                  <a:lnTo>
                    <a:pt x="327364" y="338255"/>
                  </a:lnTo>
                  <a:lnTo>
                    <a:pt x="328484" y="606509"/>
                  </a:lnTo>
                  <a:lnTo>
                    <a:pt x="333521" y="613897"/>
                  </a:lnTo>
                  <a:lnTo>
                    <a:pt x="342734" y="622852"/>
                  </a:lnTo>
                  <a:lnTo>
                    <a:pt x="354688" y="627992"/>
                  </a:lnTo>
                  <a:lnTo>
                    <a:pt x="367906" y="628961"/>
                  </a:lnTo>
                  <a:lnTo>
                    <a:pt x="380912" y="625406"/>
                  </a:lnTo>
                  <a:lnTo>
                    <a:pt x="402377" y="572377"/>
                  </a:lnTo>
                  <a:lnTo>
                    <a:pt x="402832" y="526519"/>
                  </a:lnTo>
                  <a:lnTo>
                    <a:pt x="402846" y="366838"/>
                  </a:lnTo>
                  <a:lnTo>
                    <a:pt x="402532" y="338255"/>
                  </a:lnTo>
                  <a:close/>
                </a:path>
                <a:path w="403225" h="1078229">
                  <a:moveTo>
                    <a:pt x="231480" y="195844"/>
                  </a:moveTo>
                  <a:lnTo>
                    <a:pt x="169455" y="195861"/>
                  </a:lnTo>
                  <a:lnTo>
                    <a:pt x="115497" y="196956"/>
                  </a:lnTo>
                  <a:lnTo>
                    <a:pt x="58023" y="209989"/>
                  </a:lnTo>
                  <a:lnTo>
                    <a:pt x="15285" y="253337"/>
                  </a:lnTo>
                  <a:lnTo>
                    <a:pt x="1637" y="312044"/>
                  </a:lnTo>
                  <a:lnTo>
                    <a:pt x="448" y="372043"/>
                  </a:lnTo>
                  <a:lnTo>
                    <a:pt x="0" y="446976"/>
                  </a:lnTo>
                  <a:lnTo>
                    <a:pt x="307" y="521310"/>
                  </a:lnTo>
                  <a:lnTo>
                    <a:pt x="1384" y="579511"/>
                  </a:lnTo>
                  <a:lnTo>
                    <a:pt x="10646" y="617364"/>
                  </a:lnTo>
                  <a:lnTo>
                    <a:pt x="34213" y="628863"/>
                  </a:lnTo>
                  <a:lnTo>
                    <a:pt x="47718" y="627735"/>
                  </a:lnTo>
                  <a:lnTo>
                    <a:pt x="75264" y="585172"/>
                  </a:lnTo>
                  <a:lnTo>
                    <a:pt x="75762" y="545065"/>
                  </a:lnTo>
                  <a:lnTo>
                    <a:pt x="75843" y="338255"/>
                  </a:lnTo>
                  <a:lnTo>
                    <a:pt x="402532" y="338255"/>
                  </a:lnTo>
                  <a:lnTo>
                    <a:pt x="401096" y="297603"/>
                  </a:lnTo>
                  <a:lnTo>
                    <a:pt x="388049" y="255543"/>
                  </a:lnTo>
                  <a:lnTo>
                    <a:pt x="357182" y="219365"/>
                  </a:lnTo>
                  <a:lnTo>
                    <a:pt x="315123" y="199062"/>
                  </a:lnTo>
                  <a:lnTo>
                    <a:pt x="285420" y="196910"/>
                  </a:lnTo>
                  <a:lnTo>
                    <a:pt x="231480" y="195844"/>
                  </a:lnTo>
                  <a:close/>
                </a:path>
              </a:pathLst>
            </a:custGeom>
            <a:solidFill>
              <a:srgbClr val="F37762"/>
            </a:solidFill>
          </p:spPr>
          <p:txBody>
            <a:bodyPr wrap="square" lIns="0" tIns="0" rIns="0" bIns="0" rtlCol="0"/>
            <a:lstStyle/>
            <a:p>
              <a:endParaRPr sz="372"/>
            </a:p>
          </p:txBody>
        </p:sp>
        <p:sp>
          <p:nvSpPr>
            <p:cNvPr id="24" name="object 24"/>
            <p:cNvSpPr/>
            <p:nvPr/>
          </p:nvSpPr>
          <p:spPr>
            <a:xfrm>
              <a:off x="6091398" y="1523829"/>
              <a:ext cx="183387" cy="490380"/>
            </a:xfrm>
            <a:custGeom>
              <a:avLst/>
              <a:gdLst/>
              <a:ahLst/>
              <a:cxnLst/>
              <a:rect l="l" t="t" r="r" b="b"/>
              <a:pathLst>
                <a:path w="403225" h="1078229">
                  <a:moveTo>
                    <a:pt x="220097" y="0"/>
                  </a:moveTo>
                  <a:lnTo>
                    <a:pt x="148947" y="16387"/>
                  </a:lnTo>
                  <a:lnTo>
                    <a:pt x="123501" y="48950"/>
                  </a:lnTo>
                  <a:lnTo>
                    <a:pt x="116716" y="87471"/>
                  </a:lnTo>
                  <a:lnTo>
                    <a:pt x="116882" y="101099"/>
                  </a:lnTo>
                  <a:lnTo>
                    <a:pt x="132567" y="142661"/>
                  </a:lnTo>
                  <a:lnTo>
                    <a:pt x="175405" y="174581"/>
                  </a:lnTo>
                  <a:lnTo>
                    <a:pt x="195465" y="177938"/>
                  </a:lnTo>
                  <a:lnTo>
                    <a:pt x="205069" y="177811"/>
                  </a:lnTo>
                  <a:lnTo>
                    <a:pt x="252815" y="161019"/>
                  </a:lnTo>
                  <a:lnTo>
                    <a:pt x="280700" y="126254"/>
                  </a:lnTo>
                  <a:lnTo>
                    <a:pt x="286564" y="88560"/>
                  </a:lnTo>
                  <a:lnTo>
                    <a:pt x="286413" y="74129"/>
                  </a:lnTo>
                  <a:lnTo>
                    <a:pt x="254216" y="16198"/>
                  </a:lnTo>
                  <a:lnTo>
                    <a:pt x="220097" y="0"/>
                  </a:lnTo>
                  <a:close/>
                </a:path>
                <a:path w="403225" h="1078229">
                  <a:moveTo>
                    <a:pt x="310668" y="338255"/>
                  </a:moveTo>
                  <a:lnTo>
                    <a:pt x="92622" y="338255"/>
                  </a:lnTo>
                  <a:lnTo>
                    <a:pt x="92731" y="814445"/>
                  </a:lnTo>
                  <a:lnTo>
                    <a:pt x="92807" y="860258"/>
                  </a:lnTo>
                  <a:lnTo>
                    <a:pt x="93026" y="925072"/>
                  </a:lnTo>
                  <a:lnTo>
                    <a:pt x="93336" y="975634"/>
                  </a:lnTo>
                  <a:lnTo>
                    <a:pt x="93775" y="1013881"/>
                  </a:lnTo>
                  <a:lnTo>
                    <a:pt x="99301" y="1054230"/>
                  </a:lnTo>
                  <a:lnTo>
                    <a:pt x="136725" y="1077814"/>
                  </a:lnTo>
                  <a:lnTo>
                    <a:pt x="147588" y="1077372"/>
                  </a:lnTo>
                  <a:lnTo>
                    <a:pt x="186392" y="1054003"/>
                  </a:lnTo>
                  <a:lnTo>
                    <a:pt x="192711" y="1000502"/>
                  </a:lnTo>
                  <a:lnTo>
                    <a:pt x="193104" y="942152"/>
                  </a:lnTo>
                  <a:lnTo>
                    <a:pt x="193228" y="860258"/>
                  </a:lnTo>
                  <a:lnTo>
                    <a:pt x="193258" y="627334"/>
                  </a:lnTo>
                  <a:lnTo>
                    <a:pt x="310674" y="627334"/>
                  </a:lnTo>
                  <a:lnTo>
                    <a:pt x="310668" y="338255"/>
                  </a:lnTo>
                  <a:close/>
                </a:path>
                <a:path w="403225" h="1078229">
                  <a:moveTo>
                    <a:pt x="310674" y="627334"/>
                  </a:moveTo>
                  <a:lnTo>
                    <a:pt x="210032" y="627334"/>
                  </a:lnTo>
                  <a:lnTo>
                    <a:pt x="210074" y="942152"/>
                  </a:lnTo>
                  <a:lnTo>
                    <a:pt x="210644" y="1006922"/>
                  </a:lnTo>
                  <a:lnTo>
                    <a:pt x="215994" y="1054003"/>
                  </a:lnTo>
                  <a:lnTo>
                    <a:pt x="248489" y="1076399"/>
                  </a:lnTo>
                  <a:lnTo>
                    <a:pt x="260345" y="1077245"/>
                  </a:lnTo>
                  <a:lnTo>
                    <a:pt x="272210" y="1076399"/>
                  </a:lnTo>
                  <a:lnTo>
                    <a:pt x="305893" y="1051371"/>
                  </a:lnTo>
                  <a:lnTo>
                    <a:pt x="310248" y="971763"/>
                  </a:lnTo>
                  <a:lnTo>
                    <a:pt x="310596" y="907041"/>
                  </a:lnTo>
                  <a:lnTo>
                    <a:pt x="310674" y="627334"/>
                  </a:lnTo>
                  <a:close/>
                </a:path>
                <a:path w="403225" h="1078229">
                  <a:moveTo>
                    <a:pt x="402523" y="338255"/>
                  </a:moveTo>
                  <a:lnTo>
                    <a:pt x="327359" y="338255"/>
                  </a:lnTo>
                  <a:lnTo>
                    <a:pt x="328489" y="606509"/>
                  </a:lnTo>
                  <a:lnTo>
                    <a:pt x="333526" y="613897"/>
                  </a:lnTo>
                  <a:lnTo>
                    <a:pt x="342732" y="622852"/>
                  </a:lnTo>
                  <a:lnTo>
                    <a:pt x="354680" y="627992"/>
                  </a:lnTo>
                  <a:lnTo>
                    <a:pt x="367896" y="628961"/>
                  </a:lnTo>
                  <a:lnTo>
                    <a:pt x="380907" y="625406"/>
                  </a:lnTo>
                  <a:lnTo>
                    <a:pt x="402372" y="572377"/>
                  </a:lnTo>
                  <a:lnTo>
                    <a:pt x="402819" y="526519"/>
                  </a:lnTo>
                  <a:lnTo>
                    <a:pt x="402833" y="366838"/>
                  </a:lnTo>
                  <a:lnTo>
                    <a:pt x="402523" y="338255"/>
                  </a:lnTo>
                  <a:close/>
                </a:path>
                <a:path w="403225" h="1078229">
                  <a:moveTo>
                    <a:pt x="231479" y="195844"/>
                  </a:moveTo>
                  <a:lnTo>
                    <a:pt x="169453" y="195861"/>
                  </a:lnTo>
                  <a:lnTo>
                    <a:pt x="115493" y="196956"/>
                  </a:lnTo>
                  <a:lnTo>
                    <a:pt x="58015" y="209989"/>
                  </a:lnTo>
                  <a:lnTo>
                    <a:pt x="15287" y="253337"/>
                  </a:lnTo>
                  <a:lnTo>
                    <a:pt x="1642" y="312044"/>
                  </a:lnTo>
                  <a:lnTo>
                    <a:pt x="451" y="372043"/>
                  </a:lnTo>
                  <a:lnTo>
                    <a:pt x="0" y="446976"/>
                  </a:lnTo>
                  <a:lnTo>
                    <a:pt x="304" y="521310"/>
                  </a:lnTo>
                  <a:lnTo>
                    <a:pt x="1380" y="579511"/>
                  </a:lnTo>
                  <a:lnTo>
                    <a:pt x="10640" y="617364"/>
                  </a:lnTo>
                  <a:lnTo>
                    <a:pt x="34207" y="628863"/>
                  </a:lnTo>
                  <a:lnTo>
                    <a:pt x="47713" y="627735"/>
                  </a:lnTo>
                  <a:lnTo>
                    <a:pt x="75263" y="585172"/>
                  </a:lnTo>
                  <a:lnTo>
                    <a:pt x="75758" y="545065"/>
                  </a:lnTo>
                  <a:lnTo>
                    <a:pt x="75838" y="338255"/>
                  </a:lnTo>
                  <a:lnTo>
                    <a:pt x="402523" y="338255"/>
                  </a:lnTo>
                  <a:lnTo>
                    <a:pt x="401094" y="297603"/>
                  </a:lnTo>
                  <a:lnTo>
                    <a:pt x="388047" y="255543"/>
                  </a:lnTo>
                  <a:lnTo>
                    <a:pt x="357176" y="219365"/>
                  </a:lnTo>
                  <a:lnTo>
                    <a:pt x="315118" y="199062"/>
                  </a:lnTo>
                  <a:lnTo>
                    <a:pt x="285419" y="196910"/>
                  </a:lnTo>
                  <a:lnTo>
                    <a:pt x="231479" y="195844"/>
                  </a:lnTo>
                  <a:close/>
                </a:path>
              </a:pathLst>
            </a:custGeom>
            <a:solidFill>
              <a:srgbClr val="D8493F"/>
            </a:solidFill>
          </p:spPr>
          <p:txBody>
            <a:bodyPr wrap="square" lIns="0" tIns="0" rIns="0" bIns="0" rtlCol="0"/>
            <a:lstStyle/>
            <a:p>
              <a:endParaRPr sz="372"/>
            </a:p>
          </p:txBody>
        </p:sp>
        <p:sp>
          <p:nvSpPr>
            <p:cNvPr id="25" name="object 25"/>
            <p:cNvSpPr/>
            <p:nvPr/>
          </p:nvSpPr>
          <p:spPr>
            <a:xfrm>
              <a:off x="6091398" y="937350"/>
              <a:ext cx="183387" cy="490380"/>
            </a:xfrm>
            <a:custGeom>
              <a:avLst/>
              <a:gdLst/>
              <a:ahLst/>
              <a:cxnLst/>
              <a:rect l="l" t="t" r="r" b="b"/>
              <a:pathLst>
                <a:path w="403225" h="1078230">
                  <a:moveTo>
                    <a:pt x="220097" y="0"/>
                  </a:moveTo>
                  <a:lnTo>
                    <a:pt x="148947" y="16388"/>
                  </a:lnTo>
                  <a:lnTo>
                    <a:pt x="123501" y="48950"/>
                  </a:lnTo>
                  <a:lnTo>
                    <a:pt x="116716" y="87458"/>
                  </a:lnTo>
                  <a:lnTo>
                    <a:pt x="116882" y="101094"/>
                  </a:lnTo>
                  <a:lnTo>
                    <a:pt x="132567" y="142661"/>
                  </a:lnTo>
                  <a:lnTo>
                    <a:pt x="175405" y="174580"/>
                  </a:lnTo>
                  <a:lnTo>
                    <a:pt x="195465" y="177938"/>
                  </a:lnTo>
                  <a:lnTo>
                    <a:pt x="205069" y="177811"/>
                  </a:lnTo>
                  <a:lnTo>
                    <a:pt x="252815" y="161014"/>
                  </a:lnTo>
                  <a:lnTo>
                    <a:pt x="280700" y="126254"/>
                  </a:lnTo>
                  <a:lnTo>
                    <a:pt x="286564" y="88561"/>
                  </a:lnTo>
                  <a:lnTo>
                    <a:pt x="286413" y="74124"/>
                  </a:lnTo>
                  <a:lnTo>
                    <a:pt x="254216" y="16198"/>
                  </a:lnTo>
                  <a:lnTo>
                    <a:pt x="220097" y="0"/>
                  </a:lnTo>
                  <a:close/>
                </a:path>
                <a:path w="403225" h="1078230">
                  <a:moveTo>
                    <a:pt x="310668" y="338255"/>
                  </a:moveTo>
                  <a:lnTo>
                    <a:pt x="92622" y="338255"/>
                  </a:lnTo>
                  <a:lnTo>
                    <a:pt x="92731" y="814441"/>
                  </a:lnTo>
                  <a:lnTo>
                    <a:pt x="92807" y="860258"/>
                  </a:lnTo>
                  <a:lnTo>
                    <a:pt x="93026" y="925071"/>
                  </a:lnTo>
                  <a:lnTo>
                    <a:pt x="93336" y="975631"/>
                  </a:lnTo>
                  <a:lnTo>
                    <a:pt x="93775" y="1013876"/>
                  </a:lnTo>
                  <a:lnTo>
                    <a:pt x="99301" y="1054224"/>
                  </a:lnTo>
                  <a:lnTo>
                    <a:pt x="136725" y="1077806"/>
                  </a:lnTo>
                  <a:lnTo>
                    <a:pt x="147588" y="1077364"/>
                  </a:lnTo>
                  <a:lnTo>
                    <a:pt x="186392" y="1054002"/>
                  </a:lnTo>
                  <a:lnTo>
                    <a:pt x="192711" y="1000502"/>
                  </a:lnTo>
                  <a:lnTo>
                    <a:pt x="193104" y="942152"/>
                  </a:lnTo>
                  <a:lnTo>
                    <a:pt x="193228" y="860258"/>
                  </a:lnTo>
                  <a:lnTo>
                    <a:pt x="193258" y="627321"/>
                  </a:lnTo>
                  <a:lnTo>
                    <a:pt x="310674" y="627321"/>
                  </a:lnTo>
                  <a:lnTo>
                    <a:pt x="310668" y="338255"/>
                  </a:lnTo>
                  <a:close/>
                </a:path>
                <a:path w="403225" h="1078230">
                  <a:moveTo>
                    <a:pt x="310674" y="627321"/>
                  </a:moveTo>
                  <a:lnTo>
                    <a:pt x="210032" y="627321"/>
                  </a:lnTo>
                  <a:lnTo>
                    <a:pt x="210074" y="942152"/>
                  </a:lnTo>
                  <a:lnTo>
                    <a:pt x="210644" y="1006922"/>
                  </a:lnTo>
                  <a:lnTo>
                    <a:pt x="215993" y="1054002"/>
                  </a:lnTo>
                  <a:lnTo>
                    <a:pt x="248489" y="1076389"/>
                  </a:lnTo>
                  <a:lnTo>
                    <a:pt x="260345" y="1077233"/>
                  </a:lnTo>
                  <a:lnTo>
                    <a:pt x="272210" y="1076389"/>
                  </a:lnTo>
                  <a:lnTo>
                    <a:pt x="305893" y="1051370"/>
                  </a:lnTo>
                  <a:lnTo>
                    <a:pt x="310248" y="971758"/>
                  </a:lnTo>
                  <a:lnTo>
                    <a:pt x="310596" y="907035"/>
                  </a:lnTo>
                  <a:lnTo>
                    <a:pt x="310674" y="627321"/>
                  </a:lnTo>
                  <a:close/>
                </a:path>
                <a:path w="403225" h="1078230">
                  <a:moveTo>
                    <a:pt x="402523" y="338255"/>
                  </a:moveTo>
                  <a:lnTo>
                    <a:pt x="327359" y="338255"/>
                  </a:lnTo>
                  <a:lnTo>
                    <a:pt x="328489" y="606508"/>
                  </a:lnTo>
                  <a:lnTo>
                    <a:pt x="333526" y="613885"/>
                  </a:lnTo>
                  <a:lnTo>
                    <a:pt x="342732" y="622846"/>
                  </a:lnTo>
                  <a:lnTo>
                    <a:pt x="354680" y="627988"/>
                  </a:lnTo>
                  <a:lnTo>
                    <a:pt x="367896" y="628955"/>
                  </a:lnTo>
                  <a:lnTo>
                    <a:pt x="380907" y="625393"/>
                  </a:lnTo>
                  <a:lnTo>
                    <a:pt x="402372" y="572373"/>
                  </a:lnTo>
                  <a:lnTo>
                    <a:pt x="402819" y="526518"/>
                  </a:lnTo>
                  <a:lnTo>
                    <a:pt x="402833" y="366838"/>
                  </a:lnTo>
                  <a:lnTo>
                    <a:pt x="402523" y="338255"/>
                  </a:lnTo>
                  <a:close/>
                </a:path>
                <a:path w="403225" h="1078230">
                  <a:moveTo>
                    <a:pt x="231479" y="195839"/>
                  </a:moveTo>
                  <a:lnTo>
                    <a:pt x="169453" y="195857"/>
                  </a:lnTo>
                  <a:lnTo>
                    <a:pt x="115493" y="196954"/>
                  </a:lnTo>
                  <a:lnTo>
                    <a:pt x="58015" y="209989"/>
                  </a:lnTo>
                  <a:lnTo>
                    <a:pt x="15287" y="253332"/>
                  </a:lnTo>
                  <a:lnTo>
                    <a:pt x="1642" y="312033"/>
                  </a:lnTo>
                  <a:lnTo>
                    <a:pt x="451" y="372033"/>
                  </a:lnTo>
                  <a:lnTo>
                    <a:pt x="0" y="446969"/>
                  </a:lnTo>
                  <a:lnTo>
                    <a:pt x="304" y="521307"/>
                  </a:lnTo>
                  <a:lnTo>
                    <a:pt x="1380" y="579510"/>
                  </a:lnTo>
                  <a:lnTo>
                    <a:pt x="10640" y="617363"/>
                  </a:lnTo>
                  <a:lnTo>
                    <a:pt x="34207" y="628858"/>
                  </a:lnTo>
                  <a:lnTo>
                    <a:pt x="47713" y="627735"/>
                  </a:lnTo>
                  <a:lnTo>
                    <a:pt x="75263" y="585170"/>
                  </a:lnTo>
                  <a:lnTo>
                    <a:pt x="75758" y="545060"/>
                  </a:lnTo>
                  <a:lnTo>
                    <a:pt x="75838" y="338255"/>
                  </a:lnTo>
                  <a:lnTo>
                    <a:pt x="402523" y="338255"/>
                  </a:lnTo>
                  <a:lnTo>
                    <a:pt x="401094" y="297603"/>
                  </a:lnTo>
                  <a:lnTo>
                    <a:pt x="388047" y="255538"/>
                  </a:lnTo>
                  <a:lnTo>
                    <a:pt x="357176" y="219365"/>
                  </a:lnTo>
                  <a:lnTo>
                    <a:pt x="315118" y="199063"/>
                  </a:lnTo>
                  <a:lnTo>
                    <a:pt x="285419" y="196905"/>
                  </a:lnTo>
                  <a:lnTo>
                    <a:pt x="231479" y="195839"/>
                  </a:lnTo>
                  <a:close/>
                </a:path>
              </a:pathLst>
            </a:custGeom>
            <a:solidFill>
              <a:srgbClr val="D8493F"/>
            </a:solidFill>
          </p:spPr>
          <p:txBody>
            <a:bodyPr wrap="square" lIns="0" tIns="0" rIns="0" bIns="0" rtlCol="0"/>
            <a:lstStyle/>
            <a:p>
              <a:endParaRPr sz="372"/>
            </a:p>
          </p:txBody>
        </p:sp>
        <p:sp>
          <p:nvSpPr>
            <p:cNvPr id="26" name="object 26"/>
            <p:cNvSpPr/>
            <p:nvPr/>
          </p:nvSpPr>
          <p:spPr>
            <a:xfrm>
              <a:off x="5062369" y="1523829"/>
              <a:ext cx="183387" cy="490380"/>
            </a:xfrm>
            <a:custGeom>
              <a:avLst/>
              <a:gdLst/>
              <a:ahLst/>
              <a:cxnLst/>
              <a:rect l="l" t="t" r="r" b="b"/>
              <a:pathLst>
                <a:path w="403225" h="1078229">
                  <a:moveTo>
                    <a:pt x="220092" y="0"/>
                  </a:moveTo>
                  <a:lnTo>
                    <a:pt x="148940" y="16387"/>
                  </a:lnTo>
                  <a:lnTo>
                    <a:pt x="123493" y="48950"/>
                  </a:lnTo>
                  <a:lnTo>
                    <a:pt x="116718" y="87471"/>
                  </a:lnTo>
                  <a:lnTo>
                    <a:pt x="116883" y="101099"/>
                  </a:lnTo>
                  <a:lnTo>
                    <a:pt x="132559" y="142661"/>
                  </a:lnTo>
                  <a:lnTo>
                    <a:pt x="175408" y="174581"/>
                  </a:lnTo>
                  <a:lnTo>
                    <a:pt x="195461" y="177938"/>
                  </a:lnTo>
                  <a:lnTo>
                    <a:pt x="205061" y="177811"/>
                  </a:lnTo>
                  <a:lnTo>
                    <a:pt x="252811" y="161019"/>
                  </a:lnTo>
                  <a:lnTo>
                    <a:pt x="280693" y="126254"/>
                  </a:lnTo>
                  <a:lnTo>
                    <a:pt x="286556" y="88560"/>
                  </a:lnTo>
                  <a:lnTo>
                    <a:pt x="286406" y="74129"/>
                  </a:lnTo>
                  <a:lnTo>
                    <a:pt x="254214" y="16198"/>
                  </a:lnTo>
                  <a:lnTo>
                    <a:pt x="220092" y="0"/>
                  </a:lnTo>
                  <a:close/>
                </a:path>
                <a:path w="403225" h="1078229">
                  <a:moveTo>
                    <a:pt x="310660" y="338255"/>
                  </a:moveTo>
                  <a:lnTo>
                    <a:pt x="92614" y="338255"/>
                  </a:lnTo>
                  <a:lnTo>
                    <a:pt x="92724" y="814445"/>
                  </a:lnTo>
                  <a:lnTo>
                    <a:pt x="92801" y="860258"/>
                  </a:lnTo>
                  <a:lnTo>
                    <a:pt x="93021" y="925072"/>
                  </a:lnTo>
                  <a:lnTo>
                    <a:pt x="93332" y="975634"/>
                  </a:lnTo>
                  <a:lnTo>
                    <a:pt x="93771" y="1013881"/>
                  </a:lnTo>
                  <a:lnTo>
                    <a:pt x="99293" y="1054230"/>
                  </a:lnTo>
                  <a:lnTo>
                    <a:pt x="136717" y="1077814"/>
                  </a:lnTo>
                  <a:lnTo>
                    <a:pt x="147580" y="1077372"/>
                  </a:lnTo>
                  <a:lnTo>
                    <a:pt x="186385" y="1054003"/>
                  </a:lnTo>
                  <a:lnTo>
                    <a:pt x="192703" y="1000502"/>
                  </a:lnTo>
                  <a:lnTo>
                    <a:pt x="193096" y="942152"/>
                  </a:lnTo>
                  <a:lnTo>
                    <a:pt x="193220" y="860258"/>
                  </a:lnTo>
                  <a:lnTo>
                    <a:pt x="193250" y="627334"/>
                  </a:lnTo>
                  <a:lnTo>
                    <a:pt x="310667" y="627334"/>
                  </a:lnTo>
                  <a:lnTo>
                    <a:pt x="310660" y="338255"/>
                  </a:lnTo>
                  <a:close/>
                </a:path>
                <a:path w="403225" h="1078229">
                  <a:moveTo>
                    <a:pt x="310667" y="627334"/>
                  </a:moveTo>
                  <a:lnTo>
                    <a:pt x="210025" y="627334"/>
                  </a:lnTo>
                  <a:lnTo>
                    <a:pt x="210067" y="942152"/>
                  </a:lnTo>
                  <a:lnTo>
                    <a:pt x="210637" y="1006922"/>
                  </a:lnTo>
                  <a:lnTo>
                    <a:pt x="215997" y="1054003"/>
                  </a:lnTo>
                  <a:lnTo>
                    <a:pt x="248494" y="1076399"/>
                  </a:lnTo>
                  <a:lnTo>
                    <a:pt x="260348" y="1077245"/>
                  </a:lnTo>
                  <a:lnTo>
                    <a:pt x="272211" y="1076399"/>
                  </a:lnTo>
                  <a:lnTo>
                    <a:pt x="305889" y="1051371"/>
                  </a:lnTo>
                  <a:lnTo>
                    <a:pt x="310241" y="971763"/>
                  </a:lnTo>
                  <a:lnTo>
                    <a:pt x="310588" y="907041"/>
                  </a:lnTo>
                  <a:lnTo>
                    <a:pt x="310667" y="627334"/>
                  </a:lnTo>
                  <a:close/>
                </a:path>
                <a:path w="403225" h="1078229">
                  <a:moveTo>
                    <a:pt x="402522" y="338255"/>
                  </a:moveTo>
                  <a:lnTo>
                    <a:pt x="327351" y="338255"/>
                  </a:lnTo>
                  <a:lnTo>
                    <a:pt x="328492" y="606509"/>
                  </a:lnTo>
                  <a:lnTo>
                    <a:pt x="333518" y="613897"/>
                  </a:lnTo>
                  <a:lnTo>
                    <a:pt x="342727" y="622852"/>
                  </a:lnTo>
                  <a:lnTo>
                    <a:pt x="354680" y="627992"/>
                  </a:lnTo>
                  <a:lnTo>
                    <a:pt x="367897" y="628961"/>
                  </a:lnTo>
                  <a:lnTo>
                    <a:pt x="380899" y="625406"/>
                  </a:lnTo>
                  <a:lnTo>
                    <a:pt x="402369" y="572377"/>
                  </a:lnTo>
                  <a:lnTo>
                    <a:pt x="402820" y="526519"/>
                  </a:lnTo>
                  <a:lnTo>
                    <a:pt x="402834" y="366838"/>
                  </a:lnTo>
                  <a:lnTo>
                    <a:pt x="402522" y="338255"/>
                  </a:lnTo>
                  <a:close/>
                </a:path>
                <a:path w="403225" h="1078229">
                  <a:moveTo>
                    <a:pt x="231477" y="195844"/>
                  </a:moveTo>
                  <a:lnTo>
                    <a:pt x="169452" y="195861"/>
                  </a:lnTo>
                  <a:lnTo>
                    <a:pt x="115494" y="196956"/>
                  </a:lnTo>
                  <a:lnTo>
                    <a:pt x="58020" y="209989"/>
                  </a:lnTo>
                  <a:lnTo>
                    <a:pt x="15282" y="253337"/>
                  </a:lnTo>
                  <a:lnTo>
                    <a:pt x="1635" y="312044"/>
                  </a:lnTo>
                  <a:lnTo>
                    <a:pt x="447" y="372043"/>
                  </a:lnTo>
                  <a:lnTo>
                    <a:pt x="0" y="446976"/>
                  </a:lnTo>
                  <a:lnTo>
                    <a:pt x="305" y="521310"/>
                  </a:lnTo>
                  <a:lnTo>
                    <a:pt x="1379" y="579511"/>
                  </a:lnTo>
                  <a:lnTo>
                    <a:pt x="10633" y="617364"/>
                  </a:lnTo>
                  <a:lnTo>
                    <a:pt x="34200" y="628863"/>
                  </a:lnTo>
                  <a:lnTo>
                    <a:pt x="47705" y="627735"/>
                  </a:lnTo>
                  <a:lnTo>
                    <a:pt x="75255" y="585172"/>
                  </a:lnTo>
                  <a:lnTo>
                    <a:pt x="75750" y="545065"/>
                  </a:lnTo>
                  <a:lnTo>
                    <a:pt x="75830" y="338255"/>
                  </a:lnTo>
                  <a:lnTo>
                    <a:pt x="402522" y="338255"/>
                  </a:lnTo>
                  <a:lnTo>
                    <a:pt x="401088" y="297603"/>
                  </a:lnTo>
                  <a:lnTo>
                    <a:pt x="388044" y="255543"/>
                  </a:lnTo>
                  <a:lnTo>
                    <a:pt x="357173" y="219365"/>
                  </a:lnTo>
                  <a:lnTo>
                    <a:pt x="315121" y="199062"/>
                  </a:lnTo>
                  <a:lnTo>
                    <a:pt x="285418" y="196910"/>
                  </a:lnTo>
                  <a:lnTo>
                    <a:pt x="231477" y="195844"/>
                  </a:lnTo>
                  <a:close/>
                </a:path>
              </a:pathLst>
            </a:custGeom>
            <a:solidFill>
              <a:srgbClr val="FAB7A4"/>
            </a:solidFill>
          </p:spPr>
          <p:txBody>
            <a:bodyPr wrap="square" lIns="0" tIns="0" rIns="0" bIns="0" rtlCol="0"/>
            <a:lstStyle/>
            <a:p>
              <a:endParaRPr sz="372"/>
            </a:p>
          </p:txBody>
        </p:sp>
        <p:sp>
          <p:nvSpPr>
            <p:cNvPr id="27" name="object 27"/>
            <p:cNvSpPr/>
            <p:nvPr/>
          </p:nvSpPr>
          <p:spPr>
            <a:xfrm>
              <a:off x="4719358" y="937350"/>
              <a:ext cx="183387" cy="490380"/>
            </a:xfrm>
            <a:custGeom>
              <a:avLst/>
              <a:gdLst/>
              <a:ahLst/>
              <a:cxnLst/>
              <a:rect l="l" t="t" r="r" b="b"/>
              <a:pathLst>
                <a:path w="403225" h="1078230">
                  <a:moveTo>
                    <a:pt x="220094" y="0"/>
                  </a:moveTo>
                  <a:lnTo>
                    <a:pt x="148944" y="16388"/>
                  </a:lnTo>
                  <a:lnTo>
                    <a:pt x="123498" y="48950"/>
                  </a:lnTo>
                  <a:lnTo>
                    <a:pt x="116723" y="87458"/>
                  </a:lnTo>
                  <a:lnTo>
                    <a:pt x="116888" y="101094"/>
                  </a:lnTo>
                  <a:lnTo>
                    <a:pt x="132558" y="142661"/>
                  </a:lnTo>
                  <a:lnTo>
                    <a:pt x="175402" y="174580"/>
                  </a:lnTo>
                  <a:lnTo>
                    <a:pt x="195466" y="177938"/>
                  </a:lnTo>
                  <a:lnTo>
                    <a:pt x="205066" y="177811"/>
                  </a:lnTo>
                  <a:lnTo>
                    <a:pt x="252815" y="161014"/>
                  </a:lnTo>
                  <a:lnTo>
                    <a:pt x="280708" y="126254"/>
                  </a:lnTo>
                  <a:lnTo>
                    <a:pt x="286561" y="88561"/>
                  </a:lnTo>
                  <a:lnTo>
                    <a:pt x="286410" y="74124"/>
                  </a:lnTo>
                  <a:lnTo>
                    <a:pt x="254213" y="16198"/>
                  </a:lnTo>
                  <a:lnTo>
                    <a:pt x="220094" y="0"/>
                  </a:lnTo>
                  <a:close/>
                </a:path>
                <a:path w="403225" h="1078230">
                  <a:moveTo>
                    <a:pt x="310675" y="338255"/>
                  </a:moveTo>
                  <a:lnTo>
                    <a:pt x="92614" y="338255"/>
                  </a:lnTo>
                  <a:lnTo>
                    <a:pt x="92726" y="814441"/>
                  </a:lnTo>
                  <a:lnTo>
                    <a:pt x="92803" y="860258"/>
                  </a:lnTo>
                  <a:lnTo>
                    <a:pt x="93025" y="925071"/>
                  </a:lnTo>
                  <a:lnTo>
                    <a:pt x="93337" y="975631"/>
                  </a:lnTo>
                  <a:lnTo>
                    <a:pt x="93779" y="1013876"/>
                  </a:lnTo>
                  <a:lnTo>
                    <a:pt x="99303" y="1054224"/>
                  </a:lnTo>
                  <a:lnTo>
                    <a:pt x="136718" y="1077806"/>
                  </a:lnTo>
                  <a:lnTo>
                    <a:pt x="147583" y="1077364"/>
                  </a:lnTo>
                  <a:lnTo>
                    <a:pt x="186388" y="1054002"/>
                  </a:lnTo>
                  <a:lnTo>
                    <a:pt x="192699" y="1000502"/>
                  </a:lnTo>
                  <a:lnTo>
                    <a:pt x="193090" y="942152"/>
                  </a:lnTo>
                  <a:lnTo>
                    <a:pt x="193214" y="860258"/>
                  </a:lnTo>
                  <a:lnTo>
                    <a:pt x="193244" y="627321"/>
                  </a:lnTo>
                  <a:lnTo>
                    <a:pt x="310682" y="627321"/>
                  </a:lnTo>
                  <a:lnTo>
                    <a:pt x="310675" y="338255"/>
                  </a:lnTo>
                  <a:close/>
                </a:path>
                <a:path w="403225" h="1078230">
                  <a:moveTo>
                    <a:pt x="310682" y="627321"/>
                  </a:moveTo>
                  <a:lnTo>
                    <a:pt x="210029" y="627321"/>
                  </a:lnTo>
                  <a:lnTo>
                    <a:pt x="210071" y="942152"/>
                  </a:lnTo>
                  <a:lnTo>
                    <a:pt x="210641" y="1006922"/>
                  </a:lnTo>
                  <a:lnTo>
                    <a:pt x="215996" y="1054002"/>
                  </a:lnTo>
                  <a:lnTo>
                    <a:pt x="248489" y="1076389"/>
                  </a:lnTo>
                  <a:lnTo>
                    <a:pt x="260342" y="1077233"/>
                  </a:lnTo>
                  <a:lnTo>
                    <a:pt x="272212" y="1076389"/>
                  </a:lnTo>
                  <a:lnTo>
                    <a:pt x="305896" y="1051370"/>
                  </a:lnTo>
                  <a:lnTo>
                    <a:pt x="310252" y="971758"/>
                  </a:lnTo>
                  <a:lnTo>
                    <a:pt x="310602" y="907035"/>
                  </a:lnTo>
                  <a:lnTo>
                    <a:pt x="310682" y="627321"/>
                  </a:lnTo>
                  <a:close/>
                </a:path>
                <a:path w="403225" h="1078230">
                  <a:moveTo>
                    <a:pt x="402523" y="338255"/>
                  </a:moveTo>
                  <a:lnTo>
                    <a:pt x="327356" y="338255"/>
                  </a:lnTo>
                  <a:lnTo>
                    <a:pt x="328497" y="606508"/>
                  </a:lnTo>
                  <a:lnTo>
                    <a:pt x="333523" y="613885"/>
                  </a:lnTo>
                  <a:lnTo>
                    <a:pt x="342730" y="622846"/>
                  </a:lnTo>
                  <a:lnTo>
                    <a:pt x="354681" y="627988"/>
                  </a:lnTo>
                  <a:lnTo>
                    <a:pt x="367898" y="628955"/>
                  </a:lnTo>
                  <a:lnTo>
                    <a:pt x="380904" y="625393"/>
                  </a:lnTo>
                  <a:lnTo>
                    <a:pt x="402369" y="572373"/>
                  </a:lnTo>
                  <a:lnTo>
                    <a:pt x="402823" y="526518"/>
                  </a:lnTo>
                  <a:lnTo>
                    <a:pt x="402837" y="366838"/>
                  </a:lnTo>
                  <a:lnTo>
                    <a:pt x="402523" y="338255"/>
                  </a:lnTo>
                  <a:close/>
                </a:path>
                <a:path w="403225" h="1078230">
                  <a:moveTo>
                    <a:pt x="231477" y="195839"/>
                  </a:moveTo>
                  <a:lnTo>
                    <a:pt x="169452" y="195857"/>
                  </a:lnTo>
                  <a:lnTo>
                    <a:pt x="115493" y="196954"/>
                  </a:lnTo>
                  <a:lnTo>
                    <a:pt x="58017" y="209989"/>
                  </a:lnTo>
                  <a:lnTo>
                    <a:pt x="15283" y="253332"/>
                  </a:lnTo>
                  <a:lnTo>
                    <a:pt x="1637" y="312033"/>
                  </a:lnTo>
                  <a:lnTo>
                    <a:pt x="448" y="372033"/>
                  </a:lnTo>
                  <a:lnTo>
                    <a:pt x="0" y="446969"/>
                  </a:lnTo>
                  <a:lnTo>
                    <a:pt x="306" y="521307"/>
                  </a:lnTo>
                  <a:lnTo>
                    <a:pt x="1381" y="579510"/>
                  </a:lnTo>
                  <a:lnTo>
                    <a:pt x="10636" y="617363"/>
                  </a:lnTo>
                  <a:lnTo>
                    <a:pt x="34208" y="628858"/>
                  </a:lnTo>
                  <a:lnTo>
                    <a:pt x="47720" y="627735"/>
                  </a:lnTo>
                  <a:lnTo>
                    <a:pt x="75258" y="585170"/>
                  </a:lnTo>
                  <a:lnTo>
                    <a:pt x="75753" y="545060"/>
                  </a:lnTo>
                  <a:lnTo>
                    <a:pt x="75833" y="338255"/>
                  </a:lnTo>
                  <a:lnTo>
                    <a:pt x="402523" y="338255"/>
                  </a:lnTo>
                  <a:lnTo>
                    <a:pt x="401088" y="297603"/>
                  </a:lnTo>
                  <a:lnTo>
                    <a:pt x="388045" y="255538"/>
                  </a:lnTo>
                  <a:lnTo>
                    <a:pt x="357173" y="219365"/>
                  </a:lnTo>
                  <a:lnTo>
                    <a:pt x="315126" y="199063"/>
                  </a:lnTo>
                  <a:lnTo>
                    <a:pt x="285418" y="196905"/>
                  </a:lnTo>
                  <a:lnTo>
                    <a:pt x="231477" y="195839"/>
                  </a:lnTo>
                  <a:close/>
                </a:path>
              </a:pathLst>
            </a:custGeom>
            <a:solidFill>
              <a:srgbClr val="FDD9CC"/>
            </a:solidFill>
          </p:spPr>
          <p:txBody>
            <a:bodyPr wrap="square" lIns="0" tIns="0" rIns="0" bIns="0" rtlCol="0"/>
            <a:lstStyle/>
            <a:p>
              <a:endParaRPr sz="372"/>
            </a:p>
          </p:txBody>
        </p:sp>
        <p:sp>
          <p:nvSpPr>
            <p:cNvPr id="28" name="object 28"/>
            <p:cNvSpPr/>
            <p:nvPr/>
          </p:nvSpPr>
          <p:spPr>
            <a:xfrm>
              <a:off x="4376349" y="1523829"/>
              <a:ext cx="183387" cy="490380"/>
            </a:xfrm>
            <a:custGeom>
              <a:avLst/>
              <a:gdLst/>
              <a:ahLst/>
              <a:cxnLst/>
              <a:rect l="l" t="t" r="r" b="b"/>
              <a:pathLst>
                <a:path w="403225" h="1078229">
                  <a:moveTo>
                    <a:pt x="220090" y="0"/>
                  </a:moveTo>
                  <a:lnTo>
                    <a:pt x="148938" y="16387"/>
                  </a:lnTo>
                  <a:lnTo>
                    <a:pt x="123491" y="48950"/>
                  </a:lnTo>
                  <a:lnTo>
                    <a:pt x="116716" y="87471"/>
                  </a:lnTo>
                  <a:lnTo>
                    <a:pt x="116883" y="101099"/>
                  </a:lnTo>
                  <a:lnTo>
                    <a:pt x="132555" y="142661"/>
                  </a:lnTo>
                  <a:lnTo>
                    <a:pt x="175399" y="174581"/>
                  </a:lnTo>
                  <a:lnTo>
                    <a:pt x="195463" y="177938"/>
                  </a:lnTo>
                  <a:lnTo>
                    <a:pt x="205066" y="177811"/>
                  </a:lnTo>
                  <a:lnTo>
                    <a:pt x="252809" y="161019"/>
                  </a:lnTo>
                  <a:lnTo>
                    <a:pt x="280704" y="126254"/>
                  </a:lnTo>
                  <a:lnTo>
                    <a:pt x="286552" y="88560"/>
                  </a:lnTo>
                  <a:lnTo>
                    <a:pt x="286404" y="74129"/>
                  </a:lnTo>
                  <a:lnTo>
                    <a:pt x="254211" y="16198"/>
                  </a:lnTo>
                  <a:lnTo>
                    <a:pt x="220090" y="0"/>
                  </a:lnTo>
                  <a:close/>
                </a:path>
                <a:path w="403225" h="1078229">
                  <a:moveTo>
                    <a:pt x="310672" y="338255"/>
                  </a:moveTo>
                  <a:lnTo>
                    <a:pt x="92610" y="338255"/>
                  </a:lnTo>
                  <a:lnTo>
                    <a:pt x="92723" y="814445"/>
                  </a:lnTo>
                  <a:lnTo>
                    <a:pt x="92799" y="860258"/>
                  </a:lnTo>
                  <a:lnTo>
                    <a:pt x="93021" y="925072"/>
                  </a:lnTo>
                  <a:lnTo>
                    <a:pt x="93333" y="975634"/>
                  </a:lnTo>
                  <a:lnTo>
                    <a:pt x="93776" y="1013881"/>
                  </a:lnTo>
                  <a:lnTo>
                    <a:pt x="99299" y="1054230"/>
                  </a:lnTo>
                  <a:lnTo>
                    <a:pt x="136726" y="1077814"/>
                  </a:lnTo>
                  <a:lnTo>
                    <a:pt x="147587" y="1077372"/>
                  </a:lnTo>
                  <a:lnTo>
                    <a:pt x="186394" y="1054003"/>
                  </a:lnTo>
                  <a:lnTo>
                    <a:pt x="192699" y="1000502"/>
                  </a:lnTo>
                  <a:lnTo>
                    <a:pt x="193090" y="942152"/>
                  </a:lnTo>
                  <a:lnTo>
                    <a:pt x="193213" y="860258"/>
                  </a:lnTo>
                  <a:lnTo>
                    <a:pt x="193244" y="627334"/>
                  </a:lnTo>
                  <a:lnTo>
                    <a:pt x="310678" y="627334"/>
                  </a:lnTo>
                  <a:lnTo>
                    <a:pt x="310672" y="338255"/>
                  </a:lnTo>
                  <a:close/>
                </a:path>
                <a:path w="403225" h="1078229">
                  <a:moveTo>
                    <a:pt x="310678" y="627334"/>
                  </a:moveTo>
                  <a:lnTo>
                    <a:pt x="210025" y="627334"/>
                  </a:lnTo>
                  <a:lnTo>
                    <a:pt x="210067" y="942152"/>
                  </a:lnTo>
                  <a:lnTo>
                    <a:pt x="210637" y="1006922"/>
                  </a:lnTo>
                  <a:lnTo>
                    <a:pt x="215993" y="1054003"/>
                  </a:lnTo>
                  <a:lnTo>
                    <a:pt x="248488" y="1076399"/>
                  </a:lnTo>
                  <a:lnTo>
                    <a:pt x="260342" y="1077245"/>
                  </a:lnTo>
                  <a:lnTo>
                    <a:pt x="272211" y="1076399"/>
                  </a:lnTo>
                  <a:lnTo>
                    <a:pt x="305890" y="1051371"/>
                  </a:lnTo>
                  <a:lnTo>
                    <a:pt x="310248" y="971763"/>
                  </a:lnTo>
                  <a:lnTo>
                    <a:pt x="310598" y="907041"/>
                  </a:lnTo>
                  <a:lnTo>
                    <a:pt x="310678" y="627334"/>
                  </a:lnTo>
                  <a:close/>
                </a:path>
                <a:path w="403225" h="1078229">
                  <a:moveTo>
                    <a:pt x="402519" y="338255"/>
                  </a:moveTo>
                  <a:lnTo>
                    <a:pt x="327352" y="338255"/>
                  </a:lnTo>
                  <a:lnTo>
                    <a:pt x="328492" y="606509"/>
                  </a:lnTo>
                  <a:lnTo>
                    <a:pt x="333527" y="613897"/>
                  </a:lnTo>
                  <a:lnTo>
                    <a:pt x="342728" y="622852"/>
                  </a:lnTo>
                  <a:lnTo>
                    <a:pt x="354679" y="627992"/>
                  </a:lnTo>
                  <a:lnTo>
                    <a:pt x="367899" y="628961"/>
                  </a:lnTo>
                  <a:lnTo>
                    <a:pt x="380913" y="625406"/>
                  </a:lnTo>
                  <a:lnTo>
                    <a:pt x="402365" y="572377"/>
                  </a:lnTo>
                  <a:lnTo>
                    <a:pt x="402818" y="526519"/>
                  </a:lnTo>
                  <a:lnTo>
                    <a:pt x="402832" y="366838"/>
                  </a:lnTo>
                  <a:lnTo>
                    <a:pt x="402519" y="338255"/>
                  </a:lnTo>
                  <a:close/>
                </a:path>
                <a:path w="403225" h="1078229">
                  <a:moveTo>
                    <a:pt x="231472" y="195844"/>
                  </a:moveTo>
                  <a:lnTo>
                    <a:pt x="169447" y="195861"/>
                  </a:lnTo>
                  <a:lnTo>
                    <a:pt x="115488" y="196956"/>
                  </a:lnTo>
                  <a:lnTo>
                    <a:pt x="58012" y="209989"/>
                  </a:lnTo>
                  <a:lnTo>
                    <a:pt x="15278" y="253337"/>
                  </a:lnTo>
                  <a:lnTo>
                    <a:pt x="1636" y="312044"/>
                  </a:lnTo>
                  <a:lnTo>
                    <a:pt x="449" y="372043"/>
                  </a:lnTo>
                  <a:lnTo>
                    <a:pt x="0" y="446976"/>
                  </a:lnTo>
                  <a:lnTo>
                    <a:pt x="304" y="521310"/>
                  </a:lnTo>
                  <a:lnTo>
                    <a:pt x="1377" y="579511"/>
                  </a:lnTo>
                  <a:lnTo>
                    <a:pt x="10631" y="617364"/>
                  </a:lnTo>
                  <a:lnTo>
                    <a:pt x="34203" y="628863"/>
                  </a:lnTo>
                  <a:lnTo>
                    <a:pt x="47715" y="627735"/>
                  </a:lnTo>
                  <a:lnTo>
                    <a:pt x="75260" y="585172"/>
                  </a:lnTo>
                  <a:lnTo>
                    <a:pt x="75760" y="545065"/>
                  </a:lnTo>
                  <a:lnTo>
                    <a:pt x="75842" y="338255"/>
                  </a:lnTo>
                  <a:lnTo>
                    <a:pt x="402519" y="338255"/>
                  </a:lnTo>
                  <a:lnTo>
                    <a:pt x="401084" y="297603"/>
                  </a:lnTo>
                  <a:lnTo>
                    <a:pt x="388040" y="255543"/>
                  </a:lnTo>
                  <a:lnTo>
                    <a:pt x="357169" y="219365"/>
                  </a:lnTo>
                  <a:lnTo>
                    <a:pt x="315118" y="199062"/>
                  </a:lnTo>
                  <a:lnTo>
                    <a:pt x="285413" y="196910"/>
                  </a:lnTo>
                  <a:lnTo>
                    <a:pt x="231472" y="195844"/>
                  </a:lnTo>
                  <a:close/>
                </a:path>
              </a:pathLst>
            </a:custGeom>
            <a:solidFill>
              <a:srgbClr val="F37762"/>
            </a:solidFill>
          </p:spPr>
          <p:txBody>
            <a:bodyPr wrap="square" lIns="0" tIns="0" rIns="0" bIns="0" rtlCol="0"/>
            <a:lstStyle/>
            <a:p>
              <a:endParaRPr sz="372"/>
            </a:p>
          </p:txBody>
        </p:sp>
        <p:sp>
          <p:nvSpPr>
            <p:cNvPr id="29" name="object 29"/>
            <p:cNvSpPr/>
            <p:nvPr/>
          </p:nvSpPr>
          <p:spPr>
            <a:xfrm>
              <a:off x="4719358" y="1523829"/>
              <a:ext cx="183387" cy="490380"/>
            </a:xfrm>
            <a:custGeom>
              <a:avLst/>
              <a:gdLst/>
              <a:ahLst/>
              <a:cxnLst/>
              <a:rect l="l" t="t" r="r" b="b"/>
              <a:pathLst>
                <a:path w="403225" h="1078229">
                  <a:moveTo>
                    <a:pt x="220094" y="0"/>
                  </a:moveTo>
                  <a:lnTo>
                    <a:pt x="148944" y="16387"/>
                  </a:lnTo>
                  <a:lnTo>
                    <a:pt x="123498" y="48950"/>
                  </a:lnTo>
                  <a:lnTo>
                    <a:pt x="116723" y="87471"/>
                  </a:lnTo>
                  <a:lnTo>
                    <a:pt x="116888" y="101099"/>
                  </a:lnTo>
                  <a:lnTo>
                    <a:pt x="132558" y="142661"/>
                  </a:lnTo>
                  <a:lnTo>
                    <a:pt x="175402" y="174581"/>
                  </a:lnTo>
                  <a:lnTo>
                    <a:pt x="195466" y="177938"/>
                  </a:lnTo>
                  <a:lnTo>
                    <a:pt x="205066" y="177811"/>
                  </a:lnTo>
                  <a:lnTo>
                    <a:pt x="252815" y="161019"/>
                  </a:lnTo>
                  <a:lnTo>
                    <a:pt x="280708" y="126254"/>
                  </a:lnTo>
                  <a:lnTo>
                    <a:pt x="286561" y="88560"/>
                  </a:lnTo>
                  <a:lnTo>
                    <a:pt x="286410" y="74129"/>
                  </a:lnTo>
                  <a:lnTo>
                    <a:pt x="254213" y="16198"/>
                  </a:lnTo>
                  <a:lnTo>
                    <a:pt x="220094" y="0"/>
                  </a:lnTo>
                  <a:close/>
                </a:path>
                <a:path w="403225" h="1078229">
                  <a:moveTo>
                    <a:pt x="310675" y="338255"/>
                  </a:moveTo>
                  <a:lnTo>
                    <a:pt x="92614" y="338255"/>
                  </a:lnTo>
                  <a:lnTo>
                    <a:pt x="92726" y="814445"/>
                  </a:lnTo>
                  <a:lnTo>
                    <a:pt x="92803" y="860258"/>
                  </a:lnTo>
                  <a:lnTo>
                    <a:pt x="93025" y="925072"/>
                  </a:lnTo>
                  <a:lnTo>
                    <a:pt x="93337" y="975634"/>
                  </a:lnTo>
                  <a:lnTo>
                    <a:pt x="93779" y="1013881"/>
                  </a:lnTo>
                  <a:lnTo>
                    <a:pt x="99303" y="1054230"/>
                  </a:lnTo>
                  <a:lnTo>
                    <a:pt x="136718" y="1077814"/>
                  </a:lnTo>
                  <a:lnTo>
                    <a:pt x="147583" y="1077372"/>
                  </a:lnTo>
                  <a:lnTo>
                    <a:pt x="186388" y="1054003"/>
                  </a:lnTo>
                  <a:lnTo>
                    <a:pt x="192699" y="1000502"/>
                  </a:lnTo>
                  <a:lnTo>
                    <a:pt x="193090" y="942152"/>
                  </a:lnTo>
                  <a:lnTo>
                    <a:pt x="193214" y="860258"/>
                  </a:lnTo>
                  <a:lnTo>
                    <a:pt x="193244" y="627334"/>
                  </a:lnTo>
                  <a:lnTo>
                    <a:pt x="310682" y="627334"/>
                  </a:lnTo>
                  <a:lnTo>
                    <a:pt x="310675" y="338255"/>
                  </a:lnTo>
                  <a:close/>
                </a:path>
                <a:path w="403225" h="1078229">
                  <a:moveTo>
                    <a:pt x="310682" y="627334"/>
                  </a:moveTo>
                  <a:lnTo>
                    <a:pt x="210029" y="627334"/>
                  </a:lnTo>
                  <a:lnTo>
                    <a:pt x="210071" y="942152"/>
                  </a:lnTo>
                  <a:lnTo>
                    <a:pt x="210641" y="1006922"/>
                  </a:lnTo>
                  <a:lnTo>
                    <a:pt x="215996" y="1054003"/>
                  </a:lnTo>
                  <a:lnTo>
                    <a:pt x="248489" y="1076399"/>
                  </a:lnTo>
                  <a:lnTo>
                    <a:pt x="260342" y="1077245"/>
                  </a:lnTo>
                  <a:lnTo>
                    <a:pt x="272212" y="1076399"/>
                  </a:lnTo>
                  <a:lnTo>
                    <a:pt x="305896" y="1051371"/>
                  </a:lnTo>
                  <a:lnTo>
                    <a:pt x="310252" y="971763"/>
                  </a:lnTo>
                  <a:lnTo>
                    <a:pt x="310602" y="907041"/>
                  </a:lnTo>
                  <a:lnTo>
                    <a:pt x="310682" y="627334"/>
                  </a:lnTo>
                  <a:close/>
                </a:path>
                <a:path w="403225" h="1078229">
                  <a:moveTo>
                    <a:pt x="402523" y="338255"/>
                  </a:moveTo>
                  <a:lnTo>
                    <a:pt x="327356" y="338255"/>
                  </a:lnTo>
                  <a:lnTo>
                    <a:pt x="328497" y="606509"/>
                  </a:lnTo>
                  <a:lnTo>
                    <a:pt x="333523" y="613897"/>
                  </a:lnTo>
                  <a:lnTo>
                    <a:pt x="342730" y="622852"/>
                  </a:lnTo>
                  <a:lnTo>
                    <a:pt x="354681" y="627992"/>
                  </a:lnTo>
                  <a:lnTo>
                    <a:pt x="367898" y="628961"/>
                  </a:lnTo>
                  <a:lnTo>
                    <a:pt x="380904" y="625406"/>
                  </a:lnTo>
                  <a:lnTo>
                    <a:pt x="402369" y="572377"/>
                  </a:lnTo>
                  <a:lnTo>
                    <a:pt x="402823" y="526519"/>
                  </a:lnTo>
                  <a:lnTo>
                    <a:pt x="402837" y="366838"/>
                  </a:lnTo>
                  <a:lnTo>
                    <a:pt x="402523" y="338255"/>
                  </a:lnTo>
                  <a:close/>
                </a:path>
                <a:path w="403225" h="1078229">
                  <a:moveTo>
                    <a:pt x="231477" y="195844"/>
                  </a:moveTo>
                  <a:lnTo>
                    <a:pt x="169452" y="195861"/>
                  </a:lnTo>
                  <a:lnTo>
                    <a:pt x="115493" y="196956"/>
                  </a:lnTo>
                  <a:lnTo>
                    <a:pt x="58017" y="209989"/>
                  </a:lnTo>
                  <a:lnTo>
                    <a:pt x="15283" y="253337"/>
                  </a:lnTo>
                  <a:lnTo>
                    <a:pt x="1637" y="312044"/>
                  </a:lnTo>
                  <a:lnTo>
                    <a:pt x="448" y="372043"/>
                  </a:lnTo>
                  <a:lnTo>
                    <a:pt x="0" y="446976"/>
                  </a:lnTo>
                  <a:lnTo>
                    <a:pt x="306" y="521310"/>
                  </a:lnTo>
                  <a:lnTo>
                    <a:pt x="1381" y="579511"/>
                  </a:lnTo>
                  <a:lnTo>
                    <a:pt x="10636" y="617364"/>
                  </a:lnTo>
                  <a:lnTo>
                    <a:pt x="34208" y="628863"/>
                  </a:lnTo>
                  <a:lnTo>
                    <a:pt x="47720" y="627735"/>
                  </a:lnTo>
                  <a:lnTo>
                    <a:pt x="75258" y="585172"/>
                  </a:lnTo>
                  <a:lnTo>
                    <a:pt x="75753" y="545065"/>
                  </a:lnTo>
                  <a:lnTo>
                    <a:pt x="75833" y="338255"/>
                  </a:lnTo>
                  <a:lnTo>
                    <a:pt x="402523" y="338255"/>
                  </a:lnTo>
                  <a:lnTo>
                    <a:pt x="401088" y="297603"/>
                  </a:lnTo>
                  <a:lnTo>
                    <a:pt x="388045" y="255543"/>
                  </a:lnTo>
                  <a:lnTo>
                    <a:pt x="357173" y="219365"/>
                  </a:lnTo>
                  <a:lnTo>
                    <a:pt x="315126" y="199062"/>
                  </a:lnTo>
                  <a:lnTo>
                    <a:pt x="285418" y="196910"/>
                  </a:lnTo>
                  <a:lnTo>
                    <a:pt x="231477" y="195844"/>
                  </a:lnTo>
                  <a:close/>
                </a:path>
              </a:pathLst>
            </a:custGeom>
            <a:solidFill>
              <a:srgbClr val="FDD9CC"/>
            </a:solidFill>
          </p:spPr>
          <p:txBody>
            <a:bodyPr wrap="square" lIns="0" tIns="0" rIns="0" bIns="0" rtlCol="0"/>
            <a:lstStyle/>
            <a:p>
              <a:endParaRPr sz="372"/>
            </a:p>
          </p:txBody>
        </p:sp>
        <p:sp>
          <p:nvSpPr>
            <p:cNvPr id="30" name="object 30"/>
            <p:cNvSpPr/>
            <p:nvPr/>
          </p:nvSpPr>
          <p:spPr>
            <a:xfrm>
              <a:off x="4033337" y="1523829"/>
              <a:ext cx="183387" cy="490380"/>
            </a:xfrm>
            <a:custGeom>
              <a:avLst/>
              <a:gdLst/>
              <a:ahLst/>
              <a:cxnLst/>
              <a:rect l="l" t="t" r="r" b="b"/>
              <a:pathLst>
                <a:path w="403225" h="1078229">
                  <a:moveTo>
                    <a:pt x="220099" y="0"/>
                  </a:moveTo>
                  <a:lnTo>
                    <a:pt x="148948" y="16387"/>
                  </a:lnTo>
                  <a:lnTo>
                    <a:pt x="123501" y="48950"/>
                  </a:lnTo>
                  <a:lnTo>
                    <a:pt x="116726" y="87471"/>
                  </a:lnTo>
                  <a:lnTo>
                    <a:pt x="116890" y="101099"/>
                  </a:lnTo>
                  <a:lnTo>
                    <a:pt x="132553" y="142661"/>
                  </a:lnTo>
                  <a:lnTo>
                    <a:pt x="175408" y="174581"/>
                  </a:lnTo>
                  <a:lnTo>
                    <a:pt x="195461" y="177938"/>
                  </a:lnTo>
                  <a:lnTo>
                    <a:pt x="205063" y="177811"/>
                  </a:lnTo>
                  <a:lnTo>
                    <a:pt x="252818" y="161019"/>
                  </a:lnTo>
                  <a:lnTo>
                    <a:pt x="280701" y="126254"/>
                  </a:lnTo>
                  <a:lnTo>
                    <a:pt x="286562" y="88560"/>
                  </a:lnTo>
                  <a:lnTo>
                    <a:pt x="286411" y="74129"/>
                  </a:lnTo>
                  <a:lnTo>
                    <a:pt x="254220" y="16198"/>
                  </a:lnTo>
                  <a:lnTo>
                    <a:pt x="220099" y="0"/>
                  </a:lnTo>
                  <a:close/>
                </a:path>
                <a:path w="403225" h="1078229">
                  <a:moveTo>
                    <a:pt x="310668" y="338255"/>
                  </a:moveTo>
                  <a:lnTo>
                    <a:pt x="92619" y="338255"/>
                  </a:lnTo>
                  <a:lnTo>
                    <a:pt x="92731" y="814445"/>
                  </a:lnTo>
                  <a:lnTo>
                    <a:pt x="92808" y="860258"/>
                  </a:lnTo>
                  <a:lnTo>
                    <a:pt x="93030" y="925072"/>
                  </a:lnTo>
                  <a:lnTo>
                    <a:pt x="93343" y="975634"/>
                  </a:lnTo>
                  <a:lnTo>
                    <a:pt x="93785" y="1013881"/>
                  </a:lnTo>
                  <a:lnTo>
                    <a:pt x="99308" y="1054230"/>
                  </a:lnTo>
                  <a:lnTo>
                    <a:pt x="136723" y="1077814"/>
                  </a:lnTo>
                  <a:lnTo>
                    <a:pt x="147585" y="1077372"/>
                  </a:lnTo>
                  <a:lnTo>
                    <a:pt x="186391" y="1054003"/>
                  </a:lnTo>
                  <a:lnTo>
                    <a:pt x="192696" y="1000502"/>
                  </a:lnTo>
                  <a:lnTo>
                    <a:pt x="193087" y="942152"/>
                  </a:lnTo>
                  <a:lnTo>
                    <a:pt x="193211" y="860258"/>
                  </a:lnTo>
                  <a:lnTo>
                    <a:pt x="193241" y="627334"/>
                  </a:lnTo>
                  <a:lnTo>
                    <a:pt x="310674" y="627334"/>
                  </a:lnTo>
                  <a:lnTo>
                    <a:pt x="310668" y="338255"/>
                  </a:lnTo>
                  <a:close/>
                </a:path>
                <a:path w="403225" h="1078229">
                  <a:moveTo>
                    <a:pt x="310674" y="627334"/>
                  </a:moveTo>
                  <a:lnTo>
                    <a:pt x="210022" y="627334"/>
                  </a:lnTo>
                  <a:lnTo>
                    <a:pt x="210065" y="942152"/>
                  </a:lnTo>
                  <a:lnTo>
                    <a:pt x="210638" y="1006922"/>
                  </a:lnTo>
                  <a:lnTo>
                    <a:pt x="216001" y="1054003"/>
                  </a:lnTo>
                  <a:lnTo>
                    <a:pt x="248490" y="1076399"/>
                  </a:lnTo>
                  <a:lnTo>
                    <a:pt x="260351" y="1077245"/>
                  </a:lnTo>
                  <a:lnTo>
                    <a:pt x="272213" y="1076399"/>
                  </a:lnTo>
                  <a:lnTo>
                    <a:pt x="305897" y="1051371"/>
                  </a:lnTo>
                  <a:lnTo>
                    <a:pt x="310249" y="971763"/>
                  </a:lnTo>
                  <a:lnTo>
                    <a:pt x="310596" y="907041"/>
                  </a:lnTo>
                  <a:lnTo>
                    <a:pt x="310674" y="627334"/>
                  </a:lnTo>
                  <a:close/>
                </a:path>
                <a:path w="403225" h="1078229">
                  <a:moveTo>
                    <a:pt x="402519" y="338255"/>
                  </a:moveTo>
                  <a:lnTo>
                    <a:pt x="327362" y="338255"/>
                  </a:lnTo>
                  <a:lnTo>
                    <a:pt x="328488" y="606509"/>
                  </a:lnTo>
                  <a:lnTo>
                    <a:pt x="333523" y="613897"/>
                  </a:lnTo>
                  <a:lnTo>
                    <a:pt x="342730" y="622852"/>
                  </a:lnTo>
                  <a:lnTo>
                    <a:pt x="354680" y="627992"/>
                  </a:lnTo>
                  <a:lnTo>
                    <a:pt x="367898" y="628961"/>
                  </a:lnTo>
                  <a:lnTo>
                    <a:pt x="380910" y="625406"/>
                  </a:lnTo>
                  <a:lnTo>
                    <a:pt x="402363" y="572377"/>
                  </a:lnTo>
                  <a:lnTo>
                    <a:pt x="402814" y="526519"/>
                  </a:lnTo>
                  <a:lnTo>
                    <a:pt x="402830" y="366838"/>
                  </a:lnTo>
                  <a:lnTo>
                    <a:pt x="402519" y="338255"/>
                  </a:lnTo>
                  <a:close/>
                </a:path>
                <a:path w="403225" h="1078229">
                  <a:moveTo>
                    <a:pt x="231477" y="195844"/>
                  </a:moveTo>
                  <a:lnTo>
                    <a:pt x="169450" y="195861"/>
                  </a:lnTo>
                  <a:lnTo>
                    <a:pt x="115492" y="196956"/>
                  </a:lnTo>
                  <a:lnTo>
                    <a:pt x="58021" y="209989"/>
                  </a:lnTo>
                  <a:lnTo>
                    <a:pt x="15286" y="253337"/>
                  </a:lnTo>
                  <a:lnTo>
                    <a:pt x="1640" y="312044"/>
                  </a:lnTo>
                  <a:lnTo>
                    <a:pt x="450" y="372043"/>
                  </a:lnTo>
                  <a:lnTo>
                    <a:pt x="0" y="446976"/>
                  </a:lnTo>
                  <a:lnTo>
                    <a:pt x="305" y="521310"/>
                  </a:lnTo>
                  <a:lnTo>
                    <a:pt x="1381" y="579511"/>
                  </a:lnTo>
                  <a:lnTo>
                    <a:pt x="10640" y="617364"/>
                  </a:lnTo>
                  <a:lnTo>
                    <a:pt x="34207" y="628863"/>
                  </a:lnTo>
                  <a:lnTo>
                    <a:pt x="47711" y="627735"/>
                  </a:lnTo>
                  <a:lnTo>
                    <a:pt x="75262" y="585172"/>
                  </a:lnTo>
                  <a:lnTo>
                    <a:pt x="75758" y="545065"/>
                  </a:lnTo>
                  <a:lnTo>
                    <a:pt x="75838" y="338255"/>
                  </a:lnTo>
                  <a:lnTo>
                    <a:pt x="402519" y="338255"/>
                  </a:lnTo>
                  <a:lnTo>
                    <a:pt x="401086" y="297603"/>
                  </a:lnTo>
                  <a:lnTo>
                    <a:pt x="388043" y="255543"/>
                  </a:lnTo>
                  <a:lnTo>
                    <a:pt x="357176" y="219365"/>
                  </a:lnTo>
                  <a:lnTo>
                    <a:pt x="315126" y="199062"/>
                  </a:lnTo>
                  <a:lnTo>
                    <a:pt x="285421" y="196910"/>
                  </a:lnTo>
                  <a:lnTo>
                    <a:pt x="231477" y="195844"/>
                  </a:lnTo>
                  <a:close/>
                </a:path>
              </a:pathLst>
            </a:custGeom>
            <a:solidFill>
              <a:srgbClr val="FDD9CC"/>
            </a:solidFill>
          </p:spPr>
          <p:txBody>
            <a:bodyPr wrap="square" lIns="0" tIns="0" rIns="0" bIns="0" rtlCol="0"/>
            <a:lstStyle/>
            <a:p>
              <a:endParaRPr sz="372"/>
            </a:p>
          </p:txBody>
        </p:sp>
        <p:sp>
          <p:nvSpPr>
            <p:cNvPr id="31" name="object 31"/>
            <p:cNvSpPr/>
            <p:nvPr/>
          </p:nvSpPr>
          <p:spPr>
            <a:xfrm>
              <a:off x="5405378" y="937350"/>
              <a:ext cx="183387" cy="490380"/>
            </a:xfrm>
            <a:custGeom>
              <a:avLst/>
              <a:gdLst/>
              <a:ahLst/>
              <a:cxnLst/>
              <a:rect l="l" t="t" r="r" b="b"/>
              <a:pathLst>
                <a:path w="403225" h="1078230">
                  <a:moveTo>
                    <a:pt x="220100" y="0"/>
                  </a:moveTo>
                  <a:lnTo>
                    <a:pt x="148953" y="16388"/>
                  </a:lnTo>
                  <a:lnTo>
                    <a:pt x="123506" y="48950"/>
                  </a:lnTo>
                  <a:lnTo>
                    <a:pt x="116732" y="87458"/>
                  </a:lnTo>
                  <a:lnTo>
                    <a:pt x="116895" y="101094"/>
                  </a:lnTo>
                  <a:lnTo>
                    <a:pt x="132566" y="142661"/>
                  </a:lnTo>
                  <a:lnTo>
                    <a:pt x="175410" y="174580"/>
                  </a:lnTo>
                  <a:lnTo>
                    <a:pt x="195470" y="177938"/>
                  </a:lnTo>
                  <a:lnTo>
                    <a:pt x="205064" y="177811"/>
                  </a:lnTo>
                  <a:lnTo>
                    <a:pt x="252814" y="161014"/>
                  </a:lnTo>
                  <a:lnTo>
                    <a:pt x="280706" y="126254"/>
                  </a:lnTo>
                  <a:lnTo>
                    <a:pt x="286559" y="88561"/>
                  </a:lnTo>
                  <a:lnTo>
                    <a:pt x="286409" y="74124"/>
                  </a:lnTo>
                  <a:lnTo>
                    <a:pt x="254216" y="16198"/>
                  </a:lnTo>
                  <a:lnTo>
                    <a:pt x="220100" y="0"/>
                  </a:lnTo>
                  <a:close/>
                </a:path>
                <a:path w="403225" h="1078230">
                  <a:moveTo>
                    <a:pt x="310673" y="338255"/>
                  </a:moveTo>
                  <a:lnTo>
                    <a:pt x="92617" y="338255"/>
                  </a:lnTo>
                  <a:lnTo>
                    <a:pt x="92728" y="814441"/>
                  </a:lnTo>
                  <a:lnTo>
                    <a:pt x="92805" y="860258"/>
                  </a:lnTo>
                  <a:lnTo>
                    <a:pt x="93028" y="925071"/>
                  </a:lnTo>
                  <a:lnTo>
                    <a:pt x="93341" y="975631"/>
                  </a:lnTo>
                  <a:lnTo>
                    <a:pt x="93782" y="1013876"/>
                  </a:lnTo>
                  <a:lnTo>
                    <a:pt x="99307" y="1054224"/>
                  </a:lnTo>
                  <a:lnTo>
                    <a:pt x="136724" y="1077806"/>
                  </a:lnTo>
                  <a:lnTo>
                    <a:pt x="147584" y="1077364"/>
                  </a:lnTo>
                  <a:lnTo>
                    <a:pt x="186396" y="1054002"/>
                  </a:lnTo>
                  <a:lnTo>
                    <a:pt x="192707" y="1000502"/>
                  </a:lnTo>
                  <a:lnTo>
                    <a:pt x="193099" y="942152"/>
                  </a:lnTo>
                  <a:lnTo>
                    <a:pt x="193222" y="860258"/>
                  </a:lnTo>
                  <a:lnTo>
                    <a:pt x="193253" y="627321"/>
                  </a:lnTo>
                  <a:lnTo>
                    <a:pt x="310680" y="627321"/>
                  </a:lnTo>
                  <a:lnTo>
                    <a:pt x="310673" y="338255"/>
                  </a:lnTo>
                  <a:close/>
                </a:path>
                <a:path w="403225" h="1078230">
                  <a:moveTo>
                    <a:pt x="310680" y="627321"/>
                  </a:moveTo>
                  <a:lnTo>
                    <a:pt x="210038" y="627321"/>
                  </a:lnTo>
                  <a:lnTo>
                    <a:pt x="210080" y="942152"/>
                  </a:lnTo>
                  <a:lnTo>
                    <a:pt x="210650" y="1006922"/>
                  </a:lnTo>
                  <a:lnTo>
                    <a:pt x="216004" y="1054002"/>
                  </a:lnTo>
                  <a:lnTo>
                    <a:pt x="248493" y="1076389"/>
                  </a:lnTo>
                  <a:lnTo>
                    <a:pt x="260350" y="1077233"/>
                  </a:lnTo>
                  <a:lnTo>
                    <a:pt x="272220" y="1076389"/>
                  </a:lnTo>
                  <a:lnTo>
                    <a:pt x="305894" y="1051370"/>
                  </a:lnTo>
                  <a:lnTo>
                    <a:pt x="310253" y="971758"/>
                  </a:lnTo>
                  <a:lnTo>
                    <a:pt x="310601" y="907035"/>
                  </a:lnTo>
                  <a:lnTo>
                    <a:pt x="310680" y="627321"/>
                  </a:lnTo>
                  <a:close/>
                </a:path>
                <a:path w="403225" h="1078230">
                  <a:moveTo>
                    <a:pt x="402532" y="338255"/>
                  </a:moveTo>
                  <a:lnTo>
                    <a:pt x="327364" y="338255"/>
                  </a:lnTo>
                  <a:lnTo>
                    <a:pt x="328484" y="606508"/>
                  </a:lnTo>
                  <a:lnTo>
                    <a:pt x="333521" y="613885"/>
                  </a:lnTo>
                  <a:lnTo>
                    <a:pt x="342734" y="622846"/>
                  </a:lnTo>
                  <a:lnTo>
                    <a:pt x="354688" y="627988"/>
                  </a:lnTo>
                  <a:lnTo>
                    <a:pt x="367906" y="628955"/>
                  </a:lnTo>
                  <a:lnTo>
                    <a:pt x="380912" y="625393"/>
                  </a:lnTo>
                  <a:lnTo>
                    <a:pt x="402377" y="572373"/>
                  </a:lnTo>
                  <a:lnTo>
                    <a:pt x="402832" y="526518"/>
                  </a:lnTo>
                  <a:lnTo>
                    <a:pt x="402846" y="366838"/>
                  </a:lnTo>
                  <a:lnTo>
                    <a:pt x="402532" y="338255"/>
                  </a:lnTo>
                  <a:close/>
                </a:path>
                <a:path w="403225" h="1078230">
                  <a:moveTo>
                    <a:pt x="231480" y="195839"/>
                  </a:moveTo>
                  <a:lnTo>
                    <a:pt x="169455" y="195857"/>
                  </a:lnTo>
                  <a:lnTo>
                    <a:pt x="115497" y="196954"/>
                  </a:lnTo>
                  <a:lnTo>
                    <a:pt x="58023" y="209989"/>
                  </a:lnTo>
                  <a:lnTo>
                    <a:pt x="15285" y="253332"/>
                  </a:lnTo>
                  <a:lnTo>
                    <a:pt x="1637" y="312033"/>
                  </a:lnTo>
                  <a:lnTo>
                    <a:pt x="448" y="372033"/>
                  </a:lnTo>
                  <a:lnTo>
                    <a:pt x="0" y="446969"/>
                  </a:lnTo>
                  <a:lnTo>
                    <a:pt x="307" y="521307"/>
                  </a:lnTo>
                  <a:lnTo>
                    <a:pt x="1384" y="579510"/>
                  </a:lnTo>
                  <a:lnTo>
                    <a:pt x="10646" y="617363"/>
                  </a:lnTo>
                  <a:lnTo>
                    <a:pt x="34213" y="628858"/>
                  </a:lnTo>
                  <a:lnTo>
                    <a:pt x="47718" y="627735"/>
                  </a:lnTo>
                  <a:lnTo>
                    <a:pt x="75264" y="585170"/>
                  </a:lnTo>
                  <a:lnTo>
                    <a:pt x="75762" y="545060"/>
                  </a:lnTo>
                  <a:lnTo>
                    <a:pt x="75843" y="338255"/>
                  </a:lnTo>
                  <a:lnTo>
                    <a:pt x="402532" y="338255"/>
                  </a:lnTo>
                  <a:lnTo>
                    <a:pt x="401096" y="297603"/>
                  </a:lnTo>
                  <a:lnTo>
                    <a:pt x="388049" y="255538"/>
                  </a:lnTo>
                  <a:lnTo>
                    <a:pt x="357182" y="219365"/>
                  </a:lnTo>
                  <a:lnTo>
                    <a:pt x="315123" y="199063"/>
                  </a:lnTo>
                  <a:lnTo>
                    <a:pt x="285420" y="196905"/>
                  </a:lnTo>
                  <a:lnTo>
                    <a:pt x="231480" y="195839"/>
                  </a:lnTo>
                  <a:close/>
                </a:path>
              </a:pathLst>
            </a:custGeom>
            <a:solidFill>
              <a:srgbClr val="FAB7A4"/>
            </a:solidFill>
          </p:spPr>
          <p:txBody>
            <a:bodyPr wrap="square" lIns="0" tIns="0" rIns="0" bIns="0" rtlCol="0"/>
            <a:lstStyle/>
            <a:p>
              <a:endParaRPr sz="372"/>
            </a:p>
          </p:txBody>
        </p:sp>
        <p:sp>
          <p:nvSpPr>
            <p:cNvPr id="32" name="object 32"/>
            <p:cNvSpPr/>
            <p:nvPr/>
          </p:nvSpPr>
          <p:spPr>
            <a:xfrm>
              <a:off x="3347317" y="937350"/>
              <a:ext cx="183387" cy="490380"/>
            </a:xfrm>
            <a:custGeom>
              <a:avLst/>
              <a:gdLst/>
              <a:ahLst/>
              <a:cxnLst/>
              <a:rect l="l" t="t" r="r" b="b"/>
              <a:pathLst>
                <a:path w="403225" h="1078230">
                  <a:moveTo>
                    <a:pt x="220095" y="0"/>
                  </a:moveTo>
                  <a:lnTo>
                    <a:pt x="148943" y="16388"/>
                  </a:lnTo>
                  <a:lnTo>
                    <a:pt x="123496" y="48950"/>
                  </a:lnTo>
                  <a:lnTo>
                    <a:pt x="116721" y="87458"/>
                  </a:lnTo>
                  <a:lnTo>
                    <a:pt x="116886" y="101094"/>
                  </a:lnTo>
                  <a:lnTo>
                    <a:pt x="132559" y="142661"/>
                  </a:lnTo>
                  <a:lnTo>
                    <a:pt x="175404" y="174580"/>
                  </a:lnTo>
                  <a:lnTo>
                    <a:pt x="195462" y="177938"/>
                  </a:lnTo>
                  <a:lnTo>
                    <a:pt x="205070" y="177811"/>
                  </a:lnTo>
                  <a:lnTo>
                    <a:pt x="252814" y="161014"/>
                  </a:lnTo>
                  <a:lnTo>
                    <a:pt x="280709" y="126254"/>
                  </a:lnTo>
                  <a:lnTo>
                    <a:pt x="286557" y="88561"/>
                  </a:lnTo>
                  <a:lnTo>
                    <a:pt x="286406" y="74124"/>
                  </a:lnTo>
                  <a:lnTo>
                    <a:pt x="254216" y="16198"/>
                  </a:lnTo>
                  <a:lnTo>
                    <a:pt x="220095" y="0"/>
                  </a:lnTo>
                  <a:close/>
                </a:path>
                <a:path w="403225" h="1078230">
                  <a:moveTo>
                    <a:pt x="310664" y="338255"/>
                  </a:moveTo>
                  <a:lnTo>
                    <a:pt x="92615" y="338255"/>
                  </a:lnTo>
                  <a:lnTo>
                    <a:pt x="92727" y="814441"/>
                  </a:lnTo>
                  <a:lnTo>
                    <a:pt x="92804" y="860258"/>
                  </a:lnTo>
                  <a:lnTo>
                    <a:pt x="93026" y="925071"/>
                  </a:lnTo>
                  <a:lnTo>
                    <a:pt x="93338" y="975631"/>
                  </a:lnTo>
                  <a:lnTo>
                    <a:pt x="93780" y="1013876"/>
                  </a:lnTo>
                  <a:lnTo>
                    <a:pt x="99303" y="1054224"/>
                  </a:lnTo>
                  <a:lnTo>
                    <a:pt x="136725" y="1077806"/>
                  </a:lnTo>
                  <a:lnTo>
                    <a:pt x="147587" y="1077364"/>
                  </a:lnTo>
                  <a:lnTo>
                    <a:pt x="186399" y="1054002"/>
                  </a:lnTo>
                  <a:lnTo>
                    <a:pt x="192704" y="1000502"/>
                  </a:lnTo>
                  <a:lnTo>
                    <a:pt x="193095" y="942152"/>
                  </a:lnTo>
                  <a:lnTo>
                    <a:pt x="193218" y="860258"/>
                  </a:lnTo>
                  <a:lnTo>
                    <a:pt x="193249" y="627321"/>
                  </a:lnTo>
                  <a:lnTo>
                    <a:pt x="310670" y="627321"/>
                  </a:lnTo>
                  <a:lnTo>
                    <a:pt x="310664" y="338255"/>
                  </a:lnTo>
                  <a:close/>
                </a:path>
                <a:path w="403225" h="1078230">
                  <a:moveTo>
                    <a:pt x="310670" y="627321"/>
                  </a:moveTo>
                  <a:lnTo>
                    <a:pt x="210029" y="627321"/>
                  </a:lnTo>
                  <a:lnTo>
                    <a:pt x="210071" y="942152"/>
                  </a:lnTo>
                  <a:lnTo>
                    <a:pt x="210642" y="1006922"/>
                  </a:lnTo>
                  <a:lnTo>
                    <a:pt x="215997" y="1054002"/>
                  </a:lnTo>
                  <a:lnTo>
                    <a:pt x="248487" y="1076389"/>
                  </a:lnTo>
                  <a:lnTo>
                    <a:pt x="260347" y="1077233"/>
                  </a:lnTo>
                  <a:lnTo>
                    <a:pt x="272209" y="1076389"/>
                  </a:lnTo>
                  <a:lnTo>
                    <a:pt x="305893" y="1051370"/>
                  </a:lnTo>
                  <a:lnTo>
                    <a:pt x="310244" y="971758"/>
                  </a:lnTo>
                  <a:lnTo>
                    <a:pt x="310592" y="907035"/>
                  </a:lnTo>
                  <a:lnTo>
                    <a:pt x="310670" y="627321"/>
                  </a:lnTo>
                  <a:close/>
                </a:path>
                <a:path w="403225" h="1078230">
                  <a:moveTo>
                    <a:pt x="402515" y="338255"/>
                  </a:moveTo>
                  <a:lnTo>
                    <a:pt x="327357" y="338255"/>
                  </a:lnTo>
                  <a:lnTo>
                    <a:pt x="328484" y="606508"/>
                  </a:lnTo>
                  <a:lnTo>
                    <a:pt x="333519" y="613885"/>
                  </a:lnTo>
                  <a:lnTo>
                    <a:pt x="342726" y="622846"/>
                  </a:lnTo>
                  <a:lnTo>
                    <a:pt x="354677" y="627988"/>
                  </a:lnTo>
                  <a:lnTo>
                    <a:pt x="367899" y="628955"/>
                  </a:lnTo>
                  <a:lnTo>
                    <a:pt x="380917" y="625393"/>
                  </a:lnTo>
                  <a:lnTo>
                    <a:pt x="402363" y="572373"/>
                  </a:lnTo>
                  <a:lnTo>
                    <a:pt x="402811" y="526518"/>
                  </a:lnTo>
                  <a:lnTo>
                    <a:pt x="402825" y="366838"/>
                  </a:lnTo>
                  <a:lnTo>
                    <a:pt x="402515" y="338255"/>
                  </a:lnTo>
                  <a:close/>
                </a:path>
                <a:path w="403225" h="1078230">
                  <a:moveTo>
                    <a:pt x="231473" y="195839"/>
                  </a:moveTo>
                  <a:lnTo>
                    <a:pt x="169446" y="195857"/>
                  </a:lnTo>
                  <a:lnTo>
                    <a:pt x="115488" y="196954"/>
                  </a:lnTo>
                  <a:lnTo>
                    <a:pt x="58017" y="209989"/>
                  </a:lnTo>
                  <a:lnTo>
                    <a:pt x="15283" y="253332"/>
                  </a:lnTo>
                  <a:lnTo>
                    <a:pt x="1640" y="312033"/>
                  </a:lnTo>
                  <a:lnTo>
                    <a:pt x="451" y="372033"/>
                  </a:lnTo>
                  <a:lnTo>
                    <a:pt x="0" y="446969"/>
                  </a:lnTo>
                  <a:lnTo>
                    <a:pt x="303" y="521307"/>
                  </a:lnTo>
                  <a:lnTo>
                    <a:pt x="1377" y="579510"/>
                  </a:lnTo>
                  <a:lnTo>
                    <a:pt x="10636" y="617363"/>
                  </a:lnTo>
                  <a:lnTo>
                    <a:pt x="34203" y="628858"/>
                  </a:lnTo>
                  <a:lnTo>
                    <a:pt x="47707" y="627735"/>
                  </a:lnTo>
                  <a:lnTo>
                    <a:pt x="75258" y="585170"/>
                  </a:lnTo>
                  <a:lnTo>
                    <a:pt x="75754" y="545060"/>
                  </a:lnTo>
                  <a:lnTo>
                    <a:pt x="75834" y="338255"/>
                  </a:lnTo>
                  <a:lnTo>
                    <a:pt x="402515" y="338255"/>
                  </a:lnTo>
                  <a:lnTo>
                    <a:pt x="401087" y="297603"/>
                  </a:lnTo>
                  <a:lnTo>
                    <a:pt x="388040" y="255538"/>
                  </a:lnTo>
                  <a:lnTo>
                    <a:pt x="357174" y="219365"/>
                  </a:lnTo>
                  <a:lnTo>
                    <a:pt x="315122" y="199063"/>
                  </a:lnTo>
                  <a:lnTo>
                    <a:pt x="285417" y="196905"/>
                  </a:lnTo>
                  <a:lnTo>
                    <a:pt x="231473" y="195839"/>
                  </a:lnTo>
                  <a:close/>
                </a:path>
              </a:pathLst>
            </a:custGeom>
            <a:solidFill>
              <a:srgbClr val="F37762"/>
            </a:solidFill>
          </p:spPr>
          <p:txBody>
            <a:bodyPr wrap="square" lIns="0" tIns="0" rIns="0" bIns="0" rtlCol="0"/>
            <a:lstStyle/>
            <a:p>
              <a:endParaRPr sz="372"/>
            </a:p>
          </p:txBody>
        </p:sp>
        <p:sp>
          <p:nvSpPr>
            <p:cNvPr id="33" name="object 33"/>
            <p:cNvSpPr/>
            <p:nvPr/>
          </p:nvSpPr>
          <p:spPr>
            <a:xfrm>
              <a:off x="5748389" y="1523829"/>
              <a:ext cx="183387" cy="490380"/>
            </a:xfrm>
            <a:custGeom>
              <a:avLst/>
              <a:gdLst/>
              <a:ahLst/>
              <a:cxnLst/>
              <a:rect l="l" t="t" r="r" b="b"/>
              <a:pathLst>
                <a:path w="403225" h="1078229">
                  <a:moveTo>
                    <a:pt x="220095" y="0"/>
                  </a:moveTo>
                  <a:lnTo>
                    <a:pt x="148947" y="16387"/>
                  </a:lnTo>
                  <a:lnTo>
                    <a:pt x="123501" y="48950"/>
                  </a:lnTo>
                  <a:lnTo>
                    <a:pt x="116716" y="87471"/>
                  </a:lnTo>
                  <a:lnTo>
                    <a:pt x="116882" y="101099"/>
                  </a:lnTo>
                  <a:lnTo>
                    <a:pt x="132562" y="142661"/>
                  </a:lnTo>
                  <a:lnTo>
                    <a:pt x="175405" y="174581"/>
                  </a:lnTo>
                  <a:lnTo>
                    <a:pt x="195460" y="177938"/>
                  </a:lnTo>
                  <a:lnTo>
                    <a:pt x="205059" y="177811"/>
                  </a:lnTo>
                  <a:lnTo>
                    <a:pt x="252810" y="161019"/>
                  </a:lnTo>
                  <a:lnTo>
                    <a:pt x="280700" y="126254"/>
                  </a:lnTo>
                  <a:lnTo>
                    <a:pt x="286564" y="88560"/>
                  </a:lnTo>
                  <a:lnTo>
                    <a:pt x="286413" y="74129"/>
                  </a:lnTo>
                  <a:lnTo>
                    <a:pt x="254211" y="16198"/>
                  </a:lnTo>
                  <a:lnTo>
                    <a:pt x="220095" y="0"/>
                  </a:lnTo>
                  <a:close/>
                </a:path>
                <a:path w="403225" h="1078229">
                  <a:moveTo>
                    <a:pt x="310668" y="338255"/>
                  </a:moveTo>
                  <a:lnTo>
                    <a:pt x="92622" y="338255"/>
                  </a:lnTo>
                  <a:lnTo>
                    <a:pt x="92732" y="814445"/>
                  </a:lnTo>
                  <a:lnTo>
                    <a:pt x="92808" y="860258"/>
                  </a:lnTo>
                  <a:lnTo>
                    <a:pt x="93029" y="925072"/>
                  </a:lnTo>
                  <a:lnTo>
                    <a:pt x="93340" y="975634"/>
                  </a:lnTo>
                  <a:lnTo>
                    <a:pt x="93779" y="1013881"/>
                  </a:lnTo>
                  <a:lnTo>
                    <a:pt x="99301" y="1054230"/>
                  </a:lnTo>
                  <a:lnTo>
                    <a:pt x="136724" y="1077814"/>
                  </a:lnTo>
                  <a:lnTo>
                    <a:pt x="147587" y="1077372"/>
                  </a:lnTo>
                  <a:lnTo>
                    <a:pt x="186392" y="1054003"/>
                  </a:lnTo>
                  <a:lnTo>
                    <a:pt x="192707" y="1000502"/>
                  </a:lnTo>
                  <a:lnTo>
                    <a:pt x="193102" y="942152"/>
                  </a:lnTo>
                  <a:lnTo>
                    <a:pt x="193227" y="860258"/>
                  </a:lnTo>
                  <a:lnTo>
                    <a:pt x="193258" y="627334"/>
                  </a:lnTo>
                  <a:lnTo>
                    <a:pt x="310674" y="627334"/>
                  </a:lnTo>
                  <a:lnTo>
                    <a:pt x="310668" y="338255"/>
                  </a:lnTo>
                  <a:close/>
                </a:path>
                <a:path w="403225" h="1078229">
                  <a:moveTo>
                    <a:pt x="310674" y="627334"/>
                  </a:moveTo>
                  <a:lnTo>
                    <a:pt x="210032" y="627334"/>
                  </a:lnTo>
                  <a:lnTo>
                    <a:pt x="210074" y="942152"/>
                  </a:lnTo>
                  <a:lnTo>
                    <a:pt x="210645" y="1006922"/>
                  </a:lnTo>
                  <a:lnTo>
                    <a:pt x="215999" y="1054003"/>
                  </a:lnTo>
                  <a:lnTo>
                    <a:pt x="248483" y="1076399"/>
                  </a:lnTo>
                  <a:lnTo>
                    <a:pt x="260335" y="1077245"/>
                  </a:lnTo>
                  <a:lnTo>
                    <a:pt x="272210" y="1076399"/>
                  </a:lnTo>
                  <a:lnTo>
                    <a:pt x="305893" y="1051371"/>
                  </a:lnTo>
                  <a:lnTo>
                    <a:pt x="310248" y="971763"/>
                  </a:lnTo>
                  <a:lnTo>
                    <a:pt x="310596" y="907041"/>
                  </a:lnTo>
                  <a:lnTo>
                    <a:pt x="310674" y="627334"/>
                  </a:lnTo>
                  <a:close/>
                </a:path>
                <a:path w="403225" h="1078229">
                  <a:moveTo>
                    <a:pt x="402520" y="338255"/>
                  </a:moveTo>
                  <a:lnTo>
                    <a:pt x="327359" y="338255"/>
                  </a:lnTo>
                  <a:lnTo>
                    <a:pt x="328489" y="606509"/>
                  </a:lnTo>
                  <a:lnTo>
                    <a:pt x="333526" y="613897"/>
                  </a:lnTo>
                  <a:lnTo>
                    <a:pt x="342733" y="622852"/>
                  </a:lnTo>
                  <a:lnTo>
                    <a:pt x="354684" y="627992"/>
                  </a:lnTo>
                  <a:lnTo>
                    <a:pt x="367901" y="628961"/>
                  </a:lnTo>
                  <a:lnTo>
                    <a:pt x="380907" y="625406"/>
                  </a:lnTo>
                  <a:lnTo>
                    <a:pt x="402367" y="572377"/>
                  </a:lnTo>
                  <a:lnTo>
                    <a:pt x="402818" y="526519"/>
                  </a:lnTo>
                  <a:lnTo>
                    <a:pt x="402831" y="366838"/>
                  </a:lnTo>
                  <a:lnTo>
                    <a:pt x="402520" y="338255"/>
                  </a:lnTo>
                  <a:close/>
                </a:path>
                <a:path w="403225" h="1078229">
                  <a:moveTo>
                    <a:pt x="231480" y="195844"/>
                  </a:moveTo>
                  <a:lnTo>
                    <a:pt x="169455" y="195861"/>
                  </a:lnTo>
                  <a:lnTo>
                    <a:pt x="115496" y="196956"/>
                  </a:lnTo>
                  <a:lnTo>
                    <a:pt x="58015" y="209989"/>
                  </a:lnTo>
                  <a:lnTo>
                    <a:pt x="15287" y="253337"/>
                  </a:lnTo>
                  <a:lnTo>
                    <a:pt x="1642" y="312044"/>
                  </a:lnTo>
                  <a:lnTo>
                    <a:pt x="451" y="372043"/>
                  </a:lnTo>
                  <a:lnTo>
                    <a:pt x="0" y="446976"/>
                  </a:lnTo>
                  <a:lnTo>
                    <a:pt x="304" y="521310"/>
                  </a:lnTo>
                  <a:lnTo>
                    <a:pt x="1380" y="579511"/>
                  </a:lnTo>
                  <a:lnTo>
                    <a:pt x="10640" y="617364"/>
                  </a:lnTo>
                  <a:lnTo>
                    <a:pt x="34207" y="628863"/>
                  </a:lnTo>
                  <a:lnTo>
                    <a:pt x="47713" y="627735"/>
                  </a:lnTo>
                  <a:lnTo>
                    <a:pt x="75263" y="585172"/>
                  </a:lnTo>
                  <a:lnTo>
                    <a:pt x="75758" y="545065"/>
                  </a:lnTo>
                  <a:lnTo>
                    <a:pt x="75838" y="338255"/>
                  </a:lnTo>
                  <a:lnTo>
                    <a:pt x="402520" y="338255"/>
                  </a:lnTo>
                  <a:lnTo>
                    <a:pt x="401089" y="297603"/>
                  </a:lnTo>
                  <a:lnTo>
                    <a:pt x="388048" y="255543"/>
                  </a:lnTo>
                  <a:lnTo>
                    <a:pt x="357176" y="219365"/>
                  </a:lnTo>
                  <a:lnTo>
                    <a:pt x="315129" y="199062"/>
                  </a:lnTo>
                  <a:lnTo>
                    <a:pt x="285421" y="196910"/>
                  </a:lnTo>
                  <a:lnTo>
                    <a:pt x="231480" y="195844"/>
                  </a:lnTo>
                  <a:close/>
                </a:path>
              </a:pathLst>
            </a:custGeom>
            <a:solidFill>
              <a:srgbClr val="F37762"/>
            </a:solidFill>
          </p:spPr>
          <p:txBody>
            <a:bodyPr wrap="square" lIns="0" tIns="0" rIns="0" bIns="0" rtlCol="0"/>
            <a:lstStyle/>
            <a:p>
              <a:endParaRPr sz="372"/>
            </a:p>
          </p:txBody>
        </p:sp>
        <p:sp>
          <p:nvSpPr>
            <p:cNvPr id="34" name="object 34"/>
            <p:cNvSpPr txBox="1"/>
            <p:nvPr/>
          </p:nvSpPr>
          <p:spPr>
            <a:xfrm>
              <a:off x="2392687" y="2891510"/>
              <a:ext cx="1163280" cy="184926"/>
            </a:xfrm>
            <a:prstGeom prst="rect">
              <a:avLst/>
            </a:prstGeom>
          </p:spPr>
          <p:txBody>
            <a:bodyPr vert="horz" wrap="square" lIns="0" tIns="6354" rIns="0" bIns="0" rtlCol="0">
              <a:spAutoFit/>
            </a:bodyPr>
            <a:lstStyle/>
            <a:p>
              <a:pPr marL="5776">
                <a:spcBef>
                  <a:spcPts val="50"/>
                </a:spcBef>
              </a:pPr>
              <a:r>
                <a:rPr sz="1160" b="1" dirty="0">
                  <a:solidFill>
                    <a:srgbClr val="231F20"/>
                  </a:solidFill>
                  <a:latin typeface="Helvetica"/>
                  <a:cs typeface="Helvetica"/>
                </a:rPr>
                <a:t>Hip</a:t>
              </a:r>
              <a:r>
                <a:rPr sz="1160" b="1" spc="-25" dirty="0">
                  <a:solidFill>
                    <a:srgbClr val="231F20"/>
                  </a:solidFill>
                  <a:latin typeface="Helvetica"/>
                  <a:cs typeface="Helvetica"/>
                </a:rPr>
                <a:t> </a:t>
              </a:r>
              <a:r>
                <a:rPr sz="1160" b="1" dirty="0">
                  <a:solidFill>
                    <a:srgbClr val="231F20"/>
                  </a:solidFill>
                  <a:latin typeface="Helvetica"/>
                  <a:cs typeface="Helvetica"/>
                </a:rPr>
                <a:t>replacement</a:t>
              </a:r>
              <a:endParaRPr sz="1160">
                <a:latin typeface="Helvetica"/>
                <a:cs typeface="Helvetica"/>
              </a:endParaRPr>
            </a:p>
          </p:txBody>
        </p:sp>
        <p:sp>
          <p:nvSpPr>
            <p:cNvPr id="35" name="object 35"/>
            <p:cNvSpPr txBox="1"/>
            <p:nvPr/>
          </p:nvSpPr>
          <p:spPr>
            <a:xfrm>
              <a:off x="4080649" y="2160580"/>
              <a:ext cx="1154327" cy="198905"/>
            </a:xfrm>
            <a:prstGeom prst="rect">
              <a:avLst/>
            </a:prstGeom>
          </p:spPr>
          <p:txBody>
            <a:bodyPr vert="horz" wrap="square" lIns="0" tIns="6354" rIns="0" bIns="0" rtlCol="0">
              <a:spAutoFit/>
            </a:bodyPr>
            <a:lstStyle/>
            <a:p>
              <a:pPr marL="5776">
                <a:spcBef>
                  <a:spcPts val="50"/>
                </a:spcBef>
              </a:pPr>
              <a:r>
                <a:rPr sz="1251" b="1" dirty="0">
                  <a:solidFill>
                    <a:srgbClr val="231F20"/>
                  </a:solidFill>
                  <a:latin typeface="Helvetica"/>
                  <a:cs typeface="Helvetica"/>
                </a:rPr>
                <a:t>Randomization</a:t>
              </a:r>
              <a:endParaRPr sz="1251">
                <a:latin typeface="Helvetica"/>
                <a:cs typeface="Helvetica"/>
              </a:endParaRPr>
            </a:p>
          </p:txBody>
        </p:sp>
        <p:sp>
          <p:nvSpPr>
            <p:cNvPr id="36" name="object 36"/>
            <p:cNvSpPr/>
            <p:nvPr/>
          </p:nvSpPr>
          <p:spPr>
            <a:xfrm>
              <a:off x="5316270" y="2274238"/>
              <a:ext cx="389589" cy="949280"/>
            </a:xfrm>
            <a:custGeom>
              <a:avLst/>
              <a:gdLst/>
              <a:ahLst/>
              <a:cxnLst/>
              <a:rect l="l" t="t" r="r" b="b"/>
              <a:pathLst>
                <a:path w="856615" h="2087245">
                  <a:moveTo>
                    <a:pt x="856380" y="2087033"/>
                  </a:moveTo>
                  <a:lnTo>
                    <a:pt x="855041" y="2012788"/>
                  </a:lnTo>
                  <a:lnTo>
                    <a:pt x="854041" y="1940115"/>
                  </a:lnTo>
                  <a:lnTo>
                    <a:pt x="853342" y="1869000"/>
                  </a:lnTo>
                  <a:lnTo>
                    <a:pt x="852906" y="1799433"/>
                  </a:lnTo>
                  <a:lnTo>
                    <a:pt x="852697" y="1731401"/>
                  </a:lnTo>
                  <a:lnTo>
                    <a:pt x="852676" y="1664893"/>
                  </a:lnTo>
                  <a:lnTo>
                    <a:pt x="852808" y="1599895"/>
                  </a:lnTo>
                  <a:lnTo>
                    <a:pt x="853053" y="1536397"/>
                  </a:lnTo>
                  <a:lnTo>
                    <a:pt x="853375" y="1474385"/>
                  </a:lnTo>
                  <a:lnTo>
                    <a:pt x="853737" y="1413849"/>
                  </a:lnTo>
                  <a:lnTo>
                    <a:pt x="854101" y="1354775"/>
                  </a:lnTo>
                  <a:lnTo>
                    <a:pt x="854429" y="1297153"/>
                  </a:lnTo>
                  <a:lnTo>
                    <a:pt x="854685" y="1240969"/>
                  </a:lnTo>
                  <a:lnTo>
                    <a:pt x="854830" y="1186212"/>
                  </a:lnTo>
                  <a:lnTo>
                    <a:pt x="854829" y="1132871"/>
                  </a:lnTo>
                  <a:lnTo>
                    <a:pt x="854642" y="1080932"/>
                  </a:lnTo>
                  <a:lnTo>
                    <a:pt x="854234" y="1030383"/>
                  </a:lnTo>
                  <a:lnTo>
                    <a:pt x="853566" y="981214"/>
                  </a:lnTo>
                  <a:lnTo>
                    <a:pt x="852601" y="933411"/>
                  </a:lnTo>
                  <a:lnTo>
                    <a:pt x="851301" y="886963"/>
                  </a:lnTo>
                  <a:lnTo>
                    <a:pt x="849631" y="841857"/>
                  </a:lnTo>
                  <a:lnTo>
                    <a:pt x="847551" y="798082"/>
                  </a:lnTo>
                  <a:lnTo>
                    <a:pt x="845025" y="755626"/>
                  </a:lnTo>
                  <a:lnTo>
                    <a:pt x="842015" y="714476"/>
                  </a:lnTo>
                  <a:lnTo>
                    <a:pt x="838484" y="674621"/>
                  </a:lnTo>
                  <a:lnTo>
                    <a:pt x="834394" y="636048"/>
                  </a:lnTo>
                  <a:lnTo>
                    <a:pt x="824391" y="562701"/>
                  </a:lnTo>
                  <a:lnTo>
                    <a:pt x="811705" y="494340"/>
                  </a:lnTo>
                  <a:lnTo>
                    <a:pt x="796038" y="430867"/>
                  </a:lnTo>
                  <a:lnTo>
                    <a:pt x="777090" y="372188"/>
                  </a:lnTo>
                  <a:lnTo>
                    <a:pt x="754564" y="318205"/>
                  </a:lnTo>
                  <a:lnTo>
                    <a:pt x="728160" y="268822"/>
                  </a:lnTo>
                  <a:lnTo>
                    <a:pt x="697578" y="223944"/>
                  </a:lnTo>
                  <a:lnTo>
                    <a:pt x="662521" y="183473"/>
                  </a:lnTo>
                  <a:lnTo>
                    <a:pt x="622688" y="147313"/>
                  </a:lnTo>
                  <a:lnTo>
                    <a:pt x="577782" y="115368"/>
                  </a:lnTo>
                  <a:lnTo>
                    <a:pt x="527503" y="87542"/>
                  </a:lnTo>
                  <a:lnTo>
                    <a:pt x="471552" y="63739"/>
                  </a:lnTo>
                  <a:lnTo>
                    <a:pt x="409631" y="43862"/>
                  </a:lnTo>
                  <a:lnTo>
                    <a:pt x="341440" y="27815"/>
                  </a:lnTo>
                  <a:lnTo>
                    <a:pt x="266680" y="15501"/>
                  </a:lnTo>
                  <a:lnTo>
                    <a:pt x="226743" y="10714"/>
                  </a:lnTo>
                  <a:lnTo>
                    <a:pt x="185053" y="6825"/>
                  </a:lnTo>
                  <a:lnTo>
                    <a:pt x="141570" y="3821"/>
                  </a:lnTo>
                  <a:lnTo>
                    <a:pt x="96259" y="1690"/>
                  </a:lnTo>
                  <a:lnTo>
                    <a:pt x="49081" y="420"/>
                  </a:lnTo>
                  <a:lnTo>
                    <a:pt x="0" y="0"/>
                  </a:lnTo>
                </a:path>
              </a:pathLst>
            </a:custGeom>
            <a:ln w="25045">
              <a:solidFill>
                <a:srgbClr val="231F20"/>
              </a:solidFill>
            </a:ln>
          </p:spPr>
          <p:txBody>
            <a:bodyPr wrap="square" lIns="0" tIns="0" rIns="0" bIns="0" rtlCol="0"/>
            <a:lstStyle/>
            <a:p>
              <a:endParaRPr sz="372"/>
            </a:p>
          </p:txBody>
        </p:sp>
        <p:sp>
          <p:nvSpPr>
            <p:cNvPr id="37" name="object 37"/>
            <p:cNvSpPr/>
            <p:nvPr/>
          </p:nvSpPr>
          <p:spPr>
            <a:xfrm>
              <a:off x="5663974" y="3190893"/>
              <a:ext cx="84357" cy="100530"/>
            </a:xfrm>
            <a:prstGeom prst="rect">
              <a:avLst/>
            </a:prstGeom>
            <a:blipFill>
              <a:blip r:embed="rId6" cstate="print"/>
              <a:stretch>
                <a:fillRect/>
              </a:stretch>
            </a:blipFill>
          </p:spPr>
          <p:txBody>
            <a:bodyPr wrap="square" lIns="0" tIns="0" rIns="0" bIns="0" rtlCol="0"/>
            <a:lstStyle/>
            <a:p>
              <a:endParaRPr sz="372"/>
            </a:p>
          </p:txBody>
        </p:sp>
        <p:sp>
          <p:nvSpPr>
            <p:cNvPr id="38" name="object 38"/>
            <p:cNvSpPr/>
            <p:nvPr/>
          </p:nvSpPr>
          <p:spPr>
            <a:xfrm>
              <a:off x="3601611" y="2274238"/>
              <a:ext cx="389589" cy="949280"/>
            </a:xfrm>
            <a:custGeom>
              <a:avLst/>
              <a:gdLst/>
              <a:ahLst/>
              <a:cxnLst/>
              <a:rect l="l" t="t" r="r" b="b"/>
              <a:pathLst>
                <a:path w="856615" h="2087245">
                  <a:moveTo>
                    <a:pt x="0" y="2087033"/>
                  </a:moveTo>
                  <a:lnTo>
                    <a:pt x="1338" y="2012788"/>
                  </a:lnTo>
                  <a:lnTo>
                    <a:pt x="2338" y="1940115"/>
                  </a:lnTo>
                  <a:lnTo>
                    <a:pt x="3038" y="1869000"/>
                  </a:lnTo>
                  <a:lnTo>
                    <a:pt x="3473" y="1799433"/>
                  </a:lnTo>
                  <a:lnTo>
                    <a:pt x="3682" y="1731401"/>
                  </a:lnTo>
                  <a:lnTo>
                    <a:pt x="3703" y="1664893"/>
                  </a:lnTo>
                  <a:lnTo>
                    <a:pt x="3571" y="1599895"/>
                  </a:lnTo>
                  <a:lnTo>
                    <a:pt x="3326" y="1536397"/>
                  </a:lnTo>
                  <a:lnTo>
                    <a:pt x="3004" y="1474385"/>
                  </a:lnTo>
                  <a:lnTo>
                    <a:pt x="2642" y="1413849"/>
                  </a:lnTo>
                  <a:lnTo>
                    <a:pt x="2278" y="1354775"/>
                  </a:lnTo>
                  <a:lnTo>
                    <a:pt x="1949" y="1297153"/>
                  </a:lnTo>
                  <a:lnTo>
                    <a:pt x="1693" y="1240969"/>
                  </a:lnTo>
                  <a:lnTo>
                    <a:pt x="1548" y="1186212"/>
                  </a:lnTo>
                  <a:lnTo>
                    <a:pt x="1549" y="1132871"/>
                  </a:lnTo>
                  <a:lnTo>
                    <a:pt x="1735" y="1080932"/>
                  </a:lnTo>
                  <a:lnTo>
                    <a:pt x="2144" y="1030383"/>
                  </a:lnTo>
                  <a:lnTo>
                    <a:pt x="2812" y="981214"/>
                  </a:lnTo>
                  <a:lnTo>
                    <a:pt x="3776" y="933411"/>
                  </a:lnTo>
                  <a:lnTo>
                    <a:pt x="5075" y="886963"/>
                  </a:lnTo>
                  <a:lnTo>
                    <a:pt x="6746" y="841857"/>
                  </a:lnTo>
                  <a:lnTo>
                    <a:pt x="8826" y="798082"/>
                  </a:lnTo>
                  <a:lnTo>
                    <a:pt x="11351" y="755626"/>
                  </a:lnTo>
                  <a:lnTo>
                    <a:pt x="14361" y="714476"/>
                  </a:lnTo>
                  <a:lnTo>
                    <a:pt x="17892" y="674621"/>
                  </a:lnTo>
                  <a:lnTo>
                    <a:pt x="21981" y="636048"/>
                  </a:lnTo>
                  <a:lnTo>
                    <a:pt x="31984" y="562701"/>
                  </a:lnTo>
                  <a:lnTo>
                    <a:pt x="44670" y="494340"/>
                  </a:lnTo>
                  <a:lnTo>
                    <a:pt x="60337" y="430867"/>
                  </a:lnTo>
                  <a:lnTo>
                    <a:pt x="79284" y="372188"/>
                  </a:lnTo>
                  <a:lnTo>
                    <a:pt x="101810" y="318205"/>
                  </a:lnTo>
                  <a:lnTo>
                    <a:pt x="128214" y="268822"/>
                  </a:lnTo>
                  <a:lnTo>
                    <a:pt x="158796" y="223944"/>
                  </a:lnTo>
                  <a:lnTo>
                    <a:pt x="193853" y="183473"/>
                  </a:lnTo>
                  <a:lnTo>
                    <a:pt x="233686" y="147313"/>
                  </a:lnTo>
                  <a:lnTo>
                    <a:pt x="278592" y="115368"/>
                  </a:lnTo>
                  <a:lnTo>
                    <a:pt x="328871" y="87542"/>
                  </a:lnTo>
                  <a:lnTo>
                    <a:pt x="384822" y="63739"/>
                  </a:lnTo>
                  <a:lnTo>
                    <a:pt x="446744" y="43862"/>
                  </a:lnTo>
                  <a:lnTo>
                    <a:pt x="514936" y="27815"/>
                  </a:lnTo>
                  <a:lnTo>
                    <a:pt x="589696" y="15501"/>
                  </a:lnTo>
                  <a:lnTo>
                    <a:pt x="629633" y="10714"/>
                  </a:lnTo>
                  <a:lnTo>
                    <a:pt x="671325" y="6825"/>
                  </a:lnTo>
                  <a:lnTo>
                    <a:pt x="714807" y="3821"/>
                  </a:lnTo>
                  <a:lnTo>
                    <a:pt x="760119" y="1690"/>
                  </a:lnTo>
                  <a:lnTo>
                    <a:pt x="807298" y="420"/>
                  </a:lnTo>
                  <a:lnTo>
                    <a:pt x="856380" y="0"/>
                  </a:lnTo>
                </a:path>
              </a:pathLst>
            </a:custGeom>
            <a:ln w="25045">
              <a:solidFill>
                <a:srgbClr val="231F20"/>
              </a:solidFill>
            </a:ln>
          </p:spPr>
          <p:txBody>
            <a:bodyPr wrap="square" lIns="0" tIns="0" rIns="0" bIns="0" rtlCol="0"/>
            <a:lstStyle/>
            <a:p>
              <a:endParaRPr sz="372"/>
            </a:p>
          </p:txBody>
        </p:sp>
        <p:sp>
          <p:nvSpPr>
            <p:cNvPr id="39" name="object 39"/>
            <p:cNvSpPr/>
            <p:nvPr/>
          </p:nvSpPr>
          <p:spPr>
            <a:xfrm>
              <a:off x="3559026" y="3190895"/>
              <a:ext cx="84361" cy="100524"/>
            </a:xfrm>
            <a:prstGeom prst="rect">
              <a:avLst/>
            </a:prstGeom>
            <a:blipFill>
              <a:blip r:embed="rId7" cstate="print"/>
              <a:stretch>
                <a:fillRect/>
              </a:stretch>
            </a:blipFill>
          </p:spPr>
          <p:txBody>
            <a:bodyPr wrap="square" lIns="0" tIns="0" rIns="0" bIns="0" rtlCol="0"/>
            <a:lstStyle/>
            <a:p>
              <a:endParaRPr sz="372"/>
            </a:p>
          </p:txBody>
        </p:sp>
        <p:sp>
          <p:nvSpPr>
            <p:cNvPr id="40" name="object 40"/>
            <p:cNvSpPr txBox="1"/>
            <p:nvPr/>
          </p:nvSpPr>
          <p:spPr>
            <a:xfrm>
              <a:off x="5765394" y="2891510"/>
              <a:ext cx="711022" cy="184926"/>
            </a:xfrm>
            <a:prstGeom prst="rect">
              <a:avLst/>
            </a:prstGeom>
          </p:spPr>
          <p:txBody>
            <a:bodyPr vert="horz" wrap="square" lIns="0" tIns="6354" rIns="0" bIns="0" rtlCol="0">
              <a:spAutoFit/>
            </a:bodyPr>
            <a:lstStyle/>
            <a:p>
              <a:pPr marL="5776">
                <a:spcBef>
                  <a:spcPts val="50"/>
                </a:spcBef>
              </a:pPr>
              <a:r>
                <a:rPr sz="1160" b="1" dirty="0">
                  <a:solidFill>
                    <a:srgbClr val="231F20"/>
                  </a:solidFill>
                  <a:latin typeface="Helvetica"/>
                  <a:cs typeface="Helvetica"/>
                </a:rPr>
                <a:t>Hip</a:t>
              </a:r>
              <a:r>
                <a:rPr sz="1160" b="1" spc="-30" dirty="0">
                  <a:solidFill>
                    <a:srgbClr val="231F20"/>
                  </a:solidFill>
                  <a:latin typeface="Helvetica"/>
                  <a:cs typeface="Helvetica"/>
                </a:rPr>
                <a:t> </a:t>
              </a:r>
              <a:r>
                <a:rPr sz="1160" b="1" dirty="0">
                  <a:solidFill>
                    <a:srgbClr val="231F20"/>
                  </a:solidFill>
                  <a:latin typeface="Helvetica"/>
                  <a:cs typeface="Helvetica"/>
                </a:rPr>
                <a:t>screw</a:t>
              </a:r>
              <a:endParaRPr sz="1160">
                <a:latin typeface="Helvetica"/>
                <a:cs typeface="Helvetica"/>
              </a:endParaRPr>
            </a:p>
          </p:txBody>
        </p:sp>
        <p:sp>
          <p:nvSpPr>
            <p:cNvPr id="41" name="object 41"/>
            <p:cNvSpPr txBox="1"/>
            <p:nvPr/>
          </p:nvSpPr>
          <p:spPr>
            <a:xfrm>
              <a:off x="1342597" y="2329458"/>
              <a:ext cx="832606" cy="993824"/>
            </a:xfrm>
            <a:prstGeom prst="rect">
              <a:avLst/>
            </a:prstGeom>
          </p:spPr>
          <p:txBody>
            <a:bodyPr vert="horz" wrap="square" lIns="0" tIns="5487" rIns="0" bIns="0" rtlCol="0">
              <a:spAutoFit/>
            </a:bodyPr>
            <a:lstStyle/>
            <a:p>
              <a:pPr marL="5776" marR="2310" indent="-289" algn="ctr">
                <a:lnSpc>
                  <a:spcPct val="101400"/>
                </a:lnSpc>
                <a:spcBef>
                  <a:spcPts val="43"/>
                </a:spcBef>
              </a:pPr>
              <a:r>
                <a:rPr sz="796" spc="5" dirty="0">
                  <a:solidFill>
                    <a:srgbClr val="231F20"/>
                  </a:solidFill>
                  <a:latin typeface="Helvetica"/>
                  <a:cs typeface="Helvetica"/>
                </a:rPr>
                <a:t>These </a:t>
              </a:r>
              <a:r>
                <a:rPr sz="796" spc="2" dirty="0">
                  <a:solidFill>
                    <a:srgbClr val="231F20"/>
                  </a:solidFill>
                  <a:latin typeface="Helvetica"/>
                  <a:cs typeface="Helvetica"/>
                </a:rPr>
                <a:t>patients  </a:t>
              </a:r>
              <a:r>
                <a:rPr sz="796" spc="5" dirty="0">
                  <a:solidFill>
                    <a:srgbClr val="231F20"/>
                  </a:solidFill>
                  <a:latin typeface="Helvetica"/>
                  <a:cs typeface="Helvetica"/>
                </a:rPr>
                <a:t>randomized</a:t>
              </a:r>
              <a:r>
                <a:rPr sz="796" spc="-14" dirty="0">
                  <a:solidFill>
                    <a:srgbClr val="231F20"/>
                  </a:solidFill>
                  <a:latin typeface="Helvetica"/>
                  <a:cs typeface="Helvetica"/>
                </a:rPr>
                <a:t> </a:t>
              </a:r>
              <a:r>
                <a:rPr sz="796" spc="5" dirty="0">
                  <a:solidFill>
                    <a:srgbClr val="231F20"/>
                  </a:solidFill>
                  <a:latin typeface="Helvetica"/>
                  <a:cs typeface="Helvetica"/>
                </a:rPr>
                <a:t>to</a:t>
              </a:r>
              <a:r>
                <a:rPr sz="796" spc="-11" dirty="0">
                  <a:solidFill>
                    <a:srgbClr val="231F20"/>
                  </a:solidFill>
                  <a:latin typeface="Helvetica"/>
                  <a:cs typeface="Helvetica"/>
                </a:rPr>
                <a:t> </a:t>
              </a:r>
              <a:r>
                <a:rPr sz="796" spc="5" dirty="0">
                  <a:solidFill>
                    <a:srgbClr val="231F20"/>
                  </a:solidFill>
                  <a:latin typeface="Helvetica"/>
                  <a:cs typeface="Helvetica"/>
                </a:rPr>
                <a:t>the </a:t>
              </a:r>
              <a:r>
                <a:rPr sz="796" spc="2" dirty="0">
                  <a:solidFill>
                    <a:srgbClr val="231F20"/>
                  </a:solidFill>
                  <a:latin typeface="Helvetica"/>
                  <a:cs typeface="Helvetica"/>
                </a:rPr>
                <a:t> hip </a:t>
              </a:r>
              <a:r>
                <a:rPr sz="796" spc="5" dirty="0">
                  <a:solidFill>
                    <a:srgbClr val="231F20"/>
                  </a:solidFill>
                  <a:latin typeface="Helvetica"/>
                  <a:cs typeface="Helvetica"/>
                </a:rPr>
                <a:t>replacement  </a:t>
              </a:r>
              <a:r>
                <a:rPr sz="796" spc="2" dirty="0">
                  <a:solidFill>
                    <a:srgbClr val="231F20"/>
                  </a:solidFill>
                  <a:latin typeface="Helvetica"/>
                  <a:cs typeface="Helvetica"/>
                </a:rPr>
                <a:t>group are </a:t>
              </a:r>
              <a:r>
                <a:rPr sz="796" spc="5" dirty="0">
                  <a:solidFill>
                    <a:srgbClr val="231F20"/>
                  </a:solidFill>
                  <a:latin typeface="Helvetica"/>
                  <a:cs typeface="Helvetica"/>
                </a:rPr>
                <a:t>too</a:t>
              </a:r>
              <a:r>
                <a:rPr sz="796" spc="-25" dirty="0">
                  <a:solidFill>
                    <a:srgbClr val="231F20"/>
                  </a:solidFill>
                  <a:latin typeface="Helvetica"/>
                  <a:cs typeface="Helvetica"/>
                </a:rPr>
                <a:t> </a:t>
              </a:r>
              <a:r>
                <a:rPr sz="796" spc="5" dirty="0">
                  <a:solidFill>
                    <a:srgbClr val="231F20"/>
                  </a:solidFill>
                  <a:latin typeface="Helvetica"/>
                  <a:cs typeface="Helvetica"/>
                </a:rPr>
                <a:t>sick  </a:t>
              </a:r>
              <a:r>
                <a:rPr sz="796" spc="2" dirty="0">
                  <a:solidFill>
                    <a:srgbClr val="231F20"/>
                  </a:solidFill>
                  <a:latin typeface="Helvetica"/>
                  <a:cs typeface="Helvetica"/>
                </a:rPr>
                <a:t>for </a:t>
              </a:r>
              <a:r>
                <a:rPr sz="796" spc="5" dirty="0">
                  <a:solidFill>
                    <a:srgbClr val="231F20"/>
                  </a:solidFill>
                  <a:latin typeface="Helvetica"/>
                  <a:cs typeface="Helvetica"/>
                </a:rPr>
                <a:t>the </a:t>
              </a:r>
              <a:r>
                <a:rPr sz="796" spc="2" dirty="0">
                  <a:solidFill>
                    <a:srgbClr val="231F20"/>
                  </a:solidFill>
                  <a:latin typeface="Helvetica"/>
                  <a:cs typeface="Helvetica"/>
                </a:rPr>
                <a:t>hip  </a:t>
              </a:r>
              <a:r>
                <a:rPr sz="796" spc="5" dirty="0">
                  <a:solidFill>
                    <a:srgbClr val="231F20"/>
                  </a:solidFill>
                  <a:latin typeface="Helvetica"/>
                  <a:cs typeface="Helvetica"/>
                </a:rPr>
                <a:t>replacement </a:t>
              </a:r>
              <a:r>
                <a:rPr sz="796" spc="2" dirty="0">
                  <a:solidFill>
                    <a:srgbClr val="231F20"/>
                  </a:solidFill>
                  <a:latin typeface="Helvetica"/>
                  <a:cs typeface="Helvetica"/>
                </a:rPr>
                <a:t>-  </a:t>
              </a:r>
              <a:r>
                <a:rPr sz="796" spc="5" dirty="0">
                  <a:solidFill>
                    <a:srgbClr val="231F20"/>
                  </a:solidFill>
                  <a:latin typeface="Helvetica"/>
                  <a:cs typeface="Helvetica"/>
                </a:rPr>
                <a:t>they </a:t>
              </a:r>
              <a:r>
                <a:rPr sz="796" dirty="0">
                  <a:solidFill>
                    <a:srgbClr val="231F20"/>
                  </a:solidFill>
                  <a:latin typeface="Helvetica"/>
                  <a:cs typeface="Helvetica"/>
                </a:rPr>
                <a:t>will </a:t>
              </a:r>
              <a:r>
                <a:rPr sz="796" spc="2" dirty="0">
                  <a:solidFill>
                    <a:srgbClr val="231F20"/>
                  </a:solidFill>
                  <a:latin typeface="Helvetica"/>
                  <a:cs typeface="Helvetica"/>
                </a:rPr>
                <a:t>get</a:t>
              </a:r>
              <a:r>
                <a:rPr sz="796" spc="-11" dirty="0">
                  <a:solidFill>
                    <a:srgbClr val="231F20"/>
                  </a:solidFill>
                  <a:latin typeface="Helvetica"/>
                  <a:cs typeface="Helvetica"/>
                </a:rPr>
                <a:t> </a:t>
              </a:r>
              <a:r>
                <a:rPr sz="796" spc="5" dirty="0">
                  <a:solidFill>
                    <a:srgbClr val="231F20"/>
                  </a:solidFill>
                  <a:latin typeface="Helvetica"/>
                  <a:cs typeface="Helvetica"/>
                </a:rPr>
                <a:t>a</a:t>
              </a:r>
              <a:endParaRPr sz="796">
                <a:latin typeface="Helvetica"/>
                <a:cs typeface="Helvetica"/>
              </a:endParaRPr>
            </a:p>
            <a:p>
              <a:pPr algn="ctr">
                <a:spcBef>
                  <a:spcPts val="14"/>
                </a:spcBef>
              </a:pPr>
              <a:r>
                <a:rPr sz="796" spc="2" dirty="0">
                  <a:solidFill>
                    <a:srgbClr val="231F20"/>
                  </a:solidFill>
                  <a:latin typeface="Helvetica"/>
                  <a:cs typeface="Helvetica"/>
                </a:rPr>
                <a:t>hip</a:t>
              </a:r>
              <a:r>
                <a:rPr sz="796" spc="-2" dirty="0">
                  <a:solidFill>
                    <a:srgbClr val="231F20"/>
                  </a:solidFill>
                  <a:latin typeface="Helvetica"/>
                  <a:cs typeface="Helvetica"/>
                </a:rPr>
                <a:t> </a:t>
              </a:r>
              <a:r>
                <a:rPr sz="796" spc="5" dirty="0">
                  <a:solidFill>
                    <a:srgbClr val="231F20"/>
                  </a:solidFill>
                  <a:latin typeface="Helvetica"/>
                  <a:cs typeface="Helvetica"/>
                </a:rPr>
                <a:t>screw</a:t>
              </a:r>
              <a:endParaRPr sz="796">
                <a:latin typeface="Helvetica"/>
                <a:cs typeface="Helvetica"/>
              </a:endParaRPr>
            </a:p>
          </p:txBody>
        </p:sp>
      </p:grpSp>
      <p:sp>
        <p:nvSpPr>
          <p:cNvPr id="42" name="object 42"/>
          <p:cNvSpPr txBox="1">
            <a:spLocks noGrp="1"/>
          </p:cNvSpPr>
          <p:nvPr>
            <p:ph type="title"/>
          </p:nvPr>
        </p:nvSpPr>
        <p:spPr>
          <a:xfrm>
            <a:off x="1333089" y="202895"/>
            <a:ext cx="4181180" cy="467205"/>
          </a:xfrm>
          <a:prstGeom prst="rect">
            <a:avLst/>
          </a:prstGeom>
        </p:spPr>
        <p:txBody>
          <a:bodyPr vert="horz" wrap="square" lIns="0" tIns="5487" rIns="0" bIns="0" rtlCol="0">
            <a:spAutoFit/>
          </a:bodyPr>
          <a:lstStyle/>
          <a:p>
            <a:pPr marL="5776">
              <a:spcBef>
                <a:spcPts val="43"/>
              </a:spcBef>
            </a:pPr>
            <a:r>
              <a:rPr spc="-2" dirty="0"/>
              <a:t>Analysis of</a:t>
            </a:r>
            <a:r>
              <a:rPr spc="-25" dirty="0"/>
              <a:t> </a:t>
            </a:r>
            <a:r>
              <a:rPr spc="-5" dirty="0"/>
              <a:t>RCTs</a:t>
            </a:r>
          </a:p>
        </p:txBody>
      </p:sp>
      <p:sp>
        <p:nvSpPr>
          <p:cNvPr id="43" name="Slide Number Placeholder 42">
            <a:extLst>
              <a:ext uri="{FF2B5EF4-FFF2-40B4-BE49-F238E27FC236}">
                <a16:creationId xmlns:a16="http://schemas.microsoft.com/office/drawing/2014/main" id="{19C77C2C-CEAA-CC41-AD45-F43120AA9DCC}"/>
              </a:ext>
            </a:extLst>
          </p:cNvPr>
          <p:cNvSpPr>
            <a:spLocks noGrp="1"/>
          </p:cNvSpPr>
          <p:nvPr>
            <p:ph type="sldNum" sz="quarter" idx="7"/>
          </p:nvPr>
        </p:nvSpPr>
        <p:spPr>
          <a:xfrm>
            <a:off x="6583681" y="4783455"/>
            <a:ext cx="2103120" cy="126060"/>
          </a:xfrm>
          <a:prstGeom prst="rect">
            <a:avLst/>
          </a:prstGeom>
        </p:spPr>
        <p:txBody>
          <a:bodyPr wrap="square" lIns="0" tIns="0" rIns="0" bIns="0">
            <a:spAutoFit/>
          </a:bodyPr>
          <a:lstStyle>
            <a:defPPr>
              <a:defRPr lang="en-US"/>
            </a:defPPr>
            <a:lvl1pPr marL="0" algn="r" defTabSz="415869" rtl="0" eaLnBrk="1" latinLnBrk="0" hangingPunct="1">
              <a:defRPr sz="819" kern="1200">
                <a:solidFill>
                  <a:schemeClr val="tx1">
                    <a:tint val="75000"/>
                  </a:schemeClr>
                </a:solidFill>
                <a:latin typeface="+mn-lt"/>
                <a:ea typeface="+mn-ea"/>
                <a:cs typeface="+mn-cs"/>
              </a:defRPr>
            </a:lvl1pPr>
            <a:lvl2pPr marL="207935" algn="l" defTabSz="415869" rtl="0" eaLnBrk="1" latinLnBrk="0" hangingPunct="1">
              <a:defRPr sz="819" kern="1200">
                <a:solidFill>
                  <a:schemeClr val="tx1"/>
                </a:solidFill>
                <a:latin typeface="+mn-lt"/>
                <a:ea typeface="+mn-ea"/>
                <a:cs typeface="+mn-cs"/>
              </a:defRPr>
            </a:lvl2pPr>
            <a:lvl3pPr marL="415869" algn="l" defTabSz="415869" rtl="0" eaLnBrk="1" latinLnBrk="0" hangingPunct="1">
              <a:defRPr sz="819" kern="1200">
                <a:solidFill>
                  <a:schemeClr val="tx1"/>
                </a:solidFill>
                <a:latin typeface="+mn-lt"/>
                <a:ea typeface="+mn-ea"/>
                <a:cs typeface="+mn-cs"/>
              </a:defRPr>
            </a:lvl3pPr>
            <a:lvl4pPr marL="623804" algn="l" defTabSz="415869" rtl="0" eaLnBrk="1" latinLnBrk="0" hangingPunct="1">
              <a:defRPr sz="819" kern="1200">
                <a:solidFill>
                  <a:schemeClr val="tx1"/>
                </a:solidFill>
                <a:latin typeface="+mn-lt"/>
                <a:ea typeface="+mn-ea"/>
                <a:cs typeface="+mn-cs"/>
              </a:defRPr>
            </a:lvl4pPr>
            <a:lvl5pPr marL="831738" algn="l" defTabSz="415869" rtl="0" eaLnBrk="1" latinLnBrk="0" hangingPunct="1">
              <a:defRPr sz="819" kern="1200">
                <a:solidFill>
                  <a:schemeClr val="tx1"/>
                </a:solidFill>
                <a:latin typeface="+mn-lt"/>
                <a:ea typeface="+mn-ea"/>
                <a:cs typeface="+mn-cs"/>
              </a:defRPr>
            </a:lvl5pPr>
            <a:lvl6pPr marL="1039673" algn="l" defTabSz="415869" rtl="0" eaLnBrk="1" latinLnBrk="0" hangingPunct="1">
              <a:defRPr sz="819" kern="1200">
                <a:solidFill>
                  <a:schemeClr val="tx1"/>
                </a:solidFill>
                <a:latin typeface="+mn-lt"/>
                <a:ea typeface="+mn-ea"/>
                <a:cs typeface="+mn-cs"/>
              </a:defRPr>
            </a:lvl6pPr>
            <a:lvl7pPr marL="1247607" algn="l" defTabSz="415869" rtl="0" eaLnBrk="1" latinLnBrk="0" hangingPunct="1">
              <a:defRPr sz="819" kern="1200">
                <a:solidFill>
                  <a:schemeClr val="tx1"/>
                </a:solidFill>
                <a:latin typeface="+mn-lt"/>
                <a:ea typeface="+mn-ea"/>
                <a:cs typeface="+mn-cs"/>
              </a:defRPr>
            </a:lvl7pPr>
            <a:lvl8pPr marL="1455542" algn="l" defTabSz="415869" rtl="0" eaLnBrk="1" latinLnBrk="0" hangingPunct="1">
              <a:defRPr sz="819" kern="1200">
                <a:solidFill>
                  <a:schemeClr val="tx1"/>
                </a:solidFill>
                <a:latin typeface="+mn-lt"/>
                <a:ea typeface="+mn-ea"/>
                <a:cs typeface="+mn-cs"/>
              </a:defRPr>
            </a:lvl8pPr>
            <a:lvl9pPr marL="1663476" algn="l" defTabSz="415869" rtl="0" eaLnBrk="1" latinLnBrk="0" hangingPunct="1">
              <a:defRPr sz="819" kern="1200">
                <a:solidFill>
                  <a:schemeClr val="tx1"/>
                </a:solidFill>
                <a:latin typeface="+mn-lt"/>
                <a:ea typeface="+mn-ea"/>
                <a:cs typeface="+mn-cs"/>
              </a:defRPr>
            </a:lvl9pPr>
          </a:lstStyle>
          <a:p>
            <a:fld id="{B6F15528-21DE-4FAA-801E-634DDDAF4B2B}" type="slidenum">
              <a:rPr lang="en-US" smtClean="0"/>
              <a:pPr/>
              <a:t>49</a:t>
            </a:fld>
            <a:endParaRPr lang="en-US"/>
          </a:p>
        </p:txBody>
      </p:sp>
      <p:sp>
        <p:nvSpPr>
          <p:cNvPr id="45" name="TextBox 44">
            <a:extLst>
              <a:ext uri="{FF2B5EF4-FFF2-40B4-BE49-F238E27FC236}">
                <a16:creationId xmlns:a16="http://schemas.microsoft.com/office/drawing/2014/main" id="{242E0E23-677C-2F4D-9863-36F7538EF2C3}"/>
              </a:ext>
            </a:extLst>
          </p:cNvPr>
          <p:cNvSpPr txBox="1"/>
          <p:nvPr/>
        </p:nvSpPr>
        <p:spPr>
          <a:xfrm>
            <a:off x="6781800" y="895350"/>
            <a:ext cx="2057400" cy="1938992"/>
          </a:xfrm>
          <a:prstGeom prst="rect">
            <a:avLst/>
          </a:prstGeom>
          <a:noFill/>
        </p:spPr>
        <p:txBody>
          <a:bodyPr wrap="square" rtlCol="0">
            <a:spAutoFit/>
          </a:bodyPr>
          <a:lstStyle/>
          <a:p>
            <a:r>
              <a:rPr lang="en-US" dirty="0">
                <a:latin typeface="+mn-lt"/>
              </a:rPr>
              <a:t>Hip replacement vs hip screws for acute hip facture</a:t>
            </a:r>
          </a:p>
        </p:txBody>
      </p:sp>
    </p:spTree>
    <p:extLst>
      <p:ext uri="{BB962C8B-B14F-4D97-AF65-F5344CB8AC3E}">
        <p14:creationId xmlns:p14="http://schemas.microsoft.com/office/powerpoint/2010/main" val="2244356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372EC-4065-CD43-83E6-497610CB1EF8}"/>
              </a:ext>
            </a:extLst>
          </p:cNvPr>
          <p:cNvSpPr>
            <a:spLocks noGrp="1"/>
          </p:cNvSpPr>
          <p:nvPr>
            <p:ph type="title"/>
          </p:nvPr>
        </p:nvSpPr>
        <p:spPr>
          <a:xfrm>
            <a:off x="1376082" y="114300"/>
            <a:ext cx="7772400" cy="685800"/>
          </a:xfrm>
        </p:spPr>
        <p:txBody>
          <a:bodyPr/>
          <a:lstStyle/>
          <a:p>
            <a:r>
              <a:rPr lang="en-US" dirty="0"/>
              <a:t>Introduction</a:t>
            </a:r>
          </a:p>
        </p:txBody>
      </p:sp>
      <p:sp>
        <p:nvSpPr>
          <p:cNvPr id="4" name="Slide Number Placeholder 3">
            <a:extLst>
              <a:ext uri="{FF2B5EF4-FFF2-40B4-BE49-F238E27FC236}">
                <a16:creationId xmlns:a16="http://schemas.microsoft.com/office/drawing/2014/main" id="{39665A1F-B90A-7E4B-BE45-EB09DF09833A}"/>
              </a:ext>
            </a:extLst>
          </p:cNvPr>
          <p:cNvSpPr>
            <a:spLocks noGrp="1"/>
          </p:cNvSpPr>
          <p:nvPr>
            <p:ph type="sldNum" sz="quarter" idx="12"/>
          </p:nvPr>
        </p:nvSpPr>
        <p:spPr/>
        <p:txBody>
          <a:bodyPr/>
          <a:lstStyle/>
          <a:p>
            <a:pPr>
              <a:defRPr/>
            </a:pPr>
            <a:fld id="{3F3F56E1-7635-D94F-AA7C-B0630E87E1CC}" type="slidenum">
              <a:rPr lang="en-US" altLang="en-US" smtClean="0"/>
              <a:pPr>
                <a:defRPr/>
              </a:pPr>
              <a:t>5</a:t>
            </a:fld>
            <a:endParaRPr lang="en-US" altLang="en-US"/>
          </a:p>
        </p:txBody>
      </p:sp>
    </p:spTree>
    <p:extLst>
      <p:ext uri="{BB962C8B-B14F-4D97-AF65-F5344CB8AC3E}">
        <p14:creationId xmlns:p14="http://schemas.microsoft.com/office/powerpoint/2010/main" val="38799849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91683" y="196403"/>
            <a:ext cx="7467600" cy="497983"/>
          </a:xfrm>
          <a:prstGeom prst="rect">
            <a:avLst/>
          </a:prstGeom>
        </p:spPr>
        <p:txBody>
          <a:bodyPr vert="horz" wrap="square" lIns="0" tIns="5487" rIns="0" bIns="0" rtlCol="0">
            <a:spAutoFit/>
          </a:bodyPr>
          <a:lstStyle/>
          <a:p>
            <a:pPr marL="5776">
              <a:spcBef>
                <a:spcPts val="43"/>
              </a:spcBef>
            </a:pPr>
            <a:r>
              <a:rPr spc="-2" dirty="0"/>
              <a:t>Analysis of</a:t>
            </a:r>
            <a:r>
              <a:rPr spc="-25" dirty="0"/>
              <a:t> </a:t>
            </a:r>
            <a:r>
              <a:rPr spc="-5" dirty="0"/>
              <a:t>RCTs</a:t>
            </a:r>
            <a:r>
              <a:rPr lang="en-US" spc="-5" dirty="0"/>
              <a:t>: </a:t>
            </a:r>
            <a:r>
              <a:rPr lang="en-US" sz="3200" spc="-2" dirty="0">
                <a:latin typeface="Helvetica Neue"/>
                <a:cs typeface="Helvetica Neue"/>
              </a:rPr>
              <a:t>Intention to</a:t>
            </a:r>
            <a:r>
              <a:rPr lang="en-US" sz="3200" spc="-5" dirty="0">
                <a:latin typeface="Helvetica Neue"/>
                <a:cs typeface="Helvetica Neue"/>
              </a:rPr>
              <a:t> </a:t>
            </a:r>
            <a:r>
              <a:rPr lang="en-US" sz="3200" spc="-9" dirty="0">
                <a:latin typeface="Helvetica Neue"/>
                <a:cs typeface="Helvetica Neue"/>
              </a:rPr>
              <a:t>treat (ITT)</a:t>
            </a:r>
            <a:endParaRPr spc="-5" dirty="0"/>
          </a:p>
        </p:txBody>
      </p:sp>
      <p:sp>
        <p:nvSpPr>
          <p:cNvPr id="4" name="object 4"/>
          <p:cNvSpPr/>
          <p:nvPr/>
        </p:nvSpPr>
        <p:spPr>
          <a:xfrm>
            <a:off x="1219200" y="1733550"/>
            <a:ext cx="3199308" cy="2538920"/>
          </a:xfrm>
          <a:prstGeom prst="rect">
            <a:avLst/>
          </a:prstGeom>
          <a:blipFill>
            <a:blip r:embed="rId2" cstate="print"/>
            <a:stretch>
              <a:fillRect/>
            </a:stretch>
          </a:blipFill>
        </p:spPr>
        <p:txBody>
          <a:bodyPr wrap="square" lIns="0" tIns="0" rIns="0" bIns="0" rtlCol="0"/>
          <a:lstStyle/>
          <a:p>
            <a:endParaRPr sz="372"/>
          </a:p>
        </p:txBody>
      </p:sp>
      <p:sp>
        <p:nvSpPr>
          <p:cNvPr id="5" name="object 5"/>
          <p:cNvSpPr/>
          <p:nvPr/>
        </p:nvSpPr>
        <p:spPr>
          <a:xfrm>
            <a:off x="4800600" y="1733549"/>
            <a:ext cx="3199308" cy="2548941"/>
          </a:xfrm>
          <a:prstGeom prst="rect">
            <a:avLst/>
          </a:prstGeom>
          <a:blipFill>
            <a:blip r:embed="rId3" cstate="print"/>
            <a:stretch>
              <a:fillRect/>
            </a:stretch>
          </a:blipFill>
        </p:spPr>
        <p:txBody>
          <a:bodyPr wrap="square" lIns="0" tIns="0" rIns="0" bIns="0" rtlCol="0"/>
          <a:lstStyle/>
          <a:p>
            <a:endParaRPr sz="372"/>
          </a:p>
        </p:txBody>
      </p:sp>
      <p:sp>
        <p:nvSpPr>
          <p:cNvPr id="6" name="object 6"/>
          <p:cNvSpPr txBox="1"/>
          <p:nvPr/>
        </p:nvSpPr>
        <p:spPr>
          <a:xfrm>
            <a:off x="1268050" y="892832"/>
            <a:ext cx="6927027" cy="497983"/>
          </a:xfrm>
          <a:prstGeom prst="rect">
            <a:avLst/>
          </a:prstGeom>
        </p:spPr>
        <p:txBody>
          <a:bodyPr vert="horz" wrap="square" lIns="0" tIns="5487" rIns="0" bIns="0" rtlCol="0">
            <a:spAutoFit/>
          </a:bodyPr>
          <a:lstStyle/>
          <a:p>
            <a:pPr>
              <a:lnSpc>
                <a:spcPts val="1924"/>
              </a:lnSpc>
            </a:pPr>
            <a:r>
              <a:rPr spc="-2" dirty="0">
                <a:latin typeface="+mn-lt"/>
                <a:cs typeface="Helvetica Neue"/>
              </a:rPr>
              <a:t>All subjects </a:t>
            </a:r>
            <a:r>
              <a:rPr spc="-11" dirty="0">
                <a:latin typeface="+mn-lt"/>
                <a:cs typeface="Helvetica Neue"/>
              </a:rPr>
              <a:t>are </a:t>
            </a:r>
            <a:r>
              <a:rPr spc="-2" dirty="0">
                <a:latin typeface="+mn-lt"/>
                <a:cs typeface="Helvetica Neue"/>
              </a:rPr>
              <a:t>analyzed </a:t>
            </a:r>
            <a:r>
              <a:rPr spc="-5" dirty="0">
                <a:latin typeface="+mn-lt"/>
                <a:cs typeface="Helvetica Neue"/>
              </a:rPr>
              <a:t>according </a:t>
            </a:r>
            <a:r>
              <a:rPr spc="-2" dirty="0">
                <a:latin typeface="+mn-lt"/>
                <a:cs typeface="Helvetica Neue"/>
              </a:rPr>
              <a:t>to the randomization</a:t>
            </a:r>
            <a:r>
              <a:rPr spc="23" dirty="0">
                <a:latin typeface="+mn-lt"/>
                <a:cs typeface="Helvetica Neue"/>
              </a:rPr>
              <a:t> </a:t>
            </a:r>
            <a:r>
              <a:rPr spc="-9" dirty="0">
                <a:latin typeface="+mn-lt"/>
                <a:cs typeface="Helvetica Neue"/>
              </a:rPr>
              <a:t>group</a:t>
            </a:r>
            <a:endParaRPr dirty="0">
              <a:latin typeface="+mn-lt"/>
              <a:cs typeface="Helvetica Neue"/>
            </a:endParaRPr>
          </a:p>
        </p:txBody>
      </p:sp>
      <p:sp>
        <p:nvSpPr>
          <p:cNvPr id="7" name="Slide Number Placeholder 6">
            <a:extLst>
              <a:ext uri="{FF2B5EF4-FFF2-40B4-BE49-F238E27FC236}">
                <a16:creationId xmlns:a16="http://schemas.microsoft.com/office/drawing/2014/main" id="{E82ECD3A-8E8D-6B44-AC08-C9DF2E615FEE}"/>
              </a:ext>
            </a:extLst>
          </p:cNvPr>
          <p:cNvSpPr>
            <a:spLocks noGrp="1"/>
          </p:cNvSpPr>
          <p:nvPr>
            <p:ph type="sldNum" sz="quarter" idx="7"/>
          </p:nvPr>
        </p:nvSpPr>
        <p:spPr>
          <a:xfrm>
            <a:off x="6583681" y="4783455"/>
            <a:ext cx="2103120" cy="126060"/>
          </a:xfrm>
          <a:prstGeom prst="rect">
            <a:avLst/>
          </a:prstGeom>
        </p:spPr>
        <p:txBody>
          <a:bodyPr wrap="square" lIns="0" tIns="0" rIns="0" bIns="0">
            <a:spAutoFit/>
          </a:bodyPr>
          <a:lstStyle>
            <a:defPPr>
              <a:defRPr lang="en-US"/>
            </a:defPPr>
            <a:lvl1pPr marL="0" algn="r" defTabSz="415869" rtl="0" eaLnBrk="1" latinLnBrk="0" hangingPunct="1">
              <a:defRPr sz="819" kern="1200">
                <a:solidFill>
                  <a:schemeClr val="tx1">
                    <a:tint val="75000"/>
                  </a:schemeClr>
                </a:solidFill>
                <a:latin typeface="+mn-lt"/>
                <a:ea typeface="+mn-ea"/>
                <a:cs typeface="+mn-cs"/>
              </a:defRPr>
            </a:lvl1pPr>
            <a:lvl2pPr marL="207935" algn="l" defTabSz="415869" rtl="0" eaLnBrk="1" latinLnBrk="0" hangingPunct="1">
              <a:defRPr sz="819" kern="1200">
                <a:solidFill>
                  <a:schemeClr val="tx1"/>
                </a:solidFill>
                <a:latin typeface="+mn-lt"/>
                <a:ea typeface="+mn-ea"/>
                <a:cs typeface="+mn-cs"/>
              </a:defRPr>
            </a:lvl2pPr>
            <a:lvl3pPr marL="415869" algn="l" defTabSz="415869" rtl="0" eaLnBrk="1" latinLnBrk="0" hangingPunct="1">
              <a:defRPr sz="819" kern="1200">
                <a:solidFill>
                  <a:schemeClr val="tx1"/>
                </a:solidFill>
                <a:latin typeface="+mn-lt"/>
                <a:ea typeface="+mn-ea"/>
                <a:cs typeface="+mn-cs"/>
              </a:defRPr>
            </a:lvl3pPr>
            <a:lvl4pPr marL="623804" algn="l" defTabSz="415869" rtl="0" eaLnBrk="1" latinLnBrk="0" hangingPunct="1">
              <a:defRPr sz="819" kern="1200">
                <a:solidFill>
                  <a:schemeClr val="tx1"/>
                </a:solidFill>
                <a:latin typeface="+mn-lt"/>
                <a:ea typeface="+mn-ea"/>
                <a:cs typeface="+mn-cs"/>
              </a:defRPr>
            </a:lvl4pPr>
            <a:lvl5pPr marL="831738" algn="l" defTabSz="415869" rtl="0" eaLnBrk="1" latinLnBrk="0" hangingPunct="1">
              <a:defRPr sz="819" kern="1200">
                <a:solidFill>
                  <a:schemeClr val="tx1"/>
                </a:solidFill>
                <a:latin typeface="+mn-lt"/>
                <a:ea typeface="+mn-ea"/>
                <a:cs typeface="+mn-cs"/>
              </a:defRPr>
            </a:lvl5pPr>
            <a:lvl6pPr marL="1039673" algn="l" defTabSz="415869" rtl="0" eaLnBrk="1" latinLnBrk="0" hangingPunct="1">
              <a:defRPr sz="819" kern="1200">
                <a:solidFill>
                  <a:schemeClr val="tx1"/>
                </a:solidFill>
                <a:latin typeface="+mn-lt"/>
                <a:ea typeface="+mn-ea"/>
                <a:cs typeface="+mn-cs"/>
              </a:defRPr>
            </a:lvl6pPr>
            <a:lvl7pPr marL="1247607" algn="l" defTabSz="415869" rtl="0" eaLnBrk="1" latinLnBrk="0" hangingPunct="1">
              <a:defRPr sz="819" kern="1200">
                <a:solidFill>
                  <a:schemeClr val="tx1"/>
                </a:solidFill>
                <a:latin typeface="+mn-lt"/>
                <a:ea typeface="+mn-ea"/>
                <a:cs typeface="+mn-cs"/>
              </a:defRPr>
            </a:lvl7pPr>
            <a:lvl8pPr marL="1455542" algn="l" defTabSz="415869" rtl="0" eaLnBrk="1" latinLnBrk="0" hangingPunct="1">
              <a:defRPr sz="819" kern="1200">
                <a:solidFill>
                  <a:schemeClr val="tx1"/>
                </a:solidFill>
                <a:latin typeface="+mn-lt"/>
                <a:ea typeface="+mn-ea"/>
                <a:cs typeface="+mn-cs"/>
              </a:defRPr>
            </a:lvl8pPr>
            <a:lvl9pPr marL="1663476" algn="l" defTabSz="415869" rtl="0" eaLnBrk="1" latinLnBrk="0" hangingPunct="1">
              <a:defRPr sz="819" kern="1200">
                <a:solidFill>
                  <a:schemeClr val="tx1"/>
                </a:solidFill>
                <a:latin typeface="+mn-lt"/>
                <a:ea typeface="+mn-ea"/>
                <a:cs typeface="+mn-cs"/>
              </a:defRPr>
            </a:lvl9pPr>
          </a:lstStyle>
          <a:p>
            <a:fld id="{B6F15528-21DE-4FAA-801E-634DDDAF4B2B}" type="slidenum">
              <a:rPr lang="en-US" smtClean="0"/>
              <a:pPr/>
              <a:t>50</a:t>
            </a:fld>
            <a:endParaRPr lang="en-US"/>
          </a:p>
        </p:txBody>
      </p:sp>
    </p:spTree>
    <p:extLst>
      <p:ext uri="{BB962C8B-B14F-4D97-AF65-F5344CB8AC3E}">
        <p14:creationId xmlns:p14="http://schemas.microsoft.com/office/powerpoint/2010/main" val="18716015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97473" y="2036163"/>
            <a:ext cx="2389989" cy="2319166"/>
          </a:xfrm>
          <a:prstGeom prst="rect">
            <a:avLst/>
          </a:prstGeom>
          <a:blipFill>
            <a:blip r:embed="rId2" cstate="print"/>
            <a:stretch>
              <a:fillRect/>
            </a:stretch>
          </a:blipFill>
        </p:spPr>
        <p:txBody>
          <a:bodyPr wrap="square" lIns="0" tIns="0" rIns="0" bIns="0" rtlCol="0"/>
          <a:lstStyle/>
          <a:p>
            <a:endParaRPr sz="372"/>
          </a:p>
        </p:txBody>
      </p:sp>
      <p:sp>
        <p:nvSpPr>
          <p:cNvPr id="3" name="object 3"/>
          <p:cNvSpPr/>
          <p:nvPr/>
        </p:nvSpPr>
        <p:spPr>
          <a:xfrm>
            <a:off x="4697488" y="2036163"/>
            <a:ext cx="3450787" cy="2319166"/>
          </a:xfrm>
          <a:prstGeom prst="rect">
            <a:avLst/>
          </a:prstGeom>
          <a:blipFill>
            <a:blip r:embed="rId3" cstate="print"/>
            <a:stretch>
              <a:fillRect/>
            </a:stretch>
          </a:blipFill>
        </p:spPr>
        <p:txBody>
          <a:bodyPr wrap="square" lIns="0" tIns="0" rIns="0" bIns="0" rtlCol="0"/>
          <a:lstStyle/>
          <a:p>
            <a:endParaRPr sz="372"/>
          </a:p>
        </p:txBody>
      </p:sp>
      <p:sp>
        <p:nvSpPr>
          <p:cNvPr id="5" name="object 5"/>
          <p:cNvSpPr txBox="1">
            <a:spLocks noGrp="1"/>
          </p:cNvSpPr>
          <p:nvPr>
            <p:ph type="title"/>
          </p:nvPr>
        </p:nvSpPr>
        <p:spPr>
          <a:xfrm>
            <a:off x="1143000" y="37113"/>
            <a:ext cx="7620000" cy="497983"/>
          </a:xfrm>
          <a:prstGeom prst="rect">
            <a:avLst/>
          </a:prstGeom>
        </p:spPr>
        <p:txBody>
          <a:bodyPr vert="horz" wrap="square" lIns="0" tIns="5487" rIns="0" bIns="0" rtlCol="0">
            <a:spAutoFit/>
          </a:bodyPr>
          <a:lstStyle/>
          <a:p>
            <a:pPr marL="5776">
              <a:spcBef>
                <a:spcPts val="43"/>
              </a:spcBef>
            </a:pPr>
            <a:r>
              <a:rPr spc="-2" dirty="0"/>
              <a:t>Analysis of</a:t>
            </a:r>
            <a:r>
              <a:rPr spc="-25" dirty="0"/>
              <a:t> </a:t>
            </a:r>
            <a:r>
              <a:rPr spc="-5" dirty="0"/>
              <a:t>RCTs</a:t>
            </a:r>
            <a:r>
              <a:rPr lang="en-US" spc="-5" dirty="0"/>
              <a:t>: </a:t>
            </a:r>
            <a:r>
              <a:rPr lang="en-US" sz="3200" spc="-2" dirty="0">
                <a:latin typeface="Helvetica Neue"/>
                <a:cs typeface="Helvetica Neue"/>
              </a:rPr>
              <a:t>As</a:t>
            </a:r>
            <a:r>
              <a:rPr lang="en-US" sz="3200" spc="-5" dirty="0">
                <a:latin typeface="Helvetica Neue"/>
                <a:cs typeface="Helvetica Neue"/>
              </a:rPr>
              <a:t> </a:t>
            </a:r>
            <a:r>
              <a:rPr lang="en-US" sz="3200" spc="-7" dirty="0">
                <a:latin typeface="Helvetica Neue"/>
                <a:cs typeface="Helvetica Neue"/>
              </a:rPr>
              <a:t>treated</a:t>
            </a:r>
            <a:endParaRPr spc="-5" dirty="0"/>
          </a:p>
        </p:txBody>
      </p:sp>
      <p:sp>
        <p:nvSpPr>
          <p:cNvPr id="6" name="object 6"/>
          <p:cNvSpPr txBox="1"/>
          <p:nvPr/>
        </p:nvSpPr>
        <p:spPr>
          <a:xfrm>
            <a:off x="1138335" y="1174750"/>
            <a:ext cx="7865111" cy="258302"/>
          </a:xfrm>
          <a:prstGeom prst="rect">
            <a:avLst/>
          </a:prstGeom>
        </p:spPr>
        <p:txBody>
          <a:bodyPr vert="horz" wrap="square" lIns="0" tIns="5487" rIns="0" bIns="0" rtlCol="0">
            <a:spAutoFit/>
          </a:bodyPr>
          <a:lstStyle/>
          <a:p>
            <a:pPr>
              <a:lnSpc>
                <a:spcPts val="1924"/>
              </a:lnSpc>
            </a:pPr>
            <a:r>
              <a:rPr spc="-2" dirty="0">
                <a:latin typeface="+mn-lt"/>
                <a:cs typeface="Helvetica Neue"/>
              </a:rPr>
              <a:t>Subjects </a:t>
            </a:r>
            <a:r>
              <a:rPr spc="-11" dirty="0">
                <a:latin typeface="+mn-lt"/>
                <a:cs typeface="Helvetica Neue"/>
              </a:rPr>
              <a:t>are </a:t>
            </a:r>
            <a:r>
              <a:rPr spc="-2" dirty="0">
                <a:latin typeface="+mn-lt"/>
                <a:cs typeface="Helvetica Neue"/>
              </a:rPr>
              <a:t>analyzed </a:t>
            </a:r>
            <a:r>
              <a:rPr spc="-5" dirty="0">
                <a:latin typeface="+mn-lt"/>
                <a:cs typeface="Helvetica Neue"/>
              </a:rPr>
              <a:t>according </a:t>
            </a:r>
            <a:r>
              <a:rPr spc="-2" dirty="0">
                <a:latin typeface="+mn-lt"/>
                <a:cs typeface="Helvetica Neue"/>
              </a:rPr>
              <a:t>to </a:t>
            </a:r>
            <a:r>
              <a:rPr spc="-5" dirty="0">
                <a:latin typeface="+mn-lt"/>
                <a:cs typeface="Helvetica Neue"/>
              </a:rPr>
              <a:t>treatment</a:t>
            </a:r>
            <a:r>
              <a:rPr spc="7" dirty="0">
                <a:latin typeface="+mn-lt"/>
                <a:cs typeface="Helvetica Neue"/>
              </a:rPr>
              <a:t> </a:t>
            </a:r>
            <a:r>
              <a:rPr spc="-7" dirty="0">
                <a:latin typeface="+mn-lt"/>
                <a:cs typeface="Helvetica Neue"/>
              </a:rPr>
              <a:t>received</a:t>
            </a:r>
            <a:endParaRPr dirty="0">
              <a:latin typeface="+mn-lt"/>
              <a:cs typeface="Helvetica Neue"/>
            </a:endParaRPr>
          </a:p>
        </p:txBody>
      </p:sp>
      <p:sp>
        <p:nvSpPr>
          <p:cNvPr id="7" name="Slide Number Placeholder 6">
            <a:extLst>
              <a:ext uri="{FF2B5EF4-FFF2-40B4-BE49-F238E27FC236}">
                <a16:creationId xmlns:a16="http://schemas.microsoft.com/office/drawing/2014/main" id="{2EB127E4-1C44-CC4E-AEE0-87B19C67536A}"/>
              </a:ext>
            </a:extLst>
          </p:cNvPr>
          <p:cNvSpPr>
            <a:spLocks noGrp="1"/>
          </p:cNvSpPr>
          <p:nvPr>
            <p:ph type="sldNum" sz="quarter" idx="7"/>
          </p:nvPr>
        </p:nvSpPr>
        <p:spPr>
          <a:xfrm>
            <a:off x="6583681" y="4783455"/>
            <a:ext cx="2103120" cy="126060"/>
          </a:xfrm>
          <a:prstGeom prst="rect">
            <a:avLst/>
          </a:prstGeom>
        </p:spPr>
        <p:txBody>
          <a:bodyPr wrap="square" lIns="0" tIns="0" rIns="0" bIns="0">
            <a:spAutoFit/>
          </a:bodyPr>
          <a:lstStyle>
            <a:defPPr>
              <a:defRPr lang="en-US"/>
            </a:defPPr>
            <a:lvl1pPr marL="0" algn="r" defTabSz="415869" rtl="0" eaLnBrk="1" latinLnBrk="0" hangingPunct="1">
              <a:defRPr sz="819" kern="1200">
                <a:solidFill>
                  <a:schemeClr val="tx1">
                    <a:tint val="75000"/>
                  </a:schemeClr>
                </a:solidFill>
                <a:latin typeface="+mn-lt"/>
                <a:ea typeface="+mn-ea"/>
                <a:cs typeface="+mn-cs"/>
              </a:defRPr>
            </a:lvl1pPr>
            <a:lvl2pPr marL="207935" algn="l" defTabSz="415869" rtl="0" eaLnBrk="1" latinLnBrk="0" hangingPunct="1">
              <a:defRPr sz="819" kern="1200">
                <a:solidFill>
                  <a:schemeClr val="tx1"/>
                </a:solidFill>
                <a:latin typeface="+mn-lt"/>
                <a:ea typeface="+mn-ea"/>
                <a:cs typeface="+mn-cs"/>
              </a:defRPr>
            </a:lvl2pPr>
            <a:lvl3pPr marL="415869" algn="l" defTabSz="415869" rtl="0" eaLnBrk="1" latinLnBrk="0" hangingPunct="1">
              <a:defRPr sz="819" kern="1200">
                <a:solidFill>
                  <a:schemeClr val="tx1"/>
                </a:solidFill>
                <a:latin typeface="+mn-lt"/>
                <a:ea typeface="+mn-ea"/>
                <a:cs typeface="+mn-cs"/>
              </a:defRPr>
            </a:lvl3pPr>
            <a:lvl4pPr marL="623804" algn="l" defTabSz="415869" rtl="0" eaLnBrk="1" latinLnBrk="0" hangingPunct="1">
              <a:defRPr sz="819" kern="1200">
                <a:solidFill>
                  <a:schemeClr val="tx1"/>
                </a:solidFill>
                <a:latin typeface="+mn-lt"/>
                <a:ea typeface="+mn-ea"/>
                <a:cs typeface="+mn-cs"/>
              </a:defRPr>
            </a:lvl4pPr>
            <a:lvl5pPr marL="831738" algn="l" defTabSz="415869" rtl="0" eaLnBrk="1" latinLnBrk="0" hangingPunct="1">
              <a:defRPr sz="819" kern="1200">
                <a:solidFill>
                  <a:schemeClr val="tx1"/>
                </a:solidFill>
                <a:latin typeface="+mn-lt"/>
                <a:ea typeface="+mn-ea"/>
                <a:cs typeface="+mn-cs"/>
              </a:defRPr>
            </a:lvl5pPr>
            <a:lvl6pPr marL="1039673" algn="l" defTabSz="415869" rtl="0" eaLnBrk="1" latinLnBrk="0" hangingPunct="1">
              <a:defRPr sz="819" kern="1200">
                <a:solidFill>
                  <a:schemeClr val="tx1"/>
                </a:solidFill>
                <a:latin typeface="+mn-lt"/>
                <a:ea typeface="+mn-ea"/>
                <a:cs typeface="+mn-cs"/>
              </a:defRPr>
            </a:lvl6pPr>
            <a:lvl7pPr marL="1247607" algn="l" defTabSz="415869" rtl="0" eaLnBrk="1" latinLnBrk="0" hangingPunct="1">
              <a:defRPr sz="819" kern="1200">
                <a:solidFill>
                  <a:schemeClr val="tx1"/>
                </a:solidFill>
                <a:latin typeface="+mn-lt"/>
                <a:ea typeface="+mn-ea"/>
                <a:cs typeface="+mn-cs"/>
              </a:defRPr>
            </a:lvl7pPr>
            <a:lvl8pPr marL="1455542" algn="l" defTabSz="415869" rtl="0" eaLnBrk="1" latinLnBrk="0" hangingPunct="1">
              <a:defRPr sz="819" kern="1200">
                <a:solidFill>
                  <a:schemeClr val="tx1"/>
                </a:solidFill>
                <a:latin typeface="+mn-lt"/>
                <a:ea typeface="+mn-ea"/>
                <a:cs typeface="+mn-cs"/>
              </a:defRPr>
            </a:lvl8pPr>
            <a:lvl9pPr marL="1663476" algn="l" defTabSz="415869" rtl="0" eaLnBrk="1" latinLnBrk="0" hangingPunct="1">
              <a:defRPr sz="819" kern="1200">
                <a:solidFill>
                  <a:schemeClr val="tx1"/>
                </a:solidFill>
                <a:latin typeface="+mn-lt"/>
                <a:ea typeface="+mn-ea"/>
                <a:cs typeface="+mn-cs"/>
              </a:defRPr>
            </a:lvl9pPr>
          </a:lstStyle>
          <a:p>
            <a:fld id="{B6F15528-21DE-4FAA-801E-634DDDAF4B2B}" type="slidenum">
              <a:rPr lang="en-US" smtClean="0"/>
              <a:pPr/>
              <a:t>51</a:t>
            </a:fld>
            <a:endParaRPr lang="en-US"/>
          </a:p>
        </p:txBody>
      </p:sp>
    </p:spTree>
    <p:extLst>
      <p:ext uri="{BB962C8B-B14F-4D97-AF65-F5344CB8AC3E}">
        <p14:creationId xmlns:p14="http://schemas.microsoft.com/office/powerpoint/2010/main" val="5653718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066801" y="133628"/>
            <a:ext cx="7620000" cy="497983"/>
          </a:xfrm>
          <a:prstGeom prst="rect">
            <a:avLst/>
          </a:prstGeom>
        </p:spPr>
        <p:txBody>
          <a:bodyPr vert="horz" wrap="square" lIns="0" tIns="5487" rIns="0" bIns="0" rtlCol="0">
            <a:spAutoFit/>
          </a:bodyPr>
          <a:lstStyle/>
          <a:p>
            <a:pPr marL="5776">
              <a:spcBef>
                <a:spcPts val="43"/>
              </a:spcBef>
            </a:pPr>
            <a:r>
              <a:rPr spc="-2" dirty="0"/>
              <a:t>Analysis of</a:t>
            </a:r>
            <a:r>
              <a:rPr spc="-25" dirty="0"/>
              <a:t> </a:t>
            </a:r>
            <a:r>
              <a:rPr spc="-5" dirty="0"/>
              <a:t>RCTs</a:t>
            </a:r>
            <a:r>
              <a:rPr lang="en-US" spc="-5" dirty="0"/>
              <a:t>: </a:t>
            </a:r>
            <a:r>
              <a:rPr lang="en-US" sz="3200" spc="-2" dirty="0">
                <a:latin typeface="Helvetica Neue"/>
                <a:cs typeface="Helvetica Neue"/>
              </a:rPr>
              <a:t>Per</a:t>
            </a:r>
            <a:r>
              <a:rPr lang="en-US" sz="3200" spc="-5" dirty="0">
                <a:latin typeface="Helvetica Neue"/>
                <a:cs typeface="Helvetica Neue"/>
              </a:rPr>
              <a:t> </a:t>
            </a:r>
            <a:r>
              <a:rPr lang="en-US" sz="3200" spc="-7" dirty="0">
                <a:latin typeface="Helvetica Neue"/>
                <a:cs typeface="Helvetica Neue"/>
              </a:rPr>
              <a:t>protocol</a:t>
            </a:r>
            <a:endParaRPr spc="-5" dirty="0"/>
          </a:p>
        </p:txBody>
      </p:sp>
      <p:sp>
        <p:nvSpPr>
          <p:cNvPr id="4" name="object 4"/>
          <p:cNvSpPr txBox="1"/>
          <p:nvPr/>
        </p:nvSpPr>
        <p:spPr>
          <a:xfrm>
            <a:off x="1524000" y="971550"/>
            <a:ext cx="7010400" cy="499458"/>
          </a:xfrm>
          <a:prstGeom prst="rect">
            <a:avLst/>
          </a:prstGeom>
        </p:spPr>
        <p:txBody>
          <a:bodyPr vert="horz" wrap="square" lIns="0" tIns="5487" rIns="0" bIns="0" rtlCol="0">
            <a:spAutoFit/>
          </a:bodyPr>
          <a:lstStyle/>
          <a:p>
            <a:pPr>
              <a:lnSpc>
                <a:spcPts val="1924"/>
              </a:lnSpc>
            </a:pPr>
            <a:r>
              <a:rPr spc="-2" dirty="0">
                <a:latin typeface="+mn-lt"/>
                <a:cs typeface="Helvetica Neue"/>
              </a:rPr>
              <a:t>Only subjects </a:t>
            </a:r>
            <a:r>
              <a:rPr spc="-7" dirty="0">
                <a:latin typeface="+mn-lt"/>
                <a:cs typeface="Helvetica Neue"/>
              </a:rPr>
              <a:t>treated </a:t>
            </a:r>
            <a:r>
              <a:rPr spc="-5" dirty="0">
                <a:latin typeface="+mn-lt"/>
                <a:cs typeface="Helvetica Neue"/>
              </a:rPr>
              <a:t>according </a:t>
            </a:r>
            <a:r>
              <a:rPr spc="-2" dirty="0">
                <a:latin typeface="+mn-lt"/>
                <a:cs typeface="Helvetica Neue"/>
              </a:rPr>
              <a:t>to the study </a:t>
            </a:r>
            <a:r>
              <a:rPr spc="-7" dirty="0">
                <a:latin typeface="+mn-lt"/>
                <a:cs typeface="Helvetica Neue"/>
              </a:rPr>
              <a:t>protocol </a:t>
            </a:r>
            <a:r>
              <a:rPr spc="-11" dirty="0">
                <a:latin typeface="+mn-lt"/>
                <a:cs typeface="Helvetica Neue"/>
              </a:rPr>
              <a:t>are</a:t>
            </a:r>
            <a:r>
              <a:rPr spc="32" dirty="0">
                <a:latin typeface="+mn-lt"/>
                <a:cs typeface="Helvetica Neue"/>
              </a:rPr>
              <a:t> </a:t>
            </a:r>
            <a:r>
              <a:rPr spc="-2" dirty="0">
                <a:latin typeface="+mn-lt"/>
                <a:cs typeface="Helvetica Neue"/>
              </a:rPr>
              <a:t>analyzed</a:t>
            </a:r>
            <a:endParaRPr dirty="0">
              <a:latin typeface="+mn-lt"/>
              <a:cs typeface="Helvetica Neue"/>
            </a:endParaRPr>
          </a:p>
        </p:txBody>
      </p:sp>
      <p:sp>
        <p:nvSpPr>
          <p:cNvPr id="5" name="object 5"/>
          <p:cNvSpPr/>
          <p:nvPr/>
        </p:nvSpPr>
        <p:spPr>
          <a:xfrm>
            <a:off x="1993763" y="2036156"/>
            <a:ext cx="2409879" cy="2319175"/>
          </a:xfrm>
          <a:prstGeom prst="rect">
            <a:avLst/>
          </a:prstGeom>
          <a:blipFill>
            <a:blip r:embed="rId2" cstate="print"/>
            <a:stretch>
              <a:fillRect/>
            </a:stretch>
          </a:blipFill>
        </p:spPr>
        <p:txBody>
          <a:bodyPr wrap="square" lIns="0" tIns="0" rIns="0" bIns="0" rtlCol="0"/>
          <a:lstStyle/>
          <a:p>
            <a:endParaRPr sz="372"/>
          </a:p>
        </p:txBody>
      </p:sp>
      <p:sp>
        <p:nvSpPr>
          <p:cNvPr id="6" name="object 6"/>
          <p:cNvSpPr/>
          <p:nvPr/>
        </p:nvSpPr>
        <p:spPr>
          <a:xfrm>
            <a:off x="4710726" y="2036156"/>
            <a:ext cx="2986598" cy="2319175"/>
          </a:xfrm>
          <a:prstGeom prst="rect">
            <a:avLst/>
          </a:prstGeom>
          <a:blipFill>
            <a:blip r:embed="rId3" cstate="print"/>
            <a:stretch>
              <a:fillRect/>
            </a:stretch>
          </a:blipFill>
        </p:spPr>
        <p:txBody>
          <a:bodyPr wrap="square" lIns="0" tIns="0" rIns="0" bIns="0" rtlCol="0"/>
          <a:lstStyle/>
          <a:p>
            <a:endParaRPr sz="372"/>
          </a:p>
        </p:txBody>
      </p:sp>
      <p:sp>
        <p:nvSpPr>
          <p:cNvPr id="7" name="Slide Number Placeholder 6">
            <a:extLst>
              <a:ext uri="{FF2B5EF4-FFF2-40B4-BE49-F238E27FC236}">
                <a16:creationId xmlns:a16="http://schemas.microsoft.com/office/drawing/2014/main" id="{A46164A3-268B-E84D-8133-C0F3D8766806}"/>
              </a:ext>
            </a:extLst>
          </p:cNvPr>
          <p:cNvSpPr>
            <a:spLocks noGrp="1"/>
          </p:cNvSpPr>
          <p:nvPr>
            <p:ph type="sldNum" sz="quarter" idx="7"/>
          </p:nvPr>
        </p:nvSpPr>
        <p:spPr>
          <a:xfrm>
            <a:off x="6583681" y="4783455"/>
            <a:ext cx="2103120" cy="126060"/>
          </a:xfrm>
          <a:prstGeom prst="rect">
            <a:avLst/>
          </a:prstGeom>
        </p:spPr>
        <p:txBody>
          <a:bodyPr wrap="square" lIns="0" tIns="0" rIns="0" bIns="0">
            <a:spAutoFit/>
          </a:bodyPr>
          <a:lstStyle>
            <a:defPPr>
              <a:defRPr lang="en-US"/>
            </a:defPPr>
            <a:lvl1pPr marL="0" algn="r" defTabSz="415869" rtl="0" eaLnBrk="1" latinLnBrk="0" hangingPunct="1">
              <a:defRPr sz="819" kern="1200">
                <a:solidFill>
                  <a:schemeClr val="tx1">
                    <a:tint val="75000"/>
                  </a:schemeClr>
                </a:solidFill>
                <a:latin typeface="+mn-lt"/>
                <a:ea typeface="+mn-ea"/>
                <a:cs typeface="+mn-cs"/>
              </a:defRPr>
            </a:lvl1pPr>
            <a:lvl2pPr marL="207935" algn="l" defTabSz="415869" rtl="0" eaLnBrk="1" latinLnBrk="0" hangingPunct="1">
              <a:defRPr sz="819" kern="1200">
                <a:solidFill>
                  <a:schemeClr val="tx1"/>
                </a:solidFill>
                <a:latin typeface="+mn-lt"/>
                <a:ea typeface="+mn-ea"/>
                <a:cs typeface="+mn-cs"/>
              </a:defRPr>
            </a:lvl2pPr>
            <a:lvl3pPr marL="415869" algn="l" defTabSz="415869" rtl="0" eaLnBrk="1" latinLnBrk="0" hangingPunct="1">
              <a:defRPr sz="819" kern="1200">
                <a:solidFill>
                  <a:schemeClr val="tx1"/>
                </a:solidFill>
                <a:latin typeface="+mn-lt"/>
                <a:ea typeface="+mn-ea"/>
                <a:cs typeface="+mn-cs"/>
              </a:defRPr>
            </a:lvl3pPr>
            <a:lvl4pPr marL="623804" algn="l" defTabSz="415869" rtl="0" eaLnBrk="1" latinLnBrk="0" hangingPunct="1">
              <a:defRPr sz="819" kern="1200">
                <a:solidFill>
                  <a:schemeClr val="tx1"/>
                </a:solidFill>
                <a:latin typeface="+mn-lt"/>
                <a:ea typeface="+mn-ea"/>
                <a:cs typeface="+mn-cs"/>
              </a:defRPr>
            </a:lvl4pPr>
            <a:lvl5pPr marL="831738" algn="l" defTabSz="415869" rtl="0" eaLnBrk="1" latinLnBrk="0" hangingPunct="1">
              <a:defRPr sz="819" kern="1200">
                <a:solidFill>
                  <a:schemeClr val="tx1"/>
                </a:solidFill>
                <a:latin typeface="+mn-lt"/>
                <a:ea typeface="+mn-ea"/>
                <a:cs typeface="+mn-cs"/>
              </a:defRPr>
            </a:lvl5pPr>
            <a:lvl6pPr marL="1039673" algn="l" defTabSz="415869" rtl="0" eaLnBrk="1" latinLnBrk="0" hangingPunct="1">
              <a:defRPr sz="819" kern="1200">
                <a:solidFill>
                  <a:schemeClr val="tx1"/>
                </a:solidFill>
                <a:latin typeface="+mn-lt"/>
                <a:ea typeface="+mn-ea"/>
                <a:cs typeface="+mn-cs"/>
              </a:defRPr>
            </a:lvl6pPr>
            <a:lvl7pPr marL="1247607" algn="l" defTabSz="415869" rtl="0" eaLnBrk="1" latinLnBrk="0" hangingPunct="1">
              <a:defRPr sz="819" kern="1200">
                <a:solidFill>
                  <a:schemeClr val="tx1"/>
                </a:solidFill>
                <a:latin typeface="+mn-lt"/>
                <a:ea typeface="+mn-ea"/>
                <a:cs typeface="+mn-cs"/>
              </a:defRPr>
            </a:lvl7pPr>
            <a:lvl8pPr marL="1455542" algn="l" defTabSz="415869" rtl="0" eaLnBrk="1" latinLnBrk="0" hangingPunct="1">
              <a:defRPr sz="819" kern="1200">
                <a:solidFill>
                  <a:schemeClr val="tx1"/>
                </a:solidFill>
                <a:latin typeface="+mn-lt"/>
                <a:ea typeface="+mn-ea"/>
                <a:cs typeface="+mn-cs"/>
              </a:defRPr>
            </a:lvl8pPr>
            <a:lvl9pPr marL="1663476" algn="l" defTabSz="415869" rtl="0" eaLnBrk="1" latinLnBrk="0" hangingPunct="1">
              <a:defRPr sz="819" kern="1200">
                <a:solidFill>
                  <a:schemeClr val="tx1"/>
                </a:solidFill>
                <a:latin typeface="+mn-lt"/>
                <a:ea typeface="+mn-ea"/>
                <a:cs typeface="+mn-cs"/>
              </a:defRPr>
            </a:lvl9pPr>
          </a:lstStyle>
          <a:p>
            <a:fld id="{B6F15528-21DE-4FAA-801E-634DDDAF4B2B}" type="slidenum">
              <a:rPr lang="en-US" smtClean="0"/>
              <a:pPr/>
              <a:t>52</a:t>
            </a:fld>
            <a:endParaRPr lang="en-US"/>
          </a:p>
        </p:txBody>
      </p:sp>
    </p:spTree>
    <p:extLst>
      <p:ext uri="{BB962C8B-B14F-4D97-AF65-F5344CB8AC3E}">
        <p14:creationId xmlns:p14="http://schemas.microsoft.com/office/powerpoint/2010/main" val="39547207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966464" y="70419"/>
            <a:ext cx="128227" cy="132476"/>
          </a:xfrm>
          <a:prstGeom prst="rect">
            <a:avLst/>
          </a:prstGeom>
        </p:spPr>
        <p:txBody>
          <a:bodyPr vert="horz" wrap="square" lIns="0" tIns="6354" rIns="0" bIns="0" rtlCol="0">
            <a:spAutoFit/>
          </a:bodyPr>
          <a:lstStyle/>
          <a:p>
            <a:pPr marL="5776">
              <a:spcBef>
                <a:spcPts val="50"/>
              </a:spcBef>
            </a:pPr>
            <a:r>
              <a:rPr spc="2" dirty="0">
                <a:latin typeface="HelveticaNeue-Thin"/>
                <a:cs typeface="HelveticaNeue-Thin"/>
              </a:rPr>
              <a:t>28</a:t>
            </a:r>
            <a:endParaRPr>
              <a:latin typeface="HelveticaNeue-Thin"/>
              <a:cs typeface="HelveticaNeue-Thin"/>
            </a:endParaRPr>
          </a:p>
        </p:txBody>
      </p:sp>
      <p:sp>
        <p:nvSpPr>
          <p:cNvPr id="3" name="object 3"/>
          <p:cNvSpPr txBox="1">
            <a:spLocks noGrp="1"/>
          </p:cNvSpPr>
          <p:nvPr>
            <p:ph type="title"/>
          </p:nvPr>
        </p:nvSpPr>
        <p:spPr>
          <a:xfrm>
            <a:off x="1350271" y="81364"/>
            <a:ext cx="4961356" cy="467205"/>
          </a:xfrm>
          <a:prstGeom prst="rect">
            <a:avLst/>
          </a:prstGeom>
        </p:spPr>
        <p:txBody>
          <a:bodyPr vert="horz" wrap="square" lIns="0" tIns="5487" rIns="0" bIns="0" rtlCol="0">
            <a:spAutoFit/>
          </a:bodyPr>
          <a:lstStyle/>
          <a:p>
            <a:pPr marL="5776">
              <a:spcBef>
                <a:spcPts val="43"/>
              </a:spcBef>
            </a:pPr>
            <a:r>
              <a:rPr spc="-2" dirty="0"/>
              <a:t>Analysis of</a:t>
            </a:r>
            <a:r>
              <a:rPr spc="-25" dirty="0"/>
              <a:t> </a:t>
            </a:r>
            <a:r>
              <a:rPr spc="-5" dirty="0"/>
              <a:t>RCTs</a:t>
            </a:r>
          </a:p>
        </p:txBody>
      </p:sp>
      <p:grpSp>
        <p:nvGrpSpPr>
          <p:cNvPr id="20" name="Group 19">
            <a:extLst>
              <a:ext uri="{FF2B5EF4-FFF2-40B4-BE49-F238E27FC236}">
                <a16:creationId xmlns:a16="http://schemas.microsoft.com/office/drawing/2014/main" id="{6C69E682-8E82-AC41-9E72-7CBE9B2F82D3}"/>
              </a:ext>
            </a:extLst>
          </p:cNvPr>
          <p:cNvGrpSpPr/>
          <p:nvPr/>
        </p:nvGrpSpPr>
        <p:grpSpPr>
          <a:xfrm>
            <a:off x="1143000" y="825519"/>
            <a:ext cx="5694727" cy="4317981"/>
            <a:chOff x="536824" y="716146"/>
            <a:chExt cx="5694727" cy="4317981"/>
          </a:xfrm>
        </p:grpSpPr>
        <p:sp>
          <p:nvSpPr>
            <p:cNvPr id="4" name="object 4"/>
            <p:cNvSpPr/>
            <p:nvPr/>
          </p:nvSpPr>
          <p:spPr>
            <a:xfrm>
              <a:off x="719442" y="2140532"/>
              <a:ext cx="5503054" cy="17617"/>
            </a:xfrm>
            <a:custGeom>
              <a:avLst/>
              <a:gdLst/>
              <a:ahLst/>
              <a:cxnLst/>
              <a:rect l="l" t="t" r="r" b="b"/>
              <a:pathLst>
                <a:path w="12099925" h="38735">
                  <a:moveTo>
                    <a:pt x="0" y="38111"/>
                  </a:moveTo>
                  <a:lnTo>
                    <a:pt x="12099454" y="0"/>
                  </a:lnTo>
                </a:path>
              </a:pathLst>
            </a:custGeom>
            <a:ln w="11482">
              <a:solidFill>
                <a:srgbClr val="231F20"/>
              </a:solidFill>
            </a:ln>
          </p:spPr>
          <p:txBody>
            <a:bodyPr wrap="square" lIns="0" tIns="0" rIns="0" bIns="0" rtlCol="0"/>
            <a:lstStyle/>
            <a:p>
              <a:endParaRPr sz="372"/>
            </a:p>
          </p:txBody>
        </p:sp>
        <p:sp>
          <p:nvSpPr>
            <p:cNvPr id="5" name="object 5"/>
            <p:cNvSpPr/>
            <p:nvPr/>
          </p:nvSpPr>
          <p:spPr>
            <a:xfrm>
              <a:off x="710014" y="3606895"/>
              <a:ext cx="5521537" cy="17617"/>
            </a:xfrm>
            <a:custGeom>
              <a:avLst/>
              <a:gdLst/>
              <a:ahLst/>
              <a:cxnLst/>
              <a:rect l="l" t="t" r="r" b="b"/>
              <a:pathLst>
                <a:path w="12140565" h="38734">
                  <a:moveTo>
                    <a:pt x="0" y="38248"/>
                  </a:moveTo>
                  <a:lnTo>
                    <a:pt x="12140344" y="0"/>
                  </a:lnTo>
                </a:path>
              </a:pathLst>
            </a:custGeom>
            <a:ln w="11482">
              <a:solidFill>
                <a:srgbClr val="231F20"/>
              </a:solidFill>
            </a:ln>
          </p:spPr>
          <p:txBody>
            <a:bodyPr wrap="square" lIns="0" tIns="0" rIns="0" bIns="0" rtlCol="0"/>
            <a:lstStyle/>
            <a:p>
              <a:endParaRPr sz="372"/>
            </a:p>
          </p:txBody>
        </p:sp>
        <p:sp>
          <p:nvSpPr>
            <p:cNvPr id="6" name="object 6"/>
            <p:cNvSpPr/>
            <p:nvPr/>
          </p:nvSpPr>
          <p:spPr>
            <a:xfrm>
              <a:off x="2137429" y="759811"/>
              <a:ext cx="1666427" cy="1294026"/>
            </a:xfrm>
            <a:prstGeom prst="rect">
              <a:avLst/>
            </a:prstGeom>
            <a:blipFill>
              <a:blip r:embed="rId3" cstate="print"/>
              <a:stretch>
                <a:fillRect/>
              </a:stretch>
            </a:blipFill>
          </p:spPr>
          <p:txBody>
            <a:bodyPr wrap="square" lIns="0" tIns="0" rIns="0" bIns="0" rtlCol="0"/>
            <a:lstStyle/>
            <a:p>
              <a:endParaRPr sz="372"/>
            </a:p>
          </p:txBody>
        </p:sp>
        <p:sp>
          <p:nvSpPr>
            <p:cNvPr id="7" name="object 7"/>
            <p:cNvSpPr/>
            <p:nvPr/>
          </p:nvSpPr>
          <p:spPr>
            <a:xfrm>
              <a:off x="3975199" y="759811"/>
              <a:ext cx="1666432" cy="1294026"/>
            </a:xfrm>
            <a:prstGeom prst="rect">
              <a:avLst/>
            </a:prstGeom>
            <a:blipFill>
              <a:blip r:embed="rId4" cstate="print"/>
              <a:stretch>
                <a:fillRect/>
              </a:stretch>
            </a:blipFill>
          </p:spPr>
          <p:txBody>
            <a:bodyPr wrap="square" lIns="0" tIns="0" rIns="0" bIns="0" rtlCol="0"/>
            <a:lstStyle/>
            <a:p>
              <a:endParaRPr sz="372"/>
            </a:p>
          </p:txBody>
        </p:sp>
        <p:sp>
          <p:nvSpPr>
            <p:cNvPr id="8" name="object 8"/>
            <p:cNvSpPr txBox="1"/>
            <p:nvPr/>
          </p:nvSpPr>
          <p:spPr>
            <a:xfrm>
              <a:off x="679639" y="4009793"/>
              <a:ext cx="1487337" cy="832936"/>
            </a:xfrm>
            <a:prstGeom prst="rect">
              <a:avLst/>
            </a:prstGeom>
          </p:spPr>
          <p:txBody>
            <a:bodyPr vert="horz" wrap="square" lIns="0" tIns="7509" rIns="0" bIns="0" rtlCol="0">
              <a:spAutoFit/>
            </a:bodyPr>
            <a:lstStyle/>
            <a:p>
              <a:pPr marL="5776">
                <a:lnSpc>
                  <a:spcPts val="1337"/>
                </a:lnSpc>
                <a:spcBef>
                  <a:spcPts val="59"/>
                </a:spcBef>
              </a:pPr>
              <a:r>
                <a:rPr sz="1400" b="1" spc="7" dirty="0">
                  <a:solidFill>
                    <a:srgbClr val="231F20"/>
                  </a:solidFill>
                  <a:latin typeface="+mn-lt"/>
                  <a:cs typeface="Helvetica"/>
                </a:rPr>
                <a:t>Per</a:t>
              </a:r>
              <a:r>
                <a:rPr sz="1400" b="1" spc="-5" dirty="0">
                  <a:solidFill>
                    <a:srgbClr val="231F20"/>
                  </a:solidFill>
                  <a:latin typeface="+mn-lt"/>
                  <a:cs typeface="Helvetica"/>
                </a:rPr>
                <a:t> </a:t>
              </a:r>
              <a:r>
                <a:rPr sz="1400" b="1" spc="7" dirty="0">
                  <a:solidFill>
                    <a:srgbClr val="231F20"/>
                  </a:solidFill>
                  <a:latin typeface="+mn-lt"/>
                  <a:cs typeface="Helvetica"/>
                </a:rPr>
                <a:t>protocol</a:t>
              </a:r>
              <a:endParaRPr sz="1400" dirty="0">
                <a:latin typeface="+mn-lt"/>
                <a:cs typeface="Helvetica"/>
              </a:endParaRPr>
            </a:p>
            <a:p>
              <a:pPr marL="5776" marR="2310">
                <a:lnSpc>
                  <a:spcPts val="1037"/>
                </a:lnSpc>
                <a:spcBef>
                  <a:spcPts val="7"/>
                </a:spcBef>
              </a:pPr>
              <a:r>
                <a:rPr sz="1400" spc="-2" dirty="0">
                  <a:solidFill>
                    <a:srgbClr val="231F20"/>
                  </a:solidFill>
                  <a:latin typeface="+mn-lt"/>
                  <a:cs typeface="Helvetica"/>
                </a:rPr>
                <a:t>Only subjects treated  </a:t>
              </a:r>
              <a:r>
                <a:rPr sz="1400" spc="-5" dirty="0">
                  <a:solidFill>
                    <a:srgbClr val="231F20"/>
                  </a:solidFill>
                  <a:latin typeface="+mn-lt"/>
                  <a:cs typeface="Helvetica"/>
                </a:rPr>
                <a:t>according </a:t>
              </a:r>
              <a:r>
                <a:rPr sz="1400" spc="-2" dirty="0">
                  <a:solidFill>
                    <a:srgbClr val="231F20"/>
                  </a:solidFill>
                  <a:latin typeface="+mn-lt"/>
                  <a:cs typeface="Helvetica"/>
                </a:rPr>
                <a:t>to the study  protocol are</a:t>
              </a:r>
              <a:r>
                <a:rPr sz="1400" spc="-23" dirty="0">
                  <a:solidFill>
                    <a:srgbClr val="231F20"/>
                  </a:solidFill>
                  <a:latin typeface="+mn-lt"/>
                  <a:cs typeface="Helvetica"/>
                </a:rPr>
                <a:t> </a:t>
              </a:r>
              <a:r>
                <a:rPr sz="1400" spc="-5" dirty="0">
                  <a:solidFill>
                    <a:srgbClr val="231F20"/>
                  </a:solidFill>
                  <a:latin typeface="+mn-lt"/>
                  <a:cs typeface="Helvetica"/>
                </a:rPr>
                <a:t>analyzed</a:t>
              </a:r>
              <a:endParaRPr sz="1400" dirty="0">
                <a:latin typeface="+mn-lt"/>
                <a:cs typeface="Helvetica"/>
              </a:endParaRPr>
            </a:p>
          </p:txBody>
        </p:sp>
        <p:sp>
          <p:nvSpPr>
            <p:cNvPr id="9" name="object 9"/>
            <p:cNvSpPr/>
            <p:nvPr/>
          </p:nvSpPr>
          <p:spPr>
            <a:xfrm>
              <a:off x="2459221" y="3740101"/>
              <a:ext cx="1344635" cy="1294026"/>
            </a:xfrm>
            <a:prstGeom prst="rect">
              <a:avLst/>
            </a:prstGeom>
            <a:blipFill>
              <a:blip r:embed="rId5" cstate="print"/>
              <a:stretch>
                <a:fillRect/>
              </a:stretch>
            </a:blipFill>
          </p:spPr>
          <p:txBody>
            <a:bodyPr wrap="square" lIns="0" tIns="0" rIns="0" bIns="0" rtlCol="0"/>
            <a:lstStyle/>
            <a:p>
              <a:endParaRPr sz="372"/>
            </a:p>
          </p:txBody>
        </p:sp>
        <p:sp>
          <p:nvSpPr>
            <p:cNvPr id="10" name="object 10"/>
            <p:cNvSpPr/>
            <p:nvPr/>
          </p:nvSpPr>
          <p:spPr>
            <a:xfrm>
              <a:off x="3975200" y="3740101"/>
              <a:ext cx="1666427" cy="1294026"/>
            </a:xfrm>
            <a:prstGeom prst="rect">
              <a:avLst/>
            </a:prstGeom>
            <a:blipFill>
              <a:blip r:embed="rId6" cstate="print"/>
              <a:stretch>
                <a:fillRect/>
              </a:stretch>
            </a:blipFill>
          </p:spPr>
          <p:txBody>
            <a:bodyPr wrap="square" lIns="0" tIns="0" rIns="0" bIns="0" rtlCol="0"/>
            <a:lstStyle/>
            <a:p>
              <a:endParaRPr sz="372"/>
            </a:p>
          </p:txBody>
        </p:sp>
        <p:sp>
          <p:nvSpPr>
            <p:cNvPr id="11" name="object 11"/>
            <p:cNvSpPr txBox="1"/>
            <p:nvPr/>
          </p:nvSpPr>
          <p:spPr>
            <a:xfrm>
              <a:off x="679667" y="2657107"/>
              <a:ext cx="1600605" cy="696041"/>
            </a:xfrm>
            <a:prstGeom prst="rect">
              <a:avLst/>
            </a:prstGeom>
          </p:spPr>
          <p:txBody>
            <a:bodyPr vert="horz" wrap="square" lIns="0" tIns="7509" rIns="0" bIns="0" rtlCol="0">
              <a:spAutoFit/>
            </a:bodyPr>
            <a:lstStyle/>
            <a:p>
              <a:pPr marL="5776">
                <a:lnSpc>
                  <a:spcPts val="1337"/>
                </a:lnSpc>
                <a:spcBef>
                  <a:spcPts val="59"/>
                </a:spcBef>
              </a:pPr>
              <a:r>
                <a:rPr sz="1400" b="1" spc="7" dirty="0">
                  <a:solidFill>
                    <a:srgbClr val="231F20"/>
                  </a:solidFill>
                  <a:latin typeface="+mn-lt"/>
                  <a:cs typeface="Helvetica"/>
                </a:rPr>
                <a:t>As</a:t>
              </a:r>
              <a:r>
                <a:rPr sz="1400" b="1" spc="-2" dirty="0">
                  <a:solidFill>
                    <a:srgbClr val="231F20"/>
                  </a:solidFill>
                  <a:latin typeface="+mn-lt"/>
                  <a:cs typeface="Helvetica"/>
                </a:rPr>
                <a:t> </a:t>
              </a:r>
              <a:r>
                <a:rPr sz="1400" b="1" spc="7" dirty="0">
                  <a:solidFill>
                    <a:srgbClr val="231F20"/>
                  </a:solidFill>
                  <a:latin typeface="+mn-lt"/>
                  <a:cs typeface="Helvetica"/>
                </a:rPr>
                <a:t>treated</a:t>
              </a:r>
              <a:endParaRPr sz="1400" dirty="0">
                <a:latin typeface="+mn-lt"/>
                <a:cs typeface="Helvetica"/>
              </a:endParaRPr>
            </a:p>
            <a:p>
              <a:pPr marL="5776" marR="2310">
                <a:lnSpc>
                  <a:spcPts val="1037"/>
                </a:lnSpc>
                <a:spcBef>
                  <a:spcPts val="7"/>
                </a:spcBef>
              </a:pPr>
              <a:r>
                <a:rPr sz="1400" spc="-2" dirty="0">
                  <a:solidFill>
                    <a:srgbClr val="231F20"/>
                  </a:solidFill>
                  <a:latin typeface="+mn-lt"/>
                  <a:cs typeface="Helvetica"/>
                </a:rPr>
                <a:t>Subjects are </a:t>
              </a:r>
              <a:r>
                <a:rPr sz="1400" spc="-5" dirty="0">
                  <a:solidFill>
                    <a:srgbClr val="231F20"/>
                  </a:solidFill>
                  <a:latin typeface="+mn-lt"/>
                  <a:cs typeface="Helvetica"/>
                </a:rPr>
                <a:t>analyzed  according </a:t>
              </a:r>
              <a:r>
                <a:rPr sz="1400" spc="-2" dirty="0">
                  <a:solidFill>
                    <a:srgbClr val="231F20"/>
                  </a:solidFill>
                  <a:latin typeface="+mn-lt"/>
                  <a:cs typeface="Helvetica"/>
                </a:rPr>
                <a:t>to treatment  received</a:t>
              </a:r>
              <a:endParaRPr sz="1400" dirty="0">
                <a:latin typeface="+mn-lt"/>
                <a:cs typeface="Helvetica"/>
              </a:endParaRPr>
            </a:p>
          </p:txBody>
        </p:sp>
        <p:sp>
          <p:nvSpPr>
            <p:cNvPr id="12" name="object 12"/>
            <p:cNvSpPr/>
            <p:nvPr/>
          </p:nvSpPr>
          <p:spPr>
            <a:xfrm>
              <a:off x="2459221" y="2234096"/>
              <a:ext cx="1333538" cy="1294020"/>
            </a:xfrm>
            <a:prstGeom prst="rect">
              <a:avLst/>
            </a:prstGeom>
            <a:blipFill>
              <a:blip r:embed="rId7" cstate="print"/>
              <a:stretch>
                <a:fillRect/>
              </a:stretch>
            </a:blipFill>
          </p:spPr>
          <p:txBody>
            <a:bodyPr wrap="square" lIns="0" tIns="0" rIns="0" bIns="0" rtlCol="0"/>
            <a:lstStyle/>
            <a:p>
              <a:endParaRPr sz="372"/>
            </a:p>
          </p:txBody>
        </p:sp>
        <p:sp>
          <p:nvSpPr>
            <p:cNvPr id="13" name="object 13"/>
            <p:cNvSpPr/>
            <p:nvPr/>
          </p:nvSpPr>
          <p:spPr>
            <a:xfrm>
              <a:off x="3965745" y="2234096"/>
              <a:ext cx="1925429" cy="1294020"/>
            </a:xfrm>
            <a:prstGeom prst="rect">
              <a:avLst/>
            </a:prstGeom>
            <a:blipFill>
              <a:blip r:embed="rId8" cstate="print"/>
              <a:stretch>
                <a:fillRect/>
              </a:stretch>
            </a:blipFill>
          </p:spPr>
          <p:txBody>
            <a:bodyPr wrap="square" lIns="0" tIns="0" rIns="0" bIns="0" rtlCol="0"/>
            <a:lstStyle/>
            <a:p>
              <a:endParaRPr sz="372"/>
            </a:p>
          </p:txBody>
        </p:sp>
        <p:sp>
          <p:nvSpPr>
            <p:cNvPr id="14" name="object 14"/>
            <p:cNvSpPr txBox="1"/>
            <p:nvPr/>
          </p:nvSpPr>
          <p:spPr>
            <a:xfrm>
              <a:off x="536824" y="716146"/>
              <a:ext cx="1600605" cy="1172498"/>
            </a:xfrm>
            <a:prstGeom prst="rect">
              <a:avLst/>
            </a:prstGeom>
          </p:spPr>
          <p:txBody>
            <a:bodyPr vert="horz" wrap="square" lIns="0" tIns="5776" rIns="0" bIns="0" rtlCol="0">
              <a:spAutoFit/>
            </a:bodyPr>
            <a:lstStyle/>
            <a:p>
              <a:pPr marL="5776">
                <a:spcBef>
                  <a:spcPts val="45"/>
                </a:spcBef>
              </a:pPr>
              <a:r>
                <a:rPr sz="1069" b="1" dirty="0">
                  <a:solidFill>
                    <a:srgbClr val="231F20"/>
                  </a:solidFill>
                  <a:latin typeface="Helvetica"/>
                  <a:cs typeface="Helvetica"/>
                </a:rPr>
                <a:t>A</a:t>
              </a:r>
              <a:endParaRPr sz="1069" dirty="0">
                <a:latin typeface="Helvetica"/>
                <a:cs typeface="Helvetica"/>
              </a:endParaRPr>
            </a:p>
            <a:p>
              <a:pPr>
                <a:spcBef>
                  <a:spcPts val="23"/>
                </a:spcBef>
              </a:pPr>
              <a:endParaRPr sz="1205" dirty="0">
                <a:latin typeface="Times New Roman"/>
                <a:cs typeface="Times New Roman"/>
              </a:endParaRPr>
            </a:p>
            <a:p>
              <a:pPr marL="116963">
                <a:lnSpc>
                  <a:spcPts val="1337"/>
                </a:lnSpc>
              </a:pPr>
              <a:r>
                <a:rPr sz="1400" b="1" spc="5" dirty="0">
                  <a:solidFill>
                    <a:srgbClr val="231F20"/>
                  </a:solidFill>
                  <a:latin typeface="+mn-lt"/>
                  <a:cs typeface="Helvetica"/>
                </a:rPr>
                <a:t>Intention to</a:t>
              </a:r>
              <a:r>
                <a:rPr sz="1400" b="1" spc="-7" dirty="0">
                  <a:solidFill>
                    <a:srgbClr val="231F20"/>
                  </a:solidFill>
                  <a:latin typeface="+mn-lt"/>
                  <a:cs typeface="Helvetica"/>
                </a:rPr>
                <a:t> </a:t>
              </a:r>
              <a:r>
                <a:rPr sz="1400" b="1" spc="5" dirty="0">
                  <a:solidFill>
                    <a:srgbClr val="231F20"/>
                  </a:solidFill>
                  <a:latin typeface="+mn-lt"/>
                  <a:cs typeface="Helvetica"/>
                </a:rPr>
                <a:t>treat</a:t>
              </a:r>
              <a:endParaRPr sz="1400" dirty="0">
                <a:latin typeface="+mn-lt"/>
                <a:cs typeface="Helvetica"/>
              </a:endParaRPr>
            </a:p>
            <a:p>
              <a:pPr marL="116963" marR="2310">
                <a:lnSpc>
                  <a:spcPts val="1037"/>
                </a:lnSpc>
                <a:spcBef>
                  <a:spcPts val="7"/>
                </a:spcBef>
              </a:pPr>
              <a:r>
                <a:rPr sz="1400" spc="-2" dirty="0">
                  <a:solidFill>
                    <a:srgbClr val="231F20"/>
                  </a:solidFill>
                  <a:latin typeface="+mn-lt"/>
                  <a:cs typeface="Helvetica"/>
                </a:rPr>
                <a:t>all subjects are </a:t>
              </a:r>
              <a:r>
                <a:rPr sz="1400" spc="-5" dirty="0">
                  <a:solidFill>
                    <a:srgbClr val="231F20"/>
                  </a:solidFill>
                  <a:latin typeface="+mn-lt"/>
                  <a:cs typeface="Helvetica"/>
                </a:rPr>
                <a:t>analyzed  according </a:t>
              </a:r>
              <a:r>
                <a:rPr sz="1400" spc="-2" dirty="0">
                  <a:solidFill>
                    <a:srgbClr val="231F20"/>
                  </a:solidFill>
                  <a:latin typeface="+mn-lt"/>
                  <a:cs typeface="Helvetica"/>
                </a:rPr>
                <a:t>to the  randomization</a:t>
              </a:r>
              <a:r>
                <a:rPr sz="1400" spc="-5" dirty="0">
                  <a:solidFill>
                    <a:srgbClr val="231F20"/>
                  </a:solidFill>
                  <a:latin typeface="+mn-lt"/>
                  <a:cs typeface="Helvetica"/>
                </a:rPr>
                <a:t> group</a:t>
              </a:r>
              <a:endParaRPr sz="1400" dirty="0">
                <a:latin typeface="+mn-lt"/>
                <a:cs typeface="Helvetica"/>
              </a:endParaRPr>
            </a:p>
          </p:txBody>
        </p:sp>
        <p:sp>
          <p:nvSpPr>
            <p:cNvPr id="15" name="object 15"/>
            <p:cNvSpPr txBox="1"/>
            <p:nvPr/>
          </p:nvSpPr>
          <p:spPr>
            <a:xfrm>
              <a:off x="689224" y="2214763"/>
              <a:ext cx="109743" cy="170365"/>
            </a:xfrm>
            <a:prstGeom prst="rect">
              <a:avLst/>
            </a:prstGeom>
          </p:spPr>
          <p:txBody>
            <a:bodyPr vert="horz" wrap="square" lIns="0" tIns="5776" rIns="0" bIns="0" rtlCol="0">
              <a:spAutoFit/>
            </a:bodyPr>
            <a:lstStyle/>
            <a:p>
              <a:pPr marL="5776">
                <a:spcBef>
                  <a:spcPts val="45"/>
                </a:spcBef>
              </a:pPr>
              <a:r>
                <a:rPr sz="1069" b="1" dirty="0">
                  <a:solidFill>
                    <a:srgbClr val="231F20"/>
                  </a:solidFill>
                  <a:latin typeface="Helvetica"/>
                  <a:cs typeface="Helvetica"/>
                </a:rPr>
                <a:t>B</a:t>
              </a:r>
              <a:endParaRPr sz="1069">
                <a:latin typeface="Helvetica"/>
                <a:cs typeface="Helvetica"/>
              </a:endParaRPr>
            </a:p>
          </p:txBody>
        </p:sp>
        <p:sp>
          <p:nvSpPr>
            <p:cNvPr id="16" name="object 16"/>
            <p:cNvSpPr txBox="1"/>
            <p:nvPr/>
          </p:nvSpPr>
          <p:spPr>
            <a:xfrm>
              <a:off x="689224" y="3669115"/>
              <a:ext cx="109743" cy="170365"/>
            </a:xfrm>
            <a:prstGeom prst="rect">
              <a:avLst/>
            </a:prstGeom>
          </p:spPr>
          <p:txBody>
            <a:bodyPr vert="horz" wrap="square" lIns="0" tIns="5776" rIns="0" bIns="0" rtlCol="0">
              <a:spAutoFit/>
            </a:bodyPr>
            <a:lstStyle/>
            <a:p>
              <a:pPr marL="5776">
                <a:spcBef>
                  <a:spcPts val="45"/>
                </a:spcBef>
              </a:pPr>
              <a:r>
                <a:rPr sz="1069" b="1" dirty="0">
                  <a:solidFill>
                    <a:srgbClr val="231F20"/>
                  </a:solidFill>
                  <a:latin typeface="Helvetica"/>
                  <a:cs typeface="Helvetica"/>
                </a:rPr>
                <a:t>C</a:t>
              </a:r>
              <a:endParaRPr sz="1069">
                <a:latin typeface="Helvetica"/>
                <a:cs typeface="Helvetica"/>
              </a:endParaRPr>
            </a:p>
          </p:txBody>
        </p:sp>
      </p:grpSp>
      <p:sp>
        <p:nvSpPr>
          <p:cNvPr id="18" name="object 18"/>
          <p:cNvSpPr txBox="1"/>
          <p:nvPr/>
        </p:nvSpPr>
        <p:spPr>
          <a:xfrm>
            <a:off x="6729998" y="3912207"/>
            <a:ext cx="2300579" cy="623427"/>
          </a:xfrm>
          <a:prstGeom prst="rect">
            <a:avLst/>
          </a:prstGeom>
        </p:spPr>
        <p:txBody>
          <a:bodyPr vert="horz" wrap="square" lIns="0" tIns="7798" rIns="0" bIns="0" rtlCol="0">
            <a:spAutoFit/>
          </a:bodyPr>
          <a:lstStyle/>
          <a:p>
            <a:pPr marL="5776">
              <a:spcBef>
                <a:spcPts val="61"/>
              </a:spcBef>
            </a:pPr>
            <a:r>
              <a:rPr sz="2000" spc="7" dirty="0">
                <a:latin typeface="Helvetica Neue"/>
                <a:cs typeface="Helvetica Neue"/>
              </a:rPr>
              <a:t>Bias in favor of hip</a:t>
            </a:r>
            <a:r>
              <a:rPr sz="2000" spc="-18" dirty="0">
                <a:latin typeface="Helvetica Neue"/>
                <a:cs typeface="Helvetica Neue"/>
              </a:rPr>
              <a:t> </a:t>
            </a:r>
            <a:r>
              <a:rPr sz="2000" spc="7" dirty="0">
                <a:latin typeface="Helvetica Neue"/>
                <a:cs typeface="Helvetica Neue"/>
              </a:rPr>
              <a:t>replacement</a:t>
            </a:r>
            <a:endParaRPr sz="2000" dirty="0">
              <a:latin typeface="Helvetica Neue"/>
              <a:cs typeface="Helvetica Neue"/>
            </a:endParaRPr>
          </a:p>
        </p:txBody>
      </p:sp>
      <p:sp>
        <p:nvSpPr>
          <p:cNvPr id="19" name="Slide Number Placeholder 18">
            <a:extLst>
              <a:ext uri="{FF2B5EF4-FFF2-40B4-BE49-F238E27FC236}">
                <a16:creationId xmlns:a16="http://schemas.microsoft.com/office/drawing/2014/main" id="{61FFF91E-DB9E-4A48-BF98-C199CB8A9C84}"/>
              </a:ext>
            </a:extLst>
          </p:cNvPr>
          <p:cNvSpPr>
            <a:spLocks noGrp="1"/>
          </p:cNvSpPr>
          <p:nvPr>
            <p:ph type="sldNum" sz="quarter" idx="7"/>
          </p:nvPr>
        </p:nvSpPr>
        <p:spPr>
          <a:xfrm>
            <a:off x="6583681" y="4783455"/>
            <a:ext cx="2103120" cy="126060"/>
          </a:xfrm>
          <a:prstGeom prst="rect">
            <a:avLst/>
          </a:prstGeom>
        </p:spPr>
        <p:txBody>
          <a:bodyPr wrap="square" lIns="0" tIns="0" rIns="0" bIns="0">
            <a:spAutoFit/>
          </a:bodyPr>
          <a:lstStyle>
            <a:defPPr>
              <a:defRPr lang="en-US"/>
            </a:defPPr>
            <a:lvl1pPr marL="0" algn="r" defTabSz="415869" rtl="0" eaLnBrk="1" latinLnBrk="0" hangingPunct="1">
              <a:defRPr sz="819" kern="1200">
                <a:solidFill>
                  <a:schemeClr val="tx1">
                    <a:tint val="75000"/>
                  </a:schemeClr>
                </a:solidFill>
                <a:latin typeface="+mn-lt"/>
                <a:ea typeface="+mn-ea"/>
                <a:cs typeface="+mn-cs"/>
              </a:defRPr>
            </a:lvl1pPr>
            <a:lvl2pPr marL="207935" algn="l" defTabSz="415869" rtl="0" eaLnBrk="1" latinLnBrk="0" hangingPunct="1">
              <a:defRPr sz="819" kern="1200">
                <a:solidFill>
                  <a:schemeClr val="tx1"/>
                </a:solidFill>
                <a:latin typeface="+mn-lt"/>
                <a:ea typeface="+mn-ea"/>
                <a:cs typeface="+mn-cs"/>
              </a:defRPr>
            </a:lvl2pPr>
            <a:lvl3pPr marL="415869" algn="l" defTabSz="415869" rtl="0" eaLnBrk="1" latinLnBrk="0" hangingPunct="1">
              <a:defRPr sz="819" kern="1200">
                <a:solidFill>
                  <a:schemeClr val="tx1"/>
                </a:solidFill>
                <a:latin typeface="+mn-lt"/>
                <a:ea typeface="+mn-ea"/>
                <a:cs typeface="+mn-cs"/>
              </a:defRPr>
            </a:lvl3pPr>
            <a:lvl4pPr marL="623804" algn="l" defTabSz="415869" rtl="0" eaLnBrk="1" latinLnBrk="0" hangingPunct="1">
              <a:defRPr sz="819" kern="1200">
                <a:solidFill>
                  <a:schemeClr val="tx1"/>
                </a:solidFill>
                <a:latin typeface="+mn-lt"/>
                <a:ea typeface="+mn-ea"/>
                <a:cs typeface="+mn-cs"/>
              </a:defRPr>
            </a:lvl4pPr>
            <a:lvl5pPr marL="831738" algn="l" defTabSz="415869" rtl="0" eaLnBrk="1" latinLnBrk="0" hangingPunct="1">
              <a:defRPr sz="819" kern="1200">
                <a:solidFill>
                  <a:schemeClr val="tx1"/>
                </a:solidFill>
                <a:latin typeface="+mn-lt"/>
                <a:ea typeface="+mn-ea"/>
                <a:cs typeface="+mn-cs"/>
              </a:defRPr>
            </a:lvl5pPr>
            <a:lvl6pPr marL="1039673" algn="l" defTabSz="415869" rtl="0" eaLnBrk="1" latinLnBrk="0" hangingPunct="1">
              <a:defRPr sz="819" kern="1200">
                <a:solidFill>
                  <a:schemeClr val="tx1"/>
                </a:solidFill>
                <a:latin typeface="+mn-lt"/>
                <a:ea typeface="+mn-ea"/>
                <a:cs typeface="+mn-cs"/>
              </a:defRPr>
            </a:lvl6pPr>
            <a:lvl7pPr marL="1247607" algn="l" defTabSz="415869" rtl="0" eaLnBrk="1" latinLnBrk="0" hangingPunct="1">
              <a:defRPr sz="819" kern="1200">
                <a:solidFill>
                  <a:schemeClr val="tx1"/>
                </a:solidFill>
                <a:latin typeface="+mn-lt"/>
                <a:ea typeface="+mn-ea"/>
                <a:cs typeface="+mn-cs"/>
              </a:defRPr>
            </a:lvl7pPr>
            <a:lvl8pPr marL="1455542" algn="l" defTabSz="415869" rtl="0" eaLnBrk="1" latinLnBrk="0" hangingPunct="1">
              <a:defRPr sz="819" kern="1200">
                <a:solidFill>
                  <a:schemeClr val="tx1"/>
                </a:solidFill>
                <a:latin typeface="+mn-lt"/>
                <a:ea typeface="+mn-ea"/>
                <a:cs typeface="+mn-cs"/>
              </a:defRPr>
            </a:lvl8pPr>
            <a:lvl9pPr marL="1663476" algn="l" defTabSz="415869" rtl="0" eaLnBrk="1" latinLnBrk="0" hangingPunct="1">
              <a:defRPr sz="819" kern="1200">
                <a:solidFill>
                  <a:schemeClr val="tx1"/>
                </a:solidFill>
                <a:latin typeface="+mn-lt"/>
                <a:ea typeface="+mn-ea"/>
                <a:cs typeface="+mn-cs"/>
              </a:defRPr>
            </a:lvl9pPr>
          </a:lstStyle>
          <a:p>
            <a:fld id="{B6F15528-21DE-4FAA-801E-634DDDAF4B2B}" type="slidenum">
              <a:rPr lang="en-US" smtClean="0"/>
              <a:pPr/>
              <a:t>53</a:t>
            </a:fld>
            <a:endParaRPr lang="en-US"/>
          </a:p>
        </p:txBody>
      </p:sp>
      <p:sp>
        <p:nvSpPr>
          <p:cNvPr id="21" name="object 18">
            <a:extLst>
              <a:ext uri="{FF2B5EF4-FFF2-40B4-BE49-F238E27FC236}">
                <a16:creationId xmlns:a16="http://schemas.microsoft.com/office/drawing/2014/main" id="{A182AD07-6FB4-704E-A504-1FF78AF25F82}"/>
              </a:ext>
            </a:extLst>
          </p:cNvPr>
          <p:cNvSpPr txBox="1"/>
          <p:nvPr/>
        </p:nvSpPr>
        <p:spPr>
          <a:xfrm>
            <a:off x="6729998" y="2549532"/>
            <a:ext cx="2300579" cy="623427"/>
          </a:xfrm>
          <a:prstGeom prst="rect">
            <a:avLst/>
          </a:prstGeom>
        </p:spPr>
        <p:txBody>
          <a:bodyPr vert="horz" wrap="square" lIns="0" tIns="7798" rIns="0" bIns="0" rtlCol="0">
            <a:spAutoFit/>
          </a:bodyPr>
          <a:lstStyle/>
          <a:p>
            <a:pPr marL="5776">
              <a:spcBef>
                <a:spcPts val="61"/>
              </a:spcBef>
            </a:pPr>
            <a:r>
              <a:rPr sz="2000" spc="7" dirty="0">
                <a:latin typeface="Helvetica Neue"/>
                <a:cs typeface="Helvetica Neue"/>
              </a:rPr>
              <a:t>Bias in favor of hip</a:t>
            </a:r>
            <a:r>
              <a:rPr sz="2000" spc="-18" dirty="0">
                <a:latin typeface="Helvetica Neue"/>
                <a:cs typeface="Helvetica Neue"/>
              </a:rPr>
              <a:t> </a:t>
            </a:r>
            <a:r>
              <a:rPr sz="2000" spc="7" dirty="0">
                <a:latin typeface="Helvetica Neue"/>
                <a:cs typeface="Helvetica Neue"/>
              </a:rPr>
              <a:t>replacement</a:t>
            </a:r>
            <a:endParaRPr sz="2000" dirty="0">
              <a:latin typeface="Helvetica Neue"/>
              <a:cs typeface="Helvetica Neue"/>
            </a:endParaRPr>
          </a:p>
        </p:txBody>
      </p:sp>
      <p:sp>
        <p:nvSpPr>
          <p:cNvPr id="22" name="object 18">
            <a:extLst>
              <a:ext uri="{FF2B5EF4-FFF2-40B4-BE49-F238E27FC236}">
                <a16:creationId xmlns:a16="http://schemas.microsoft.com/office/drawing/2014/main" id="{69B36CEA-67B6-DB4D-911B-C611C3E0453C}"/>
              </a:ext>
            </a:extLst>
          </p:cNvPr>
          <p:cNvSpPr txBox="1"/>
          <p:nvPr/>
        </p:nvSpPr>
        <p:spPr>
          <a:xfrm>
            <a:off x="6665885" y="1056188"/>
            <a:ext cx="2300579" cy="623427"/>
          </a:xfrm>
          <a:prstGeom prst="rect">
            <a:avLst/>
          </a:prstGeom>
        </p:spPr>
        <p:txBody>
          <a:bodyPr vert="horz" wrap="square" lIns="0" tIns="7798" rIns="0" bIns="0" rtlCol="0">
            <a:spAutoFit/>
          </a:bodyPr>
          <a:lstStyle/>
          <a:p>
            <a:pPr marL="5776">
              <a:spcBef>
                <a:spcPts val="61"/>
              </a:spcBef>
            </a:pPr>
            <a:r>
              <a:rPr sz="2000" spc="7" dirty="0">
                <a:latin typeface="Helvetica Neue"/>
                <a:cs typeface="Helvetica Neue"/>
              </a:rPr>
              <a:t>Bias </a:t>
            </a:r>
            <a:r>
              <a:rPr lang="en-US" sz="2000" spc="7" dirty="0">
                <a:latin typeface="Helvetica Neue"/>
                <a:cs typeface="Helvetica Neue"/>
              </a:rPr>
              <a:t>towards the null</a:t>
            </a:r>
            <a:endParaRPr sz="2000" dirty="0">
              <a:latin typeface="Helvetica Neue"/>
              <a:cs typeface="Helvetica Neue"/>
            </a:endParaRPr>
          </a:p>
        </p:txBody>
      </p:sp>
    </p:spTree>
    <p:extLst>
      <p:ext uri="{BB962C8B-B14F-4D97-AF65-F5344CB8AC3E}">
        <p14:creationId xmlns:p14="http://schemas.microsoft.com/office/powerpoint/2010/main" val="10738126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4086F0B7-7A63-D941-8B7E-51EFD44EAD90}"/>
              </a:ext>
            </a:extLst>
          </p:cNvPr>
          <p:cNvSpPr>
            <a:spLocks noGrp="1" noChangeArrowheads="1"/>
          </p:cNvSpPr>
          <p:nvPr>
            <p:ph type="title"/>
          </p:nvPr>
        </p:nvSpPr>
        <p:spPr>
          <a:xfrm>
            <a:off x="1164771" y="357965"/>
            <a:ext cx="7848600" cy="400050"/>
          </a:xfrm>
        </p:spPr>
        <p:txBody>
          <a:bodyPr/>
          <a:lstStyle/>
          <a:p>
            <a:r>
              <a:rPr lang="en-US" altLang="en-US" dirty="0"/>
              <a:t>Penciclovir for Recurrent Oral Herpes Simplex Virus (HSV)*</a:t>
            </a:r>
            <a:r>
              <a:rPr lang="en-US" altLang="en-US" sz="3600" dirty="0"/>
              <a:t> </a:t>
            </a:r>
          </a:p>
        </p:txBody>
      </p:sp>
      <p:sp>
        <p:nvSpPr>
          <p:cNvPr id="88066" name="Rectangle 3">
            <a:extLst>
              <a:ext uri="{FF2B5EF4-FFF2-40B4-BE49-F238E27FC236}">
                <a16:creationId xmlns:a16="http://schemas.microsoft.com/office/drawing/2014/main" id="{7A0BEA2A-8C24-8348-8B26-739F82D35594}"/>
              </a:ext>
            </a:extLst>
          </p:cNvPr>
          <p:cNvSpPr>
            <a:spLocks noGrp="1" noChangeArrowheads="1"/>
          </p:cNvSpPr>
          <p:nvPr>
            <p:ph type="body" idx="1"/>
          </p:nvPr>
        </p:nvSpPr>
        <p:spPr>
          <a:xfrm>
            <a:off x="1143000" y="1276350"/>
            <a:ext cx="5613400" cy="3143250"/>
          </a:xfrm>
        </p:spPr>
        <p:txBody>
          <a:bodyPr/>
          <a:lstStyle/>
          <a:p>
            <a:r>
              <a:rPr lang="en-US" altLang="en-US" dirty="0"/>
              <a:t>Randomized, double-blind trial sponsored by manufacturer</a:t>
            </a:r>
          </a:p>
          <a:p>
            <a:r>
              <a:rPr lang="en-US" altLang="en-US" dirty="0"/>
              <a:t>1573 patients from 31 US Clinics</a:t>
            </a:r>
          </a:p>
          <a:p>
            <a:r>
              <a:rPr lang="en-US" altLang="en-US" dirty="0"/>
              <a:t>1% Penciclovir or placebo applied every 2 hours while awake</a:t>
            </a:r>
          </a:p>
          <a:p>
            <a:r>
              <a:rPr lang="en-US" altLang="en-US" dirty="0"/>
              <a:t>Penciclovir group more had rapid resolution (P&lt;0.001)</a:t>
            </a:r>
          </a:p>
        </p:txBody>
      </p:sp>
      <p:pic>
        <p:nvPicPr>
          <p:cNvPr id="88067" name="Picture 4">
            <a:extLst>
              <a:ext uri="{FF2B5EF4-FFF2-40B4-BE49-F238E27FC236}">
                <a16:creationId xmlns:a16="http://schemas.microsoft.com/office/drawing/2014/main" id="{3FA6FC2C-779F-9A4A-8C4D-791DE9F71F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7371" y="2847975"/>
            <a:ext cx="228600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068" name="Text Box 5">
            <a:extLst>
              <a:ext uri="{FF2B5EF4-FFF2-40B4-BE49-F238E27FC236}">
                <a16:creationId xmlns:a16="http://schemas.microsoft.com/office/drawing/2014/main" id="{CD97F27A-00DE-854D-B279-9832934CC0C4}"/>
              </a:ext>
            </a:extLst>
          </p:cNvPr>
          <p:cNvSpPr txBox="1">
            <a:spLocks noChangeArrowheads="1"/>
          </p:cNvSpPr>
          <p:nvPr/>
        </p:nvSpPr>
        <p:spPr bwMode="auto">
          <a:xfrm>
            <a:off x="1240971" y="4614863"/>
            <a:ext cx="548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kumimoji="0" lang="en-US" altLang="en-US" sz="1800" dirty="0"/>
              <a:t>*Spruance et al. JAMA 1997;277:1374-9</a:t>
            </a:r>
          </a:p>
        </p:txBody>
      </p:sp>
      <p:sp>
        <p:nvSpPr>
          <p:cNvPr id="88069" name="Slide Number Placeholder 1">
            <a:extLst>
              <a:ext uri="{FF2B5EF4-FFF2-40B4-BE49-F238E27FC236}">
                <a16:creationId xmlns:a16="http://schemas.microsoft.com/office/drawing/2014/main" id="{402B114A-691B-1C4F-A9D2-E805A5F25D4E}"/>
              </a:ext>
            </a:extLst>
          </p:cNvPr>
          <p:cNvSpPr>
            <a:spLocks noGrp="1"/>
          </p:cNvSpPr>
          <p:nvPr>
            <p:ph type="sldNum" sz="quarter" idx="12"/>
          </p:nvPr>
        </p:nvSpPr>
        <p:spPr>
          <a:xfrm>
            <a:off x="8458200" y="4743450"/>
            <a:ext cx="533400" cy="342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1B7A40CF-FBAD-7F43-BCA5-737EFE190F8D}" type="slidenum">
              <a:rPr kumimoji="0" lang="en-US" altLang="en-US" sz="1400" smtClean="0">
                <a:latin typeface="Times" pitchFamily="2" charset="0"/>
              </a:rPr>
              <a:pPr>
                <a:spcBef>
                  <a:spcPct val="0"/>
                </a:spcBef>
                <a:buClrTx/>
                <a:buSzTx/>
                <a:buFontTx/>
                <a:buNone/>
              </a:pPr>
              <a:t>54</a:t>
            </a:fld>
            <a:endParaRPr kumimoji="0" lang="en-US" altLang="en-US" sz="1400">
              <a:latin typeface="Times" pitchFamily="2" charset="0"/>
            </a:endParaRPr>
          </a:p>
        </p:txBody>
      </p:sp>
    </p:spTree>
    <p:custDataLst>
      <p:tags r:id="rId1"/>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a:extLst>
              <a:ext uri="{FF2B5EF4-FFF2-40B4-BE49-F238E27FC236}">
                <a16:creationId xmlns:a16="http://schemas.microsoft.com/office/drawing/2014/main" id="{1D9E416D-49C3-CC4F-B0DF-91BD4F30115B}"/>
              </a:ext>
            </a:extLst>
          </p:cNvPr>
          <p:cNvSpPr>
            <a:spLocks noGrp="1" noChangeArrowheads="1"/>
          </p:cNvSpPr>
          <p:nvPr>
            <p:ph type="title"/>
          </p:nvPr>
        </p:nvSpPr>
        <p:spPr>
          <a:xfrm>
            <a:off x="1295400" y="171450"/>
            <a:ext cx="6934200" cy="571500"/>
          </a:xfrm>
        </p:spPr>
        <p:txBody>
          <a:bodyPr/>
          <a:lstStyle/>
          <a:p>
            <a:r>
              <a:rPr lang="en-US" altLang="en-US" sz="3200" dirty="0"/>
              <a:t>Penciclovir Effect Size, Continuous outcome </a:t>
            </a:r>
          </a:p>
        </p:txBody>
      </p:sp>
      <p:sp>
        <p:nvSpPr>
          <p:cNvPr id="441347" name="Rectangle 3">
            <a:extLst>
              <a:ext uri="{FF2B5EF4-FFF2-40B4-BE49-F238E27FC236}">
                <a16:creationId xmlns:a16="http://schemas.microsoft.com/office/drawing/2014/main" id="{9B5E9B34-9370-B24A-BCC6-EDE34D707831}"/>
              </a:ext>
            </a:extLst>
          </p:cNvPr>
          <p:cNvSpPr>
            <a:spLocks noGrp="1" noChangeArrowheads="1"/>
          </p:cNvSpPr>
          <p:nvPr>
            <p:ph type="body" idx="1"/>
          </p:nvPr>
        </p:nvSpPr>
        <p:spPr>
          <a:xfrm>
            <a:off x="1129004" y="1200150"/>
            <a:ext cx="7620000" cy="3486150"/>
          </a:xfrm>
        </p:spPr>
        <p:txBody>
          <a:bodyPr/>
          <a:lstStyle/>
          <a:p>
            <a:r>
              <a:rPr lang="en-US" altLang="en-US" dirty="0"/>
              <a:t>Median time to healing :  5.5 vs. 4.8 days  (13% shorter with penciclovir, P &lt; 0.001) </a:t>
            </a:r>
          </a:p>
          <a:p>
            <a:r>
              <a:rPr lang="en-US" altLang="en-US" dirty="0"/>
              <a:t>When sample size is large, P-value can be small even if effect size is meager</a:t>
            </a:r>
          </a:p>
          <a:p>
            <a:r>
              <a:rPr lang="en-US" altLang="en-US" dirty="0" err="1"/>
              <a:t>Denavir</a:t>
            </a:r>
            <a:r>
              <a:rPr lang="en-US" altLang="en-US" dirty="0"/>
              <a:t>® $809 for 5 g*</a:t>
            </a:r>
          </a:p>
          <a:p>
            <a:pPr>
              <a:buFontTx/>
              <a:buNone/>
            </a:pPr>
            <a:endParaRPr lang="en-US" altLang="en-US" dirty="0"/>
          </a:p>
        </p:txBody>
      </p:sp>
      <p:sp>
        <p:nvSpPr>
          <p:cNvPr id="90115" name="Slide Number Placeholder 1">
            <a:extLst>
              <a:ext uri="{FF2B5EF4-FFF2-40B4-BE49-F238E27FC236}">
                <a16:creationId xmlns:a16="http://schemas.microsoft.com/office/drawing/2014/main" id="{B561DC0C-D827-E941-B8B5-A398DB8F67DB}"/>
              </a:ext>
            </a:extLst>
          </p:cNvPr>
          <p:cNvSpPr>
            <a:spLocks noGrp="1"/>
          </p:cNvSpPr>
          <p:nvPr>
            <p:ph type="sldNum" sz="quarter" idx="12"/>
          </p:nvPr>
        </p:nvSpPr>
        <p:spPr>
          <a:xfrm>
            <a:off x="8382000" y="4686300"/>
            <a:ext cx="685800" cy="342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A6B82E05-A7F0-DC49-8107-7E611FA46A28}" type="slidenum">
              <a:rPr kumimoji="0" lang="en-US" altLang="en-US" sz="1400" smtClean="0">
                <a:latin typeface="Times" pitchFamily="2" charset="0"/>
              </a:rPr>
              <a:pPr>
                <a:spcBef>
                  <a:spcPct val="0"/>
                </a:spcBef>
                <a:buClrTx/>
                <a:buSzTx/>
                <a:buFontTx/>
                <a:buNone/>
              </a:pPr>
              <a:t>55</a:t>
            </a:fld>
            <a:endParaRPr kumimoji="0" lang="en-US" altLang="en-US" sz="1400">
              <a:latin typeface="Times" pitchFamily="2" charset="0"/>
            </a:endParaRPr>
          </a:p>
        </p:txBody>
      </p:sp>
      <p:sp>
        <p:nvSpPr>
          <p:cNvPr id="5" name="Text Box 5">
            <a:extLst>
              <a:ext uri="{FF2B5EF4-FFF2-40B4-BE49-F238E27FC236}">
                <a16:creationId xmlns:a16="http://schemas.microsoft.com/office/drawing/2014/main" id="{B966AF77-8BE3-EC41-9F7C-0C50AA59CA0C}"/>
              </a:ext>
            </a:extLst>
          </p:cNvPr>
          <p:cNvSpPr txBox="1">
            <a:spLocks noChangeArrowheads="1"/>
          </p:cNvSpPr>
          <p:nvPr/>
        </p:nvSpPr>
        <p:spPr bwMode="auto">
          <a:xfrm>
            <a:off x="1090126" y="4602718"/>
            <a:ext cx="7315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kumimoji="0" lang="en-US" altLang="en-US" sz="1800" dirty="0"/>
              <a:t>* Lowest price (Costco with coupon) 10/27/20 at </a:t>
            </a:r>
            <a:r>
              <a:rPr kumimoji="0" lang="en-US" altLang="en-US" sz="1800" dirty="0">
                <a:hlinkClick r:id="rId4"/>
              </a:rPr>
              <a:t>www.GoodRx.com</a:t>
            </a:r>
            <a:r>
              <a:rPr kumimoji="0" lang="en-US" altLang="en-US" sz="1800" dirty="0"/>
              <a:t>.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13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13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134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347" grpId="0" build="p"/>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5DAFF882-0A58-334C-BB95-CE24DA3701C3}"/>
              </a:ext>
            </a:extLst>
          </p:cNvPr>
          <p:cNvSpPr>
            <a:spLocks noGrp="1" noChangeArrowheads="1"/>
          </p:cNvSpPr>
          <p:nvPr>
            <p:ph type="title"/>
          </p:nvPr>
        </p:nvSpPr>
        <p:spPr>
          <a:xfrm>
            <a:off x="1008062" y="514350"/>
            <a:ext cx="7145338" cy="508000"/>
          </a:xfrm>
        </p:spPr>
        <p:txBody>
          <a:bodyPr/>
          <a:lstStyle/>
          <a:p>
            <a:r>
              <a:rPr lang="en-US" altLang="en-US" sz="3200" dirty="0"/>
              <a:t>A $2,500 tube of cold-sore cream? Now that stings*</a:t>
            </a:r>
            <a:br>
              <a:rPr lang="en-US" altLang="en-US" sz="3200" dirty="0"/>
            </a:br>
            <a:endParaRPr lang="en-US" altLang="en-US" sz="3200" dirty="0"/>
          </a:p>
        </p:txBody>
      </p:sp>
      <p:sp>
        <p:nvSpPr>
          <p:cNvPr id="92162" name="Slide Number Placeholder 3">
            <a:extLst>
              <a:ext uri="{FF2B5EF4-FFF2-40B4-BE49-F238E27FC236}">
                <a16:creationId xmlns:a16="http://schemas.microsoft.com/office/drawing/2014/main" id="{2F11C239-6CAD-8340-9854-DF0510291F4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2C4121E2-A111-F948-A8A1-99D70D40EC0E}" type="slidenum">
              <a:rPr kumimoji="0" lang="en-US" altLang="en-US" sz="1400" smtClean="0">
                <a:latin typeface="Times" pitchFamily="2" charset="0"/>
              </a:rPr>
              <a:pPr>
                <a:spcBef>
                  <a:spcPct val="0"/>
                </a:spcBef>
                <a:buClrTx/>
                <a:buSzTx/>
                <a:buFontTx/>
                <a:buNone/>
              </a:pPr>
              <a:t>56</a:t>
            </a:fld>
            <a:endParaRPr kumimoji="0" lang="en-US" altLang="en-US" sz="1400">
              <a:latin typeface="Times" pitchFamily="2" charset="0"/>
            </a:endParaRPr>
          </a:p>
        </p:txBody>
      </p:sp>
      <p:pic>
        <p:nvPicPr>
          <p:cNvPr id="92163" name="Picture 4">
            <a:extLst>
              <a:ext uri="{FF2B5EF4-FFF2-40B4-BE49-F238E27FC236}">
                <a16:creationId xmlns:a16="http://schemas.microsoft.com/office/drawing/2014/main" id="{267E26EB-FBA8-4D49-8ABB-6D126792F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41400"/>
            <a:ext cx="7145338"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Box 5">
            <a:extLst>
              <a:ext uri="{FF2B5EF4-FFF2-40B4-BE49-F238E27FC236}">
                <a16:creationId xmlns:a16="http://schemas.microsoft.com/office/drawing/2014/main" id="{81ADD567-E22A-AE4A-8E74-D5F8F01491B1}"/>
              </a:ext>
            </a:extLst>
          </p:cNvPr>
          <p:cNvSpPr txBox="1">
            <a:spLocks noChangeArrowheads="1"/>
          </p:cNvSpPr>
          <p:nvPr/>
        </p:nvSpPr>
        <p:spPr bwMode="auto">
          <a:xfrm>
            <a:off x="7467600" y="1041011"/>
            <a:ext cx="1524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1600" dirty="0"/>
              <a:t>*http://</a:t>
            </a:r>
            <a:r>
              <a:rPr kumimoji="0" lang="en-US" altLang="en-US" sz="1600" dirty="0" err="1"/>
              <a:t>www.latimes.com</a:t>
            </a:r>
            <a:r>
              <a:rPr kumimoji="0" lang="en-US" altLang="en-US" sz="1600" dirty="0"/>
              <a:t>/business/la-fi-lazarus-20150306-column.html</a:t>
            </a:r>
          </a:p>
        </p:txBody>
      </p:sp>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a:extLst>
              <a:ext uri="{FF2B5EF4-FFF2-40B4-BE49-F238E27FC236}">
                <a16:creationId xmlns:a16="http://schemas.microsoft.com/office/drawing/2014/main" id="{FB82B256-3369-4A43-A280-38641CC4CC6C}"/>
              </a:ext>
            </a:extLst>
          </p:cNvPr>
          <p:cNvSpPr>
            <a:spLocks noGrp="1" noChangeArrowheads="1"/>
          </p:cNvSpPr>
          <p:nvPr>
            <p:ph type="title"/>
          </p:nvPr>
        </p:nvSpPr>
        <p:spPr>
          <a:xfrm>
            <a:off x="1371600" y="-107302"/>
            <a:ext cx="7543800" cy="812152"/>
          </a:xfrm>
        </p:spPr>
        <p:txBody>
          <a:bodyPr/>
          <a:lstStyle/>
          <a:p>
            <a:r>
              <a:rPr lang="en-US" altLang="en-US" sz="3200" dirty="0"/>
              <a:t>Effect Size: Odds Ratio vs. Risk Ratio</a:t>
            </a:r>
          </a:p>
        </p:txBody>
      </p:sp>
      <p:sp>
        <p:nvSpPr>
          <p:cNvPr id="94210" name="Rectangle 3">
            <a:extLst>
              <a:ext uri="{FF2B5EF4-FFF2-40B4-BE49-F238E27FC236}">
                <a16:creationId xmlns:a16="http://schemas.microsoft.com/office/drawing/2014/main" id="{025F95A8-AE21-554D-95B9-67BAC5CC99E3}"/>
              </a:ext>
            </a:extLst>
          </p:cNvPr>
          <p:cNvSpPr>
            <a:spLocks noGrp="1" noChangeArrowheads="1"/>
          </p:cNvSpPr>
          <p:nvPr>
            <p:ph type="body" idx="1"/>
          </p:nvPr>
        </p:nvSpPr>
        <p:spPr>
          <a:xfrm>
            <a:off x="990600" y="1123950"/>
            <a:ext cx="8001000" cy="3314700"/>
          </a:xfrm>
        </p:spPr>
        <p:txBody>
          <a:bodyPr/>
          <a:lstStyle/>
          <a:p>
            <a:r>
              <a:rPr lang="en-US" altLang="en-US" sz="2600" dirty="0"/>
              <a:t>The authors also reported the </a:t>
            </a:r>
            <a:r>
              <a:rPr lang="en-US" altLang="en-US" sz="2600" i="1" dirty="0"/>
              <a:t>odds ratio</a:t>
            </a:r>
            <a:r>
              <a:rPr lang="en-US" altLang="en-US" sz="2600" dirty="0"/>
              <a:t> for healing by day 7 was 1.7 (P &lt;0.001)</a:t>
            </a:r>
          </a:p>
          <a:p>
            <a:r>
              <a:rPr lang="en-US" altLang="en-US" sz="2600" dirty="0"/>
              <a:t>Many readers think this means the probability of healing was 1.7 times (70%) greater with penciclovir</a:t>
            </a:r>
          </a:p>
          <a:p>
            <a:r>
              <a:rPr lang="en-US" altLang="en-US" sz="2600" dirty="0"/>
              <a:t>But it's the </a:t>
            </a:r>
            <a:r>
              <a:rPr lang="en-US" altLang="en-US" sz="2600" i="1" dirty="0"/>
              <a:t>odds</a:t>
            </a:r>
            <a:r>
              <a:rPr lang="en-US" altLang="en-US" sz="2600" dirty="0"/>
              <a:t> of healing that are 1.7 times higher </a:t>
            </a:r>
          </a:p>
          <a:p>
            <a:r>
              <a:rPr lang="en-US" altLang="en-US" sz="2600" dirty="0"/>
              <a:t>Actual healing rates were 78% vs. 68%  (0.78/0.68 = 1.15)</a:t>
            </a:r>
          </a:p>
        </p:txBody>
      </p:sp>
      <p:sp>
        <p:nvSpPr>
          <p:cNvPr id="94211" name="Rectangle 4">
            <a:extLst>
              <a:ext uri="{FF2B5EF4-FFF2-40B4-BE49-F238E27FC236}">
                <a16:creationId xmlns:a16="http://schemas.microsoft.com/office/drawing/2014/main" id="{634D3F69-926F-3E4F-83AF-5EA82607862C}"/>
              </a:ext>
            </a:extLst>
          </p:cNvPr>
          <p:cNvSpPr>
            <a:spLocks noChangeArrowheads="1"/>
          </p:cNvSpPr>
          <p:nvPr/>
        </p:nvSpPr>
        <p:spPr bwMode="auto">
          <a:xfrm>
            <a:off x="3048000" y="4724400"/>
            <a:ext cx="4762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kumimoji="0" lang="en-US" altLang="en-US" sz="2000"/>
              <a:t>*Spruance et al. JAMA 1997;277:1374-9 </a:t>
            </a:r>
          </a:p>
        </p:txBody>
      </p:sp>
      <p:sp>
        <p:nvSpPr>
          <p:cNvPr id="94212" name="Slide Number Placeholder 1">
            <a:extLst>
              <a:ext uri="{FF2B5EF4-FFF2-40B4-BE49-F238E27FC236}">
                <a16:creationId xmlns:a16="http://schemas.microsoft.com/office/drawing/2014/main" id="{323E65DA-C6BC-0246-94D8-5EEE55FB79F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3860134B-FF53-B44E-ADD4-4AB7FE0BAD7B}" type="slidenum">
              <a:rPr kumimoji="0" lang="en-US" altLang="en-US" sz="1400" smtClean="0">
                <a:latin typeface="Times" pitchFamily="2" charset="0"/>
              </a:rPr>
              <a:pPr>
                <a:spcBef>
                  <a:spcPct val="0"/>
                </a:spcBef>
                <a:buClrTx/>
                <a:buSzTx/>
                <a:buFontTx/>
                <a:buNone/>
              </a:pPr>
              <a:t>57</a:t>
            </a:fld>
            <a:endParaRPr kumimoji="0" lang="en-US" altLang="en-US" sz="1400">
              <a:latin typeface="Times" pitchFamily="2" charset="0"/>
            </a:endParaRPr>
          </a:p>
        </p:txBody>
      </p:sp>
    </p:spTree>
    <p:custDataLst>
      <p:tags r:id="rId1"/>
    </p:custData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D0B5312A-BF6B-8E4E-B740-B24BF6B130DF}"/>
              </a:ext>
            </a:extLst>
          </p:cNvPr>
          <p:cNvSpPr>
            <a:spLocks noGrp="1" noChangeArrowheads="1"/>
          </p:cNvSpPr>
          <p:nvPr>
            <p:ph type="title"/>
          </p:nvPr>
        </p:nvSpPr>
        <p:spPr>
          <a:xfrm>
            <a:off x="990600" y="114300"/>
            <a:ext cx="7162800" cy="400050"/>
          </a:xfrm>
        </p:spPr>
        <p:txBody>
          <a:bodyPr/>
          <a:lstStyle/>
          <a:p>
            <a:r>
              <a:rPr lang="en-US" altLang="en-US" sz="3200" dirty="0">
                <a:latin typeface="+mn-lt"/>
              </a:rPr>
              <a:t>Effect Size: Odds Ratio vs. Risk Ratio </a:t>
            </a:r>
          </a:p>
        </p:txBody>
      </p:sp>
      <p:sp>
        <p:nvSpPr>
          <p:cNvPr id="96258" name="Rectangle 3">
            <a:extLst>
              <a:ext uri="{FF2B5EF4-FFF2-40B4-BE49-F238E27FC236}">
                <a16:creationId xmlns:a16="http://schemas.microsoft.com/office/drawing/2014/main" id="{EEA22BFD-0E68-E446-96D0-1F64D971B13B}"/>
              </a:ext>
            </a:extLst>
          </p:cNvPr>
          <p:cNvSpPr>
            <a:spLocks noGrp="1" noChangeArrowheads="1"/>
          </p:cNvSpPr>
          <p:nvPr>
            <p:ph type="body" sz="half" idx="1"/>
          </p:nvPr>
        </p:nvSpPr>
        <p:spPr>
          <a:xfrm>
            <a:off x="990600" y="533400"/>
            <a:ext cx="8229600" cy="3943350"/>
          </a:xfrm>
        </p:spPr>
        <p:txBody>
          <a:bodyPr/>
          <a:lstStyle/>
          <a:p>
            <a:r>
              <a:rPr lang="en-US" altLang="en-US" dirty="0"/>
              <a:t>The key is the difference between probability and odds: odds = P/(1-P)</a:t>
            </a:r>
            <a:br>
              <a:rPr lang="en-US" altLang="en-US" sz="2800" dirty="0"/>
            </a:br>
            <a:br>
              <a:rPr lang="en-US" altLang="en-US" sz="2800" dirty="0"/>
            </a:br>
            <a:br>
              <a:rPr lang="en-US" altLang="en-US" sz="2800" dirty="0"/>
            </a:br>
            <a:br>
              <a:rPr lang="en-US" altLang="en-US" sz="2800" dirty="0"/>
            </a:br>
            <a:br>
              <a:rPr lang="en-US" altLang="en-US" sz="2800" dirty="0"/>
            </a:br>
            <a:r>
              <a:rPr lang="en-US" altLang="en-US" dirty="0"/>
              <a:t>Avoid the odds ratio when the outcome is common!</a:t>
            </a:r>
          </a:p>
          <a:p>
            <a:r>
              <a:rPr lang="en-US" altLang="en-US" dirty="0"/>
              <a:t>Recall for IV iron: Moderate or much improvement 50% vs 28%; "odds ratio for improvement" with iron = 2.51</a:t>
            </a:r>
          </a:p>
        </p:txBody>
      </p:sp>
      <p:sp>
        <p:nvSpPr>
          <p:cNvPr id="96259" name="Rectangle 4">
            <a:extLst>
              <a:ext uri="{FF2B5EF4-FFF2-40B4-BE49-F238E27FC236}">
                <a16:creationId xmlns:a16="http://schemas.microsoft.com/office/drawing/2014/main" id="{7F21384C-E5A9-8948-890C-BDBE5696AAD4}"/>
              </a:ext>
            </a:extLst>
          </p:cNvPr>
          <p:cNvSpPr>
            <a:spLocks noChangeArrowheads="1"/>
          </p:cNvSpPr>
          <p:nvPr/>
        </p:nvSpPr>
        <p:spPr bwMode="auto">
          <a:xfrm>
            <a:off x="1219200" y="4721908"/>
            <a:ext cx="39035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kumimoji="0" lang="en-US" altLang="en-US" sz="1600" dirty="0"/>
              <a:t>*Spruance et al. JAMA 1997;277:1374-9 </a:t>
            </a:r>
          </a:p>
        </p:txBody>
      </p:sp>
      <p:graphicFrame>
        <p:nvGraphicFramePr>
          <p:cNvPr id="96260" name="Object 2">
            <a:extLst>
              <a:ext uri="{FF2B5EF4-FFF2-40B4-BE49-F238E27FC236}">
                <a16:creationId xmlns:a16="http://schemas.microsoft.com/office/drawing/2014/main" id="{C47E32EC-73FC-C941-93B7-6AC0FF2B7E61}"/>
              </a:ext>
            </a:extLst>
          </p:cNvPr>
          <p:cNvGraphicFramePr>
            <a:graphicFrameLocks noGrp="1" noChangeAspect="1"/>
          </p:cNvGraphicFramePr>
          <p:nvPr>
            <p:ph sz="half" idx="2"/>
            <p:extLst>
              <p:ext uri="{D42A27DB-BD31-4B8C-83A1-F6EECF244321}">
                <p14:modId xmlns:p14="http://schemas.microsoft.com/office/powerpoint/2010/main" val="3222962525"/>
              </p:ext>
            </p:extLst>
          </p:nvPr>
        </p:nvGraphicFramePr>
        <p:xfrm>
          <a:off x="1219200" y="1428750"/>
          <a:ext cx="7577138" cy="1524000"/>
        </p:xfrm>
        <a:graphic>
          <a:graphicData uri="http://schemas.openxmlformats.org/presentationml/2006/ole">
            <mc:AlternateContent xmlns:mc="http://schemas.openxmlformats.org/markup-compatibility/2006">
              <mc:Choice xmlns:v="urn:schemas-microsoft-com:vml" Requires="v">
                <p:oleObj spid="_x0000_s2049" name="Worksheet" r:id="rId5" imgW="5461000" imgH="1244600" progId="Excel.Sheet.8">
                  <p:embed/>
                </p:oleObj>
              </mc:Choice>
              <mc:Fallback>
                <p:oleObj name="Worksheet" r:id="rId5" imgW="5461000" imgH="1244600" progId="Excel.Sheet.8">
                  <p:embed/>
                  <p:pic>
                    <p:nvPicPr>
                      <p:cNvPr id="96260" name="Object 2">
                        <a:extLst>
                          <a:ext uri="{FF2B5EF4-FFF2-40B4-BE49-F238E27FC236}">
                            <a16:creationId xmlns:a16="http://schemas.microsoft.com/office/drawing/2014/main" id="{C47E32EC-73FC-C941-93B7-6AC0FF2B7E61}"/>
                          </a:ext>
                        </a:extLst>
                      </p:cNvPr>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1428750"/>
                        <a:ext cx="757713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6261" name="Slide Number Placeholder 1">
            <a:extLst>
              <a:ext uri="{FF2B5EF4-FFF2-40B4-BE49-F238E27FC236}">
                <a16:creationId xmlns:a16="http://schemas.microsoft.com/office/drawing/2014/main" id="{E1134359-4537-9E4E-A7BF-C5200074A88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F59CA344-20A2-394C-91FC-6A3BF382220E}" type="slidenum">
              <a:rPr kumimoji="0" lang="en-US" altLang="en-US" sz="1400" smtClean="0">
                <a:latin typeface="Times" pitchFamily="2" charset="0"/>
              </a:rPr>
              <a:pPr>
                <a:spcBef>
                  <a:spcPct val="0"/>
                </a:spcBef>
                <a:buClrTx/>
                <a:buSzTx/>
                <a:buFontTx/>
                <a:buNone/>
              </a:pPr>
              <a:t>58</a:t>
            </a:fld>
            <a:endParaRPr kumimoji="0" lang="en-US" altLang="en-US" sz="1400">
              <a:latin typeface="Times" pitchFamily="2" charset="0"/>
            </a:endParaRPr>
          </a:p>
        </p:txBody>
      </p:sp>
    </p:spTree>
    <p:custDataLst>
      <p:tags r:id="rId2"/>
    </p:custData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a:extLst>
              <a:ext uri="{FF2B5EF4-FFF2-40B4-BE49-F238E27FC236}">
                <a16:creationId xmlns:a16="http://schemas.microsoft.com/office/drawing/2014/main" id="{3D5AEA65-FB49-7342-976F-FBF70FF7AF14}"/>
              </a:ext>
            </a:extLst>
          </p:cNvPr>
          <p:cNvSpPr>
            <a:spLocks noGrp="1" noChangeArrowheads="1"/>
          </p:cNvSpPr>
          <p:nvPr>
            <p:ph type="title"/>
          </p:nvPr>
        </p:nvSpPr>
        <p:spPr>
          <a:xfrm>
            <a:off x="1143000" y="228600"/>
            <a:ext cx="7772400" cy="857250"/>
          </a:xfrm>
        </p:spPr>
        <p:txBody>
          <a:bodyPr/>
          <a:lstStyle/>
          <a:p>
            <a:r>
              <a:rPr lang="en-US" altLang="en-US" dirty="0"/>
              <a:t>Effect Size: Relative vs. Absolute </a:t>
            </a:r>
            <a:br>
              <a:rPr lang="en-US" altLang="en-US" dirty="0"/>
            </a:br>
            <a:r>
              <a:rPr lang="en-US" altLang="en-US" sz="2800" dirty="0"/>
              <a:t>(Dichotomous Outcome Variables)</a:t>
            </a:r>
          </a:p>
        </p:txBody>
      </p:sp>
      <p:sp>
        <p:nvSpPr>
          <p:cNvPr id="443395" name="Rectangle 3">
            <a:extLst>
              <a:ext uri="{FF2B5EF4-FFF2-40B4-BE49-F238E27FC236}">
                <a16:creationId xmlns:a16="http://schemas.microsoft.com/office/drawing/2014/main" id="{5D27E812-89FF-6D4B-8B68-584E8F7D4580}"/>
              </a:ext>
            </a:extLst>
          </p:cNvPr>
          <p:cNvSpPr>
            <a:spLocks noGrp="1" noChangeArrowheads="1"/>
          </p:cNvSpPr>
          <p:nvPr>
            <p:ph type="body" idx="1"/>
          </p:nvPr>
        </p:nvSpPr>
        <p:spPr>
          <a:xfrm>
            <a:off x="1143000" y="1447800"/>
            <a:ext cx="7848600" cy="3467100"/>
          </a:xfrm>
        </p:spPr>
        <p:txBody>
          <a:bodyPr/>
          <a:lstStyle/>
          <a:p>
            <a:r>
              <a:rPr lang="en-US" altLang="en-US" sz="2800" dirty="0"/>
              <a:t>RR = Risk Ratio =Relative Risk</a:t>
            </a:r>
            <a:br>
              <a:rPr lang="en-US" altLang="en-US" sz="2800" dirty="0"/>
            </a:br>
            <a:r>
              <a:rPr lang="en-US" altLang="en-US" sz="2800" dirty="0"/>
              <a:t>=</a:t>
            </a:r>
            <a:r>
              <a:rPr lang="en-US" altLang="en-US" sz="2800" dirty="0">
                <a:solidFill>
                  <a:srgbClr val="7F7F7F"/>
                </a:solidFill>
              </a:rPr>
              <a:t>	</a:t>
            </a:r>
            <a:r>
              <a:rPr lang="en-US" altLang="en-US" sz="2800" dirty="0"/>
              <a:t>Risk in intervention group</a:t>
            </a:r>
            <a:br>
              <a:rPr lang="en-US" altLang="en-US" sz="2800" dirty="0"/>
            </a:br>
            <a:r>
              <a:rPr lang="en-US" altLang="en-US" sz="2800" dirty="0">
                <a:solidFill>
                  <a:srgbClr val="7F7F7F"/>
                </a:solidFill>
              </a:rPr>
              <a:t>	</a:t>
            </a:r>
            <a:r>
              <a:rPr lang="en-US" altLang="en-US" sz="2800" dirty="0"/>
              <a:t>Risk in control group</a:t>
            </a:r>
          </a:p>
          <a:p>
            <a:r>
              <a:rPr lang="en-US" altLang="en-US" sz="2800" dirty="0"/>
              <a:t>RRR = Relative Risk Reduction = 1– RR</a:t>
            </a:r>
          </a:p>
          <a:p>
            <a:r>
              <a:rPr lang="en-US" altLang="en-US" sz="2800" dirty="0"/>
              <a:t>ARR = Absolute Risk Reduction = Risk in control group – Risk in intervention group</a:t>
            </a:r>
          </a:p>
          <a:p>
            <a:r>
              <a:rPr lang="en-US" altLang="en-US" sz="2800" dirty="0"/>
              <a:t>NNT = Number Needed to Treat = 1/ARR</a:t>
            </a:r>
          </a:p>
        </p:txBody>
      </p:sp>
      <p:sp>
        <p:nvSpPr>
          <p:cNvPr id="98307" name="Rectangle 4">
            <a:extLst>
              <a:ext uri="{FF2B5EF4-FFF2-40B4-BE49-F238E27FC236}">
                <a16:creationId xmlns:a16="http://schemas.microsoft.com/office/drawing/2014/main" id="{2E37A8BB-9BBE-3E48-B1C5-48109995227C}"/>
              </a:ext>
            </a:extLst>
          </p:cNvPr>
          <p:cNvSpPr>
            <a:spLocks noChangeArrowheads="1"/>
          </p:cNvSpPr>
          <p:nvPr/>
        </p:nvSpPr>
        <p:spPr bwMode="auto">
          <a:xfrm>
            <a:off x="4581525" y="300038"/>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000"/>
          </a:p>
        </p:txBody>
      </p:sp>
      <p:sp>
        <p:nvSpPr>
          <p:cNvPr id="98308" name="Line 5">
            <a:extLst>
              <a:ext uri="{FF2B5EF4-FFF2-40B4-BE49-F238E27FC236}">
                <a16:creationId xmlns:a16="http://schemas.microsoft.com/office/drawing/2014/main" id="{67789C7C-09C5-6340-9EA0-6208775A3836}"/>
              </a:ext>
            </a:extLst>
          </p:cNvPr>
          <p:cNvSpPr>
            <a:spLocks noChangeShapeType="1"/>
          </p:cNvSpPr>
          <p:nvPr/>
        </p:nvSpPr>
        <p:spPr bwMode="auto">
          <a:xfrm>
            <a:off x="1828800" y="2343150"/>
            <a:ext cx="46482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98309" name="Slide Number Placeholder 1">
            <a:extLst>
              <a:ext uri="{FF2B5EF4-FFF2-40B4-BE49-F238E27FC236}">
                <a16:creationId xmlns:a16="http://schemas.microsoft.com/office/drawing/2014/main" id="{804E5890-073C-8943-9908-DB26816DCFC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AB51C654-A9D1-4D44-BC17-6C6DF95BF21A}" type="slidenum">
              <a:rPr kumimoji="0" lang="en-US" altLang="en-US" sz="1400" smtClean="0">
                <a:latin typeface="Times" pitchFamily="2" charset="0"/>
              </a:rPr>
              <a:pPr>
                <a:spcBef>
                  <a:spcPct val="0"/>
                </a:spcBef>
                <a:buClrTx/>
                <a:buSzTx/>
                <a:buFontTx/>
                <a:buNone/>
              </a:pPr>
              <a:t>59</a:t>
            </a:fld>
            <a:endParaRPr kumimoji="0" lang="en-US" altLang="en-US" sz="1400">
              <a:latin typeface="Times" pitchFamily="2"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4339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4339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433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5"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676400" y="133350"/>
            <a:ext cx="3926022" cy="467205"/>
          </a:xfrm>
          <a:prstGeom prst="rect">
            <a:avLst/>
          </a:prstGeom>
        </p:spPr>
        <p:txBody>
          <a:bodyPr vert="horz" wrap="square" lIns="0" tIns="5487" rIns="0" bIns="0" rtlCol="0">
            <a:spAutoFit/>
          </a:bodyPr>
          <a:lstStyle/>
          <a:p>
            <a:pPr marL="5776">
              <a:spcBef>
                <a:spcPts val="43"/>
              </a:spcBef>
            </a:pPr>
            <a:r>
              <a:rPr spc="-2" dirty="0"/>
              <a:t>Why</a:t>
            </a:r>
            <a:r>
              <a:rPr spc="-32" dirty="0"/>
              <a:t> </a:t>
            </a:r>
            <a:r>
              <a:rPr spc="-2" dirty="0"/>
              <a:t>randomize?</a:t>
            </a:r>
          </a:p>
        </p:txBody>
      </p:sp>
      <p:sp>
        <p:nvSpPr>
          <p:cNvPr id="4" name="object 4"/>
          <p:cNvSpPr txBox="1"/>
          <p:nvPr/>
        </p:nvSpPr>
        <p:spPr>
          <a:xfrm>
            <a:off x="1268167" y="644111"/>
            <a:ext cx="3581400" cy="4432566"/>
          </a:xfrm>
          <a:prstGeom prst="rect">
            <a:avLst/>
          </a:prstGeom>
        </p:spPr>
        <p:txBody>
          <a:bodyPr vert="horz" wrap="square" lIns="0" tIns="578" rIns="0" bIns="0" rtlCol="0">
            <a:spAutoFit/>
          </a:bodyPr>
          <a:lstStyle/>
          <a:p>
            <a:pPr marL="342900" indent="-342900">
              <a:buFont typeface="Arial" panose="020B0604020202020204" pitchFamily="34" charset="0"/>
              <a:buChar char="•"/>
            </a:pPr>
            <a:r>
              <a:rPr lang="en-US" dirty="0">
                <a:latin typeface="+mn-lt"/>
              </a:rPr>
              <a:t>Without randomization, there may be other important differences between treated and untreated groups</a:t>
            </a:r>
          </a:p>
          <a:p>
            <a:pPr marL="342900" indent="-342900">
              <a:buFont typeface="Arial" panose="020B0604020202020204" pitchFamily="34" charset="0"/>
              <a:buChar char="•"/>
            </a:pPr>
            <a:r>
              <a:rPr lang="en-US" dirty="0">
                <a:latin typeface="+mn-lt"/>
              </a:rPr>
              <a:t>This makes it hard to estimate the causal effects of treatment</a:t>
            </a:r>
          </a:p>
          <a:p>
            <a:pPr marL="342900" indent="-342900">
              <a:buFont typeface="Arial" panose="020B0604020202020204" pitchFamily="34" charset="0"/>
              <a:buChar char="•"/>
            </a:pPr>
            <a:r>
              <a:rPr lang="en-US" dirty="0">
                <a:latin typeface="+mn-lt"/>
              </a:rPr>
              <a:t>This is the case for exposed and unexposed for cohort studies</a:t>
            </a:r>
          </a:p>
        </p:txBody>
      </p:sp>
      <p:sp>
        <p:nvSpPr>
          <p:cNvPr id="121" name="Slide Number Placeholder 120">
            <a:extLst>
              <a:ext uri="{FF2B5EF4-FFF2-40B4-BE49-F238E27FC236}">
                <a16:creationId xmlns:a16="http://schemas.microsoft.com/office/drawing/2014/main" id="{FF5157CF-8D56-C347-883C-58A91D7179DA}"/>
              </a:ext>
            </a:extLst>
          </p:cNvPr>
          <p:cNvSpPr>
            <a:spLocks noGrp="1"/>
          </p:cNvSpPr>
          <p:nvPr>
            <p:ph type="sldNum" sz="quarter" idx="7"/>
          </p:nvPr>
        </p:nvSpPr>
        <p:spPr>
          <a:xfrm>
            <a:off x="8305799" y="4744506"/>
            <a:ext cx="381001" cy="126060"/>
          </a:xfrm>
          <a:prstGeom prst="rect">
            <a:avLst/>
          </a:prstGeom>
        </p:spPr>
        <p:txBody>
          <a:bodyPr wrap="square" lIns="0" tIns="0" rIns="0" bIns="0">
            <a:spAutoFit/>
          </a:bodyPr>
          <a:lstStyle>
            <a:defPPr>
              <a:defRPr lang="en-US"/>
            </a:defPPr>
            <a:lvl1pPr marL="0" algn="r" defTabSz="415869" rtl="0" eaLnBrk="1" latinLnBrk="0" hangingPunct="1">
              <a:defRPr sz="819" kern="1200">
                <a:solidFill>
                  <a:schemeClr val="tx1">
                    <a:tint val="75000"/>
                  </a:schemeClr>
                </a:solidFill>
                <a:latin typeface="+mn-lt"/>
                <a:ea typeface="+mn-ea"/>
                <a:cs typeface="+mn-cs"/>
              </a:defRPr>
            </a:lvl1pPr>
            <a:lvl2pPr marL="207935" algn="l" defTabSz="415869" rtl="0" eaLnBrk="1" latinLnBrk="0" hangingPunct="1">
              <a:defRPr sz="819" kern="1200">
                <a:solidFill>
                  <a:schemeClr val="tx1"/>
                </a:solidFill>
                <a:latin typeface="+mn-lt"/>
                <a:ea typeface="+mn-ea"/>
                <a:cs typeface="+mn-cs"/>
              </a:defRPr>
            </a:lvl2pPr>
            <a:lvl3pPr marL="415869" algn="l" defTabSz="415869" rtl="0" eaLnBrk="1" latinLnBrk="0" hangingPunct="1">
              <a:defRPr sz="819" kern="1200">
                <a:solidFill>
                  <a:schemeClr val="tx1"/>
                </a:solidFill>
                <a:latin typeface="+mn-lt"/>
                <a:ea typeface="+mn-ea"/>
                <a:cs typeface="+mn-cs"/>
              </a:defRPr>
            </a:lvl3pPr>
            <a:lvl4pPr marL="623804" algn="l" defTabSz="415869" rtl="0" eaLnBrk="1" latinLnBrk="0" hangingPunct="1">
              <a:defRPr sz="819" kern="1200">
                <a:solidFill>
                  <a:schemeClr val="tx1"/>
                </a:solidFill>
                <a:latin typeface="+mn-lt"/>
                <a:ea typeface="+mn-ea"/>
                <a:cs typeface="+mn-cs"/>
              </a:defRPr>
            </a:lvl4pPr>
            <a:lvl5pPr marL="831738" algn="l" defTabSz="415869" rtl="0" eaLnBrk="1" latinLnBrk="0" hangingPunct="1">
              <a:defRPr sz="819" kern="1200">
                <a:solidFill>
                  <a:schemeClr val="tx1"/>
                </a:solidFill>
                <a:latin typeface="+mn-lt"/>
                <a:ea typeface="+mn-ea"/>
                <a:cs typeface="+mn-cs"/>
              </a:defRPr>
            </a:lvl5pPr>
            <a:lvl6pPr marL="1039673" algn="l" defTabSz="415869" rtl="0" eaLnBrk="1" latinLnBrk="0" hangingPunct="1">
              <a:defRPr sz="819" kern="1200">
                <a:solidFill>
                  <a:schemeClr val="tx1"/>
                </a:solidFill>
                <a:latin typeface="+mn-lt"/>
                <a:ea typeface="+mn-ea"/>
                <a:cs typeface="+mn-cs"/>
              </a:defRPr>
            </a:lvl6pPr>
            <a:lvl7pPr marL="1247607" algn="l" defTabSz="415869" rtl="0" eaLnBrk="1" latinLnBrk="0" hangingPunct="1">
              <a:defRPr sz="819" kern="1200">
                <a:solidFill>
                  <a:schemeClr val="tx1"/>
                </a:solidFill>
                <a:latin typeface="+mn-lt"/>
                <a:ea typeface="+mn-ea"/>
                <a:cs typeface="+mn-cs"/>
              </a:defRPr>
            </a:lvl7pPr>
            <a:lvl8pPr marL="1455542" algn="l" defTabSz="415869" rtl="0" eaLnBrk="1" latinLnBrk="0" hangingPunct="1">
              <a:defRPr sz="819" kern="1200">
                <a:solidFill>
                  <a:schemeClr val="tx1"/>
                </a:solidFill>
                <a:latin typeface="+mn-lt"/>
                <a:ea typeface="+mn-ea"/>
                <a:cs typeface="+mn-cs"/>
              </a:defRPr>
            </a:lvl8pPr>
            <a:lvl9pPr marL="1663476" algn="l" defTabSz="415869" rtl="0" eaLnBrk="1" latinLnBrk="0" hangingPunct="1">
              <a:defRPr sz="819" kern="1200">
                <a:solidFill>
                  <a:schemeClr val="tx1"/>
                </a:solidFill>
                <a:latin typeface="+mn-lt"/>
                <a:ea typeface="+mn-ea"/>
                <a:cs typeface="+mn-cs"/>
              </a:defRPr>
            </a:lvl9pPr>
          </a:lstStyle>
          <a:p>
            <a:fld id="{B6F15528-21DE-4FAA-801E-634DDDAF4B2B}" type="slidenum">
              <a:rPr lang="en-US" smtClean="0"/>
              <a:pPr/>
              <a:t>6</a:t>
            </a:fld>
            <a:endParaRPr lang="en-US"/>
          </a:p>
        </p:txBody>
      </p:sp>
      <p:grpSp>
        <p:nvGrpSpPr>
          <p:cNvPr id="204" name="Group 203">
            <a:extLst>
              <a:ext uri="{FF2B5EF4-FFF2-40B4-BE49-F238E27FC236}">
                <a16:creationId xmlns:a16="http://schemas.microsoft.com/office/drawing/2014/main" id="{56B6B0ED-037B-3B4F-B944-C613EBD08F60}"/>
              </a:ext>
            </a:extLst>
          </p:cNvPr>
          <p:cNvGrpSpPr/>
          <p:nvPr/>
        </p:nvGrpSpPr>
        <p:grpSpPr>
          <a:xfrm>
            <a:off x="4849567" y="438150"/>
            <a:ext cx="4142033" cy="4572000"/>
            <a:chOff x="6177790" y="1382044"/>
            <a:chExt cx="2734821" cy="2914198"/>
          </a:xfrm>
        </p:grpSpPr>
        <p:sp>
          <p:nvSpPr>
            <p:cNvPr id="209" name="object 115">
              <a:extLst>
                <a:ext uri="{FF2B5EF4-FFF2-40B4-BE49-F238E27FC236}">
                  <a16:creationId xmlns:a16="http://schemas.microsoft.com/office/drawing/2014/main" id="{C31466A8-8968-EB4A-9F78-C1B77FA1BB57}"/>
                </a:ext>
              </a:extLst>
            </p:cNvPr>
            <p:cNvSpPr/>
            <p:nvPr/>
          </p:nvSpPr>
          <p:spPr>
            <a:xfrm>
              <a:off x="6823615" y="2195898"/>
              <a:ext cx="1642578" cy="834479"/>
            </a:xfrm>
            <a:prstGeom prst="rect">
              <a:avLst/>
            </a:prstGeom>
            <a:blipFill>
              <a:blip r:embed="rId3" cstate="print"/>
              <a:stretch>
                <a:fillRect/>
              </a:stretch>
            </a:blipFill>
          </p:spPr>
          <p:txBody>
            <a:bodyPr wrap="square" lIns="0" tIns="0" rIns="0" bIns="0" rtlCol="0"/>
            <a:lstStyle/>
            <a:p>
              <a:endParaRPr sz="372"/>
            </a:p>
          </p:txBody>
        </p:sp>
        <p:sp>
          <p:nvSpPr>
            <p:cNvPr id="210" name="object 116">
              <a:extLst>
                <a:ext uri="{FF2B5EF4-FFF2-40B4-BE49-F238E27FC236}">
                  <a16:creationId xmlns:a16="http://schemas.microsoft.com/office/drawing/2014/main" id="{5BF85C97-ABED-2A4D-ADBC-33099B6CE743}"/>
                </a:ext>
              </a:extLst>
            </p:cNvPr>
            <p:cNvSpPr/>
            <p:nvPr/>
          </p:nvSpPr>
          <p:spPr>
            <a:xfrm>
              <a:off x="6795913" y="2221927"/>
              <a:ext cx="1614094" cy="806036"/>
            </a:xfrm>
            <a:custGeom>
              <a:avLst/>
              <a:gdLst/>
              <a:ahLst/>
              <a:cxnLst/>
              <a:rect l="l" t="t" r="r" b="b"/>
              <a:pathLst>
                <a:path w="3549015" h="1772284">
                  <a:moveTo>
                    <a:pt x="0" y="0"/>
                  </a:moveTo>
                  <a:lnTo>
                    <a:pt x="3548823" y="0"/>
                  </a:lnTo>
                  <a:lnTo>
                    <a:pt x="3548823" y="1771999"/>
                  </a:lnTo>
                  <a:lnTo>
                    <a:pt x="0" y="1771999"/>
                  </a:lnTo>
                  <a:lnTo>
                    <a:pt x="0" y="0"/>
                  </a:lnTo>
                  <a:close/>
                </a:path>
              </a:pathLst>
            </a:custGeom>
            <a:solidFill>
              <a:srgbClr val="FF968D">
                <a:alpha val="26939"/>
              </a:srgbClr>
            </a:solidFill>
          </p:spPr>
          <p:txBody>
            <a:bodyPr wrap="square" lIns="0" tIns="0" rIns="0" bIns="0" rtlCol="0"/>
            <a:lstStyle/>
            <a:p>
              <a:endParaRPr sz="372"/>
            </a:p>
          </p:txBody>
        </p:sp>
        <p:sp>
          <p:nvSpPr>
            <p:cNvPr id="211" name="object 118">
              <a:extLst>
                <a:ext uri="{FF2B5EF4-FFF2-40B4-BE49-F238E27FC236}">
                  <a16:creationId xmlns:a16="http://schemas.microsoft.com/office/drawing/2014/main" id="{7C713970-E661-A644-8EBD-3D14426FCA51}"/>
                </a:ext>
              </a:extLst>
            </p:cNvPr>
            <p:cNvSpPr/>
            <p:nvPr/>
          </p:nvSpPr>
          <p:spPr>
            <a:xfrm>
              <a:off x="6917733" y="2295476"/>
              <a:ext cx="1370368" cy="273972"/>
            </a:xfrm>
            <a:prstGeom prst="rect">
              <a:avLst/>
            </a:prstGeom>
            <a:blipFill>
              <a:blip r:embed="rId4" cstate="print"/>
              <a:stretch>
                <a:fillRect/>
              </a:stretch>
            </a:blipFill>
          </p:spPr>
          <p:txBody>
            <a:bodyPr wrap="square" lIns="0" tIns="0" rIns="0" bIns="0" rtlCol="0"/>
            <a:lstStyle/>
            <a:p>
              <a:endParaRPr sz="372"/>
            </a:p>
          </p:txBody>
        </p:sp>
        <p:sp>
          <p:nvSpPr>
            <p:cNvPr id="213" name="object 119">
              <a:extLst>
                <a:ext uri="{FF2B5EF4-FFF2-40B4-BE49-F238E27FC236}">
                  <a16:creationId xmlns:a16="http://schemas.microsoft.com/office/drawing/2014/main" id="{EBF18C32-D5CD-CA44-8905-1799BC0E3987}"/>
                </a:ext>
              </a:extLst>
            </p:cNvPr>
            <p:cNvSpPr/>
            <p:nvPr/>
          </p:nvSpPr>
          <p:spPr>
            <a:xfrm>
              <a:off x="6932020" y="2300237"/>
              <a:ext cx="1342046" cy="245479"/>
            </a:xfrm>
            <a:custGeom>
              <a:avLst/>
              <a:gdLst/>
              <a:ahLst/>
              <a:cxnLst/>
              <a:rect l="l" t="t" r="r" b="b"/>
              <a:pathLst>
                <a:path w="2950844" h="539750">
                  <a:moveTo>
                    <a:pt x="2314348" y="0"/>
                  </a:moveTo>
                  <a:lnTo>
                    <a:pt x="2314348" y="75622"/>
                  </a:lnTo>
                  <a:lnTo>
                    <a:pt x="0" y="75622"/>
                  </a:lnTo>
                  <a:lnTo>
                    <a:pt x="0" y="463952"/>
                  </a:lnTo>
                  <a:lnTo>
                    <a:pt x="2314348" y="463952"/>
                  </a:lnTo>
                  <a:lnTo>
                    <a:pt x="2314348" y="539575"/>
                  </a:lnTo>
                  <a:lnTo>
                    <a:pt x="2950297" y="269787"/>
                  </a:lnTo>
                  <a:lnTo>
                    <a:pt x="2314348" y="0"/>
                  </a:lnTo>
                  <a:close/>
                </a:path>
              </a:pathLst>
            </a:custGeom>
            <a:solidFill>
              <a:srgbClr val="929292"/>
            </a:solidFill>
          </p:spPr>
          <p:txBody>
            <a:bodyPr wrap="square" lIns="0" tIns="0" rIns="0" bIns="0" rtlCol="0"/>
            <a:lstStyle/>
            <a:p>
              <a:endParaRPr sz="372"/>
            </a:p>
          </p:txBody>
        </p:sp>
        <p:sp>
          <p:nvSpPr>
            <p:cNvPr id="214" name="object 120">
              <a:extLst>
                <a:ext uri="{FF2B5EF4-FFF2-40B4-BE49-F238E27FC236}">
                  <a16:creationId xmlns:a16="http://schemas.microsoft.com/office/drawing/2014/main" id="{0CF12B22-D1B4-B748-BF69-9D15A4C611E4}"/>
                </a:ext>
              </a:extLst>
            </p:cNvPr>
            <p:cNvSpPr txBox="1"/>
            <p:nvPr/>
          </p:nvSpPr>
          <p:spPr>
            <a:xfrm>
              <a:off x="6795913" y="2346734"/>
              <a:ext cx="1614094" cy="712315"/>
            </a:xfrm>
            <a:prstGeom prst="rect">
              <a:avLst/>
            </a:prstGeom>
          </p:spPr>
          <p:txBody>
            <a:bodyPr vert="horz" wrap="square" lIns="0" tIns="6354" rIns="0" bIns="0" rtlCol="0">
              <a:spAutoFit/>
            </a:bodyPr>
            <a:lstStyle/>
            <a:p>
              <a:pPr marL="180788">
                <a:spcBef>
                  <a:spcPts val="50"/>
                </a:spcBef>
              </a:pPr>
              <a:r>
                <a:rPr sz="1200" spc="2" dirty="0">
                  <a:solidFill>
                    <a:srgbClr val="FFFFFF"/>
                  </a:solidFill>
                  <a:latin typeface="Century Gothic"/>
                  <a:cs typeface="Century Gothic"/>
                </a:rPr>
                <a:t>exposed</a:t>
              </a:r>
              <a:endParaRPr sz="1200" dirty="0">
                <a:latin typeface="Century Gothic"/>
                <a:cs typeface="Century Gothic"/>
              </a:endParaRPr>
            </a:p>
            <a:p>
              <a:pPr>
                <a:lnSpc>
                  <a:spcPct val="100000"/>
                </a:lnSpc>
              </a:pPr>
              <a:endParaRPr sz="1137" dirty="0">
                <a:latin typeface="Times New Roman"/>
                <a:cs typeface="Times New Roman"/>
              </a:endParaRPr>
            </a:p>
            <a:p>
              <a:pPr marL="633334" marR="151330" indent="-476228">
                <a:spcBef>
                  <a:spcPts val="905"/>
                </a:spcBef>
              </a:pPr>
              <a:r>
                <a:rPr sz="750" spc="-2" dirty="0">
                  <a:latin typeface="Century Gothic"/>
                  <a:cs typeface="Century Gothic"/>
                </a:rPr>
                <a:t>other influences causing the  disease</a:t>
              </a:r>
              <a:endParaRPr sz="750" dirty="0">
                <a:latin typeface="Century Gothic"/>
                <a:cs typeface="Century Gothic"/>
              </a:endParaRPr>
            </a:p>
          </p:txBody>
        </p:sp>
        <p:sp>
          <p:nvSpPr>
            <p:cNvPr id="215" name="object 122">
              <a:extLst>
                <a:ext uri="{FF2B5EF4-FFF2-40B4-BE49-F238E27FC236}">
                  <a16:creationId xmlns:a16="http://schemas.microsoft.com/office/drawing/2014/main" id="{8B784D68-0C02-F942-A3A4-1F28ABA96B52}"/>
                </a:ext>
              </a:extLst>
            </p:cNvPr>
            <p:cNvSpPr/>
            <p:nvPr/>
          </p:nvSpPr>
          <p:spPr>
            <a:xfrm>
              <a:off x="6932019" y="3506917"/>
              <a:ext cx="1642578" cy="578467"/>
            </a:xfrm>
            <a:custGeom>
              <a:avLst/>
              <a:gdLst/>
              <a:ahLst/>
              <a:cxnLst/>
              <a:rect l="l" t="t" r="r" b="b"/>
              <a:pathLst>
                <a:path w="2950844" h="539750">
                  <a:moveTo>
                    <a:pt x="2314348" y="0"/>
                  </a:moveTo>
                  <a:lnTo>
                    <a:pt x="2314348" y="75622"/>
                  </a:lnTo>
                  <a:lnTo>
                    <a:pt x="0" y="75622"/>
                  </a:lnTo>
                  <a:lnTo>
                    <a:pt x="0" y="463952"/>
                  </a:lnTo>
                  <a:lnTo>
                    <a:pt x="2314348" y="463952"/>
                  </a:lnTo>
                  <a:lnTo>
                    <a:pt x="2314348" y="539575"/>
                  </a:lnTo>
                  <a:lnTo>
                    <a:pt x="2950297" y="269787"/>
                  </a:lnTo>
                  <a:lnTo>
                    <a:pt x="2314348" y="0"/>
                  </a:lnTo>
                  <a:close/>
                </a:path>
              </a:pathLst>
            </a:custGeom>
            <a:solidFill>
              <a:srgbClr val="929292"/>
            </a:solidFill>
          </p:spPr>
          <p:txBody>
            <a:bodyPr wrap="square" lIns="0" tIns="0" rIns="0" bIns="0" rtlCol="0"/>
            <a:lstStyle/>
            <a:p>
              <a:endParaRPr sz="372" dirty="0"/>
            </a:p>
          </p:txBody>
        </p:sp>
        <p:sp>
          <p:nvSpPr>
            <p:cNvPr id="216" name="object 124">
              <a:extLst>
                <a:ext uri="{FF2B5EF4-FFF2-40B4-BE49-F238E27FC236}">
                  <a16:creationId xmlns:a16="http://schemas.microsoft.com/office/drawing/2014/main" id="{D2631578-50A4-6B44-A9F2-6E93D22951E6}"/>
                </a:ext>
              </a:extLst>
            </p:cNvPr>
            <p:cNvSpPr/>
            <p:nvPr/>
          </p:nvSpPr>
          <p:spPr>
            <a:xfrm>
              <a:off x="6353899" y="2610894"/>
              <a:ext cx="159994" cy="299484"/>
            </a:xfrm>
            <a:custGeom>
              <a:avLst/>
              <a:gdLst/>
              <a:ahLst/>
              <a:cxnLst/>
              <a:rect l="l" t="t" r="r" b="b"/>
              <a:pathLst>
                <a:path w="351790" h="658495">
                  <a:moveTo>
                    <a:pt x="236231" y="457938"/>
                  </a:moveTo>
                  <a:lnTo>
                    <a:pt x="115355" y="457938"/>
                  </a:lnTo>
                  <a:lnTo>
                    <a:pt x="142946" y="648946"/>
                  </a:lnTo>
                  <a:lnTo>
                    <a:pt x="143595" y="653925"/>
                  </a:lnTo>
                  <a:lnTo>
                    <a:pt x="148223" y="657922"/>
                  </a:lnTo>
                  <a:lnTo>
                    <a:pt x="153301" y="657824"/>
                  </a:lnTo>
                  <a:lnTo>
                    <a:pt x="203444" y="657824"/>
                  </a:lnTo>
                  <a:lnTo>
                    <a:pt x="207970" y="653925"/>
                  </a:lnTo>
                  <a:lnTo>
                    <a:pt x="208598" y="648946"/>
                  </a:lnTo>
                  <a:lnTo>
                    <a:pt x="236231" y="457938"/>
                  </a:lnTo>
                  <a:close/>
                </a:path>
                <a:path w="351790" h="658495">
                  <a:moveTo>
                    <a:pt x="203444" y="657824"/>
                  </a:moveTo>
                  <a:lnTo>
                    <a:pt x="198201" y="657824"/>
                  </a:lnTo>
                  <a:lnTo>
                    <a:pt x="203331" y="657922"/>
                  </a:lnTo>
                  <a:close/>
                </a:path>
                <a:path w="351790" h="658495">
                  <a:moveTo>
                    <a:pt x="243529" y="89467"/>
                  </a:moveTo>
                  <a:lnTo>
                    <a:pt x="108057" y="89467"/>
                  </a:lnTo>
                  <a:lnTo>
                    <a:pt x="122779" y="182283"/>
                  </a:lnTo>
                  <a:lnTo>
                    <a:pt x="39881" y="437468"/>
                  </a:lnTo>
                  <a:lnTo>
                    <a:pt x="37158" y="445674"/>
                  </a:lnTo>
                  <a:lnTo>
                    <a:pt x="41797" y="454490"/>
                  </a:lnTo>
                  <a:lnTo>
                    <a:pt x="50017" y="457194"/>
                  </a:lnTo>
                  <a:lnTo>
                    <a:pt x="51252" y="457664"/>
                  </a:lnTo>
                  <a:lnTo>
                    <a:pt x="53493" y="458023"/>
                  </a:lnTo>
                  <a:lnTo>
                    <a:pt x="54875" y="457938"/>
                  </a:lnTo>
                  <a:lnTo>
                    <a:pt x="305412" y="457938"/>
                  </a:lnTo>
                  <a:lnTo>
                    <a:pt x="312459" y="450927"/>
                  </a:lnTo>
                  <a:lnTo>
                    <a:pt x="312522" y="441001"/>
                  </a:lnTo>
                  <a:lnTo>
                    <a:pt x="312145" y="438724"/>
                  </a:lnTo>
                  <a:lnTo>
                    <a:pt x="311715" y="437468"/>
                  </a:lnTo>
                  <a:lnTo>
                    <a:pt x="228776" y="182283"/>
                  </a:lnTo>
                  <a:lnTo>
                    <a:pt x="243529" y="89467"/>
                  </a:lnTo>
                  <a:close/>
                </a:path>
                <a:path w="351790" h="658495">
                  <a:moveTo>
                    <a:pt x="232828" y="0"/>
                  </a:moveTo>
                  <a:lnTo>
                    <a:pt x="118758" y="0"/>
                  </a:lnTo>
                  <a:lnTo>
                    <a:pt x="105763" y="1964"/>
                  </a:lnTo>
                  <a:lnTo>
                    <a:pt x="78686" y="29257"/>
                  </a:lnTo>
                  <a:lnTo>
                    <a:pt x="950" y="274514"/>
                  </a:lnTo>
                  <a:lnTo>
                    <a:pt x="0" y="283165"/>
                  </a:lnTo>
                  <a:lnTo>
                    <a:pt x="2400" y="291231"/>
                  </a:lnTo>
                  <a:lnTo>
                    <a:pt x="7691" y="297816"/>
                  </a:lnTo>
                  <a:lnTo>
                    <a:pt x="15410" y="302026"/>
                  </a:lnTo>
                  <a:lnTo>
                    <a:pt x="17400" y="302667"/>
                  </a:lnTo>
                  <a:lnTo>
                    <a:pt x="26078" y="303586"/>
                  </a:lnTo>
                  <a:lnTo>
                    <a:pt x="34174" y="301203"/>
                  </a:lnTo>
                  <a:lnTo>
                    <a:pt x="40794" y="295956"/>
                  </a:lnTo>
                  <a:lnTo>
                    <a:pt x="45043" y="288285"/>
                  </a:lnTo>
                  <a:lnTo>
                    <a:pt x="108057" y="89467"/>
                  </a:lnTo>
                  <a:lnTo>
                    <a:pt x="291987" y="89467"/>
                  </a:lnTo>
                  <a:lnTo>
                    <a:pt x="272910" y="29257"/>
                  </a:lnTo>
                  <a:lnTo>
                    <a:pt x="267130" y="17525"/>
                  </a:lnTo>
                  <a:lnTo>
                    <a:pt x="257683" y="8117"/>
                  </a:lnTo>
                  <a:lnTo>
                    <a:pt x="245829" y="1964"/>
                  </a:lnTo>
                  <a:lnTo>
                    <a:pt x="232828" y="0"/>
                  </a:lnTo>
                  <a:close/>
                </a:path>
                <a:path w="351790" h="658495">
                  <a:moveTo>
                    <a:pt x="291987" y="89467"/>
                  </a:moveTo>
                  <a:lnTo>
                    <a:pt x="243529" y="89467"/>
                  </a:lnTo>
                  <a:lnTo>
                    <a:pt x="306459" y="288285"/>
                  </a:lnTo>
                  <a:lnTo>
                    <a:pt x="310721" y="295956"/>
                  </a:lnTo>
                  <a:lnTo>
                    <a:pt x="317359" y="301203"/>
                  </a:lnTo>
                  <a:lnTo>
                    <a:pt x="325489" y="303586"/>
                  </a:lnTo>
                  <a:lnTo>
                    <a:pt x="334228" y="302667"/>
                  </a:lnTo>
                  <a:lnTo>
                    <a:pt x="336175" y="302026"/>
                  </a:lnTo>
                  <a:lnTo>
                    <a:pt x="343849" y="297816"/>
                  </a:lnTo>
                  <a:lnTo>
                    <a:pt x="349124" y="291231"/>
                  </a:lnTo>
                  <a:lnTo>
                    <a:pt x="351535" y="283165"/>
                  </a:lnTo>
                  <a:lnTo>
                    <a:pt x="350615" y="274514"/>
                  </a:lnTo>
                  <a:lnTo>
                    <a:pt x="291987" y="89467"/>
                  </a:lnTo>
                  <a:close/>
                </a:path>
              </a:pathLst>
            </a:custGeom>
            <a:solidFill>
              <a:srgbClr val="FDD9CC"/>
            </a:solidFill>
          </p:spPr>
          <p:txBody>
            <a:bodyPr wrap="square" lIns="0" tIns="0" rIns="0" bIns="0" rtlCol="0"/>
            <a:lstStyle/>
            <a:p>
              <a:endParaRPr sz="372"/>
            </a:p>
          </p:txBody>
        </p:sp>
        <p:sp>
          <p:nvSpPr>
            <p:cNvPr id="217" name="object 125">
              <a:extLst>
                <a:ext uri="{FF2B5EF4-FFF2-40B4-BE49-F238E27FC236}">
                  <a16:creationId xmlns:a16="http://schemas.microsoft.com/office/drawing/2014/main" id="{5C6796F9-6D9B-804E-8C20-B3EF953FA594}"/>
                </a:ext>
              </a:extLst>
            </p:cNvPr>
            <p:cNvSpPr/>
            <p:nvPr/>
          </p:nvSpPr>
          <p:spPr>
            <a:xfrm>
              <a:off x="6405615" y="2549330"/>
              <a:ext cx="56604" cy="56316"/>
            </a:xfrm>
            <a:custGeom>
              <a:avLst/>
              <a:gdLst/>
              <a:ahLst/>
              <a:cxnLst/>
              <a:rect l="l" t="t" r="r" b="b"/>
              <a:pathLst>
                <a:path w="124459" h="123825">
                  <a:moveTo>
                    <a:pt x="62060" y="0"/>
                  </a:moveTo>
                  <a:lnTo>
                    <a:pt x="37923" y="4840"/>
                  </a:lnTo>
                  <a:lnTo>
                    <a:pt x="18194" y="18043"/>
                  </a:lnTo>
                  <a:lnTo>
                    <a:pt x="4883" y="37630"/>
                  </a:lnTo>
                  <a:lnTo>
                    <a:pt x="0" y="61625"/>
                  </a:lnTo>
                  <a:lnTo>
                    <a:pt x="4883" y="85657"/>
                  </a:lnTo>
                  <a:lnTo>
                    <a:pt x="18194" y="105295"/>
                  </a:lnTo>
                  <a:lnTo>
                    <a:pt x="37923" y="118543"/>
                  </a:lnTo>
                  <a:lnTo>
                    <a:pt x="62060" y="123403"/>
                  </a:lnTo>
                  <a:lnTo>
                    <a:pt x="86229" y="118543"/>
                  </a:lnTo>
                  <a:lnTo>
                    <a:pt x="105966" y="105295"/>
                  </a:lnTo>
                  <a:lnTo>
                    <a:pt x="119273" y="85657"/>
                  </a:lnTo>
                  <a:lnTo>
                    <a:pt x="124153" y="61625"/>
                  </a:lnTo>
                  <a:lnTo>
                    <a:pt x="119273" y="37630"/>
                  </a:lnTo>
                  <a:lnTo>
                    <a:pt x="105966" y="18043"/>
                  </a:lnTo>
                  <a:lnTo>
                    <a:pt x="86229" y="4840"/>
                  </a:lnTo>
                  <a:lnTo>
                    <a:pt x="62060" y="0"/>
                  </a:lnTo>
                  <a:close/>
                </a:path>
              </a:pathLst>
            </a:custGeom>
            <a:solidFill>
              <a:srgbClr val="FDD9CC"/>
            </a:solidFill>
          </p:spPr>
          <p:txBody>
            <a:bodyPr wrap="square" lIns="0" tIns="0" rIns="0" bIns="0" rtlCol="0"/>
            <a:lstStyle/>
            <a:p>
              <a:endParaRPr sz="372"/>
            </a:p>
          </p:txBody>
        </p:sp>
        <p:sp>
          <p:nvSpPr>
            <p:cNvPr id="218" name="object 126">
              <a:extLst>
                <a:ext uri="{FF2B5EF4-FFF2-40B4-BE49-F238E27FC236}">
                  <a16:creationId xmlns:a16="http://schemas.microsoft.com/office/drawing/2014/main" id="{ADE713C6-1E02-A744-AC27-118D5626F8BE}"/>
                </a:ext>
              </a:extLst>
            </p:cNvPr>
            <p:cNvSpPr/>
            <p:nvPr/>
          </p:nvSpPr>
          <p:spPr>
            <a:xfrm>
              <a:off x="6405610" y="2549329"/>
              <a:ext cx="56604" cy="56316"/>
            </a:xfrm>
            <a:custGeom>
              <a:avLst/>
              <a:gdLst/>
              <a:ahLst/>
              <a:cxnLst/>
              <a:rect l="l" t="t" r="r" b="b"/>
              <a:pathLst>
                <a:path w="124459" h="123825">
                  <a:moveTo>
                    <a:pt x="62060" y="0"/>
                  </a:moveTo>
                  <a:lnTo>
                    <a:pt x="37923" y="4839"/>
                  </a:lnTo>
                  <a:lnTo>
                    <a:pt x="18194" y="18039"/>
                  </a:lnTo>
                  <a:lnTo>
                    <a:pt x="4883" y="37625"/>
                  </a:lnTo>
                  <a:lnTo>
                    <a:pt x="0" y="61619"/>
                  </a:lnTo>
                  <a:lnTo>
                    <a:pt x="4883" y="85653"/>
                  </a:lnTo>
                  <a:lnTo>
                    <a:pt x="18194" y="105291"/>
                  </a:lnTo>
                  <a:lnTo>
                    <a:pt x="37923" y="118538"/>
                  </a:lnTo>
                  <a:lnTo>
                    <a:pt x="62060" y="123397"/>
                  </a:lnTo>
                  <a:lnTo>
                    <a:pt x="86243" y="118538"/>
                  </a:lnTo>
                  <a:lnTo>
                    <a:pt x="105978" y="105291"/>
                  </a:lnTo>
                  <a:lnTo>
                    <a:pt x="119278" y="85653"/>
                  </a:lnTo>
                  <a:lnTo>
                    <a:pt x="124153" y="61619"/>
                  </a:lnTo>
                  <a:lnTo>
                    <a:pt x="119278" y="37625"/>
                  </a:lnTo>
                  <a:lnTo>
                    <a:pt x="105978" y="18039"/>
                  </a:lnTo>
                  <a:lnTo>
                    <a:pt x="86243" y="4839"/>
                  </a:lnTo>
                  <a:lnTo>
                    <a:pt x="62060" y="0"/>
                  </a:lnTo>
                  <a:close/>
                </a:path>
              </a:pathLst>
            </a:custGeom>
            <a:solidFill>
              <a:srgbClr val="FDD9CC"/>
            </a:solidFill>
          </p:spPr>
          <p:txBody>
            <a:bodyPr wrap="square" lIns="0" tIns="0" rIns="0" bIns="0" rtlCol="0"/>
            <a:lstStyle/>
            <a:p>
              <a:endParaRPr sz="372"/>
            </a:p>
          </p:txBody>
        </p:sp>
        <p:sp>
          <p:nvSpPr>
            <p:cNvPr id="219" name="object 127">
              <a:extLst>
                <a:ext uri="{FF2B5EF4-FFF2-40B4-BE49-F238E27FC236}">
                  <a16:creationId xmlns:a16="http://schemas.microsoft.com/office/drawing/2014/main" id="{741CAE6D-A24A-9147-B31E-7B795DF05865}"/>
                </a:ext>
              </a:extLst>
            </p:cNvPr>
            <p:cNvSpPr/>
            <p:nvPr/>
          </p:nvSpPr>
          <p:spPr>
            <a:xfrm>
              <a:off x="6407909" y="2610900"/>
              <a:ext cx="51984" cy="0"/>
            </a:xfrm>
            <a:custGeom>
              <a:avLst/>
              <a:gdLst/>
              <a:ahLst/>
              <a:cxnLst/>
              <a:rect l="l" t="t" r="r" b="b"/>
              <a:pathLst>
                <a:path w="114300">
                  <a:moveTo>
                    <a:pt x="0" y="0"/>
                  </a:moveTo>
                  <a:lnTo>
                    <a:pt x="114069" y="0"/>
                  </a:lnTo>
                </a:path>
              </a:pathLst>
            </a:custGeom>
            <a:ln w="3175">
              <a:solidFill>
                <a:srgbClr val="FDD9CC"/>
              </a:solidFill>
            </a:ln>
          </p:spPr>
          <p:txBody>
            <a:bodyPr wrap="square" lIns="0" tIns="0" rIns="0" bIns="0" rtlCol="0"/>
            <a:lstStyle/>
            <a:p>
              <a:endParaRPr sz="372"/>
            </a:p>
          </p:txBody>
        </p:sp>
        <p:sp>
          <p:nvSpPr>
            <p:cNvPr id="220" name="object 128">
              <a:extLst>
                <a:ext uri="{FF2B5EF4-FFF2-40B4-BE49-F238E27FC236}">
                  <a16:creationId xmlns:a16="http://schemas.microsoft.com/office/drawing/2014/main" id="{470D503F-90BA-7E4D-9F55-E379A69C0D1A}"/>
                </a:ext>
              </a:extLst>
            </p:cNvPr>
            <p:cNvSpPr/>
            <p:nvPr/>
          </p:nvSpPr>
          <p:spPr>
            <a:xfrm>
              <a:off x="6389685" y="2610900"/>
              <a:ext cx="18483" cy="13574"/>
            </a:xfrm>
            <a:custGeom>
              <a:avLst/>
              <a:gdLst/>
              <a:ahLst/>
              <a:cxnLst/>
              <a:rect l="l" t="t" r="r" b="b"/>
              <a:pathLst>
                <a:path w="40640" h="29845">
                  <a:moveTo>
                    <a:pt x="40072" y="0"/>
                  </a:moveTo>
                  <a:lnTo>
                    <a:pt x="27075" y="1964"/>
                  </a:lnTo>
                  <a:lnTo>
                    <a:pt x="15222" y="8116"/>
                  </a:lnTo>
                  <a:lnTo>
                    <a:pt x="5775" y="17526"/>
                  </a:lnTo>
                  <a:lnTo>
                    <a:pt x="0" y="29262"/>
                  </a:lnTo>
                  <a:lnTo>
                    <a:pt x="40072" y="0"/>
                  </a:lnTo>
                  <a:close/>
                </a:path>
              </a:pathLst>
            </a:custGeom>
            <a:solidFill>
              <a:srgbClr val="FDD9CC"/>
            </a:solidFill>
          </p:spPr>
          <p:txBody>
            <a:bodyPr wrap="square" lIns="0" tIns="0" rIns="0" bIns="0" rtlCol="0"/>
            <a:lstStyle/>
            <a:p>
              <a:endParaRPr sz="372"/>
            </a:p>
          </p:txBody>
        </p:sp>
        <p:sp>
          <p:nvSpPr>
            <p:cNvPr id="221" name="object 129">
              <a:extLst>
                <a:ext uri="{FF2B5EF4-FFF2-40B4-BE49-F238E27FC236}">
                  <a16:creationId xmlns:a16="http://schemas.microsoft.com/office/drawing/2014/main" id="{0FF26F6A-9CE4-104E-95D0-CBE72271AB74}"/>
                </a:ext>
              </a:extLst>
            </p:cNvPr>
            <p:cNvSpPr/>
            <p:nvPr/>
          </p:nvSpPr>
          <p:spPr>
            <a:xfrm>
              <a:off x="6361803" y="2742008"/>
              <a:ext cx="12707" cy="7220"/>
            </a:xfrm>
            <a:custGeom>
              <a:avLst/>
              <a:gdLst/>
              <a:ahLst/>
              <a:cxnLst/>
              <a:rect l="l" t="t" r="r" b="b"/>
              <a:pathLst>
                <a:path w="27940" h="15875">
                  <a:moveTo>
                    <a:pt x="27685" y="0"/>
                  </a:moveTo>
                  <a:lnTo>
                    <a:pt x="0" y="14380"/>
                  </a:lnTo>
                  <a:lnTo>
                    <a:pt x="8684" y="15301"/>
                  </a:lnTo>
                  <a:lnTo>
                    <a:pt x="16787" y="12917"/>
                  </a:lnTo>
                  <a:lnTo>
                    <a:pt x="23418" y="7670"/>
                  </a:lnTo>
                  <a:lnTo>
                    <a:pt x="27685" y="0"/>
                  </a:lnTo>
                  <a:close/>
                </a:path>
              </a:pathLst>
            </a:custGeom>
            <a:solidFill>
              <a:srgbClr val="FDD9CC"/>
            </a:solidFill>
          </p:spPr>
          <p:txBody>
            <a:bodyPr wrap="square" lIns="0" tIns="0" rIns="0" bIns="0" rtlCol="0"/>
            <a:lstStyle/>
            <a:p>
              <a:endParaRPr sz="372"/>
            </a:p>
          </p:txBody>
        </p:sp>
        <p:sp>
          <p:nvSpPr>
            <p:cNvPr id="222" name="object 130">
              <a:extLst>
                <a:ext uri="{FF2B5EF4-FFF2-40B4-BE49-F238E27FC236}">
                  <a16:creationId xmlns:a16="http://schemas.microsoft.com/office/drawing/2014/main" id="{E0483EF2-71C7-364D-B48C-AE9461B77D27}"/>
                </a:ext>
              </a:extLst>
            </p:cNvPr>
            <p:cNvSpPr/>
            <p:nvPr/>
          </p:nvSpPr>
          <p:spPr>
            <a:xfrm>
              <a:off x="6353901" y="2735743"/>
              <a:ext cx="7220" cy="12707"/>
            </a:xfrm>
            <a:custGeom>
              <a:avLst/>
              <a:gdLst/>
              <a:ahLst/>
              <a:cxnLst/>
              <a:rect l="l" t="t" r="r" b="b"/>
              <a:pathLst>
                <a:path w="15875" h="27939">
                  <a:moveTo>
                    <a:pt x="956" y="0"/>
                  </a:moveTo>
                  <a:lnTo>
                    <a:pt x="0" y="8650"/>
                  </a:lnTo>
                  <a:lnTo>
                    <a:pt x="2399" y="16717"/>
                  </a:lnTo>
                  <a:lnTo>
                    <a:pt x="7695" y="23302"/>
                  </a:lnTo>
                  <a:lnTo>
                    <a:pt x="15427" y="27512"/>
                  </a:lnTo>
                  <a:lnTo>
                    <a:pt x="956" y="0"/>
                  </a:lnTo>
                  <a:close/>
                </a:path>
              </a:pathLst>
            </a:custGeom>
            <a:solidFill>
              <a:srgbClr val="FDD9CC"/>
            </a:solidFill>
          </p:spPr>
          <p:txBody>
            <a:bodyPr wrap="square" lIns="0" tIns="0" rIns="0" bIns="0" rtlCol="0"/>
            <a:lstStyle/>
            <a:p>
              <a:endParaRPr sz="372"/>
            </a:p>
          </p:txBody>
        </p:sp>
        <p:sp>
          <p:nvSpPr>
            <p:cNvPr id="223" name="object 131">
              <a:extLst>
                <a:ext uri="{FF2B5EF4-FFF2-40B4-BE49-F238E27FC236}">
                  <a16:creationId xmlns:a16="http://schemas.microsoft.com/office/drawing/2014/main" id="{FEF0354C-2D84-2543-8AF1-D236E0C4A08E}"/>
                </a:ext>
              </a:extLst>
            </p:cNvPr>
            <p:cNvSpPr/>
            <p:nvPr/>
          </p:nvSpPr>
          <p:spPr>
            <a:xfrm>
              <a:off x="6459798" y="2610894"/>
              <a:ext cx="18483" cy="13574"/>
            </a:xfrm>
            <a:custGeom>
              <a:avLst/>
              <a:gdLst/>
              <a:ahLst/>
              <a:cxnLst/>
              <a:rect l="l" t="t" r="r" b="b"/>
              <a:pathLst>
                <a:path w="40640" h="29845">
                  <a:moveTo>
                    <a:pt x="0" y="0"/>
                  </a:moveTo>
                  <a:lnTo>
                    <a:pt x="40061" y="29256"/>
                  </a:lnTo>
                  <a:lnTo>
                    <a:pt x="34287" y="17523"/>
                  </a:lnTo>
                  <a:lnTo>
                    <a:pt x="24844" y="8116"/>
                  </a:lnTo>
                  <a:lnTo>
                    <a:pt x="12994" y="1964"/>
                  </a:lnTo>
                  <a:lnTo>
                    <a:pt x="0" y="0"/>
                  </a:lnTo>
                  <a:close/>
                </a:path>
              </a:pathLst>
            </a:custGeom>
            <a:solidFill>
              <a:srgbClr val="FDD9CC"/>
            </a:solidFill>
          </p:spPr>
          <p:txBody>
            <a:bodyPr wrap="square" lIns="0" tIns="0" rIns="0" bIns="0" rtlCol="0"/>
            <a:lstStyle/>
            <a:p>
              <a:endParaRPr sz="372"/>
            </a:p>
          </p:txBody>
        </p:sp>
        <p:sp>
          <p:nvSpPr>
            <p:cNvPr id="224" name="object 132">
              <a:extLst>
                <a:ext uri="{FF2B5EF4-FFF2-40B4-BE49-F238E27FC236}">
                  <a16:creationId xmlns:a16="http://schemas.microsoft.com/office/drawing/2014/main" id="{A9FD7A70-86D9-FB45-BB02-36B5FC1AFECF}"/>
                </a:ext>
              </a:extLst>
            </p:cNvPr>
            <p:cNvSpPr/>
            <p:nvPr/>
          </p:nvSpPr>
          <p:spPr>
            <a:xfrm>
              <a:off x="6493276" y="2742009"/>
              <a:ext cx="12707" cy="7220"/>
            </a:xfrm>
            <a:custGeom>
              <a:avLst/>
              <a:gdLst/>
              <a:ahLst/>
              <a:cxnLst/>
              <a:rect l="l" t="t" r="r" b="b"/>
              <a:pathLst>
                <a:path w="27940" h="15875">
                  <a:moveTo>
                    <a:pt x="0" y="0"/>
                  </a:moveTo>
                  <a:lnTo>
                    <a:pt x="4267" y="7654"/>
                  </a:lnTo>
                  <a:lnTo>
                    <a:pt x="10905" y="12896"/>
                  </a:lnTo>
                  <a:lnTo>
                    <a:pt x="19027" y="15286"/>
                  </a:lnTo>
                  <a:lnTo>
                    <a:pt x="27747" y="14380"/>
                  </a:lnTo>
                  <a:lnTo>
                    <a:pt x="0" y="0"/>
                  </a:lnTo>
                  <a:close/>
                </a:path>
              </a:pathLst>
            </a:custGeom>
            <a:solidFill>
              <a:srgbClr val="FDD9CC"/>
            </a:solidFill>
          </p:spPr>
          <p:txBody>
            <a:bodyPr wrap="square" lIns="0" tIns="0" rIns="0" bIns="0" rtlCol="0"/>
            <a:lstStyle/>
            <a:p>
              <a:endParaRPr sz="372"/>
            </a:p>
          </p:txBody>
        </p:sp>
        <p:sp>
          <p:nvSpPr>
            <p:cNvPr id="225" name="object 133">
              <a:extLst>
                <a:ext uri="{FF2B5EF4-FFF2-40B4-BE49-F238E27FC236}">
                  <a16:creationId xmlns:a16="http://schemas.microsoft.com/office/drawing/2014/main" id="{39B314F0-BCE1-8145-9906-71D66B0735C6}"/>
                </a:ext>
              </a:extLst>
            </p:cNvPr>
            <p:cNvSpPr/>
            <p:nvPr/>
          </p:nvSpPr>
          <p:spPr>
            <a:xfrm>
              <a:off x="6506796" y="2735743"/>
              <a:ext cx="7220" cy="12707"/>
            </a:xfrm>
            <a:custGeom>
              <a:avLst/>
              <a:gdLst/>
              <a:ahLst/>
              <a:cxnLst/>
              <a:rect l="l" t="t" r="r" b="b"/>
              <a:pathLst>
                <a:path w="15875" h="27939">
                  <a:moveTo>
                    <a:pt x="14428" y="0"/>
                  </a:moveTo>
                  <a:lnTo>
                    <a:pt x="0" y="27512"/>
                  </a:lnTo>
                  <a:lnTo>
                    <a:pt x="7671" y="23302"/>
                  </a:lnTo>
                  <a:lnTo>
                    <a:pt x="12943" y="16717"/>
                  </a:lnTo>
                  <a:lnTo>
                    <a:pt x="15350" y="8650"/>
                  </a:lnTo>
                  <a:lnTo>
                    <a:pt x="14428" y="0"/>
                  </a:lnTo>
                  <a:close/>
                </a:path>
              </a:pathLst>
            </a:custGeom>
            <a:solidFill>
              <a:srgbClr val="FDD9CC"/>
            </a:solidFill>
          </p:spPr>
          <p:txBody>
            <a:bodyPr wrap="square" lIns="0" tIns="0" rIns="0" bIns="0" rtlCol="0"/>
            <a:lstStyle/>
            <a:p>
              <a:endParaRPr sz="372"/>
            </a:p>
          </p:txBody>
        </p:sp>
        <p:sp>
          <p:nvSpPr>
            <p:cNvPr id="226" name="object 134">
              <a:extLst>
                <a:ext uri="{FF2B5EF4-FFF2-40B4-BE49-F238E27FC236}">
                  <a16:creationId xmlns:a16="http://schemas.microsoft.com/office/drawing/2014/main" id="{CD05481C-7D98-8249-8FCC-CD37D833A4A5}"/>
                </a:ext>
              </a:extLst>
            </p:cNvPr>
            <p:cNvSpPr/>
            <p:nvPr/>
          </p:nvSpPr>
          <p:spPr>
            <a:xfrm>
              <a:off x="6378851" y="2819162"/>
              <a:ext cx="27725" cy="0"/>
            </a:xfrm>
            <a:custGeom>
              <a:avLst/>
              <a:gdLst/>
              <a:ahLst/>
              <a:cxnLst/>
              <a:rect l="l" t="t" r="r" b="b"/>
              <a:pathLst>
                <a:path w="60959">
                  <a:moveTo>
                    <a:pt x="0" y="0"/>
                  </a:moveTo>
                  <a:lnTo>
                    <a:pt x="60479" y="0"/>
                  </a:lnTo>
                </a:path>
              </a:pathLst>
            </a:custGeom>
            <a:solidFill>
              <a:srgbClr val="FDD9CC"/>
            </a:solidFill>
          </p:spPr>
          <p:txBody>
            <a:bodyPr wrap="square" lIns="0" tIns="0" rIns="0" bIns="0" rtlCol="0"/>
            <a:lstStyle/>
            <a:p>
              <a:endParaRPr sz="372"/>
            </a:p>
          </p:txBody>
        </p:sp>
        <p:sp>
          <p:nvSpPr>
            <p:cNvPr id="227" name="object 135">
              <a:extLst>
                <a:ext uri="{FF2B5EF4-FFF2-40B4-BE49-F238E27FC236}">
                  <a16:creationId xmlns:a16="http://schemas.microsoft.com/office/drawing/2014/main" id="{127C1B56-E0CC-8E47-A2A1-0CDCE85AC2C6}"/>
                </a:ext>
              </a:extLst>
            </p:cNvPr>
            <p:cNvSpPr/>
            <p:nvPr/>
          </p:nvSpPr>
          <p:spPr>
            <a:xfrm>
              <a:off x="6461331" y="2819162"/>
              <a:ext cx="27725" cy="0"/>
            </a:xfrm>
            <a:custGeom>
              <a:avLst/>
              <a:gdLst/>
              <a:ahLst/>
              <a:cxnLst/>
              <a:rect l="l" t="t" r="r" b="b"/>
              <a:pathLst>
                <a:path w="60959">
                  <a:moveTo>
                    <a:pt x="0" y="0"/>
                  </a:moveTo>
                  <a:lnTo>
                    <a:pt x="60521" y="0"/>
                  </a:lnTo>
                </a:path>
              </a:pathLst>
            </a:custGeom>
            <a:solidFill>
              <a:srgbClr val="FDD9CC"/>
            </a:solidFill>
          </p:spPr>
          <p:txBody>
            <a:bodyPr wrap="square" lIns="0" tIns="0" rIns="0" bIns="0" rtlCol="0"/>
            <a:lstStyle/>
            <a:p>
              <a:endParaRPr sz="372"/>
            </a:p>
          </p:txBody>
        </p:sp>
        <p:sp>
          <p:nvSpPr>
            <p:cNvPr id="228" name="object 136">
              <a:extLst>
                <a:ext uri="{FF2B5EF4-FFF2-40B4-BE49-F238E27FC236}">
                  <a16:creationId xmlns:a16="http://schemas.microsoft.com/office/drawing/2014/main" id="{D696D854-36B5-7147-BD77-300DA870AE79}"/>
                </a:ext>
              </a:extLst>
            </p:cNvPr>
            <p:cNvSpPr/>
            <p:nvPr/>
          </p:nvSpPr>
          <p:spPr>
            <a:xfrm>
              <a:off x="6370798" y="2809853"/>
              <a:ext cx="8086" cy="9530"/>
            </a:xfrm>
            <a:custGeom>
              <a:avLst/>
              <a:gdLst/>
              <a:ahLst/>
              <a:cxnLst/>
              <a:rect l="l" t="t" r="r" b="b"/>
              <a:pathLst>
                <a:path w="17780" h="20954">
                  <a:moveTo>
                    <a:pt x="2722" y="0"/>
                  </a:moveTo>
                  <a:lnTo>
                    <a:pt x="0" y="8207"/>
                  </a:lnTo>
                  <a:lnTo>
                    <a:pt x="4638" y="17053"/>
                  </a:lnTo>
                  <a:lnTo>
                    <a:pt x="12868" y="19727"/>
                  </a:lnTo>
                  <a:lnTo>
                    <a:pt x="14104" y="20221"/>
                  </a:lnTo>
                  <a:lnTo>
                    <a:pt x="16303" y="20556"/>
                  </a:lnTo>
                  <a:lnTo>
                    <a:pt x="17695" y="20465"/>
                  </a:lnTo>
                  <a:lnTo>
                    <a:pt x="2722" y="0"/>
                  </a:lnTo>
                  <a:close/>
                </a:path>
              </a:pathLst>
            </a:custGeom>
            <a:solidFill>
              <a:srgbClr val="FDD9CC"/>
            </a:solidFill>
          </p:spPr>
          <p:txBody>
            <a:bodyPr wrap="square" lIns="0" tIns="0" rIns="0" bIns="0" rtlCol="0"/>
            <a:lstStyle/>
            <a:p>
              <a:endParaRPr sz="372"/>
            </a:p>
          </p:txBody>
        </p:sp>
        <p:sp>
          <p:nvSpPr>
            <p:cNvPr id="229" name="object 137">
              <a:extLst>
                <a:ext uri="{FF2B5EF4-FFF2-40B4-BE49-F238E27FC236}">
                  <a16:creationId xmlns:a16="http://schemas.microsoft.com/office/drawing/2014/main" id="{BE3424C5-092C-674E-A7A5-0CE4D39C4AFC}"/>
                </a:ext>
              </a:extLst>
            </p:cNvPr>
            <p:cNvSpPr/>
            <p:nvPr/>
          </p:nvSpPr>
          <p:spPr>
            <a:xfrm>
              <a:off x="6488857" y="2809854"/>
              <a:ext cx="7220" cy="9530"/>
            </a:xfrm>
            <a:custGeom>
              <a:avLst/>
              <a:gdLst/>
              <a:ahLst/>
              <a:cxnLst/>
              <a:rect l="l" t="t" r="r" b="b"/>
              <a:pathLst>
                <a:path w="15875" h="20954">
                  <a:moveTo>
                    <a:pt x="14973" y="0"/>
                  </a:moveTo>
                  <a:lnTo>
                    <a:pt x="0" y="20465"/>
                  </a:lnTo>
                  <a:lnTo>
                    <a:pt x="8659" y="20465"/>
                  </a:lnTo>
                  <a:lnTo>
                    <a:pt x="15706" y="13460"/>
                  </a:lnTo>
                  <a:lnTo>
                    <a:pt x="15769" y="3532"/>
                  </a:lnTo>
                  <a:lnTo>
                    <a:pt x="15392" y="1257"/>
                  </a:lnTo>
                  <a:lnTo>
                    <a:pt x="14973" y="0"/>
                  </a:lnTo>
                  <a:close/>
                </a:path>
              </a:pathLst>
            </a:custGeom>
            <a:solidFill>
              <a:srgbClr val="FDD9CC"/>
            </a:solidFill>
          </p:spPr>
          <p:txBody>
            <a:bodyPr wrap="square" lIns="0" tIns="0" rIns="0" bIns="0" rtlCol="0"/>
            <a:lstStyle/>
            <a:p>
              <a:endParaRPr sz="372"/>
            </a:p>
          </p:txBody>
        </p:sp>
        <p:sp>
          <p:nvSpPr>
            <p:cNvPr id="230" name="object 138">
              <a:extLst>
                <a:ext uri="{FF2B5EF4-FFF2-40B4-BE49-F238E27FC236}">
                  <a16:creationId xmlns:a16="http://schemas.microsoft.com/office/drawing/2014/main" id="{EC91F475-6371-294B-BB9E-FE1218033CE0}"/>
                </a:ext>
              </a:extLst>
            </p:cNvPr>
            <p:cNvSpPr/>
            <p:nvPr/>
          </p:nvSpPr>
          <p:spPr>
            <a:xfrm>
              <a:off x="6423620" y="2910072"/>
              <a:ext cx="20505" cy="0"/>
            </a:xfrm>
            <a:custGeom>
              <a:avLst/>
              <a:gdLst/>
              <a:ahLst/>
              <a:cxnLst/>
              <a:rect l="l" t="t" r="r" b="b"/>
              <a:pathLst>
                <a:path w="45084">
                  <a:moveTo>
                    <a:pt x="0" y="0"/>
                  </a:moveTo>
                  <a:lnTo>
                    <a:pt x="44899" y="0"/>
                  </a:lnTo>
                </a:path>
              </a:pathLst>
            </a:custGeom>
            <a:solidFill>
              <a:srgbClr val="FDD9CC"/>
            </a:solidFill>
          </p:spPr>
          <p:txBody>
            <a:bodyPr wrap="square" lIns="0" tIns="0" rIns="0" bIns="0" rtlCol="0"/>
            <a:lstStyle/>
            <a:p>
              <a:endParaRPr sz="372"/>
            </a:p>
          </p:txBody>
        </p:sp>
        <p:sp>
          <p:nvSpPr>
            <p:cNvPr id="231" name="object 139">
              <a:extLst>
                <a:ext uri="{FF2B5EF4-FFF2-40B4-BE49-F238E27FC236}">
                  <a16:creationId xmlns:a16="http://schemas.microsoft.com/office/drawing/2014/main" id="{FF627AF7-C844-5149-89F6-E5A729508F5D}"/>
                </a:ext>
              </a:extLst>
            </p:cNvPr>
            <p:cNvSpPr/>
            <p:nvPr/>
          </p:nvSpPr>
          <p:spPr>
            <a:xfrm>
              <a:off x="6418910" y="2906032"/>
              <a:ext cx="4910" cy="4332"/>
            </a:xfrm>
            <a:custGeom>
              <a:avLst/>
              <a:gdLst/>
              <a:ahLst/>
              <a:cxnLst/>
              <a:rect l="l" t="t" r="r" b="b"/>
              <a:pathLst>
                <a:path w="10794" h="9525">
                  <a:moveTo>
                    <a:pt x="0" y="0"/>
                  </a:moveTo>
                  <a:lnTo>
                    <a:pt x="649" y="5002"/>
                  </a:lnTo>
                  <a:lnTo>
                    <a:pt x="5287" y="8974"/>
                  </a:lnTo>
                  <a:lnTo>
                    <a:pt x="10355" y="8877"/>
                  </a:lnTo>
                  <a:lnTo>
                    <a:pt x="0" y="0"/>
                  </a:lnTo>
                  <a:close/>
                </a:path>
              </a:pathLst>
            </a:custGeom>
            <a:solidFill>
              <a:srgbClr val="FDD9CC"/>
            </a:solidFill>
          </p:spPr>
          <p:txBody>
            <a:bodyPr wrap="square" lIns="0" tIns="0" rIns="0" bIns="0" rtlCol="0"/>
            <a:lstStyle/>
            <a:p>
              <a:endParaRPr sz="372"/>
            </a:p>
          </p:txBody>
        </p:sp>
        <p:sp>
          <p:nvSpPr>
            <p:cNvPr id="232" name="object 140">
              <a:extLst>
                <a:ext uri="{FF2B5EF4-FFF2-40B4-BE49-F238E27FC236}">
                  <a16:creationId xmlns:a16="http://schemas.microsoft.com/office/drawing/2014/main" id="{0F467450-FE24-894A-9870-40E3CF71B45A}"/>
                </a:ext>
              </a:extLst>
            </p:cNvPr>
            <p:cNvSpPr/>
            <p:nvPr/>
          </p:nvSpPr>
          <p:spPr>
            <a:xfrm>
              <a:off x="6444046" y="2906032"/>
              <a:ext cx="4910" cy="4332"/>
            </a:xfrm>
            <a:custGeom>
              <a:avLst/>
              <a:gdLst/>
              <a:ahLst/>
              <a:cxnLst/>
              <a:rect l="l" t="t" r="r" b="b"/>
              <a:pathLst>
                <a:path w="10794" h="9525">
                  <a:moveTo>
                    <a:pt x="10387" y="0"/>
                  </a:moveTo>
                  <a:lnTo>
                    <a:pt x="0" y="8883"/>
                  </a:lnTo>
                  <a:lnTo>
                    <a:pt x="5130" y="8974"/>
                  </a:lnTo>
                  <a:lnTo>
                    <a:pt x="9737" y="5009"/>
                  </a:lnTo>
                  <a:lnTo>
                    <a:pt x="10387" y="0"/>
                  </a:lnTo>
                  <a:close/>
                </a:path>
              </a:pathLst>
            </a:custGeom>
            <a:solidFill>
              <a:srgbClr val="FDD9CC"/>
            </a:solidFill>
          </p:spPr>
          <p:txBody>
            <a:bodyPr wrap="square" lIns="0" tIns="0" rIns="0" bIns="0" rtlCol="0"/>
            <a:lstStyle/>
            <a:p>
              <a:endParaRPr sz="372"/>
            </a:p>
          </p:txBody>
        </p:sp>
        <p:sp>
          <p:nvSpPr>
            <p:cNvPr id="233" name="object 141">
              <a:extLst>
                <a:ext uri="{FF2B5EF4-FFF2-40B4-BE49-F238E27FC236}">
                  <a16:creationId xmlns:a16="http://schemas.microsoft.com/office/drawing/2014/main" id="{100C460F-33D0-AB41-89FF-C258FFA4A581}"/>
                </a:ext>
              </a:extLst>
            </p:cNvPr>
            <p:cNvSpPr/>
            <p:nvPr/>
          </p:nvSpPr>
          <p:spPr>
            <a:xfrm>
              <a:off x="6587596" y="2642781"/>
              <a:ext cx="134580" cy="360998"/>
            </a:xfrm>
            <a:custGeom>
              <a:avLst/>
              <a:gdLst/>
              <a:ahLst/>
              <a:cxnLst/>
              <a:rect l="l" t="t" r="r" b="b"/>
              <a:pathLst>
                <a:path w="295909" h="793750">
                  <a:moveTo>
                    <a:pt x="148016" y="0"/>
                  </a:moveTo>
                  <a:lnTo>
                    <a:pt x="90657" y="37426"/>
                  </a:lnTo>
                  <a:lnTo>
                    <a:pt x="85797" y="55641"/>
                  </a:lnTo>
                  <a:lnTo>
                    <a:pt x="85801" y="75729"/>
                  </a:lnTo>
                  <a:lnTo>
                    <a:pt x="105715" y="116031"/>
                  </a:lnTo>
                  <a:lnTo>
                    <a:pt x="139974" y="132456"/>
                  </a:lnTo>
                  <a:lnTo>
                    <a:pt x="150560" y="132078"/>
                  </a:lnTo>
                  <a:lnTo>
                    <a:pt x="193720" y="112598"/>
                  </a:lnTo>
                  <a:lnTo>
                    <a:pt x="210307" y="76853"/>
                  </a:lnTo>
                  <a:lnTo>
                    <a:pt x="210288" y="55641"/>
                  </a:lnTo>
                  <a:lnTo>
                    <a:pt x="180839" y="9273"/>
                  </a:lnTo>
                  <a:lnTo>
                    <a:pt x="148016" y="0"/>
                  </a:lnTo>
                  <a:close/>
                </a:path>
                <a:path w="295909" h="793750">
                  <a:moveTo>
                    <a:pt x="228129" y="249936"/>
                  </a:moveTo>
                  <a:lnTo>
                    <a:pt x="67966" y="249936"/>
                  </a:lnTo>
                  <a:lnTo>
                    <a:pt x="68040" y="599707"/>
                  </a:lnTo>
                  <a:lnTo>
                    <a:pt x="68231" y="672293"/>
                  </a:lnTo>
                  <a:lnTo>
                    <a:pt x="68553" y="724297"/>
                  </a:lnTo>
                  <a:lnTo>
                    <a:pt x="69600" y="768334"/>
                  </a:lnTo>
                  <a:lnTo>
                    <a:pt x="100366" y="793168"/>
                  </a:lnTo>
                  <a:lnTo>
                    <a:pt x="108343" y="792842"/>
                  </a:lnTo>
                  <a:lnTo>
                    <a:pt x="139817" y="769957"/>
                  </a:lnTo>
                  <a:lnTo>
                    <a:pt x="141796" y="689368"/>
                  </a:lnTo>
                  <a:lnTo>
                    <a:pt x="141880" y="462269"/>
                  </a:lnTo>
                  <a:lnTo>
                    <a:pt x="228130" y="462269"/>
                  </a:lnTo>
                  <a:lnTo>
                    <a:pt x="228129" y="249936"/>
                  </a:lnTo>
                  <a:close/>
                </a:path>
                <a:path w="295909" h="793750">
                  <a:moveTo>
                    <a:pt x="228130" y="462269"/>
                  </a:moveTo>
                  <a:lnTo>
                    <a:pt x="154204" y="462269"/>
                  </a:lnTo>
                  <a:lnTo>
                    <a:pt x="154287" y="708095"/>
                  </a:lnTo>
                  <a:lnTo>
                    <a:pt x="155169" y="755602"/>
                  </a:lnTo>
                  <a:lnTo>
                    <a:pt x="175195" y="790137"/>
                  </a:lnTo>
                  <a:lnTo>
                    <a:pt x="191177" y="792746"/>
                  </a:lnTo>
                  <a:lnTo>
                    <a:pt x="199889" y="792126"/>
                  </a:lnTo>
                  <a:lnTo>
                    <a:pt x="227249" y="746208"/>
                  </a:lnTo>
                  <a:lnTo>
                    <a:pt x="227938" y="701458"/>
                  </a:lnTo>
                  <a:lnTo>
                    <a:pt x="228130" y="462269"/>
                  </a:lnTo>
                  <a:close/>
                </a:path>
                <a:path w="295909" h="793750">
                  <a:moveTo>
                    <a:pt x="295605" y="249936"/>
                  </a:moveTo>
                  <a:lnTo>
                    <a:pt x="240390" y="249936"/>
                  </a:lnTo>
                  <a:lnTo>
                    <a:pt x="241228" y="446979"/>
                  </a:lnTo>
                  <a:lnTo>
                    <a:pt x="244924" y="452396"/>
                  </a:lnTo>
                  <a:lnTo>
                    <a:pt x="251688" y="458979"/>
                  </a:lnTo>
                  <a:lnTo>
                    <a:pt x="260465" y="462756"/>
                  </a:lnTo>
                  <a:lnTo>
                    <a:pt x="270174" y="463466"/>
                  </a:lnTo>
                  <a:lnTo>
                    <a:pt x="279729" y="460848"/>
                  </a:lnTo>
                  <a:lnTo>
                    <a:pt x="295492" y="421902"/>
                  </a:lnTo>
                  <a:lnTo>
                    <a:pt x="295836" y="270922"/>
                  </a:lnTo>
                  <a:lnTo>
                    <a:pt x="295605" y="249936"/>
                  </a:lnTo>
                  <a:close/>
                </a:path>
                <a:path w="295909" h="793750">
                  <a:moveTo>
                    <a:pt x="147184" y="145228"/>
                  </a:moveTo>
                  <a:lnTo>
                    <a:pt x="93474" y="145867"/>
                  </a:lnTo>
                  <a:lnTo>
                    <a:pt x="42553" y="155716"/>
                  </a:lnTo>
                  <a:lnTo>
                    <a:pt x="11164" y="187553"/>
                  </a:lnTo>
                  <a:lnTo>
                    <a:pt x="924" y="238062"/>
                  </a:lnTo>
                  <a:lnTo>
                    <a:pt x="66" y="296085"/>
                  </a:lnTo>
                  <a:lnTo>
                    <a:pt x="0" y="363333"/>
                  </a:lnTo>
                  <a:lnTo>
                    <a:pt x="742" y="420087"/>
                  </a:lnTo>
                  <a:lnTo>
                    <a:pt x="2314" y="446631"/>
                  </a:lnTo>
                  <a:lnTo>
                    <a:pt x="7752" y="454947"/>
                  </a:lnTo>
                  <a:lnTo>
                    <a:pt x="15660" y="460694"/>
                  </a:lnTo>
                  <a:lnTo>
                    <a:pt x="25062" y="463392"/>
                  </a:lnTo>
                  <a:lnTo>
                    <a:pt x="34983" y="462562"/>
                  </a:lnTo>
                  <a:lnTo>
                    <a:pt x="55583" y="401837"/>
                  </a:lnTo>
                  <a:lnTo>
                    <a:pt x="55642" y="249936"/>
                  </a:lnTo>
                  <a:lnTo>
                    <a:pt x="295605" y="249936"/>
                  </a:lnTo>
                  <a:lnTo>
                    <a:pt x="292860" y="210667"/>
                  </a:lnTo>
                  <a:lnTo>
                    <a:pt x="271269" y="170926"/>
                  </a:lnTo>
                  <a:lnTo>
                    <a:pt x="231406" y="147686"/>
                  </a:lnTo>
                  <a:lnTo>
                    <a:pt x="200885" y="145833"/>
                  </a:lnTo>
                  <a:lnTo>
                    <a:pt x="147184" y="145228"/>
                  </a:lnTo>
                  <a:close/>
                </a:path>
              </a:pathLst>
            </a:custGeom>
            <a:solidFill>
              <a:srgbClr val="D8493F"/>
            </a:solidFill>
          </p:spPr>
          <p:txBody>
            <a:bodyPr wrap="square" lIns="0" tIns="0" rIns="0" bIns="0" rtlCol="0"/>
            <a:lstStyle/>
            <a:p>
              <a:endParaRPr sz="372"/>
            </a:p>
          </p:txBody>
        </p:sp>
        <p:sp>
          <p:nvSpPr>
            <p:cNvPr id="234" name="object 142">
              <a:extLst>
                <a:ext uri="{FF2B5EF4-FFF2-40B4-BE49-F238E27FC236}">
                  <a16:creationId xmlns:a16="http://schemas.microsoft.com/office/drawing/2014/main" id="{BC965403-1870-3242-98A1-C5C363B5CE7D}"/>
                </a:ext>
              </a:extLst>
            </p:cNvPr>
            <p:cNvSpPr/>
            <p:nvPr/>
          </p:nvSpPr>
          <p:spPr>
            <a:xfrm>
              <a:off x="6463500" y="3314535"/>
              <a:ext cx="134580" cy="360998"/>
            </a:xfrm>
            <a:custGeom>
              <a:avLst/>
              <a:gdLst/>
              <a:ahLst/>
              <a:cxnLst/>
              <a:rect l="l" t="t" r="r" b="b"/>
              <a:pathLst>
                <a:path w="295909" h="793750">
                  <a:moveTo>
                    <a:pt x="148016" y="0"/>
                  </a:moveTo>
                  <a:lnTo>
                    <a:pt x="90664" y="37425"/>
                  </a:lnTo>
                  <a:lnTo>
                    <a:pt x="85796" y="55643"/>
                  </a:lnTo>
                  <a:lnTo>
                    <a:pt x="85800" y="75731"/>
                  </a:lnTo>
                  <a:lnTo>
                    <a:pt x="105717" y="116031"/>
                  </a:lnTo>
                  <a:lnTo>
                    <a:pt x="139982" y="132457"/>
                  </a:lnTo>
                  <a:lnTo>
                    <a:pt x="150568" y="132079"/>
                  </a:lnTo>
                  <a:lnTo>
                    <a:pt x="193726" y="112598"/>
                  </a:lnTo>
                  <a:lnTo>
                    <a:pt x="210313" y="76853"/>
                  </a:lnTo>
                  <a:lnTo>
                    <a:pt x="210295" y="55643"/>
                  </a:lnTo>
                  <a:lnTo>
                    <a:pt x="180841" y="9271"/>
                  </a:lnTo>
                  <a:lnTo>
                    <a:pt x="148016" y="0"/>
                  </a:lnTo>
                  <a:close/>
                </a:path>
                <a:path w="295909" h="793750">
                  <a:moveTo>
                    <a:pt x="228136" y="249936"/>
                  </a:moveTo>
                  <a:lnTo>
                    <a:pt x="67963" y="249936"/>
                  </a:lnTo>
                  <a:lnTo>
                    <a:pt x="68037" y="599709"/>
                  </a:lnTo>
                  <a:lnTo>
                    <a:pt x="68228" y="672295"/>
                  </a:lnTo>
                  <a:lnTo>
                    <a:pt x="68550" y="724299"/>
                  </a:lnTo>
                  <a:lnTo>
                    <a:pt x="69597" y="768334"/>
                  </a:lnTo>
                  <a:lnTo>
                    <a:pt x="100364" y="793166"/>
                  </a:lnTo>
                  <a:lnTo>
                    <a:pt x="108344" y="792840"/>
                  </a:lnTo>
                  <a:lnTo>
                    <a:pt x="139814" y="769958"/>
                  </a:lnTo>
                  <a:lnTo>
                    <a:pt x="141793" y="689371"/>
                  </a:lnTo>
                  <a:lnTo>
                    <a:pt x="141877" y="462269"/>
                  </a:lnTo>
                  <a:lnTo>
                    <a:pt x="228137" y="462269"/>
                  </a:lnTo>
                  <a:lnTo>
                    <a:pt x="228136" y="249936"/>
                  </a:lnTo>
                  <a:close/>
                </a:path>
                <a:path w="295909" h="793750">
                  <a:moveTo>
                    <a:pt x="228137" y="462269"/>
                  </a:moveTo>
                  <a:lnTo>
                    <a:pt x="154212" y="462269"/>
                  </a:lnTo>
                  <a:lnTo>
                    <a:pt x="154292" y="708098"/>
                  </a:lnTo>
                  <a:lnTo>
                    <a:pt x="155171" y="755604"/>
                  </a:lnTo>
                  <a:lnTo>
                    <a:pt x="175195" y="790138"/>
                  </a:lnTo>
                  <a:lnTo>
                    <a:pt x="191174" y="792747"/>
                  </a:lnTo>
                  <a:lnTo>
                    <a:pt x="199890" y="792126"/>
                  </a:lnTo>
                  <a:lnTo>
                    <a:pt x="227251" y="746212"/>
                  </a:lnTo>
                  <a:lnTo>
                    <a:pt x="227943" y="701463"/>
                  </a:lnTo>
                  <a:lnTo>
                    <a:pt x="228137" y="462269"/>
                  </a:lnTo>
                  <a:close/>
                </a:path>
                <a:path w="295909" h="793750">
                  <a:moveTo>
                    <a:pt x="295606" y="249936"/>
                  </a:moveTo>
                  <a:lnTo>
                    <a:pt x="240398" y="249936"/>
                  </a:lnTo>
                  <a:lnTo>
                    <a:pt x="241225" y="446979"/>
                  </a:lnTo>
                  <a:lnTo>
                    <a:pt x="244921" y="452397"/>
                  </a:lnTo>
                  <a:lnTo>
                    <a:pt x="251685" y="458977"/>
                  </a:lnTo>
                  <a:lnTo>
                    <a:pt x="260464" y="462755"/>
                  </a:lnTo>
                  <a:lnTo>
                    <a:pt x="270175" y="463466"/>
                  </a:lnTo>
                  <a:lnTo>
                    <a:pt x="279737" y="460848"/>
                  </a:lnTo>
                  <a:lnTo>
                    <a:pt x="295490" y="421903"/>
                  </a:lnTo>
                  <a:lnTo>
                    <a:pt x="295834" y="270923"/>
                  </a:lnTo>
                  <a:lnTo>
                    <a:pt x="295606" y="249936"/>
                  </a:lnTo>
                  <a:close/>
                </a:path>
                <a:path w="295909" h="793750">
                  <a:moveTo>
                    <a:pt x="147184" y="145229"/>
                  </a:moveTo>
                  <a:lnTo>
                    <a:pt x="93473" y="145867"/>
                  </a:lnTo>
                  <a:lnTo>
                    <a:pt x="42555" y="155716"/>
                  </a:lnTo>
                  <a:lnTo>
                    <a:pt x="11166" y="187554"/>
                  </a:lnTo>
                  <a:lnTo>
                    <a:pt x="925" y="238062"/>
                  </a:lnTo>
                  <a:lnTo>
                    <a:pt x="68" y="296085"/>
                  </a:lnTo>
                  <a:lnTo>
                    <a:pt x="0" y="363333"/>
                  </a:lnTo>
                  <a:lnTo>
                    <a:pt x="740" y="420088"/>
                  </a:lnTo>
                  <a:lnTo>
                    <a:pt x="2311" y="446632"/>
                  </a:lnTo>
                  <a:lnTo>
                    <a:pt x="7751" y="454950"/>
                  </a:lnTo>
                  <a:lnTo>
                    <a:pt x="15661" y="460698"/>
                  </a:lnTo>
                  <a:lnTo>
                    <a:pt x="25063" y="463396"/>
                  </a:lnTo>
                  <a:lnTo>
                    <a:pt x="34980" y="462568"/>
                  </a:lnTo>
                  <a:lnTo>
                    <a:pt x="55580" y="401840"/>
                  </a:lnTo>
                  <a:lnTo>
                    <a:pt x="55639" y="249936"/>
                  </a:lnTo>
                  <a:lnTo>
                    <a:pt x="295606" y="249936"/>
                  </a:lnTo>
                  <a:lnTo>
                    <a:pt x="292867" y="210666"/>
                  </a:lnTo>
                  <a:lnTo>
                    <a:pt x="271266" y="170927"/>
                  </a:lnTo>
                  <a:lnTo>
                    <a:pt x="231403" y="147687"/>
                  </a:lnTo>
                  <a:lnTo>
                    <a:pt x="200887" y="145833"/>
                  </a:lnTo>
                  <a:lnTo>
                    <a:pt x="147184" y="145229"/>
                  </a:lnTo>
                  <a:close/>
                </a:path>
              </a:pathLst>
            </a:custGeom>
            <a:solidFill>
              <a:srgbClr val="B6CCC3"/>
            </a:solidFill>
          </p:spPr>
          <p:txBody>
            <a:bodyPr wrap="square" lIns="0" tIns="0" rIns="0" bIns="0" rtlCol="0"/>
            <a:lstStyle/>
            <a:p>
              <a:endParaRPr sz="372"/>
            </a:p>
          </p:txBody>
        </p:sp>
        <p:sp>
          <p:nvSpPr>
            <p:cNvPr id="235" name="object 143">
              <a:extLst>
                <a:ext uri="{FF2B5EF4-FFF2-40B4-BE49-F238E27FC236}">
                  <a16:creationId xmlns:a16="http://schemas.microsoft.com/office/drawing/2014/main" id="{2C15BB43-320D-CE4A-9760-558594D8363E}"/>
                </a:ext>
              </a:extLst>
            </p:cNvPr>
            <p:cNvSpPr/>
            <p:nvPr/>
          </p:nvSpPr>
          <p:spPr>
            <a:xfrm>
              <a:off x="6574925" y="2272293"/>
              <a:ext cx="159994" cy="299484"/>
            </a:xfrm>
            <a:custGeom>
              <a:avLst/>
              <a:gdLst/>
              <a:ahLst/>
              <a:cxnLst/>
              <a:rect l="l" t="t" r="r" b="b"/>
              <a:pathLst>
                <a:path w="351790" h="658495">
                  <a:moveTo>
                    <a:pt x="236241" y="457937"/>
                  </a:moveTo>
                  <a:lnTo>
                    <a:pt x="115365" y="457937"/>
                  </a:lnTo>
                  <a:lnTo>
                    <a:pt x="142956" y="648946"/>
                  </a:lnTo>
                  <a:lnTo>
                    <a:pt x="143595" y="653925"/>
                  </a:lnTo>
                  <a:lnTo>
                    <a:pt x="148233" y="657922"/>
                  </a:lnTo>
                  <a:lnTo>
                    <a:pt x="153301" y="657823"/>
                  </a:lnTo>
                  <a:lnTo>
                    <a:pt x="203456" y="657823"/>
                  </a:lnTo>
                  <a:lnTo>
                    <a:pt x="207980" y="653925"/>
                  </a:lnTo>
                  <a:lnTo>
                    <a:pt x="208598" y="648946"/>
                  </a:lnTo>
                  <a:lnTo>
                    <a:pt x="236241" y="457937"/>
                  </a:lnTo>
                  <a:close/>
                </a:path>
                <a:path w="351790" h="658495">
                  <a:moveTo>
                    <a:pt x="203456" y="657823"/>
                  </a:moveTo>
                  <a:lnTo>
                    <a:pt x="198211" y="657823"/>
                  </a:lnTo>
                  <a:lnTo>
                    <a:pt x="203342" y="657922"/>
                  </a:lnTo>
                  <a:close/>
                </a:path>
                <a:path w="351790" h="658495">
                  <a:moveTo>
                    <a:pt x="243539" y="89466"/>
                  </a:moveTo>
                  <a:lnTo>
                    <a:pt x="108067" y="89466"/>
                  </a:lnTo>
                  <a:lnTo>
                    <a:pt x="122789" y="182283"/>
                  </a:lnTo>
                  <a:lnTo>
                    <a:pt x="39881" y="437461"/>
                  </a:lnTo>
                  <a:lnTo>
                    <a:pt x="37169" y="445674"/>
                  </a:lnTo>
                  <a:lnTo>
                    <a:pt x="41807" y="454490"/>
                  </a:lnTo>
                  <a:lnTo>
                    <a:pt x="50027" y="457193"/>
                  </a:lnTo>
                  <a:lnTo>
                    <a:pt x="51263" y="457657"/>
                  </a:lnTo>
                  <a:lnTo>
                    <a:pt x="53493" y="458023"/>
                  </a:lnTo>
                  <a:lnTo>
                    <a:pt x="54885" y="457937"/>
                  </a:lnTo>
                  <a:lnTo>
                    <a:pt x="305422" y="457937"/>
                  </a:lnTo>
                  <a:lnTo>
                    <a:pt x="312469" y="450927"/>
                  </a:lnTo>
                  <a:lnTo>
                    <a:pt x="312522" y="441000"/>
                  </a:lnTo>
                  <a:lnTo>
                    <a:pt x="312155" y="438724"/>
                  </a:lnTo>
                  <a:lnTo>
                    <a:pt x="311726" y="437461"/>
                  </a:lnTo>
                  <a:lnTo>
                    <a:pt x="228786" y="182283"/>
                  </a:lnTo>
                  <a:lnTo>
                    <a:pt x="243539" y="89466"/>
                  </a:lnTo>
                  <a:close/>
                </a:path>
                <a:path w="351790" h="658495">
                  <a:moveTo>
                    <a:pt x="232838" y="0"/>
                  </a:moveTo>
                  <a:lnTo>
                    <a:pt x="118768" y="0"/>
                  </a:lnTo>
                  <a:lnTo>
                    <a:pt x="105773" y="1964"/>
                  </a:lnTo>
                  <a:lnTo>
                    <a:pt x="78696" y="29256"/>
                  </a:lnTo>
                  <a:lnTo>
                    <a:pt x="950" y="274514"/>
                  </a:lnTo>
                  <a:lnTo>
                    <a:pt x="0" y="283164"/>
                  </a:lnTo>
                  <a:lnTo>
                    <a:pt x="2401" y="291229"/>
                  </a:lnTo>
                  <a:lnTo>
                    <a:pt x="7695" y="297813"/>
                  </a:lnTo>
                  <a:lnTo>
                    <a:pt x="15421" y="302020"/>
                  </a:lnTo>
                  <a:lnTo>
                    <a:pt x="17410" y="302666"/>
                  </a:lnTo>
                  <a:lnTo>
                    <a:pt x="26088" y="303585"/>
                  </a:lnTo>
                  <a:lnTo>
                    <a:pt x="34184" y="301200"/>
                  </a:lnTo>
                  <a:lnTo>
                    <a:pt x="40805" y="295953"/>
                  </a:lnTo>
                  <a:lnTo>
                    <a:pt x="45053" y="288285"/>
                  </a:lnTo>
                  <a:lnTo>
                    <a:pt x="108067" y="89466"/>
                  </a:lnTo>
                  <a:lnTo>
                    <a:pt x="291997" y="89466"/>
                  </a:lnTo>
                  <a:lnTo>
                    <a:pt x="272921" y="29256"/>
                  </a:lnTo>
                  <a:lnTo>
                    <a:pt x="267139" y="17523"/>
                  </a:lnTo>
                  <a:lnTo>
                    <a:pt x="257689" y="8116"/>
                  </a:lnTo>
                  <a:lnTo>
                    <a:pt x="245835" y="1964"/>
                  </a:lnTo>
                  <a:lnTo>
                    <a:pt x="232838" y="0"/>
                  </a:lnTo>
                  <a:close/>
                </a:path>
                <a:path w="351790" h="658495">
                  <a:moveTo>
                    <a:pt x="291997" y="89466"/>
                  </a:moveTo>
                  <a:lnTo>
                    <a:pt x="243539" y="89466"/>
                  </a:lnTo>
                  <a:lnTo>
                    <a:pt x="306469" y="288285"/>
                  </a:lnTo>
                  <a:lnTo>
                    <a:pt x="310732" y="295953"/>
                  </a:lnTo>
                  <a:lnTo>
                    <a:pt x="317370" y="301200"/>
                  </a:lnTo>
                  <a:lnTo>
                    <a:pt x="325500" y="303585"/>
                  </a:lnTo>
                  <a:lnTo>
                    <a:pt x="334238" y="302666"/>
                  </a:lnTo>
                  <a:lnTo>
                    <a:pt x="336186" y="302020"/>
                  </a:lnTo>
                  <a:lnTo>
                    <a:pt x="343858" y="297813"/>
                  </a:lnTo>
                  <a:lnTo>
                    <a:pt x="349130" y="291229"/>
                  </a:lnTo>
                  <a:lnTo>
                    <a:pt x="351541" y="283164"/>
                  </a:lnTo>
                  <a:lnTo>
                    <a:pt x="350625" y="274514"/>
                  </a:lnTo>
                  <a:lnTo>
                    <a:pt x="291997" y="89466"/>
                  </a:lnTo>
                  <a:close/>
                </a:path>
              </a:pathLst>
            </a:custGeom>
            <a:solidFill>
              <a:srgbClr val="D8493F"/>
            </a:solidFill>
          </p:spPr>
          <p:txBody>
            <a:bodyPr wrap="square" lIns="0" tIns="0" rIns="0" bIns="0" rtlCol="0"/>
            <a:lstStyle/>
            <a:p>
              <a:endParaRPr sz="372"/>
            </a:p>
          </p:txBody>
        </p:sp>
        <p:sp>
          <p:nvSpPr>
            <p:cNvPr id="236" name="object 144">
              <a:extLst>
                <a:ext uri="{FF2B5EF4-FFF2-40B4-BE49-F238E27FC236}">
                  <a16:creationId xmlns:a16="http://schemas.microsoft.com/office/drawing/2014/main" id="{D1FC580B-E1F3-DB40-92A5-EFFF7FB16FD7}"/>
                </a:ext>
              </a:extLst>
            </p:cNvPr>
            <p:cNvSpPr/>
            <p:nvPr/>
          </p:nvSpPr>
          <p:spPr>
            <a:xfrm>
              <a:off x="6626646" y="2210727"/>
              <a:ext cx="56604" cy="56316"/>
            </a:xfrm>
            <a:custGeom>
              <a:avLst/>
              <a:gdLst/>
              <a:ahLst/>
              <a:cxnLst/>
              <a:rect l="l" t="t" r="r" b="b"/>
              <a:pathLst>
                <a:path w="124459" h="123825">
                  <a:moveTo>
                    <a:pt x="62060" y="0"/>
                  </a:moveTo>
                  <a:lnTo>
                    <a:pt x="37923" y="4840"/>
                  </a:lnTo>
                  <a:lnTo>
                    <a:pt x="18194" y="18043"/>
                  </a:lnTo>
                  <a:lnTo>
                    <a:pt x="4883" y="37630"/>
                  </a:lnTo>
                  <a:lnTo>
                    <a:pt x="0" y="61625"/>
                  </a:lnTo>
                  <a:lnTo>
                    <a:pt x="4883" y="85656"/>
                  </a:lnTo>
                  <a:lnTo>
                    <a:pt x="18194" y="105292"/>
                  </a:lnTo>
                  <a:lnTo>
                    <a:pt x="37923" y="118538"/>
                  </a:lnTo>
                  <a:lnTo>
                    <a:pt x="62060" y="123397"/>
                  </a:lnTo>
                  <a:lnTo>
                    <a:pt x="86229" y="118538"/>
                  </a:lnTo>
                  <a:lnTo>
                    <a:pt x="105966" y="105292"/>
                  </a:lnTo>
                  <a:lnTo>
                    <a:pt x="119273" y="85656"/>
                  </a:lnTo>
                  <a:lnTo>
                    <a:pt x="124153" y="61625"/>
                  </a:lnTo>
                  <a:lnTo>
                    <a:pt x="119273" y="37630"/>
                  </a:lnTo>
                  <a:lnTo>
                    <a:pt x="105966" y="18043"/>
                  </a:lnTo>
                  <a:lnTo>
                    <a:pt x="86229" y="4840"/>
                  </a:lnTo>
                  <a:lnTo>
                    <a:pt x="62060" y="0"/>
                  </a:lnTo>
                  <a:close/>
                </a:path>
              </a:pathLst>
            </a:custGeom>
            <a:solidFill>
              <a:srgbClr val="D8493F"/>
            </a:solidFill>
          </p:spPr>
          <p:txBody>
            <a:bodyPr wrap="square" lIns="0" tIns="0" rIns="0" bIns="0" rtlCol="0"/>
            <a:lstStyle/>
            <a:p>
              <a:endParaRPr sz="372"/>
            </a:p>
          </p:txBody>
        </p:sp>
        <p:sp>
          <p:nvSpPr>
            <p:cNvPr id="237" name="object 145">
              <a:extLst>
                <a:ext uri="{FF2B5EF4-FFF2-40B4-BE49-F238E27FC236}">
                  <a16:creationId xmlns:a16="http://schemas.microsoft.com/office/drawing/2014/main" id="{59653AA9-210B-3642-AE3D-588B4FFBDE5F}"/>
                </a:ext>
              </a:extLst>
            </p:cNvPr>
            <p:cNvSpPr/>
            <p:nvPr/>
          </p:nvSpPr>
          <p:spPr>
            <a:xfrm>
              <a:off x="6626641" y="2210724"/>
              <a:ext cx="56604" cy="56316"/>
            </a:xfrm>
            <a:custGeom>
              <a:avLst/>
              <a:gdLst/>
              <a:ahLst/>
              <a:cxnLst/>
              <a:rect l="l" t="t" r="r" b="b"/>
              <a:pathLst>
                <a:path w="124459" h="123825">
                  <a:moveTo>
                    <a:pt x="62060" y="0"/>
                  </a:moveTo>
                  <a:lnTo>
                    <a:pt x="37923" y="4840"/>
                  </a:lnTo>
                  <a:lnTo>
                    <a:pt x="18194" y="18042"/>
                  </a:lnTo>
                  <a:lnTo>
                    <a:pt x="4883" y="37630"/>
                  </a:lnTo>
                  <a:lnTo>
                    <a:pt x="0" y="61625"/>
                  </a:lnTo>
                  <a:lnTo>
                    <a:pt x="4883" y="85656"/>
                  </a:lnTo>
                  <a:lnTo>
                    <a:pt x="18194" y="105294"/>
                  </a:lnTo>
                  <a:lnTo>
                    <a:pt x="37923" y="118542"/>
                  </a:lnTo>
                  <a:lnTo>
                    <a:pt x="62060" y="123402"/>
                  </a:lnTo>
                  <a:lnTo>
                    <a:pt x="86243" y="118542"/>
                  </a:lnTo>
                  <a:lnTo>
                    <a:pt x="105978" y="105294"/>
                  </a:lnTo>
                  <a:lnTo>
                    <a:pt x="119278" y="85656"/>
                  </a:lnTo>
                  <a:lnTo>
                    <a:pt x="124153" y="61625"/>
                  </a:lnTo>
                  <a:lnTo>
                    <a:pt x="119278" y="37630"/>
                  </a:lnTo>
                  <a:lnTo>
                    <a:pt x="105978" y="18042"/>
                  </a:lnTo>
                  <a:lnTo>
                    <a:pt x="86243" y="4840"/>
                  </a:lnTo>
                  <a:lnTo>
                    <a:pt x="62060" y="0"/>
                  </a:lnTo>
                  <a:close/>
                </a:path>
              </a:pathLst>
            </a:custGeom>
            <a:solidFill>
              <a:srgbClr val="D8493F"/>
            </a:solidFill>
          </p:spPr>
          <p:txBody>
            <a:bodyPr wrap="square" lIns="0" tIns="0" rIns="0" bIns="0" rtlCol="0"/>
            <a:lstStyle/>
            <a:p>
              <a:endParaRPr sz="372"/>
            </a:p>
          </p:txBody>
        </p:sp>
        <p:sp>
          <p:nvSpPr>
            <p:cNvPr id="238" name="object 146">
              <a:extLst>
                <a:ext uri="{FF2B5EF4-FFF2-40B4-BE49-F238E27FC236}">
                  <a16:creationId xmlns:a16="http://schemas.microsoft.com/office/drawing/2014/main" id="{4E3A6C6B-D864-EB4C-98C0-3017E4BEAF37}"/>
                </a:ext>
              </a:extLst>
            </p:cNvPr>
            <p:cNvSpPr/>
            <p:nvPr/>
          </p:nvSpPr>
          <p:spPr>
            <a:xfrm>
              <a:off x="6628941" y="2272297"/>
              <a:ext cx="51984" cy="0"/>
            </a:xfrm>
            <a:custGeom>
              <a:avLst/>
              <a:gdLst/>
              <a:ahLst/>
              <a:cxnLst/>
              <a:rect l="l" t="t" r="r" b="b"/>
              <a:pathLst>
                <a:path w="114300">
                  <a:moveTo>
                    <a:pt x="0" y="0"/>
                  </a:moveTo>
                  <a:lnTo>
                    <a:pt x="114069" y="0"/>
                  </a:lnTo>
                </a:path>
              </a:pathLst>
            </a:custGeom>
            <a:ln w="3175">
              <a:solidFill>
                <a:srgbClr val="D8493F"/>
              </a:solidFill>
            </a:ln>
          </p:spPr>
          <p:txBody>
            <a:bodyPr wrap="square" lIns="0" tIns="0" rIns="0" bIns="0" rtlCol="0"/>
            <a:lstStyle/>
            <a:p>
              <a:endParaRPr sz="372"/>
            </a:p>
          </p:txBody>
        </p:sp>
        <p:sp>
          <p:nvSpPr>
            <p:cNvPr id="239" name="object 147">
              <a:extLst>
                <a:ext uri="{FF2B5EF4-FFF2-40B4-BE49-F238E27FC236}">
                  <a16:creationId xmlns:a16="http://schemas.microsoft.com/office/drawing/2014/main" id="{5DFC5EDF-F932-4E49-A89D-A979941297CC}"/>
                </a:ext>
              </a:extLst>
            </p:cNvPr>
            <p:cNvSpPr/>
            <p:nvPr/>
          </p:nvSpPr>
          <p:spPr>
            <a:xfrm>
              <a:off x="6610716" y="2272297"/>
              <a:ext cx="18483" cy="13574"/>
            </a:xfrm>
            <a:custGeom>
              <a:avLst/>
              <a:gdLst/>
              <a:ahLst/>
              <a:cxnLst/>
              <a:rect l="l" t="t" r="r" b="b"/>
              <a:pathLst>
                <a:path w="40640" h="29845">
                  <a:moveTo>
                    <a:pt x="40072" y="0"/>
                  </a:moveTo>
                  <a:lnTo>
                    <a:pt x="27075" y="1964"/>
                  </a:lnTo>
                  <a:lnTo>
                    <a:pt x="15222" y="8116"/>
                  </a:lnTo>
                  <a:lnTo>
                    <a:pt x="5775" y="17523"/>
                  </a:lnTo>
                  <a:lnTo>
                    <a:pt x="0" y="29256"/>
                  </a:lnTo>
                  <a:lnTo>
                    <a:pt x="40072" y="0"/>
                  </a:lnTo>
                  <a:close/>
                </a:path>
              </a:pathLst>
            </a:custGeom>
            <a:solidFill>
              <a:srgbClr val="D8493F"/>
            </a:solidFill>
          </p:spPr>
          <p:txBody>
            <a:bodyPr wrap="square" lIns="0" tIns="0" rIns="0" bIns="0" rtlCol="0"/>
            <a:lstStyle/>
            <a:p>
              <a:endParaRPr sz="372"/>
            </a:p>
          </p:txBody>
        </p:sp>
        <p:sp>
          <p:nvSpPr>
            <p:cNvPr id="240" name="object 148">
              <a:extLst>
                <a:ext uri="{FF2B5EF4-FFF2-40B4-BE49-F238E27FC236}">
                  <a16:creationId xmlns:a16="http://schemas.microsoft.com/office/drawing/2014/main" id="{2ADDB99E-FD46-6C4F-9937-2D72DB5557D8}"/>
                </a:ext>
              </a:extLst>
            </p:cNvPr>
            <p:cNvSpPr/>
            <p:nvPr/>
          </p:nvSpPr>
          <p:spPr>
            <a:xfrm>
              <a:off x="6582833" y="2403406"/>
              <a:ext cx="12707" cy="7220"/>
            </a:xfrm>
            <a:custGeom>
              <a:avLst/>
              <a:gdLst/>
              <a:ahLst/>
              <a:cxnLst/>
              <a:rect l="l" t="t" r="r" b="b"/>
              <a:pathLst>
                <a:path w="27940" h="15875">
                  <a:moveTo>
                    <a:pt x="27685" y="0"/>
                  </a:moveTo>
                  <a:lnTo>
                    <a:pt x="0" y="14381"/>
                  </a:lnTo>
                  <a:lnTo>
                    <a:pt x="8684" y="15300"/>
                  </a:lnTo>
                  <a:lnTo>
                    <a:pt x="16787" y="12915"/>
                  </a:lnTo>
                  <a:lnTo>
                    <a:pt x="23418" y="7668"/>
                  </a:lnTo>
                  <a:lnTo>
                    <a:pt x="27685" y="0"/>
                  </a:lnTo>
                  <a:close/>
                </a:path>
              </a:pathLst>
            </a:custGeom>
            <a:solidFill>
              <a:srgbClr val="D8493F"/>
            </a:solidFill>
          </p:spPr>
          <p:txBody>
            <a:bodyPr wrap="square" lIns="0" tIns="0" rIns="0" bIns="0" rtlCol="0"/>
            <a:lstStyle/>
            <a:p>
              <a:endParaRPr sz="372"/>
            </a:p>
          </p:txBody>
        </p:sp>
        <p:sp>
          <p:nvSpPr>
            <p:cNvPr id="241" name="object 149">
              <a:extLst>
                <a:ext uri="{FF2B5EF4-FFF2-40B4-BE49-F238E27FC236}">
                  <a16:creationId xmlns:a16="http://schemas.microsoft.com/office/drawing/2014/main" id="{037AE2C6-A3B7-F94A-923C-02ACC6C02700}"/>
                </a:ext>
              </a:extLst>
            </p:cNvPr>
            <p:cNvSpPr/>
            <p:nvPr/>
          </p:nvSpPr>
          <p:spPr>
            <a:xfrm>
              <a:off x="6574932" y="2397142"/>
              <a:ext cx="7220" cy="12707"/>
            </a:xfrm>
            <a:custGeom>
              <a:avLst/>
              <a:gdLst/>
              <a:ahLst/>
              <a:cxnLst/>
              <a:rect l="l" t="t" r="r" b="b"/>
              <a:pathLst>
                <a:path w="15875" h="27939">
                  <a:moveTo>
                    <a:pt x="956" y="0"/>
                  </a:moveTo>
                  <a:lnTo>
                    <a:pt x="0" y="8650"/>
                  </a:lnTo>
                  <a:lnTo>
                    <a:pt x="2399" y="16715"/>
                  </a:lnTo>
                  <a:lnTo>
                    <a:pt x="7695" y="23299"/>
                  </a:lnTo>
                  <a:lnTo>
                    <a:pt x="15427" y="27505"/>
                  </a:lnTo>
                  <a:lnTo>
                    <a:pt x="956" y="0"/>
                  </a:lnTo>
                  <a:close/>
                </a:path>
              </a:pathLst>
            </a:custGeom>
            <a:solidFill>
              <a:srgbClr val="D8493F"/>
            </a:solidFill>
          </p:spPr>
          <p:txBody>
            <a:bodyPr wrap="square" lIns="0" tIns="0" rIns="0" bIns="0" rtlCol="0"/>
            <a:lstStyle/>
            <a:p>
              <a:endParaRPr sz="372"/>
            </a:p>
          </p:txBody>
        </p:sp>
        <p:sp>
          <p:nvSpPr>
            <p:cNvPr id="242" name="object 150">
              <a:extLst>
                <a:ext uri="{FF2B5EF4-FFF2-40B4-BE49-F238E27FC236}">
                  <a16:creationId xmlns:a16="http://schemas.microsoft.com/office/drawing/2014/main" id="{A67A51A1-4A58-4C45-9C19-241C9FFA5A65}"/>
                </a:ext>
              </a:extLst>
            </p:cNvPr>
            <p:cNvSpPr/>
            <p:nvPr/>
          </p:nvSpPr>
          <p:spPr>
            <a:xfrm>
              <a:off x="6680830" y="2272291"/>
              <a:ext cx="18483" cy="13574"/>
            </a:xfrm>
            <a:custGeom>
              <a:avLst/>
              <a:gdLst/>
              <a:ahLst/>
              <a:cxnLst/>
              <a:rect l="l" t="t" r="r" b="b"/>
              <a:pathLst>
                <a:path w="40640" h="29845">
                  <a:moveTo>
                    <a:pt x="0" y="0"/>
                  </a:moveTo>
                  <a:lnTo>
                    <a:pt x="40061" y="29256"/>
                  </a:lnTo>
                  <a:lnTo>
                    <a:pt x="34283" y="17524"/>
                  </a:lnTo>
                  <a:lnTo>
                    <a:pt x="24840" y="8116"/>
                  </a:lnTo>
                  <a:lnTo>
                    <a:pt x="12993" y="1964"/>
                  </a:lnTo>
                  <a:lnTo>
                    <a:pt x="0" y="0"/>
                  </a:lnTo>
                  <a:close/>
                </a:path>
              </a:pathLst>
            </a:custGeom>
            <a:solidFill>
              <a:srgbClr val="D8493F"/>
            </a:solidFill>
          </p:spPr>
          <p:txBody>
            <a:bodyPr wrap="square" lIns="0" tIns="0" rIns="0" bIns="0" rtlCol="0"/>
            <a:lstStyle/>
            <a:p>
              <a:endParaRPr sz="372"/>
            </a:p>
          </p:txBody>
        </p:sp>
        <p:sp>
          <p:nvSpPr>
            <p:cNvPr id="243" name="object 151">
              <a:extLst>
                <a:ext uri="{FF2B5EF4-FFF2-40B4-BE49-F238E27FC236}">
                  <a16:creationId xmlns:a16="http://schemas.microsoft.com/office/drawing/2014/main" id="{9845D1A3-15DC-3849-8B5C-D5A6DECE2E45}"/>
                </a:ext>
              </a:extLst>
            </p:cNvPr>
            <p:cNvSpPr/>
            <p:nvPr/>
          </p:nvSpPr>
          <p:spPr>
            <a:xfrm>
              <a:off x="6714307" y="2403407"/>
              <a:ext cx="12707" cy="7220"/>
            </a:xfrm>
            <a:custGeom>
              <a:avLst/>
              <a:gdLst/>
              <a:ahLst/>
              <a:cxnLst/>
              <a:rect l="l" t="t" r="r" b="b"/>
              <a:pathLst>
                <a:path w="27940" h="15875">
                  <a:moveTo>
                    <a:pt x="0" y="0"/>
                  </a:moveTo>
                  <a:lnTo>
                    <a:pt x="4263" y="7654"/>
                  </a:lnTo>
                  <a:lnTo>
                    <a:pt x="10900" y="12897"/>
                  </a:lnTo>
                  <a:lnTo>
                    <a:pt x="19021" y="15287"/>
                  </a:lnTo>
                  <a:lnTo>
                    <a:pt x="27737" y="14381"/>
                  </a:lnTo>
                  <a:lnTo>
                    <a:pt x="0" y="0"/>
                  </a:lnTo>
                  <a:close/>
                </a:path>
              </a:pathLst>
            </a:custGeom>
            <a:solidFill>
              <a:srgbClr val="D8493F"/>
            </a:solidFill>
          </p:spPr>
          <p:txBody>
            <a:bodyPr wrap="square" lIns="0" tIns="0" rIns="0" bIns="0" rtlCol="0"/>
            <a:lstStyle/>
            <a:p>
              <a:endParaRPr sz="372"/>
            </a:p>
          </p:txBody>
        </p:sp>
        <p:sp>
          <p:nvSpPr>
            <p:cNvPr id="244" name="object 152">
              <a:extLst>
                <a:ext uri="{FF2B5EF4-FFF2-40B4-BE49-F238E27FC236}">
                  <a16:creationId xmlns:a16="http://schemas.microsoft.com/office/drawing/2014/main" id="{AFB800B3-71F0-754D-9F25-1E62468D0A68}"/>
                </a:ext>
              </a:extLst>
            </p:cNvPr>
            <p:cNvSpPr/>
            <p:nvPr/>
          </p:nvSpPr>
          <p:spPr>
            <a:xfrm>
              <a:off x="6727827" y="2397141"/>
              <a:ext cx="7220" cy="12707"/>
            </a:xfrm>
            <a:custGeom>
              <a:avLst/>
              <a:gdLst/>
              <a:ahLst/>
              <a:cxnLst/>
              <a:rect l="l" t="t" r="r" b="b"/>
              <a:pathLst>
                <a:path w="15875" h="27939">
                  <a:moveTo>
                    <a:pt x="14428" y="0"/>
                  </a:moveTo>
                  <a:lnTo>
                    <a:pt x="0" y="27504"/>
                  </a:lnTo>
                  <a:lnTo>
                    <a:pt x="7671" y="23299"/>
                  </a:lnTo>
                  <a:lnTo>
                    <a:pt x="12943" y="16715"/>
                  </a:lnTo>
                  <a:lnTo>
                    <a:pt x="15350" y="8650"/>
                  </a:lnTo>
                  <a:lnTo>
                    <a:pt x="14428" y="0"/>
                  </a:lnTo>
                  <a:close/>
                </a:path>
              </a:pathLst>
            </a:custGeom>
            <a:solidFill>
              <a:srgbClr val="D8493F"/>
            </a:solidFill>
          </p:spPr>
          <p:txBody>
            <a:bodyPr wrap="square" lIns="0" tIns="0" rIns="0" bIns="0" rtlCol="0"/>
            <a:lstStyle/>
            <a:p>
              <a:endParaRPr sz="372"/>
            </a:p>
          </p:txBody>
        </p:sp>
        <p:sp>
          <p:nvSpPr>
            <p:cNvPr id="245" name="object 153">
              <a:extLst>
                <a:ext uri="{FF2B5EF4-FFF2-40B4-BE49-F238E27FC236}">
                  <a16:creationId xmlns:a16="http://schemas.microsoft.com/office/drawing/2014/main" id="{2495A713-7D55-9F4B-AABB-CA628B3A2084}"/>
                </a:ext>
              </a:extLst>
            </p:cNvPr>
            <p:cNvSpPr/>
            <p:nvPr/>
          </p:nvSpPr>
          <p:spPr>
            <a:xfrm>
              <a:off x="6599877" y="2480559"/>
              <a:ext cx="27725" cy="0"/>
            </a:xfrm>
            <a:custGeom>
              <a:avLst/>
              <a:gdLst/>
              <a:ahLst/>
              <a:cxnLst/>
              <a:rect l="l" t="t" r="r" b="b"/>
              <a:pathLst>
                <a:path w="60959">
                  <a:moveTo>
                    <a:pt x="0" y="0"/>
                  </a:moveTo>
                  <a:lnTo>
                    <a:pt x="60490" y="0"/>
                  </a:lnTo>
                </a:path>
              </a:pathLst>
            </a:custGeom>
            <a:solidFill>
              <a:srgbClr val="D8493F"/>
            </a:solidFill>
          </p:spPr>
          <p:txBody>
            <a:bodyPr wrap="square" lIns="0" tIns="0" rIns="0" bIns="0" rtlCol="0"/>
            <a:lstStyle/>
            <a:p>
              <a:endParaRPr sz="372"/>
            </a:p>
          </p:txBody>
        </p:sp>
        <p:sp>
          <p:nvSpPr>
            <p:cNvPr id="246" name="object 154">
              <a:extLst>
                <a:ext uri="{FF2B5EF4-FFF2-40B4-BE49-F238E27FC236}">
                  <a16:creationId xmlns:a16="http://schemas.microsoft.com/office/drawing/2014/main" id="{F2E44D72-596B-3745-AE2A-955B0BA7395D}"/>
                </a:ext>
              </a:extLst>
            </p:cNvPr>
            <p:cNvSpPr/>
            <p:nvPr/>
          </p:nvSpPr>
          <p:spPr>
            <a:xfrm>
              <a:off x="6682363" y="2480559"/>
              <a:ext cx="27725" cy="0"/>
            </a:xfrm>
            <a:custGeom>
              <a:avLst/>
              <a:gdLst/>
              <a:ahLst/>
              <a:cxnLst/>
              <a:rect l="l" t="t" r="r" b="b"/>
              <a:pathLst>
                <a:path w="60959">
                  <a:moveTo>
                    <a:pt x="0" y="0"/>
                  </a:moveTo>
                  <a:lnTo>
                    <a:pt x="60521" y="0"/>
                  </a:lnTo>
                </a:path>
              </a:pathLst>
            </a:custGeom>
            <a:solidFill>
              <a:srgbClr val="D8493F"/>
            </a:solidFill>
          </p:spPr>
          <p:txBody>
            <a:bodyPr wrap="square" lIns="0" tIns="0" rIns="0" bIns="0" rtlCol="0"/>
            <a:lstStyle/>
            <a:p>
              <a:endParaRPr sz="372"/>
            </a:p>
          </p:txBody>
        </p:sp>
        <p:sp>
          <p:nvSpPr>
            <p:cNvPr id="247" name="object 155">
              <a:extLst>
                <a:ext uri="{FF2B5EF4-FFF2-40B4-BE49-F238E27FC236}">
                  <a16:creationId xmlns:a16="http://schemas.microsoft.com/office/drawing/2014/main" id="{B1C240FE-8969-9C46-8F6A-5361D3C95882}"/>
                </a:ext>
              </a:extLst>
            </p:cNvPr>
            <p:cNvSpPr/>
            <p:nvPr/>
          </p:nvSpPr>
          <p:spPr>
            <a:xfrm>
              <a:off x="6591830" y="2471248"/>
              <a:ext cx="8086" cy="9530"/>
            </a:xfrm>
            <a:custGeom>
              <a:avLst/>
              <a:gdLst/>
              <a:ahLst/>
              <a:cxnLst/>
              <a:rect l="l" t="t" r="r" b="b"/>
              <a:pathLst>
                <a:path w="17780" h="20954">
                  <a:moveTo>
                    <a:pt x="2722" y="0"/>
                  </a:moveTo>
                  <a:lnTo>
                    <a:pt x="0" y="8212"/>
                  </a:lnTo>
                  <a:lnTo>
                    <a:pt x="4638" y="17060"/>
                  </a:lnTo>
                  <a:lnTo>
                    <a:pt x="12868" y="19732"/>
                  </a:lnTo>
                  <a:lnTo>
                    <a:pt x="14093" y="20220"/>
                  </a:lnTo>
                  <a:lnTo>
                    <a:pt x="16303" y="20562"/>
                  </a:lnTo>
                  <a:lnTo>
                    <a:pt x="17685" y="20470"/>
                  </a:lnTo>
                  <a:lnTo>
                    <a:pt x="2722" y="0"/>
                  </a:lnTo>
                  <a:close/>
                </a:path>
              </a:pathLst>
            </a:custGeom>
            <a:solidFill>
              <a:srgbClr val="D8493F"/>
            </a:solidFill>
          </p:spPr>
          <p:txBody>
            <a:bodyPr wrap="square" lIns="0" tIns="0" rIns="0" bIns="0" rtlCol="0"/>
            <a:lstStyle/>
            <a:p>
              <a:endParaRPr sz="372"/>
            </a:p>
          </p:txBody>
        </p:sp>
        <p:sp>
          <p:nvSpPr>
            <p:cNvPr id="248" name="object 156">
              <a:extLst>
                <a:ext uri="{FF2B5EF4-FFF2-40B4-BE49-F238E27FC236}">
                  <a16:creationId xmlns:a16="http://schemas.microsoft.com/office/drawing/2014/main" id="{581009AA-DC14-AD4D-9A49-577F6AC550DE}"/>
                </a:ext>
              </a:extLst>
            </p:cNvPr>
            <p:cNvSpPr/>
            <p:nvPr/>
          </p:nvSpPr>
          <p:spPr>
            <a:xfrm>
              <a:off x="6709889" y="2471249"/>
              <a:ext cx="7220" cy="9530"/>
            </a:xfrm>
            <a:custGeom>
              <a:avLst/>
              <a:gdLst/>
              <a:ahLst/>
              <a:cxnLst/>
              <a:rect l="l" t="t" r="r" b="b"/>
              <a:pathLst>
                <a:path w="15875" h="20954">
                  <a:moveTo>
                    <a:pt x="14962" y="0"/>
                  </a:moveTo>
                  <a:lnTo>
                    <a:pt x="0" y="20470"/>
                  </a:lnTo>
                  <a:lnTo>
                    <a:pt x="8659" y="20470"/>
                  </a:lnTo>
                  <a:lnTo>
                    <a:pt x="15706" y="13466"/>
                  </a:lnTo>
                  <a:lnTo>
                    <a:pt x="15769" y="3539"/>
                  </a:lnTo>
                  <a:lnTo>
                    <a:pt x="15392" y="1262"/>
                  </a:lnTo>
                  <a:lnTo>
                    <a:pt x="14962" y="0"/>
                  </a:lnTo>
                  <a:close/>
                </a:path>
              </a:pathLst>
            </a:custGeom>
            <a:solidFill>
              <a:srgbClr val="D8493F"/>
            </a:solidFill>
          </p:spPr>
          <p:txBody>
            <a:bodyPr wrap="square" lIns="0" tIns="0" rIns="0" bIns="0" rtlCol="0"/>
            <a:lstStyle/>
            <a:p>
              <a:endParaRPr sz="372"/>
            </a:p>
          </p:txBody>
        </p:sp>
        <p:sp>
          <p:nvSpPr>
            <p:cNvPr id="249" name="object 157">
              <a:extLst>
                <a:ext uri="{FF2B5EF4-FFF2-40B4-BE49-F238E27FC236}">
                  <a16:creationId xmlns:a16="http://schemas.microsoft.com/office/drawing/2014/main" id="{ADE4D6AA-68FF-C54C-84CC-B7CB945DD575}"/>
                </a:ext>
              </a:extLst>
            </p:cNvPr>
            <p:cNvSpPr/>
            <p:nvPr/>
          </p:nvSpPr>
          <p:spPr>
            <a:xfrm>
              <a:off x="6644652" y="2571469"/>
              <a:ext cx="20505" cy="0"/>
            </a:xfrm>
            <a:custGeom>
              <a:avLst/>
              <a:gdLst/>
              <a:ahLst/>
              <a:cxnLst/>
              <a:rect l="l" t="t" r="r" b="b"/>
              <a:pathLst>
                <a:path w="45084">
                  <a:moveTo>
                    <a:pt x="0" y="0"/>
                  </a:moveTo>
                  <a:lnTo>
                    <a:pt x="44899" y="0"/>
                  </a:lnTo>
                </a:path>
              </a:pathLst>
            </a:custGeom>
            <a:solidFill>
              <a:srgbClr val="D8493F"/>
            </a:solidFill>
          </p:spPr>
          <p:txBody>
            <a:bodyPr wrap="square" lIns="0" tIns="0" rIns="0" bIns="0" rtlCol="0"/>
            <a:lstStyle/>
            <a:p>
              <a:endParaRPr sz="372"/>
            </a:p>
          </p:txBody>
        </p:sp>
        <p:sp>
          <p:nvSpPr>
            <p:cNvPr id="250" name="object 158">
              <a:extLst>
                <a:ext uri="{FF2B5EF4-FFF2-40B4-BE49-F238E27FC236}">
                  <a16:creationId xmlns:a16="http://schemas.microsoft.com/office/drawing/2014/main" id="{B5BB0BCD-F107-884F-9D35-17CCBB351954}"/>
                </a:ext>
              </a:extLst>
            </p:cNvPr>
            <p:cNvSpPr/>
            <p:nvPr/>
          </p:nvSpPr>
          <p:spPr>
            <a:xfrm>
              <a:off x="6639942" y="2567426"/>
              <a:ext cx="4910" cy="4332"/>
            </a:xfrm>
            <a:custGeom>
              <a:avLst/>
              <a:gdLst/>
              <a:ahLst/>
              <a:cxnLst/>
              <a:rect l="l" t="t" r="r" b="b"/>
              <a:pathLst>
                <a:path w="10794" h="9525">
                  <a:moveTo>
                    <a:pt x="0" y="0"/>
                  </a:moveTo>
                  <a:lnTo>
                    <a:pt x="638" y="5009"/>
                  </a:lnTo>
                  <a:lnTo>
                    <a:pt x="5287" y="8981"/>
                  </a:lnTo>
                  <a:lnTo>
                    <a:pt x="10355" y="8884"/>
                  </a:lnTo>
                  <a:lnTo>
                    <a:pt x="0" y="0"/>
                  </a:lnTo>
                  <a:close/>
                </a:path>
              </a:pathLst>
            </a:custGeom>
            <a:solidFill>
              <a:srgbClr val="D8493F"/>
            </a:solidFill>
          </p:spPr>
          <p:txBody>
            <a:bodyPr wrap="square" lIns="0" tIns="0" rIns="0" bIns="0" rtlCol="0"/>
            <a:lstStyle/>
            <a:p>
              <a:endParaRPr sz="372"/>
            </a:p>
          </p:txBody>
        </p:sp>
        <p:sp>
          <p:nvSpPr>
            <p:cNvPr id="251" name="object 159">
              <a:extLst>
                <a:ext uri="{FF2B5EF4-FFF2-40B4-BE49-F238E27FC236}">
                  <a16:creationId xmlns:a16="http://schemas.microsoft.com/office/drawing/2014/main" id="{872ABF25-0844-9645-9A3E-C9F8242FDFFC}"/>
                </a:ext>
              </a:extLst>
            </p:cNvPr>
            <p:cNvSpPr/>
            <p:nvPr/>
          </p:nvSpPr>
          <p:spPr>
            <a:xfrm>
              <a:off x="6665076" y="2567429"/>
              <a:ext cx="4910" cy="4332"/>
            </a:xfrm>
            <a:custGeom>
              <a:avLst/>
              <a:gdLst/>
              <a:ahLst/>
              <a:cxnLst/>
              <a:rect l="l" t="t" r="r" b="b"/>
              <a:pathLst>
                <a:path w="10794" h="9525">
                  <a:moveTo>
                    <a:pt x="10376" y="0"/>
                  </a:moveTo>
                  <a:lnTo>
                    <a:pt x="0" y="8883"/>
                  </a:lnTo>
                  <a:lnTo>
                    <a:pt x="5130" y="8975"/>
                  </a:lnTo>
                  <a:lnTo>
                    <a:pt x="9737" y="5009"/>
                  </a:lnTo>
                  <a:lnTo>
                    <a:pt x="10376" y="0"/>
                  </a:lnTo>
                  <a:close/>
                </a:path>
              </a:pathLst>
            </a:custGeom>
            <a:solidFill>
              <a:srgbClr val="D8493F"/>
            </a:solidFill>
          </p:spPr>
          <p:txBody>
            <a:bodyPr wrap="square" lIns="0" tIns="0" rIns="0" bIns="0" rtlCol="0"/>
            <a:lstStyle/>
            <a:p>
              <a:endParaRPr sz="372"/>
            </a:p>
          </p:txBody>
        </p:sp>
        <p:sp>
          <p:nvSpPr>
            <p:cNvPr id="252" name="object 160">
              <a:extLst>
                <a:ext uri="{FF2B5EF4-FFF2-40B4-BE49-F238E27FC236}">
                  <a16:creationId xmlns:a16="http://schemas.microsoft.com/office/drawing/2014/main" id="{DAF218EC-3F71-1147-B41D-6525BDD70960}"/>
                </a:ext>
              </a:extLst>
            </p:cNvPr>
            <p:cNvSpPr/>
            <p:nvPr/>
          </p:nvSpPr>
          <p:spPr>
            <a:xfrm>
              <a:off x="6659168" y="3565240"/>
              <a:ext cx="159994" cy="299484"/>
            </a:xfrm>
            <a:custGeom>
              <a:avLst/>
              <a:gdLst/>
              <a:ahLst/>
              <a:cxnLst/>
              <a:rect l="l" t="t" r="r" b="b"/>
              <a:pathLst>
                <a:path w="351790" h="658495">
                  <a:moveTo>
                    <a:pt x="236241" y="457937"/>
                  </a:moveTo>
                  <a:lnTo>
                    <a:pt x="115365" y="457937"/>
                  </a:lnTo>
                  <a:lnTo>
                    <a:pt x="142946" y="648946"/>
                  </a:lnTo>
                  <a:lnTo>
                    <a:pt x="143595" y="653930"/>
                  </a:lnTo>
                  <a:lnTo>
                    <a:pt x="148233" y="657921"/>
                  </a:lnTo>
                  <a:lnTo>
                    <a:pt x="153301" y="657830"/>
                  </a:lnTo>
                  <a:lnTo>
                    <a:pt x="203437" y="657830"/>
                  </a:lnTo>
                  <a:lnTo>
                    <a:pt x="207970" y="653930"/>
                  </a:lnTo>
                  <a:lnTo>
                    <a:pt x="208598" y="648946"/>
                  </a:lnTo>
                  <a:lnTo>
                    <a:pt x="236241" y="457937"/>
                  </a:lnTo>
                  <a:close/>
                </a:path>
                <a:path w="351790" h="658495">
                  <a:moveTo>
                    <a:pt x="203437" y="657830"/>
                  </a:moveTo>
                  <a:lnTo>
                    <a:pt x="198200" y="657830"/>
                  </a:lnTo>
                  <a:lnTo>
                    <a:pt x="203331" y="657921"/>
                  </a:lnTo>
                  <a:close/>
                </a:path>
                <a:path w="351790" h="658495">
                  <a:moveTo>
                    <a:pt x="243529" y="89466"/>
                  </a:moveTo>
                  <a:lnTo>
                    <a:pt x="108067" y="89466"/>
                  </a:lnTo>
                  <a:lnTo>
                    <a:pt x="122779" y="182282"/>
                  </a:lnTo>
                  <a:lnTo>
                    <a:pt x="39881" y="437467"/>
                  </a:lnTo>
                  <a:lnTo>
                    <a:pt x="37158" y="445673"/>
                  </a:lnTo>
                  <a:lnTo>
                    <a:pt x="41807" y="454496"/>
                  </a:lnTo>
                  <a:lnTo>
                    <a:pt x="50016" y="457199"/>
                  </a:lnTo>
                  <a:lnTo>
                    <a:pt x="51263" y="457663"/>
                  </a:lnTo>
                  <a:lnTo>
                    <a:pt x="53482" y="458028"/>
                  </a:lnTo>
                  <a:lnTo>
                    <a:pt x="54875" y="457937"/>
                  </a:lnTo>
                  <a:lnTo>
                    <a:pt x="305412" y="457937"/>
                  </a:lnTo>
                  <a:lnTo>
                    <a:pt x="312459" y="450927"/>
                  </a:lnTo>
                  <a:lnTo>
                    <a:pt x="312522" y="441000"/>
                  </a:lnTo>
                  <a:lnTo>
                    <a:pt x="312145" y="438730"/>
                  </a:lnTo>
                  <a:lnTo>
                    <a:pt x="311715" y="437467"/>
                  </a:lnTo>
                  <a:lnTo>
                    <a:pt x="228786" y="182282"/>
                  </a:lnTo>
                  <a:lnTo>
                    <a:pt x="243529" y="89466"/>
                  </a:lnTo>
                  <a:close/>
                </a:path>
                <a:path w="351790" h="658495">
                  <a:moveTo>
                    <a:pt x="232838" y="0"/>
                  </a:moveTo>
                  <a:lnTo>
                    <a:pt x="118758" y="0"/>
                  </a:lnTo>
                  <a:lnTo>
                    <a:pt x="105763" y="1965"/>
                  </a:lnTo>
                  <a:lnTo>
                    <a:pt x="78696" y="29262"/>
                  </a:lnTo>
                  <a:lnTo>
                    <a:pt x="950" y="274519"/>
                  </a:lnTo>
                  <a:lnTo>
                    <a:pt x="0" y="283169"/>
                  </a:lnTo>
                  <a:lnTo>
                    <a:pt x="2401" y="291233"/>
                  </a:lnTo>
                  <a:lnTo>
                    <a:pt x="7695" y="297816"/>
                  </a:lnTo>
                  <a:lnTo>
                    <a:pt x="15421" y="302025"/>
                  </a:lnTo>
                  <a:lnTo>
                    <a:pt x="17400" y="302666"/>
                  </a:lnTo>
                  <a:lnTo>
                    <a:pt x="26083" y="303588"/>
                  </a:lnTo>
                  <a:lnTo>
                    <a:pt x="34183" y="301204"/>
                  </a:lnTo>
                  <a:lnTo>
                    <a:pt x="40805" y="295955"/>
                  </a:lnTo>
                  <a:lnTo>
                    <a:pt x="45053" y="288284"/>
                  </a:lnTo>
                  <a:lnTo>
                    <a:pt x="108067" y="89466"/>
                  </a:lnTo>
                  <a:lnTo>
                    <a:pt x="291984" y="89466"/>
                  </a:lnTo>
                  <a:lnTo>
                    <a:pt x="272910" y="29262"/>
                  </a:lnTo>
                  <a:lnTo>
                    <a:pt x="267130" y="17529"/>
                  </a:lnTo>
                  <a:lnTo>
                    <a:pt x="257684" y="8119"/>
                  </a:lnTo>
                  <a:lnTo>
                    <a:pt x="245833" y="1965"/>
                  </a:lnTo>
                  <a:lnTo>
                    <a:pt x="232838" y="0"/>
                  </a:lnTo>
                  <a:close/>
                </a:path>
                <a:path w="351790" h="658495">
                  <a:moveTo>
                    <a:pt x="291984" y="89466"/>
                  </a:moveTo>
                  <a:lnTo>
                    <a:pt x="243529" y="89466"/>
                  </a:lnTo>
                  <a:lnTo>
                    <a:pt x="306459" y="288284"/>
                  </a:lnTo>
                  <a:lnTo>
                    <a:pt x="310727" y="295955"/>
                  </a:lnTo>
                  <a:lnTo>
                    <a:pt x="317367" y="301204"/>
                  </a:lnTo>
                  <a:lnTo>
                    <a:pt x="325495" y="303588"/>
                  </a:lnTo>
                  <a:lnTo>
                    <a:pt x="334228" y="302666"/>
                  </a:lnTo>
                  <a:lnTo>
                    <a:pt x="336175" y="302025"/>
                  </a:lnTo>
                  <a:lnTo>
                    <a:pt x="343853" y="297816"/>
                  </a:lnTo>
                  <a:lnTo>
                    <a:pt x="349128" y="291233"/>
                  </a:lnTo>
                  <a:lnTo>
                    <a:pt x="351536" y="283169"/>
                  </a:lnTo>
                  <a:lnTo>
                    <a:pt x="350615" y="274519"/>
                  </a:lnTo>
                  <a:lnTo>
                    <a:pt x="291984" y="89466"/>
                  </a:lnTo>
                  <a:close/>
                </a:path>
              </a:pathLst>
            </a:custGeom>
            <a:solidFill>
              <a:srgbClr val="B6CCC3"/>
            </a:solidFill>
          </p:spPr>
          <p:txBody>
            <a:bodyPr wrap="square" lIns="0" tIns="0" rIns="0" bIns="0" rtlCol="0"/>
            <a:lstStyle/>
            <a:p>
              <a:endParaRPr sz="372"/>
            </a:p>
          </p:txBody>
        </p:sp>
        <p:sp>
          <p:nvSpPr>
            <p:cNvPr id="253" name="object 161">
              <a:extLst>
                <a:ext uri="{FF2B5EF4-FFF2-40B4-BE49-F238E27FC236}">
                  <a16:creationId xmlns:a16="http://schemas.microsoft.com/office/drawing/2014/main" id="{3EA45BC6-E5C2-B940-B331-DE54817AD6BB}"/>
                </a:ext>
              </a:extLst>
            </p:cNvPr>
            <p:cNvSpPr/>
            <p:nvPr/>
          </p:nvSpPr>
          <p:spPr>
            <a:xfrm>
              <a:off x="6710884" y="3503678"/>
              <a:ext cx="56604" cy="56316"/>
            </a:xfrm>
            <a:custGeom>
              <a:avLst/>
              <a:gdLst/>
              <a:ahLst/>
              <a:cxnLst/>
              <a:rect l="l" t="t" r="r" b="b"/>
              <a:pathLst>
                <a:path w="124459" h="123825">
                  <a:moveTo>
                    <a:pt x="62060" y="0"/>
                  </a:moveTo>
                  <a:lnTo>
                    <a:pt x="37927" y="4839"/>
                  </a:lnTo>
                  <a:lnTo>
                    <a:pt x="18198" y="18040"/>
                  </a:lnTo>
                  <a:lnTo>
                    <a:pt x="4884" y="37625"/>
                  </a:lnTo>
                  <a:lnTo>
                    <a:pt x="0" y="61620"/>
                  </a:lnTo>
                  <a:lnTo>
                    <a:pt x="4884" y="85654"/>
                  </a:lnTo>
                  <a:lnTo>
                    <a:pt x="18198" y="105292"/>
                  </a:lnTo>
                  <a:lnTo>
                    <a:pt x="37927" y="118538"/>
                  </a:lnTo>
                  <a:lnTo>
                    <a:pt x="62060" y="123397"/>
                  </a:lnTo>
                  <a:lnTo>
                    <a:pt x="86234" y="118538"/>
                  </a:lnTo>
                  <a:lnTo>
                    <a:pt x="105970" y="105292"/>
                  </a:lnTo>
                  <a:lnTo>
                    <a:pt x="119275" y="85654"/>
                  </a:lnTo>
                  <a:lnTo>
                    <a:pt x="124153" y="61620"/>
                  </a:lnTo>
                  <a:lnTo>
                    <a:pt x="119275" y="37625"/>
                  </a:lnTo>
                  <a:lnTo>
                    <a:pt x="105970" y="18040"/>
                  </a:lnTo>
                  <a:lnTo>
                    <a:pt x="86234" y="4839"/>
                  </a:lnTo>
                  <a:lnTo>
                    <a:pt x="62060" y="0"/>
                  </a:lnTo>
                  <a:close/>
                </a:path>
              </a:pathLst>
            </a:custGeom>
            <a:solidFill>
              <a:srgbClr val="B6CCC3"/>
            </a:solidFill>
          </p:spPr>
          <p:txBody>
            <a:bodyPr wrap="square" lIns="0" tIns="0" rIns="0" bIns="0" rtlCol="0"/>
            <a:lstStyle/>
            <a:p>
              <a:endParaRPr sz="372"/>
            </a:p>
          </p:txBody>
        </p:sp>
        <p:sp>
          <p:nvSpPr>
            <p:cNvPr id="254" name="object 162">
              <a:extLst>
                <a:ext uri="{FF2B5EF4-FFF2-40B4-BE49-F238E27FC236}">
                  <a16:creationId xmlns:a16="http://schemas.microsoft.com/office/drawing/2014/main" id="{E445E5CA-5447-FC41-9DC3-9934297E77A0}"/>
                </a:ext>
              </a:extLst>
            </p:cNvPr>
            <p:cNvSpPr/>
            <p:nvPr/>
          </p:nvSpPr>
          <p:spPr>
            <a:xfrm>
              <a:off x="6710884" y="3503674"/>
              <a:ext cx="56604" cy="56316"/>
            </a:xfrm>
            <a:custGeom>
              <a:avLst/>
              <a:gdLst/>
              <a:ahLst/>
              <a:cxnLst/>
              <a:rect l="l" t="t" r="r" b="b"/>
              <a:pathLst>
                <a:path w="124459" h="123825">
                  <a:moveTo>
                    <a:pt x="62050" y="0"/>
                  </a:moveTo>
                  <a:lnTo>
                    <a:pt x="37919" y="4840"/>
                  </a:lnTo>
                  <a:lnTo>
                    <a:pt x="18193" y="18043"/>
                  </a:lnTo>
                  <a:lnTo>
                    <a:pt x="4883" y="37630"/>
                  </a:lnTo>
                  <a:lnTo>
                    <a:pt x="0" y="61625"/>
                  </a:lnTo>
                  <a:lnTo>
                    <a:pt x="4883" y="85656"/>
                  </a:lnTo>
                  <a:lnTo>
                    <a:pt x="18193" y="105292"/>
                  </a:lnTo>
                  <a:lnTo>
                    <a:pt x="37919" y="118538"/>
                  </a:lnTo>
                  <a:lnTo>
                    <a:pt x="62050" y="123397"/>
                  </a:lnTo>
                  <a:lnTo>
                    <a:pt x="86238" y="118538"/>
                  </a:lnTo>
                  <a:lnTo>
                    <a:pt x="105977" y="105292"/>
                  </a:lnTo>
                  <a:lnTo>
                    <a:pt x="119277" y="85656"/>
                  </a:lnTo>
                  <a:lnTo>
                    <a:pt x="124153" y="61625"/>
                  </a:lnTo>
                  <a:lnTo>
                    <a:pt x="119277" y="37630"/>
                  </a:lnTo>
                  <a:lnTo>
                    <a:pt x="105977" y="18043"/>
                  </a:lnTo>
                  <a:lnTo>
                    <a:pt x="86238" y="4840"/>
                  </a:lnTo>
                  <a:lnTo>
                    <a:pt x="62050" y="0"/>
                  </a:lnTo>
                  <a:close/>
                </a:path>
              </a:pathLst>
            </a:custGeom>
            <a:solidFill>
              <a:srgbClr val="B6CCC3"/>
            </a:solidFill>
          </p:spPr>
          <p:txBody>
            <a:bodyPr wrap="square" lIns="0" tIns="0" rIns="0" bIns="0" rtlCol="0"/>
            <a:lstStyle/>
            <a:p>
              <a:endParaRPr sz="372"/>
            </a:p>
          </p:txBody>
        </p:sp>
        <p:sp>
          <p:nvSpPr>
            <p:cNvPr id="255" name="object 163">
              <a:extLst>
                <a:ext uri="{FF2B5EF4-FFF2-40B4-BE49-F238E27FC236}">
                  <a16:creationId xmlns:a16="http://schemas.microsoft.com/office/drawing/2014/main" id="{A639C125-80D3-6E49-8BFE-1DC512A68279}"/>
                </a:ext>
              </a:extLst>
            </p:cNvPr>
            <p:cNvSpPr/>
            <p:nvPr/>
          </p:nvSpPr>
          <p:spPr>
            <a:xfrm>
              <a:off x="6713179" y="3565248"/>
              <a:ext cx="51984" cy="0"/>
            </a:xfrm>
            <a:custGeom>
              <a:avLst/>
              <a:gdLst/>
              <a:ahLst/>
              <a:cxnLst/>
              <a:rect l="l" t="t" r="r" b="b"/>
              <a:pathLst>
                <a:path w="114300">
                  <a:moveTo>
                    <a:pt x="0" y="0"/>
                  </a:moveTo>
                  <a:lnTo>
                    <a:pt x="114069" y="0"/>
                  </a:lnTo>
                </a:path>
              </a:pathLst>
            </a:custGeom>
            <a:ln w="3175">
              <a:solidFill>
                <a:srgbClr val="B6CCC3"/>
              </a:solidFill>
            </a:ln>
          </p:spPr>
          <p:txBody>
            <a:bodyPr wrap="square" lIns="0" tIns="0" rIns="0" bIns="0" rtlCol="0"/>
            <a:lstStyle/>
            <a:p>
              <a:endParaRPr sz="372"/>
            </a:p>
          </p:txBody>
        </p:sp>
        <p:sp>
          <p:nvSpPr>
            <p:cNvPr id="256" name="object 164">
              <a:extLst>
                <a:ext uri="{FF2B5EF4-FFF2-40B4-BE49-F238E27FC236}">
                  <a16:creationId xmlns:a16="http://schemas.microsoft.com/office/drawing/2014/main" id="{D8DA0A54-7002-9246-9271-A6D8C6A37C0E}"/>
                </a:ext>
              </a:extLst>
            </p:cNvPr>
            <p:cNvSpPr/>
            <p:nvPr/>
          </p:nvSpPr>
          <p:spPr>
            <a:xfrm>
              <a:off x="6694955" y="3565248"/>
              <a:ext cx="18483" cy="13574"/>
            </a:xfrm>
            <a:custGeom>
              <a:avLst/>
              <a:gdLst/>
              <a:ahLst/>
              <a:cxnLst/>
              <a:rect l="l" t="t" r="r" b="b"/>
              <a:pathLst>
                <a:path w="40640" h="29845">
                  <a:moveTo>
                    <a:pt x="40072" y="0"/>
                  </a:moveTo>
                  <a:lnTo>
                    <a:pt x="27077" y="1964"/>
                  </a:lnTo>
                  <a:lnTo>
                    <a:pt x="15225" y="8116"/>
                  </a:lnTo>
                  <a:lnTo>
                    <a:pt x="5779" y="17524"/>
                  </a:lnTo>
                  <a:lnTo>
                    <a:pt x="0" y="29256"/>
                  </a:lnTo>
                  <a:lnTo>
                    <a:pt x="40072" y="0"/>
                  </a:lnTo>
                  <a:close/>
                </a:path>
              </a:pathLst>
            </a:custGeom>
            <a:solidFill>
              <a:srgbClr val="B6CCC3"/>
            </a:solidFill>
          </p:spPr>
          <p:txBody>
            <a:bodyPr wrap="square" lIns="0" tIns="0" rIns="0" bIns="0" rtlCol="0"/>
            <a:lstStyle/>
            <a:p>
              <a:endParaRPr sz="372"/>
            </a:p>
          </p:txBody>
        </p:sp>
        <p:sp>
          <p:nvSpPr>
            <p:cNvPr id="257" name="object 165">
              <a:extLst>
                <a:ext uri="{FF2B5EF4-FFF2-40B4-BE49-F238E27FC236}">
                  <a16:creationId xmlns:a16="http://schemas.microsoft.com/office/drawing/2014/main" id="{2E9711FB-B7A2-624C-B791-3E1F6885D8D2}"/>
                </a:ext>
              </a:extLst>
            </p:cNvPr>
            <p:cNvSpPr/>
            <p:nvPr/>
          </p:nvSpPr>
          <p:spPr>
            <a:xfrm>
              <a:off x="6667077" y="3696353"/>
              <a:ext cx="12707" cy="7220"/>
            </a:xfrm>
            <a:custGeom>
              <a:avLst/>
              <a:gdLst/>
              <a:ahLst/>
              <a:cxnLst/>
              <a:rect l="l" t="t" r="r" b="b"/>
              <a:pathLst>
                <a:path w="27940" h="15875">
                  <a:moveTo>
                    <a:pt x="27674" y="0"/>
                  </a:moveTo>
                  <a:lnTo>
                    <a:pt x="0" y="14381"/>
                  </a:lnTo>
                  <a:lnTo>
                    <a:pt x="8684" y="15304"/>
                  </a:lnTo>
                  <a:lnTo>
                    <a:pt x="16786" y="12920"/>
                  </a:lnTo>
                  <a:lnTo>
                    <a:pt x="23413" y="7671"/>
                  </a:lnTo>
                  <a:lnTo>
                    <a:pt x="27674" y="0"/>
                  </a:lnTo>
                  <a:close/>
                </a:path>
              </a:pathLst>
            </a:custGeom>
            <a:solidFill>
              <a:srgbClr val="B6CCC3"/>
            </a:solidFill>
          </p:spPr>
          <p:txBody>
            <a:bodyPr wrap="square" lIns="0" tIns="0" rIns="0" bIns="0" rtlCol="0"/>
            <a:lstStyle/>
            <a:p>
              <a:endParaRPr sz="372"/>
            </a:p>
          </p:txBody>
        </p:sp>
        <p:sp>
          <p:nvSpPr>
            <p:cNvPr id="258" name="object 166">
              <a:extLst>
                <a:ext uri="{FF2B5EF4-FFF2-40B4-BE49-F238E27FC236}">
                  <a16:creationId xmlns:a16="http://schemas.microsoft.com/office/drawing/2014/main" id="{D1B203BD-1FEA-BA4A-9B7D-545FDC955021}"/>
                </a:ext>
              </a:extLst>
            </p:cNvPr>
            <p:cNvSpPr/>
            <p:nvPr/>
          </p:nvSpPr>
          <p:spPr>
            <a:xfrm>
              <a:off x="6659173" y="3690092"/>
              <a:ext cx="7220" cy="12707"/>
            </a:xfrm>
            <a:custGeom>
              <a:avLst/>
              <a:gdLst/>
              <a:ahLst/>
              <a:cxnLst/>
              <a:rect l="l" t="t" r="r" b="b"/>
              <a:pathLst>
                <a:path w="15875" h="27940">
                  <a:moveTo>
                    <a:pt x="950" y="0"/>
                  </a:moveTo>
                  <a:lnTo>
                    <a:pt x="0" y="8649"/>
                  </a:lnTo>
                  <a:lnTo>
                    <a:pt x="2401" y="16714"/>
                  </a:lnTo>
                  <a:lnTo>
                    <a:pt x="7695" y="23297"/>
                  </a:lnTo>
                  <a:lnTo>
                    <a:pt x="15421" y="27505"/>
                  </a:lnTo>
                  <a:lnTo>
                    <a:pt x="950" y="0"/>
                  </a:lnTo>
                  <a:close/>
                </a:path>
              </a:pathLst>
            </a:custGeom>
            <a:solidFill>
              <a:srgbClr val="B6CCC3"/>
            </a:solidFill>
          </p:spPr>
          <p:txBody>
            <a:bodyPr wrap="square" lIns="0" tIns="0" rIns="0" bIns="0" rtlCol="0"/>
            <a:lstStyle/>
            <a:p>
              <a:endParaRPr sz="372"/>
            </a:p>
          </p:txBody>
        </p:sp>
        <p:sp>
          <p:nvSpPr>
            <p:cNvPr id="259" name="object 167">
              <a:extLst>
                <a:ext uri="{FF2B5EF4-FFF2-40B4-BE49-F238E27FC236}">
                  <a16:creationId xmlns:a16="http://schemas.microsoft.com/office/drawing/2014/main" id="{5EDB5C8E-A1BE-404A-8C19-558650991081}"/>
                </a:ext>
              </a:extLst>
            </p:cNvPr>
            <p:cNvSpPr/>
            <p:nvPr/>
          </p:nvSpPr>
          <p:spPr>
            <a:xfrm>
              <a:off x="6765068" y="3565239"/>
              <a:ext cx="18483" cy="13574"/>
            </a:xfrm>
            <a:custGeom>
              <a:avLst/>
              <a:gdLst/>
              <a:ahLst/>
              <a:cxnLst/>
              <a:rect l="l" t="t" r="r" b="b"/>
              <a:pathLst>
                <a:path w="40640" h="29845">
                  <a:moveTo>
                    <a:pt x="0" y="0"/>
                  </a:moveTo>
                  <a:lnTo>
                    <a:pt x="40072" y="29262"/>
                  </a:lnTo>
                  <a:lnTo>
                    <a:pt x="34292" y="17529"/>
                  </a:lnTo>
                  <a:lnTo>
                    <a:pt x="24846" y="8119"/>
                  </a:lnTo>
                  <a:lnTo>
                    <a:pt x="12994" y="1965"/>
                  </a:lnTo>
                  <a:lnTo>
                    <a:pt x="0" y="0"/>
                  </a:lnTo>
                  <a:close/>
                </a:path>
              </a:pathLst>
            </a:custGeom>
            <a:solidFill>
              <a:srgbClr val="B6CCC3"/>
            </a:solidFill>
          </p:spPr>
          <p:txBody>
            <a:bodyPr wrap="square" lIns="0" tIns="0" rIns="0" bIns="0" rtlCol="0"/>
            <a:lstStyle/>
            <a:p>
              <a:endParaRPr sz="372"/>
            </a:p>
          </p:txBody>
        </p:sp>
        <p:sp>
          <p:nvSpPr>
            <p:cNvPr id="260" name="object 168">
              <a:extLst>
                <a:ext uri="{FF2B5EF4-FFF2-40B4-BE49-F238E27FC236}">
                  <a16:creationId xmlns:a16="http://schemas.microsoft.com/office/drawing/2014/main" id="{F0C78E08-BBA1-3344-846D-0CC473D22DC5}"/>
                </a:ext>
              </a:extLst>
            </p:cNvPr>
            <p:cNvSpPr/>
            <p:nvPr/>
          </p:nvSpPr>
          <p:spPr>
            <a:xfrm>
              <a:off x="6798550" y="3696358"/>
              <a:ext cx="12707" cy="7220"/>
            </a:xfrm>
            <a:custGeom>
              <a:avLst/>
              <a:gdLst/>
              <a:ahLst/>
              <a:cxnLst/>
              <a:rect l="l" t="t" r="r" b="b"/>
              <a:pathLst>
                <a:path w="27940" h="15875">
                  <a:moveTo>
                    <a:pt x="0" y="0"/>
                  </a:moveTo>
                  <a:lnTo>
                    <a:pt x="4263" y="7653"/>
                  </a:lnTo>
                  <a:lnTo>
                    <a:pt x="10900" y="12894"/>
                  </a:lnTo>
                  <a:lnTo>
                    <a:pt x="19021" y="15283"/>
                  </a:lnTo>
                  <a:lnTo>
                    <a:pt x="27737" y="14380"/>
                  </a:lnTo>
                  <a:lnTo>
                    <a:pt x="0" y="0"/>
                  </a:lnTo>
                  <a:close/>
                </a:path>
              </a:pathLst>
            </a:custGeom>
            <a:solidFill>
              <a:srgbClr val="B6CCC3"/>
            </a:solidFill>
          </p:spPr>
          <p:txBody>
            <a:bodyPr wrap="square" lIns="0" tIns="0" rIns="0" bIns="0" rtlCol="0"/>
            <a:lstStyle/>
            <a:p>
              <a:endParaRPr sz="372"/>
            </a:p>
          </p:txBody>
        </p:sp>
        <p:sp>
          <p:nvSpPr>
            <p:cNvPr id="261" name="object 169">
              <a:extLst>
                <a:ext uri="{FF2B5EF4-FFF2-40B4-BE49-F238E27FC236}">
                  <a16:creationId xmlns:a16="http://schemas.microsoft.com/office/drawing/2014/main" id="{7D9BF66B-4A6C-D64B-8D6C-8A7CCE321A9F}"/>
                </a:ext>
              </a:extLst>
            </p:cNvPr>
            <p:cNvSpPr/>
            <p:nvPr/>
          </p:nvSpPr>
          <p:spPr>
            <a:xfrm>
              <a:off x="6812065" y="3690091"/>
              <a:ext cx="7220" cy="12707"/>
            </a:xfrm>
            <a:custGeom>
              <a:avLst/>
              <a:gdLst/>
              <a:ahLst/>
              <a:cxnLst/>
              <a:rect l="l" t="t" r="r" b="b"/>
              <a:pathLst>
                <a:path w="15875" h="27940">
                  <a:moveTo>
                    <a:pt x="14439" y="0"/>
                  </a:moveTo>
                  <a:lnTo>
                    <a:pt x="0" y="27505"/>
                  </a:lnTo>
                  <a:lnTo>
                    <a:pt x="7671" y="23297"/>
                  </a:lnTo>
                  <a:lnTo>
                    <a:pt x="12944" y="16714"/>
                  </a:lnTo>
                  <a:lnTo>
                    <a:pt x="15354" y="8649"/>
                  </a:lnTo>
                  <a:lnTo>
                    <a:pt x="14439" y="0"/>
                  </a:lnTo>
                  <a:close/>
                </a:path>
              </a:pathLst>
            </a:custGeom>
            <a:solidFill>
              <a:srgbClr val="B6CCC3"/>
            </a:solidFill>
          </p:spPr>
          <p:txBody>
            <a:bodyPr wrap="square" lIns="0" tIns="0" rIns="0" bIns="0" rtlCol="0"/>
            <a:lstStyle/>
            <a:p>
              <a:endParaRPr sz="372"/>
            </a:p>
          </p:txBody>
        </p:sp>
        <p:sp>
          <p:nvSpPr>
            <p:cNvPr id="262" name="object 170">
              <a:extLst>
                <a:ext uri="{FF2B5EF4-FFF2-40B4-BE49-F238E27FC236}">
                  <a16:creationId xmlns:a16="http://schemas.microsoft.com/office/drawing/2014/main" id="{FB8D0D6E-AF4C-0142-9C40-EDA6E4BA160B}"/>
                </a:ext>
              </a:extLst>
            </p:cNvPr>
            <p:cNvSpPr/>
            <p:nvPr/>
          </p:nvSpPr>
          <p:spPr>
            <a:xfrm>
              <a:off x="6684120" y="3773507"/>
              <a:ext cx="27725" cy="0"/>
            </a:xfrm>
            <a:custGeom>
              <a:avLst/>
              <a:gdLst/>
              <a:ahLst/>
              <a:cxnLst/>
              <a:rect l="l" t="t" r="r" b="b"/>
              <a:pathLst>
                <a:path w="60959">
                  <a:moveTo>
                    <a:pt x="0" y="0"/>
                  </a:moveTo>
                  <a:lnTo>
                    <a:pt x="60479" y="0"/>
                  </a:lnTo>
                </a:path>
              </a:pathLst>
            </a:custGeom>
            <a:solidFill>
              <a:srgbClr val="B6CCC3"/>
            </a:solidFill>
          </p:spPr>
          <p:txBody>
            <a:bodyPr wrap="square" lIns="0" tIns="0" rIns="0" bIns="0" rtlCol="0"/>
            <a:lstStyle/>
            <a:p>
              <a:endParaRPr sz="372"/>
            </a:p>
          </p:txBody>
        </p:sp>
        <p:sp>
          <p:nvSpPr>
            <p:cNvPr id="263" name="object 171">
              <a:extLst>
                <a:ext uri="{FF2B5EF4-FFF2-40B4-BE49-F238E27FC236}">
                  <a16:creationId xmlns:a16="http://schemas.microsoft.com/office/drawing/2014/main" id="{720B8537-E6EB-1645-BEDF-C021A97675C8}"/>
                </a:ext>
              </a:extLst>
            </p:cNvPr>
            <p:cNvSpPr/>
            <p:nvPr/>
          </p:nvSpPr>
          <p:spPr>
            <a:xfrm>
              <a:off x="6766605" y="3773507"/>
              <a:ext cx="27725" cy="0"/>
            </a:xfrm>
            <a:custGeom>
              <a:avLst/>
              <a:gdLst/>
              <a:ahLst/>
              <a:cxnLst/>
              <a:rect l="l" t="t" r="r" b="b"/>
              <a:pathLst>
                <a:path w="60959">
                  <a:moveTo>
                    <a:pt x="0" y="0"/>
                  </a:moveTo>
                  <a:lnTo>
                    <a:pt x="60511" y="0"/>
                  </a:lnTo>
                </a:path>
              </a:pathLst>
            </a:custGeom>
            <a:solidFill>
              <a:srgbClr val="B6CCC3"/>
            </a:solidFill>
          </p:spPr>
          <p:txBody>
            <a:bodyPr wrap="square" lIns="0" tIns="0" rIns="0" bIns="0" rtlCol="0"/>
            <a:lstStyle/>
            <a:p>
              <a:endParaRPr sz="372"/>
            </a:p>
          </p:txBody>
        </p:sp>
        <p:sp>
          <p:nvSpPr>
            <p:cNvPr id="264" name="object 172">
              <a:extLst>
                <a:ext uri="{FF2B5EF4-FFF2-40B4-BE49-F238E27FC236}">
                  <a16:creationId xmlns:a16="http://schemas.microsoft.com/office/drawing/2014/main" id="{42F000F3-406A-AE45-84CE-F0B29C074E7C}"/>
                </a:ext>
              </a:extLst>
            </p:cNvPr>
            <p:cNvSpPr/>
            <p:nvPr/>
          </p:nvSpPr>
          <p:spPr>
            <a:xfrm>
              <a:off x="6676072" y="3764199"/>
              <a:ext cx="8086" cy="9530"/>
            </a:xfrm>
            <a:custGeom>
              <a:avLst/>
              <a:gdLst/>
              <a:ahLst/>
              <a:cxnLst/>
              <a:rect l="l" t="t" r="r" b="b"/>
              <a:pathLst>
                <a:path w="17780" h="20954">
                  <a:moveTo>
                    <a:pt x="2711" y="0"/>
                  </a:moveTo>
                  <a:lnTo>
                    <a:pt x="0" y="8206"/>
                  </a:lnTo>
                  <a:lnTo>
                    <a:pt x="4628" y="17059"/>
                  </a:lnTo>
                  <a:lnTo>
                    <a:pt x="12858" y="19732"/>
                  </a:lnTo>
                  <a:lnTo>
                    <a:pt x="14093" y="20220"/>
                  </a:lnTo>
                  <a:lnTo>
                    <a:pt x="16292" y="20561"/>
                  </a:lnTo>
                  <a:lnTo>
                    <a:pt x="17685" y="20464"/>
                  </a:lnTo>
                  <a:lnTo>
                    <a:pt x="2711" y="0"/>
                  </a:lnTo>
                  <a:close/>
                </a:path>
              </a:pathLst>
            </a:custGeom>
            <a:solidFill>
              <a:srgbClr val="B6CCC3"/>
            </a:solidFill>
          </p:spPr>
          <p:txBody>
            <a:bodyPr wrap="square" lIns="0" tIns="0" rIns="0" bIns="0" rtlCol="0"/>
            <a:lstStyle/>
            <a:p>
              <a:endParaRPr sz="372"/>
            </a:p>
          </p:txBody>
        </p:sp>
        <p:sp>
          <p:nvSpPr>
            <p:cNvPr id="265" name="object 173">
              <a:extLst>
                <a:ext uri="{FF2B5EF4-FFF2-40B4-BE49-F238E27FC236}">
                  <a16:creationId xmlns:a16="http://schemas.microsoft.com/office/drawing/2014/main" id="{C7D37D63-9552-5140-B38F-7023A5F62D1D}"/>
                </a:ext>
              </a:extLst>
            </p:cNvPr>
            <p:cNvSpPr/>
            <p:nvPr/>
          </p:nvSpPr>
          <p:spPr>
            <a:xfrm>
              <a:off x="6794131" y="3764200"/>
              <a:ext cx="7220" cy="9530"/>
            </a:xfrm>
            <a:custGeom>
              <a:avLst/>
              <a:gdLst/>
              <a:ahLst/>
              <a:cxnLst/>
              <a:rect l="l" t="t" r="r" b="b"/>
              <a:pathLst>
                <a:path w="15875" h="20954">
                  <a:moveTo>
                    <a:pt x="14952" y="0"/>
                  </a:moveTo>
                  <a:lnTo>
                    <a:pt x="0" y="20464"/>
                  </a:lnTo>
                  <a:lnTo>
                    <a:pt x="8648" y="20464"/>
                  </a:lnTo>
                  <a:lnTo>
                    <a:pt x="15706" y="13459"/>
                  </a:lnTo>
                  <a:lnTo>
                    <a:pt x="15758" y="3532"/>
                  </a:lnTo>
                  <a:lnTo>
                    <a:pt x="15392" y="1262"/>
                  </a:lnTo>
                  <a:lnTo>
                    <a:pt x="14952" y="0"/>
                  </a:lnTo>
                  <a:close/>
                </a:path>
              </a:pathLst>
            </a:custGeom>
            <a:solidFill>
              <a:srgbClr val="B6CCC3"/>
            </a:solidFill>
          </p:spPr>
          <p:txBody>
            <a:bodyPr wrap="square" lIns="0" tIns="0" rIns="0" bIns="0" rtlCol="0"/>
            <a:lstStyle/>
            <a:p>
              <a:endParaRPr sz="372"/>
            </a:p>
          </p:txBody>
        </p:sp>
        <p:sp>
          <p:nvSpPr>
            <p:cNvPr id="266" name="object 174">
              <a:extLst>
                <a:ext uri="{FF2B5EF4-FFF2-40B4-BE49-F238E27FC236}">
                  <a16:creationId xmlns:a16="http://schemas.microsoft.com/office/drawing/2014/main" id="{3F28528F-D661-AB46-AB59-624FABFB5D65}"/>
                </a:ext>
              </a:extLst>
            </p:cNvPr>
            <p:cNvSpPr/>
            <p:nvPr/>
          </p:nvSpPr>
          <p:spPr>
            <a:xfrm>
              <a:off x="6728894" y="3864417"/>
              <a:ext cx="20505" cy="0"/>
            </a:xfrm>
            <a:custGeom>
              <a:avLst/>
              <a:gdLst/>
              <a:ahLst/>
              <a:cxnLst/>
              <a:rect l="l" t="t" r="r" b="b"/>
              <a:pathLst>
                <a:path w="45084">
                  <a:moveTo>
                    <a:pt x="0" y="0"/>
                  </a:moveTo>
                  <a:lnTo>
                    <a:pt x="44888" y="0"/>
                  </a:lnTo>
                </a:path>
              </a:pathLst>
            </a:custGeom>
            <a:solidFill>
              <a:srgbClr val="B6CCC3"/>
            </a:solidFill>
          </p:spPr>
          <p:txBody>
            <a:bodyPr wrap="square" lIns="0" tIns="0" rIns="0" bIns="0" rtlCol="0"/>
            <a:lstStyle/>
            <a:p>
              <a:endParaRPr sz="372"/>
            </a:p>
          </p:txBody>
        </p:sp>
        <p:sp>
          <p:nvSpPr>
            <p:cNvPr id="267" name="object 175">
              <a:extLst>
                <a:ext uri="{FF2B5EF4-FFF2-40B4-BE49-F238E27FC236}">
                  <a16:creationId xmlns:a16="http://schemas.microsoft.com/office/drawing/2014/main" id="{A9336124-05BB-7140-BFB3-9FAB23E4930F}"/>
                </a:ext>
              </a:extLst>
            </p:cNvPr>
            <p:cNvSpPr/>
            <p:nvPr/>
          </p:nvSpPr>
          <p:spPr>
            <a:xfrm>
              <a:off x="6724180" y="3860377"/>
              <a:ext cx="4910" cy="4332"/>
            </a:xfrm>
            <a:custGeom>
              <a:avLst/>
              <a:gdLst/>
              <a:ahLst/>
              <a:cxnLst/>
              <a:rect l="l" t="t" r="r" b="b"/>
              <a:pathLst>
                <a:path w="10794" h="9525">
                  <a:moveTo>
                    <a:pt x="0" y="0"/>
                  </a:moveTo>
                  <a:lnTo>
                    <a:pt x="649" y="5009"/>
                  </a:lnTo>
                  <a:lnTo>
                    <a:pt x="5287" y="8974"/>
                  </a:lnTo>
                  <a:lnTo>
                    <a:pt x="10366" y="8883"/>
                  </a:lnTo>
                  <a:lnTo>
                    <a:pt x="0" y="0"/>
                  </a:lnTo>
                  <a:close/>
                </a:path>
              </a:pathLst>
            </a:custGeom>
            <a:solidFill>
              <a:srgbClr val="B6CCC3"/>
            </a:solidFill>
          </p:spPr>
          <p:txBody>
            <a:bodyPr wrap="square" lIns="0" tIns="0" rIns="0" bIns="0" rtlCol="0"/>
            <a:lstStyle/>
            <a:p>
              <a:endParaRPr sz="372"/>
            </a:p>
          </p:txBody>
        </p:sp>
        <p:sp>
          <p:nvSpPr>
            <p:cNvPr id="268" name="object 176">
              <a:extLst>
                <a:ext uri="{FF2B5EF4-FFF2-40B4-BE49-F238E27FC236}">
                  <a16:creationId xmlns:a16="http://schemas.microsoft.com/office/drawing/2014/main" id="{4A46B032-04D6-5042-96EA-429553D71AAC}"/>
                </a:ext>
              </a:extLst>
            </p:cNvPr>
            <p:cNvSpPr/>
            <p:nvPr/>
          </p:nvSpPr>
          <p:spPr>
            <a:xfrm>
              <a:off x="6749314" y="3860380"/>
              <a:ext cx="4910" cy="4332"/>
            </a:xfrm>
            <a:custGeom>
              <a:avLst/>
              <a:gdLst/>
              <a:ahLst/>
              <a:cxnLst/>
              <a:rect l="l" t="t" r="r" b="b"/>
              <a:pathLst>
                <a:path w="10794" h="9525">
                  <a:moveTo>
                    <a:pt x="10387" y="0"/>
                  </a:moveTo>
                  <a:lnTo>
                    <a:pt x="0" y="8877"/>
                  </a:lnTo>
                  <a:lnTo>
                    <a:pt x="5130" y="8974"/>
                  </a:lnTo>
                  <a:lnTo>
                    <a:pt x="9737" y="5002"/>
                  </a:lnTo>
                  <a:lnTo>
                    <a:pt x="10387" y="0"/>
                  </a:lnTo>
                  <a:close/>
                </a:path>
              </a:pathLst>
            </a:custGeom>
            <a:solidFill>
              <a:srgbClr val="B6CCC3"/>
            </a:solidFill>
          </p:spPr>
          <p:txBody>
            <a:bodyPr wrap="square" lIns="0" tIns="0" rIns="0" bIns="0" rtlCol="0"/>
            <a:lstStyle/>
            <a:p>
              <a:endParaRPr sz="372"/>
            </a:p>
          </p:txBody>
        </p:sp>
        <p:sp>
          <p:nvSpPr>
            <p:cNvPr id="269" name="object 177">
              <a:extLst>
                <a:ext uri="{FF2B5EF4-FFF2-40B4-BE49-F238E27FC236}">
                  <a16:creationId xmlns:a16="http://schemas.microsoft.com/office/drawing/2014/main" id="{54B4F03A-4783-F14E-A6B9-E00FFBDAD6BC}"/>
                </a:ext>
              </a:extLst>
            </p:cNvPr>
            <p:cNvSpPr/>
            <p:nvPr/>
          </p:nvSpPr>
          <p:spPr>
            <a:xfrm>
              <a:off x="6463514" y="3861309"/>
              <a:ext cx="159994" cy="299484"/>
            </a:xfrm>
            <a:custGeom>
              <a:avLst/>
              <a:gdLst/>
              <a:ahLst/>
              <a:cxnLst/>
              <a:rect l="l" t="t" r="r" b="b"/>
              <a:pathLst>
                <a:path w="351790" h="658495">
                  <a:moveTo>
                    <a:pt x="236241" y="457937"/>
                  </a:moveTo>
                  <a:lnTo>
                    <a:pt x="115365" y="457937"/>
                  </a:lnTo>
                  <a:lnTo>
                    <a:pt x="142946" y="648953"/>
                  </a:lnTo>
                  <a:lnTo>
                    <a:pt x="143595" y="653930"/>
                  </a:lnTo>
                  <a:lnTo>
                    <a:pt x="148233" y="657921"/>
                  </a:lnTo>
                  <a:lnTo>
                    <a:pt x="153301" y="657830"/>
                  </a:lnTo>
                  <a:lnTo>
                    <a:pt x="203437" y="657830"/>
                  </a:lnTo>
                  <a:lnTo>
                    <a:pt x="207970" y="653930"/>
                  </a:lnTo>
                  <a:lnTo>
                    <a:pt x="208588" y="648953"/>
                  </a:lnTo>
                  <a:lnTo>
                    <a:pt x="236241" y="457937"/>
                  </a:lnTo>
                  <a:close/>
                </a:path>
                <a:path w="351790" h="658495">
                  <a:moveTo>
                    <a:pt x="203437" y="657830"/>
                  </a:moveTo>
                  <a:lnTo>
                    <a:pt x="198211" y="657830"/>
                  </a:lnTo>
                  <a:lnTo>
                    <a:pt x="203331" y="657921"/>
                  </a:lnTo>
                  <a:close/>
                </a:path>
                <a:path w="351790" h="658495">
                  <a:moveTo>
                    <a:pt x="243529" y="89466"/>
                  </a:moveTo>
                  <a:lnTo>
                    <a:pt x="108067" y="89466"/>
                  </a:lnTo>
                  <a:lnTo>
                    <a:pt x="122779" y="182282"/>
                  </a:lnTo>
                  <a:lnTo>
                    <a:pt x="39881" y="437473"/>
                  </a:lnTo>
                  <a:lnTo>
                    <a:pt x="37158" y="445673"/>
                  </a:lnTo>
                  <a:lnTo>
                    <a:pt x="41797" y="454497"/>
                  </a:lnTo>
                  <a:lnTo>
                    <a:pt x="50016" y="457199"/>
                  </a:lnTo>
                  <a:lnTo>
                    <a:pt x="51263" y="457663"/>
                  </a:lnTo>
                  <a:lnTo>
                    <a:pt x="53482" y="458028"/>
                  </a:lnTo>
                  <a:lnTo>
                    <a:pt x="54875" y="457937"/>
                  </a:lnTo>
                  <a:lnTo>
                    <a:pt x="305412" y="457937"/>
                  </a:lnTo>
                  <a:lnTo>
                    <a:pt x="312459" y="450932"/>
                  </a:lnTo>
                  <a:lnTo>
                    <a:pt x="312522" y="441006"/>
                  </a:lnTo>
                  <a:lnTo>
                    <a:pt x="312145" y="438730"/>
                  </a:lnTo>
                  <a:lnTo>
                    <a:pt x="311715" y="437473"/>
                  </a:lnTo>
                  <a:lnTo>
                    <a:pt x="228786" y="182282"/>
                  </a:lnTo>
                  <a:lnTo>
                    <a:pt x="243529" y="89466"/>
                  </a:lnTo>
                  <a:close/>
                </a:path>
                <a:path w="351790" h="658495">
                  <a:moveTo>
                    <a:pt x="232838" y="0"/>
                  </a:moveTo>
                  <a:lnTo>
                    <a:pt x="118768" y="0"/>
                  </a:lnTo>
                  <a:lnTo>
                    <a:pt x="105767" y="1967"/>
                  </a:lnTo>
                  <a:lnTo>
                    <a:pt x="78686" y="29262"/>
                  </a:lnTo>
                  <a:lnTo>
                    <a:pt x="950" y="274519"/>
                  </a:lnTo>
                  <a:lnTo>
                    <a:pt x="0" y="283170"/>
                  </a:lnTo>
                  <a:lnTo>
                    <a:pt x="2401" y="291235"/>
                  </a:lnTo>
                  <a:lnTo>
                    <a:pt x="7695" y="297819"/>
                  </a:lnTo>
                  <a:lnTo>
                    <a:pt x="15421" y="302025"/>
                  </a:lnTo>
                  <a:lnTo>
                    <a:pt x="17400" y="302672"/>
                  </a:lnTo>
                  <a:lnTo>
                    <a:pt x="26077" y="303592"/>
                  </a:lnTo>
                  <a:lnTo>
                    <a:pt x="34174" y="301207"/>
                  </a:lnTo>
                  <a:lnTo>
                    <a:pt x="40794" y="295958"/>
                  </a:lnTo>
                  <a:lnTo>
                    <a:pt x="45043" y="288284"/>
                  </a:lnTo>
                  <a:lnTo>
                    <a:pt x="108067" y="89466"/>
                  </a:lnTo>
                  <a:lnTo>
                    <a:pt x="291984" y="89466"/>
                  </a:lnTo>
                  <a:lnTo>
                    <a:pt x="272910" y="29262"/>
                  </a:lnTo>
                  <a:lnTo>
                    <a:pt x="267130" y="17530"/>
                  </a:lnTo>
                  <a:lnTo>
                    <a:pt x="257684" y="8121"/>
                  </a:lnTo>
                  <a:lnTo>
                    <a:pt x="245833" y="1967"/>
                  </a:lnTo>
                  <a:lnTo>
                    <a:pt x="232838" y="0"/>
                  </a:lnTo>
                  <a:close/>
                </a:path>
                <a:path w="351790" h="658495">
                  <a:moveTo>
                    <a:pt x="291984" y="89466"/>
                  </a:moveTo>
                  <a:lnTo>
                    <a:pt x="243529" y="89466"/>
                  </a:lnTo>
                  <a:lnTo>
                    <a:pt x="306459" y="288284"/>
                  </a:lnTo>
                  <a:lnTo>
                    <a:pt x="310723" y="295958"/>
                  </a:lnTo>
                  <a:lnTo>
                    <a:pt x="317363" y="301207"/>
                  </a:lnTo>
                  <a:lnTo>
                    <a:pt x="325494" y="303592"/>
                  </a:lnTo>
                  <a:lnTo>
                    <a:pt x="334228" y="302672"/>
                  </a:lnTo>
                  <a:lnTo>
                    <a:pt x="336175" y="302025"/>
                  </a:lnTo>
                  <a:lnTo>
                    <a:pt x="343853" y="297819"/>
                  </a:lnTo>
                  <a:lnTo>
                    <a:pt x="349128" y="291235"/>
                  </a:lnTo>
                  <a:lnTo>
                    <a:pt x="351536" y="283170"/>
                  </a:lnTo>
                  <a:lnTo>
                    <a:pt x="350615" y="274519"/>
                  </a:lnTo>
                  <a:lnTo>
                    <a:pt x="291984" y="89466"/>
                  </a:lnTo>
                  <a:close/>
                </a:path>
              </a:pathLst>
            </a:custGeom>
            <a:solidFill>
              <a:srgbClr val="629080"/>
            </a:solidFill>
          </p:spPr>
          <p:txBody>
            <a:bodyPr wrap="square" lIns="0" tIns="0" rIns="0" bIns="0" rtlCol="0"/>
            <a:lstStyle/>
            <a:p>
              <a:endParaRPr sz="372"/>
            </a:p>
          </p:txBody>
        </p:sp>
        <p:sp>
          <p:nvSpPr>
            <p:cNvPr id="270" name="object 178">
              <a:extLst>
                <a:ext uri="{FF2B5EF4-FFF2-40B4-BE49-F238E27FC236}">
                  <a16:creationId xmlns:a16="http://schemas.microsoft.com/office/drawing/2014/main" id="{6FD867A0-AD0B-A44A-A780-F7BE4247863F}"/>
                </a:ext>
              </a:extLst>
            </p:cNvPr>
            <p:cNvSpPr/>
            <p:nvPr/>
          </p:nvSpPr>
          <p:spPr>
            <a:xfrm>
              <a:off x="6515231" y="3799746"/>
              <a:ext cx="56604" cy="56316"/>
            </a:xfrm>
            <a:custGeom>
              <a:avLst/>
              <a:gdLst/>
              <a:ahLst/>
              <a:cxnLst/>
              <a:rect l="l" t="t" r="r" b="b"/>
              <a:pathLst>
                <a:path w="124459" h="123825">
                  <a:moveTo>
                    <a:pt x="62060" y="0"/>
                  </a:moveTo>
                  <a:lnTo>
                    <a:pt x="37923" y="4839"/>
                  </a:lnTo>
                  <a:lnTo>
                    <a:pt x="18194" y="18039"/>
                  </a:lnTo>
                  <a:lnTo>
                    <a:pt x="4883" y="37625"/>
                  </a:lnTo>
                  <a:lnTo>
                    <a:pt x="0" y="61619"/>
                  </a:lnTo>
                  <a:lnTo>
                    <a:pt x="4883" y="85653"/>
                  </a:lnTo>
                  <a:lnTo>
                    <a:pt x="18194" y="105291"/>
                  </a:lnTo>
                  <a:lnTo>
                    <a:pt x="37923" y="118538"/>
                  </a:lnTo>
                  <a:lnTo>
                    <a:pt x="62060" y="123397"/>
                  </a:lnTo>
                  <a:lnTo>
                    <a:pt x="86229" y="118538"/>
                  </a:lnTo>
                  <a:lnTo>
                    <a:pt x="105966" y="105291"/>
                  </a:lnTo>
                  <a:lnTo>
                    <a:pt x="119273" y="85653"/>
                  </a:lnTo>
                  <a:lnTo>
                    <a:pt x="124153" y="61619"/>
                  </a:lnTo>
                  <a:lnTo>
                    <a:pt x="119273" y="37625"/>
                  </a:lnTo>
                  <a:lnTo>
                    <a:pt x="105966" y="18039"/>
                  </a:lnTo>
                  <a:lnTo>
                    <a:pt x="86229" y="4839"/>
                  </a:lnTo>
                  <a:lnTo>
                    <a:pt x="62060" y="0"/>
                  </a:lnTo>
                  <a:close/>
                </a:path>
              </a:pathLst>
            </a:custGeom>
            <a:solidFill>
              <a:srgbClr val="629080"/>
            </a:solidFill>
          </p:spPr>
          <p:txBody>
            <a:bodyPr wrap="square" lIns="0" tIns="0" rIns="0" bIns="0" rtlCol="0"/>
            <a:lstStyle/>
            <a:p>
              <a:endParaRPr sz="372"/>
            </a:p>
          </p:txBody>
        </p:sp>
        <p:sp>
          <p:nvSpPr>
            <p:cNvPr id="271" name="object 179">
              <a:extLst>
                <a:ext uri="{FF2B5EF4-FFF2-40B4-BE49-F238E27FC236}">
                  <a16:creationId xmlns:a16="http://schemas.microsoft.com/office/drawing/2014/main" id="{97B68545-E08C-C54F-9956-A2BECA68E1AC}"/>
                </a:ext>
              </a:extLst>
            </p:cNvPr>
            <p:cNvSpPr/>
            <p:nvPr/>
          </p:nvSpPr>
          <p:spPr>
            <a:xfrm>
              <a:off x="6515226" y="3799745"/>
              <a:ext cx="56604" cy="56316"/>
            </a:xfrm>
            <a:custGeom>
              <a:avLst/>
              <a:gdLst/>
              <a:ahLst/>
              <a:cxnLst/>
              <a:rect l="l" t="t" r="r" b="b"/>
              <a:pathLst>
                <a:path w="124459" h="123825">
                  <a:moveTo>
                    <a:pt x="62071" y="0"/>
                  </a:moveTo>
                  <a:lnTo>
                    <a:pt x="37932" y="4839"/>
                  </a:lnTo>
                  <a:lnTo>
                    <a:pt x="18199" y="18040"/>
                  </a:lnTo>
                  <a:lnTo>
                    <a:pt x="4885" y="37625"/>
                  </a:lnTo>
                  <a:lnTo>
                    <a:pt x="0" y="61620"/>
                  </a:lnTo>
                  <a:lnTo>
                    <a:pt x="4885" y="85651"/>
                  </a:lnTo>
                  <a:lnTo>
                    <a:pt x="18199" y="105289"/>
                  </a:lnTo>
                  <a:lnTo>
                    <a:pt x="37932" y="118537"/>
                  </a:lnTo>
                  <a:lnTo>
                    <a:pt x="62071" y="123397"/>
                  </a:lnTo>
                  <a:lnTo>
                    <a:pt x="86251" y="118537"/>
                  </a:lnTo>
                  <a:lnTo>
                    <a:pt x="105983" y="105289"/>
                  </a:lnTo>
                  <a:lnTo>
                    <a:pt x="119279" y="85651"/>
                  </a:lnTo>
                  <a:lnTo>
                    <a:pt x="124153" y="61620"/>
                  </a:lnTo>
                  <a:lnTo>
                    <a:pt x="119279" y="37625"/>
                  </a:lnTo>
                  <a:lnTo>
                    <a:pt x="105983" y="18040"/>
                  </a:lnTo>
                  <a:lnTo>
                    <a:pt x="86251" y="4839"/>
                  </a:lnTo>
                  <a:lnTo>
                    <a:pt x="62071" y="0"/>
                  </a:lnTo>
                  <a:close/>
                </a:path>
              </a:pathLst>
            </a:custGeom>
            <a:solidFill>
              <a:srgbClr val="629080"/>
            </a:solidFill>
          </p:spPr>
          <p:txBody>
            <a:bodyPr wrap="square" lIns="0" tIns="0" rIns="0" bIns="0" rtlCol="0"/>
            <a:lstStyle/>
            <a:p>
              <a:endParaRPr sz="372"/>
            </a:p>
          </p:txBody>
        </p:sp>
        <p:sp>
          <p:nvSpPr>
            <p:cNvPr id="272" name="object 180">
              <a:extLst>
                <a:ext uri="{FF2B5EF4-FFF2-40B4-BE49-F238E27FC236}">
                  <a16:creationId xmlns:a16="http://schemas.microsoft.com/office/drawing/2014/main" id="{174A0D48-CA23-C44A-B458-F362D6AE011B}"/>
                </a:ext>
              </a:extLst>
            </p:cNvPr>
            <p:cNvSpPr/>
            <p:nvPr/>
          </p:nvSpPr>
          <p:spPr>
            <a:xfrm>
              <a:off x="6517525" y="3861316"/>
              <a:ext cx="51984" cy="0"/>
            </a:xfrm>
            <a:custGeom>
              <a:avLst/>
              <a:gdLst/>
              <a:ahLst/>
              <a:cxnLst/>
              <a:rect l="l" t="t" r="r" b="b"/>
              <a:pathLst>
                <a:path w="114300">
                  <a:moveTo>
                    <a:pt x="0" y="0"/>
                  </a:moveTo>
                  <a:lnTo>
                    <a:pt x="114069" y="0"/>
                  </a:lnTo>
                </a:path>
              </a:pathLst>
            </a:custGeom>
            <a:ln w="3175">
              <a:solidFill>
                <a:srgbClr val="629080"/>
              </a:solidFill>
            </a:ln>
          </p:spPr>
          <p:txBody>
            <a:bodyPr wrap="square" lIns="0" tIns="0" rIns="0" bIns="0" rtlCol="0"/>
            <a:lstStyle/>
            <a:p>
              <a:endParaRPr sz="372"/>
            </a:p>
          </p:txBody>
        </p:sp>
        <p:sp>
          <p:nvSpPr>
            <p:cNvPr id="273" name="object 181">
              <a:extLst>
                <a:ext uri="{FF2B5EF4-FFF2-40B4-BE49-F238E27FC236}">
                  <a16:creationId xmlns:a16="http://schemas.microsoft.com/office/drawing/2014/main" id="{CA24C187-1F92-0E4B-8C8F-9CEFA6246738}"/>
                </a:ext>
              </a:extLst>
            </p:cNvPr>
            <p:cNvSpPr/>
            <p:nvPr/>
          </p:nvSpPr>
          <p:spPr>
            <a:xfrm>
              <a:off x="6499301" y="3861316"/>
              <a:ext cx="18483" cy="13574"/>
            </a:xfrm>
            <a:custGeom>
              <a:avLst/>
              <a:gdLst/>
              <a:ahLst/>
              <a:cxnLst/>
              <a:rect l="l" t="t" r="r" b="b"/>
              <a:pathLst>
                <a:path w="40640" h="29845">
                  <a:moveTo>
                    <a:pt x="40072" y="0"/>
                  </a:moveTo>
                  <a:lnTo>
                    <a:pt x="27077" y="1964"/>
                  </a:lnTo>
                  <a:lnTo>
                    <a:pt x="15225" y="8117"/>
                  </a:lnTo>
                  <a:lnTo>
                    <a:pt x="5779" y="17525"/>
                  </a:lnTo>
                  <a:lnTo>
                    <a:pt x="0" y="29257"/>
                  </a:lnTo>
                  <a:lnTo>
                    <a:pt x="40072" y="0"/>
                  </a:lnTo>
                  <a:close/>
                </a:path>
              </a:pathLst>
            </a:custGeom>
            <a:solidFill>
              <a:srgbClr val="629080"/>
            </a:solidFill>
          </p:spPr>
          <p:txBody>
            <a:bodyPr wrap="square" lIns="0" tIns="0" rIns="0" bIns="0" rtlCol="0"/>
            <a:lstStyle/>
            <a:p>
              <a:endParaRPr sz="372"/>
            </a:p>
          </p:txBody>
        </p:sp>
        <p:sp>
          <p:nvSpPr>
            <p:cNvPr id="274" name="object 182">
              <a:extLst>
                <a:ext uri="{FF2B5EF4-FFF2-40B4-BE49-F238E27FC236}">
                  <a16:creationId xmlns:a16="http://schemas.microsoft.com/office/drawing/2014/main" id="{710DEA20-61B6-EA41-9A67-ADE61659C8C0}"/>
                </a:ext>
              </a:extLst>
            </p:cNvPr>
            <p:cNvSpPr/>
            <p:nvPr/>
          </p:nvSpPr>
          <p:spPr>
            <a:xfrm>
              <a:off x="6471423" y="3992422"/>
              <a:ext cx="12707" cy="7220"/>
            </a:xfrm>
            <a:custGeom>
              <a:avLst/>
              <a:gdLst/>
              <a:ahLst/>
              <a:cxnLst/>
              <a:rect l="l" t="t" r="r" b="b"/>
              <a:pathLst>
                <a:path w="27940" h="15875">
                  <a:moveTo>
                    <a:pt x="27674" y="0"/>
                  </a:moveTo>
                  <a:lnTo>
                    <a:pt x="0" y="14381"/>
                  </a:lnTo>
                  <a:lnTo>
                    <a:pt x="8684" y="15301"/>
                  </a:lnTo>
                  <a:lnTo>
                    <a:pt x="16786" y="12917"/>
                  </a:lnTo>
                  <a:lnTo>
                    <a:pt x="23413" y="7670"/>
                  </a:lnTo>
                  <a:lnTo>
                    <a:pt x="27674" y="0"/>
                  </a:lnTo>
                  <a:close/>
                </a:path>
              </a:pathLst>
            </a:custGeom>
            <a:solidFill>
              <a:srgbClr val="629080"/>
            </a:solidFill>
          </p:spPr>
          <p:txBody>
            <a:bodyPr wrap="square" lIns="0" tIns="0" rIns="0" bIns="0" rtlCol="0"/>
            <a:lstStyle/>
            <a:p>
              <a:endParaRPr sz="372"/>
            </a:p>
          </p:txBody>
        </p:sp>
        <p:sp>
          <p:nvSpPr>
            <p:cNvPr id="275" name="object 183">
              <a:extLst>
                <a:ext uri="{FF2B5EF4-FFF2-40B4-BE49-F238E27FC236}">
                  <a16:creationId xmlns:a16="http://schemas.microsoft.com/office/drawing/2014/main" id="{23F55CC2-717F-F14F-BA61-899B68197D7B}"/>
                </a:ext>
              </a:extLst>
            </p:cNvPr>
            <p:cNvSpPr/>
            <p:nvPr/>
          </p:nvSpPr>
          <p:spPr>
            <a:xfrm>
              <a:off x="6463519" y="3986160"/>
              <a:ext cx="7220" cy="12707"/>
            </a:xfrm>
            <a:custGeom>
              <a:avLst/>
              <a:gdLst/>
              <a:ahLst/>
              <a:cxnLst/>
              <a:rect l="l" t="t" r="r" b="b"/>
              <a:pathLst>
                <a:path w="15875" h="27940">
                  <a:moveTo>
                    <a:pt x="950" y="0"/>
                  </a:moveTo>
                  <a:lnTo>
                    <a:pt x="0" y="8650"/>
                  </a:lnTo>
                  <a:lnTo>
                    <a:pt x="2401" y="16716"/>
                  </a:lnTo>
                  <a:lnTo>
                    <a:pt x="7695" y="23300"/>
                  </a:lnTo>
                  <a:lnTo>
                    <a:pt x="15421" y="27505"/>
                  </a:lnTo>
                  <a:lnTo>
                    <a:pt x="950" y="0"/>
                  </a:lnTo>
                  <a:close/>
                </a:path>
              </a:pathLst>
            </a:custGeom>
            <a:solidFill>
              <a:srgbClr val="629080"/>
            </a:solidFill>
          </p:spPr>
          <p:txBody>
            <a:bodyPr wrap="square" lIns="0" tIns="0" rIns="0" bIns="0" rtlCol="0"/>
            <a:lstStyle/>
            <a:p>
              <a:endParaRPr sz="372"/>
            </a:p>
          </p:txBody>
        </p:sp>
        <p:sp>
          <p:nvSpPr>
            <p:cNvPr id="276" name="object 184">
              <a:extLst>
                <a:ext uri="{FF2B5EF4-FFF2-40B4-BE49-F238E27FC236}">
                  <a16:creationId xmlns:a16="http://schemas.microsoft.com/office/drawing/2014/main" id="{BD2B587D-C3F4-C540-B3FE-F6F8123F9242}"/>
                </a:ext>
              </a:extLst>
            </p:cNvPr>
            <p:cNvSpPr/>
            <p:nvPr/>
          </p:nvSpPr>
          <p:spPr>
            <a:xfrm>
              <a:off x="6569414" y="3861310"/>
              <a:ext cx="18483" cy="13574"/>
            </a:xfrm>
            <a:custGeom>
              <a:avLst/>
              <a:gdLst/>
              <a:ahLst/>
              <a:cxnLst/>
              <a:rect l="l" t="t" r="r" b="b"/>
              <a:pathLst>
                <a:path w="40640" h="29845">
                  <a:moveTo>
                    <a:pt x="0" y="0"/>
                  </a:moveTo>
                  <a:lnTo>
                    <a:pt x="40072" y="29256"/>
                  </a:lnTo>
                  <a:lnTo>
                    <a:pt x="34292" y="17523"/>
                  </a:lnTo>
                  <a:lnTo>
                    <a:pt x="24846" y="8116"/>
                  </a:lnTo>
                  <a:lnTo>
                    <a:pt x="12994" y="1964"/>
                  </a:lnTo>
                  <a:lnTo>
                    <a:pt x="0" y="0"/>
                  </a:lnTo>
                  <a:close/>
                </a:path>
              </a:pathLst>
            </a:custGeom>
            <a:solidFill>
              <a:srgbClr val="629080"/>
            </a:solidFill>
          </p:spPr>
          <p:txBody>
            <a:bodyPr wrap="square" lIns="0" tIns="0" rIns="0" bIns="0" rtlCol="0"/>
            <a:lstStyle/>
            <a:p>
              <a:endParaRPr sz="372"/>
            </a:p>
          </p:txBody>
        </p:sp>
        <p:sp>
          <p:nvSpPr>
            <p:cNvPr id="277" name="object 185">
              <a:extLst>
                <a:ext uri="{FF2B5EF4-FFF2-40B4-BE49-F238E27FC236}">
                  <a16:creationId xmlns:a16="http://schemas.microsoft.com/office/drawing/2014/main" id="{214CE2D0-C003-F341-8800-E0EE349390CC}"/>
                </a:ext>
              </a:extLst>
            </p:cNvPr>
            <p:cNvSpPr/>
            <p:nvPr/>
          </p:nvSpPr>
          <p:spPr>
            <a:xfrm>
              <a:off x="6602897" y="3992426"/>
              <a:ext cx="12707" cy="7220"/>
            </a:xfrm>
            <a:custGeom>
              <a:avLst/>
              <a:gdLst/>
              <a:ahLst/>
              <a:cxnLst/>
              <a:rect l="l" t="t" r="r" b="b"/>
              <a:pathLst>
                <a:path w="27940" h="15875">
                  <a:moveTo>
                    <a:pt x="0" y="0"/>
                  </a:moveTo>
                  <a:lnTo>
                    <a:pt x="4263" y="7654"/>
                  </a:lnTo>
                  <a:lnTo>
                    <a:pt x="10900" y="12896"/>
                  </a:lnTo>
                  <a:lnTo>
                    <a:pt x="19021" y="15286"/>
                  </a:lnTo>
                  <a:lnTo>
                    <a:pt x="27737" y="14380"/>
                  </a:lnTo>
                  <a:lnTo>
                    <a:pt x="0" y="0"/>
                  </a:lnTo>
                  <a:close/>
                </a:path>
              </a:pathLst>
            </a:custGeom>
            <a:solidFill>
              <a:srgbClr val="629080"/>
            </a:solidFill>
          </p:spPr>
          <p:txBody>
            <a:bodyPr wrap="square" lIns="0" tIns="0" rIns="0" bIns="0" rtlCol="0"/>
            <a:lstStyle/>
            <a:p>
              <a:endParaRPr sz="372"/>
            </a:p>
          </p:txBody>
        </p:sp>
        <p:sp>
          <p:nvSpPr>
            <p:cNvPr id="278" name="object 186">
              <a:extLst>
                <a:ext uri="{FF2B5EF4-FFF2-40B4-BE49-F238E27FC236}">
                  <a16:creationId xmlns:a16="http://schemas.microsoft.com/office/drawing/2014/main" id="{BF37B0D1-1B62-6347-9810-F0B4DEB84CBA}"/>
                </a:ext>
              </a:extLst>
            </p:cNvPr>
            <p:cNvSpPr/>
            <p:nvPr/>
          </p:nvSpPr>
          <p:spPr>
            <a:xfrm>
              <a:off x="6616407" y="3986160"/>
              <a:ext cx="7220" cy="12707"/>
            </a:xfrm>
            <a:custGeom>
              <a:avLst/>
              <a:gdLst/>
              <a:ahLst/>
              <a:cxnLst/>
              <a:rect l="l" t="t" r="r" b="b"/>
              <a:pathLst>
                <a:path w="15875" h="27940">
                  <a:moveTo>
                    <a:pt x="14449" y="0"/>
                  </a:moveTo>
                  <a:lnTo>
                    <a:pt x="0" y="27505"/>
                  </a:lnTo>
                  <a:lnTo>
                    <a:pt x="7677" y="23300"/>
                  </a:lnTo>
                  <a:lnTo>
                    <a:pt x="12953" y="16716"/>
                  </a:lnTo>
                  <a:lnTo>
                    <a:pt x="15365" y="8650"/>
                  </a:lnTo>
                  <a:lnTo>
                    <a:pt x="14449" y="0"/>
                  </a:lnTo>
                  <a:close/>
                </a:path>
              </a:pathLst>
            </a:custGeom>
            <a:solidFill>
              <a:srgbClr val="629080"/>
            </a:solidFill>
          </p:spPr>
          <p:txBody>
            <a:bodyPr wrap="square" lIns="0" tIns="0" rIns="0" bIns="0" rtlCol="0"/>
            <a:lstStyle/>
            <a:p>
              <a:endParaRPr sz="372"/>
            </a:p>
          </p:txBody>
        </p:sp>
        <p:sp>
          <p:nvSpPr>
            <p:cNvPr id="279" name="object 187">
              <a:extLst>
                <a:ext uri="{FF2B5EF4-FFF2-40B4-BE49-F238E27FC236}">
                  <a16:creationId xmlns:a16="http://schemas.microsoft.com/office/drawing/2014/main" id="{BC00D7FC-4690-9642-99E9-F12DD44CC885}"/>
                </a:ext>
              </a:extLst>
            </p:cNvPr>
            <p:cNvSpPr/>
            <p:nvPr/>
          </p:nvSpPr>
          <p:spPr>
            <a:xfrm>
              <a:off x="6488466" y="4069576"/>
              <a:ext cx="27725" cy="0"/>
            </a:xfrm>
            <a:custGeom>
              <a:avLst/>
              <a:gdLst/>
              <a:ahLst/>
              <a:cxnLst/>
              <a:rect l="l" t="t" r="r" b="b"/>
              <a:pathLst>
                <a:path w="60959">
                  <a:moveTo>
                    <a:pt x="0" y="0"/>
                  </a:moveTo>
                  <a:lnTo>
                    <a:pt x="60479" y="0"/>
                  </a:lnTo>
                </a:path>
              </a:pathLst>
            </a:custGeom>
            <a:solidFill>
              <a:srgbClr val="629080"/>
            </a:solidFill>
          </p:spPr>
          <p:txBody>
            <a:bodyPr wrap="square" lIns="0" tIns="0" rIns="0" bIns="0" rtlCol="0"/>
            <a:lstStyle/>
            <a:p>
              <a:endParaRPr sz="372"/>
            </a:p>
          </p:txBody>
        </p:sp>
        <p:sp>
          <p:nvSpPr>
            <p:cNvPr id="280" name="object 188">
              <a:extLst>
                <a:ext uri="{FF2B5EF4-FFF2-40B4-BE49-F238E27FC236}">
                  <a16:creationId xmlns:a16="http://schemas.microsoft.com/office/drawing/2014/main" id="{7E87ECE7-1961-D04F-9BA2-05CDA3391C6A}"/>
                </a:ext>
              </a:extLst>
            </p:cNvPr>
            <p:cNvSpPr/>
            <p:nvPr/>
          </p:nvSpPr>
          <p:spPr>
            <a:xfrm>
              <a:off x="6570952" y="4069576"/>
              <a:ext cx="27725" cy="0"/>
            </a:xfrm>
            <a:custGeom>
              <a:avLst/>
              <a:gdLst/>
              <a:ahLst/>
              <a:cxnLst/>
              <a:rect l="l" t="t" r="r" b="b"/>
              <a:pathLst>
                <a:path w="60959">
                  <a:moveTo>
                    <a:pt x="0" y="0"/>
                  </a:moveTo>
                  <a:lnTo>
                    <a:pt x="60511" y="0"/>
                  </a:lnTo>
                </a:path>
              </a:pathLst>
            </a:custGeom>
            <a:solidFill>
              <a:srgbClr val="629080"/>
            </a:solidFill>
          </p:spPr>
          <p:txBody>
            <a:bodyPr wrap="square" lIns="0" tIns="0" rIns="0" bIns="0" rtlCol="0"/>
            <a:lstStyle/>
            <a:p>
              <a:endParaRPr sz="372"/>
            </a:p>
          </p:txBody>
        </p:sp>
        <p:sp>
          <p:nvSpPr>
            <p:cNvPr id="281" name="object 189">
              <a:extLst>
                <a:ext uri="{FF2B5EF4-FFF2-40B4-BE49-F238E27FC236}">
                  <a16:creationId xmlns:a16="http://schemas.microsoft.com/office/drawing/2014/main" id="{02B8BC51-E815-EA4D-94AD-1E10ACEF88C1}"/>
                </a:ext>
              </a:extLst>
            </p:cNvPr>
            <p:cNvSpPr/>
            <p:nvPr/>
          </p:nvSpPr>
          <p:spPr>
            <a:xfrm>
              <a:off x="6480419" y="4060268"/>
              <a:ext cx="8086" cy="9530"/>
            </a:xfrm>
            <a:custGeom>
              <a:avLst/>
              <a:gdLst/>
              <a:ahLst/>
              <a:cxnLst/>
              <a:rect l="l" t="t" r="r" b="b"/>
              <a:pathLst>
                <a:path w="17780" h="20954">
                  <a:moveTo>
                    <a:pt x="2722" y="0"/>
                  </a:moveTo>
                  <a:lnTo>
                    <a:pt x="0" y="8207"/>
                  </a:lnTo>
                  <a:lnTo>
                    <a:pt x="4628" y="17053"/>
                  </a:lnTo>
                  <a:lnTo>
                    <a:pt x="12858" y="19732"/>
                  </a:lnTo>
                  <a:lnTo>
                    <a:pt x="14093" y="20220"/>
                  </a:lnTo>
                  <a:lnTo>
                    <a:pt x="16292" y="20562"/>
                  </a:lnTo>
                  <a:lnTo>
                    <a:pt x="17674" y="20464"/>
                  </a:lnTo>
                  <a:lnTo>
                    <a:pt x="2722" y="0"/>
                  </a:lnTo>
                  <a:close/>
                </a:path>
              </a:pathLst>
            </a:custGeom>
            <a:solidFill>
              <a:srgbClr val="629080"/>
            </a:solidFill>
          </p:spPr>
          <p:txBody>
            <a:bodyPr wrap="square" lIns="0" tIns="0" rIns="0" bIns="0" rtlCol="0"/>
            <a:lstStyle/>
            <a:p>
              <a:endParaRPr sz="372"/>
            </a:p>
          </p:txBody>
        </p:sp>
        <p:sp>
          <p:nvSpPr>
            <p:cNvPr id="282" name="object 190">
              <a:extLst>
                <a:ext uri="{FF2B5EF4-FFF2-40B4-BE49-F238E27FC236}">
                  <a16:creationId xmlns:a16="http://schemas.microsoft.com/office/drawing/2014/main" id="{840EBDAA-A73B-8A4B-A6C8-DC99B39634A1}"/>
                </a:ext>
              </a:extLst>
            </p:cNvPr>
            <p:cNvSpPr/>
            <p:nvPr/>
          </p:nvSpPr>
          <p:spPr>
            <a:xfrm>
              <a:off x="6598473" y="4060269"/>
              <a:ext cx="7220" cy="9530"/>
            </a:xfrm>
            <a:custGeom>
              <a:avLst/>
              <a:gdLst/>
              <a:ahLst/>
              <a:cxnLst/>
              <a:rect l="l" t="t" r="r" b="b"/>
              <a:pathLst>
                <a:path w="15875" h="20954">
                  <a:moveTo>
                    <a:pt x="14962" y="0"/>
                  </a:moveTo>
                  <a:lnTo>
                    <a:pt x="0" y="20464"/>
                  </a:lnTo>
                  <a:lnTo>
                    <a:pt x="8659" y="20464"/>
                  </a:lnTo>
                  <a:lnTo>
                    <a:pt x="15706" y="13460"/>
                  </a:lnTo>
                  <a:lnTo>
                    <a:pt x="15769" y="3532"/>
                  </a:lnTo>
                  <a:lnTo>
                    <a:pt x="15402" y="1256"/>
                  </a:lnTo>
                  <a:lnTo>
                    <a:pt x="14962" y="0"/>
                  </a:lnTo>
                  <a:close/>
                </a:path>
              </a:pathLst>
            </a:custGeom>
            <a:solidFill>
              <a:srgbClr val="629080"/>
            </a:solidFill>
          </p:spPr>
          <p:txBody>
            <a:bodyPr wrap="square" lIns="0" tIns="0" rIns="0" bIns="0" rtlCol="0"/>
            <a:lstStyle/>
            <a:p>
              <a:endParaRPr sz="372"/>
            </a:p>
          </p:txBody>
        </p:sp>
        <p:sp>
          <p:nvSpPr>
            <p:cNvPr id="283" name="object 191">
              <a:extLst>
                <a:ext uri="{FF2B5EF4-FFF2-40B4-BE49-F238E27FC236}">
                  <a16:creationId xmlns:a16="http://schemas.microsoft.com/office/drawing/2014/main" id="{6C45C593-7332-4848-89D6-0CF8886561E3}"/>
                </a:ext>
              </a:extLst>
            </p:cNvPr>
            <p:cNvSpPr/>
            <p:nvPr/>
          </p:nvSpPr>
          <p:spPr>
            <a:xfrm>
              <a:off x="6533241" y="4160487"/>
              <a:ext cx="20505" cy="0"/>
            </a:xfrm>
            <a:custGeom>
              <a:avLst/>
              <a:gdLst/>
              <a:ahLst/>
              <a:cxnLst/>
              <a:rect l="l" t="t" r="r" b="b"/>
              <a:pathLst>
                <a:path w="45084">
                  <a:moveTo>
                    <a:pt x="0" y="0"/>
                  </a:moveTo>
                  <a:lnTo>
                    <a:pt x="44888" y="0"/>
                  </a:lnTo>
                </a:path>
              </a:pathLst>
            </a:custGeom>
            <a:solidFill>
              <a:srgbClr val="629080"/>
            </a:solidFill>
          </p:spPr>
          <p:txBody>
            <a:bodyPr wrap="square" lIns="0" tIns="0" rIns="0" bIns="0" rtlCol="0"/>
            <a:lstStyle/>
            <a:p>
              <a:endParaRPr sz="372"/>
            </a:p>
          </p:txBody>
        </p:sp>
        <p:sp>
          <p:nvSpPr>
            <p:cNvPr id="284" name="object 192">
              <a:extLst>
                <a:ext uri="{FF2B5EF4-FFF2-40B4-BE49-F238E27FC236}">
                  <a16:creationId xmlns:a16="http://schemas.microsoft.com/office/drawing/2014/main" id="{D795AD69-24E0-9C4C-B137-2AEADF81BA0F}"/>
                </a:ext>
              </a:extLst>
            </p:cNvPr>
            <p:cNvSpPr/>
            <p:nvPr/>
          </p:nvSpPr>
          <p:spPr>
            <a:xfrm>
              <a:off x="6528526" y="4156446"/>
              <a:ext cx="4910" cy="4332"/>
            </a:xfrm>
            <a:custGeom>
              <a:avLst/>
              <a:gdLst/>
              <a:ahLst/>
              <a:cxnLst/>
              <a:rect l="l" t="t" r="r" b="b"/>
              <a:pathLst>
                <a:path w="10794" h="9525">
                  <a:moveTo>
                    <a:pt x="0" y="0"/>
                  </a:moveTo>
                  <a:lnTo>
                    <a:pt x="649" y="5009"/>
                  </a:lnTo>
                  <a:lnTo>
                    <a:pt x="5287" y="8975"/>
                  </a:lnTo>
                  <a:lnTo>
                    <a:pt x="10355" y="8883"/>
                  </a:lnTo>
                  <a:lnTo>
                    <a:pt x="0" y="0"/>
                  </a:lnTo>
                  <a:close/>
                </a:path>
              </a:pathLst>
            </a:custGeom>
            <a:solidFill>
              <a:srgbClr val="629080"/>
            </a:solidFill>
          </p:spPr>
          <p:txBody>
            <a:bodyPr wrap="square" lIns="0" tIns="0" rIns="0" bIns="0" rtlCol="0"/>
            <a:lstStyle/>
            <a:p>
              <a:endParaRPr sz="372"/>
            </a:p>
          </p:txBody>
        </p:sp>
        <p:sp>
          <p:nvSpPr>
            <p:cNvPr id="285" name="object 193">
              <a:extLst>
                <a:ext uri="{FF2B5EF4-FFF2-40B4-BE49-F238E27FC236}">
                  <a16:creationId xmlns:a16="http://schemas.microsoft.com/office/drawing/2014/main" id="{7CD7A336-E641-C845-AE16-784F332F3191}"/>
                </a:ext>
              </a:extLst>
            </p:cNvPr>
            <p:cNvSpPr/>
            <p:nvPr/>
          </p:nvSpPr>
          <p:spPr>
            <a:xfrm>
              <a:off x="6553660" y="4156447"/>
              <a:ext cx="4910" cy="4332"/>
            </a:xfrm>
            <a:custGeom>
              <a:avLst/>
              <a:gdLst/>
              <a:ahLst/>
              <a:cxnLst/>
              <a:rect l="l" t="t" r="r" b="b"/>
              <a:pathLst>
                <a:path w="10794" h="9525">
                  <a:moveTo>
                    <a:pt x="10387" y="0"/>
                  </a:moveTo>
                  <a:lnTo>
                    <a:pt x="0" y="8883"/>
                  </a:lnTo>
                  <a:lnTo>
                    <a:pt x="5130" y="8974"/>
                  </a:lnTo>
                  <a:lnTo>
                    <a:pt x="9737" y="5009"/>
                  </a:lnTo>
                  <a:lnTo>
                    <a:pt x="10387" y="0"/>
                  </a:lnTo>
                  <a:close/>
                </a:path>
              </a:pathLst>
            </a:custGeom>
            <a:solidFill>
              <a:srgbClr val="629080"/>
            </a:solidFill>
          </p:spPr>
          <p:txBody>
            <a:bodyPr wrap="square" lIns="0" tIns="0" rIns="0" bIns="0" rtlCol="0"/>
            <a:lstStyle/>
            <a:p>
              <a:endParaRPr sz="372"/>
            </a:p>
          </p:txBody>
        </p:sp>
        <p:sp>
          <p:nvSpPr>
            <p:cNvPr id="286" name="object 194">
              <a:extLst>
                <a:ext uri="{FF2B5EF4-FFF2-40B4-BE49-F238E27FC236}">
                  <a16:creationId xmlns:a16="http://schemas.microsoft.com/office/drawing/2014/main" id="{6ADAB684-6491-FF4A-A1C4-FEAF7130EA2C}"/>
                </a:ext>
              </a:extLst>
            </p:cNvPr>
            <p:cNvSpPr/>
            <p:nvPr/>
          </p:nvSpPr>
          <p:spPr>
            <a:xfrm>
              <a:off x="6217681" y="3644854"/>
              <a:ext cx="251543" cy="262229"/>
            </a:xfrm>
            <a:custGeom>
              <a:avLst/>
              <a:gdLst/>
              <a:ahLst/>
              <a:cxnLst/>
              <a:rect l="l" t="t" r="r" b="b"/>
              <a:pathLst>
                <a:path w="553084" h="576579">
                  <a:moveTo>
                    <a:pt x="332120" y="124017"/>
                  </a:moveTo>
                  <a:lnTo>
                    <a:pt x="219009" y="124017"/>
                  </a:lnTo>
                  <a:lnTo>
                    <a:pt x="282818" y="154307"/>
                  </a:lnTo>
                  <a:lnTo>
                    <a:pt x="206559" y="276235"/>
                  </a:lnTo>
                  <a:lnTo>
                    <a:pt x="200710" y="292036"/>
                  </a:lnTo>
                  <a:lnTo>
                    <a:pt x="201166" y="308963"/>
                  </a:lnTo>
                  <a:lnTo>
                    <a:pt x="207928" y="324540"/>
                  </a:lnTo>
                  <a:lnTo>
                    <a:pt x="220998" y="336291"/>
                  </a:lnTo>
                  <a:lnTo>
                    <a:pt x="329131" y="411143"/>
                  </a:lnTo>
                  <a:lnTo>
                    <a:pt x="331078" y="413084"/>
                  </a:lnTo>
                  <a:lnTo>
                    <a:pt x="266766" y="541675"/>
                  </a:lnTo>
                  <a:lnTo>
                    <a:pt x="264257" y="550896"/>
                  </a:lnTo>
                  <a:lnTo>
                    <a:pt x="265442" y="560041"/>
                  </a:lnTo>
                  <a:lnTo>
                    <a:pt x="269964" y="568077"/>
                  </a:lnTo>
                  <a:lnTo>
                    <a:pt x="277467" y="573968"/>
                  </a:lnTo>
                  <a:lnTo>
                    <a:pt x="280933" y="575678"/>
                  </a:lnTo>
                  <a:lnTo>
                    <a:pt x="284640" y="576490"/>
                  </a:lnTo>
                  <a:lnTo>
                    <a:pt x="297048" y="576490"/>
                  </a:lnTo>
                  <a:lnTo>
                    <a:pt x="305519" y="571643"/>
                  </a:lnTo>
                  <a:lnTo>
                    <a:pt x="381799" y="419094"/>
                  </a:lnTo>
                  <a:lnTo>
                    <a:pt x="384078" y="411892"/>
                  </a:lnTo>
                  <a:lnTo>
                    <a:pt x="384028" y="404511"/>
                  </a:lnTo>
                  <a:lnTo>
                    <a:pt x="381739" y="397491"/>
                  </a:lnTo>
                  <a:lnTo>
                    <a:pt x="377289" y="391362"/>
                  </a:lnTo>
                  <a:lnTo>
                    <a:pt x="302367" y="316440"/>
                  </a:lnTo>
                  <a:lnTo>
                    <a:pt x="364187" y="211691"/>
                  </a:lnTo>
                  <a:lnTo>
                    <a:pt x="423702" y="211691"/>
                  </a:lnTo>
                  <a:lnTo>
                    <a:pt x="378794" y="150338"/>
                  </a:lnTo>
                  <a:lnTo>
                    <a:pt x="377538" y="149623"/>
                  </a:lnTo>
                  <a:lnTo>
                    <a:pt x="376480" y="148614"/>
                  </a:lnTo>
                  <a:lnTo>
                    <a:pt x="375370" y="146765"/>
                  </a:lnTo>
                  <a:lnTo>
                    <a:pt x="374082" y="145155"/>
                  </a:lnTo>
                  <a:lnTo>
                    <a:pt x="372323" y="144122"/>
                  </a:lnTo>
                  <a:lnTo>
                    <a:pt x="332120" y="124017"/>
                  </a:lnTo>
                  <a:close/>
                </a:path>
                <a:path w="553084" h="576579">
                  <a:moveTo>
                    <a:pt x="182549" y="326673"/>
                  </a:moveTo>
                  <a:lnTo>
                    <a:pt x="153744" y="384331"/>
                  </a:lnTo>
                  <a:lnTo>
                    <a:pt x="24020" y="384331"/>
                  </a:lnTo>
                  <a:lnTo>
                    <a:pt x="14674" y="386217"/>
                  </a:lnTo>
                  <a:lnTo>
                    <a:pt x="7033" y="391370"/>
                  </a:lnTo>
                  <a:lnTo>
                    <a:pt x="1889" y="398997"/>
                  </a:lnTo>
                  <a:lnTo>
                    <a:pt x="0" y="408353"/>
                  </a:lnTo>
                  <a:lnTo>
                    <a:pt x="1889" y="417707"/>
                  </a:lnTo>
                  <a:lnTo>
                    <a:pt x="7039" y="425342"/>
                  </a:lnTo>
                  <a:lnTo>
                    <a:pt x="14674" y="430487"/>
                  </a:lnTo>
                  <a:lnTo>
                    <a:pt x="24020" y="432373"/>
                  </a:lnTo>
                  <a:lnTo>
                    <a:pt x="174287" y="432373"/>
                  </a:lnTo>
                  <a:lnTo>
                    <a:pt x="180350" y="430427"/>
                  </a:lnTo>
                  <a:lnTo>
                    <a:pt x="185086" y="425342"/>
                  </a:lnTo>
                  <a:lnTo>
                    <a:pt x="185313" y="425061"/>
                  </a:lnTo>
                  <a:lnTo>
                    <a:pt x="186025" y="424302"/>
                  </a:lnTo>
                  <a:lnTo>
                    <a:pt x="186769" y="423619"/>
                  </a:lnTo>
                  <a:lnTo>
                    <a:pt x="187355" y="422750"/>
                  </a:lnTo>
                  <a:lnTo>
                    <a:pt x="235395" y="374714"/>
                  </a:lnTo>
                  <a:lnTo>
                    <a:pt x="206559" y="355455"/>
                  </a:lnTo>
                  <a:lnTo>
                    <a:pt x="199441" y="349626"/>
                  </a:lnTo>
                  <a:lnTo>
                    <a:pt x="192763" y="342883"/>
                  </a:lnTo>
                  <a:lnTo>
                    <a:pt x="186981" y="335230"/>
                  </a:lnTo>
                  <a:lnTo>
                    <a:pt x="182549" y="326673"/>
                  </a:lnTo>
                  <a:close/>
                </a:path>
                <a:path w="553084" h="576579">
                  <a:moveTo>
                    <a:pt x="423702" y="211691"/>
                  </a:moveTo>
                  <a:lnTo>
                    <a:pt x="364187" y="211691"/>
                  </a:lnTo>
                  <a:lnTo>
                    <a:pt x="413003" y="278396"/>
                  </a:lnTo>
                  <a:lnTo>
                    <a:pt x="417505" y="284598"/>
                  </a:lnTo>
                  <a:lnTo>
                    <a:pt x="424730" y="288245"/>
                  </a:lnTo>
                  <a:lnTo>
                    <a:pt x="528455" y="288245"/>
                  </a:lnTo>
                  <a:lnTo>
                    <a:pt x="537813" y="286357"/>
                  </a:lnTo>
                  <a:lnTo>
                    <a:pt x="545448" y="281207"/>
                  </a:lnTo>
                  <a:lnTo>
                    <a:pt x="550590" y="273572"/>
                  </a:lnTo>
                  <a:lnTo>
                    <a:pt x="552475" y="264225"/>
                  </a:lnTo>
                  <a:lnTo>
                    <a:pt x="550590" y="254880"/>
                  </a:lnTo>
                  <a:lnTo>
                    <a:pt x="545448" y="247244"/>
                  </a:lnTo>
                  <a:lnTo>
                    <a:pt x="537813" y="242093"/>
                  </a:lnTo>
                  <a:lnTo>
                    <a:pt x="528455" y="240204"/>
                  </a:lnTo>
                  <a:lnTo>
                    <a:pt x="444572" y="240204"/>
                  </a:lnTo>
                  <a:lnTo>
                    <a:pt x="423702" y="211691"/>
                  </a:lnTo>
                  <a:close/>
                </a:path>
                <a:path w="553084" h="576579">
                  <a:moveTo>
                    <a:pt x="213776" y="72178"/>
                  </a:moveTo>
                  <a:lnTo>
                    <a:pt x="105703" y="148931"/>
                  </a:lnTo>
                  <a:lnTo>
                    <a:pt x="96330" y="164746"/>
                  </a:lnTo>
                  <a:lnTo>
                    <a:pt x="96796" y="173944"/>
                  </a:lnTo>
                  <a:lnTo>
                    <a:pt x="100897" y="182559"/>
                  </a:lnTo>
                  <a:lnTo>
                    <a:pt x="105609" y="188848"/>
                  </a:lnTo>
                  <a:lnTo>
                    <a:pt x="112823" y="192163"/>
                  </a:lnTo>
                  <a:lnTo>
                    <a:pt x="125127" y="192163"/>
                  </a:lnTo>
                  <a:lnTo>
                    <a:pt x="130194" y="190602"/>
                  </a:lnTo>
                  <a:lnTo>
                    <a:pt x="219009" y="124017"/>
                  </a:lnTo>
                  <a:lnTo>
                    <a:pt x="332120" y="124017"/>
                  </a:lnTo>
                  <a:lnTo>
                    <a:pt x="324283" y="120097"/>
                  </a:lnTo>
                  <a:lnTo>
                    <a:pt x="323299" y="119429"/>
                  </a:lnTo>
                  <a:lnTo>
                    <a:pt x="322032" y="119166"/>
                  </a:lnTo>
                  <a:lnTo>
                    <a:pt x="320618" y="119093"/>
                  </a:lnTo>
                  <a:lnTo>
                    <a:pt x="226506" y="74391"/>
                  </a:lnTo>
                  <a:lnTo>
                    <a:pt x="220222" y="72403"/>
                  </a:lnTo>
                  <a:lnTo>
                    <a:pt x="213776" y="72178"/>
                  </a:lnTo>
                  <a:close/>
                </a:path>
                <a:path w="553084" h="576579">
                  <a:moveTo>
                    <a:pt x="396343" y="0"/>
                  </a:moveTo>
                  <a:lnTo>
                    <a:pt x="372966" y="4718"/>
                  </a:lnTo>
                  <a:lnTo>
                    <a:pt x="353879" y="17585"/>
                  </a:lnTo>
                  <a:lnTo>
                    <a:pt x="341011" y="36673"/>
                  </a:lnTo>
                  <a:lnTo>
                    <a:pt x="336293" y="60051"/>
                  </a:lnTo>
                  <a:lnTo>
                    <a:pt x="341011" y="83428"/>
                  </a:lnTo>
                  <a:lnTo>
                    <a:pt x="353879" y="102514"/>
                  </a:lnTo>
                  <a:lnTo>
                    <a:pt x="372966" y="115380"/>
                  </a:lnTo>
                  <a:lnTo>
                    <a:pt x="396343" y="120097"/>
                  </a:lnTo>
                  <a:lnTo>
                    <a:pt x="419722" y="115380"/>
                  </a:lnTo>
                  <a:lnTo>
                    <a:pt x="438813" y="102514"/>
                  </a:lnTo>
                  <a:lnTo>
                    <a:pt x="451685" y="83428"/>
                  </a:lnTo>
                  <a:lnTo>
                    <a:pt x="456404" y="60051"/>
                  </a:lnTo>
                  <a:lnTo>
                    <a:pt x="451685" y="36673"/>
                  </a:lnTo>
                  <a:lnTo>
                    <a:pt x="438813" y="17585"/>
                  </a:lnTo>
                  <a:lnTo>
                    <a:pt x="419722" y="4718"/>
                  </a:lnTo>
                  <a:lnTo>
                    <a:pt x="396343" y="0"/>
                  </a:lnTo>
                  <a:close/>
                </a:path>
              </a:pathLst>
            </a:custGeom>
            <a:solidFill>
              <a:srgbClr val="98B7AC"/>
            </a:solidFill>
          </p:spPr>
          <p:txBody>
            <a:bodyPr wrap="square" lIns="0" tIns="0" rIns="0" bIns="0" rtlCol="0"/>
            <a:lstStyle/>
            <a:p>
              <a:endParaRPr sz="372"/>
            </a:p>
          </p:txBody>
        </p:sp>
        <p:sp>
          <p:nvSpPr>
            <p:cNvPr id="287" name="object 195">
              <a:extLst>
                <a:ext uri="{FF2B5EF4-FFF2-40B4-BE49-F238E27FC236}">
                  <a16:creationId xmlns:a16="http://schemas.microsoft.com/office/drawing/2014/main" id="{E1B38699-50AB-0A49-8047-9E6BF70BBCB7}"/>
                </a:ext>
              </a:extLst>
            </p:cNvPr>
            <p:cNvSpPr/>
            <p:nvPr/>
          </p:nvSpPr>
          <p:spPr>
            <a:xfrm>
              <a:off x="6318477" y="2297481"/>
              <a:ext cx="152197" cy="245479"/>
            </a:xfrm>
            <a:custGeom>
              <a:avLst/>
              <a:gdLst/>
              <a:ahLst/>
              <a:cxnLst/>
              <a:rect l="l" t="t" r="r" b="b"/>
              <a:pathLst>
                <a:path w="334644" h="539750">
                  <a:moveTo>
                    <a:pt x="218562" y="260645"/>
                  </a:moveTo>
                  <a:lnTo>
                    <a:pt x="151691" y="260645"/>
                  </a:lnTo>
                  <a:lnTo>
                    <a:pt x="171261" y="359666"/>
                  </a:lnTo>
                  <a:lnTo>
                    <a:pt x="173900" y="376905"/>
                  </a:lnTo>
                  <a:lnTo>
                    <a:pt x="173900" y="383800"/>
                  </a:lnTo>
                  <a:lnTo>
                    <a:pt x="173584" y="394069"/>
                  </a:lnTo>
                  <a:lnTo>
                    <a:pt x="172890" y="404020"/>
                  </a:lnTo>
                  <a:lnTo>
                    <a:pt x="172195" y="411540"/>
                  </a:lnTo>
                  <a:lnTo>
                    <a:pt x="171879" y="414517"/>
                  </a:lnTo>
                  <a:lnTo>
                    <a:pt x="159701" y="506518"/>
                  </a:lnTo>
                  <a:lnTo>
                    <a:pt x="160733" y="518068"/>
                  </a:lnTo>
                  <a:lnTo>
                    <a:pt x="166353" y="528124"/>
                  </a:lnTo>
                  <a:lnTo>
                    <a:pt x="175660" y="535627"/>
                  </a:lnTo>
                  <a:lnTo>
                    <a:pt x="187753" y="539517"/>
                  </a:lnTo>
                  <a:lnTo>
                    <a:pt x="200534" y="538888"/>
                  </a:lnTo>
                  <a:lnTo>
                    <a:pt x="236519" y="410103"/>
                  </a:lnTo>
                  <a:lnTo>
                    <a:pt x="238631" y="382372"/>
                  </a:lnTo>
                  <a:lnTo>
                    <a:pt x="237905" y="371055"/>
                  </a:lnTo>
                  <a:lnTo>
                    <a:pt x="236306" y="358016"/>
                  </a:lnTo>
                  <a:lnTo>
                    <a:pt x="234708" y="347257"/>
                  </a:lnTo>
                  <a:lnTo>
                    <a:pt x="233982" y="342782"/>
                  </a:lnTo>
                  <a:lnTo>
                    <a:pt x="218562" y="260645"/>
                  </a:lnTo>
                  <a:close/>
                </a:path>
                <a:path w="334644" h="539750">
                  <a:moveTo>
                    <a:pt x="63108" y="160834"/>
                  </a:moveTo>
                  <a:lnTo>
                    <a:pt x="63108" y="255774"/>
                  </a:lnTo>
                  <a:lnTo>
                    <a:pt x="46794" y="342782"/>
                  </a:lnTo>
                  <a:lnTo>
                    <a:pt x="46066" y="347257"/>
                  </a:lnTo>
                  <a:lnTo>
                    <a:pt x="44464" y="358016"/>
                  </a:lnTo>
                  <a:lnTo>
                    <a:pt x="42862" y="371055"/>
                  </a:lnTo>
                  <a:lnTo>
                    <a:pt x="42134" y="382372"/>
                  </a:lnTo>
                  <a:lnTo>
                    <a:pt x="42525" y="392319"/>
                  </a:lnTo>
                  <a:lnTo>
                    <a:pt x="57317" y="514878"/>
                  </a:lnTo>
                  <a:lnTo>
                    <a:pt x="92970" y="539517"/>
                  </a:lnTo>
                  <a:lnTo>
                    <a:pt x="105111" y="535627"/>
                  </a:lnTo>
                  <a:lnTo>
                    <a:pt x="114417" y="528124"/>
                  </a:lnTo>
                  <a:lnTo>
                    <a:pt x="120037" y="518068"/>
                  </a:lnTo>
                  <a:lnTo>
                    <a:pt x="121064" y="506518"/>
                  </a:lnTo>
                  <a:lnTo>
                    <a:pt x="108886" y="414517"/>
                  </a:lnTo>
                  <a:lnTo>
                    <a:pt x="108572" y="411540"/>
                  </a:lnTo>
                  <a:lnTo>
                    <a:pt x="107881" y="404020"/>
                  </a:lnTo>
                  <a:lnTo>
                    <a:pt x="107190" y="394069"/>
                  </a:lnTo>
                  <a:lnTo>
                    <a:pt x="106876" y="383800"/>
                  </a:lnTo>
                  <a:lnTo>
                    <a:pt x="106876" y="376905"/>
                  </a:lnTo>
                  <a:lnTo>
                    <a:pt x="109504" y="359666"/>
                  </a:lnTo>
                  <a:lnTo>
                    <a:pt x="129074" y="260645"/>
                  </a:lnTo>
                  <a:lnTo>
                    <a:pt x="218562" y="260645"/>
                  </a:lnTo>
                  <a:lnTo>
                    <a:pt x="217647" y="255774"/>
                  </a:lnTo>
                  <a:lnTo>
                    <a:pt x="217647" y="161929"/>
                  </a:lnTo>
                  <a:lnTo>
                    <a:pt x="72856" y="161929"/>
                  </a:lnTo>
                  <a:lnTo>
                    <a:pt x="67924" y="161543"/>
                  </a:lnTo>
                  <a:lnTo>
                    <a:pt x="63108" y="160834"/>
                  </a:lnTo>
                  <a:close/>
                </a:path>
                <a:path w="334644" h="539750">
                  <a:moveTo>
                    <a:pt x="275160" y="78390"/>
                  </a:moveTo>
                  <a:lnTo>
                    <a:pt x="217647" y="78390"/>
                  </a:lnTo>
                  <a:lnTo>
                    <a:pt x="284064" y="222509"/>
                  </a:lnTo>
                  <a:lnTo>
                    <a:pt x="289877" y="230222"/>
                  </a:lnTo>
                  <a:lnTo>
                    <a:pt x="298243" y="235006"/>
                  </a:lnTo>
                  <a:lnTo>
                    <a:pt x="308064" y="236484"/>
                  </a:lnTo>
                  <a:lnTo>
                    <a:pt x="318241" y="234280"/>
                  </a:lnTo>
                  <a:lnTo>
                    <a:pt x="326831" y="228637"/>
                  </a:lnTo>
                  <a:lnTo>
                    <a:pt x="332336" y="220748"/>
                  </a:lnTo>
                  <a:lnTo>
                    <a:pt x="334301" y="211640"/>
                  </a:lnTo>
                  <a:lnTo>
                    <a:pt x="332272" y="202341"/>
                  </a:lnTo>
                  <a:lnTo>
                    <a:pt x="275160" y="78390"/>
                  </a:lnTo>
                  <a:close/>
                </a:path>
                <a:path w="334644" h="539750">
                  <a:moveTo>
                    <a:pt x="268124" y="63119"/>
                  </a:moveTo>
                  <a:lnTo>
                    <a:pt x="152267" y="63119"/>
                  </a:lnTo>
                  <a:lnTo>
                    <a:pt x="160475" y="64103"/>
                  </a:lnTo>
                  <a:lnTo>
                    <a:pt x="168138" y="66945"/>
                  </a:lnTo>
                  <a:lnTo>
                    <a:pt x="187160" y="96639"/>
                  </a:lnTo>
                  <a:lnTo>
                    <a:pt x="186737" y="103521"/>
                  </a:lnTo>
                  <a:lnTo>
                    <a:pt x="148543" y="141682"/>
                  </a:lnTo>
                  <a:lnTo>
                    <a:pt x="100793" y="159637"/>
                  </a:lnTo>
                  <a:lnTo>
                    <a:pt x="77913" y="161929"/>
                  </a:lnTo>
                  <a:lnTo>
                    <a:pt x="217647" y="161929"/>
                  </a:lnTo>
                  <a:lnTo>
                    <a:pt x="217647" y="78390"/>
                  </a:lnTo>
                  <a:lnTo>
                    <a:pt x="275160" y="78390"/>
                  </a:lnTo>
                  <a:lnTo>
                    <a:pt x="268124" y="63119"/>
                  </a:lnTo>
                  <a:close/>
                </a:path>
                <a:path w="334644" h="539750">
                  <a:moveTo>
                    <a:pt x="68573" y="0"/>
                  </a:moveTo>
                  <a:lnTo>
                    <a:pt x="67110" y="51"/>
                  </a:lnTo>
                  <a:lnTo>
                    <a:pt x="65265" y="210"/>
                  </a:lnTo>
                  <a:lnTo>
                    <a:pt x="63024" y="642"/>
                  </a:lnTo>
                  <a:lnTo>
                    <a:pt x="63024" y="781"/>
                  </a:lnTo>
                  <a:lnTo>
                    <a:pt x="59338" y="1551"/>
                  </a:lnTo>
                  <a:lnTo>
                    <a:pt x="13184" y="38103"/>
                  </a:lnTo>
                  <a:lnTo>
                    <a:pt x="0" y="80631"/>
                  </a:lnTo>
                  <a:lnTo>
                    <a:pt x="3047" y="100150"/>
                  </a:lnTo>
                  <a:lnTo>
                    <a:pt x="23628" y="132645"/>
                  </a:lnTo>
                  <a:lnTo>
                    <a:pt x="58184" y="150284"/>
                  </a:lnTo>
                  <a:lnTo>
                    <a:pt x="77913" y="152417"/>
                  </a:lnTo>
                  <a:lnTo>
                    <a:pt x="99124" y="150265"/>
                  </a:lnTo>
                  <a:lnTo>
                    <a:pt x="144083" y="133272"/>
                  </a:lnTo>
                  <a:lnTo>
                    <a:pt x="177340" y="102015"/>
                  </a:lnTo>
                  <a:lnTo>
                    <a:pt x="177332" y="101790"/>
                  </a:lnTo>
                  <a:lnTo>
                    <a:pt x="72468" y="101790"/>
                  </a:lnTo>
                  <a:lnTo>
                    <a:pt x="67212" y="100690"/>
                  </a:lnTo>
                  <a:lnTo>
                    <a:pt x="55244" y="94714"/>
                  </a:lnTo>
                  <a:lnTo>
                    <a:pt x="50918" y="87964"/>
                  </a:lnTo>
                  <a:lnTo>
                    <a:pt x="50798" y="83123"/>
                  </a:lnTo>
                  <a:lnTo>
                    <a:pt x="50896" y="78390"/>
                  </a:lnTo>
                  <a:lnTo>
                    <a:pt x="51468" y="73364"/>
                  </a:lnTo>
                  <a:lnTo>
                    <a:pt x="53826" y="67189"/>
                  </a:lnTo>
                  <a:lnTo>
                    <a:pt x="57734" y="61331"/>
                  </a:lnTo>
                  <a:lnTo>
                    <a:pt x="63108" y="55899"/>
                  </a:lnTo>
                  <a:lnTo>
                    <a:pt x="264798" y="55899"/>
                  </a:lnTo>
                  <a:lnTo>
                    <a:pt x="261217" y="48962"/>
                  </a:lnTo>
                  <a:lnTo>
                    <a:pt x="260128" y="46553"/>
                  </a:lnTo>
                  <a:lnTo>
                    <a:pt x="256777" y="39755"/>
                  </a:lnTo>
                  <a:lnTo>
                    <a:pt x="253280" y="32484"/>
                  </a:lnTo>
                  <a:lnTo>
                    <a:pt x="252264" y="30830"/>
                  </a:lnTo>
                  <a:lnTo>
                    <a:pt x="140341" y="30830"/>
                  </a:lnTo>
                  <a:lnTo>
                    <a:pt x="121306" y="28662"/>
                  </a:lnTo>
                  <a:lnTo>
                    <a:pt x="103792" y="22483"/>
                  </a:lnTo>
                  <a:lnTo>
                    <a:pt x="88289" y="12783"/>
                  </a:lnTo>
                  <a:lnTo>
                    <a:pt x="75285" y="51"/>
                  </a:lnTo>
                  <a:lnTo>
                    <a:pt x="68573" y="0"/>
                  </a:lnTo>
                  <a:close/>
                </a:path>
                <a:path w="334644" h="539750">
                  <a:moveTo>
                    <a:pt x="160131" y="72635"/>
                  </a:moveTo>
                  <a:lnTo>
                    <a:pt x="147105" y="72635"/>
                  </a:lnTo>
                  <a:lnTo>
                    <a:pt x="141890" y="74208"/>
                  </a:lnTo>
                  <a:lnTo>
                    <a:pt x="137281" y="77542"/>
                  </a:lnTo>
                  <a:lnTo>
                    <a:pt x="121209" y="87964"/>
                  </a:lnTo>
                  <a:lnTo>
                    <a:pt x="105741" y="95582"/>
                  </a:lnTo>
                  <a:lnTo>
                    <a:pt x="91335" y="100222"/>
                  </a:lnTo>
                  <a:lnTo>
                    <a:pt x="78332" y="101790"/>
                  </a:lnTo>
                  <a:lnTo>
                    <a:pt x="177332" y="101790"/>
                  </a:lnTo>
                  <a:lnTo>
                    <a:pt x="177006" y="92273"/>
                  </a:lnTo>
                  <a:lnTo>
                    <a:pt x="172842" y="83123"/>
                  </a:lnTo>
                  <a:lnTo>
                    <a:pt x="167869" y="76273"/>
                  </a:lnTo>
                  <a:lnTo>
                    <a:pt x="160131" y="72635"/>
                  </a:lnTo>
                  <a:close/>
                </a:path>
                <a:path w="334644" h="539750">
                  <a:moveTo>
                    <a:pt x="264798" y="55899"/>
                  </a:moveTo>
                  <a:lnTo>
                    <a:pt x="63108" y="55899"/>
                  </a:lnTo>
                  <a:lnTo>
                    <a:pt x="63108" y="87068"/>
                  </a:lnTo>
                  <a:lnTo>
                    <a:pt x="64134" y="88194"/>
                  </a:lnTo>
                  <a:lnTo>
                    <a:pt x="65422" y="89160"/>
                  </a:lnTo>
                  <a:lnTo>
                    <a:pt x="70081" y="91483"/>
                  </a:lnTo>
                  <a:lnTo>
                    <a:pt x="73903" y="92273"/>
                  </a:lnTo>
                  <a:lnTo>
                    <a:pt x="78332" y="92273"/>
                  </a:lnTo>
                  <a:lnTo>
                    <a:pt x="117132" y="79313"/>
                  </a:lnTo>
                  <a:lnTo>
                    <a:pt x="137807" y="65415"/>
                  </a:lnTo>
                  <a:lnTo>
                    <a:pt x="144885" y="63119"/>
                  </a:lnTo>
                  <a:lnTo>
                    <a:pt x="268124" y="63119"/>
                  </a:lnTo>
                  <a:lnTo>
                    <a:pt x="264798" y="55899"/>
                  </a:lnTo>
                  <a:close/>
                </a:path>
                <a:path w="334644" h="539750">
                  <a:moveTo>
                    <a:pt x="212098" y="0"/>
                  </a:moveTo>
                  <a:lnTo>
                    <a:pt x="205396" y="51"/>
                  </a:lnTo>
                  <a:lnTo>
                    <a:pt x="192387" y="12783"/>
                  </a:lnTo>
                  <a:lnTo>
                    <a:pt x="176882" y="22483"/>
                  </a:lnTo>
                  <a:lnTo>
                    <a:pt x="159370" y="28662"/>
                  </a:lnTo>
                  <a:lnTo>
                    <a:pt x="140341" y="30830"/>
                  </a:lnTo>
                  <a:lnTo>
                    <a:pt x="252264" y="30830"/>
                  </a:lnTo>
                  <a:lnTo>
                    <a:pt x="224799" y="2973"/>
                  </a:lnTo>
                  <a:lnTo>
                    <a:pt x="217647" y="781"/>
                  </a:lnTo>
                  <a:lnTo>
                    <a:pt x="217647" y="642"/>
                  </a:lnTo>
                  <a:lnTo>
                    <a:pt x="215407" y="210"/>
                  </a:lnTo>
                  <a:lnTo>
                    <a:pt x="213501" y="46"/>
                  </a:lnTo>
                  <a:lnTo>
                    <a:pt x="212098" y="0"/>
                  </a:lnTo>
                  <a:close/>
                </a:path>
              </a:pathLst>
            </a:custGeom>
            <a:solidFill>
              <a:srgbClr val="F69680"/>
            </a:solidFill>
          </p:spPr>
          <p:txBody>
            <a:bodyPr wrap="square" lIns="0" tIns="0" rIns="0" bIns="0" rtlCol="0"/>
            <a:lstStyle/>
            <a:p>
              <a:endParaRPr sz="372"/>
            </a:p>
          </p:txBody>
        </p:sp>
        <p:sp>
          <p:nvSpPr>
            <p:cNvPr id="288" name="object 196">
              <a:extLst>
                <a:ext uri="{FF2B5EF4-FFF2-40B4-BE49-F238E27FC236}">
                  <a16:creationId xmlns:a16="http://schemas.microsoft.com/office/drawing/2014/main" id="{0890C385-957E-0B40-AC32-3FDD494015C8}"/>
                </a:ext>
              </a:extLst>
            </p:cNvPr>
            <p:cNvSpPr/>
            <p:nvPr/>
          </p:nvSpPr>
          <p:spPr>
            <a:xfrm>
              <a:off x="6348311" y="2239200"/>
              <a:ext cx="67980" cy="67974"/>
            </a:xfrm>
            <a:prstGeom prst="rect">
              <a:avLst/>
            </a:prstGeom>
            <a:blipFill>
              <a:blip r:embed="rId5" cstate="print"/>
              <a:stretch>
                <a:fillRect/>
              </a:stretch>
            </a:blipFill>
          </p:spPr>
          <p:txBody>
            <a:bodyPr wrap="square" lIns="0" tIns="0" rIns="0" bIns="0" rtlCol="0"/>
            <a:lstStyle/>
            <a:p>
              <a:endParaRPr sz="372"/>
            </a:p>
          </p:txBody>
        </p:sp>
        <p:sp>
          <p:nvSpPr>
            <p:cNvPr id="289" name="object 197">
              <a:extLst>
                <a:ext uri="{FF2B5EF4-FFF2-40B4-BE49-F238E27FC236}">
                  <a16:creationId xmlns:a16="http://schemas.microsoft.com/office/drawing/2014/main" id="{0F8B450A-F326-EA42-99CF-00E895A17083}"/>
                </a:ext>
              </a:extLst>
            </p:cNvPr>
            <p:cNvSpPr/>
            <p:nvPr/>
          </p:nvSpPr>
          <p:spPr>
            <a:xfrm>
              <a:off x="6436926" y="2282306"/>
              <a:ext cx="21660" cy="34367"/>
            </a:xfrm>
            <a:custGeom>
              <a:avLst/>
              <a:gdLst/>
              <a:ahLst/>
              <a:cxnLst/>
              <a:rect l="l" t="t" r="r" b="b"/>
              <a:pathLst>
                <a:path w="47625" h="75564">
                  <a:moveTo>
                    <a:pt x="5622" y="0"/>
                  </a:moveTo>
                  <a:lnTo>
                    <a:pt x="4355" y="185"/>
                  </a:lnTo>
                  <a:lnTo>
                    <a:pt x="2041" y="1403"/>
                  </a:lnTo>
                  <a:lnTo>
                    <a:pt x="1068" y="2553"/>
                  </a:lnTo>
                  <a:lnTo>
                    <a:pt x="0" y="6742"/>
                  </a:lnTo>
                  <a:lnTo>
                    <a:pt x="1654" y="9515"/>
                  </a:lnTo>
                  <a:lnTo>
                    <a:pt x="4426" y="10224"/>
                  </a:lnTo>
                  <a:lnTo>
                    <a:pt x="12967" y="13383"/>
                  </a:lnTo>
                  <a:lnTo>
                    <a:pt x="37049" y="49565"/>
                  </a:lnTo>
                  <a:lnTo>
                    <a:pt x="36678" y="58615"/>
                  </a:lnTo>
                  <a:lnTo>
                    <a:pt x="34407" y="67476"/>
                  </a:lnTo>
                  <a:lnTo>
                    <a:pt x="33423" y="70122"/>
                  </a:lnTo>
                  <a:lnTo>
                    <a:pt x="34773" y="73056"/>
                  </a:lnTo>
                  <a:lnTo>
                    <a:pt x="40040" y="75014"/>
                  </a:lnTo>
                  <a:lnTo>
                    <a:pt x="42982" y="73673"/>
                  </a:lnTo>
                  <a:lnTo>
                    <a:pt x="43967" y="71032"/>
                  </a:lnTo>
                  <a:lnTo>
                    <a:pt x="46763" y="60093"/>
                  </a:lnTo>
                  <a:lnTo>
                    <a:pt x="47219" y="48921"/>
                  </a:lnTo>
                  <a:lnTo>
                    <a:pt x="45361" y="37898"/>
                  </a:lnTo>
                  <a:lnTo>
                    <a:pt x="17488" y="4247"/>
                  </a:lnTo>
                  <a:lnTo>
                    <a:pt x="6900" y="328"/>
                  </a:lnTo>
                  <a:lnTo>
                    <a:pt x="5622" y="0"/>
                  </a:lnTo>
                  <a:close/>
                </a:path>
              </a:pathLst>
            </a:custGeom>
            <a:solidFill>
              <a:srgbClr val="010202"/>
            </a:solidFill>
          </p:spPr>
          <p:txBody>
            <a:bodyPr wrap="square" lIns="0" tIns="0" rIns="0" bIns="0" rtlCol="0"/>
            <a:lstStyle/>
            <a:p>
              <a:endParaRPr sz="372"/>
            </a:p>
          </p:txBody>
        </p:sp>
        <p:sp>
          <p:nvSpPr>
            <p:cNvPr id="290" name="object 198">
              <a:extLst>
                <a:ext uri="{FF2B5EF4-FFF2-40B4-BE49-F238E27FC236}">
                  <a16:creationId xmlns:a16="http://schemas.microsoft.com/office/drawing/2014/main" id="{04412F36-3BE4-5444-940B-50B74564B235}"/>
                </a:ext>
              </a:extLst>
            </p:cNvPr>
            <p:cNvSpPr/>
            <p:nvPr/>
          </p:nvSpPr>
          <p:spPr>
            <a:xfrm>
              <a:off x="6433254" y="2291620"/>
              <a:ext cx="15018" cy="22815"/>
            </a:xfrm>
            <a:custGeom>
              <a:avLst/>
              <a:gdLst/>
              <a:ahLst/>
              <a:cxnLst/>
              <a:rect l="l" t="t" r="r" b="b"/>
              <a:pathLst>
                <a:path w="33019" h="50164">
                  <a:moveTo>
                    <a:pt x="5612" y="0"/>
                  </a:moveTo>
                  <a:lnTo>
                    <a:pt x="4345" y="185"/>
                  </a:lnTo>
                  <a:lnTo>
                    <a:pt x="2031" y="1397"/>
                  </a:lnTo>
                  <a:lnTo>
                    <a:pt x="1057" y="2544"/>
                  </a:lnTo>
                  <a:lnTo>
                    <a:pt x="0" y="6736"/>
                  </a:lnTo>
                  <a:lnTo>
                    <a:pt x="1643" y="9511"/>
                  </a:lnTo>
                  <a:lnTo>
                    <a:pt x="11004" y="11890"/>
                  </a:lnTo>
                  <a:lnTo>
                    <a:pt x="16627" y="16330"/>
                  </a:lnTo>
                  <a:lnTo>
                    <a:pt x="22973" y="28435"/>
                  </a:lnTo>
                  <a:lnTo>
                    <a:pt x="23433" y="35588"/>
                  </a:lnTo>
                  <a:lnTo>
                    <a:pt x="20062" y="44646"/>
                  </a:lnTo>
                  <a:lnTo>
                    <a:pt x="21412" y="47576"/>
                  </a:lnTo>
                  <a:lnTo>
                    <a:pt x="26690" y="49538"/>
                  </a:lnTo>
                  <a:lnTo>
                    <a:pt x="29622" y="48197"/>
                  </a:lnTo>
                  <a:lnTo>
                    <a:pt x="30606" y="45556"/>
                  </a:lnTo>
                  <a:lnTo>
                    <a:pt x="32395" y="38557"/>
                  </a:lnTo>
                  <a:lnTo>
                    <a:pt x="32686" y="31410"/>
                  </a:lnTo>
                  <a:lnTo>
                    <a:pt x="31494" y="24360"/>
                  </a:lnTo>
                  <a:lnTo>
                    <a:pt x="6879" y="324"/>
                  </a:lnTo>
                  <a:lnTo>
                    <a:pt x="5612" y="0"/>
                  </a:lnTo>
                  <a:close/>
                </a:path>
              </a:pathLst>
            </a:custGeom>
            <a:solidFill>
              <a:srgbClr val="010202"/>
            </a:solidFill>
          </p:spPr>
          <p:txBody>
            <a:bodyPr wrap="square" lIns="0" tIns="0" rIns="0" bIns="0" rtlCol="0"/>
            <a:lstStyle/>
            <a:p>
              <a:endParaRPr sz="372"/>
            </a:p>
          </p:txBody>
        </p:sp>
        <p:sp>
          <p:nvSpPr>
            <p:cNvPr id="291" name="Rectangle 290">
              <a:extLst>
                <a:ext uri="{FF2B5EF4-FFF2-40B4-BE49-F238E27FC236}">
                  <a16:creationId xmlns:a16="http://schemas.microsoft.com/office/drawing/2014/main" id="{38A6428F-0B9F-E349-B8D9-E2E394951A36}"/>
                </a:ext>
              </a:extLst>
            </p:cNvPr>
            <p:cNvSpPr/>
            <p:nvPr/>
          </p:nvSpPr>
          <p:spPr>
            <a:xfrm>
              <a:off x="6936748" y="3722242"/>
              <a:ext cx="1339534" cy="307777"/>
            </a:xfrm>
            <a:prstGeom prst="rect">
              <a:avLst/>
            </a:prstGeom>
          </p:spPr>
          <p:txBody>
            <a:bodyPr wrap="none">
              <a:spAutoFit/>
            </a:bodyPr>
            <a:lstStyle/>
            <a:p>
              <a:pPr marL="180788">
                <a:spcBef>
                  <a:spcPts val="50"/>
                </a:spcBef>
              </a:pPr>
              <a:r>
                <a:rPr lang="en-US" sz="1400" spc="2" dirty="0">
                  <a:solidFill>
                    <a:srgbClr val="FFFFFF"/>
                  </a:solidFill>
                  <a:latin typeface="Century Gothic"/>
                  <a:cs typeface="Century Gothic"/>
                </a:rPr>
                <a:t>unexposed</a:t>
              </a:r>
              <a:endParaRPr lang="en-US" sz="1400" dirty="0">
                <a:latin typeface="Century Gothic"/>
                <a:cs typeface="Century Gothic"/>
              </a:endParaRPr>
            </a:p>
          </p:txBody>
        </p:sp>
        <p:sp>
          <p:nvSpPr>
            <p:cNvPr id="292" name="Rectangle 291">
              <a:extLst>
                <a:ext uri="{FF2B5EF4-FFF2-40B4-BE49-F238E27FC236}">
                  <a16:creationId xmlns:a16="http://schemas.microsoft.com/office/drawing/2014/main" id="{F0658C00-6027-B64D-882B-6892ACC028E6}"/>
                </a:ext>
              </a:extLst>
            </p:cNvPr>
            <p:cNvSpPr/>
            <p:nvPr/>
          </p:nvSpPr>
          <p:spPr>
            <a:xfrm>
              <a:off x="6177790" y="1467138"/>
              <a:ext cx="2476825" cy="307777"/>
            </a:xfrm>
            <a:prstGeom prst="rect">
              <a:avLst/>
            </a:prstGeom>
          </p:spPr>
          <p:txBody>
            <a:bodyPr wrap="square">
              <a:spAutoFit/>
            </a:bodyPr>
            <a:lstStyle/>
            <a:p>
              <a:pPr marL="907980">
                <a:spcBef>
                  <a:spcPts val="901"/>
                </a:spcBef>
              </a:pPr>
              <a:r>
                <a:rPr lang="en-US" sz="1400" b="1" spc="5" dirty="0">
                  <a:latin typeface="Century Gothic"/>
                  <a:cs typeface="Century Gothic"/>
                </a:rPr>
                <a:t>Cohort Study</a:t>
              </a:r>
              <a:endParaRPr lang="en-US" sz="1400" dirty="0">
                <a:latin typeface="Century Gothic"/>
                <a:cs typeface="Century Gothic"/>
              </a:endParaRPr>
            </a:p>
          </p:txBody>
        </p:sp>
        <p:sp>
          <p:nvSpPr>
            <p:cNvPr id="293" name="TextBox 292">
              <a:extLst>
                <a:ext uri="{FF2B5EF4-FFF2-40B4-BE49-F238E27FC236}">
                  <a16:creationId xmlns:a16="http://schemas.microsoft.com/office/drawing/2014/main" id="{A8BD9A50-9B40-4645-A8E6-8C2772FA4F4A}"/>
                </a:ext>
              </a:extLst>
            </p:cNvPr>
            <p:cNvSpPr txBox="1"/>
            <p:nvPr/>
          </p:nvSpPr>
          <p:spPr>
            <a:xfrm>
              <a:off x="6194151" y="1382044"/>
              <a:ext cx="2718460" cy="2914198"/>
            </a:xfrm>
            <a:prstGeom prst="rect">
              <a:avLst/>
            </a:prstGeom>
            <a:noFill/>
            <a:ln w="19050">
              <a:solidFill>
                <a:schemeClr val="accent1">
                  <a:shade val="50000"/>
                </a:schemeClr>
              </a:solidFill>
            </a:ln>
          </p:spPr>
          <p:txBody>
            <a:bodyPr wrap="square" rtlCol="0">
              <a:spAutoFit/>
            </a:bodyPr>
            <a:lstStyle/>
            <a:p>
              <a:endParaRPr lang="en-US" dirty="0"/>
            </a:p>
          </p:txBody>
        </p:sp>
      </p:grpSp>
    </p:spTree>
    <p:extLst>
      <p:ext uri="{BB962C8B-B14F-4D97-AF65-F5344CB8AC3E}">
        <p14:creationId xmlns:p14="http://schemas.microsoft.com/office/powerpoint/2010/main" val="85551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descr="Nimotop Ad">
            <a:extLst>
              <a:ext uri="{FF2B5EF4-FFF2-40B4-BE49-F238E27FC236}">
                <a16:creationId xmlns:a16="http://schemas.microsoft.com/office/drawing/2014/main" id="{9D413662-6451-C64A-8F17-49AC1E4833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69" b="44397"/>
          <a:stretch>
            <a:fillRect/>
          </a:stretch>
        </p:blipFill>
        <p:spPr bwMode="auto">
          <a:xfrm>
            <a:off x="685800" y="114300"/>
            <a:ext cx="71628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4" name="Picture 3" descr="Nimotop Ad">
            <a:extLst>
              <a:ext uri="{FF2B5EF4-FFF2-40B4-BE49-F238E27FC236}">
                <a16:creationId xmlns:a16="http://schemas.microsoft.com/office/drawing/2014/main" id="{2DD24B6B-6B7C-D44A-9A81-6D7FFB8E0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1276" b="2411"/>
          <a:stretch>
            <a:fillRect/>
          </a:stretch>
        </p:blipFill>
        <p:spPr bwMode="auto">
          <a:xfrm>
            <a:off x="685800" y="2800350"/>
            <a:ext cx="7162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4">
            <a:extLst>
              <a:ext uri="{FF2B5EF4-FFF2-40B4-BE49-F238E27FC236}">
                <a16:creationId xmlns:a16="http://schemas.microsoft.com/office/drawing/2014/main" id="{7F46DCAC-D540-F348-8866-299BF6845736}"/>
              </a:ext>
            </a:extLst>
          </p:cNvPr>
          <p:cNvSpPr>
            <a:spLocks noChangeArrowheads="1"/>
          </p:cNvSpPr>
          <p:nvPr/>
        </p:nvSpPr>
        <p:spPr bwMode="auto">
          <a:xfrm>
            <a:off x="1371600" y="4681537"/>
            <a:ext cx="6002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dirty="0">
                <a:latin typeface="Lucida Sans Unicode" panose="020B0602030504020204" pitchFamily="34" charset="0"/>
              </a:rPr>
              <a:t>Q: What does the 34% reduction mean?</a:t>
            </a:r>
          </a:p>
        </p:txBody>
      </p:sp>
      <p:sp>
        <p:nvSpPr>
          <p:cNvPr id="100356" name="Slide Number Placeholder 1">
            <a:extLst>
              <a:ext uri="{FF2B5EF4-FFF2-40B4-BE49-F238E27FC236}">
                <a16:creationId xmlns:a16="http://schemas.microsoft.com/office/drawing/2014/main" id="{D30C8717-7197-E340-8BD8-1A00C1AB8E2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B2CB6F58-D1F1-B14E-9000-68A053F8E545}" type="slidenum">
              <a:rPr kumimoji="0" lang="en-US" altLang="en-US" sz="1400" smtClean="0">
                <a:latin typeface="Times" pitchFamily="2" charset="0"/>
              </a:rPr>
              <a:pPr>
                <a:spcBef>
                  <a:spcPct val="0"/>
                </a:spcBef>
                <a:buClrTx/>
                <a:buSzTx/>
                <a:buFontTx/>
                <a:buNone/>
              </a:pPr>
              <a:t>60</a:t>
            </a:fld>
            <a:endParaRPr kumimoji="0" lang="en-US" altLang="en-US" sz="1400">
              <a:latin typeface="Times" pitchFamily="2" charset="0"/>
            </a:endParaRPr>
          </a:p>
        </p:txBody>
      </p:sp>
    </p:spTree>
    <p:custDataLst>
      <p:tags r:id="rId1"/>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nimotop graph only">
            <a:extLst>
              <a:ext uri="{FF2B5EF4-FFF2-40B4-BE49-F238E27FC236}">
                <a16:creationId xmlns:a16="http://schemas.microsoft.com/office/drawing/2014/main" id="{45ECEFB5-149F-FA45-B2BA-275A2D7712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650811"/>
            <a:ext cx="80772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Rectangle 3">
            <a:extLst>
              <a:ext uri="{FF2B5EF4-FFF2-40B4-BE49-F238E27FC236}">
                <a16:creationId xmlns:a16="http://schemas.microsoft.com/office/drawing/2014/main" id="{B1659C2D-F058-6C41-90CF-B34341647EF2}"/>
              </a:ext>
            </a:extLst>
          </p:cNvPr>
          <p:cNvSpPr>
            <a:spLocks noGrp="1" noChangeArrowheads="1"/>
          </p:cNvSpPr>
          <p:nvPr>
            <p:ph type="title" idx="4294967295"/>
          </p:nvPr>
        </p:nvSpPr>
        <p:spPr>
          <a:xfrm>
            <a:off x="1371600" y="49571"/>
            <a:ext cx="7772400" cy="514350"/>
          </a:xfrm>
        </p:spPr>
        <p:txBody>
          <a:bodyPr/>
          <a:lstStyle/>
          <a:p>
            <a:r>
              <a:rPr lang="en-US" altLang="en-US" sz="3200" dirty="0" err="1">
                <a:latin typeface="+mn-lt"/>
              </a:rPr>
              <a:t>Nimotop</a:t>
            </a:r>
            <a:r>
              <a:rPr lang="en-US" altLang="en-US" sz="3200" dirty="0">
                <a:latin typeface="+mn-lt"/>
              </a:rPr>
              <a:t>® Ad Graph</a:t>
            </a:r>
          </a:p>
        </p:txBody>
      </p:sp>
      <p:sp>
        <p:nvSpPr>
          <p:cNvPr id="102403" name="Text Box 4">
            <a:extLst>
              <a:ext uri="{FF2B5EF4-FFF2-40B4-BE49-F238E27FC236}">
                <a16:creationId xmlns:a16="http://schemas.microsoft.com/office/drawing/2014/main" id="{5324C21C-EE6F-654B-BCBE-39F148019620}"/>
              </a:ext>
            </a:extLst>
          </p:cNvPr>
          <p:cNvSpPr txBox="1">
            <a:spLocks noChangeArrowheads="1"/>
          </p:cNvSpPr>
          <p:nvPr/>
        </p:nvSpPr>
        <p:spPr bwMode="auto">
          <a:xfrm>
            <a:off x="2505269" y="3401979"/>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kumimoji="0" lang="en-US" altLang="en-US"/>
              <a:t>22%</a:t>
            </a:r>
          </a:p>
        </p:txBody>
      </p:sp>
      <p:sp>
        <p:nvSpPr>
          <p:cNvPr id="102404" name="Text Box 5">
            <a:extLst>
              <a:ext uri="{FF2B5EF4-FFF2-40B4-BE49-F238E27FC236}">
                <a16:creationId xmlns:a16="http://schemas.microsoft.com/office/drawing/2014/main" id="{EA43FDFF-D3EA-6B45-99D6-4417ECCB1362}"/>
              </a:ext>
            </a:extLst>
          </p:cNvPr>
          <p:cNvSpPr txBox="1">
            <a:spLocks noChangeArrowheads="1"/>
          </p:cNvSpPr>
          <p:nvPr/>
        </p:nvSpPr>
        <p:spPr bwMode="auto">
          <a:xfrm>
            <a:off x="7581900" y="3401978"/>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kumimoji="0" lang="en-US" altLang="en-US" dirty="0"/>
              <a:t>33%</a:t>
            </a:r>
          </a:p>
        </p:txBody>
      </p:sp>
      <p:sp>
        <p:nvSpPr>
          <p:cNvPr id="102405" name="Rectangle 6">
            <a:extLst>
              <a:ext uri="{FF2B5EF4-FFF2-40B4-BE49-F238E27FC236}">
                <a16:creationId xmlns:a16="http://schemas.microsoft.com/office/drawing/2014/main" id="{4CF69068-E4E6-FF49-9E54-4FE750902A93}"/>
              </a:ext>
            </a:extLst>
          </p:cNvPr>
          <p:cNvSpPr>
            <a:spLocks noGrp="1" noChangeArrowheads="1"/>
          </p:cNvSpPr>
          <p:nvPr>
            <p:ph type="body" idx="4294967295"/>
          </p:nvPr>
        </p:nvSpPr>
        <p:spPr>
          <a:xfrm>
            <a:off x="1250302" y="3965511"/>
            <a:ext cx="7772400" cy="1434583"/>
          </a:xfrm>
        </p:spPr>
        <p:txBody>
          <a:bodyPr/>
          <a:lstStyle/>
          <a:p>
            <a:pPr>
              <a:lnSpc>
                <a:spcPct val="90000"/>
              </a:lnSpc>
            </a:pPr>
            <a:r>
              <a:rPr lang="en-US" altLang="en-US" dirty="0"/>
              <a:t>RR = 21.8%/33% = .66</a:t>
            </a:r>
          </a:p>
          <a:p>
            <a:pPr>
              <a:lnSpc>
                <a:spcPct val="90000"/>
              </a:lnSpc>
            </a:pPr>
            <a:r>
              <a:rPr lang="en-US" altLang="en-US" dirty="0"/>
              <a:t>RRR = 1-0.66 = 34%</a:t>
            </a:r>
          </a:p>
          <a:p>
            <a:pPr>
              <a:lnSpc>
                <a:spcPct val="90000"/>
              </a:lnSpc>
            </a:pPr>
            <a:r>
              <a:rPr lang="en-US" altLang="en-US" dirty="0"/>
              <a:t>ARR = 33% - 21.8% = 11.2%</a:t>
            </a:r>
          </a:p>
        </p:txBody>
      </p:sp>
      <p:sp>
        <p:nvSpPr>
          <p:cNvPr id="102406" name="Slide Number Placeholder 1">
            <a:extLst>
              <a:ext uri="{FF2B5EF4-FFF2-40B4-BE49-F238E27FC236}">
                <a16:creationId xmlns:a16="http://schemas.microsoft.com/office/drawing/2014/main" id="{8EFE58BA-B8A7-FA42-BB40-04D221825E9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59FDA49B-D353-3046-B2C6-AC9ACC4C09E7}" type="slidenum">
              <a:rPr kumimoji="0" lang="en-US" altLang="en-US" sz="1400" smtClean="0">
                <a:latin typeface="Times" pitchFamily="2" charset="0"/>
              </a:rPr>
              <a:pPr>
                <a:spcBef>
                  <a:spcPct val="0"/>
                </a:spcBef>
                <a:buClrTx/>
                <a:buSzTx/>
                <a:buFontTx/>
                <a:buNone/>
              </a:pPr>
              <a:t>61</a:t>
            </a:fld>
            <a:endParaRPr kumimoji="0" lang="en-US" altLang="en-US" sz="1400">
              <a:latin typeface="Times" pitchFamily="2" charset="0"/>
            </a:endParaRPr>
          </a:p>
        </p:txBody>
      </p:sp>
    </p:spTree>
    <p:custDataLst>
      <p:tags r:id="rId1"/>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descr="nimotop graph only">
            <a:extLst>
              <a:ext uri="{FF2B5EF4-FFF2-40B4-BE49-F238E27FC236}">
                <a16:creationId xmlns:a16="http://schemas.microsoft.com/office/drawing/2014/main" id="{B28E9E63-C7B5-6F4F-B2B9-9A5C9D2A73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18" r="16394"/>
          <a:stretch>
            <a:fillRect/>
          </a:stretch>
        </p:blipFill>
        <p:spPr bwMode="auto">
          <a:xfrm>
            <a:off x="1058069" y="2530199"/>
            <a:ext cx="33528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Text Box 3">
            <a:extLst>
              <a:ext uri="{FF2B5EF4-FFF2-40B4-BE49-F238E27FC236}">
                <a16:creationId xmlns:a16="http://schemas.microsoft.com/office/drawing/2014/main" id="{CBD85BA4-60A3-084E-84A3-3AE4CFE09F14}"/>
              </a:ext>
            </a:extLst>
          </p:cNvPr>
          <p:cNvSpPr txBox="1">
            <a:spLocks noChangeArrowheads="1"/>
          </p:cNvSpPr>
          <p:nvPr/>
        </p:nvSpPr>
        <p:spPr bwMode="auto">
          <a:xfrm>
            <a:off x="1388268" y="519112"/>
            <a:ext cx="2100263" cy="460375"/>
          </a:xfrm>
          <a:prstGeom prst="rect">
            <a:avLst/>
          </a:prstGeom>
          <a:solidFill>
            <a:schemeClr val="bg1"/>
          </a:solidFill>
          <a:ln w="12700">
            <a:solidFill>
              <a:schemeClr val="tx1"/>
            </a:solidFill>
            <a:miter lim="800000"/>
            <a:headEnd/>
            <a:tailEnd/>
          </a:ln>
        </p:spPr>
        <p:txBody>
          <a:bodyPr wrap="none" anchor="ctr">
            <a:spAutoFit/>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ClrTx/>
              <a:buSzTx/>
              <a:buFontTx/>
              <a:buNone/>
            </a:pPr>
            <a:r>
              <a:rPr kumimoji="0" lang="en-US" altLang="en-US"/>
              <a:t>Original figure</a:t>
            </a:r>
          </a:p>
        </p:txBody>
      </p:sp>
      <p:pic>
        <p:nvPicPr>
          <p:cNvPr id="104451" name="Picture 4" descr="nimotop graph only">
            <a:extLst>
              <a:ext uri="{FF2B5EF4-FFF2-40B4-BE49-F238E27FC236}">
                <a16:creationId xmlns:a16="http://schemas.microsoft.com/office/drawing/2014/main" id="{2A4619BE-CC17-144E-B7FF-74FD222070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451" r="11290"/>
          <a:stretch>
            <a:fillRect/>
          </a:stretch>
        </p:blipFill>
        <p:spPr bwMode="auto">
          <a:xfrm>
            <a:off x="4800600" y="2571750"/>
            <a:ext cx="36576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5" descr="nimotop graph only">
            <a:extLst>
              <a:ext uri="{FF2B5EF4-FFF2-40B4-BE49-F238E27FC236}">
                <a16:creationId xmlns:a16="http://schemas.microsoft.com/office/drawing/2014/main" id="{FAC7707D-957D-0647-9AFB-81DD2E6932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420" t="31270" r="48387" b="3583"/>
          <a:stretch>
            <a:fillRect/>
          </a:stretch>
        </p:blipFill>
        <p:spPr bwMode="auto">
          <a:xfrm>
            <a:off x="5732463" y="2946400"/>
            <a:ext cx="1076325"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6" descr="nimotop graph only">
            <a:extLst>
              <a:ext uri="{FF2B5EF4-FFF2-40B4-BE49-F238E27FC236}">
                <a16:creationId xmlns:a16="http://schemas.microsoft.com/office/drawing/2014/main" id="{7D63A8E5-4BC7-B84E-B606-F00DC8548D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516" t="50488" r="72581" b="18240"/>
          <a:stretch>
            <a:fillRect/>
          </a:stretch>
        </p:blipFill>
        <p:spPr bwMode="auto">
          <a:xfrm>
            <a:off x="5159375" y="3298825"/>
            <a:ext cx="573088"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Rectangle 7">
            <a:extLst>
              <a:ext uri="{FF2B5EF4-FFF2-40B4-BE49-F238E27FC236}">
                <a16:creationId xmlns:a16="http://schemas.microsoft.com/office/drawing/2014/main" id="{9162AEB5-2FA6-DC4A-A71A-37E5D21EA992}"/>
              </a:ext>
            </a:extLst>
          </p:cNvPr>
          <p:cNvSpPr>
            <a:spLocks noChangeArrowheads="1"/>
          </p:cNvSpPr>
          <p:nvPr/>
        </p:nvSpPr>
        <p:spPr bwMode="auto">
          <a:xfrm>
            <a:off x="5191125" y="3178175"/>
            <a:ext cx="600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1800">
                <a:solidFill>
                  <a:srgbClr val="2C2C85"/>
                </a:solidFill>
                <a:latin typeface="Times" pitchFamily="2" charset="0"/>
              </a:rPr>
              <a:t>11%</a:t>
            </a:r>
          </a:p>
        </p:txBody>
      </p:sp>
      <p:pic>
        <p:nvPicPr>
          <p:cNvPr id="104455" name="Picture 8" descr="nimotop graph only">
            <a:extLst>
              <a:ext uri="{FF2B5EF4-FFF2-40B4-BE49-F238E27FC236}">
                <a16:creationId xmlns:a16="http://schemas.microsoft.com/office/drawing/2014/main" id="{4AA12C37-570F-4444-A584-E5902A08BB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451" r="11290"/>
          <a:stretch>
            <a:fillRect/>
          </a:stretch>
        </p:blipFill>
        <p:spPr bwMode="auto">
          <a:xfrm>
            <a:off x="4800600" y="171450"/>
            <a:ext cx="3657600"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6" name="Rectangle 9">
            <a:extLst>
              <a:ext uri="{FF2B5EF4-FFF2-40B4-BE49-F238E27FC236}">
                <a16:creationId xmlns:a16="http://schemas.microsoft.com/office/drawing/2014/main" id="{6BC89E3E-DBFA-0E48-BE65-5A6276CFA93A}"/>
              </a:ext>
            </a:extLst>
          </p:cNvPr>
          <p:cNvSpPr>
            <a:spLocks noChangeArrowheads="1"/>
          </p:cNvSpPr>
          <p:nvPr/>
        </p:nvSpPr>
        <p:spPr bwMode="auto">
          <a:xfrm>
            <a:off x="4800600" y="342900"/>
            <a:ext cx="3657600" cy="2343150"/>
          </a:xfrm>
          <a:prstGeom prst="rect">
            <a:avLst/>
          </a:prstGeom>
          <a:solidFill>
            <a:srgbClr val="F5E7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a:p>
        </p:txBody>
      </p:sp>
      <p:sp>
        <p:nvSpPr>
          <p:cNvPr id="104457" name="Rectangle 10">
            <a:extLst>
              <a:ext uri="{FF2B5EF4-FFF2-40B4-BE49-F238E27FC236}">
                <a16:creationId xmlns:a16="http://schemas.microsoft.com/office/drawing/2014/main" id="{D5E9DCF1-646F-984E-AF87-24CDCD23862D}"/>
              </a:ext>
            </a:extLst>
          </p:cNvPr>
          <p:cNvSpPr>
            <a:spLocks noChangeArrowheads="1"/>
          </p:cNvSpPr>
          <p:nvPr/>
        </p:nvSpPr>
        <p:spPr bwMode="auto">
          <a:xfrm>
            <a:off x="8458200" y="-145820"/>
            <a:ext cx="654050" cy="4765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lgn="r" eaLnBrk="1" hangingPunct="1">
              <a:lnSpc>
                <a:spcPct val="200000"/>
              </a:lnSpc>
              <a:spcBef>
                <a:spcPct val="0"/>
              </a:spcBef>
              <a:buClrTx/>
              <a:buSzTx/>
              <a:buFontTx/>
              <a:buNone/>
            </a:pPr>
            <a:r>
              <a:rPr kumimoji="0" lang="en-US" altLang="en-US" sz="1400" dirty="0"/>
              <a:t>100%</a:t>
            </a:r>
          </a:p>
          <a:p>
            <a:pPr algn="r" eaLnBrk="1" hangingPunct="1">
              <a:lnSpc>
                <a:spcPct val="200000"/>
              </a:lnSpc>
              <a:spcBef>
                <a:spcPct val="0"/>
              </a:spcBef>
              <a:buClrTx/>
              <a:buSzTx/>
              <a:buFontTx/>
              <a:buNone/>
            </a:pPr>
            <a:r>
              <a:rPr kumimoji="0" lang="en-US" altLang="en-US" sz="1400" dirty="0"/>
              <a:t>90%</a:t>
            </a:r>
          </a:p>
          <a:p>
            <a:pPr algn="r" eaLnBrk="1" hangingPunct="1">
              <a:lnSpc>
                <a:spcPct val="200000"/>
              </a:lnSpc>
              <a:spcBef>
                <a:spcPct val="0"/>
              </a:spcBef>
              <a:buClrTx/>
              <a:buSzTx/>
              <a:buFontTx/>
              <a:buNone/>
            </a:pPr>
            <a:r>
              <a:rPr kumimoji="0" lang="en-US" altLang="en-US" sz="1400" dirty="0"/>
              <a:t>80%</a:t>
            </a:r>
          </a:p>
          <a:p>
            <a:pPr algn="r" eaLnBrk="1" hangingPunct="1">
              <a:lnSpc>
                <a:spcPct val="200000"/>
              </a:lnSpc>
              <a:spcBef>
                <a:spcPct val="0"/>
              </a:spcBef>
              <a:buClrTx/>
              <a:buSzTx/>
              <a:buFontTx/>
              <a:buNone/>
            </a:pPr>
            <a:r>
              <a:rPr kumimoji="0" lang="en-US" altLang="en-US" sz="1400" dirty="0"/>
              <a:t>70%</a:t>
            </a:r>
          </a:p>
          <a:p>
            <a:pPr algn="r" eaLnBrk="1" hangingPunct="1">
              <a:lnSpc>
                <a:spcPct val="200000"/>
              </a:lnSpc>
              <a:spcBef>
                <a:spcPct val="0"/>
              </a:spcBef>
              <a:buClrTx/>
              <a:buSzTx/>
              <a:buFontTx/>
              <a:buNone/>
            </a:pPr>
            <a:r>
              <a:rPr kumimoji="0" lang="en-US" altLang="en-US" sz="1400" dirty="0"/>
              <a:t>60%</a:t>
            </a:r>
          </a:p>
          <a:p>
            <a:pPr algn="r" eaLnBrk="1" hangingPunct="1">
              <a:lnSpc>
                <a:spcPct val="200000"/>
              </a:lnSpc>
              <a:spcBef>
                <a:spcPct val="0"/>
              </a:spcBef>
              <a:buClrTx/>
              <a:buSzTx/>
              <a:buFontTx/>
              <a:buNone/>
            </a:pPr>
            <a:r>
              <a:rPr kumimoji="0" lang="en-US" altLang="en-US" sz="1400" dirty="0"/>
              <a:t>50%</a:t>
            </a:r>
          </a:p>
          <a:p>
            <a:pPr algn="r" eaLnBrk="1" hangingPunct="1">
              <a:lnSpc>
                <a:spcPct val="200000"/>
              </a:lnSpc>
              <a:spcBef>
                <a:spcPct val="0"/>
              </a:spcBef>
              <a:buClrTx/>
              <a:buSzTx/>
              <a:buFontTx/>
              <a:buNone/>
            </a:pPr>
            <a:r>
              <a:rPr kumimoji="0" lang="en-US" altLang="en-US" sz="1400" dirty="0"/>
              <a:t>40%</a:t>
            </a:r>
          </a:p>
          <a:p>
            <a:pPr algn="r" eaLnBrk="1" hangingPunct="1">
              <a:lnSpc>
                <a:spcPct val="200000"/>
              </a:lnSpc>
              <a:spcBef>
                <a:spcPct val="0"/>
              </a:spcBef>
              <a:buClrTx/>
              <a:buSzTx/>
              <a:buFontTx/>
              <a:buNone/>
            </a:pPr>
            <a:r>
              <a:rPr kumimoji="0" lang="en-US" altLang="en-US" sz="1400" dirty="0"/>
              <a:t>30%</a:t>
            </a:r>
          </a:p>
          <a:p>
            <a:pPr algn="r" eaLnBrk="1" hangingPunct="1">
              <a:lnSpc>
                <a:spcPct val="200000"/>
              </a:lnSpc>
              <a:spcBef>
                <a:spcPct val="0"/>
              </a:spcBef>
              <a:buClrTx/>
              <a:buSzTx/>
              <a:buFontTx/>
              <a:buNone/>
            </a:pPr>
            <a:r>
              <a:rPr kumimoji="0" lang="en-US" altLang="en-US" sz="1400" dirty="0"/>
              <a:t>20%</a:t>
            </a:r>
          </a:p>
          <a:p>
            <a:pPr algn="r" eaLnBrk="1" hangingPunct="1">
              <a:lnSpc>
                <a:spcPct val="200000"/>
              </a:lnSpc>
              <a:spcBef>
                <a:spcPct val="0"/>
              </a:spcBef>
              <a:buClrTx/>
              <a:buSzTx/>
              <a:buFontTx/>
              <a:buNone/>
            </a:pPr>
            <a:r>
              <a:rPr kumimoji="0" lang="en-US" altLang="en-US" sz="1400" dirty="0"/>
              <a:t>10%</a:t>
            </a:r>
          </a:p>
          <a:p>
            <a:pPr algn="r" eaLnBrk="1" hangingPunct="1">
              <a:lnSpc>
                <a:spcPct val="200000"/>
              </a:lnSpc>
              <a:spcBef>
                <a:spcPct val="0"/>
              </a:spcBef>
              <a:buClrTx/>
              <a:buSzTx/>
              <a:buFontTx/>
              <a:buNone/>
            </a:pPr>
            <a:r>
              <a:rPr kumimoji="0" lang="en-US" altLang="en-US" sz="1400" dirty="0"/>
              <a:t>0%</a:t>
            </a:r>
          </a:p>
        </p:txBody>
      </p:sp>
      <p:sp>
        <p:nvSpPr>
          <p:cNvPr id="104458" name="Text Box 11">
            <a:extLst>
              <a:ext uri="{FF2B5EF4-FFF2-40B4-BE49-F238E27FC236}">
                <a16:creationId xmlns:a16="http://schemas.microsoft.com/office/drawing/2014/main" id="{A7A61972-5570-0E44-975C-FFACAAD125DD}"/>
              </a:ext>
            </a:extLst>
          </p:cNvPr>
          <p:cNvSpPr txBox="1">
            <a:spLocks noChangeArrowheads="1"/>
          </p:cNvSpPr>
          <p:nvPr/>
        </p:nvSpPr>
        <p:spPr bwMode="auto">
          <a:xfrm>
            <a:off x="4589463" y="288925"/>
            <a:ext cx="1314450" cy="460375"/>
          </a:xfrm>
          <a:prstGeom prst="rect">
            <a:avLst/>
          </a:prstGeom>
          <a:solidFill>
            <a:schemeClr val="bg1"/>
          </a:solidFill>
          <a:ln w="12700">
            <a:solidFill>
              <a:schemeClr val="tx1"/>
            </a:solidFill>
            <a:miter lim="800000"/>
            <a:headEnd/>
            <a:tailEnd/>
          </a:ln>
        </p:spPr>
        <p:txBody>
          <a:bodyPr wrap="none" anchor="ctr">
            <a:spAutoFit/>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ClrTx/>
              <a:buSzTx/>
              <a:buFontTx/>
              <a:buNone/>
            </a:pPr>
            <a:r>
              <a:rPr kumimoji="0" lang="en-US" altLang="en-US"/>
              <a:t>To scale</a:t>
            </a:r>
          </a:p>
        </p:txBody>
      </p:sp>
      <p:sp>
        <p:nvSpPr>
          <p:cNvPr id="104459" name="Slide Number Placeholder 1">
            <a:extLst>
              <a:ext uri="{FF2B5EF4-FFF2-40B4-BE49-F238E27FC236}">
                <a16:creationId xmlns:a16="http://schemas.microsoft.com/office/drawing/2014/main" id="{7D51BEE4-BDAF-7648-A182-F186D2BD8EA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21B4CFDA-84DD-FA47-BE9A-84B8995F9CFE}" type="slidenum">
              <a:rPr kumimoji="0" lang="en-US" altLang="en-US" sz="1400" smtClean="0">
                <a:latin typeface="Times" pitchFamily="2" charset="0"/>
              </a:rPr>
              <a:pPr>
                <a:spcBef>
                  <a:spcPct val="0"/>
                </a:spcBef>
                <a:buClrTx/>
                <a:buSzTx/>
                <a:buFontTx/>
                <a:buNone/>
              </a:pPr>
              <a:t>62</a:t>
            </a:fld>
            <a:endParaRPr kumimoji="0" lang="en-US" altLang="en-US" sz="1400">
              <a:latin typeface="Times" pitchFamily="2" charset="0"/>
            </a:endParaRPr>
          </a:p>
        </p:txBody>
      </p:sp>
    </p:spTree>
    <p:custDataLst>
      <p:tags r:id="rId1"/>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a:extLst>
              <a:ext uri="{FF2B5EF4-FFF2-40B4-BE49-F238E27FC236}">
                <a16:creationId xmlns:a16="http://schemas.microsoft.com/office/drawing/2014/main" id="{4282D5EB-534C-3C47-99B3-2DCB09177874}"/>
              </a:ext>
            </a:extLst>
          </p:cNvPr>
          <p:cNvSpPr>
            <a:spLocks noGrp="1" noChangeArrowheads="1"/>
          </p:cNvSpPr>
          <p:nvPr>
            <p:ph type="title"/>
          </p:nvPr>
        </p:nvSpPr>
        <p:spPr>
          <a:xfrm>
            <a:off x="1159565" y="170207"/>
            <a:ext cx="7848600" cy="541338"/>
          </a:xfrm>
        </p:spPr>
        <p:txBody>
          <a:bodyPr/>
          <a:lstStyle/>
          <a:p>
            <a:r>
              <a:rPr lang="en-US" altLang="en-US" dirty="0"/>
              <a:t>Why is NNT 1/ARR?  For each 100 patients:</a:t>
            </a:r>
          </a:p>
        </p:txBody>
      </p:sp>
      <p:sp>
        <p:nvSpPr>
          <p:cNvPr id="106498" name="Rectangle 3">
            <a:extLst>
              <a:ext uri="{FF2B5EF4-FFF2-40B4-BE49-F238E27FC236}">
                <a16:creationId xmlns:a16="http://schemas.microsoft.com/office/drawing/2014/main" id="{DF2DCDD5-84DA-9149-9467-A71C2D339392}"/>
              </a:ext>
            </a:extLst>
          </p:cNvPr>
          <p:cNvSpPr>
            <a:spLocks noChangeArrowheads="1"/>
          </p:cNvSpPr>
          <p:nvPr/>
        </p:nvSpPr>
        <p:spPr bwMode="auto">
          <a:xfrm>
            <a:off x="1025525" y="894383"/>
            <a:ext cx="4484688" cy="3771900"/>
          </a:xfrm>
          <a:prstGeom prst="rect">
            <a:avLst/>
          </a:prstGeom>
          <a:solidFill>
            <a:srgbClr val="FFFAA5">
              <a:alpha val="57000"/>
            </a:srgbClr>
          </a:solidFill>
          <a:ln w="12700">
            <a:solidFill>
              <a:schemeClr val="tx1"/>
            </a:solidFill>
            <a:miter lim="800000"/>
            <a:headEnd type="none" w="sm" len="sm"/>
            <a:tailEnd type="none" w="sm" len="sm"/>
          </a:ln>
        </p:spPr>
        <p:txBody>
          <a:bodyPr wrap="none" anchor="ct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endParaRPr kumimoji="0" lang="en-US" altLang="en-US" dirty="0"/>
          </a:p>
        </p:txBody>
      </p:sp>
      <p:sp>
        <p:nvSpPr>
          <p:cNvPr id="106499" name="Line 4">
            <a:extLst>
              <a:ext uri="{FF2B5EF4-FFF2-40B4-BE49-F238E27FC236}">
                <a16:creationId xmlns:a16="http://schemas.microsoft.com/office/drawing/2014/main" id="{7A9309CE-8E92-BA4A-B2E6-5A2E0910D3F7}"/>
              </a:ext>
            </a:extLst>
          </p:cNvPr>
          <p:cNvSpPr>
            <a:spLocks noChangeShapeType="1"/>
          </p:cNvSpPr>
          <p:nvPr/>
        </p:nvSpPr>
        <p:spPr bwMode="auto">
          <a:xfrm>
            <a:off x="1025525" y="3989042"/>
            <a:ext cx="4484688" cy="158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6500" name="Line 5">
            <a:extLst>
              <a:ext uri="{FF2B5EF4-FFF2-40B4-BE49-F238E27FC236}">
                <a16:creationId xmlns:a16="http://schemas.microsoft.com/office/drawing/2014/main" id="{980BE6BA-61D0-FA4D-ABD8-DFFA88411283}"/>
              </a:ext>
            </a:extLst>
          </p:cNvPr>
          <p:cNvSpPr>
            <a:spLocks noChangeShapeType="1"/>
          </p:cNvSpPr>
          <p:nvPr/>
        </p:nvSpPr>
        <p:spPr bwMode="auto">
          <a:xfrm>
            <a:off x="1025525" y="3469585"/>
            <a:ext cx="4484688" cy="1588"/>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6501" name="Text Box 6">
            <a:extLst>
              <a:ext uri="{FF2B5EF4-FFF2-40B4-BE49-F238E27FC236}">
                <a16:creationId xmlns:a16="http://schemas.microsoft.com/office/drawing/2014/main" id="{BA2E4574-0CA1-694A-8CC4-48D971852723}"/>
              </a:ext>
            </a:extLst>
          </p:cNvPr>
          <p:cNvSpPr txBox="1">
            <a:spLocks noChangeArrowheads="1"/>
          </p:cNvSpPr>
          <p:nvPr/>
        </p:nvSpPr>
        <p:spPr bwMode="auto">
          <a:xfrm>
            <a:off x="1143000" y="1657350"/>
            <a:ext cx="3441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dirty="0"/>
              <a:t>67 no stroke anyway</a:t>
            </a:r>
          </a:p>
        </p:txBody>
      </p:sp>
      <p:sp>
        <p:nvSpPr>
          <p:cNvPr id="106502" name="Text Box 7">
            <a:extLst>
              <a:ext uri="{FF2B5EF4-FFF2-40B4-BE49-F238E27FC236}">
                <a16:creationId xmlns:a16="http://schemas.microsoft.com/office/drawing/2014/main" id="{B68CDAB5-3EBE-0C47-BAE5-F48A6494A67F}"/>
              </a:ext>
            </a:extLst>
          </p:cNvPr>
          <p:cNvSpPr txBox="1">
            <a:spLocks noChangeArrowheads="1"/>
          </p:cNvSpPr>
          <p:nvPr/>
        </p:nvSpPr>
        <p:spPr bwMode="auto">
          <a:xfrm>
            <a:off x="1655763" y="4510088"/>
            <a:ext cx="3722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endParaRPr kumimoji="0" lang="en-US" altLang="en-US"/>
          </a:p>
        </p:txBody>
      </p:sp>
      <p:sp>
        <p:nvSpPr>
          <p:cNvPr id="106503" name="Text Box 8">
            <a:extLst>
              <a:ext uri="{FF2B5EF4-FFF2-40B4-BE49-F238E27FC236}">
                <a16:creationId xmlns:a16="http://schemas.microsoft.com/office/drawing/2014/main" id="{F41FF969-98A1-9E46-A95B-514A067D808E}"/>
              </a:ext>
            </a:extLst>
          </p:cNvPr>
          <p:cNvSpPr txBox="1">
            <a:spLocks noChangeArrowheads="1"/>
          </p:cNvSpPr>
          <p:nvPr/>
        </p:nvSpPr>
        <p:spPr bwMode="auto">
          <a:xfrm>
            <a:off x="1025525" y="4224337"/>
            <a:ext cx="3698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dirty="0"/>
              <a:t>22 strokes with </a:t>
            </a:r>
            <a:r>
              <a:rPr kumimoji="0" lang="en-US" altLang="en-US" dirty="0" err="1"/>
              <a:t>Nimotop</a:t>
            </a:r>
            <a:r>
              <a:rPr kumimoji="0" lang="en-US" altLang="en-US" dirty="0"/>
              <a:t>®</a:t>
            </a:r>
          </a:p>
        </p:txBody>
      </p:sp>
      <p:sp>
        <p:nvSpPr>
          <p:cNvPr id="106504" name="Text Box 9">
            <a:extLst>
              <a:ext uri="{FF2B5EF4-FFF2-40B4-BE49-F238E27FC236}">
                <a16:creationId xmlns:a16="http://schemas.microsoft.com/office/drawing/2014/main" id="{C18D04EE-449B-DE45-96E4-60B3CF2B3268}"/>
              </a:ext>
            </a:extLst>
          </p:cNvPr>
          <p:cNvSpPr txBox="1">
            <a:spLocks noChangeArrowheads="1"/>
          </p:cNvSpPr>
          <p:nvPr/>
        </p:nvSpPr>
        <p:spPr bwMode="auto">
          <a:xfrm>
            <a:off x="1143000" y="3486150"/>
            <a:ext cx="358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dirty="0"/>
              <a:t>11 strokes prevented</a:t>
            </a:r>
          </a:p>
        </p:txBody>
      </p:sp>
      <p:sp>
        <p:nvSpPr>
          <p:cNvPr id="106505" name="Text Box 10">
            <a:extLst>
              <a:ext uri="{FF2B5EF4-FFF2-40B4-BE49-F238E27FC236}">
                <a16:creationId xmlns:a16="http://schemas.microsoft.com/office/drawing/2014/main" id="{39F9D9F7-9B9C-FA48-9FD8-E2B0C69488B4}"/>
              </a:ext>
            </a:extLst>
          </p:cNvPr>
          <p:cNvSpPr txBox="1">
            <a:spLocks noChangeArrowheads="1"/>
          </p:cNvSpPr>
          <p:nvPr/>
        </p:nvSpPr>
        <p:spPr bwMode="auto">
          <a:xfrm>
            <a:off x="6096000" y="4171950"/>
            <a:ext cx="24971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a:t>22% strokes with  with treatment</a:t>
            </a:r>
          </a:p>
        </p:txBody>
      </p:sp>
      <p:sp>
        <p:nvSpPr>
          <p:cNvPr id="106506" name="Text Box 11">
            <a:extLst>
              <a:ext uri="{FF2B5EF4-FFF2-40B4-BE49-F238E27FC236}">
                <a16:creationId xmlns:a16="http://schemas.microsoft.com/office/drawing/2014/main" id="{E6DACF99-FBED-894A-B300-18922B1BEDEE}"/>
              </a:ext>
            </a:extLst>
          </p:cNvPr>
          <p:cNvSpPr txBox="1">
            <a:spLocks noChangeArrowheads="1"/>
          </p:cNvSpPr>
          <p:nvPr/>
        </p:nvSpPr>
        <p:spPr bwMode="auto">
          <a:xfrm>
            <a:off x="6096000" y="3181350"/>
            <a:ext cx="26241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a:t>33% strokes with no treatment</a:t>
            </a:r>
          </a:p>
        </p:txBody>
      </p:sp>
      <p:sp>
        <p:nvSpPr>
          <p:cNvPr id="106507" name="Line 12">
            <a:extLst>
              <a:ext uri="{FF2B5EF4-FFF2-40B4-BE49-F238E27FC236}">
                <a16:creationId xmlns:a16="http://schemas.microsoft.com/office/drawing/2014/main" id="{3E680451-095A-BD4D-AFA8-6B4FC3AC41B8}"/>
              </a:ext>
            </a:extLst>
          </p:cNvPr>
          <p:cNvSpPr>
            <a:spLocks noChangeShapeType="1"/>
          </p:cNvSpPr>
          <p:nvPr/>
        </p:nvSpPr>
        <p:spPr bwMode="auto">
          <a:xfrm flipH="1" flipV="1">
            <a:off x="5299560" y="4052542"/>
            <a:ext cx="838200" cy="533400"/>
          </a:xfrm>
          <a:prstGeom prst="line">
            <a:avLst/>
          </a:prstGeom>
          <a:noFill/>
          <a:ln w="31750">
            <a:solidFill>
              <a:schemeClr val="tx1"/>
            </a:solidFill>
            <a:round/>
            <a:headEnd type="none" w="sm" len="sm"/>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106508" name="Line 13">
            <a:extLst>
              <a:ext uri="{FF2B5EF4-FFF2-40B4-BE49-F238E27FC236}">
                <a16:creationId xmlns:a16="http://schemas.microsoft.com/office/drawing/2014/main" id="{5CD77E55-38D3-0541-9AC1-9029606D1D14}"/>
              </a:ext>
            </a:extLst>
          </p:cNvPr>
          <p:cNvSpPr>
            <a:spLocks noChangeShapeType="1"/>
          </p:cNvSpPr>
          <p:nvPr/>
        </p:nvSpPr>
        <p:spPr bwMode="auto">
          <a:xfrm flipH="1" flipV="1">
            <a:off x="5257800" y="3486150"/>
            <a:ext cx="685800" cy="0"/>
          </a:xfrm>
          <a:prstGeom prst="line">
            <a:avLst/>
          </a:prstGeom>
          <a:noFill/>
          <a:ln w="31750">
            <a:solidFill>
              <a:schemeClr val="tx1"/>
            </a:solidFill>
            <a:round/>
            <a:headEnd type="none" w="sm" len="sm"/>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106509" name="Slide Number Placeholder 1">
            <a:extLst>
              <a:ext uri="{FF2B5EF4-FFF2-40B4-BE49-F238E27FC236}">
                <a16:creationId xmlns:a16="http://schemas.microsoft.com/office/drawing/2014/main" id="{DB7024F3-B6FD-CC46-B1B1-1FFE8803F4C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71F6DEBE-844C-9D4E-8FE5-0ADDBF28CB53}" type="slidenum">
              <a:rPr kumimoji="0" lang="en-US" altLang="en-US" sz="1400" smtClean="0">
                <a:latin typeface="Times" pitchFamily="2" charset="0"/>
              </a:rPr>
              <a:pPr>
                <a:spcBef>
                  <a:spcPct val="0"/>
                </a:spcBef>
                <a:buClrTx/>
                <a:buSzTx/>
                <a:buFontTx/>
                <a:buNone/>
              </a:pPr>
              <a:t>63</a:t>
            </a:fld>
            <a:endParaRPr kumimoji="0" lang="en-US" altLang="en-US" sz="1400">
              <a:latin typeface="Times" pitchFamily="2" charset="0"/>
            </a:endParaRPr>
          </a:p>
        </p:txBody>
      </p:sp>
    </p:spTree>
    <p:custDataLst>
      <p:tags r:id="rId1"/>
    </p:custData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a:extLst>
              <a:ext uri="{FF2B5EF4-FFF2-40B4-BE49-F238E27FC236}">
                <a16:creationId xmlns:a16="http://schemas.microsoft.com/office/drawing/2014/main" id="{84800226-1622-3C48-9D59-520D9E4DC49D}"/>
              </a:ext>
            </a:extLst>
          </p:cNvPr>
          <p:cNvSpPr>
            <a:spLocks noGrp="1" noChangeArrowheads="1"/>
          </p:cNvSpPr>
          <p:nvPr>
            <p:ph type="title"/>
          </p:nvPr>
        </p:nvSpPr>
        <p:spPr>
          <a:xfrm>
            <a:off x="1371600" y="114300"/>
            <a:ext cx="7772400" cy="422275"/>
          </a:xfrm>
        </p:spPr>
        <p:txBody>
          <a:bodyPr/>
          <a:lstStyle/>
          <a:p>
            <a:r>
              <a:rPr lang="en-US" altLang="en-US" sz="3600" dirty="0"/>
              <a:t>NNT in AUSTRI Trial, 12-17 years</a:t>
            </a:r>
          </a:p>
        </p:txBody>
      </p:sp>
      <p:sp>
        <p:nvSpPr>
          <p:cNvPr id="148483" name="Rectangle 3">
            <a:extLst>
              <a:ext uri="{FF2B5EF4-FFF2-40B4-BE49-F238E27FC236}">
                <a16:creationId xmlns:a16="http://schemas.microsoft.com/office/drawing/2014/main" id="{C40463FE-8530-6647-A193-56A402990230}"/>
              </a:ext>
            </a:extLst>
          </p:cNvPr>
          <p:cNvSpPr>
            <a:spLocks noGrp="1" noChangeArrowheads="1"/>
          </p:cNvSpPr>
          <p:nvPr>
            <p:ph type="body" idx="1"/>
          </p:nvPr>
        </p:nvSpPr>
        <p:spPr>
          <a:xfrm>
            <a:off x="1371600" y="819150"/>
            <a:ext cx="7772400" cy="3886200"/>
          </a:xfrm>
        </p:spPr>
        <p:txBody>
          <a:bodyPr/>
          <a:lstStyle/>
          <a:p>
            <a:pPr>
              <a:defRPr/>
            </a:pPr>
            <a:r>
              <a:rPr lang="en-US" altLang="en-US" sz="2800" dirty="0">
                <a:ea typeface="MS PGothic" panose="020B0600070205080204" pitchFamily="34" charset="-128"/>
              </a:rPr>
              <a:t>Hospitalization:  N/A, no efficacy</a:t>
            </a:r>
          </a:p>
          <a:p>
            <a:pPr>
              <a:defRPr/>
            </a:pPr>
            <a:r>
              <a:rPr lang="en-US" altLang="en-US" sz="2800" dirty="0">
                <a:ea typeface="MS PGothic" panose="020B0600070205080204" pitchFamily="34" charset="-128"/>
              </a:rPr>
              <a:t>Severe asthma exacerbation (mostly preventing a course of oral steroids)</a:t>
            </a:r>
          </a:p>
          <a:p>
            <a:pPr marL="742950" lvl="2" indent="-342900">
              <a:defRPr/>
            </a:pPr>
            <a:r>
              <a:rPr lang="en-US" altLang="en-US" sz="2000" dirty="0">
                <a:ea typeface="MS PGothic" panose="020B0600070205080204" pitchFamily="34" charset="-128"/>
                <a:cs typeface="ＭＳ Ｐゴシック" charset="-128"/>
              </a:rPr>
              <a:t>ARR = 64/615 (10.4%) - 42/615 (6.8%) = 3.6%/6 months</a:t>
            </a:r>
          </a:p>
          <a:p>
            <a:pPr marL="742950" lvl="2" indent="-342900">
              <a:defRPr/>
            </a:pPr>
            <a:r>
              <a:rPr lang="en-US" altLang="en-US" sz="2000" dirty="0">
                <a:ea typeface="MS PGothic" panose="020B0600070205080204" pitchFamily="34" charset="-128"/>
                <a:cs typeface="ＭＳ Ｐゴシック" charset="-128"/>
              </a:rPr>
              <a:t>NNT= 1/3.6% = 28 (x 6 months) = 168 person- months (14 person-years) of fluticasone + salmeterol (vs fluticasone alone) to prevent 1 course of oral steroids (~$62,000)</a:t>
            </a:r>
          </a:p>
        </p:txBody>
      </p:sp>
      <p:sp>
        <p:nvSpPr>
          <p:cNvPr id="108547" name="Slide Number Placeholder 1">
            <a:extLst>
              <a:ext uri="{FF2B5EF4-FFF2-40B4-BE49-F238E27FC236}">
                <a16:creationId xmlns:a16="http://schemas.microsoft.com/office/drawing/2014/main" id="{A7DB8015-1079-BD48-BF5E-B237E99E8B3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8F3F2E05-6EC3-9F40-8EC2-49B92E498B54}" type="slidenum">
              <a:rPr kumimoji="0" lang="en-US" altLang="en-US" sz="1400" smtClean="0">
                <a:latin typeface="Times" pitchFamily="2" charset="0"/>
              </a:rPr>
              <a:pPr>
                <a:spcBef>
                  <a:spcPct val="0"/>
                </a:spcBef>
                <a:buClrTx/>
                <a:buSzTx/>
                <a:buFontTx/>
                <a:buNone/>
              </a:pPr>
              <a:t>64</a:t>
            </a:fld>
            <a:endParaRPr kumimoji="0" lang="en-US" altLang="en-US" sz="1400">
              <a:latin typeface="Times" pitchFamily="2" charset="0"/>
            </a:endParaRPr>
          </a:p>
        </p:txBody>
      </p:sp>
      <p:sp>
        <p:nvSpPr>
          <p:cNvPr id="2" name="TextBox 1">
            <a:extLst>
              <a:ext uri="{FF2B5EF4-FFF2-40B4-BE49-F238E27FC236}">
                <a16:creationId xmlns:a16="http://schemas.microsoft.com/office/drawing/2014/main" id="{FB681DD3-C30F-C942-B608-554C49E39585}"/>
              </a:ext>
            </a:extLst>
          </p:cNvPr>
          <p:cNvSpPr txBox="1"/>
          <p:nvPr/>
        </p:nvSpPr>
        <p:spPr>
          <a:xfrm>
            <a:off x="1424781" y="4564100"/>
            <a:ext cx="6294438" cy="400110"/>
          </a:xfrm>
          <a:prstGeom prst="rect">
            <a:avLst/>
          </a:prstGeom>
          <a:noFill/>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r>
              <a:rPr kumimoji="1" lang="en-US" altLang="en-US" sz="2000" baseline="30000" dirty="0">
                <a:latin typeface="+mn-lt"/>
              </a:rPr>
              <a:t>1</a:t>
            </a:r>
            <a:r>
              <a:rPr kumimoji="1" lang="en-US" altLang="en-US" sz="2000" dirty="0">
                <a:latin typeface="+mn-lt"/>
              </a:rPr>
              <a:t>Stempel DA et al. N </a:t>
            </a:r>
            <a:r>
              <a:rPr kumimoji="1" lang="en-US" altLang="en-US" sz="2000" dirty="0" err="1">
                <a:latin typeface="+mn-lt"/>
              </a:rPr>
              <a:t>Engl</a:t>
            </a:r>
            <a:r>
              <a:rPr kumimoji="1" lang="en-US" altLang="en-US" sz="2000" dirty="0">
                <a:latin typeface="+mn-lt"/>
              </a:rPr>
              <a:t> J Med 2016;374:1822-30</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84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84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84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84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a:extLst>
              <a:ext uri="{FF2B5EF4-FFF2-40B4-BE49-F238E27FC236}">
                <a16:creationId xmlns:a16="http://schemas.microsoft.com/office/drawing/2014/main" id="{0964F5AD-65C7-214A-B935-E6E6CD238A54}"/>
              </a:ext>
            </a:extLst>
          </p:cNvPr>
          <p:cNvSpPr>
            <a:spLocks noGrp="1" noChangeArrowheads="1"/>
          </p:cNvSpPr>
          <p:nvPr>
            <p:ph type="title"/>
          </p:nvPr>
        </p:nvSpPr>
        <p:spPr>
          <a:xfrm>
            <a:off x="1828800" y="0"/>
            <a:ext cx="7772400" cy="514350"/>
          </a:xfrm>
        </p:spPr>
        <p:txBody>
          <a:bodyPr/>
          <a:lstStyle/>
          <a:p>
            <a:r>
              <a:rPr lang="en-US" altLang="en-US" sz="3600" dirty="0" err="1"/>
              <a:t>Zelnorm</a:t>
            </a:r>
            <a:r>
              <a:rPr lang="en-US" altLang="en-US" sz="3600" dirty="0"/>
              <a:t>® for Constipation</a:t>
            </a:r>
          </a:p>
        </p:txBody>
      </p:sp>
      <p:pic>
        <p:nvPicPr>
          <p:cNvPr id="104450" name="Picture 5">
            <a:extLst>
              <a:ext uri="{FF2B5EF4-FFF2-40B4-BE49-F238E27FC236}">
                <a16:creationId xmlns:a16="http://schemas.microsoft.com/office/drawing/2014/main" id="{543C2604-82F9-2742-A8A3-3E2DCF3439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519545"/>
            <a:ext cx="2258753"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5686" name="Picture 6" descr="zelnorm1">
            <a:extLst>
              <a:ext uri="{FF2B5EF4-FFF2-40B4-BE49-F238E27FC236}">
                <a16:creationId xmlns:a16="http://schemas.microsoft.com/office/drawing/2014/main" id="{A552DC16-FEEB-8D43-951B-EED73DA2BF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0775" y="2570018"/>
            <a:ext cx="2649538"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Slide Number Placeholder 1">
            <a:extLst>
              <a:ext uri="{FF2B5EF4-FFF2-40B4-BE49-F238E27FC236}">
                <a16:creationId xmlns:a16="http://schemas.microsoft.com/office/drawing/2014/main" id="{A5C7EB91-8FF8-BF49-BF28-263788407E70}"/>
              </a:ext>
            </a:extLst>
          </p:cNvPr>
          <p:cNvSpPr>
            <a:spLocks noGrp="1"/>
          </p:cNvSpPr>
          <p:nvPr>
            <p:ph type="sldNum" sz="quarter" idx="12"/>
          </p:nvPr>
        </p:nvSpPr>
        <p:spPr>
          <a:xfrm>
            <a:off x="8659813" y="4708525"/>
            <a:ext cx="457200" cy="342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C1289022-F939-8947-B567-583542E37FC4}" type="slidenum">
              <a:rPr kumimoji="0" lang="en-US" altLang="en-US" sz="1400" smtClean="0">
                <a:latin typeface="Times" pitchFamily="2" charset="0"/>
              </a:rPr>
              <a:pPr>
                <a:spcBef>
                  <a:spcPct val="0"/>
                </a:spcBef>
                <a:buClrTx/>
                <a:buSzTx/>
                <a:buFontTx/>
                <a:buNone/>
              </a:pPr>
              <a:t>65</a:t>
            </a:fld>
            <a:endParaRPr kumimoji="0" lang="en-US" altLang="en-US" sz="1400">
              <a:latin typeface="Times" pitchFamily="2" charset="0"/>
            </a:endParaRPr>
          </a:p>
        </p:txBody>
      </p:sp>
      <p:pic>
        <p:nvPicPr>
          <p:cNvPr id="2" name="Picture 1">
            <a:extLst>
              <a:ext uri="{FF2B5EF4-FFF2-40B4-BE49-F238E27FC236}">
                <a16:creationId xmlns:a16="http://schemas.microsoft.com/office/drawing/2014/main" id="{49C69DC0-2222-774F-813C-4C4865C202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2038350"/>
            <a:ext cx="46051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44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nodeType="clickEffect">
                                  <p:stCondLst>
                                    <p:cond delay="0"/>
                                  </p:stCondLst>
                                  <p:childTnLst>
                                    <p:set>
                                      <p:cBhvr>
                                        <p:cTn id="14" dur="1" fill="hold">
                                          <p:stCondLst>
                                            <p:cond delay="0"/>
                                          </p:stCondLst>
                                        </p:cTn>
                                        <p:tgtEl>
                                          <p:spTgt spid="455686"/>
                                        </p:tgtEl>
                                        <p:attrNameLst>
                                          <p:attrName>style.visibility</p:attrName>
                                        </p:attrNameLst>
                                      </p:cBhvr>
                                      <p:to>
                                        <p:strVal val="visible"/>
                                      </p:to>
                                    </p:set>
                                    <p:animEffect transition="in" filter="diamond(in)">
                                      <p:cBhvr>
                                        <p:cTn id="15" dur="2000"/>
                                        <p:tgtEl>
                                          <p:spTgt spid="455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a:extLst>
              <a:ext uri="{FF2B5EF4-FFF2-40B4-BE49-F238E27FC236}">
                <a16:creationId xmlns:a16="http://schemas.microsoft.com/office/drawing/2014/main" id="{B0DA150E-C429-4B4C-9173-61D711785C39}"/>
              </a:ext>
            </a:extLst>
          </p:cNvPr>
          <p:cNvSpPr>
            <a:spLocks noGrp="1" noChangeArrowheads="1"/>
          </p:cNvSpPr>
          <p:nvPr>
            <p:ph type="title"/>
          </p:nvPr>
        </p:nvSpPr>
        <p:spPr>
          <a:xfrm>
            <a:off x="1066800" y="0"/>
            <a:ext cx="6934200" cy="666750"/>
          </a:xfrm>
        </p:spPr>
        <p:txBody>
          <a:bodyPr/>
          <a:lstStyle/>
          <a:p>
            <a:r>
              <a:rPr lang="en-US" altLang="en-US" dirty="0" err="1"/>
              <a:t>Trulance</a:t>
            </a:r>
            <a:r>
              <a:rPr lang="en-US" altLang="en-US" dirty="0"/>
              <a:t>® (</a:t>
            </a:r>
            <a:r>
              <a:rPr lang="en-US" altLang="en-US" dirty="0" err="1"/>
              <a:t>plecanatide</a:t>
            </a:r>
            <a:r>
              <a:rPr lang="en-US" altLang="en-US" dirty="0"/>
              <a:t>) for Constipation*</a:t>
            </a:r>
          </a:p>
        </p:txBody>
      </p:sp>
      <p:sp>
        <p:nvSpPr>
          <p:cNvPr id="112642" name="Text Placeholder 2">
            <a:extLst>
              <a:ext uri="{FF2B5EF4-FFF2-40B4-BE49-F238E27FC236}">
                <a16:creationId xmlns:a16="http://schemas.microsoft.com/office/drawing/2014/main" id="{4E32187B-9109-9945-8388-FCE680D33F00}"/>
              </a:ext>
            </a:extLst>
          </p:cNvPr>
          <p:cNvSpPr>
            <a:spLocks noGrp="1" noChangeArrowheads="1"/>
          </p:cNvSpPr>
          <p:nvPr>
            <p:ph type="body" sz="half" idx="1"/>
          </p:nvPr>
        </p:nvSpPr>
        <p:spPr>
          <a:xfrm>
            <a:off x="1066800" y="3105150"/>
            <a:ext cx="8001000" cy="1638300"/>
          </a:xfrm>
        </p:spPr>
        <p:txBody>
          <a:bodyPr/>
          <a:lstStyle/>
          <a:p>
            <a:r>
              <a:rPr lang="en-US" altLang="en-US" dirty="0"/>
              <a:t>Randomized, double-blind Phase III trial</a:t>
            </a:r>
          </a:p>
          <a:p>
            <a:r>
              <a:rPr lang="en-US" altLang="en-US" dirty="0"/>
              <a:t>Subjects: </a:t>
            </a:r>
            <a:r>
              <a:rPr lang="en-US" altLang="en-US" dirty="0">
                <a:solidFill>
                  <a:srgbClr val="FFC000"/>
                </a:solidFill>
              </a:rPr>
              <a:t>1394</a:t>
            </a:r>
            <a:r>
              <a:rPr lang="en-US" altLang="en-US" dirty="0"/>
              <a:t> patients with chronic idiopathic constipation in </a:t>
            </a:r>
            <a:r>
              <a:rPr lang="en-US" altLang="en-US" dirty="0">
                <a:solidFill>
                  <a:srgbClr val="FFC000"/>
                </a:solidFill>
              </a:rPr>
              <a:t>164 clinical centers</a:t>
            </a:r>
          </a:p>
          <a:p>
            <a:r>
              <a:rPr lang="en-US" altLang="en-US" dirty="0"/>
              <a:t>Treatment: </a:t>
            </a:r>
            <a:r>
              <a:rPr lang="en-US" altLang="en-US" dirty="0" err="1"/>
              <a:t>Plecanatide</a:t>
            </a:r>
            <a:r>
              <a:rPr lang="en-US" altLang="en-US" dirty="0"/>
              <a:t> 3 or 6 mg or placebo</a:t>
            </a:r>
          </a:p>
        </p:txBody>
      </p:sp>
      <p:sp>
        <p:nvSpPr>
          <p:cNvPr id="112643" name="Slide Number Placeholder 4">
            <a:extLst>
              <a:ext uri="{FF2B5EF4-FFF2-40B4-BE49-F238E27FC236}">
                <a16:creationId xmlns:a16="http://schemas.microsoft.com/office/drawing/2014/main" id="{B7DC1C6F-353A-134F-8B22-9101BBD63B7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7011AD67-3862-5C4A-85CD-C0003FC52A0C}" type="slidenum">
              <a:rPr kumimoji="0" lang="en-US" altLang="en-US" sz="1400" smtClean="0">
                <a:latin typeface="Times" pitchFamily="2" charset="0"/>
              </a:rPr>
              <a:pPr>
                <a:spcBef>
                  <a:spcPct val="0"/>
                </a:spcBef>
                <a:buClrTx/>
                <a:buSzTx/>
                <a:buFontTx/>
                <a:buNone/>
              </a:pPr>
              <a:t>66</a:t>
            </a:fld>
            <a:endParaRPr kumimoji="0" lang="en-US" altLang="en-US" sz="1400">
              <a:latin typeface="Times" pitchFamily="2" charset="0"/>
            </a:endParaRPr>
          </a:p>
        </p:txBody>
      </p:sp>
      <p:pic>
        <p:nvPicPr>
          <p:cNvPr id="112644" name="Picture 5">
            <a:extLst>
              <a:ext uri="{FF2B5EF4-FFF2-40B4-BE49-F238E27FC236}">
                <a16:creationId xmlns:a16="http://schemas.microsoft.com/office/drawing/2014/main" id="{F2B74E88-6D7E-3442-8C1E-E84A6D7FB5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590550"/>
            <a:ext cx="91440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TextBox 3">
            <a:extLst>
              <a:ext uri="{FF2B5EF4-FFF2-40B4-BE49-F238E27FC236}">
                <a16:creationId xmlns:a16="http://schemas.microsoft.com/office/drawing/2014/main" id="{9A65694D-8D98-F44B-98A1-6AC56B5D2F3B}"/>
              </a:ext>
            </a:extLst>
          </p:cNvPr>
          <p:cNvSpPr txBox="1">
            <a:spLocks noChangeArrowheads="1"/>
          </p:cNvSpPr>
          <p:nvPr/>
        </p:nvSpPr>
        <p:spPr bwMode="auto">
          <a:xfrm>
            <a:off x="1905000" y="4774715"/>
            <a:ext cx="7772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1800" dirty="0">
                <a:solidFill>
                  <a:schemeClr val="tx2"/>
                </a:solidFill>
              </a:rPr>
              <a:t>*Miner et al. Am J Gastroenterol 2017;112:613-21</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a:extLst>
              <a:ext uri="{FF2B5EF4-FFF2-40B4-BE49-F238E27FC236}">
                <a16:creationId xmlns:a16="http://schemas.microsoft.com/office/drawing/2014/main" id="{9F76E4F9-9FA3-3F4D-86AA-25D89210F17D}"/>
              </a:ext>
            </a:extLst>
          </p:cNvPr>
          <p:cNvSpPr>
            <a:spLocks noGrp="1" noChangeArrowheads="1"/>
          </p:cNvSpPr>
          <p:nvPr>
            <p:ph type="title"/>
          </p:nvPr>
        </p:nvSpPr>
        <p:spPr>
          <a:xfrm>
            <a:off x="1201738" y="142875"/>
            <a:ext cx="7942262" cy="333375"/>
          </a:xfrm>
        </p:spPr>
        <p:txBody>
          <a:bodyPr/>
          <a:lstStyle/>
          <a:p>
            <a:r>
              <a:rPr lang="en-US" altLang="en-US" sz="2800" dirty="0" err="1"/>
              <a:t>Trulance</a:t>
            </a:r>
            <a:r>
              <a:rPr lang="en-US" altLang="en-US" sz="2800" dirty="0"/>
              <a:t>® (</a:t>
            </a:r>
            <a:r>
              <a:rPr lang="en-US" altLang="en-US" sz="2800" dirty="0" err="1"/>
              <a:t>plecanatide</a:t>
            </a:r>
            <a:r>
              <a:rPr lang="en-US" altLang="en-US" sz="2800" dirty="0"/>
              <a:t>) for Constipation -2</a:t>
            </a:r>
            <a:r>
              <a:rPr lang="en-US" altLang="en-US" dirty="0"/>
              <a:t>*</a:t>
            </a:r>
          </a:p>
        </p:txBody>
      </p:sp>
      <p:sp>
        <p:nvSpPr>
          <p:cNvPr id="114690" name="Text Placeholder 2">
            <a:extLst>
              <a:ext uri="{FF2B5EF4-FFF2-40B4-BE49-F238E27FC236}">
                <a16:creationId xmlns:a16="http://schemas.microsoft.com/office/drawing/2014/main" id="{08228072-E663-754C-A4C4-CA122A45AA94}"/>
              </a:ext>
            </a:extLst>
          </p:cNvPr>
          <p:cNvSpPr>
            <a:spLocks noGrp="1" noChangeArrowheads="1"/>
          </p:cNvSpPr>
          <p:nvPr>
            <p:ph type="body" sz="half" idx="1"/>
          </p:nvPr>
        </p:nvSpPr>
        <p:spPr>
          <a:xfrm>
            <a:off x="973138" y="2190750"/>
            <a:ext cx="7942262" cy="1638300"/>
          </a:xfrm>
        </p:spPr>
        <p:txBody>
          <a:bodyPr/>
          <a:lstStyle/>
          <a:p>
            <a:r>
              <a:rPr lang="en-US" altLang="en-US" sz="2000" dirty="0"/>
              <a:t>Primary outcome: "durable overall complete spontaneous bowel movement (CSBM) responders" = ≥ 3 CSBM/</a:t>
            </a:r>
            <a:r>
              <a:rPr lang="en-US" altLang="en-US" sz="2000" dirty="0" err="1"/>
              <a:t>wk</a:t>
            </a:r>
            <a:r>
              <a:rPr lang="en-US" altLang="en-US" sz="2000" dirty="0"/>
              <a:t> + increase from baseline of ≥ 1 CSBM/</a:t>
            </a:r>
            <a:r>
              <a:rPr lang="en-US" altLang="en-US" sz="2000" dirty="0" err="1"/>
              <a:t>wk</a:t>
            </a:r>
            <a:r>
              <a:rPr lang="en-US" altLang="en-US" sz="2000" dirty="0"/>
              <a:t> at least 9 of the 12 weeks including at least 3 of the last 4 weeks.</a:t>
            </a:r>
          </a:p>
          <a:p>
            <a:r>
              <a:rPr lang="en-US" altLang="en-US" sz="2000" dirty="0"/>
              <a:t>Results: Primary outcome in 21.0% with </a:t>
            </a:r>
            <a:r>
              <a:rPr lang="en-US" altLang="en-US" sz="2000" dirty="0" err="1"/>
              <a:t>plecanatide</a:t>
            </a:r>
            <a:r>
              <a:rPr lang="en-US" altLang="en-US" sz="2000" dirty="0"/>
              <a:t> 3 mg/d, 19.5% with 6 mg/d, 10.2% with placebo (P&lt;0.001)</a:t>
            </a:r>
          </a:p>
          <a:p>
            <a:r>
              <a:rPr lang="en-US" altLang="en-US" sz="2000" dirty="0"/>
              <a:t>Risk difference for 3 mg = 10.8%, NNT 9.3</a:t>
            </a:r>
          </a:p>
          <a:p>
            <a:endParaRPr lang="en-US" altLang="en-US" dirty="0"/>
          </a:p>
        </p:txBody>
      </p:sp>
      <p:sp>
        <p:nvSpPr>
          <p:cNvPr id="114691" name="Slide Number Placeholder 4">
            <a:extLst>
              <a:ext uri="{FF2B5EF4-FFF2-40B4-BE49-F238E27FC236}">
                <a16:creationId xmlns:a16="http://schemas.microsoft.com/office/drawing/2014/main" id="{9318717E-E946-9F4C-8CEE-31795532DB8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2A3C96B0-77B2-3247-B0A7-ECDB1123359F}" type="slidenum">
              <a:rPr kumimoji="0" lang="en-US" altLang="en-US" sz="1400" smtClean="0">
                <a:latin typeface="Times" pitchFamily="2" charset="0"/>
              </a:rPr>
              <a:pPr>
                <a:spcBef>
                  <a:spcPct val="0"/>
                </a:spcBef>
                <a:buClrTx/>
                <a:buSzTx/>
                <a:buFontTx/>
                <a:buNone/>
              </a:pPr>
              <a:t>67</a:t>
            </a:fld>
            <a:endParaRPr kumimoji="0" lang="en-US" altLang="en-US" sz="1400">
              <a:latin typeface="Times" pitchFamily="2" charset="0"/>
            </a:endParaRPr>
          </a:p>
        </p:txBody>
      </p:sp>
      <p:pic>
        <p:nvPicPr>
          <p:cNvPr id="114692" name="Picture 5">
            <a:extLst>
              <a:ext uri="{FF2B5EF4-FFF2-40B4-BE49-F238E27FC236}">
                <a16:creationId xmlns:a16="http://schemas.microsoft.com/office/drawing/2014/main" id="{402AC7A8-3D16-824C-A650-2F13EB7659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08806"/>
            <a:ext cx="5318197"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TextBox 3">
            <a:extLst>
              <a:ext uri="{FF2B5EF4-FFF2-40B4-BE49-F238E27FC236}">
                <a16:creationId xmlns:a16="http://schemas.microsoft.com/office/drawing/2014/main" id="{6224CFE8-05C0-994E-B315-9323A28BC782}"/>
              </a:ext>
            </a:extLst>
          </p:cNvPr>
          <p:cNvSpPr txBox="1">
            <a:spLocks noChangeArrowheads="1"/>
          </p:cNvSpPr>
          <p:nvPr/>
        </p:nvSpPr>
        <p:spPr bwMode="auto">
          <a:xfrm>
            <a:off x="1752600" y="4686300"/>
            <a:ext cx="7772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1800" dirty="0">
                <a:solidFill>
                  <a:schemeClr val="tx2"/>
                </a:solidFill>
              </a:rPr>
              <a:t>*Miner et al. Am J Gastroenterol 2017;112:613-21</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a:extLst>
              <a:ext uri="{FF2B5EF4-FFF2-40B4-BE49-F238E27FC236}">
                <a16:creationId xmlns:a16="http://schemas.microsoft.com/office/drawing/2014/main" id="{EF91AB6F-E057-8146-A019-E62B8732A85D}"/>
              </a:ext>
            </a:extLst>
          </p:cNvPr>
          <p:cNvSpPr>
            <a:spLocks noGrp="1" noChangeArrowheads="1"/>
          </p:cNvSpPr>
          <p:nvPr>
            <p:ph type="title"/>
          </p:nvPr>
        </p:nvSpPr>
        <p:spPr>
          <a:xfrm>
            <a:off x="973137" y="26987"/>
            <a:ext cx="7942263" cy="666750"/>
          </a:xfrm>
        </p:spPr>
        <p:txBody>
          <a:bodyPr/>
          <a:lstStyle/>
          <a:p>
            <a:r>
              <a:rPr lang="en-US" altLang="en-US" sz="2800" dirty="0"/>
              <a:t>Annual Cost per Durable Overall CSBM Responder</a:t>
            </a:r>
            <a:endParaRPr lang="en-US" altLang="en-US" dirty="0"/>
          </a:p>
        </p:txBody>
      </p:sp>
      <p:sp>
        <p:nvSpPr>
          <p:cNvPr id="3" name="Text Placeholder 2">
            <a:extLst>
              <a:ext uri="{FF2B5EF4-FFF2-40B4-BE49-F238E27FC236}">
                <a16:creationId xmlns:a16="http://schemas.microsoft.com/office/drawing/2014/main" id="{6EA11AED-1BA3-0949-8096-9200ACFFE734}"/>
              </a:ext>
            </a:extLst>
          </p:cNvPr>
          <p:cNvSpPr>
            <a:spLocks noGrp="1" noChangeArrowheads="1"/>
          </p:cNvSpPr>
          <p:nvPr>
            <p:ph type="body" sz="half" idx="1"/>
          </p:nvPr>
        </p:nvSpPr>
        <p:spPr>
          <a:xfrm>
            <a:off x="1119186" y="2001838"/>
            <a:ext cx="7942263" cy="2781300"/>
          </a:xfrm>
        </p:spPr>
        <p:txBody>
          <a:bodyPr/>
          <a:lstStyle/>
          <a:p>
            <a:r>
              <a:rPr lang="en-US" altLang="en-US" dirty="0"/>
              <a:t>Risk difference for 3 mg = 10.8%, NNT 9.3</a:t>
            </a:r>
          </a:p>
          <a:p>
            <a:r>
              <a:rPr lang="en-US" altLang="en-US" dirty="0"/>
              <a:t>Cost for 30 3 mg tabs (with coupon) = $439*</a:t>
            </a:r>
          </a:p>
          <a:p>
            <a:r>
              <a:rPr lang="en-US" altLang="en-US" dirty="0"/>
              <a:t>Annual cost per responder ~$49,000</a:t>
            </a:r>
          </a:p>
          <a:p>
            <a:r>
              <a:rPr lang="en-US" altLang="en-US" dirty="0"/>
              <a:t>Using CSBM as a continuous variable, there was a difference of 1.3 CSBM per week at a cost of ~$102/</a:t>
            </a:r>
            <a:r>
              <a:rPr lang="en-US" altLang="en-US" dirty="0" err="1"/>
              <a:t>wk</a:t>
            </a:r>
            <a:r>
              <a:rPr lang="en-US" altLang="en-US" dirty="0"/>
              <a:t>, so ~$79 per CSBM</a:t>
            </a:r>
          </a:p>
          <a:p>
            <a:endParaRPr lang="en-US" altLang="en-US" dirty="0"/>
          </a:p>
          <a:p>
            <a:endParaRPr lang="en-US" altLang="en-US" dirty="0"/>
          </a:p>
        </p:txBody>
      </p:sp>
      <p:sp>
        <p:nvSpPr>
          <p:cNvPr id="116739" name="Slide Number Placeholder 4">
            <a:extLst>
              <a:ext uri="{FF2B5EF4-FFF2-40B4-BE49-F238E27FC236}">
                <a16:creationId xmlns:a16="http://schemas.microsoft.com/office/drawing/2014/main" id="{7C2A4306-1429-6447-B6CD-CF927390F50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9437F1B8-4BE9-A14A-A4CC-B7FBDEBCC9AB}" type="slidenum">
              <a:rPr kumimoji="0" lang="en-US" altLang="en-US" sz="1400" smtClean="0">
                <a:latin typeface="Times" pitchFamily="2" charset="0"/>
              </a:rPr>
              <a:pPr>
                <a:spcBef>
                  <a:spcPct val="0"/>
                </a:spcBef>
                <a:buClrTx/>
                <a:buSzTx/>
                <a:buFontTx/>
                <a:buNone/>
              </a:pPr>
              <a:t>68</a:t>
            </a:fld>
            <a:endParaRPr kumimoji="0" lang="en-US" altLang="en-US" sz="1400">
              <a:latin typeface="Times" pitchFamily="2" charset="0"/>
            </a:endParaRPr>
          </a:p>
        </p:txBody>
      </p:sp>
      <p:pic>
        <p:nvPicPr>
          <p:cNvPr id="116740" name="Picture 5">
            <a:extLst>
              <a:ext uri="{FF2B5EF4-FFF2-40B4-BE49-F238E27FC236}">
                <a16:creationId xmlns:a16="http://schemas.microsoft.com/office/drawing/2014/main" id="{815FC771-819F-184A-9265-F06701BCD5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666750"/>
            <a:ext cx="44735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1" name="TextBox 3">
            <a:extLst>
              <a:ext uri="{FF2B5EF4-FFF2-40B4-BE49-F238E27FC236}">
                <a16:creationId xmlns:a16="http://schemas.microsoft.com/office/drawing/2014/main" id="{ECC8C21F-34CB-4347-ADEA-42C8A502651D}"/>
              </a:ext>
            </a:extLst>
          </p:cNvPr>
          <p:cNvSpPr txBox="1">
            <a:spLocks noChangeArrowheads="1"/>
          </p:cNvSpPr>
          <p:nvPr/>
        </p:nvSpPr>
        <p:spPr bwMode="auto">
          <a:xfrm>
            <a:off x="1905000" y="4799726"/>
            <a:ext cx="7772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1800" dirty="0">
                <a:solidFill>
                  <a:schemeClr val="tx2"/>
                </a:solidFill>
              </a:rPr>
              <a:t>*</a:t>
            </a:r>
            <a:r>
              <a:rPr kumimoji="0" lang="en-US" altLang="en-US" sz="1800" dirty="0" err="1">
                <a:solidFill>
                  <a:schemeClr val="tx2"/>
                </a:solidFill>
              </a:rPr>
              <a:t>www.GoodRx.com</a:t>
            </a:r>
            <a:r>
              <a:rPr kumimoji="0" lang="en-US" altLang="en-US" sz="1800" dirty="0">
                <a:solidFill>
                  <a:schemeClr val="tx2"/>
                </a:solidFill>
              </a:rPr>
              <a:t> accessed 10/27/20</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a:extLst>
              <a:ext uri="{FF2B5EF4-FFF2-40B4-BE49-F238E27FC236}">
                <a16:creationId xmlns:a16="http://schemas.microsoft.com/office/drawing/2014/main" id="{CB26C031-1DCE-A747-8EA6-E9974B21046F}"/>
              </a:ext>
            </a:extLst>
          </p:cNvPr>
          <p:cNvSpPr>
            <a:spLocks noGrp="1" noChangeArrowheads="1"/>
          </p:cNvSpPr>
          <p:nvPr>
            <p:ph type="title"/>
          </p:nvPr>
        </p:nvSpPr>
        <p:spPr>
          <a:xfrm>
            <a:off x="1143000" y="0"/>
            <a:ext cx="6858000" cy="666750"/>
          </a:xfrm>
        </p:spPr>
        <p:txBody>
          <a:bodyPr/>
          <a:lstStyle/>
          <a:p>
            <a:r>
              <a:rPr lang="en-US" altLang="en-US" dirty="0" err="1"/>
              <a:t>Trulance</a:t>
            </a:r>
            <a:r>
              <a:rPr lang="en-US" altLang="en-US" dirty="0"/>
              <a:t>® (</a:t>
            </a:r>
            <a:r>
              <a:rPr lang="en-US" altLang="en-US" dirty="0" err="1"/>
              <a:t>plecanatide</a:t>
            </a:r>
            <a:r>
              <a:rPr lang="en-US" altLang="en-US" dirty="0"/>
              <a:t>) for Constipation*</a:t>
            </a:r>
          </a:p>
        </p:txBody>
      </p:sp>
      <p:sp>
        <p:nvSpPr>
          <p:cNvPr id="118786" name="Text Placeholder 2">
            <a:extLst>
              <a:ext uri="{FF2B5EF4-FFF2-40B4-BE49-F238E27FC236}">
                <a16:creationId xmlns:a16="http://schemas.microsoft.com/office/drawing/2014/main" id="{EDB84B1A-3ECC-D944-81EB-6F27D7005FF4}"/>
              </a:ext>
            </a:extLst>
          </p:cNvPr>
          <p:cNvSpPr>
            <a:spLocks noGrp="1" noChangeArrowheads="1"/>
          </p:cNvSpPr>
          <p:nvPr>
            <p:ph type="body" sz="half" idx="1"/>
          </p:nvPr>
        </p:nvSpPr>
        <p:spPr>
          <a:xfrm>
            <a:off x="1295400" y="3105150"/>
            <a:ext cx="7772400" cy="1638300"/>
          </a:xfrm>
        </p:spPr>
        <p:txBody>
          <a:bodyPr/>
          <a:lstStyle/>
          <a:p>
            <a:r>
              <a:rPr lang="en-US" altLang="en-US" dirty="0"/>
              <a:t>Why did they use </a:t>
            </a:r>
            <a:r>
              <a:rPr lang="en-US" altLang="en-US" dirty="0">
                <a:solidFill>
                  <a:schemeClr val="tx2"/>
                </a:solidFill>
              </a:rPr>
              <a:t>164 centers</a:t>
            </a:r>
            <a:r>
              <a:rPr lang="en-US" altLang="en-US" dirty="0"/>
              <a:t> to enroll </a:t>
            </a:r>
            <a:r>
              <a:rPr lang="en-US" altLang="en-US" dirty="0">
                <a:solidFill>
                  <a:srgbClr val="FF0000"/>
                </a:solidFill>
              </a:rPr>
              <a:t>1394</a:t>
            </a:r>
            <a:r>
              <a:rPr lang="en-US" altLang="en-US" dirty="0"/>
              <a:t> subjects with constipation?</a:t>
            </a:r>
          </a:p>
          <a:p>
            <a:r>
              <a:rPr lang="en-US" altLang="en-US" dirty="0"/>
              <a:t>Hint: constipation is not a rare disease </a:t>
            </a:r>
          </a:p>
        </p:txBody>
      </p:sp>
      <p:sp>
        <p:nvSpPr>
          <p:cNvPr id="118787" name="Slide Number Placeholder 4">
            <a:extLst>
              <a:ext uri="{FF2B5EF4-FFF2-40B4-BE49-F238E27FC236}">
                <a16:creationId xmlns:a16="http://schemas.microsoft.com/office/drawing/2014/main" id="{4C7A6065-09A6-1543-A723-C777668B982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B67CD419-38A8-8E43-A089-606197BDC2C3}" type="slidenum">
              <a:rPr kumimoji="0" lang="en-US" altLang="en-US" sz="1400" smtClean="0">
                <a:latin typeface="Times" pitchFamily="2" charset="0"/>
              </a:rPr>
              <a:pPr>
                <a:spcBef>
                  <a:spcPct val="0"/>
                </a:spcBef>
                <a:buClrTx/>
                <a:buSzTx/>
                <a:buFontTx/>
                <a:buNone/>
              </a:pPr>
              <a:t>69</a:t>
            </a:fld>
            <a:endParaRPr kumimoji="0" lang="en-US" altLang="en-US" sz="1400">
              <a:latin typeface="Times" pitchFamily="2" charset="0"/>
            </a:endParaRPr>
          </a:p>
        </p:txBody>
      </p:sp>
      <p:pic>
        <p:nvPicPr>
          <p:cNvPr id="118788" name="Picture 5">
            <a:extLst>
              <a:ext uri="{FF2B5EF4-FFF2-40B4-BE49-F238E27FC236}">
                <a16:creationId xmlns:a16="http://schemas.microsoft.com/office/drawing/2014/main" id="{892CD2F9-5509-E745-93A1-7C5E872E6F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590550"/>
            <a:ext cx="91440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TextBox 3">
            <a:extLst>
              <a:ext uri="{FF2B5EF4-FFF2-40B4-BE49-F238E27FC236}">
                <a16:creationId xmlns:a16="http://schemas.microsoft.com/office/drawing/2014/main" id="{E91365D1-9A86-764C-A21B-EE3793AC135D}"/>
              </a:ext>
            </a:extLst>
          </p:cNvPr>
          <p:cNvSpPr txBox="1">
            <a:spLocks noChangeArrowheads="1"/>
          </p:cNvSpPr>
          <p:nvPr/>
        </p:nvSpPr>
        <p:spPr bwMode="auto">
          <a:xfrm>
            <a:off x="1142999" y="4783138"/>
            <a:ext cx="6645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1800" dirty="0">
                <a:solidFill>
                  <a:schemeClr val="tx2"/>
                </a:solidFill>
              </a:rPr>
              <a:t>*Miner et al. Am J Gastroenterol 2017;112:613-21</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666401" y="3555"/>
            <a:ext cx="3926022" cy="467205"/>
          </a:xfrm>
          <a:prstGeom prst="rect">
            <a:avLst/>
          </a:prstGeom>
        </p:spPr>
        <p:txBody>
          <a:bodyPr vert="horz" wrap="square" lIns="0" tIns="5487" rIns="0" bIns="0" rtlCol="0">
            <a:spAutoFit/>
          </a:bodyPr>
          <a:lstStyle/>
          <a:p>
            <a:pPr marL="5776">
              <a:spcBef>
                <a:spcPts val="43"/>
              </a:spcBef>
            </a:pPr>
            <a:r>
              <a:rPr spc="-2" dirty="0"/>
              <a:t>Why</a:t>
            </a:r>
            <a:r>
              <a:rPr spc="-32" dirty="0"/>
              <a:t> </a:t>
            </a:r>
            <a:r>
              <a:rPr spc="-2" dirty="0"/>
              <a:t>randomize?</a:t>
            </a:r>
          </a:p>
        </p:txBody>
      </p:sp>
      <p:sp>
        <p:nvSpPr>
          <p:cNvPr id="4" name="object 4"/>
          <p:cNvSpPr txBox="1"/>
          <p:nvPr/>
        </p:nvSpPr>
        <p:spPr>
          <a:xfrm>
            <a:off x="1018384" y="531386"/>
            <a:ext cx="8087908" cy="937700"/>
          </a:xfrm>
          <a:prstGeom prst="rect">
            <a:avLst/>
          </a:prstGeom>
        </p:spPr>
        <p:txBody>
          <a:bodyPr vert="horz" wrap="square" lIns="0" tIns="578" rIns="0" bIns="0" rtlCol="0">
            <a:spAutoFit/>
          </a:bodyPr>
          <a:lstStyle/>
          <a:p>
            <a:pPr marL="161438" marR="2310" indent="-155951">
              <a:lnSpc>
                <a:spcPct val="103800"/>
              </a:lnSpc>
              <a:spcBef>
                <a:spcPts val="5"/>
              </a:spcBef>
              <a:buFont typeface="Arial" panose="020B0604020202020204" pitchFamily="34" charset="0"/>
              <a:buChar char="•"/>
            </a:pPr>
            <a:r>
              <a:rPr lang="en-US" sz="2000" spc="2" dirty="0">
                <a:latin typeface="Century Gothic"/>
                <a:cs typeface="Century Gothic"/>
              </a:rPr>
              <a:t>Causal effects are defined in terms of counterfactual outcomes</a:t>
            </a:r>
          </a:p>
          <a:p>
            <a:pPr marL="161438" marR="2310" indent="-155951">
              <a:lnSpc>
                <a:spcPct val="103800"/>
              </a:lnSpc>
              <a:spcBef>
                <a:spcPts val="5"/>
              </a:spcBef>
              <a:buFont typeface="Arial" panose="020B0604020202020204" pitchFamily="34" charset="0"/>
              <a:buChar char="•"/>
            </a:pPr>
            <a:r>
              <a:rPr lang="en-US" sz="2000" spc="2" dirty="0">
                <a:latin typeface="Century Gothic"/>
                <a:cs typeface="Century Gothic"/>
              </a:rPr>
              <a:t>Absent time travel, the only way to estimate them is by comparing </a:t>
            </a:r>
            <a:r>
              <a:rPr lang="en-US" sz="2000" i="1" spc="2" dirty="0">
                <a:latin typeface="Century Gothic"/>
                <a:cs typeface="Century Gothic"/>
              </a:rPr>
              <a:t>exchangeable</a:t>
            </a:r>
            <a:r>
              <a:rPr lang="en-US" sz="2000" spc="2" dirty="0">
                <a:latin typeface="Century Gothic"/>
                <a:cs typeface="Century Gothic"/>
              </a:rPr>
              <a:t> groups</a:t>
            </a:r>
            <a:endParaRPr sz="2000" dirty="0">
              <a:latin typeface="Century Gothic"/>
              <a:cs typeface="Century Gothic"/>
            </a:endParaRPr>
          </a:p>
        </p:txBody>
      </p:sp>
      <p:sp>
        <p:nvSpPr>
          <p:cNvPr id="121" name="Slide Number Placeholder 120">
            <a:extLst>
              <a:ext uri="{FF2B5EF4-FFF2-40B4-BE49-F238E27FC236}">
                <a16:creationId xmlns:a16="http://schemas.microsoft.com/office/drawing/2014/main" id="{FF5157CF-8D56-C347-883C-58A91D7179DA}"/>
              </a:ext>
            </a:extLst>
          </p:cNvPr>
          <p:cNvSpPr>
            <a:spLocks noGrp="1"/>
          </p:cNvSpPr>
          <p:nvPr>
            <p:ph type="sldNum" sz="quarter" idx="7"/>
          </p:nvPr>
        </p:nvSpPr>
        <p:spPr>
          <a:xfrm>
            <a:off x="8305799" y="4744506"/>
            <a:ext cx="381001" cy="126060"/>
          </a:xfrm>
          <a:prstGeom prst="rect">
            <a:avLst/>
          </a:prstGeom>
        </p:spPr>
        <p:txBody>
          <a:bodyPr wrap="square" lIns="0" tIns="0" rIns="0" bIns="0">
            <a:spAutoFit/>
          </a:bodyPr>
          <a:lstStyle>
            <a:defPPr>
              <a:defRPr lang="en-US"/>
            </a:defPPr>
            <a:lvl1pPr marL="0" algn="r" defTabSz="415869" rtl="0" eaLnBrk="1" latinLnBrk="0" hangingPunct="1">
              <a:defRPr sz="819" kern="1200">
                <a:solidFill>
                  <a:schemeClr val="tx1">
                    <a:tint val="75000"/>
                  </a:schemeClr>
                </a:solidFill>
                <a:latin typeface="+mn-lt"/>
                <a:ea typeface="+mn-ea"/>
                <a:cs typeface="+mn-cs"/>
              </a:defRPr>
            </a:lvl1pPr>
            <a:lvl2pPr marL="207935" algn="l" defTabSz="415869" rtl="0" eaLnBrk="1" latinLnBrk="0" hangingPunct="1">
              <a:defRPr sz="819" kern="1200">
                <a:solidFill>
                  <a:schemeClr val="tx1"/>
                </a:solidFill>
                <a:latin typeface="+mn-lt"/>
                <a:ea typeface="+mn-ea"/>
                <a:cs typeface="+mn-cs"/>
              </a:defRPr>
            </a:lvl2pPr>
            <a:lvl3pPr marL="415869" algn="l" defTabSz="415869" rtl="0" eaLnBrk="1" latinLnBrk="0" hangingPunct="1">
              <a:defRPr sz="819" kern="1200">
                <a:solidFill>
                  <a:schemeClr val="tx1"/>
                </a:solidFill>
                <a:latin typeface="+mn-lt"/>
                <a:ea typeface="+mn-ea"/>
                <a:cs typeface="+mn-cs"/>
              </a:defRPr>
            </a:lvl3pPr>
            <a:lvl4pPr marL="623804" algn="l" defTabSz="415869" rtl="0" eaLnBrk="1" latinLnBrk="0" hangingPunct="1">
              <a:defRPr sz="819" kern="1200">
                <a:solidFill>
                  <a:schemeClr val="tx1"/>
                </a:solidFill>
                <a:latin typeface="+mn-lt"/>
                <a:ea typeface="+mn-ea"/>
                <a:cs typeface="+mn-cs"/>
              </a:defRPr>
            </a:lvl4pPr>
            <a:lvl5pPr marL="831738" algn="l" defTabSz="415869" rtl="0" eaLnBrk="1" latinLnBrk="0" hangingPunct="1">
              <a:defRPr sz="819" kern="1200">
                <a:solidFill>
                  <a:schemeClr val="tx1"/>
                </a:solidFill>
                <a:latin typeface="+mn-lt"/>
                <a:ea typeface="+mn-ea"/>
                <a:cs typeface="+mn-cs"/>
              </a:defRPr>
            </a:lvl5pPr>
            <a:lvl6pPr marL="1039673" algn="l" defTabSz="415869" rtl="0" eaLnBrk="1" latinLnBrk="0" hangingPunct="1">
              <a:defRPr sz="819" kern="1200">
                <a:solidFill>
                  <a:schemeClr val="tx1"/>
                </a:solidFill>
                <a:latin typeface="+mn-lt"/>
                <a:ea typeface="+mn-ea"/>
                <a:cs typeface="+mn-cs"/>
              </a:defRPr>
            </a:lvl6pPr>
            <a:lvl7pPr marL="1247607" algn="l" defTabSz="415869" rtl="0" eaLnBrk="1" latinLnBrk="0" hangingPunct="1">
              <a:defRPr sz="819" kern="1200">
                <a:solidFill>
                  <a:schemeClr val="tx1"/>
                </a:solidFill>
                <a:latin typeface="+mn-lt"/>
                <a:ea typeface="+mn-ea"/>
                <a:cs typeface="+mn-cs"/>
              </a:defRPr>
            </a:lvl7pPr>
            <a:lvl8pPr marL="1455542" algn="l" defTabSz="415869" rtl="0" eaLnBrk="1" latinLnBrk="0" hangingPunct="1">
              <a:defRPr sz="819" kern="1200">
                <a:solidFill>
                  <a:schemeClr val="tx1"/>
                </a:solidFill>
                <a:latin typeface="+mn-lt"/>
                <a:ea typeface="+mn-ea"/>
                <a:cs typeface="+mn-cs"/>
              </a:defRPr>
            </a:lvl8pPr>
            <a:lvl9pPr marL="1663476" algn="l" defTabSz="415869" rtl="0" eaLnBrk="1" latinLnBrk="0" hangingPunct="1">
              <a:defRPr sz="819" kern="1200">
                <a:solidFill>
                  <a:schemeClr val="tx1"/>
                </a:solidFill>
                <a:latin typeface="+mn-lt"/>
                <a:ea typeface="+mn-ea"/>
                <a:cs typeface="+mn-cs"/>
              </a:defRPr>
            </a:lvl9pPr>
          </a:lstStyle>
          <a:p>
            <a:fld id="{B6F15528-21DE-4FAA-801E-634DDDAF4B2B}" type="slidenum">
              <a:rPr lang="en-US" smtClean="0"/>
              <a:pPr/>
              <a:t>7</a:t>
            </a:fld>
            <a:endParaRPr lang="en-US"/>
          </a:p>
        </p:txBody>
      </p:sp>
      <p:grpSp>
        <p:nvGrpSpPr>
          <p:cNvPr id="9" name="Group 8">
            <a:extLst>
              <a:ext uri="{FF2B5EF4-FFF2-40B4-BE49-F238E27FC236}">
                <a16:creationId xmlns:a16="http://schemas.microsoft.com/office/drawing/2014/main" id="{D5ED2CB2-4296-A243-849F-A65A8CF7962F}"/>
              </a:ext>
            </a:extLst>
          </p:cNvPr>
          <p:cNvGrpSpPr/>
          <p:nvPr/>
        </p:nvGrpSpPr>
        <p:grpSpPr>
          <a:xfrm>
            <a:off x="1142999" y="1619613"/>
            <a:ext cx="5873069" cy="3293566"/>
            <a:chOff x="1762172" y="1733550"/>
            <a:chExt cx="5873069" cy="3293566"/>
          </a:xfrm>
        </p:grpSpPr>
        <p:sp>
          <p:nvSpPr>
            <p:cNvPr id="5" name="object 5"/>
            <p:cNvSpPr/>
            <p:nvPr/>
          </p:nvSpPr>
          <p:spPr>
            <a:xfrm>
              <a:off x="2712824" y="2619513"/>
              <a:ext cx="1673277" cy="1128892"/>
            </a:xfrm>
            <a:prstGeom prst="rect">
              <a:avLst/>
            </a:prstGeom>
            <a:blipFill>
              <a:blip r:embed="rId3" cstate="print"/>
              <a:stretch>
                <a:fillRect/>
              </a:stretch>
            </a:blipFill>
          </p:spPr>
          <p:txBody>
            <a:bodyPr wrap="square" lIns="0" tIns="0" rIns="0" bIns="0" rtlCol="0"/>
            <a:lstStyle/>
            <a:p>
              <a:endParaRPr sz="372"/>
            </a:p>
          </p:txBody>
        </p:sp>
        <p:sp>
          <p:nvSpPr>
            <p:cNvPr id="6" name="object 6"/>
            <p:cNvSpPr/>
            <p:nvPr/>
          </p:nvSpPr>
          <p:spPr>
            <a:xfrm>
              <a:off x="3083899" y="2727819"/>
              <a:ext cx="934235" cy="934235"/>
            </a:xfrm>
            <a:prstGeom prst="rect">
              <a:avLst/>
            </a:prstGeom>
            <a:blipFill>
              <a:blip r:embed="rId4" cstate="print"/>
              <a:stretch>
                <a:fillRect/>
              </a:stretch>
            </a:blipFill>
          </p:spPr>
          <p:txBody>
            <a:bodyPr wrap="square" lIns="0" tIns="0" rIns="0" bIns="0" rtlCol="0"/>
            <a:lstStyle/>
            <a:p>
              <a:endParaRPr sz="372"/>
            </a:p>
          </p:txBody>
        </p:sp>
        <p:sp>
          <p:nvSpPr>
            <p:cNvPr id="7" name="object 7"/>
            <p:cNvSpPr/>
            <p:nvPr/>
          </p:nvSpPr>
          <p:spPr>
            <a:xfrm>
              <a:off x="2875142" y="2501512"/>
              <a:ext cx="1370368" cy="273972"/>
            </a:xfrm>
            <a:prstGeom prst="rect">
              <a:avLst/>
            </a:prstGeom>
            <a:blipFill>
              <a:blip r:embed="rId5" cstate="print"/>
              <a:stretch>
                <a:fillRect/>
              </a:stretch>
            </a:blipFill>
          </p:spPr>
          <p:txBody>
            <a:bodyPr wrap="square" lIns="0" tIns="0" rIns="0" bIns="0" rtlCol="0"/>
            <a:lstStyle/>
            <a:p>
              <a:endParaRPr sz="372"/>
            </a:p>
          </p:txBody>
        </p:sp>
        <p:sp>
          <p:nvSpPr>
            <p:cNvPr id="8" name="object 8"/>
            <p:cNvSpPr/>
            <p:nvPr/>
          </p:nvSpPr>
          <p:spPr>
            <a:xfrm>
              <a:off x="2889428" y="2506274"/>
              <a:ext cx="1342046" cy="245479"/>
            </a:xfrm>
            <a:custGeom>
              <a:avLst/>
              <a:gdLst/>
              <a:ahLst/>
              <a:cxnLst/>
              <a:rect l="l" t="t" r="r" b="b"/>
              <a:pathLst>
                <a:path w="2950845" h="539750">
                  <a:moveTo>
                    <a:pt x="2314349" y="0"/>
                  </a:moveTo>
                  <a:lnTo>
                    <a:pt x="2314349" y="75622"/>
                  </a:lnTo>
                  <a:lnTo>
                    <a:pt x="0" y="75622"/>
                  </a:lnTo>
                  <a:lnTo>
                    <a:pt x="0" y="463951"/>
                  </a:lnTo>
                  <a:lnTo>
                    <a:pt x="2314349" y="463951"/>
                  </a:lnTo>
                  <a:lnTo>
                    <a:pt x="2314349" y="539574"/>
                  </a:lnTo>
                  <a:lnTo>
                    <a:pt x="2950292" y="269786"/>
                  </a:lnTo>
                  <a:lnTo>
                    <a:pt x="2314349" y="0"/>
                  </a:lnTo>
                  <a:close/>
                </a:path>
              </a:pathLst>
            </a:custGeom>
            <a:solidFill>
              <a:srgbClr val="929292"/>
            </a:solidFill>
          </p:spPr>
          <p:txBody>
            <a:bodyPr wrap="square" lIns="0" tIns="0" rIns="0" bIns="0" rtlCol="0"/>
            <a:lstStyle/>
            <a:p>
              <a:endParaRPr sz="372"/>
            </a:p>
          </p:txBody>
        </p:sp>
        <p:sp>
          <p:nvSpPr>
            <p:cNvPr id="10" name="object 10"/>
            <p:cNvSpPr/>
            <p:nvPr/>
          </p:nvSpPr>
          <p:spPr>
            <a:xfrm>
              <a:off x="2875142" y="3704950"/>
              <a:ext cx="1370368" cy="273972"/>
            </a:xfrm>
            <a:prstGeom prst="rect">
              <a:avLst/>
            </a:prstGeom>
            <a:blipFill>
              <a:blip r:embed="rId5" cstate="print"/>
              <a:stretch>
                <a:fillRect/>
              </a:stretch>
            </a:blipFill>
          </p:spPr>
          <p:txBody>
            <a:bodyPr wrap="square" lIns="0" tIns="0" rIns="0" bIns="0" rtlCol="0"/>
            <a:lstStyle/>
            <a:p>
              <a:endParaRPr sz="372"/>
            </a:p>
          </p:txBody>
        </p:sp>
        <p:sp>
          <p:nvSpPr>
            <p:cNvPr id="11" name="object 11"/>
            <p:cNvSpPr/>
            <p:nvPr/>
          </p:nvSpPr>
          <p:spPr>
            <a:xfrm>
              <a:off x="2889428" y="3709712"/>
              <a:ext cx="1342046" cy="245479"/>
            </a:xfrm>
            <a:custGeom>
              <a:avLst/>
              <a:gdLst/>
              <a:ahLst/>
              <a:cxnLst/>
              <a:rect l="l" t="t" r="r" b="b"/>
              <a:pathLst>
                <a:path w="2950845" h="539750">
                  <a:moveTo>
                    <a:pt x="2314349" y="0"/>
                  </a:moveTo>
                  <a:lnTo>
                    <a:pt x="2314349" y="75622"/>
                  </a:lnTo>
                  <a:lnTo>
                    <a:pt x="0" y="75622"/>
                  </a:lnTo>
                  <a:lnTo>
                    <a:pt x="0" y="463952"/>
                  </a:lnTo>
                  <a:lnTo>
                    <a:pt x="2314349" y="463952"/>
                  </a:lnTo>
                  <a:lnTo>
                    <a:pt x="2314349" y="539575"/>
                  </a:lnTo>
                  <a:lnTo>
                    <a:pt x="2950292" y="269787"/>
                  </a:lnTo>
                  <a:lnTo>
                    <a:pt x="2314349" y="0"/>
                  </a:lnTo>
                  <a:close/>
                </a:path>
              </a:pathLst>
            </a:custGeom>
            <a:solidFill>
              <a:srgbClr val="929292"/>
            </a:solidFill>
          </p:spPr>
          <p:txBody>
            <a:bodyPr wrap="square" lIns="0" tIns="0" rIns="0" bIns="0" rtlCol="0"/>
            <a:lstStyle/>
            <a:p>
              <a:endParaRPr sz="372"/>
            </a:p>
          </p:txBody>
        </p:sp>
        <p:sp>
          <p:nvSpPr>
            <p:cNvPr id="12" name="object 12"/>
            <p:cNvSpPr txBox="1"/>
            <p:nvPr/>
          </p:nvSpPr>
          <p:spPr>
            <a:xfrm>
              <a:off x="4916781" y="1733550"/>
              <a:ext cx="2718460" cy="2698432"/>
            </a:xfrm>
            <a:prstGeom prst="rect">
              <a:avLst/>
            </a:prstGeom>
            <a:ln w="20941">
              <a:solidFill>
                <a:srgbClr val="000000"/>
              </a:solidFill>
            </a:ln>
          </p:spPr>
          <p:txBody>
            <a:bodyPr vert="horz" wrap="square" lIns="0" tIns="114364" rIns="0" bIns="0" rtlCol="0">
              <a:spAutoFit/>
            </a:bodyPr>
            <a:lstStyle/>
            <a:p>
              <a:pPr marL="1365437">
                <a:spcBef>
                  <a:spcPts val="901"/>
                </a:spcBef>
              </a:pPr>
              <a:r>
                <a:rPr lang="en-US" sz="1400" b="1" spc="5" dirty="0">
                  <a:latin typeface="Century Gothic"/>
                  <a:cs typeface="Century Gothic"/>
                </a:rPr>
                <a:t>Randomized Trial</a:t>
              </a:r>
              <a:endParaRPr sz="1400" dirty="0">
                <a:latin typeface="Century Gothic"/>
                <a:cs typeface="Century Gothic"/>
              </a:endParaRPr>
            </a:p>
            <a:p>
              <a:pPr>
                <a:spcBef>
                  <a:spcPts val="16"/>
                </a:spcBef>
              </a:pPr>
              <a:endParaRPr sz="1819" dirty="0">
                <a:latin typeface="Times New Roman"/>
                <a:cs typeface="Times New Roman"/>
              </a:endParaRPr>
            </a:p>
            <a:p>
              <a:pPr>
                <a:spcBef>
                  <a:spcPts val="20"/>
                </a:spcBef>
              </a:pPr>
              <a:endParaRPr sz="910" dirty="0">
                <a:latin typeface="Times New Roman"/>
                <a:cs typeface="Times New Roman"/>
              </a:endParaRPr>
            </a:p>
            <a:p>
              <a:pPr marL="35522" algn="ctr"/>
              <a:r>
                <a:rPr sz="932" spc="2" dirty="0">
                  <a:solidFill>
                    <a:srgbClr val="FFFFFF"/>
                  </a:solidFill>
                  <a:latin typeface="Century Gothic"/>
                  <a:cs typeface="Century Gothic"/>
                </a:rPr>
                <a:t>exposed</a:t>
              </a:r>
              <a:endParaRPr sz="932" dirty="0">
                <a:latin typeface="Century Gothic"/>
                <a:cs typeface="Century Gothic"/>
              </a:endParaRPr>
            </a:p>
            <a:p>
              <a:pPr>
                <a:lnSpc>
                  <a:spcPct val="100000"/>
                </a:lnSpc>
              </a:pPr>
              <a:endParaRPr sz="1137" dirty="0">
                <a:latin typeface="Times New Roman"/>
                <a:cs typeface="Times New Roman"/>
              </a:endParaRPr>
            </a:p>
            <a:p>
              <a:pPr>
                <a:lnSpc>
                  <a:spcPct val="100000"/>
                </a:lnSpc>
              </a:pPr>
              <a:endParaRPr sz="1137" dirty="0">
                <a:latin typeface="Times New Roman"/>
                <a:cs typeface="Times New Roman"/>
              </a:endParaRPr>
            </a:p>
            <a:p>
              <a:pPr>
                <a:lnSpc>
                  <a:spcPct val="100000"/>
                </a:lnSpc>
              </a:pPr>
              <a:endParaRPr sz="1137" dirty="0">
                <a:latin typeface="Times New Roman"/>
                <a:cs typeface="Times New Roman"/>
              </a:endParaRPr>
            </a:p>
            <a:p>
              <a:pPr>
                <a:lnSpc>
                  <a:spcPct val="100000"/>
                </a:lnSpc>
              </a:pPr>
              <a:endParaRPr sz="1137" dirty="0">
                <a:latin typeface="Times New Roman"/>
                <a:cs typeface="Times New Roman"/>
              </a:endParaRPr>
            </a:p>
            <a:p>
              <a:pPr>
                <a:lnSpc>
                  <a:spcPct val="100000"/>
                </a:lnSpc>
              </a:pPr>
              <a:endParaRPr sz="1137" dirty="0">
                <a:latin typeface="Times New Roman"/>
                <a:cs typeface="Times New Roman"/>
              </a:endParaRPr>
            </a:p>
            <a:p>
              <a:pPr>
                <a:spcBef>
                  <a:spcPts val="16"/>
                </a:spcBef>
              </a:pPr>
              <a:endParaRPr sz="1546" dirty="0">
                <a:latin typeface="Times New Roman"/>
                <a:cs typeface="Times New Roman"/>
              </a:endParaRPr>
            </a:p>
            <a:p>
              <a:pPr marL="209090" algn="ctr"/>
              <a:r>
                <a:rPr sz="932" spc="2" dirty="0">
                  <a:solidFill>
                    <a:srgbClr val="FFFFFF"/>
                  </a:solidFill>
                  <a:latin typeface="Century Gothic"/>
                  <a:cs typeface="Century Gothic"/>
                </a:rPr>
                <a:t>unexposed</a:t>
              </a:r>
              <a:endParaRPr sz="932" dirty="0">
                <a:latin typeface="Century Gothic"/>
                <a:cs typeface="Century Gothic"/>
              </a:endParaRPr>
            </a:p>
            <a:p>
              <a:pPr>
                <a:lnSpc>
                  <a:spcPct val="100000"/>
                </a:lnSpc>
              </a:pPr>
              <a:endParaRPr sz="1137" dirty="0">
                <a:latin typeface="Times New Roman"/>
                <a:cs typeface="Times New Roman"/>
              </a:endParaRPr>
            </a:p>
            <a:p>
              <a:pPr>
                <a:spcBef>
                  <a:spcPts val="14"/>
                </a:spcBef>
              </a:pPr>
              <a:endParaRPr sz="1023" dirty="0">
                <a:latin typeface="Times New Roman"/>
                <a:cs typeface="Times New Roman"/>
              </a:endParaRPr>
            </a:p>
          </p:txBody>
        </p:sp>
        <p:sp>
          <p:nvSpPr>
            <p:cNvPr id="13" name="object 13"/>
            <p:cNvSpPr/>
            <p:nvPr/>
          </p:nvSpPr>
          <p:spPr>
            <a:xfrm>
              <a:off x="2465350" y="2375917"/>
              <a:ext cx="159994" cy="299484"/>
            </a:xfrm>
            <a:custGeom>
              <a:avLst/>
              <a:gdLst/>
              <a:ahLst/>
              <a:cxnLst/>
              <a:rect l="l" t="t" r="r" b="b"/>
              <a:pathLst>
                <a:path w="351789" h="658495">
                  <a:moveTo>
                    <a:pt x="236239" y="457937"/>
                  </a:moveTo>
                  <a:lnTo>
                    <a:pt x="115362" y="457937"/>
                  </a:lnTo>
                  <a:lnTo>
                    <a:pt x="142946" y="648946"/>
                  </a:lnTo>
                  <a:lnTo>
                    <a:pt x="143593" y="653925"/>
                  </a:lnTo>
                  <a:lnTo>
                    <a:pt x="148230" y="657922"/>
                  </a:lnTo>
                  <a:lnTo>
                    <a:pt x="153307" y="657824"/>
                  </a:lnTo>
                  <a:lnTo>
                    <a:pt x="203446" y="657824"/>
                  </a:lnTo>
                  <a:lnTo>
                    <a:pt x="207977" y="653925"/>
                  </a:lnTo>
                  <a:lnTo>
                    <a:pt x="208599" y="648946"/>
                  </a:lnTo>
                  <a:lnTo>
                    <a:pt x="236239" y="457937"/>
                  </a:lnTo>
                  <a:close/>
                </a:path>
                <a:path w="351789" h="658495">
                  <a:moveTo>
                    <a:pt x="203446" y="657824"/>
                  </a:moveTo>
                  <a:lnTo>
                    <a:pt x="198208" y="657824"/>
                  </a:lnTo>
                  <a:lnTo>
                    <a:pt x="203333" y="657922"/>
                  </a:lnTo>
                  <a:close/>
                </a:path>
                <a:path w="351789" h="658495">
                  <a:moveTo>
                    <a:pt x="243536" y="89466"/>
                  </a:moveTo>
                  <a:lnTo>
                    <a:pt x="108064" y="89466"/>
                  </a:lnTo>
                  <a:lnTo>
                    <a:pt x="122780" y="182283"/>
                  </a:lnTo>
                  <a:lnTo>
                    <a:pt x="39879" y="437467"/>
                  </a:lnTo>
                  <a:lnTo>
                    <a:pt x="37164" y="445674"/>
                  </a:lnTo>
                  <a:lnTo>
                    <a:pt x="41802" y="454490"/>
                  </a:lnTo>
                  <a:lnTo>
                    <a:pt x="50020" y="457194"/>
                  </a:lnTo>
                  <a:lnTo>
                    <a:pt x="51259" y="457663"/>
                  </a:lnTo>
                  <a:lnTo>
                    <a:pt x="53491" y="458023"/>
                  </a:lnTo>
                  <a:lnTo>
                    <a:pt x="54877" y="457937"/>
                  </a:lnTo>
                  <a:lnTo>
                    <a:pt x="305411" y="457937"/>
                  </a:lnTo>
                  <a:lnTo>
                    <a:pt x="312459" y="450927"/>
                  </a:lnTo>
                  <a:lnTo>
                    <a:pt x="312526" y="441000"/>
                  </a:lnTo>
                  <a:lnTo>
                    <a:pt x="312148" y="438724"/>
                  </a:lnTo>
                  <a:lnTo>
                    <a:pt x="311721" y="437467"/>
                  </a:lnTo>
                  <a:lnTo>
                    <a:pt x="228782" y="182283"/>
                  </a:lnTo>
                  <a:lnTo>
                    <a:pt x="243536" y="89466"/>
                  </a:lnTo>
                  <a:close/>
                </a:path>
                <a:path w="351789" h="658495">
                  <a:moveTo>
                    <a:pt x="232835" y="0"/>
                  </a:moveTo>
                  <a:lnTo>
                    <a:pt x="118766" y="0"/>
                  </a:lnTo>
                  <a:lnTo>
                    <a:pt x="105767" y="1964"/>
                  </a:lnTo>
                  <a:lnTo>
                    <a:pt x="78692" y="29256"/>
                  </a:lnTo>
                  <a:lnTo>
                    <a:pt x="952" y="274514"/>
                  </a:lnTo>
                  <a:lnTo>
                    <a:pt x="0" y="283164"/>
                  </a:lnTo>
                  <a:lnTo>
                    <a:pt x="2401" y="291230"/>
                  </a:lnTo>
                  <a:lnTo>
                    <a:pt x="7694" y="297816"/>
                  </a:lnTo>
                  <a:lnTo>
                    <a:pt x="15418" y="302026"/>
                  </a:lnTo>
                  <a:lnTo>
                    <a:pt x="17401" y="302666"/>
                  </a:lnTo>
                  <a:lnTo>
                    <a:pt x="26080" y="303586"/>
                  </a:lnTo>
                  <a:lnTo>
                    <a:pt x="34178" y="301203"/>
                  </a:lnTo>
                  <a:lnTo>
                    <a:pt x="40799" y="295956"/>
                  </a:lnTo>
                  <a:lnTo>
                    <a:pt x="45048" y="288285"/>
                  </a:lnTo>
                  <a:lnTo>
                    <a:pt x="108064" y="89466"/>
                  </a:lnTo>
                  <a:lnTo>
                    <a:pt x="291991" y="89466"/>
                  </a:lnTo>
                  <a:lnTo>
                    <a:pt x="272915" y="29256"/>
                  </a:lnTo>
                  <a:lnTo>
                    <a:pt x="267134" y="17524"/>
                  </a:lnTo>
                  <a:lnTo>
                    <a:pt x="257686" y="8116"/>
                  </a:lnTo>
                  <a:lnTo>
                    <a:pt x="245833" y="1964"/>
                  </a:lnTo>
                  <a:lnTo>
                    <a:pt x="232835" y="0"/>
                  </a:lnTo>
                  <a:close/>
                </a:path>
                <a:path w="351789" h="658495">
                  <a:moveTo>
                    <a:pt x="291991" y="89466"/>
                  </a:moveTo>
                  <a:lnTo>
                    <a:pt x="243536" y="89466"/>
                  </a:lnTo>
                  <a:lnTo>
                    <a:pt x="306462" y="288285"/>
                  </a:lnTo>
                  <a:lnTo>
                    <a:pt x="310726" y="295956"/>
                  </a:lnTo>
                  <a:lnTo>
                    <a:pt x="317364" y="301203"/>
                  </a:lnTo>
                  <a:lnTo>
                    <a:pt x="325493" y="303586"/>
                  </a:lnTo>
                  <a:lnTo>
                    <a:pt x="334229" y="302666"/>
                  </a:lnTo>
                  <a:lnTo>
                    <a:pt x="336182" y="302026"/>
                  </a:lnTo>
                  <a:lnTo>
                    <a:pt x="343855" y="297816"/>
                  </a:lnTo>
                  <a:lnTo>
                    <a:pt x="349129" y="291230"/>
                  </a:lnTo>
                  <a:lnTo>
                    <a:pt x="351539" y="283164"/>
                  </a:lnTo>
                  <a:lnTo>
                    <a:pt x="350618" y="274514"/>
                  </a:lnTo>
                  <a:lnTo>
                    <a:pt x="291991" y="89466"/>
                  </a:lnTo>
                  <a:close/>
                </a:path>
              </a:pathLst>
            </a:custGeom>
            <a:solidFill>
              <a:srgbClr val="FDD9CC"/>
            </a:solidFill>
          </p:spPr>
          <p:txBody>
            <a:bodyPr wrap="square" lIns="0" tIns="0" rIns="0" bIns="0" rtlCol="0"/>
            <a:lstStyle/>
            <a:p>
              <a:endParaRPr sz="372"/>
            </a:p>
          </p:txBody>
        </p:sp>
        <p:sp>
          <p:nvSpPr>
            <p:cNvPr id="14" name="object 14"/>
            <p:cNvSpPr/>
            <p:nvPr/>
          </p:nvSpPr>
          <p:spPr>
            <a:xfrm>
              <a:off x="2517067" y="2314352"/>
              <a:ext cx="56604" cy="56316"/>
            </a:xfrm>
            <a:custGeom>
              <a:avLst/>
              <a:gdLst/>
              <a:ahLst/>
              <a:cxnLst/>
              <a:rect l="l" t="t" r="r" b="b"/>
              <a:pathLst>
                <a:path w="124460" h="123825">
                  <a:moveTo>
                    <a:pt x="62064" y="0"/>
                  </a:moveTo>
                  <a:lnTo>
                    <a:pt x="37926" y="4840"/>
                  </a:lnTo>
                  <a:lnTo>
                    <a:pt x="18196" y="18043"/>
                  </a:lnTo>
                  <a:lnTo>
                    <a:pt x="4884" y="37630"/>
                  </a:lnTo>
                  <a:lnTo>
                    <a:pt x="0" y="61625"/>
                  </a:lnTo>
                  <a:lnTo>
                    <a:pt x="4884" y="85656"/>
                  </a:lnTo>
                  <a:lnTo>
                    <a:pt x="18196" y="105295"/>
                  </a:lnTo>
                  <a:lnTo>
                    <a:pt x="37926" y="118543"/>
                  </a:lnTo>
                  <a:lnTo>
                    <a:pt x="62064" y="123403"/>
                  </a:lnTo>
                  <a:lnTo>
                    <a:pt x="86232" y="118543"/>
                  </a:lnTo>
                  <a:lnTo>
                    <a:pt x="105967" y="105295"/>
                  </a:lnTo>
                  <a:lnTo>
                    <a:pt x="119274" y="85656"/>
                  </a:lnTo>
                  <a:lnTo>
                    <a:pt x="124153" y="61625"/>
                  </a:lnTo>
                  <a:lnTo>
                    <a:pt x="119274" y="37630"/>
                  </a:lnTo>
                  <a:lnTo>
                    <a:pt x="105967" y="18043"/>
                  </a:lnTo>
                  <a:lnTo>
                    <a:pt x="86232" y="4840"/>
                  </a:lnTo>
                  <a:lnTo>
                    <a:pt x="62064" y="0"/>
                  </a:lnTo>
                  <a:close/>
                </a:path>
              </a:pathLst>
            </a:custGeom>
            <a:solidFill>
              <a:srgbClr val="FDD9CC"/>
            </a:solidFill>
          </p:spPr>
          <p:txBody>
            <a:bodyPr wrap="square" lIns="0" tIns="0" rIns="0" bIns="0" rtlCol="0"/>
            <a:lstStyle/>
            <a:p>
              <a:endParaRPr sz="372"/>
            </a:p>
          </p:txBody>
        </p:sp>
        <p:sp>
          <p:nvSpPr>
            <p:cNvPr id="15" name="object 15"/>
            <p:cNvSpPr/>
            <p:nvPr/>
          </p:nvSpPr>
          <p:spPr>
            <a:xfrm>
              <a:off x="2517064" y="2314351"/>
              <a:ext cx="56604" cy="56316"/>
            </a:xfrm>
            <a:custGeom>
              <a:avLst/>
              <a:gdLst/>
              <a:ahLst/>
              <a:cxnLst/>
              <a:rect l="l" t="t" r="r" b="b"/>
              <a:pathLst>
                <a:path w="124460" h="123825">
                  <a:moveTo>
                    <a:pt x="62064" y="0"/>
                  </a:moveTo>
                  <a:lnTo>
                    <a:pt x="37926" y="4839"/>
                  </a:lnTo>
                  <a:lnTo>
                    <a:pt x="18196" y="18039"/>
                  </a:lnTo>
                  <a:lnTo>
                    <a:pt x="4884" y="37625"/>
                  </a:lnTo>
                  <a:lnTo>
                    <a:pt x="0" y="61619"/>
                  </a:lnTo>
                  <a:lnTo>
                    <a:pt x="4884" y="85653"/>
                  </a:lnTo>
                  <a:lnTo>
                    <a:pt x="18196" y="105291"/>
                  </a:lnTo>
                  <a:lnTo>
                    <a:pt x="37926" y="118538"/>
                  </a:lnTo>
                  <a:lnTo>
                    <a:pt x="62064" y="123397"/>
                  </a:lnTo>
                  <a:lnTo>
                    <a:pt x="86244" y="118538"/>
                  </a:lnTo>
                  <a:lnTo>
                    <a:pt x="105979" y="105291"/>
                  </a:lnTo>
                  <a:lnTo>
                    <a:pt x="119278" y="85653"/>
                  </a:lnTo>
                  <a:lnTo>
                    <a:pt x="124153" y="61619"/>
                  </a:lnTo>
                  <a:lnTo>
                    <a:pt x="119278" y="37625"/>
                  </a:lnTo>
                  <a:lnTo>
                    <a:pt x="105979" y="18039"/>
                  </a:lnTo>
                  <a:lnTo>
                    <a:pt x="86244" y="4839"/>
                  </a:lnTo>
                  <a:lnTo>
                    <a:pt x="62064" y="0"/>
                  </a:lnTo>
                  <a:close/>
                </a:path>
              </a:pathLst>
            </a:custGeom>
            <a:solidFill>
              <a:srgbClr val="FDD9CC"/>
            </a:solidFill>
          </p:spPr>
          <p:txBody>
            <a:bodyPr wrap="square" lIns="0" tIns="0" rIns="0" bIns="0" rtlCol="0"/>
            <a:lstStyle/>
            <a:p>
              <a:endParaRPr sz="372"/>
            </a:p>
          </p:txBody>
        </p:sp>
        <p:sp>
          <p:nvSpPr>
            <p:cNvPr id="16" name="object 16"/>
            <p:cNvSpPr/>
            <p:nvPr/>
          </p:nvSpPr>
          <p:spPr>
            <a:xfrm>
              <a:off x="2519362" y="2375922"/>
              <a:ext cx="51984" cy="0"/>
            </a:xfrm>
            <a:custGeom>
              <a:avLst/>
              <a:gdLst/>
              <a:ahLst/>
              <a:cxnLst/>
              <a:rect l="l" t="t" r="r" b="b"/>
              <a:pathLst>
                <a:path w="114300">
                  <a:moveTo>
                    <a:pt x="0" y="0"/>
                  </a:moveTo>
                  <a:lnTo>
                    <a:pt x="114075" y="0"/>
                  </a:lnTo>
                </a:path>
              </a:pathLst>
            </a:custGeom>
            <a:ln w="3175">
              <a:solidFill>
                <a:srgbClr val="FDD9CC"/>
              </a:solidFill>
            </a:ln>
          </p:spPr>
          <p:txBody>
            <a:bodyPr wrap="square" lIns="0" tIns="0" rIns="0" bIns="0" rtlCol="0"/>
            <a:lstStyle/>
            <a:p>
              <a:endParaRPr sz="372"/>
            </a:p>
          </p:txBody>
        </p:sp>
        <p:sp>
          <p:nvSpPr>
            <p:cNvPr id="17" name="object 17"/>
            <p:cNvSpPr/>
            <p:nvPr/>
          </p:nvSpPr>
          <p:spPr>
            <a:xfrm>
              <a:off x="2501140" y="2375922"/>
              <a:ext cx="18483" cy="13574"/>
            </a:xfrm>
            <a:custGeom>
              <a:avLst/>
              <a:gdLst/>
              <a:ahLst/>
              <a:cxnLst/>
              <a:rect l="l" t="t" r="r" b="b"/>
              <a:pathLst>
                <a:path w="40639" h="29845">
                  <a:moveTo>
                    <a:pt x="40067" y="0"/>
                  </a:moveTo>
                  <a:lnTo>
                    <a:pt x="27071" y="1964"/>
                  </a:lnTo>
                  <a:lnTo>
                    <a:pt x="15219" y="8116"/>
                  </a:lnTo>
                  <a:lnTo>
                    <a:pt x="5774" y="17526"/>
                  </a:lnTo>
                  <a:lnTo>
                    <a:pt x="0" y="29262"/>
                  </a:lnTo>
                  <a:lnTo>
                    <a:pt x="40067" y="0"/>
                  </a:lnTo>
                  <a:close/>
                </a:path>
              </a:pathLst>
            </a:custGeom>
            <a:solidFill>
              <a:srgbClr val="FDD9CC"/>
            </a:solidFill>
          </p:spPr>
          <p:txBody>
            <a:bodyPr wrap="square" lIns="0" tIns="0" rIns="0" bIns="0" rtlCol="0"/>
            <a:lstStyle/>
            <a:p>
              <a:endParaRPr sz="372"/>
            </a:p>
          </p:txBody>
        </p:sp>
        <p:sp>
          <p:nvSpPr>
            <p:cNvPr id="18" name="object 18"/>
            <p:cNvSpPr/>
            <p:nvPr/>
          </p:nvSpPr>
          <p:spPr>
            <a:xfrm>
              <a:off x="2473259" y="2507031"/>
              <a:ext cx="12707" cy="7220"/>
            </a:xfrm>
            <a:custGeom>
              <a:avLst/>
              <a:gdLst/>
              <a:ahLst/>
              <a:cxnLst/>
              <a:rect l="l" t="t" r="r" b="b"/>
              <a:pathLst>
                <a:path w="27939" h="15875">
                  <a:moveTo>
                    <a:pt x="27675" y="0"/>
                  </a:moveTo>
                  <a:lnTo>
                    <a:pt x="0" y="14380"/>
                  </a:lnTo>
                  <a:lnTo>
                    <a:pt x="8683" y="15300"/>
                  </a:lnTo>
                  <a:lnTo>
                    <a:pt x="16785" y="12917"/>
                  </a:lnTo>
                  <a:lnTo>
                    <a:pt x="23413" y="7670"/>
                  </a:lnTo>
                  <a:lnTo>
                    <a:pt x="27675" y="0"/>
                  </a:lnTo>
                  <a:close/>
                </a:path>
              </a:pathLst>
            </a:custGeom>
            <a:solidFill>
              <a:srgbClr val="FDD9CC"/>
            </a:solidFill>
          </p:spPr>
          <p:txBody>
            <a:bodyPr wrap="square" lIns="0" tIns="0" rIns="0" bIns="0" rtlCol="0"/>
            <a:lstStyle/>
            <a:p>
              <a:endParaRPr sz="372"/>
            </a:p>
          </p:txBody>
        </p:sp>
        <p:sp>
          <p:nvSpPr>
            <p:cNvPr id="19" name="object 19"/>
            <p:cNvSpPr/>
            <p:nvPr/>
          </p:nvSpPr>
          <p:spPr>
            <a:xfrm>
              <a:off x="2465354" y="2500766"/>
              <a:ext cx="7220" cy="12707"/>
            </a:xfrm>
            <a:custGeom>
              <a:avLst/>
              <a:gdLst/>
              <a:ahLst/>
              <a:cxnLst/>
              <a:rect l="l" t="t" r="r" b="b"/>
              <a:pathLst>
                <a:path w="15875" h="27939">
                  <a:moveTo>
                    <a:pt x="951" y="0"/>
                  </a:moveTo>
                  <a:lnTo>
                    <a:pt x="0" y="8650"/>
                  </a:lnTo>
                  <a:lnTo>
                    <a:pt x="2401" y="16716"/>
                  </a:lnTo>
                  <a:lnTo>
                    <a:pt x="7696" y="23302"/>
                  </a:lnTo>
                  <a:lnTo>
                    <a:pt x="15424" y="27512"/>
                  </a:lnTo>
                  <a:lnTo>
                    <a:pt x="951" y="0"/>
                  </a:lnTo>
                  <a:close/>
                </a:path>
              </a:pathLst>
            </a:custGeom>
            <a:solidFill>
              <a:srgbClr val="FDD9CC"/>
            </a:solidFill>
          </p:spPr>
          <p:txBody>
            <a:bodyPr wrap="square" lIns="0" tIns="0" rIns="0" bIns="0" rtlCol="0"/>
            <a:lstStyle/>
            <a:p>
              <a:endParaRPr sz="372"/>
            </a:p>
          </p:txBody>
        </p:sp>
        <p:sp>
          <p:nvSpPr>
            <p:cNvPr id="20" name="object 20"/>
            <p:cNvSpPr/>
            <p:nvPr/>
          </p:nvSpPr>
          <p:spPr>
            <a:xfrm>
              <a:off x="2571251" y="2375916"/>
              <a:ext cx="18483" cy="13574"/>
            </a:xfrm>
            <a:custGeom>
              <a:avLst/>
              <a:gdLst/>
              <a:ahLst/>
              <a:cxnLst/>
              <a:rect l="l" t="t" r="r" b="b"/>
              <a:pathLst>
                <a:path w="40639" h="29845">
                  <a:moveTo>
                    <a:pt x="0" y="0"/>
                  </a:moveTo>
                  <a:lnTo>
                    <a:pt x="40068" y="29256"/>
                  </a:lnTo>
                  <a:lnTo>
                    <a:pt x="34291" y="17524"/>
                  </a:lnTo>
                  <a:lnTo>
                    <a:pt x="24846" y="8116"/>
                  </a:lnTo>
                  <a:lnTo>
                    <a:pt x="12995" y="1964"/>
                  </a:lnTo>
                  <a:lnTo>
                    <a:pt x="0" y="0"/>
                  </a:lnTo>
                  <a:close/>
                </a:path>
              </a:pathLst>
            </a:custGeom>
            <a:solidFill>
              <a:srgbClr val="FDD9CC"/>
            </a:solidFill>
          </p:spPr>
          <p:txBody>
            <a:bodyPr wrap="square" lIns="0" tIns="0" rIns="0" bIns="0" rtlCol="0"/>
            <a:lstStyle/>
            <a:p>
              <a:endParaRPr sz="372"/>
            </a:p>
          </p:txBody>
        </p:sp>
        <p:sp>
          <p:nvSpPr>
            <p:cNvPr id="21" name="object 21"/>
            <p:cNvSpPr/>
            <p:nvPr/>
          </p:nvSpPr>
          <p:spPr>
            <a:xfrm>
              <a:off x="2604732" y="2507031"/>
              <a:ext cx="12707" cy="7220"/>
            </a:xfrm>
            <a:custGeom>
              <a:avLst/>
              <a:gdLst/>
              <a:ahLst/>
              <a:cxnLst/>
              <a:rect l="l" t="t" r="r" b="b"/>
              <a:pathLst>
                <a:path w="27939" h="15875">
                  <a:moveTo>
                    <a:pt x="0" y="0"/>
                  </a:moveTo>
                  <a:lnTo>
                    <a:pt x="4264" y="7654"/>
                  </a:lnTo>
                  <a:lnTo>
                    <a:pt x="10901" y="12897"/>
                  </a:lnTo>
                  <a:lnTo>
                    <a:pt x="19023" y="15287"/>
                  </a:lnTo>
                  <a:lnTo>
                    <a:pt x="27743" y="14381"/>
                  </a:lnTo>
                  <a:lnTo>
                    <a:pt x="0" y="0"/>
                  </a:lnTo>
                  <a:close/>
                </a:path>
              </a:pathLst>
            </a:custGeom>
            <a:solidFill>
              <a:srgbClr val="FDD9CC"/>
            </a:solidFill>
          </p:spPr>
          <p:txBody>
            <a:bodyPr wrap="square" lIns="0" tIns="0" rIns="0" bIns="0" rtlCol="0"/>
            <a:lstStyle/>
            <a:p>
              <a:endParaRPr sz="372"/>
            </a:p>
          </p:txBody>
        </p:sp>
        <p:sp>
          <p:nvSpPr>
            <p:cNvPr id="22" name="object 22"/>
            <p:cNvSpPr/>
            <p:nvPr/>
          </p:nvSpPr>
          <p:spPr>
            <a:xfrm>
              <a:off x="2618248" y="2500766"/>
              <a:ext cx="7220" cy="12707"/>
            </a:xfrm>
            <a:custGeom>
              <a:avLst/>
              <a:gdLst/>
              <a:ahLst/>
              <a:cxnLst/>
              <a:rect l="l" t="t" r="r" b="b"/>
              <a:pathLst>
                <a:path w="15875" h="27939">
                  <a:moveTo>
                    <a:pt x="14436" y="0"/>
                  </a:moveTo>
                  <a:lnTo>
                    <a:pt x="0" y="27511"/>
                  </a:lnTo>
                  <a:lnTo>
                    <a:pt x="7673" y="23301"/>
                  </a:lnTo>
                  <a:lnTo>
                    <a:pt x="12947" y="16716"/>
                  </a:lnTo>
                  <a:lnTo>
                    <a:pt x="15356" y="8650"/>
                  </a:lnTo>
                  <a:lnTo>
                    <a:pt x="14436" y="0"/>
                  </a:lnTo>
                  <a:close/>
                </a:path>
              </a:pathLst>
            </a:custGeom>
            <a:solidFill>
              <a:srgbClr val="FDD9CC"/>
            </a:solidFill>
          </p:spPr>
          <p:txBody>
            <a:bodyPr wrap="square" lIns="0" tIns="0" rIns="0" bIns="0" rtlCol="0"/>
            <a:lstStyle/>
            <a:p>
              <a:endParaRPr sz="372"/>
            </a:p>
          </p:txBody>
        </p:sp>
        <p:sp>
          <p:nvSpPr>
            <p:cNvPr id="23" name="object 23"/>
            <p:cNvSpPr/>
            <p:nvPr/>
          </p:nvSpPr>
          <p:spPr>
            <a:xfrm>
              <a:off x="2490304" y="2584184"/>
              <a:ext cx="27725" cy="0"/>
            </a:xfrm>
            <a:custGeom>
              <a:avLst/>
              <a:gdLst/>
              <a:ahLst/>
              <a:cxnLst/>
              <a:rect l="l" t="t" r="r" b="b"/>
              <a:pathLst>
                <a:path w="60960">
                  <a:moveTo>
                    <a:pt x="0" y="0"/>
                  </a:moveTo>
                  <a:lnTo>
                    <a:pt x="60478" y="0"/>
                  </a:lnTo>
                </a:path>
              </a:pathLst>
            </a:custGeom>
            <a:solidFill>
              <a:srgbClr val="FDD9CC"/>
            </a:solidFill>
          </p:spPr>
          <p:txBody>
            <a:bodyPr wrap="square" lIns="0" tIns="0" rIns="0" bIns="0" rtlCol="0"/>
            <a:lstStyle/>
            <a:p>
              <a:endParaRPr sz="372"/>
            </a:p>
          </p:txBody>
        </p:sp>
        <p:sp>
          <p:nvSpPr>
            <p:cNvPr id="24" name="object 24"/>
            <p:cNvSpPr/>
            <p:nvPr/>
          </p:nvSpPr>
          <p:spPr>
            <a:xfrm>
              <a:off x="2572786" y="2584184"/>
              <a:ext cx="27725" cy="0"/>
            </a:xfrm>
            <a:custGeom>
              <a:avLst/>
              <a:gdLst/>
              <a:ahLst/>
              <a:cxnLst/>
              <a:rect l="l" t="t" r="r" b="b"/>
              <a:pathLst>
                <a:path w="60960">
                  <a:moveTo>
                    <a:pt x="0" y="0"/>
                  </a:moveTo>
                  <a:lnTo>
                    <a:pt x="60515" y="0"/>
                  </a:lnTo>
                </a:path>
              </a:pathLst>
            </a:custGeom>
            <a:solidFill>
              <a:srgbClr val="FDD9CC"/>
            </a:solidFill>
          </p:spPr>
          <p:txBody>
            <a:bodyPr wrap="square" lIns="0" tIns="0" rIns="0" bIns="0" rtlCol="0"/>
            <a:lstStyle/>
            <a:p>
              <a:endParaRPr sz="372"/>
            </a:p>
          </p:txBody>
        </p:sp>
        <p:sp>
          <p:nvSpPr>
            <p:cNvPr id="25" name="object 25"/>
            <p:cNvSpPr/>
            <p:nvPr/>
          </p:nvSpPr>
          <p:spPr>
            <a:xfrm>
              <a:off x="2482253" y="2574876"/>
              <a:ext cx="8086" cy="9530"/>
            </a:xfrm>
            <a:custGeom>
              <a:avLst/>
              <a:gdLst/>
              <a:ahLst/>
              <a:cxnLst/>
              <a:rect l="l" t="t" r="r" b="b"/>
              <a:pathLst>
                <a:path w="17780" h="20954">
                  <a:moveTo>
                    <a:pt x="2721" y="0"/>
                  </a:moveTo>
                  <a:lnTo>
                    <a:pt x="0" y="8207"/>
                  </a:lnTo>
                  <a:lnTo>
                    <a:pt x="4637" y="17053"/>
                  </a:lnTo>
                  <a:lnTo>
                    <a:pt x="12862" y="19726"/>
                  </a:lnTo>
                  <a:lnTo>
                    <a:pt x="14101" y="20220"/>
                  </a:lnTo>
                  <a:lnTo>
                    <a:pt x="16297" y="20556"/>
                  </a:lnTo>
                  <a:lnTo>
                    <a:pt x="17688" y="20464"/>
                  </a:lnTo>
                  <a:lnTo>
                    <a:pt x="2721" y="0"/>
                  </a:lnTo>
                  <a:close/>
                </a:path>
              </a:pathLst>
            </a:custGeom>
            <a:solidFill>
              <a:srgbClr val="FDD9CC"/>
            </a:solidFill>
          </p:spPr>
          <p:txBody>
            <a:bodyPr wrap="square" lIns="0" tIns="0" rIns="0" bIns="0" rtlCol="0"/>
            <a:lstStyle/>
            <a:p>
              <a:endParaRPr sz="372"/>
            </a:p>
          </p:txBody>
        </p:sp>
        <p:sp>
          <p:nvSpPr>
            <p:cNvPr id="26" name="object 26"/>
            <p:cNvSpPr/>
            <p:nvPr/>
          </p:nvSpPr>
          <p:spPr>
            <a:xfrm>
              <a:off x="2600312" y="2574877"/>
              <a:ext cx="7220" cy="9530"/>
            </a:xfrm>
            <a:custGeom>
              <a:avLst/>
              <a:gdLst/>
              <a:ahLst/>
              <a:cxnLst/>
              <a:rect l="l" t="t" r="r" b="b"/>
              <a:pathLst>
                <a:path w="15875" h="20954">
                  <a:moveTo>
                    <a:pt x="14967" y="0"/>
                  </a:moveTo>
                  <a:lnTo>
                    <a:pt x="0" y="20464"/>
                  </a:lnTo>
                  <a:lnTo>
                    <a:pt x="8658" y="20464"/>
                  </a:lnTo>
                  <a:lnTo>
                    <a:pt x="15705" y="13460"/>
                  </a:lnTo>
                  <a:lnTo>
                    <a:pt x="15772" y="3532"/>
                  </a:lnTo>
                  <a:lnTo>
                    <a:pt x="15394" y="1256"/>
                  </a:lnTo>
                  <a:lnTo>
                    <a:pt x="14967" y="0"/>
                  </a:lnTo>
                  <a:close/>
                </a:path>
              </a:pathLst>
            </a:custGeom>
            <a:solidFill>
              <a:srgbClr val="FDD9CC"/>
            </a:solidFill>
          </p:spPr>
          <p:txBody>
            <a:bodyPr wrap="square" lIns="0" tIns="0" rIns="0" bIns="0" rtlCol="0"/>
            <a:lstStyle/>
            <a:p>
              <a:endParaRPr sz="372"/>
            </a:p>
          </p:txBody>
        </p:sp>
        <p:sp>
          <p:nvSpPr>
            <p:cNvPr id="27" name="object 27"/>
            <p:cNvSpPr/>
            <p:nvPr/>
          </p:nvSpPr>
          <p:spPr>
            <a:xfrm>
              <a:off x="2535075" y="2675094"/>
              <a:ext cx="20505" cy="0"/>
            </a:xfrm>
            <a:custGeom>
              <a:avLst/>
              <a:gdLst/>
              <a:ahLst/>
              <a:cxnLst/>
              <a:rect l="l" t="t" r="r" b="b"/>
              <a:pathLst>
                <a:path w="45085">
                  <a:moveTo>
                    <a:pt x="0" y="0"/>
                  </a:moveTo>
                  <a:lnTo>
                    <a:pt x="44894" y="0"/>
                  </a:lnTo>
                </a:path>
              </a:pathLst>
            </a:custGeom>
            <a:solidFill>
              <a:srgbClr val="FDD9CC"/>
            </a:solidFill>
          </p:spPr>
          <p:txBody>
            <a:bodyPr wrap="square" lIns="0" tIns="0" rIns="0" bIns="0" rtlCol="0"/>
            <a:lstStyle/>
            <a:p>
              <a:endParaRPr sz="372"/>
            </a:p>
          </p:txBody>
        </p:sp>
        <p:sp>
          <p:nvSpPr>
            <p:cNvPr id="28" name="object 28"/>
            <p:cNvSpPr/>
            <p:nvPr/>
          </p:nvSpPr>
          <p:spPr>
            <a:xfrm>
              <a:off x="2530365" y="2671054"/>
              <a:ext cx="4910" cy="4332"/>
            </a:xfrm>
            <a:custGeom>
              <a:avLst/>
              <a:gdLst/>
              <a:ahLst/>
              <a:cxnLst/>
              <a:rect l="l" t="t" r="r" b="b"/>
              <a:pathLst>
                <a:path w="10794" h="9525">
                  <a:moveTo>
                    <a:pt x="0" y="0"/>
                  </a:moveTo>
                  <a:lnTo>
                    <a:pt x="647" y="5002"/>
                  </a:lnTo>
                  <a:lnTo>
                    <a:pt x="5283" y="8975"/>
                  </a:lnTo>
                  <a:lnTo>
                    <a:pt x="10353" y="8878"/>
                  </a:lnTo>
                  <a:lnTo>
                    <a:pt x="0" y="0"/>
                  </a:lnTo>
                  <a:close/>
                </a:path>
              </a:pathLst>
            </a:custGeom>
            <a:solidFill>
              <a:srgbClr val="FDD9CC"/>
            </a:solidFill>
          </p:spPr>
          <p:txBody>
            <a:bodyPr wrap="square" lIns="0" tIns="0" rIns="0" bIns="0" rtlCol="0"/>
            <a:lstStyle/>
            <a:p>
              <a:endParaRPr sz="372"/>
            </a:p>
          </p:txBody>
        </p:sp>
        <p:sp>
          <p:nvSpPr>
            <p:cNvPr id="29" name="object 29"/>
            <p:cNvSpPr/>
            <p:nvPr/>
          </p:nvSpPr>
          <p:spPr>
            <a:xfrm>
              <a:off x="2555497" y="2671054"/>
              <a:ext cx="4910" cy="4332"/>
            </a:xfrm>
            <a:custGeom>
              <a:avLst/>
              <a:gdLst/>
              <a:ahLst/>
              <a:cxnLst/>
              <a:rect l="l" t="t" r="r" b="b"/>
              <a:pathLst>
                <a:path w="10794" h="9525">
                  <a:moveTo>
                    <a:pt x="10390" y="0"/>
                  </a:moveTo>
                  <a:lnTo>
                    <a:pt x="0" y="8884"/>
                  </a:lnTo>
                  <a:lnTo>
                    <a:pt x="5130" y="8975"/>
                  </a:lnTo>
                  <a:lnTo>
                    <a:pt x="9743" y="5009"/>
                  </a:lnTo>
                  <a:lnTo>
                    <a:pt x="10390" y="0"/>
                  </a:lnTo>
                  <a:close/>
                </a:path>
              </a:pathLst>
            </a:custGeom>
            <a:solidFill>
              <a:srgbClr val="FDD9CC"/>
            </a:solidFill>
          </p:spPr>
          <p:txBody>
            <a:bodyPr wrap="square" lIns="0" tIns="0" rIns="0" bIns="0" rtlCol="0"/>
            <a:lstStyle/>
            <a:p>
              <a:endParaRPr sz="372"/>
            </a:p>
          </p:txBody>
        </p:sp>
        <p:sp>
          <p:nvSpPr>
            <p:cNvPr id="30" name="object 30"/>
            <p:cNvSpPr/>
            <p:nvPr/>
          </p:nvSpPr>
          <p:spPr>
            <a:xfrm>
              <a:off x="1876500" y="2067892"/>
              <a:ext cx="134580" cy="360998"/>
            </a:xfrm>
            <a:custGeom>
              <a:avLst/>
              <a:gdLst/>
              <a:ahLst/>
              <a:cxnLst/>
              <a:rect l="l" t="t" r="r" b="b"/>
              <a:pathLst>
                <a:path w="295909" h="793750">
                  <a:moveTo>
                    <a:pt x="148013" y="0"/>
                  </a:moveTo>
                  <a:lnTo>
                    <a:pt x="90657" y="37425"/>
                  </a:lnTo>
                  <a:lnTo>
                    <a:pt x="85793" y="55642"/>
                  </a:lnTo>
                  <a:lnTo>
                    <a:pt x="85797" y="75729"/>
                  </a:lnTo>
                  <a:lnTo>
                    <a:pt x="105711" y="116031"/>
                  </a:lnTo>
                  <a:lnTo>
                    <a:pt x="139975" y="132457"/>
                  </a:lnTo>
                  <a:lnTo>
                    <a:pt x="150562" y="132079"/>
                  </a:lnTo>
                  <a:lnTo>
                    <a:pt x="193721" y="112598"/>
                  </a:lnTo>
                  <a:lnTo>
                    <a:pt x="210307" y="76853"/>
                  </a:lnTo>
                  <a:lnTo>
                    <a:pt x="210289" y="55642"/>
                  </a:lnTo>
                  <a:lnTo>
                    <a:pt x="180835" y="9273"/>
                  </a:lnTo>
                  <a:lnTo>
                    <a:pt x="148013" y="0"/>
                  </a:lnTo>
                  <a:close/>
                </a:path>
                <a:path w="295909" h="793750">
                  <a:moveTo>
                    <a:pt x="228130" y="249936"/>
                  </a:moveTo>
                  <a:lnTo>
                    <a:pt x="67965" y="249936"/>
                  </a:lnTo>
                  <a:lnTo>
                    <a:pt x="68035" y="599707"/>
                  </a:lnTo>
                  <a:lnTo>
                    <a:pt x="68226" y="672293"/>
                  </a:lnTo>
                  <a:lnTo>
                    <a:pt x="68548" y="724297"/>
                  </a:lnTo>
                  <a:lnTo>
                    <a:pt x="69594" y="768334"/>
                  </a:lnTo>
                  <a:lnTo>
                    <a:pt x="100362" y="793168"/>
                  </a:lnTo>
                  <a:lnTo>
                    <a:pt x="108340" y="792842"/>
                  </a:lnTo>
                  <a:lnTo>
                    <a:pt x="139811" y="769957"/>
                  </a:lnTo>
                  <a:lnTo>
                    <a:pt x="141794" y="689368"/>
                  </a:lnTo>
                  <a:lnTo>
                    <a:pt x="141879" y="462269"/>
                  </a:lnTo>
                  <a:lnTo>
                    <a:pt x="228131" y="462269"/>
                  </a:lnTo>
                  <a:lnTo>
                    <a:pt x="228130" y="249936"/>
                  </a:lnTo>
                  <a:close/>
                </a:path>
                <a:path w="295909" h="793750">
                  <a:moveTo>
                    <a:pt x="228131" y="462269"/>
                  </a:moveTo>
                  <a:lnTo>
                    <a:pt x="154204" y="462269"/>
                  </a:lnTo>
                  <a:lnTo>
                    <a:pt x="154285" y="708095"/>
                  </a:lnTo>
                  <a:lnTo>
                    <a:pt x="155166" y="755602"/>
                  </a:lnTo>
                  <a:lnTo>
                    <a:pt x="175193" y="790138"/>
                  </a:lnTo>
                  <a:lnTo>
                    <a:pt x="191173" y="792747"/>
                  </a:lnTo>
                  <a:lnTo>
                    <a:pt x="199887" y="792126"/>
                  </a:lnTo>
                  <a:lnTo>
                    <a:pt x="227248" y="746208"/>
                  </a:lnTo>
                  <a:lnTo>
                    <a:pt x="227938" y="701458"/>
                  </a:lnTo>
                  <a:lnTo>
                    <a:pt x="228131" y="462269"/>
                  </a:lnTo>
                  <a:close/>
                </a:path>
                <a:path w="295909" h="793750">
                  <a:moveTo>
                    <a:pt x="295606" y="249936"/>
                  </a:moveTo>
                  <a:lnTo>
                    <a:pt x="240388" y="249936"/>
                  </a:lnTo>
                  <a:lnTo>
                    <a:pt x="241224" y="446978"/>
                  </a:lnTo>
                  <a:lnTo>
                    <a:pt x="244922" y="452397"/>
                  </a:lnTo>
                  <a:lnTo>
                    <a:pt x="251686" y="458980"/>
                  </a:lnTo>
                  <a:lnTo>
                    <a:pt x="260464" y="462757"/>
                  </a:lnTo>
                  <a:lnTo>
                    <a:pt x="270174" y="463466"/>
                  </a:lnTo>
                  <a:lnTo>
                    <a:pt x="279731" y="460848"/>
                  </a:lnTo>
                  <a:lnTo>
                    <a:pt x="295490" y="421903"/>
                  </a:lnTo>
                  <a:lnTo>
                    <a:pt x="295835" y="270922"/>
                  </a:lnTo>
                  <a:lnTo>
                    <a:pt x="295606" y="249936"/>
                  </a:lnTo>
                  <a:close/>
                </a:path>
                <a:path w="295909" h="793750">
                  <a:moveTo>
                    <a:pt x="147181" y="145229"/>
                  </a:moveTo>
                  <a:lnTo>
                    <a:pt x="93471" y="145867"/>
                  </a:lnTo>
                  <a:lnTo>
                    <a:pt x="42551" y="155716"/>
                  </a:lnTo>
                  <a:lnTo>
                    <a:pt x="11163" y="187554"/>
                  </a:lnTo>
                  <a:lnTo>
                    <a:pt x="923" y="238062"/>
                  </a:lnTo>
                  <a:lnTo>
                    <a:pt x="66" y="296085"/>
                  </a:lnTo>
                  <a:lnTo>
                    <a:pt x="0" y="363333"/>
                  </a:lnTo>
                  <a:lnTo>
                    <a:pt x="742" y="420087"/>
                  </a:lnTo>
                  <a:lnTo>
                    <a:pt x="2313" y="446631"/>
                  </a:lnTo>
                  <a:lnTo>
                    <a:pt x="7750" y="454947"/>
                  </a:lnTo>
                  <a:lnTo>
                    <a:pt x="15658" y="460694"/>
                  </a:lnTo>
                  <a:lnTo>
                    <a:pt x="25061" y="463393"/>
                  </a:lnTo>
                  <a:lnTo>
                    <a:pt x="34980" y="462562"/>
                  </a:lnTo>
                  <a:lnTo>
                    <a:pt x="55581" y="401837"/>
                  </a:lnTo>
                  <a:lnTo>
                    <a:pt x="55640" y="249936"/>
                  </a:lnTo>
                  <a:lnTo>
                    <a:pt x="295606" y="249936"/>
                  </a:lnTo>
                  <a:lnTo>
                    <a:pt x="292861" y="210666"/>
                  </a:lnTo>
                  <a:lnTo>
                    <a:pt x="271262" y="170927"/>
                  </a:lnTo>
                  <a:lnTo>
                    <a:pt x="231401" y="147687"/>
                  </a:lnTo>
                  <a:lnTo>
                    <a:pt x="200882" y="145833"/>
                  </a:lnTo>
                  <a:lnTo>
                    <a:pt x="147181" y="145229"/>
                  </a:lnTo>
                  <a:close/>
                </a:path>
              </a:pathLst>
            </a:custGeom>
            <a:solidFill>
              <a:srgbClr val="D8493F"/>
            </a:solidFill>
          </p:spPr>
          <p:txBody>
            <a:bodyPr wrap="square" lIns="0" tIns="0" rIns="0" bIns="0" rtlCol="0"/>
            <a:lstStyle/>
            <a:p>
              <a:endParaRPr sz="372"/>
            </a:p>
          </p:txBody>
        </p:sp>
        <p:sp>
          <p:nvSpPr>
            <p:cNvPr id="31" name="object 31"/>
            <p:cNvSpPr/>
            <p:nvPr/>
          </p:nvSpPr>
          <p:spPr>
            <a:xfrm>
              <a:off x="2291641" y="2067891"/>
              <a:ext cx="134580" cy="360998"/>
            </a:xfrm>
            <a:custGeom>
              <a:avLst/>
              <a:gdLst/>
              <a:ahLst/>
              <a:cxnLst/>
              <a:rect l="l" t="t" r="r" b="b"/>
              <a:pathLst>
                <a:path w="295910" h="793750">
                  <a:moveTo>
                    <a:pt x="148012" y="0"/>
                  </a:moveTo>
                  <a:lnTo>
                    <a:pt x="90655" y="37426"/>
                  </a:lnTo>
                  <a:lnTo>
                    <a:pt x="85793" y="55642"/>
                  </a:lnTo>
                  <a:lnTo>
                    <a:pt x="85795" y="75731"/>
                  </a:lnTo>
                  <a:lnTo>
                    <a:pt x="105712" y="116031"/>
                  </a:lnTo>
                  <a:lnTo>
                    <a:pt x="139974" y="132456"/>
                  </a:lnTo>
                  <a:lnTo>
                    <a:pt x="150560" y="132078"/>
                  </a:lnTo>
                  <a:lnTo>
                    <a:pt x="193720" y="112598"/>
                  </a:lnTo>
                  <a:lnTo>
                    <a:pt x="210305" y="76853"/>
                  </a:lnTo>
                  <a:lnTo>
                    <a:pt x="210287" y="55642"/>
                  </a:lnTo>
                  <a:lnTo>
                    <a:pt x="180837" y="9271"/>
                  </a:lnTo>
                  <a:lnTo>
                    <a:pt x="148012" y="0"/>
                  </a:lnTo>
                  <a:close/>
                </a:path>
                <a:path w="295910" h="793750">
                  <a:moveTo>
                    <a:pt x="228128" y="249936"/>
                  </a:moveTo>
                  <a:lnTo>
                    <a:pt x="67964" y="249936"/>
                  </a:lnTo>
                  <a:lnTo>
                    <a:pt x="68033" y="599709"/>
                  </a:lnTo>
                  <a:lnTo>
                    <a:pt x="68225" y="672295"/>
                  </a:lnTo>
                  <a:lnTo>
                    <a:pt x="68547" y="724299"/>
                  </a:lnTo>
                  <a:lnTo>
                    <a:pt x="69593" y="768334"/>
                  </a:lnTo>
                  <a:lnTo>
                    <a:pt x="100360" y="793165"/>
                  </a:lnTo>
                  <a:lnTo>
                    <a:pt x="108341" y="792840"/>
                  </a:lnTo>
                  <a:lnTo>
                    <a:pt x="139809" y="769957"/>
                  </a:lnTo>
                  <a:lnTo>
                    <a:pt x="141793" y="689371"/>
                  </a:lnTo>
                  <a:lnTo>
                    <a:pt x="141878" y="462269"/>
                  </a:lnTo>
                  <a:lnTo>
                    <a:pt x="228129" y="462269"/>
                  </a:lnTo>
                  <a:lnTo>
                    <a:pt x="228128" y="249936"/>
                  </a:lnTo>
                  <a:close/>
                </a:path>
                <a:path w="295910" h="793750">
                  <a:moveTo>
                    <a:pt x="228129" y="462269"/>
                  </a:moveTo>
                  <a:lnTo>
                    <a:pt x="154202" y="462269"/>
                  </a:lnTo>
                  <a:lnTo>
                    <a:pt x="154283" y="708098"/>
                  </a:lnTo>
                  <a:lnTo>
                    <a:pt x="155164" y="755603"/>
                  </a:lnTo>
                  <a:lnTo>
                    <a:pt x="175190" y="790138"/>
                  </a:lnTo>
                  <a:lnTo>
                    <a:pt x="191171" y="792746"/>
                  </a:lnTo>
                  <a:lnTo>
                    <a:pt x="199885" y="792126"/>
                  </a:lnTo>
                  <a:lnTo>
                    <a:pt x="227246" y="746212"/>
                  </a:lnTo>
                  <a:lnTo>
                    <a:pt x="227936" y="701463"/>
                  </a:lnTo>
                  <a:lnTo>
                    <a:pt x="228129" y="462269"/>
                  </a:lnTo>
                  <a:close/>
                </a:path>
                <a:path w="295910" h="793750">
                  <a:moveTo>
                    <a:pt x="295606" y="249936"/>
                  </a:moveTo>
                  <a:lnTo>
                    <a:pt x="240393" y="249936"/>
                  </a:lnTo>
                  <a:lnTo>
                    <a:pt x="241222" y="446979"/>
                  </a:lnTo>
                  <a:lnTo>
                    <a:pt x="244919" y="452396"/>
                  </a:lnTo>
                  <a:lnTo>
                    <a:pt x="251684" y="458977"/>
                  </a:lnTo>
                  <a:lnTo>
                    <a:pt x="260462" y="462754"/>
                  </a:lnTo>
                  <a:lnTo>
                    <a:pt x="270172" y="463465"/>
                  </a:lnTo>
                  <a:lnTo>
                    <a:pt x="279729" y="460848"/>
                  </a:lnTo>
                  <a:lnTo>
                    <a:pt x="295489" y="421903"/>
                  </a:lnTo>
                  <a:lnTo>
                    <a:pt x="295834" y="270922"/>
                  </a:lnTo>
                  <a:lnTo>
                    <a:pt x="295606" y="249936"/>
                  </a:lnTo>
                  <a:close/>
                </a:path>
                <a:path w="295910" h="793750">
                  <a:moveTo>
                    <a:pt x="147180" y="145229"/>
                  </a:moveTo>
                  <a:lnTo>
                    <a:pt x="93469" y="145867"/>
                  </a:lnTo>
                  <a:lnTo>
                    <a:pt x="42549" y="155716"/>
                  </a:lnTo>
                  <a:lnTo>
                    <a:pt x="11161" y="187553"/>
                  </a:lnTo>
                  <a:lnTo>
                    <a:pt x="924" y="238062"/>
                  </a:lnTo>
                  <a:lnTo>
                    <a:pt x="67" y="296085"/>
                  </a:lnTo>
                  <a:lnTo>
                    <a:pt x="0" y="363333"/>
                  </a:lnTo>
                  <a:lnTo>
                    <a:pt x="741" y="420087"/>
                  </a:lnTo>
                  <a:lnTo>
                    <a:pt x="2311" y="446631"/>
                  </a:lnTo>
                  <a:lnTo>
                    <a:pt x="7748" y="454950"/>
                  </a:lnTo>
                  <a:lnTo>
                    <a:pt x="15656" y="460697"/>
                  </a:lnTo>
                  <a:lnTo>
                    <a:pt x="25059" y="463396"/>
                  </a:lnTo>
                  <a:lnTo>
                    <a:pt x="34978" y="462568"/>
                  </a:lnTo>
                  <a:lnTo>
                    <a:pt x="55579" y="401840"/>
                  </a:lnTo>
                  <a:lnTo>
                    <a:pt x="55638" y="249936"/>
                  </a:lnTo>
                  <a:lnTo>
                    <a:pt x="295606" y="249936"/>
                  </a:lnTo>
                  <a:lnTo>
                    <a:pt x="292859" y="210667"/>
                  </a:lnTo>
                  <a:lnTo>
                    <a:pt x="271266" y="170928"/>
                  </a:lnTo>
                  <a:lnTo>
                    <a:pt x="231398" y="147686"/>
                  </a:lnTo>
                  <a:lnTo>
                    <a:pt x="200881" y="145833"/>
                  </a:lnTo>
                  <a:lnTo>
                    <a:pt x="147180" y="145229"/>
                  </a:lnTo>
                  <a:close/>
                </a:path>
              </a:pathLst>
            </a:custGeom>
            <a:solidFill>
              <a:srgbClr val="B6CCC3"/>
            </a:solidFill>
          </p:spPr>
          <p:txBody>
            <a:bodyPr wrap="square" lIns="0" tIns="0" rIns="0" bIns="0" rtlCol="0"/>
            <a:lstStyle/>
            <a:p>
              <a:endParaRPr sz="372"/>
            </a:p>
          </p:txBody>
        </p:sp>
        <p:sp>
          <p:nvSpPr>
            <p:cNvPr id="32" name="object 32"/>
            <p:cNvSpPr/>
            <p:nvPr/>
          </p:nvSpPr>
          <p:spPr>
            <a:xfrm>
              <a:off x="2641828" y="2129459"/>
              <a:ext cx="159994" cy="299484"/>
            </a:xfrm>
            <a:custGeom>
              <a:avLst/>
              <a:gdLst/>
              <a:ahLst/>
              <a:cxnLst/>
              <a:rect l="l" t="t" r="r" b="b"/>
              <a:pathLst>
                <a:path w="351789" h="658495">
                  <a:moveTo>
                    <a:pt x="236241" y="457937"/>
                  </a:moveTo>
                  <a:lnTo>
                    <a:pt x="115364" y="457937"/>
                  </a:lnTo>
                  <a:lnTo>
                    <a:pt x="142949" y="648946"/>
                  </a:lnTo>
                  <a:lnTo>
                    <a:pt x="143596" y="653925"/>
                  </a:lnTo>
                  <a:lnTo>
                    <a:pt x="148232" y="657922"/>
                  </a:lnTo>
                  <a:lnTo>
                    <a:pt x="153304" y="657823"/>
                  </a:lnTo>
                  <a:lnTo>
                    <a:pt x="203450" y="657823"/>
                  </a:lnTo>
                  <a:lnTo>
                    <a:pt x="207979" y="653925"/>
                  </a:lnTo>
                  <a:lnTo>
                    <a:pt x="208595" y="648946"/>
                  </a:lnTo>
                  <a:lnTo>
                    <a:pt x="236241" y="457937"/>
                  </a:lnTo>
                  <a:close/>
                </a:path>
                <a:path w="351789" h="658495">
                  <a:moveTo>
                    <a:pt x="203450" y="657823"/>
                  </a:moveTo>
                  <a:lnTo>
                    <a:pt x="198211" y="657823"/>
                  </a:lnTo>
                  <a:lnTo>
                    <a:pt x="203336" y="657922"/>
                  </a:lnTo>
                  <a:close/>
                </a:path>
                <a:path w="351789" h="658495">
                  <a:moveTo>
                    <a:pt x="243538" y="89466"/>
                  </a:moveTo>
                  <a:lnTo>
                    <a:pt x="108066" y="89466"/>
                  </a:lnTo>
                  <a:lnTo>
                    <a:pt x="122783" y="182283"/>
                  </a:lnTo>
                  <a:lnTo>
                    <a:pt x="39882" y="437461"/>
                  </a:lnTo>
                  <a:lnTo>
                    <a:pt x="37160" y="445674"/>
                  </a:lnTo>
                  <a:lnTo>
                    <a:pt x="41804" y="454490"/>
                  </a:lnTo>
                  <a:lnTo>
                    <a:pt x="50023" y="457193"/>
                  </a:lnTo>
                  <a:lnTo>
                    <a:pt x="51262" y="457657"/>
                  </a:lnTo>
                  <a:lnTo>
                    <a:pt x="53494" y="458023"/>
                  </a:lnTo>
                  <a:lnTo>
                    <a:pt x="54879" y="457937"/>
                  </a:lnTo>
                  <a:lnTo>
                    <a:pt x="305414" y="457937"/>
                  </a:lnTo>
                  <a:lnTo>
                    <a:pt x="312462" y="450927"/>
                  </a:lnTo>
                  <a:lnTo>
                    <a:pt x="312523" y="441000"/>
                  </a:lnTo>
                  <a:lnTo>
                    <a:pt x="312151" y="438724"/>
                  </a:lnTo>
                  <a:lnTo>
                    <a:pt x="311724" y="437461"/>
                  </a:lnTo>
                  <a:lnTo>
                    <a:pt x="228785" y="182283"/>
                  </a:lnTo>
                  <a:lnTo>
                    <a:pt x="243538" y="89466"/>
                  </a:lnTo>
                  <a:close/>
                </a:path>
                <a:path w="351789" h="658495">
                  <a:moveTo>
                    <a:pt x="232837" y="0"/>
                  </a:moveTo>
                  <a:lnTo>
                    <a:pt x="118768" y="0"/>
                  </a:lnTo>
                  <a:lnTo>
                    <a:pt x="105770" y="1964"/>
                  </a:lnTo>
                  <a:lnTo>
                    <a:pt x="78693" y="29256"/>
                  </a:lnTo>
                  <a:lnTo>
                    <a:pt x="948" y="274514"/>
                  </a:lnTo>
                  <a:lnTo>
                    <a:pt x="0" y="283164"/>
                  </a:lnTo>
                  <a:lnTo>
                    <a:pt x="2402" y="291229"/>
                  </a:lnTo>
                  <a:lnTo>
                    <a:pt x="7696" y="297813"/>
                  </a:lnTo>
                  <a:lnTo>
                    <a:pt x="15421" y="302019"/>
                  </a:lnTo>
                  <a:lnTo>
                    <a:pt x="17404" y="302666"/>
                  </a:lnTo>
                  <a:lnTo>
                    <a:pt x="26083" y="303585"/>
                  </a:lnTo>
                  <a:lnTo>
                    <a:pt x="34181" y="301200"/>
                  </a:lnTo>
                  <a:lnTo>
                    <a:pt x="40802" y="295953"/>
                  </a:lnTo>
                  <a:lnTo>
                    <a:pt x="45050" y="288285"/>
                  </a:lnTo>
                  <a:lnTo>
                    <a:pt x="108066" y="89466"/>
                  </a:lnTo>
                  <a:lnTo>
                    <a:pt x="291994" y="89466"/>
                  </a:lnTo>
                  <a:lnTo>
                    <a:pt x="272918" y="29256"/>
                  </a:lnTo>
                  <a:lnTo>
                    <a:pt x="267135" y="17523"/>
                  </a:lnTo>
                  <a:lnTo>
                    <a:pt x="257687" y="8116"/>
                  </a:lnTo>
                  <a:lnTo>
                    <a:pt x="245833" y="1964"/>
                  </a:lnTo>
                  <a:lnTo>
                    <a:pt x="232837" y="0"/>
                  </a:lnTo>
                  <a:close/>
                </a:path>
                <a:path w="351789" h="658495">
                  <a:moveTo>
                    <a:pt x="291994" y="89466"/>
                  </a:moveTo>
                  <a:lnTo>
                    <a:pt x="243538" y="89466"/>
                  </a:lnTo>
                  <a:lnTo>
                    <a:pt x="306464" y="288285"/>
                  </a:lnTo>
                  <a:lnTo>
                    <a:pt x="310728" y="295953"/>
                  </a:lnTo>
                  <a:lnTo>
                    <a:pt x="317367" y="301200"/>
                  </a:lnTo>
                  <a:lnTo>
                    <a:pt x="325496" y="303585"/>
                  </a:lnTo>
                  <a:lnTo>
                    <a:pt x="334232" y="302666"/>
                  </a:lnTo>
                  <a:lnTo>
                    <a:pt x="336179" y="302019"/>
                  </a:lnTo>
                  <a:lnTo>
                    <a:pt x="343854" y="297813"/>
                  </a:lnTo>
                  <a:lnTo>
                    <a:pt x="349129" y="291229"/>
                  </a:lnTo>
                  <a:lnTo>
                    <a:pt x="351539" y="283164"/>
                  </a:lnTo>
                  <a:lnTo>
                    <a:pt x="350621" y="274514"/>
                  </a:lnTo>
                  <a:lnTo>
                    <a:pt x="291994" y="89466"/>
                  </a:lnTo>
                  <a:close/>
                </a:path>
              </a:pathLst>
            </a:custGeom>
            <a:solidFill>
              <a:srgbClr val="D8493F"/>
            </a:solidFill>
          </p:spPr>
          <p:txBody>
            <a:bodyPr wrap="square" lIns="0" tIns="0" rIns="0" bIns="0" rtlCol="0"/>
            <a:lstStyle/>
            <a:p>
              <a:endParaRPr sz="372"/>
            </a:p>
          </p:txBody>
        </p:sp>
        <p:sp>
          <p:nvSpPr>
            <p:cNvPr id="33" name="object 33"/>
            <p:cNvSpPr/>
            <p:nvPr/>
          </p:nvSpPr>
          <p:spPr>
            <a:xfrm>
              <a:off x="2693546" y="2067893"/>
              <a:ext cx="56604" cy="56316"/>
            </a:xfrm>
            <a:custGeom>
              <a:avLst/>
              <a:gdLst/>
              <a:ahLst/>
              <a:cxnLst/>
              <a:rect l="l" t="t" r="r" b="b"/>
              <a:pathLst>
                <a:path w="124460" h="123825">
                  <a:moveTo>
                    <a:pt x="62064" y="0"/>
                  </a:moveTo>
                  <a:lnTo>
                    <a:pt x="37926" y="4840"/>
                  </a:lnTo>
                  <a:lnTo>
                    <a:pt x="18196" y="18043"/>
                  </a:lnTo>
                  <a:lnTo>
                    <a:pt x="4884" y="37630"/>
                  </a:lnTo>
                  <a:lnTo>
                    <a:pt x="0" y="61625"/>
                  </a:lnTo>
                  <a:lnTo>
                    <a:pt x="4884" y="85656"/>
                  </a:lnTo>
                  <a:lnTo>
                    <a:pt x="18196" y="105292"/>
                  </a:lnTo>
                  <a:lnTo>
                    <a:pt x="37926" y="118538"/>
                  </a:lnTo>
                  <a:lnTo>
                    <a:pt x="62064" y="123397"/>
                  </a:lnTo>
                  <a:lnTo>
                    <a:pt x="86232" y="118538"/>
                  </a:lnTo>
                  <a:lnTo>
                    <a:pt x="105967" y="105292"/>
                  </a:lnTo>
                  <a:lnTo>
                    <a:pt x="119274" y="85656"/>
                  </a:lnTo>
                  <a:lnTo>
                    <a:pt x="124153" y="61625"/>
                  </a:lnTo>
                  <a:lnTo>
                    <a:pt x="119274" y="37630"/>
                  </a:lnTo>
                  <a:lnTo>
                    <a:pt x="105967" y="18043"/>
                  </a:lnTo>
                  <a:lnTo>
                    <a:pt x="86232" y="4840"/>
                  </a:lnTo>
                  <a:lnTo>
                    <a:pt x="62064" y="0"/>
                  </a:lnTo>
                  <a:close/>
                </a:path>
              </a:pathLst>
            </a:custGeom>
            <a:solidFill>
              <a:srgbClr val="D8493F"/>
            </a:solidFill>
          </p:spPr>
          <p:txBody>
            <a:bodyPr wrap="square" lIns="0" tIns="0" rIns="0" bIns="0" rtlCol="0"/>
            <a:lstStyle/>
            <a:p>
              <a:endParaRPr sz="372"/>
            </a:p>
          </p:txBody>
        </p:sp>
        <p:sp>
          <p:nvSpPr>
            <p:cNvPr id="34" name="object 34"/>
            <p:cNvSpPr/>
            <p:nvPr/>
          </p:nvSpPr>
          <p:spPr>
            <a:xfrm>
              <a:off x="2693542" y="2067889"/>
              <a:ext cx="56604" cy="56316"/>
            </a:xfrm>
            <a:custGeom>
              <a:avLst/>
              <a:gdLst/>
              <a:ahLst/>
              <a:cxnLst/>
              <a:rect l="l" t="t" r="r" b="b"/>
              <a:pathLst>
                <a:path w="124460" h="123825">
                  <a:moveTo>
                    <a:pt x="62065" y="0"/>
                  </a:moveTo>
                  <a:lnTo>
                    <a:pt x="37926" y="4840"/>
                  </a:lnTo>
                  <a:lnTo>
                    <a:pt x="18196" y="18043"/>
                  </a:lnTo>
                  <a:lnTo>
                    <a:pt x="4884" y="37630"/>
                  </a:lnTo>
                  <a:lnTo>
                    <a:pt x="0" y="61626"/>
                  </a:lnTo>
                  <a:lnTo>
                    <a:pt x="4884" y="85657"/>
                  </a:lnTo>
                  <a:lnTo>
                    <a:pt x="18196" y="105296"/>
                  </a:lnTo>
                  <a:lnTo>
                    <a:pt x="37926" y="118543"/>
                  </a:lnTo>
                  <a:lnTo>
                    <a:pt x="62065" y="123403"/>
                  </a:lnTo>
                  <a:lnTo>
                    <a:pt x="86245" y="118543"/>
                  </a:lnTo>
                  <a:lnTo>
                    <a:pt x="105979" y="105296"/>
                  </a:lnTo>
                  <a:lnTo>
                    <a:pt x="119279" y="85657"/>
                  </a:lnTo>
                  <a:lnTo>
                    <a:pt x="124154" y="61626"/>
                  </a:lnTo>
                  <a:lnTo>
                    <a:pt x="119279" y="37630"/>
                  </a:lnTo>
                  <a:lnTo>
                    <a:pt x="105979" y="18043"/>
                  </a:lnTo>
                  <a:lnTo>
                    <a:pt x="86245" y="4840"/>
                  </a:lnTo>
                  <a:lnTo>
                    <a:pt x="62065" y="0"/>
                  </a:lnTo>
                  <a:close/>
                </a:path>
              </a:pathLst>
            </a:custGeom>
            <a:solidFill>
              <a:srgbClr val="D8493F"/>
            </a:solidFill>
          </p:spPr>
          <p:txBody>
            <a:bodyPr wrap="square" lIns="0" tIns="0" rIns="0" bIns="0" rtlCol="0"/>
            <a:lstStyle/>
            <a:p>
              <a:endParaRPr sz="372"/>
            </a:p>
          </p:txBody>
        </p:sp>
        <p:sp>
          <p:nvSpPr>
            <p:cNvPr id="35" name="object 35"/>
            <p:cNvSpPr/>
            <p:nvPr/>
          </p:nvSpPr>
          <p:spPr>
            <a:xfrm>
              <a:off x="2695841" y="2129463"/>
              <a:ext cx="51984" cy="0"/>
            </a:xfrm>
            <a:custGeom>
              <a:avLst/>
              <a:gdLst/>
              <a:ahLst/>
              <a:cxnLst/>
              <a:rect l="l" t="t" r="r" b="b"/>
              <a:pathLst>
                <a:path w="114300">
                  <a:moveTo>
                    <a:pt x="0" y="0"/>
                  </a:moveTo>
                  <a:lnTo>
                    <a:pt x="114068" y="0"/>
                  </a:lnTo>
                </a:path>
              </a:pathLst>
            </a:custGeom>
            <a:ln w="3175">
              <a:solidFill>
                <a:srgbClr val="D8493F"/>
              </a:solidFill>
            </a:ln>
          </p:spPr>
          <p:txBody>
            <a:bodyPr wrap="square" lIns="0" tIns="0" rIns="0" bIns="0" rtlCol="0"/>
            <a:lstStyle/>
            <a:p>
              <a:endParaRPr sz="372"/>
            </a:p>
          </p:txBody>
        </p:sp>
        <p:sp>
          <p:nvSpPr>
            <p:cNvPr id="36" name="object 36"/>
            <p:cNvSpPr/>
            <p:nvPr/>
          </p:nvSpPr>
          <p:spPr>
            <a:xfrm>
              <a:off x="2677617" y="2129463"/>
              <a:ext cx="18483" cy="13574"/>
            </a:xfrm>
            <a:custGeom>
              <a:avLst/>
              <a:gdLst/>
              <a:ahLst/>
              <a:cxnLst/>
              <a:rect l="l" t="t" r="r" b="b"/>
              <a:pathLst>
                <a:path w="40639" h="29845">
                  <a:moveTo>
                    <a:pt x="40068" y="0"/>
                  </a:moveTo>
                  <a:lnTo>
                    <a:pt x="27072" y="1964"/>
                  </a:lnTo>
                  <a:lnTo>
                    <a:pt x="15220" y="8116"/>
                  </a:lnTo>
                  <a:lnTo>
                    <a:pt x="5775" y="17523"/>
                  </a:lnTo>
                  <a:lnTo>
                    <a:pt x="0" y="29256"/>
                  </a:lnTo>
                  <a:lnTo>
                    <a:pt x="40068" y="0"/>
                  </a:lnTo>
                  <a:close/>
                </a:path>
              </a:pathLst>
            </a:custGeom>
            <a:solidFill>
              <a:srgbClr val="D8493F"/>
            </a:solidFill>
          </p:spPr>
          <p:txBody>
            <a:bodyPr wrap="square" lIns="0" tIns="0" rIns="0" bIns="0" rtlCol="0"/>
            <a:lstStyle/>
            <a:p>
              <a:endParaRPr sz="372"/>
            </a:p>
          </p:txBody>
        </p:sp>
        <p:sp>
          <p:nvSpPr>
            <p:cNvPr id="37" name="object 37"/>
            <p:cNvSpPr/>
            <p:nvPr/>
          </p:nvSpPr>
          <p:spPr>
            <a:xfrm>
              <a:off x="2649737" y="2260571"/>
              <a:ext cx="12707" cy="7220"/>
            </a:xfrm>
            <a:custGeom>
              <a:avLst/>
              <a:gdLst/>
              <a:ahLst/>
              <a:cxnLst/>
              <a:rect l="l" t="t" r="r" b="b"/>
              <a:pathLst>
                <a:path w="27939" h="15875">
                  <a:moveTo>
                    <a:pt x="27676" y="0"/>
                  </a:moveTo>
                  <a:lnTo>
                    <a:pt x="0" y="14381"/>
                  </a:lnTo>
                  <a:lnTo>
                    <a:pt x="8683" y="15300"/>
                  </a:lnTo>
                  <a:lnTo>
                    <a:pt x="16785" y="12915"/>
                  </a:lnTo>
                  <a:lnTo>
                    <a:pt x="23413" y="7668"/>
                  </a:lnTo>
                  <a:lnTo>
                    <a:pt x="27676" y="0"/>
                  </a:lnTo>
                  <a:close/>
                </a:path>
              </a:pathLst>
            </a:custGeom>
            <a:solidFill>
              <a:srgbClr val="D8493F"/>
            </a:solidFill>
          </p:spPr>
          <p:txBody>
            <a:bodyPr wrap="square" lIns="0" tIns="0" rIns="0" bIns="0" rtlCol="0"/>
            <a:lstStyle/>
            <a:p>
              <a:endParaRPr sz="372"/>
            </a:p>
          </p:txBody>
        </p:sp>
        <p:sp>
          <p:nvSpPr>
            <p:cNvPr id="38" name="object 38"/>
            <p:cNvSpPr/>
            <p:nvPr/>
          </p:nvSpPr>
          <p:spPr>
            <a:xfrm>
              <a:off x="2641833" y="2254307"/>
              <a:ext cx="7220" cy="12707"/>
            </a:xfrm>
            <a:custGeom>
              <a:avLst/>
              <a:gdLst/>
              <a:ahLst/>
              <a:cxnLst/>
              <a:rect l="l" t="t" r="r" b="b"/>
              <a:pathLst>
                <a:path w="15875" h="27939">
                  <a:moveTo>
                    <a:pt x="951" y="0"/>
                  </a:moveTo>
                  <a:lnTo>
                    <a:pt x="0" y="8650"/>
                  </a:lnTo>
                  <a:lnTo>
                    <a:pt x="2401" y="16715"/>
                  </a:lnTo>
                  <a:lnTo>
                    <a:pt x="7696" y="23299"/>
                  </a:lnTo>
                  <a:lnTo>
                    <a:pt x="15424" y="27504"/>
                  </a:lnTo>
                  <a:lnTo>
                    <a:pt x="951" y="0"/>
                  </a:lnTo>
                  <a:close/>
                </a:path>
              </a:pathLst>
            </a:custGeom>
            <a:solidFill>
              <a:srgbClr val="D8493F"/>
            </a:solidFill>
          </p:spPr>
          <p:txBody>
            <a:bodyPr wrap="square" lIns="0" tIns="0" rIns="0" bIns="0" rtlCol="0"/>
            <a:lstStyle/>
            <a:p>
              <a:endParaRPr sz="372"/>
            </a:p>
          </p:txBody>
        </p:sp>
        <p:sp>
          <p:nvSpPr>
            <p:cNvPr id="39" name="object 39"/>
            <p:cNvSpPr/>
            <p:nvPr/>
          </p:nvSpPr>
          <p:spPr>
            <a:xfrm>
              <a:off x="2747729" y="2129457"/>
              <a:ext cx="18483" cy="13574"/>
            </a:xfrm>
            <a:custGeom>
              <a:avLst/>
              <a:gdLst/>
              <a:ahLst/>
              <a:cxnLst/>
              <a:rect l="l" t="t" r="r" b="b"/>
              <a:pathLst>
                <a:path w="40639" h="29845">
                  <a:moveTo>
                    <a:pt x="0" y="0"/>
                  </a:moveTo>
                  <a:lnTo>
                    <a:pt x="40068" y="29256"/>
                  </a:lnTo>
                  <a:lnTo>
                    <a:pt x="34288" y="17524"/>
                  </a:lnTo>
                  <a:lnTo>
                    <a:pt x="24843" y="8116"/>
                  </a:lnTo>
                  <a:lnTo>
                    <a:pt x="12994" y="1964"/>
                  </a:lnTo>
                  <a:lnTo>
                    <a:pt x="0" y="0"/>
                  </a:lnTo>
                  <a:close/>
                </a:path>
              </a:pathLst>
            </a:custGeom>
            <a:solidFill>
              <a:srgbClr val="D8493F"/>
            </a:solidFill>
          </p:spPr>
          <p:txBody>
            <a:bodyPr wrap="square" lIns="0" tIns="0" rIns="0" bIns="0" rtlCol="0"/>
            <a:lstStyle/>
            <a:p>
              <a:endParaRPr sz="372"/>
            </a:p>
          </p:txBody>
        </p:sp>
        <p:sp>
          <p:nvSpPr>
            <p:cNvPr id="40" name="object 40"/>
            <p:cNvSpPr/>
            <p:nvPr/>
          </p:nvSpPr>
          <p:spPr>
            <a:xfrm>
              <a:off x="2781210" y="2260573"/>
              <a:ext cx="12707" cy="7220"/>
            </a:xfrm>
            <a:custGeom>
              <a:avLst/>
              <a:gdLst/>
              <a:ahLst/>
              <a:cxnLst/>
              <a:rect l="l" t="t" r="r" b="b"/>
              <a:pathLst>
                <a:path w="27939" h="15875">
                  <a:moveTo>
                    <a:pt x="0" y="0"/>
                  </a:moveTo>
                  <a:lnTo>
                    <a:pt x="4264" y="7654"/>
                  </a:lnTo>
                  <a:lnTo>
                    <a:pt x="10900" y="12897"/>
                  </a:lnTo>
                  <a:lnTo>
                    <a:pt x="19021" y="15287"/>
                  </a:lnTo>
                  <a:lnTo>
                    <a:pt x="27737" y="14381"/>
                  </a:lnTo>
                  <a:lnTo>
                    <a:pt x="0" y="0"/>
                  </a:lnTo>
                  <a:close/>
                </a:path>
              </a:pathLst>
            </a:custGeom>
            <a:solidFill>
              <a:srgbClr val="D8493F"/>
            </a:solidFill>
          </p:spPr>
          <p:txBody>
            <a:bodyPr wrap="square" lIns="0" tIns="0" rIns="0" bIns="0" rtlCol="0"/>
            <a:lstStyle/>
            <a:p>
              <a:endParaRPr sz="372"/>
            </a:p>
          </p:txBody>
        </p:sp>
        <p:sp>
          <p:nvSpPr>
            <p:cNvPr id="41" name="object 41"/>
            <p:cNvSpPr/>
            <p:nvPr/>
          </p:nvSpPr>
          <p:spPr>
            <a:xfrm>
              <a:off x="2794727" y="2254307"/>
              <a:ext cx="7220" cy="12707"/>
            </a:xfrm>
            <a:custGeom>
              <a:avLst/>
              <a:gdLst/>
              <a:ahLst/>
              <a:cxnLst/>
              <a:rect l="l" t="t" r="r" b="b"/>
              <a:pathLst>
                <a:path w="15875" h="27939">
                  <a:moveTo>
                    <a:pt x="14436" y="0"/>
                  </a:moveTo>
                  <a:lnTo>
                    <a:pt x="0" y="27504"/>
                  </a:lnTo>
                  <a:lnTo>
                    <a:pt x="7672" y="23299"/>
                  </a:lnTo>
                  <a:lnTo>
                    <a:pt x="12945" y="16715"/>
                  </a:lnTo>
                  <a:lnTo>
                    <a:pt x="15354" y="8650"/>
                  </a:lnTo>
                  <a:lnTo>
                    <a:pt x="14436" y="0"/>
                  </a:lnTo>
                  <a:close/>
                </a:path>
              </a:pathLst>
            </a:custGeom>
            <a:solidFill>
              <a:srgbClr val="D8493F"/>
            </a:solidFill>
          </p:spPr>
          <p:txBody>
            <a:bodyPr wrap="square" lIns="0" tIns="0" rIns="0" bIns="0" rtlCol="0"/>
            <a:lstStyle/>
            <a:p>
              <a:endParaRPr sz="372"/>
            </a:p>
          </p:txBody>
        </p:sp>
        <p:sp>
          <p:nvSpPr>
            <p:cNvPr id="42" name="object 42"/>
            <p:cNvSpPr/>
            <p:nvPr/>
          </p:nvSpPr>
          <p:spPr>
            <a:xfrm>
              <a:off x="2666779" y="2337725"/>
              <a:ext cx="27725" cy="0"/>
            </a:xfrm>
            <a:custGeom>
              <a:avLst/>
              <a:gdLst/>
              <a:ahLst/>
              <a:cxnLst/>
              <a:rect l="l" t="t" r="r" b="b"/>
              <a:pathLst>
                <a:path w="60960">
                  <a:moveTo>
                    <a:pt x="0" y="0"/>
                  </a:moveTo>
                  <a:lnTo>
                    <a:pt x="60484" y="0"/>
                  </a:lnTo>
                </a:path>
              </a:pathLst>
            </a:custGeom>
            <a:solidFill>
              <a:srgbClr val="D8493F"/>
            </a:solidFill>
          </p:spPr>
          <p:txBody>
            <a:bodyPr wrap="square" lIns="0" tIns="0" rIns="0" bIns="0" rtlCol="0"/>
            <a:lstStyle/>
            <a:p>
              <a:endParaRPr sz="372"/>
            </a:p>
          </p:txBody>
        </p:sp>
        <p:sp>
          <p:nvSpPr>
            <p:cNvPr id="43" name="object 43"/>
            <p:cNvSpPr/>
            <p:nvPr/>
          </p:nvSpPr>
          <p:spPr>
            <a:xfrm>
              <a:off x="2749264" y="2337725"/>
              <a:ext cx="27725" cy="0"/>
            </a:xfrm>
            <a:custGeom>
              <a:avLst/>
              <a:gdLst/>
              <a:ahLst/>
              <a:cxnLst/>
              <a:rect l="l" t="t" r="r" b="b"/>
              <a:pathLst>
                <a:path w="60960">
                  <a:moveTo>
                    <a:pt x="0" y="0"/>
                  </a:moveTo>
                  <a:lnTo>
                    <a:pt x="60515" y="0"/>
                  </a:lnTo>
                </a:path>
              </a:pathLst>
            </a:custGeom>
            <a:solidFill>
              <a:srgbClr val="D8493F"/>
            </a:solidFill>
          </p:spPr>
          <p:txBody>
            <a:bodyPr wrap="square" lIns="0" tIns="0" rIns="0" bIns="0" rtlCol="0"/>
            <a:lstStyle/>
            <a:p>
              <a:endParaRPr sz="372"/>
            </a:p>
          </p:txBody>
        </p:sp>
        <p:sp>
          <p:nvSpPr>
            <p:cNvPr id="44" name="object 44"/>
            <p:cNvSpPr/>
            <p:nvPr/>
          </p:nvSpPr>
          <p:spPr>
            <a:xfrm>
              <a:off x="2658732" y="2328414"/>
              <a:ext cx="8086" cy="9530"/>
            </a:xfrm>
            <a:custGeom>
              <a:avLst/>
              <a:gdLst/>
              <a:ahLst/>
              <a:cxnLst/>
              <a:rect l="l" t="t" r="r" b="b"/>
              <a:pathLst>
                <a:path w="17780" h="20954">
                  <a:moveTo>
                    <a:pt x="2721" y="0"/>
                  </a:moveTo>
                  <a:lnTo>
                    <a:pt x="0" y="8212"/>
                  </a:lnTo>
                  <a:lnTo>
                    <a:pt x="4631" y="17060"/>
                  </a:lnTo>
                  <a:lnTo>
                    <a:pt x="12861" y="19732"/>
                  </a:lnTo>
                  <a:lnTo>
                    <a:pt x="14093" y="20220"/>
                  </a:lnTo>
                  <a:lnTo>
                    <a:pt x="16296" y="20562"/>
                  </a:lnTo>
                  <a:lnTo>
                    <a:pt x="17682" y="20470"/>
                  </a:lnTo>
                  <a:lnTo>
                    <a:pt x="2721" y="0"/>
                  </a:lnTo>
                  <a:close/>
                </a:path>
              </a:pathLst>
            </a:custGeom>
            <a:solidFill>
              <a:srgbClr val="D8493F"/>
            </a:solidFill>
          </p:spPr>
          <p:txBody>
            <a:bodyPr wrap="square" lIns="0" tIns="0" rIns="0" bIns="0" rtlCol="0"/>
            <a:lstStyle/>
            <a:p>
              <a:endParaRPr sz="372"/>
            </a:p>
          </p:txBody>
        </p:sp>
        <p:sp>
          <p:nvSpPr>
            <p:cNvPr id="45" name="object 45"/>
            <p:cNvSpPr/>
            <p:nvPr/>
          </p:nvSpPr>
          <p:spPr>
            <a:xfrm>
              <a:off x="2776790" y="2328415"/>
              <a:ext cx="7220" cy="9530"/>
            </a:xfrm>
            <a:custGeom>
              <a:avLst/>
              <a:gdLst/>
              <a:ahLst/>
              <a:cxnLst/>
              <a:rect l="l" t="t" r="r" b="b"/>
              <a:pathLst>
                <a:path w="15875" h="20954">
                  <a:moveTo>
                    <a:pt x="14960" y="0"/>
                  </a:moveTo>
                  <a:lnTo>
                    <a:pt x="0" y="20470"/>
                  </a:lnTo>
                  <a:lnTo>
                    <a:pt x="8658" y="20470"/>
                  </a:lnTo>
                  <a:lnTo>
                    <a:pt x="15705" y="13466"/>
                  </a:lnTo>
                  <a:lnTo>
                    <a:pt x="15767" y="3539"/>
                  </a:lnTo>
                  <a:lnTo>
                    <a:pt x="15394" y="1262"/>
                  </a:lnTo>
                  <a:lnTo>
                    <a:pt x="14960" y="0"/>
                  </a:lnTo>
                  <a:close/>
                </a:path>
              </a:pathLst>
            </a:custGeom>
            <a:solidFill>
              <a:srgbClr val="D8493F"/>
            </a:solidFill>
          </p:spPr>
          <p:txBody>
            <a:bodyPr wrap="square" lIns="0" tIns="0" rIns="0" bIns="0" rtlCol="0"/>
            <a:lstStyle/>
            <a:p>
              <a:endParaRPr sz="372"/>
            </a:p>
          </p:txBody>
        </p:sp>
        <p:sp>
          <p:nvSpPr>
            <p:cNvPr id="46" name="object 46"/>
            <p:cNvSpPr/>
            <p:nvPr/>
          </p:nvSpPr>
          <p:spPr>
            <a:xfrm>
              <a:off x="2711553" y="2428635"/>
              <a:ext cx="20505" cy="0"/>
            </a:xfrm>
            <a:custGeom>
              <a:avLst/>
              <a:gdLst/>
              <a:ahLst/>
              <a:cxnLst/>
              <a:rect l="l" t="t" r="r" b="b"/>
              <a:pathLst>
                <a:path w="45085">
                  <a:moveTo>
                    <a:pt x="0" y="0"/>
                  </a:moveTo>
                  <a:lnTo>
                    <a:pt x="44894" y="0"/>
                  </a:lnTo>
                </a:path>
              </a:pathLst>
            </a:custGeom>
            <a:solidFill>
              <a:srgbClr val="D8493F"/>
            </a:solidFill>
          </p:spPr>
          <p:txBody>
            <a:bodyPr wrap="square" lIns="0" tIns="0" rIns="0" bIns="0" rtlCol="0"/>
            <a:lstStyle/>
            <a:p>
              <a:endParaRPr sz="372"/>
            </a:p>
          </p:txBody>
        </p:sp>
        <p:sp>
          <p:nvSpPr>
            <p:cNvPr id="47" name="object 47"/>
            <p:cNvSpPr/>
            <p:nvPr/>
          </p:nvSpPr>
          <p:spPr>
            <a:xfrm>
              <a:off x="2706841" y="2424592"/>
              <a:ext cx="4910" cy="4332"/>
            </a:xfrm>
            <a:custGeom>
              <a:avLst/>
              <a:gdLst/>
              <a:ahLst/>
              <a:cxnLst/>
              <a:rect l="l" t="t" r="r" b="b"/>
              <a:pathLst>
                <a:path w="10794" h="9525">
                  <a:moveTo>
                    <a:pt x="0" y="0"/>
                  </a:moveTo>
                  <a:lnTo>
                    <a:pt x="646" y="5009"/>
                  </a:lnTo>
                  <a:lnTo>
                    <a:pt x="5289" y="8981"/>
                  </a:lnTo>
                  <a:lnTo>
                    <a:pt x="10359" y="8883"/>
                  </a:lnTo>
                  <a:lnTo>
                    <a:pt x="0" y="0"/>
                  </a:lnTo>
                  <a:close/>
                </a:path>
              </a:pathLst>
            </a:custGeom>
            <a:solidFill>
              <a:srgbClr val="D8493F"/>
            </a:solidFill>
          </p:spPr>
          <p:txBody>
            <a:bodyPr wrap="square" lIns="0" tIns="0" rIns="0" bIns="0" rtlCol="0"/>
            <a:lstStyle/>
            <a:p>
              <a:endParaRPr sz="372"/>
            </a:p>
          </p:txBody>
        </p:sp>
        <p:sp>
          <p:nvSpPr>
            <p:cNvPr id="48" name="object 48"/>
            <p:cNvSpPr/>
            <p:nvPr/>
          </p:nvSpPr>
          <p:spPr>
            <a:xfrm>
              <a:off x="2731975" y="2424595"/>
              <a:ext cx="4910" cy="4332"/>
            </a:xfrm>
            <a:custGeom>
              <a:avLst/>
              <a:gdLst/>
              <a:ahLst/>
              <a:cxnLst/>
              <a:rect l="l" t="t" r="r" b="b"/>
              <a:pathLst>
                <a:path w="10794" h="9525">
                  <a:moveTo>
                    <a:pt x="10385" y="0"/>
                  </a:moveTo>
                  <a:lnTo>
                    <a:pt x="0" y="8883"/>
                  </a:lnTo>
                  <a:lnTo>
                    <a:pt x="5131" y="8975"/>
                  </a:lnTo>
                  <a:lnTo>
                    <a:pt x="9738" y="5009"/>
                  </a:lnTo>
                  <a:lnTo>
                    <a:pt x="10385" y="0"/>
                  </a:lnTo>
                  <a:close/>
                </a:path>
              </a:pathLst>
            </a:custGeom>
            <a:solidFill>
              <a:srgbClr val="D8493F"/>
            </a:solidFill>
          </p:spPr>
          <p:txBody>
            <a:bodyPr wrap="square" lIns="0" tIns="0" rIns="0" bIns="0" rtlCol="0"/>
            <a:lstStyle/>
            <a:p>
              <a:endParaRPr sz="372"/>
            </a:p>
          </p:txBody>
        </p:sp>
        <p:sp>
          <p:nvSpPr>
            <p:cNvPr id="49" name="object 49"/>
            <p:cNvSpPr/>
            <p:nvPr/>
          </p:nvSpPr>
          <p:spPr>
            <a:xfrm>
              <a:off x="2465350" y="1840896"/>
              <a:ext cx="159994" cy="299484"/>
            </a:xfrm>
            <a:custGeom>
              <a:avLst/>
              <a:gdLst/>
              <a:ahLst/>
              <a:cxnLst/>
              <a:rect l="l" t="t" r="r" b="b"/>
              <a:pathLst>
                <a:path w="351789" h="658495">
                  <a:moveTo>
                    <a:pt x="236241" y="457938"/>
                  </a:moveTo>
                  <a:lnTo>
                    <a:pt x="115363" y="457938"/>
                  </a:lnTo>
                  <a:lnTo>
                    <a:pt x="142949" y="648946"/>
                  </a:lnTo>
                  <a:lnTo>
                    <a:pt x="143596" y="653931"/>
                  </a:lnTo>
                  <a:lnTo>
                    <a:pt x="148232" y="657922"/>
                  </a:lnTo>
                  <a:lnTo>
                    <a:pt x="153304" y="657831"/>
                  </a:lnTo>
                  <a:lnTo>
                    <a:pt x="203441" y="657831"/>
                  </a:lnTo>
                  <a:lnTo>
                    <a:pt x="207973" y="653931"/>
                  </a:lnTo>
                  <a:lnTo>
                    <a:pt x="208595" y="648946"/>
                  </a:lnTo>
                  <a:lnTo>
                    <a:pt x="236241" y="457938"/>
                  </a:lnTo>
                  <a:close/>
                </a:path>
                <a:path w="351789" h="658495">
                  <a:moveTo>
                    <a:pt x="203441" y="657831"/>
                  </a:moveTo>
                  <a:lnTo>
                    <a:pt x="198205" y="657831"/>
                  </a:lnTo>
                  <a:lnTo>
                    <a:pt x="203336" y="657922"/>
                  </a:lnTo>
                  <a:close/>
                </a:path>
                <a:path w="351789" h="658495">
                  <a:moveTo>
                    <a:pt x="243532" y="89467"/>
                  </a:moveTo>
                  <a:lnTo>
                    <a:pt x="108066" y="89467"/>
                  </a:lnTo>
                  <a:lnTo>
                    <a:pt x="122783" y="182283"/>
                  </a:lnTo>
                  <a:lnTo>
                    <a:pt x="39882" y="437468"/>
                  </a:lnTo>
                  <a:lnTo>
                    <a:pt x="37160" y="445674"/>
                  </a:lnTo>
                  <a:lnTo>
                    <a:pt x="41803" y="454497"/>
                  </a:lnTo>
                  <a:lnTo>
                    <a:pt x="50023" y="457200"/>
                  </a:lnTo>
                  <a:lnTo>
                    <a:pt x="51261" y="457663"/>
                  </a:lnTo>
                  <a:lnTo>
                    <a:pt x="53488" y="458030"/>
                  </a:lnTo>
                  <a:lnTo>
                    <a:pt x="54879" y="457938"/>
                  </a:lnTo>
                  <a:lnTo>
                    <a:pt x="305414" y="457938"/>
                  </a:lnTo>
                  <a:lnTo>
                    <a:pt x="312462" y="450927"/>
                  </a:lnTo>
                  <a:lnTo>
                    <a:pt x="312523" y="441001"/>
                  </a:lnTo>
                  <a:lnTo>
                    <a:pt x="312150" y="438731"/>
                  </a:lnTo>
                  <a:lnTo>
                    <a:pt x="311718" y="437468"/>
                  </a:lnTo>
                  <a:lnTo>
                    <a:pt x="228785" y="182283"/>
                  </a:lnTo>
                  <a:lnTo>
                    <a:pt x="243532" y="89467"/>
                  </a:lnTo>
                  <a:close/>
                </a:path>
                <a:path w="351789" h="658495">
                  <a:moveTo>
                    <a:pt x="232836" y="0"/>
                  </a:moveTo>
                  <a:lnTo>
                    <a:pt x="118762" y="0"/>
                  </a:lnTo>
                  <a:lnTo>
                    <a:pt x="105767" y="1965"/>
                  </a:lnTo>
                  <a:lnTo>
                    <a:pt x="78693" y="29262"/>
                  </a:lnTo>
                  <a:lnTo>
                    <a:pt x="948" y="274520"/>
                  </a:lnTo>
                  <a:lnTo>
                    <a:pt x="0" y="283169"/>
                  </a:lnTo>
                  <a:lnTo>
                    <a:pt x="2402" y="291234"/>
                  </a:lnTo>
                  <a:lnTo>
                    <a:pt x="7696" y="297817"/>
                  </a:lnTo>
                  <a:lnTo>
                    <a:pt x="15421" y="302026"/>
                  </a:lnTo>
                  <a:lnTo>
                    <a:pt x="17404" y="302667"/>
                  </a:lnTo>
                  <a:lnTo>
                    <a:pt x="26083" y="303589"/>
                  </a:lnTo>
                  <a:lnTo>
                    <a:pt x="34181" y="301205"/>
                  </a:lnTo>
                  <a:lnTo>
                    <a:pt x="40801" y="295957"/>
                  </a:lnTo>
                  <a:lnTo>
                    <a:pt x="45049" y="288285"/>
                  </a:lnTo>
                  <a:lnTo>
                    <a:pt x="108066" y="89467"/>
                  </a:lnTo>
                  <a:lnTo>
                    <a:pt x="291987" y="89467"/>
                  </a:lnTo>
                  <a:lnTo>
                    <a:pt x="272911" y="29262"/>
                  </a:lnTo>
                  <a:lnTo>
                    <a:pt x="267133" y="17529"/>
                  </a:lnTo>
                  <a:lnTo>
                    <a:pt x="257686" y="8120"/>
                  </a:lnTo>
                  <a:lnTo>
                    <a:pt x="245833" y="1965"/>
                  </a:lnTo>
                  <a:lnTo>
                    <a:pt x="232836" y="0"/>
                  </a:lnTo>
                  <a:close/>
                </a:path>
                <a:path w="351789" h="658495">
                  <a:moveTo>
                    <a:pt x="291987" y="89467"/>
                  </a:moveTo>
                  <a:lnTo>
                    <a:pt x="243532" y="89467"/>
                  </a:lnTo>
                  <a:lnTo>
                    <a:pt x="306463" y="288285"/>
                  </a:lnTo>
                  <a:lnTo>
                    <a:pt x="310727" y="295957"/>
                  </a:lnTo>
                  <a:lnTo>
                    <a:pt x="317365" y="301205"/>
                  </a:lnTo>
                  <a:lnTo>
                    <a:pt x="325493" y="303589"/>
                  </a:lnTo>
                  <a:lnTo>
                    <a:pt x="334226" y="302667"/>
                  </a:lnTo>
                  <a:lnTo>
                    <a:pt x="336179" y="302026"/>
                  </a:lnTo>
                  <a:lnTo>
                    <a:pt x="343854" y="297817"/>
                  </a:lnTo>
                  <a:lnTo>
                    <a:pt x="349129" y="291234"/>
                  </a:lnTo>
                  <a:lnTo>
                    <a:pt x="351538" y="283169"/>
                  </a:lnTo>
                  <a:lnTo>
                    <a:pt x="350620" y="274520"/>
                  </a:lnTo>
                  <a:lnTo>
                    <a:pt x="291987" y="89467"/>
                  </a:lnTo>
                  <a:close/>
                </a:path>
              </a:pathLst>
            </a:custGeom>
            <a:solidFill>
              <a:srgbClr val="B6CCC3"/>
            </a:solidFill>
          </p:spPr>
          <p:txBody>
            <a:bodyPr wrap="square" lIns="0" tIns="0" rIns="0" bIns="0" rtlCol="0"/>
            <a:lstStyle/>
            <a:p>
              <a:endParaRPr sz="372"/>
            </a:p>
          </p:txBody>
        </p:sp>
        <p:sp>
          <p:nvSpPr>
            <p:cNvPr id="50" name="object 50"/>
            <p:cNvSpPr/>
            <p:nvPr/>
          </p:nvSpPr>
          <p:spPr>
            <a:xfrm>
              <a:off x="2517069" y="1779334"/>
              <a:ext cx="56604" cy="56316"/>
            </a:xfrm>
            <a:custGeom>
              <a:avLst/>
              <a:gdLst/>
              <a:ahLst/>
              <a:cxnLst/>
              <a:rect l="l" t="t" r="r" b="b"/>
              <a:pathLst>
                <a:path w="124460" h="123825">
                  <a:moveTo>
                    <a:pt x="62058" y="0"/>
                  </a:moveTo>
                  <a:lnTo>
                    <a:pt x="37923" y="4839"/>
                  </a:lnTo>
                  <a:lnTo>
                    <a:pt x="18195" y="18039"/>
                  </a:lnTo>
                  <a:lnTo>
                    <a:pt x="4883" y="37625"/>
                  </a:lnTo>
                  <a:lnTo>
                    <a:pt x="0" y="61619"/>
                  </a:lnTo>
                  <a:lnTo>
                    <a:pt x="4883" y="85653"/>
                  </a:lnTo>
                  <a:lnTo>
                    <a:pt x="18195" y="105291"/>
                  </a:lnTo>
                  <a:lnTo>
                    <a:pt x="37923" y="118538"/>
                  </a:lnTo>
                  <a:lnTo>
                    <a:pt x="62058" y="123397"/>
                  </a:lnTo>
                  <a:lnTo>
                    <a:pt x="86230" y="118538"/>
                  </a:lnTo>
                  <a:lnTo>
                    <a:pt x="105967" y="105291"/>
                  </a:lnTo>
                  <a:lnTo>
                    <a:pt x="119274" y="85653"/>
                  </a:lnTo>
                  <a:lnTo>
                    <a:pt x="124154" y="61619"/>
                  </a:lnTo>
                  <a:lnTo>
                    <a:pt x="119274" y="37625"/>
                  </a:lnTo>
                  <a:lnTo>
                    <a:pt x="105967" y="18039"/>
                  </a:lnTo>
                  <a:lnTo>
                    <a:pt x="86230" y="4839"/>
                  </a:lnTo>
                  <a:lnTo>
                    <a:pt x="62058" y="0"/>
                  </a:lnTo>
                  <a:close/>
                </a:path>
              </a:pathLst>
            </a:custGeom>
            <a:solidFill>
              <a:srgbClr val="B6CCC3"/>
            </a:solidFill>
          </p:spPr>
          <p:txBody>
            <a:bodyPr wrap="square" lIns="0" tIns="0" rIns="0" bIns="0" rtlCol="0"/>
            <a:lstStyle/>
            <a:p>
              <a:endParaRPr sz="372"/>
            </a:p>
          </p:txBody>
        </p:sp>
        <p:sp>
          <p:nvSpPr>
            <p:cNvPr id="51" name="object 51"/>
            <p:cNvSpPr/>
            <p:nvPr/>
          </p:nvSpPr>
          <p:spPr>
            <a:xfrm>
              <a:off x="2517065" y="1779330"/>
              <a:ext cx="56604" cy="56316"/>
            </a:xfrm>
            <a:custGeom>
              <a:avLst/>
              <a:gdLst/>
              <a:ahLst/>
              <a:cxnLst/>
              <a:rect l="l" t="t" r="r" b="b"/>
              <a:pathLst>
                <a:path w="124460" h="123825">
                  <a:moveTo>
                    <a:pt x="62058" y="0"/>
                  </a:moveTo>
                  <a:lnTo>
                    <a:pt x="37923" y="4840"/>
                  </a:lnTo>
                  <a:lnTo>
                    <a:pt x="18195" y="18043"/>
                  </a:lnTo>
                  <a:lnTo>
                    <a:pt x="4883" y="37630"/>
                  </a:lnTo>
                  <a:lnTo>
                    <a:pt x="0" y="61625"/>
                  </a:lnTo>
                  <a:lnTo>
                    <a:pt x="4883" y="85655"/>
                  </a:lnTo>
                  <a:lnTo>
                    <a:pt x="18195" y="105292"/>
                  </a:lnTo>
                  <a:lnTo>
                    <a:pt x="37923" y="118538"/>
                  </a:lnTo>
                  <a:lnTo>
                    <a:pt x="62058" y="123397"/>
                  </a:lnTo>
                  <a:lnTo>
                    <a:pt x="86242" y="118538"/>
                  </a:lnTo>
                  <a:lnTo>
                    <a:pt x="105979" y="105292"/>
                  </a:lnTo>
                  <a:lnTo>
                    <a:pt x="119279" y="85655"/>
                  </a:lnTo>
                  <a:lnTo>
                    <a:pt x="124154" y="61625"/>
                  </a:lnTo>
                  <a:lnTo>
                    <a:pt x="119279" y="37630"/>
                  </a:lnTo>
                  <a:lnTo>
                    <a:pt x="105979" y="18043"/>
                  </a:lnTo>
                  <a:lnTo>
                    <a:pt x="86242" y="4840"/>
                  </a:lnTo>
                  <a:lnTo>
                    <a:pt x="62058" y="0"/>
                  </a:lnTo>
                  <a:close/>
                </a:path>
              </a:pathLst>
            </a:custGeom>
            <a:solidFill>
              <a:srgbClr val="B6CCC3"/>
            </a:solidFill>
          </p:spPr>
          <p:txBody>
            <a:bodyPr wrap="square" lIns="0" tIns="0" rIns="0" bIns="0" rtlCol="0"/>
            <a:lstStyle/>
            <a:p>
              <a:endParaRPr sz="372"/>
            </a:p>
          </p:txBody>
        </p:sp>
        <p:sp>
          <p:nvSpPr>
            <p:cNvPr id="52" name="object 52"/>
            <p:cNvSpPr/>
            <p:nvPr/>
          </p:nvSpPr>
          <p:spPr>
            <a:xfrm>
              <a:off x="2519363" y="1840904"/>
              <a:ext cx="51984" cy="0"/>
            </a:xfrm>
            <a:custGeom>
              <a:avLst/>
              <a:gdLst/>
              <a:ahLst/>
              <a:cxnLst/>
              <a:rect l="l" t="t" r="r" b="b"/>
              <a:pathLst>
                <a:path w="114300">
                  <a:moveTo>
                    <a:pt x="0" y="0"/>
                  </a:moveTo>
                  <a:lnTo>
                    <a:pt x="114068" y="0"/>
                  </a:lnTo>
                </a:path>
              </a:pathLst>
            </a:custGeom>
            <a:ln w="3175">
              <a:solidFill>
                <a:srgbClr val="B6CCC3"/>
              </a:solidFill>
            </a:ln>
          </p:spPr>
          <p:txBody>
            <a:bodyPr wrap="square" lIns="0" tIns="0" rIns="0" bIns="0" rtlCol="0"/>
            <a:lstStyle/>
            <a:p>
              <a:endParaRPr sz="372"/>
            </a:p>
          </p:txBody>
        </p:sp>
        <p:sp>
          <p:nvSpPr>
            <p:cNvPr id="53" name="object 53"/>
            <p:cNvSpPr/>
            <p:nvPr/>
          </p:nvSpPr>
          <p:spPr>
            <a:xfrm>
              <a:off x="2501137" y="1840904"/>
              <a:ext cx="18483" cy="13574"/>
            </a:xfrm>
            <a:custGeom>
              <a:avLst/>
              <a:gdLst/>
              <a:ahLst/>
              <a:cxnLst/>
              <a:rect l="l" t="t" r="r" b="b"/>
              <a:pathLst>
                <a:path w="40639" h="29845">
                  <a:moveTo>
                    <a:pt x="40075" y="0"/>
                  </a:moveTo>
                  <a:lnTo>
                    <a:pt x="27076" y="1964"/>
                  </a:lnTo>
                  <a:lnTo>
                    <a:pt x="15223" y="8116"/>
                  </a:lnTo>
                  <a:lnTo>
                    <a:pt x="5777" y="17523"/>
                  </a:lnTo>
                  <a:lnTo>
                    <a:pt x="0" y="29256"/>
                  </a:lnTo>
                  <a:lnTo>
                    <a:pt x="40075" y="0"/>
                  </a:lnTo>
                  <a:close/>
                </a:path>
              </a:pathLst>
            </a:custGeom>
            <a:solidFill>
              <a:srgbClr val="B6CCC3"/>
            </a:solidFill>
          </p:spPr>
          <p:txBody>
            <a:bodyPr wrap="square" lIns="0" tIns="0" rIns="0" bIns="0" rtlCol="0"/>
            <a:lstStyle/>
            <a:p>
              <a:endParaRPr sz="372"/>
            </a:p>
          </p:txBody>
        </p:sp>
        <p:sp>
          <p:nvSpPr>
            <p:cNvPr id="54" name="object 54"/>
            <p:cNvSpPr/>
            <p:nvPr/>
          </p:nvSpPr>
          <p:spPr>
            <a:xfrm>
              <a:off x="2473260" y="1972009"/>
              <a:ext cx="12707" cy="7220"/>
            </a:xfrm>
            <a:custGeom>
              <a:avLst/>
              <a:gdLst/>
              <a:ahLst/>
              <a:cxnLst/>
              <a:rect l="l" t="t" r="r" b="b"/>
              <a:pathLst>
                <a:path w="27939" h="15875">
                  <a:moveTo>
                    <a:pt x="27676" y="0"/>
                  </a:moveTo>
                  <a:lnTo>
                    <a:pt x="0" y="14380"/>
                  </a:lnTo>
                  <a:lnTo>
                    <a:pt x="8683" y="15303"/>
                  </a:lnTo>
                  <a:lnTo>
                    <a:pt x="16785" y="12919"/>
                  </a:lnTo>
                  <a:lnTo>
                    <a:pt x="23413" y="7671"/>
                  </a:lnTo>
                  <a:lnTo>
                    <a:pt x="27676" y="0"/>
                  </a:lnTo>
                  <a:close/>
                </a:path>
              </a:pathLst>
            </a:custGeom>
            <a:solidFill>
              <a:srgbClr val="B6CCC3"/>
            </a:solidFill>
          </p:spPr>
          <p:txBody>
            <a:bodyPr wrap="square" lIns="0" tIns="0" rIns="0" bIns="0" rtlCol="0"/>
            <a:lstStyle/>
            <a:p>
              <a:endParaRPr sz="372"/>
            </a:p>
          </p:txBody>
        </p:sp>
        <p:sp>
          <p:nvSpPr>
            <p:cNvPr id="55" name="object 55"/>
            <p:cNvSpPr/>
            <p:nvPr/>
          </p:nvSpPr>
          <p:spPr>
            <a:xfrm>
              <a:off x="2465355" y="1965748"/>
              <a:ext cx="7220" cy="12707"/>
            </a:xfrm>
            <a:custGeom>
              <a:avLst/>
              <a:gdLst/>
              <a:ahLst/>
              <a:cxnLst/>
              <a:rect l="l" t="t" r="r" b="b"/>
              <a:pathLst>
                <a:path w="15875" h="27939">
                  <a:moveTo>
                    <a:pt x="951" y="0"/>
                  </a:moveTo>
                  <a:lnTo>
                    <a:pt x="0" y="8649"/>
                  </a:lnTo>
                  <a:lnTo>
                    <a:pt x="2401" y="16713"/>
                  </a:lnTo>
                  <a:lnTo>
                    <a:pt x="7696" y="23297"/>
                  </a:lnTo>
                  <a:lnTo>
                    <a:pt x="15424" y="27505"/>
                  </a:lnTo>
                  <a:lnTo>
                    <a:pt x="951" y="0"/>
                  </a:lnTo>
                  <a:close/>
                </a:path>
              </a:pathLst>
            </a:custGeom>
            <a:solidFill>
              <a:srgbClr val="B6CCC3"/>
            </a:solidFill>
          </p:spPr>
          <p:txBody>
            <a:bodyPr wrap="square" lIns="0" tIns="0" rIns="0" bIns="0" rtlCol="0"/>
            <a:lstStyle/>
            <a:p>
              <a:endParaRPr sz="372"/>
            </a:p>
          </p:txBody>
        </p:sp>
        <p:sp>
          <p:nvSpPr>
            <p:cNvPr id="56" name="object 56"/>
            <p:cNvSpPr/>
            <p:nvPr/>
          </p:nvSpPr>
          <p:spPr>
            <a:xfrm>
              <a:off x="2571249" y="1840895"/>
              <a:ext cx="18483" cy="13574"/>
            </a:xfrm>
            <a:custGeom>
              <a:avLst/>
              <a:gdLst/>
              <a:ahLst/>
              <a:cxnLst/>
              <a:rect l="l" t="t" r="r" b="b"/>
              <a:pathLst>
                <a:path w="40639" h="29845">
                  <a:moveTo>
                    <a:pt x="0" y="0"/>
                  </a:moveTo>
                  <a:lnTo>
                    <a:pt x="40075" y="29261"/>
                  </a:lnTo>
                  <a:lnTo>
                    <a:pt x="34294" y="17528"/>
                  </a:lnTo>
                  <a:lnTo>
                    <a:pt x="24849" y="8119"/>
                  </a:lnTo>
                  <a:lnTo>
                    <a:pt x="12998" y="1965"/>
                  </a:lnTo>
                  <a:lnTo>
                    <a:pt x="0" y="0"/>
                  </a:lnTo>
                  <a:close/>
                </a:path>
              </a:pathLst>
            </a:custGeom>
            <a:solidFill>
              <a:srgbClr val="B6CCC3"/>
            </a:solidFill>
          </p:spPr>
          <p:txBody>
            <a:bodyPr wrap="square" lIns="0" tIns="0" rIns="0" bIns="0" rtlCol="0"/>
            <a:lstStyle/>
            <a:p>
              <a:endParaRPr sz="372"/>
            </a:p>
          </p:txBody>
        </p:sp>
        <p:sp>
          <p:nvSpPr>
            <p:cNvPr id="57" name="object 57"/>
            <p:cNvSpPr/>
            <p:nvPr/>
          </p:nvSpPr>
          <p:spPr>
            <a:xfrm>
              <a:off x="2604733" y="1972013"/>
              <a:ext cx="12707" cy="7220"/>
            </a:xfrm>
            <a:custGeom>
              <a:avLst/>
              <a:gdLst/>
              <a:ahLst/>
              <a:cxnLst/>
              <a:rect l="l" t="t" r="r" b="b"/>
              <a:pathLst>
                <a:path w="27939" h="15875">
                  <a:moveTo>
                    <a:pt x="0" y="0"/>
                  </a:moveTo>
                  <a:lnTo>
                    <a:pt x="4264" y="7653"/>
                  </a:lnTo>
                  <a:lnTo>
                    <a:pt x="10900" y="12894"/>
                  </a:lnTo>
                  <a:lnTo>
                    <a:pt x="19021" y="15283"/>
                  </a:lnTo>
                  <a:lnTo>
                    <a:pt x="27737" y="14380"/>
                  </a:lnTo>
                  <a:lnTo>
                    <a:pt x="0" y="0"/>
                  </a:lnTo>
                  <a:close/>
                </a:path>
              </a:pathLst>
            </a:custGeom>
            <a:solidFill>
              <a:srgbClr val="B6CCC3"/>
            </a:solidFill>
          </p:spPr>
          <p:txBody>
            <a:bodyPr wrap="square" lIns="0" tIns="0" rIns="0" bIns="0" rtlCol="0"/>
            <a:lstStyle/>
            <a:p>
              <a:endParaRPr sz="372"/>
            </a:p>
          </p:txBody>
        </p:sp>
        <p:sp>
          <p:nvSpPr>
            <p:cNvPr id="58" name="object 58"/>
            <p:cNvSpPr/>
            <p:nvPr/>
          </p:nvSpPr>
          <p:spPr>
            <a:xfrm>
              <a:off x="2618247" y="1965747"/>
              <a:ext cx="7220" cy="12707"/>
            </a:xfrm>
            <a:custGeom>
              <a:avLst/>
              <a:gdLst/>
              <a:ahLst/>
              <a:cxnLst/>
              <a:rect l="l" t="t" r="r" b="b"/>
              <a:pathLst>
                <a:path w="15875" h="27939">
                  <a:moveTo>
                    <a:pt x="14442" y="0"/>
                  </a:moveTo>
                  <a:lnTo>
                    <a:pt x="0" y="27505"/>
                  </a:lnTo>
                  <a:lnTo>
                    <a:pt x="7676" y="23296"/>
                  </a:lnTo>
                  <a:lnTo>
                    <a:pt x="12950" y="16713"/>
                  </a:lnTo>
                  <a:lnTo>
                    <a:pt x="15360" y="8649"/>
                  </a:lnTo>
                  <a:lnTo>
                    <a:pt x="14442" y="0"/>
                  </a:lnTo>
                  <a:close/>
                </a:path>
              </a:pathLst>
            </a:custGeom>
            <a:solidFill>
              <a:srgbClr val="B6CCC3"/>
            </a:solidFill>
          </p:spPr>
          <p:txBody>
            <a:bodyPr wrap="square" lIns="0" tIns="0" rIns="0" bIns="0" rtlCol="0"/>
            <a:lstStyle/>
            <a:p>
              <a:endParaRPr sz="372"/>
            </a:p>
          </p:txBody>
        </p:sp>
        <p:sp>
          <p:nvSpPr>
            <p:cNvPr id="59" name="object 59"/>
            <p:cNvSpPr/>
            <p:nvPr/>
          </p:nvSpPr>
          <p:spPr>
            <a:xfrm>
              <a:off x="2490302" y="2049163"/>
              <a:ext cx="27725" cy="0"/>
            </a:xfrm>
            <a:custGeom>
              <a:avLst/>
              <a:gdLst/>
              <a:ahLst/>
              <a:cxnLst/>
              <a:rect l="l" t="t" r="r" b="b"/>
              <a:pathLst>
                <a:path w="60960">
                  <a:moveTo>
                    <a:pt x="0" y="0"/>
                  </a:moveTo>
                  <a:lnTo>
                    <a:pt x="60484" y="0"/>
                  </a:lnTo>
                </a:path>
              </a:pathLst>
            </a:custGeom>
            <a:solidFill>
              <a:srgbClr val="B6CCC3"/>
            </a:solidFill>
          </p:spPr>
          <p:txBody>
            <a:bodyPr wrap="square" lIns="0" tIns="0" rIns="0" bIns="0" rtlCol="0"/>
            <a:lstStyle/>
            <a:p>
              <a:endParaRPr sz="372"/>
            </a:p>
          </p:txBody>
        </p:sp>
        <p:sp>
          <p:nvSpPr>
            <p:cNvPr id="60" name="object 60"/>
            <p:cNvSpPr/>
            <p:nvPr/>
          </p:nvSpPr>
          <p:spPr>
            <a:xfrm>
              <a:off x="2572787" y="2049163"/>
              <a:ext cx="27725" cy="0"/>
            </a:xfrm>
            <a:custGeom>
              <a:avLst/>
              <a:gdLst/>
              <a:ahLst/>
              <a:cxnLst/>
              <a:rect l="l" t="t" r="r" b="b"/>
              <a:pathLst>
                <a:path w="60960">
                  <a:moveTo>
                    <a:pt x="0" y="0"/>
                  </a:moveTo>
                  <a:lnTo>
                    <a:pt x="60515" y="0"/>
                  </a:lnTo>
                </a:path>
              </a:pathLst>
            </a:custGeom>
            <a:solidFill>
              <a:srgbClr val="B6CCC3"/>
            </a:solidFill>
          </p:spPr>
          <p:txBody>
            <a:bodyPr wrap="square" lIns="0" tIns="0" rIns="0" bIns="0" rtlCol="0"/>
            <a:lstStyle/>
            <a:p>
              <a:endParaRPr sz="372"/>
            </a:p>
          </p:txBody>
        </p:sp>
        <p:sp>
          <p:nvSpPr>
            <p:cNvPr id="61" name="object 61"/>
            <p:cNvSpPr/>
            <p:nvPr/>
          </p:nvSpPr>
          <p:spPr>
            <a:xfrm>
              <a:off x="2482255" y="2039854"/>
              <a:ext cx="8086" cy="9530"/>
            </a:xfrm>
            <a:custGeom>
              <a:avLst/>
              <a:gdLst/>
              <a:ahLst/>
              <a:cxnLst/>
              <a:rect l="l" t="t" r="r" b="b"/>
              <a:pathLst>
                <a:path w="17780" h="20954">
                  <a:moveTo>
                    <a:pt x="2715" y="0"/>
                  </a:moveTo>
                  <a:lnTo>
                    <a:pt x="0" y="8207"/>
                  </a:lnTo>
                  <a:lnTo>
                    <a:pt x="4630" y="17060"/>
                  </a:lnTo>
                  <a:lnTo>
                    <a:pt x="12861" y="19732"/>
                  </a:lnTo>
                  <a:lnTo>
                    <a:pt x="14093" y="20221"/>
                  </a:lnTo>
                  <a:lnTo>
                    <a:pt x="16296" y="20562"/>
                  </a:lnTo>
                  <a:lnTo>
                    <a:pt x="17682" y="20465"/>
                  </a:lnTo>
                  <a:lnTo>
                    <a:pt x="2715" y="0"/>
                  </a:lnTo>
                  <a:close/>
                </a:path>
              </a:pathLst>
            </a:custGeom>
            <a:solidFill>
              <a:srgbClr val="B6CCC3"/>
            </a:solidFill>
          </p:spPr>
          <p:txBody>
            <a:bodyPr wrap="square" lIns="0" tIns="0" rIns="0" bIns="0" rtlCol="0"/>
            <a:lstStyle/>
            <a:p>
              <a:endParaRPr sz="372"/>
            </a:p>
          </p:txBody>
        </p:sp>
        <p:sp>
          <p:nvSpPr>
            <p:cNvPr id="62" name="object 62"/>
            <p:cNvSpPr/>
            <p:nvPr/>
          </p:nvSpPr>
          <p:spPr>
            <a:xfrm>
              <a:off x="2600312" y="2039855"/>
              <a:ext cx="7220" cy="9530"/>
            </a:xfrm>
            <a:custGeom>
              <a:avLst/>
              <a:gdLst/>
              <a:ahLst/>
              <a:cxnLst/>
              <a:rect l="l" t="t" r="r" b="b"/>
              <a:pathLst>
                <a:path w="15875" h="20954">
                  <a:moveTo>
                    <a:pt x="14960" y="0"/>
                  </a:moveTo>
                  <a:lnTo>
                    <a:pt x="0" y="20465"/>
                  </a:lnTo>
                  <a:lnTo>
                    <a:pt x="8658" y="20465"/>
                  </a:lnTo>
                  <a:lnTo>
                    <a:pt x="15705" y="13460"/>
                  </a:lnTo>
                  <a:lnTo>
                    <a:pt x="15766" y="3532"/>
                  </a:lnTo>
                  <a:lnTo>
                    <a:pt x="15394" y="1263"/>
                  </a:lnTo>
                  <a:lnTo>
                    <a:pt x="14960" y="0"/>
                  </a:lnTo>
                  <a:close/>
                </a:path>
              </a:pathLst>
            </a:custGeom>
            <a:solidFill>
              <a:srgbClr val="B6CCC3"/>
            </a:solidFill>
          </p:spPr>
          <p:txBody>
            <a:bodyPr wrap="square" lIns="0" tIns="0" rIns="0" bIns="0" rtlCol="0"/>
            <a:lstStyle/>
            <a:p>
              <a:endParaRPr sz="372"/>
            </a:p>
          </p:txBody>
        </p:sp>
        <p:sp>
          <p:nvSpPr>
            <p:cNvPr id="63" name="object 63"/>
            <p:cNvSpPr/>
            <p:nvPr/>
          </p:nvSpPr>
          <p:spPr>
            <a:xfrm>
              <a:off x="2535076" y="2140073"/>
              <a:ext cx="20505" cy="0"/>
            </a:xfrm>
            <a:custGeom>
              <a:avLst/>
              <a:gdLst/>
              <a:ahLst/>
              <a:cxnLst/>
              <a:rect l="l" t="t" r="r" b="b"/>
              <a:pathLst>
                <a:path w="45085">
                  <a:moveTo>
                    <a:pt x="0" y="0"/>
                  </a:moveTo>
                  <a:lnTo>
                    <a:pt x="44894" y="0"/>
                  </a:lnTo>
                </a:path>
              </a:pathLst>
            </a:custGeom>
            <a:solidFill>
              <a:srgbClr val="B6CCC3"/>
            </a:solidFill>
          </p:spPr>
          <p:txBody>
            <a:bodyPr wrap="square" lIns="0" tIns="0" rIns="0" bIns="0" rtlCol="0"/>
            <a:lstStyle/>
            <a:p>
              <a:endParaRPr sz="372"/>
            </a:p>
          </p:txBody>
        </p:sp>
        <p:sp>
          <p:nvSpPr>
            <p:cNvPr id="64" name="object 64"/>
            <p:cNvSpPr/>
            <p:nvPr/>
          </p:nvSpPr>
          <p:spPr>
            <a:xfrm>
              <a:off x="2530363" y="2136032"/>
              <a:ext cx="4910" cy="4332"/>
            </a:xfrm>
            <a:custGeom>
              <a:avLst/>
              <a:gdLst/>
              <a:ahLst/>
              <a:cxnLst/>
              <a:rect l="l" t="t" r="r" b="b"/>
              <a:pathLst>
                <a:path w="10794" h="9525">
                  <a:moveTo>
                    <a:pt x="0" y="0"/>
                  </a:moveTo>
                  <a:lnTo>
                    <a:pt x="647" y="5009"/>
                  </a:lnTo>
                  <a:lnTo>
                    <a:pt x="5289" y="8975"/>
                  </a:lnTo>
                  <a:lnTo>
                    <a:pt x="10360" y="8884"/>
                  </a:lnTo>
                  <a:lnTo>
                    <a:pt x="0" y="0"/>
                  </a:lnTo>
                  <a:close/>
                </a:path>
              </a:pathLst>
            </a:custGeom>
            <a:solidFill>
              <a:srgbClr val="B6CCC3"/>
            </a:solidFill>
          </p:spPr>
          <p:txBody>
            <a:bodyPr wrap="square" lIns="0" tIns="0" rIns="0" bIns="0" rtlCol="0"/>
            <a:lstStyle/>
            <a:p>
              <a:endParaRPr sz="372"/>
            </a:p>
          </p:txBody>
        </p:sp>
        <p:sp>
          <p:nvSpPr>
            <p:cNvPr id="65" name="object 65"/>
            <p:cNvSpPr/>
            <p:nvPr/>
          </p:nvSpPr>
          <p:spPr>
            <a:xfrm>
              <a:off x="2555495" y="2136036"/>
              <a:ext cx="4910" cy="4332"/>
            </a:xfrm>
            <a:custGeom>
              <a:avLst/>
              <a:gdLst/>
              <a:ahLst/>
              <a:cxnLst/>
              <a:rect l="l" t="t" r="r" b="b"/>
              <a:pathLst>
                <a:path w="10794" h="9525">
                  <a:moveTo>
                    <a:pt x="10391" y="0"/>
                  </a:moveTo>
                  <a:lnTo>
                    <a:pt x="0" y="8878"/>
                  </a:lnTo>
                  <a:lnTo>
                    <a:pt x="5138" y="8975"/>
                  </a:lnTo>
                  <a:lnTo>
                    <a:pt x="9744" y="5002"/>
                  </a:lnTo>
                  <a:lnTo>
                    <a:pt x="10391" y="0"/>
                  </a:lnTo>
                  <a:close/>
                </a:path>
              </a:pathLst>
            </a:custGeom>
            <a:solidFill>
              <a:srgbClr val="B6CCC3"/>
            </a:solidFill>
          </p:spPr>
          <p:txBody>
            <a:bodyPr wrap="square" lIns="0" tIns="0" rIns="0" bIns="0" rtlCol="0"/>
            <a:lstStyle/>
            <a:p>
              <a:endParaRPr sz="372"/>
            </a:p>
          </p:txBody>
        </p:sp>
        <p:sp>
          <p:nvSpPr>
            <p:cNvPr id="66" name="object 66"/>
            <p:cNvSpPr/>
            <p:nvPr/>
          </p:nvSpPr>
          <p:spPr>
            <a:xfrm>
              <a:off x="2092590" y="2274042"/>
              <a:ext cx="159994" cy="299484"/>
            </a:xfrm>
            <a:custGeom>
              <a:avLst/>
              <a:gdLst/>
              <a:ahLst/>
              <a:cxnLst/>
              <a:rect l="l" t="t" r="r" b="b"/>
              <a:pathLst>
                <a:path w="351790" h="658495">
                  <a:moveTo>
                    <a:pt x="236242" y="457937"/>
                  </a:moveTo>
                  <a:lnTo>
                    <a:pt x="115364" y="457937"/>
                  </a:lnTo>
                  <a:lnTo>
                    <a:pt x="142949" y="648953"/>
                  </a:lnTo>
                  <a:lnTo>
                    <a:pt x="143596" y="653931"/>
                  </a:lnTo>
                  <a:lnTo>
                    <a:pt x="148233" y="657922"/>
                  </a:lnTo>
                  <a:lnTo>
                    <a:pt x="153304" y="657830"/>
                  </a:lnTo>
                  <a:lnTo>
                    <a:pt x="203443" y="657830"/>
                  </a:lnTo>
                  <a:lnTo>
                    <a:pt x="207973" y="653931"/>
                  </a:lnTo>
                  <a:lnTo>
                    <a:pt x="208595" y="648953"/>
                  </a:lnTo>
                  <a:lnTo>
                    <a:pt x="236242" y="457937"/>
                  </a:lnTo>
                  <a:close/>
                </a:path>
                <a:path w="351790" h="658495">
                  <a:moveTo>
                    <a:pt x="203443" y="657830"/>
                  </a:moveTo>
                  <a:lnTo>
                    <a:pt x="198210" y="657830"/>
                  </a:lnTo>
                  <a:lnTo>
                    <a:pt x="203336" y="657922"/>
                  </a:lnTo>
                  <a:close/>
                </a:path>
                <a:path w="351790" h="658495">
                  <a:moveTo>
                    <a:pt x="243532" y="89466"/>
                  </a:moveTo>
                  <a:lnTo>
                    <a:pt x="108066" y="89466"/>
                  </a:lnTo>
                  <a:lnTo>
                    <a:pt x="122783" y="182283"/>
                  </a:lnTo>
                  <a:lnTo>
                    <a:pt x="39882" y="437473"/>
                  </a:lnTo>
                  <a:lnTo>
                    <a:pt x="37161" y="445674"/>
                  </a:lnTo>
                  <a:lnTo>
                    <a:pt x="41804" y="454497"/>
                  </a:lnTo>
                  <a:lnTo>
                    <a:pt x="50023" y="457199"/>
                  </a:lnTo>
                  <a:lnTo>
                    <a:pt x="51261" y="457663"/>
                  </a:lnTo>
                  <a:lnTo>
                    <a:pt x="53488" y="458030"/>
                  </a:lnTo>
                  <a:lnTo>
                    <a:pt x="54880" y="457937"/>
                  </a:lnTo>
                  <a:lnTo>
                    <a:pt x="305414" y="457937"/>
                  </a:lnTo>
                  <a:lnTo>
                    <a:pt x="312461" y="450933"/>
                  </a:lnTo>
                  <a:lnTo>
                    <a:pt x="312523" y="441006"/>
                  </a:lnTo>
                  <a:lnTo>
                    <a:pt x="312150" y="438731"/>
                  </a:lnTo>
                  <a:lnTo>
                    <a:pt x="311718" y="437473"/>
                  </a:lnTo>
                  <a:lnTo>
                    <a:pt x="228785" y="182283"/>
                  </a:lnTo>
                  <a:lnTo>
                    <a:pt x="243532" y="89466"/>
                  </a:lnTo>
                  <a:close/>
                </a:path>
                <a:path w="351790" h="658495">
                  <a:moveTo>
                    <a:pt x="232836" y="0"/>
                  </a:moveTo>
                  <a:lnTo>
                    <a:pt x="118769" y="0"/>
                  </a:lnTo>
                  <a:lnTo>
                    <a:pt x="105770" y="1967"/>
                  </a:lnTo>
                  <a:lnTo>
                    <a:pt x="78693" y="29262"/>
                  </a:lnTo>
                  <a:lnTo>
                    <a:pt x="948" y="274520"/>
                  </a:lnTo>
                  <a:lnTo>
                    <a:pt x="0" y="283170"/>
                  </a:lnTo>
                  <a:lnTo>
                    <a:pt x="2402" y="291236"/>
                  </a:lnTo>
                  <a:lnTo>
                    <a:pt x="7697" y="297820"/>
                  </a:lnTo>
                  <a:lnTo>
                    <a:pt x="15421" y="302026"/>
                  </a:lnTo>
                  <a:lnTo>
                    <a:pt x="17404" y="302672"/>
                  </a:lnTo>
                  <a:lnTo>
                    <a:pt x="26083" y="303592"/>
                  </a:lnTo>
                  <a:lnTo>
                    <a:pt x="34181" y="301208"/>
                  </a:lnTo>
                  <a:lnTo>
                    <a:pt x="40801" y="295959"/>
                  </a:lnTo>
                  <a:lnTo>
                    <a:pt x="45049" y="288285"/>
                  </a:lnTo>
                  <a:lnTo>
                    <a:pt x="108066" y="89466"/>
                  </a:lnTo>
                  <a:lnTo>
                    <a:pt x="291992" y="89466"/>
                  </a:lnTo>
                  <a:lnTo>
                    <a:pt x="272918" y="29262"/>
                  </a:lnTo>
                  <a:lnTo>
                    <a:pt x="267136" y="17530"/>
                  </a:lnTo>
                  <a:lnTo>
                    <a:pt x="257687" y="8121"/>
                  </a:lnTo>
                  <a:lnTo>
                    <a:pt x="245833" y="1967"/>
                  </a:lnTo>
                  <a:lnTo>
                    <a:pt x="232836" y="0"/>
                  </a:lnTo>
                  <a:close/>
                </a:path>
                <a:path w="351790" h="658495">
                  <a:moveTo>
                    <a:pt x="291992" y="89466"/>
                  </a:moveTo>
                  <a:lnTo>
                    <a:pt x="243532" y="89466"/>
                  </a:lnTo>
                  <a:lnTo>
                    <a:pt x="306464" y="288285"/>
                  </a:lnTo>
                  <a:lnTo>
                    <a:pt x="310728" y="295959"/>
                  </a:lnTo>
                  <a:lnTo>
                    <a:pt x="317366" y="301208"/>
                  </a:lnTo>
                  <a:lnTo>
                    <a:pt x="325493" y="303592"/>
                  </a:lnTo>
                  <a:lnTo>
                    <a:pt x="334226" y="302672"/>
                  </a:lnTo>
                  <a:lnTo>
                    <a:pt x="336179" y="302026"/>
                  </a:lnTo>
                  <a:lnTo>
                    <a:pt x="343854" y="297820"/>
                  </a:lnTo>
                  <a:lnTo>
                    <a:pt x="349129" y="291236"/>
                  </a:lnTo>
                  <a:lnTo>
                    <a:pt x="351539" y="283170"/>
                  </a:lnTo>
                  <a:lnTo>
                    <a:pt x="350620" y="274520"/>
                  </a:lnTo>
                  <a:lnTo>
                    <a:pt x="291992" y="89466"/>
                  </a:lnTo>
                  <a:close/>
                </a:path>
              </a:pathLst>
            </a:custGeom>
            <a:solidFill>
              <a:srgbClr val="629080"/>
            </a:solidFill>
          </p:spPr>
          <p:txBody>
            <a:bodyPr wrap="square" lIns="0" tIns="0" rIns="0" bIns="0" rtlCol="0"/>
            <a:lstStyle/>
            <a:p>
              <a:endParaRPr sz="372"/>
            </a:p>
          </p:txBody>
        </p:sp>
        <p:sp>
          <p:nvSpPr>
            <p:cNvPr id="67" name="object 67"/>
            <p:cNvSpPr/>
            <p:nvPr/>
          </p:nvSpPr>
          <p:spPr>
            <a:xfrm>
              <a:off x="2144308" y="2212479"/>
              <a:ext cx="56604" cy="56316"/>
            </a:xfrm>
            <a:custGeom>
              <a:avLst/>
              <a:gdLst/>
              <a:ahLst/>
              <a:cxnLst/>
              <a:rect l="l" t="t" r="r" b="b"/>
              <a:pathLst>
                <a:path w="124459" h="123825">
                  <a:moveTo>
                    <a:pt x="62065" y="0"/>
                  </a:moveTo>
                  <a:lnTo>
                    <a:pt x="37926" y="4839"/>
                  </a:lnTo>
                  <a:lnTo>
                    <a:pt x="18196" y="18039"/>
                  </a:lnTo>
                  <a:lnTo>
                    <a:pt x="4884" y="37625"/>
                  </a:lnTo>
                  <a:lnTo>
                    <a:pt x="0" y="61619"/>
                  </a:lnTo>
                  <a:lnTo>
                    <a:pt x="4884" y="85653"/>
                  </a:lnTo>
                  <a:lnTo>
                    <a:pt x="18196" y="105291"/>
                  </a:lnTo>
                  <a:lnTo>
                    <a:pt x="37926" y="118538"/>
                  </a:lnTo>
                  <a:lnTo>
                    <a:pt x="62065" y="123397"/>
                  </a:lnTo>
                  <a:lnTo>
                    <a:pt x="86232" y="118538"/>
                  </a:lnTo>
                  <a:lnTo>
                    <a:pt x="105968" y="105291"/>
                  </a:lnTo>
                  <a:lnTo>
                    <a:pt x="119274" y="85653"/>
                  </a:lnTo>
                  <a:lnTo>
                    <a:pt x="124154" y="61619"/>
                  </a:lnTo>
                  <a:lnTo>
                    <a:pt x="119274" y="37625"/>
                  </a:lnTo>
                  <a:lnTo>
                    <a:pt x="105968" y="18039"/>
                  </a:lnTo>
                  <a:lnTo>
                    <a:pt x="86232" y="4839"/>
                  </a:lnTo>
                  <a:lnTo>
                    <a:pt x="62065" y="0"/>
                  </a:lnTo>
                  <a:close/>
                </a:path>
              </a:pathLst>
            </a:custGeom>
            <a:solidFill>
              <a:srgbClr val="629080"/>
            </a:solidFill>
          </p:spPr>
          <p:txBody>
            <a:bodyPr wrap="square" lIns="0" tIns="0" rIns="0" bIns="0" rtlCol="0"/>
            <a:lstStyle/>
            <a:p>
              <a:endParaRPr sz="372"/>
            </a:p>
          </p:txBody>
        </p:sp>
        <p:sp>
          <p:nvSpPr>
            <p:cNvPr id="68" name="object 68"/>
            <p:cNvSpPr/>
            <p:nvPr/>
          </p:nvSpPr>
          <p:spPr>
            <a:xfrm>
              <a:off x="2144304" y="2212478"/>
              <a:ext cx="56604" cy="56316"/>
            </a:xfrm>
            <a:custGeom>
              <a:avLst/>
              <a:gdLst/>
              <a:ahLst/>
              <a:cxnLst/>
              <a:rect l="l" t="t" r="r" b="b"/>
              <a:pathLst>
                <a:path w="124459" h="123825">
                  <a:moveTo>
                    <a:pt x="62065" y="0"/>
                  </a:moveTo>
                  <a:lnTo>
                    <a:pt x="37926" y="4839"/>
                  </a:lnTo>
                  <a:lnTo>
                    <a:pt x="18196" y="18039"/>
                  </a:lnTo>
                  <a:lnTo>
                    <a:pt x="4884" y="37625"/>
                  </a:lnTo>
                  <a:lnTo>
                    <a:pt x="0" y="61619"/>
                  </a:lnTo>
                  <a:lnTo>
                    <a:pt x="4884" y="85650"/>
                  </a:lnTo>
                  <a:lnTo>
                    <a:pt x="18196" y="105289"/>
                  </a:lnTo>
                  <a:lnTo>
                    <a:pt x="37926" y="118537"/>
                  </a:lnTo>
                  <a:lnTo>
                    <a:pt x="62065" y="123397"/>
                  </a:lnTo>
                  <a:lnTo>
                    <a:pt x="86245" y="118537"/>
                  </a:lnTo>
                  <a:lnTo>
                    <a:pt x="105980" y="105289"/>
                  </a:lnTo>
                  <a:lnTo>
                    <a:pt x="119279" y="85650"/>
                  </a:lnTo>
                  <a:lnTo>
                    <a:pt x="124154" y="61619"/>
                  </a:lnTo>
                  <a:lnTo>
                    <a:pt x="119279" y="37625"/>
                  </a:lnTo>
                  <a:lnTo>
                    <a:pt x="105980" y="18039"/>
                  </a:lnTo>
                  <a:lnTo>
                    <a:pt x="86245" y="4839"/>
                  </a:lnTo>
                  <a:lnTo>
                    <a:pt x="62065" y="0"/>
                  </a:lnTo>
                  <a:close/>
                </a:path>
              </a:pathLst>
            </a:custGeom>
            <a:solidFill>
              <a:srgbClr val="629080"/>
            </a:solidFill>
          </p:spPr>
          <p:txBody>
            <a:bodyPr wrap="square" lIns="0" tIns="0" rIns="0" bIns="0" rtlCol="0"/>
            <a:lstStyle/>
            <a:p>
              <a:endParaRPr sz="372"/>
            </a:p>
          </p:txBody>
        </p:sp>
        <p:sp>
          <p:nvSpPr>
            <p:cNvPr id="69" name="object 69"/>
            <p:cNvSpPr/>
            <p:nvPr/>
          </p:nvSpPr>
          <p:spPr>
            <a:xfrm>
              <a:off x="2146603" y="2274049"/>
              <a:ext cx="51984" cy="0"/>
            </a:xfrm>
            <a:custGeom>
              <a:avLst/>
              <a:gdLst/>
              <a:ahLst/>
              <a:cxnLst/>
              <a:rect l="l" t="t" r="r" b="b"/>
              <a:pathLst>
                <a:path w="114300">
                  <a:moveTo>
                    <a:pt x="0" y="0"/>
                  </a:moveTo>
                  <a:lnTo>
                    <a:pt x="114067" y="0"/>
                  </a:lnTo>
                </a:path>
              </a:pathLst>
            </a:custGeom>
            <a:ln w="3175">
              <a:solidFill>
                <a:srgbClr val="629080"/>
              </a:solidFill>
            </a:ln>
          </p:spPr>
          <p:txBody>
            <a:bodyPr wrap="square" lIns="0" tIns="0" rIns="0" bIns="0" rtlCol="0"/>
            <a:lstStyle/>
            <a:p>
              <a:endParaRPr sz="372"/>
            </a:p>
          </p:txBody>
        </p:sp>
        <p:sp>
          <p:nvSpPr>
            <p:cNvPr id="70" name="object 70"/>
            <p:cNvSpPr/>
            <p:nvPr/>
          </p:nvSpPr>
          <p:spPr>
            <a:xfrm>
              <a:off x="2128377" y="2274049"/>
              <a:ext cx="18483" cy="13574"/>
            </a:xfrm>
            <a:custGeom>
              <a:avLst/>
              <a:gdLst/>
              <a:ahLst/>
              <a:cxnLst/>
              <a:rect l="l" t="t" r="r" b="b"/>
              <a:pathLst>
                <a:path w="40640" h="29845">
                  <a:moveTo>
                    <a:pt x="40075" y="0"/>
                  </a:moveTo>
                  <a:lnTo>
                    <a:pt x="27078" y="1964"/>
                  </a:lnTo>
                  <a:lnTo>
                    <a:pt x="15225" y="8116"/>
                  </a:lnTo>
                  <a:lnTo>
                    <a:pt x="5778" y="17523"/>
                  </a:lnTo>
                  <a:lnTo>
                    <a:pt x="0" y="29256"/>
                  </a:lnTo>
                  <a:lnTo>
                    <a:pt x="40075" y="0"/>
                  </a:lnTo>
                  <a:close/>
                </a:path>
              </a:pathLst>
            </a:custGeom>
            <a:solidFill>
              <a:srgbClr val="629080"/>
            </a:solidFill>
          </p:spPr>
          <p:txBody>
            <a:bodyPr wrap="square" lIns="0" tIns="0" rIns="0" bIns="0" rtlCol="0"/>
            <a:lstStyle/>
            <a:p>
              <a:endParaRPr sz="372"/>
            </a:p>
          </p:txBody>
        </p:sp>
        <p:sp>
          <p:nvSpPr>
            <p:cNvPr id="71" name="object 71"/>
            <p:cNvSpPr/>
            <p:nvPr/>
          </p:nvSpPr>
          <p:spPr>
            <a:xfrm>
              <a:off x="2100499" y="2405156"/>
              <a:ext cx="12707" cy="7220"/>
            </a:xfrm>
            <a:custGeom>
              <a:avLst/>
              <a:gdLst/>
              <a:ahLst/>
              <a:cxnLst/>
              <a:rect l="l" t="t" r="r" b="b"/>
              <a:pathLst>
                <a:path w="27940" h="15875">
                  <a:moveTo>
                    <a:pt x="27676" y="0"/>
                  </a:moveTo>
                  <a:lnTo>
                    <a:pt x="0" y="14380"/>
                  </a:lnTo>
                  <a:lnTo>
                    <a:pt x="8683" y="15301"/>
                  </a:lnTo>
                  <a:lnTo>
                    <a:pt x="16785" y="12917"/>
                  </a:lnTo>
                  <a:lnTo>
                    <a:pt x="23413" y="7670"/>
                  </a:lnTo>
                  <a:lnTo>
                    <a:pt x="27676" y="0"/>
                  </a:lnTo>
                  <a:close/>
                </a:path>
              </a:pathLst>
            </a:custGeom>
            <a:solidFill>
              <a:srgbClr val="629080"/>
            </a:solidFill>
          </p:spPr>
          <p:txBody>
            <a:bodyPr wrap="square" lIns="0" tIns="0" rIns="0" bIns="0" rtlCol="0"/>
            <a:lstStyle/>
            <a:p>
              <a:endParaRPr sz="372"/>
            </a:p>
          </p:txBody>
        </p:sp>
        <p:sp>
          <p:nvSpPr>
            <p:cNvPr id="72" name="object 72"/>
            <p:cNvSpPr/>
            <p:nvPr/>
          </p:nvSpPr>
          <p:spPr>
            <a:xfrm>
              <a:off x="2092595" y="2398893"/>
              <a:ext cx="7220" cy="12707"/>
            </a:xfrm>
            <a:custGeom>
              <a:avLst/>
              <a:gdLst/>
              <a:ahLst/>
              <a:cxnLst/>
              <a:rect l="l" t="t" r="r" b="b"/>
              <a:pathLst>
                <a:path w="15875" h="27939">
                  <a:moveTo>
                    <a:pt x="951" y="0"/>
                  </a:moveTo>
                  <a:lnTo>
                    <a:pt x="0" y="8650"/>
                  </a:lnTo>
                  <a:lnTo>
                    <a:pt x="2401" y="16715"/>
                  </a:lnTo>
                  <a:lnTo>
                    <a:pt x="7696" y="23299"/>
                  </a:lnTo>
                  <a:lnTo>
                    <a:pt x="15425" y="27505"/>
                  </a:lnTo>
                  <a:lnTo>
                    <a:pt x="951" y="0"/>
                  </a:lnTo>
                  <a:close/>
                </a:path>
              </a:pathLst>
            </a:custGeom>
            <a:solidFill>
              <a:srgbClr val="629080"/>
            </a:solidFill>
          </p:spPr>
          <p:txBody>
            <a:bodyPr wrap="square" lIns="0" tIns="0" rIns="0" bIns="0" rtlCol="0"/>
            <a:lstStyle/>
            <a:p>
              <a:endParaRPr sz="372"/>
            </a:p>
          </p:txBody>
        </p:sp>
        <p:sp>
          <p:nvSpPr>
            <p:cNvPr id="73" name="object 73"/>
            <p:cNvSpPr/>
            <p:nvPr/>
          </p:nvSpPr>
          <p:spPr>
            <a:xfrm>
              <a:off x="2198489" y="2274043"/>
              <a:ext cx="18483" cy="13574"/>
            </a:xfrm>
            <a:custGeom>
              <a:avLst/>
              <a:gdLst/>
              <a:ahLst/>
              <a:cxnLst/>
              <a:rect l="l" t="t" r="r" b="b"/>
              <a:pathLst>
                <a:path w="40640" h="29845">
                  <a:moveTo>
                    <a:pt x="0" y="0"/>
                  </a:moveTo>
                  <a:lnTo>
                    <a:pt x="40074" y="29256"/>
                  </a:lnTo>
                  <a:lnTo>
                    <a:pt x="34294" y="17524"/>
                  </a:lnTo>
                  <a:lnTo>
                    <a:pt x="24849" y="8116"/>
                  </a:lnTo>
                  <a:lnTo>
                    <a:pt x="12997" y="1964"/>
                  </a:lnTo>
                  <a:lnTo>
                    <a:pt x="0" y="0"/>
                  </a:lnTo>
                  <a:close/>
                </a:path>
              </a:pathLst>
            </a:custGeom>
            <a:solidFill>
              <a:srgbClr val="629080"/>
            </a:solidFill>
          </p:spPr>
          <p:txBody>
            <a:bodyPr wrap="square" lIns="0" tIns="0" rIns="0" bIns="0" rtlCol="0"/>
            <a:lstStyle/>
            <a:p>
              <a:endParaRPr sz="372"/>
            </a:p>
          </p:txBody>
        </p:sp>
        <p:sp>
          <p:nvSpPr>
            <p:cNvPr id="74" name="object 74"/>
            <p:cNvSpPr/>
            <p:nvPr/>
          </p:nvSpPr>
          <p:spPr>
            <a:xfrm>
              <a:off x="2231972" y="2405159"/>
              <a:ext cx="12707" cy="7220"/>
            </a:xfrm>
            <a:custGeom>
              <a:avLst/>
              <a:gdLst/>
              <a:ahLst/>
              <a:cxnLst/>
              <a:rect l="l" t="t" r="r" b="b"/>
              <a:pathLst>
                <a:path w="27940" h="15875">
                  <a:moveTo>
                    <a:pt x="0" y="0"/>
                  </a:moveTo>
                  <a:lnTo>
                    <a:pt x="4264" y="7654"/>
                  </a:lnTo>
                  <a:lnTo>
                    <a:pt x="10901" y="12897"/>
                  </a:lnTo>
                  <a:lnTo>
                    <a:pt x="19022" y="15287"/>
                  </a:lnTo>
                  <a:lnTo>
                    <a:pt x="27738" y="14381"/>
                  </a:lnTo>
                  <a:lnTo>
                    <a:pt x="0" y="0"/>
                  </a:lnTo>
                  <a:close/>
                </a:path>
              </a:pathLst>
            </a:custGeom>
            <a:solidFill>
              <a:srgbClr val="629080"/>
            </a:solidFill>
          </p:spPr>
          <p:txBody>
            <a:bodyPr wrap="square" lIns="0" tIns="0" rIns="0" bIns="0" rtlCol="0"/>
            <a:lstStyle/>
            <a:p>
              <a:endParaRPr sz="372"/>
            </a:p>
          </p:txBody>
        </p:sp>
        <p:sp>
          <p:nvSpPr>
            <p:cNvPr id="75" name="object 75"/>
            <p:cNvSpPr/>
            <p:nvPr/>
          </p:nvSpPr>
          <p:spPr>
            <a:xfrm>
              <a:off x="2245486" y="2398893"/>
              <a:ext cx="7220" cy="12707"/>
            </a:xfrm>
            <a:custGeom>
              <a:avLst/>
              <a:gdLst/>
              <a:ahLst/>
              <a:cxnLst/>
              <a:rect l="l" t="t" r="r" b="b"/>
              <a:pathLst>
                <a:path w="15875" h="27939">
                  <a:moveTo>
                    <a:pt x="14442" y="0"/>
                  </a:moveTo>
                  <a:lnTo>
                    <a:pt x="0" y="27504"/>
                  </a:lnTo>
                  <a:lnTo>
                    <a:pt x="7676" y="23299"/>
                  </a:lnTo>
                  <a:lnTo>
                    <a:pt x="12950" y="16715"/>
                  </a:lnTo>
                  <a:lnTo>
                    <a:pt x="15360" y="8650"/>
                  </a:lnTo>
                  <a:lnTo>
                    <a:pt x="14442" y="0"/>
                  </a:lnTo>
                  <a:close/>
                </a:path>
              </a:pathLst>
            </a:custGeom>
            <a:solidFill>
              <a:srgbClr val="629080"/>
            </a:solidFill>
          </p:spPr>
          <p:txBody>
            <a:bodyPr wrap="square" lIns="0" tIns="0" rIns="0" bIns="0" rtlCol="0"/>
            <a:lstStyle/>
            <a:p>
              <a:endParaRPr sz="372"/>
            </a:p>
          </p:txBody>
        </p:sp>
        <p:sp>
          <p:nvSpPr>
            <p:cNvPr id="76" name="object 76"/>
            <p:cNvSpPr/>
            <p:nvPr/>
          </p:nvSpPr>
          <p:spPr>
            <a:xfrm>
              <a:off x="2117541" y="2482310"/>
              <a:ext cx="27725" cy="0"/>
            </a:xfrm>
            <a:custGeom>
              <a:avLst/>
              <a:gdLst/>
              <a:ahLst/>
              <a:cxnLst/>
              <a:rect l="l" t="t" r="r" b="b"/>
              <a:pathLst>
                <a:path w="60959">
                  <a:moveTo>
                    <a:pt x="0" y="0"/>
                  </a:moveTo>
                  <a:lnTo>
                    <a:pt x="60485" y="0"/>
                  </a:lnTo>
                </a:path>
              </a:pathLst>
            </a:custGeom>
            <a:solidFill>
              <a:srgbClr val="629080"/>
            </a:solidFill>
          </p:spPr>
          <p:txBody>
            <a:bodyPr wrap="square" lIns="0" tIns="0" rIns="0" bIns="0" rtlCol="0"/>
            <a:lstStyle/>
            <a:p>
              <a:endParaRPr sz="372"/>
            </a:p>
          </p:txBody>
        </p:sp>
        <p:sp>
          <p:nvSpPr>
            <p:cNvPr id="77" name="object 77"/>
            <p:cNvSpPr/>
            <p:nvPr/>
          </p:nvSpPr>
          <p:spPr>
            <a:xfrm>
              <a:off x="2200027" y="2482310"/>
              <a:ext cx="27725" cy="0"/>
            </a:xfrm>
            <a:custGeom>
              <a:avLst/>
              <a:gdLst/>
              <a:ahLst/>
              <a:cxnLst/>
              <a:rect l="l" t="t" r="r" b="b"/>
              <a:pathLst>
                <a:path w="60959">
                  <a:moveTo>
                    <a:pt x="0" y="0"/>
                  </a:moveTo>
                  <a:lnTo>
                    <a:pt x="60515" y="0"/>
                  </a:lnTo>
                </a:path>
              </a:pathLst>
            </a:custGeom>
            <a:solidFill>
              <a:srgbClr val="629080"/>
            </a:solidFill>
          </p:spPr>
          <p:txBody>
            <a:bodyPr wrap="square" lIns="0" tIns="0" rIns="0" bIns="0" rtlCol="0"/>
            <a:lstStyle/>
            <a:p>
              <a:endParaRPr sz="372"/>
            </a:p>
          </p:txBody>
        </p:sp>
        <p:sp>
          <p:nvSpPr>
            <p:cNvPr id="78" name="object 78"/>
            <p:cNvSpPr/>
            <p:nvPr/>
          </p:nvSpPr>
          <p:spPr>
            <a:xfrm>
              <a:off x="2109494" y="2473001"/>
              <a:ext cx="8086" cy="9530"/>
            </a:xfrm>
            <a:custGeom>
              <a:avLst/>
              <a:gdLst/>
              <a:ahLst/>
              <a:cxnLst/>
              <a:rect l="l" t="t" r="r" b="b"/>
              <a:pathLst>
                <a:path w="17780" h="20954">
                  <a:moveTo>
                    <a:pt x="2721" y="0"/>
                  </a:moveTo>
                  <a:lnTo>
                    <a:pt x="0" y="8206"/>
                  </a:lnTo>
                  <a:lnTo>
                    <a:pt x="4631" y="17052"/>
                  </a:lnTo>
                  <a:lnTo>
                    <a:pt x="12862" y="19731"/>
                  </a:lnTo>
                  <a:lnTo>
                    <a:pt x="14094" y="20220"/>
                  </a:lnTo>
                  <a:lnTo>
                    <a:pt x="16296" y="20561"/>
                  </a:lnTo>
                  <a:lnTo>
                    <a:pt x="17682" y="20464"/>
                  </a:lnTo>
                  <a:lnTo>
                    <a:pt x="2721" y="0"/>
                  </a:lnTo>
                  <a:close/>
                </a:path>
              </a:pathLst>
            </a:custGeom>
            <a:solidFill>
              <a:srgbClr val="629080"/>
            </a:solidFill>
          </p:spPr>
          <p:txBody>
            <a:bodyPr wrap="square" lIns="0" tIns="0" rIns="0" bIns="0" rtlCol="0"/>
            <a:lstStyle/>
            <a:p>
              <a:endParaRPr sz="372"/>
            </a:p>
          </p:txBody>
        </p:sp>
        <p:sp>
          <p:nvSpPr>
            <p:cNvPr id="79" name="object 79"/>
            <p:cNvSpPr/>
            <p:nvPr/>
          </p:nvSpPr>
          <p:spPr>
            <a:xfrm>
              <a:off x="2227552" y="2473002"/>
              <a:ext cx="7220" cy="9530"/>
            </a:xfrm>
            <a:custGeom>
              <a:avLst/>
              <a:gdLst/>
              <a:ahLst/>
              <a:cxnLst/>
              <a:rect l="l" t="t" r="r" b="b"/>
              <a:pathLst>
                <a:path w="15875" h="20954">
                  <a:moveTo>
                    <a:pt x="14960" y="0"/>
                  </a:moveTo>
                  <a:lnTo>
                    <a:pt x="0" y="20465"/>
                  </a:lnTo>
                  <a:lnTo>
                    <a:pt x="8658" y="20465"/>
                  </a:lnTo>
                  <a:lnTo>
                    <a:pt x="15705" y="13460"/>
                  </a:lnTo>
                  <a:lnTo>
                    <a:pt x="15766" y="3532"/>
                  </a:lnTo>
                  <a:lnTo>
                    <a:pt x="15394" y="1257"/>
                  </a:lnTo>
                  <a:lnTo>
                    <a:pt x="14960" y="0"/>
                  </a:lnTo>
                  <a:close/>
                </a:path>
              </a:pathLst>
            </a:custGeom>
            <a:solidFill>
              <a:srgbClr val="629080"/>
            </a:solidFill>
          </p:spPr>
          <p:txBody>
            <a:bodyPr wrap="square" lIns="0" tIns="0" rIns="0" bIns="0" rtlCol="0"/>
            <a:lstStyle/>
            <a:p>
              <a:endParaRPr sz="372"/>
            </a:p>
          </p:txBody>
        </p:sp>
        <p:sp>
          <p:nvSpPr>
            <p:cNvPr id="80" name="object 80"/>
            <p:cNvSpPr/>
            <p:nvPr/>
          </p:nvSpPr>
          <p:spPr>
            <a:xfrm>
              <a:off x="2162315" y="2573220"/>
              <a:ext cx="20505" cy="0"/>
            </a:xfrm>
            <a:custGeom>
              <a:avLst/>
              <a:gdLst/>
              <a:ahLst/>
              <a:cxnLst/>
              <a:rect l="l" t="t" r="r" b="b"/>
              <a:pathLst>
                <a:path w="45084">
                  <a:moveTo>
                    <a:pt x="0" y="0"/>
                  </a:moveTo>
                  <a:lnTo>
                    <a:pt x="44894" y="0"/>
                  </a:lnTo>
                </a:path>
              </a:pathLst>
            </a:custGeom>
            <a:solidFill>
              <a:srgbClr val="629080"/>
            </a:solidFill>
          </p:spPr>
          <p:txBody>
            <a:bodyPr wrap="square" lIns="0" tIns="0" rIns="0" bIns="0" rtlCol="0"/>
            <a:lstStyle/>
            <a:p>
              <a:endParaRPr sz="372"/>
            </a:p>
          </p:txBody>
        </p:sp>
        <p:sp>
          <p:nvSpPr>
            <p:cNvPr id="81" name="object 81"/>
            <p:cNvSpPr/>
            <p:nvPr/>
          </p:nvSpPr>
          <p:spPr>
            <a:xfrm>
              <a:off x="2157602" y="2569179"/>
              <a:ext cx="4910" cy="4332"/>
            </a:xfrm>
            <a:custGeom>
              <a:avLst/>
              <a:gdLst/>
              <a:ahLst/>
              <a:cxnLst/>
              <a:rect l="l" t="t" r="r" b="b"/>
              <a:pathLst>
                <a:path w="10794" h="9525">
                  <a:moveTo>
                    <a:pt x="0" y="0"/>
                  </a:moveTo>
                  <a:lnTo>
                    <a:pt x="647" y="5009"/>
                  </a:lnTo>
                  <a:lnTo>
                    <a:pt x="5289" y="8974"/>
                  </a:lnTo>
                  <a:lnTo>
                    <a:pt x="10360" y="8883"/>
                  </a:lnTo>
                  <a:lnTo>
                    <a:pt x="0" y="0"/>
                  </a:lnTo>
                  <a:close/>
                </a:path>
              </a:pathLst>
            </a:custGeom>
            <a:solidFill>
              <a:srgbClr val="629080"/>
            </a:solidFill>
          </p:spPr>
          <p:txBody>
            <a:bodyPr wrap="square" lIns="0" tIns="0" rIns="0" bIns="0" rtlCol="0"/>
            <a:lstStyle/>
            <a:p>
              <a:endParaRPr sz="372"/>
            </a:p>
          </p:txBody>
        </p:sp>
        <p:sp>
          <p:nvSpPr>
            <p:cNvPr id="82" name="object 82"/>
            <p:cNvSpPr/>
            <p:nvPr/>
          </p:nvSpPr>
          <p:spPr>
            <a:xfrm>
              <a:off x="2182737" y="2569179"/>
              <a:ext cx="4910" cy="4332"/>
            </a:xfrm>
            <a:custGeom>
              <a:avLst/>
              <a:gdLst/>
              <a:ahLst/>
              <a:cxnLst/>
              <a:rect l="l" t="t" r="r" b="b"/>
              <a:pathLst>
                <a:path w="10794" h="9525">
                  <a:moveTo>
                    <a:pt x="10385" y="0"/>
                  </a:moveTo>
                  <a:lnTo>
                    <a:pt x="0" y="8883"/>
                  </a:lnTo>
                  <a:lnTo>
                    <a:pt x="5131" y="8975"/>
                  </a:lnTo>
                  <a:lnTo>
                    <a:pt x="9737" y="5009"/>
                  </a:lnTo>
                  <a:lnTo>
                    <a:pt x="10385" y="0"/>
                  </a:lnTo>
                  <a:close/>
                </a:path>
              </a:pathLst>
            </a:custGeom>
            <a:solidFill>
              <a:srgbClr val="629080"/>
            </a:solidFill>
          </p:spPr>
          <p:txBody>
            <a:bodyPr wrap="square" lIns="0" tIns="0" rIns="0" bIns="0" rtlCol="0"/>
            <a:lstStyle/>
            <a:p>
              <a:endParaRPr sz="372"/>
            </a:p>
          </p:txBody>
        </p:sp>
        <p:sp>
          <p:nvSpPr>
            <p:cNvPr id="83" name="object 83"/>
            <p:cNvSpPr/>
            <p:nvPr/>
          </p:nvSpPr>
          <p:spPr>
            <a:xfrm>
              <a:off x="2177732" y="2584445"/>
              <a:ext cx="251543" cy="262229"/>
            </a:xfrm>
            <a:custGeom>
              <a:avLst/>
              <a:gdLst/>
              <a:ahLst/>
              <a:cxnLst/>
              <a:rect l="l" t="t" r="r" b="b"/>
              <a:pathLst>
                <a:path w="553085" h="576579">
                  <a:moveTo>
                    <a:pt x="332122" y="124017"/>
                  </a:moveTo>
                  <a:lnTo>
                    <a:pt x="219003" y="124017"/>
                  </a:lnTo>
                  <a:lnTo>
                    <a:pt x="282812" y="154307"/>
                  </a:lnTo>
                  <a:lnTo>
                    <a:pt x="206561" y="276234"/>
                  </a:lnTo>
                  <a:lnTo>
                    <a:pt x="200711" y="292036"/>
                  </a:lnTo>
                  <a:lnTo>
                    <a:pt x="201166" y="308963"/>
                  </a:lnTo>
                  <a:lnTo>
                    <a:pt x="207926" y="324540"/>
                  </a:lnTo>
                  <a:lnTo>
                    <a:pt x="220993" y="336291"/>
                  </a:lnTo>
                  <a:lnTo>
                    <a:pt x="329133" y="411143"/>
                  </a:lnTo>
                  <a:lnTo>
                    <a:pt x="331078" y="413083"/>
                  </a:lnTo>
                  <a:lnTo>
                    <a:pt x="266766" y="541675"/>
                  </a:lnTo>
                  <a:lnTo>
                    <a:pt x="264256" y="550896"/>
                  </a:lnTo>
                  <a:lnTo>
                    <a:pt x="265440" y="560041"/>
                  </a:lnTo>
                  <a:lnTo>
                    <a:pt x="269960" y="568076"/>
                  </a:lnTo>
                  <a:lnTo>
                    <a:pt x="277460" y="573967"/>
                  </a:lnTo>
                  <a:lnTo>
                    <a:pt x="280928" y="575678"/>
                  </a:lnTo>
                  <a:lnTo>
                    <a:pt x="284637" y="576490"/>
                  </a:lnTo>
                  <a:lnTo>
                    <a:pt x="297041" y="576490"/>
                  </a:lnTo>
                  <a:lnTo>
                    <a:pt x="305520" y="571643"/>
                  </a:lnTo>
                  <a:lnTo>
                    <a:pt x="381795" y="419094"/>
                  </a:lnTo>
                  <a:lnTo>
                    <a:pt x="384072" y="411892"/>
                  </a:lnTo>
                  <a:lnTo>
                    <a:pt x="384023" y="404511"/>
                  </a:lnTo>
                  <a:lnTo>
                    <a:pt x="381734" y="397490"/>
                  </a:lnTo>
                  <a:lnTo>
                    <a:pt x="377287" y="391362"/>
                  </a:lnTo>
                  <a:lnTo>
                    <a:pt x="302364" y="316440"/>
                  </a:lnTo>
                  <a:lnTo>
                    <a:pt x="364188" y="211691"/>
                  </a:lnTo>
                  <a:lnTo>
                    <a:pt x="423700" y="211691"/>
                  </a:lnTo>
                  <a:lnTo>
                    <a:pt x="378792" y="150338"/>
                  </a:lnTo>
                  <a:lnTo>
                    <a:pt x="377534" y="149622"/>
                  </a:lnTo>
                  <a:lnTo>
                    <a:pt x="376477" y="148614"/>
                  </a:lnTo>
                  <a:lnTo>
                    <a:pt x="375371" y="146765"/>
                  </a:lnTo>
                  <a:lnTo>
                    <a:pt x="374075" y="145155"/>
                  </a:lnTo>
                  <a:lnTo>
                    <a:pt x="372316" y="144122"/>
                  </a:lnTo>
                  <a:lnTo>
                    <a:pt x="332122" y="124017"/>
                  </a:lnTo>
                  <a:close/>
                </a:path>
                <a:path w="553085" h="576579">
                  <a:moveTo>
                    <a:pt x="182546" y="326672"/>
                  </a:moveTo>
                  <a:lnTo>
                    <a:pt x="153740" y="384331"/>
                  </a:lnTo>
                  <a:lnTo>
                    <a:pt x="24016" y="384331"/>
                  </a:lnTo>
                  <a:lnTo>
                    <a:pt x="14671" y="386217"/>
                  </a:lnTo>
                  <a:lnTo>
                    <a:pt x="7032" y="391369"/>
                  </a:lnTo>
                  <a:lnTo>
                    <a:pt x="1888" y="398997"/>
                  </a:lnTo>
                  <a:lnTo>
                    <a:pt x="0" y="408351"/>
                  </a:lnTo>
                  <a:lnTo>
                    <a:pt x="1888" y="417707"/>
                  </a:lnTo>
                  <a:lnTo>
                    <a:pt x="7037" y="425341"/>
                  </a:lnTo>
                  <a:lnTo>
                    <a:pt x="14671" y="430486"/>
                  </a:lnTo>
                  <a:lnTo>
                    <a:pt x="24016" y="432372"/>
                  </a:lnTo>
                  <a:lnTo>
                    <a:pt x="174282" y="432372"/>
                  </a:lnTo>
                  <a:lnTo>
                    <a:pt x="180345" y="430426"/>
                  </a:lnTo>
                  <a:lnTo>
                    <a:pt x="185081" y="425341"/>
                  </a:lnTo>
                  <a:lnTo>
                    <a:pt x="185308" y="425060"/>
                  </a:lnTo>
                  <a:lnTo>
                    <a:pt x="186019" y="424302"/>
                  </a:lnTo>
                  <a:lnTo>
                    <a:pt x="186768" y="423619"/>
                  </a:lnTo>
                  <a:lnTo>
                    <a:pt x="187354" y="422750"/>
                  </a:lnTo>
                  <a:lnTo>
                    <a:pt x="235395" y="374714"/>
                  </a:lnTo>
                  <a:lnTo>
                    <a:pt x="206561" y="355454"/>
                  </a:lnTo>
                  <a:lnTo>
                    <a:pt x="199441" y="349626"/>
                  </a:lnTo>
                  <a:lnTo>
                    <a:pt x="192762" y="342883"/>
                  </a:lnTo>
                  <a:lnTo>
                    <a:pt x="186979" y="335230"/>
                  </a:lnTo>
                  <a:lnTo>
                    <a:pt x="182546" y="326672"/>
                  </a:lnTo>
                  <a:close/>
                </a:path>
                <a:path w="553085" h="576579">
                  <a:moveTo>
                    <a:pt x="423700" y="211691"/>
                  </a:moveTo>
                  <a:lnTo>
                    <a:pt x="364188" y="211691"/>
                  </a:lnTo>
                  <a:lnTo>
                    <a:pt x="413003" y="278396"/>
                  </a:lnTo>
                  <a:lnTo>
                    <a:pt x="417499" y="284598"/>
                  </a:lnTo>
                  <a:lnTo>
                    <a:pt x="424724" y="288244"/>
                  </a:lnTo>
                  <a:lnTo>
                    <a:pt x="528455" y="288244"/>
                  </a:lnTo>
                  <a:lnTo>
                    <a:pt x="537813" y="286356"/>
                  </a:lnTo>
                  <a:lnTo>
                    <a:pt x="545445" y="281206"/>
                  </a:lnTo>
                  <a:lnTo>
                    <a:pt x="550586" y="273571"/>
                  </a:lnTo>
                  <a:lnTo>
                    <a:pt x="552470" y="264224"/>
                  </a:lnTo>
                  <a:lnTo>
                    <a:pt x="550586" y="254879"/>
                  </a:lnTo>
                  <a:lnTo>
                    <a:pt x="545445" y="247244"/>
                  </a:lnTo>
                  <a:lnTo>
                    <a:pt x="537813" y="242093"/>
                  </a:lnTo>
                  <a:lnTo>
                    <a:pt x="528455" y="240204"/>
                  </a:lnTo>
                  <a:lnTo>
                    <a:pt x="444570" y="240204"/>
                  </a:lnTo>
                  <a:lnTo>
                    <a:pt x="423700" y="211691"/>
                  </a:lnTo>
                  <a:close/>
                </a:path>
                <a:path w="553085" h="576579">
                  <a:moveTo>
                    <a:pt x="213773" y="72178"/>
                  </a:moveTo>
                  <a:lnTo>
                    <a:pt x="105699" y="148931"/>
                  </a:lnTo>
                  <a:lnTo>
                    <a:pt x="96328" y="164746"/>
                  </a:lnTo>
                  <a:lnTo>
                    <a:pt x="96793" y="173944"/>
                  </a:lnTo>
                  <a:lnTo>
                    <a:pt x="100891" y="182559"/>
                  </a:lnTo>
                  <a:lnTo>
                    <a:pt x="105603" y="188848"/>
                  </a:lnTo>
                  <a:lnTo>
                    <a:pt x="112823" y="192163"/>
                  </a:lnTo>
                  <a:lnTo>
                    <a:pt x="125122" y="192163"/>
                  </a:lnTo>
                  <a:lnTo>
                    <a:pt x="130196" y="190601"/>
                  </a:lnTo>
                  <a:lnTo>
                    <a:pt x="219003" y="124017"/>
                  </a:lnTo>
                  <a:lnTo>
                    <a:pt x="332122" y="124017"/>
                  </a:lnTo>
                  <a:lnTo>
                    <a:pt x="324285" y="120096"/>
                  </a:lnTo>
                  <a:lnTo>
                    <a:pt x="323295" y="119429"/>
                  </a:lnTo>
                  <a:lnTo>
                    <a:pt x="322027" y="119164"/>
                  </a:lnTo>
                  <a:lnTo>
                    <a:pt x="320615" y="119092"/>
                  </a:lnTo>
                  <a:lnTo>
                    <a:pt x="226503" y="74391"/>
                  </a:lnTo>
                  <a:lnTo>
                    <a:pt x="220219" y="72403"/>
                  </a:lnTo>
                  <a:lnTo>
                    <a:pt x="213773" y="72178"/>
                  </a:lnTo>
                  <a:close/>
                </a:path>
                <a:path w="553085" h="576579">
                  <a:moveTo>
                    <a:pt x="396341" y="0"/>
                  </a:moveTo>
                  <a:lnTo>
                    <a:pt x="372963" y="4718"/>
                  </a:lnTo>
                  <a:lnTo>
                    <a:pt x="353874" y="17585"/>
                  </a:lnTo>
                  <a:lnTo>
                    <a:pt x="341005" y="36673"/>
                  </a:lnTo>
                  <a:lnTo>
                    <a:pt x="336286" y="60050"/>
                  </a:lnTo>
                  <a:lnTo>
                    <a:pt x="341005" y="83427"/>
                  </a:lnTo>
                  <a:lnTo>
                    <a:pt x="353874" y="102513"/>
                  </a:lnTo>
                  <a:lnTo>
                    <a:pt x="372963" y="115379"/>
                  </a:lnTo>
                  <a:lnTo>
                    <a:pt x="396341" y="120096"/>
                  </a:lnTo>
                  <a:lnTo>
                    <a:pt x="419720" y="115379"/>
                  </a:lnTo>
                  <a:lnTo>
                    <a:pt x="438809" y="102513"/>
                  </a:lnTo>
                  <a:lnTo>
                    <a:pt x="451678" y="83427"/>
                  </a:lnTo>
                  <a:lnTo>
                    <a:pt x="456397" y="60050"/>
                  </a:lnTo>
                  <a:lnTo>
                    <a:pt x="451678" y="36673"/>
                  </a:lnTo>
                  <a:lnTo>
                    <a:pt x="438809" y="17585"/>
                  </a:lnTo>
                  <a:lnTo>
                    <a:pt x="419720" y="4718"/>
                  </a:lnTo>
                  <a:lnTo>
                    <a:pt x="396341" y="0"/>
                  </a:lnTo>
                  <a:close/>
                </a:path>
              </a:pathLst>
            </a:custGeom>
            <a:solidFill>
              <a:srgbClr val="98B7AC"/>
            </a:solidFill>
          </p:spPr>
          <p:txBody>
            <a:bodyPr wrap="square" lIns="0" tIns="0" rIns="0" bIns="0" rtlCol="0"/>
            <a:lstStyle/>
            <a:p>
              <a:endParaRPr sz="372"/>
            </a:p>
          </p:txBody>
        </p:sp>
        <p:sp>
          <p:nvSpPr>
            <p:cNvPr id="84" name="object 84"/>
            <p:cNvSpPr/>
            <p:nvPr/>
          </p:nvSpPr>
          <p:spPr>
            <a:xfrm>
              <a:off x="2110909" y="1894562"/>
              <a:ext cx="152197" cy="245479"/>
            </a:xfrm>
            <a:custGeom>
              <a:avLst/>
              <a:gdLst/>
              <a:ahLst/>
              <a:cxnLst/>
              <a:rect l="l" t="t" r="r" b="b"/>
              <a:pathLst>
                <a:path w="334644" h="539750">
                  <a:moveTo>
                    <a:pt x="218568" y="260645"/>
                  </a:moveTo>
                  <a:lnTo>
                    <a:pt x="151693" y="260645"/>
                  </a:lnTo>
                  <a:lnTo>
                    <a:pt x="171264" y="359666"/>
                  </a:lnTo>
                  <a:lnTo>
                    <a:pt x="173906" y="376905"/>
                  </a:lnTo>
                  <a:lnTo>
                    <a:pt x="173906" y="383800"/>
                  </a:lnTo>
                  <a:lnTo>
                    <a:pt x="173591" y="394069"/>
                  </a:lnTo>
                  <a:lnTo>
                    <a:pt x="172896" y="404020"/>
                  </a:lnTo>
                  <a:lnTo>
                    <a:pt x="172202" y="411540"/>
                  </a:lnTo>
                  <a:lnTo>
                    <a:pt x="171886" y="414517"/>
                  </a:lnTo>
                  <a:lnTo>
                    <a:pt x="159709" y="506518"/>
                  </a:lnTo>
                  <a:lnTo>
                    <a:pt x="160737" y="518068"/>
                  </a:lnTo>
                  <a:lnTo>
                    <a:pt x="166355" y="528124"/>
                  </a:lnTo>
                  <a:lnTo>
                    <a:pt x="175662" y="535627"/>
                  </a:lnTo>
                  <a:lnTo>
                    <a:pt x="187754" y="539517"/>
                  </a:lnTo>
                  <a:lnTo>
                    <a:pt x="200539" y="538888"/>
                  </a:lnTo>
                  <a:lnTo>
                    <a:pt x="236522" y="410103"/>
                  </a:lnTo>
                  <a:lnTo>
                    <a:pt x="238638" y="382372"/>
                  </a:lnTo>
                  <a:lnTo>
                    <a:pt x="237911" y="371055"/>
                  </a:lnTo>
                  <a:lnTo>
                    <a:pt x="236311" y="358016"/>
                  </a:lnTo>
                  <a:lnTo>
                    <a:pt x="234710" y="347257"/>
                  </a:lnTo>
                  <a:lnTo>
                    <a:pt x="233983" y="342782"/>
                  </a:lnTo>
                  <a:lnTo>
                    <a:pt x="218568" y="260645"/>
                  </a:lnTo>
                  <a:close/>
                </a:path>
                <a:path w="334644" h="539750">
                  <a:moveTo>
                    <a:pt x="63114" y="160834"/>
                  </a:moveTo>
                  <a:lnTo>
                    <a:pt x="63114" y="255774"/>
                  </a:lnTo>
                  <a:lnTo>
                    <a:pt x="46794" y="342782"/>
                  </a:lnTo>
                  <a:lnTo>
                    <a:pt x="46066" y="347257"/>
                  </a:lnTo>
                  <a:lnTo>
                    <a:pt x="44464" y="358016"/>
                  </a:lnTo>
                  <a:lnTo>
                    <a:pt x="42862" y="371055"/>
                  </a:lnTo>
                  <a:lnTo>
                    <a:pt x="42134" y="382372"/>
                  </a:lnTo>
                  <a:lnTo>
                    <a:pt x="42526" y="392319"/>
                  </a:lnTo>
                  <a:lnTo>
                    <a:pt x="57317" y="514878"/>
                  </a:lnTo>
                  <a:lnTo>
                    <a:pt x="92978" y="539517"/>
                  </a:lnTo>
                  <a:lnTo>
                    <a:pt x="105116" y="535627"/>
                  </a:lnTo>
                  <a:lnTo>
                    <a:pt x="114421" y="528124"/>
                  </a:lnTo>
                  <a:lnTo>
                    <a:pt x="120040" y="518068"/>
                  </a:lnTo>
                  <a:lnTo>
                    <a:pt x="121068" y="506518"/>
                  </a:lnTo>
                  <a:lnTo>
                    <a:pt x="108890" y="414517"/>
                  </a:lnTo>
                  <a:lnTo>
                    <a:pt x="108576" y="411540"/>
                  </a:lnTo>
                  <a:lnTo>
                    <a:pt x="107884" y="404020"/>
                  </a:lnTo>
                  <a:lnTo>
                    <a:pt x="107191" y="394069"/>
                  </a:lnTo>
                  <a:lnTo>
                    <a:pt x="106877" y="383800"/>
                  </a:lnTo>
                  <a:lnTo>
                    <a:pt x="106877" y="376905"/>
                  </a:lnTo>
                  <a:lnTo>
                    <a:pt x="109512" y="359666"/>
                  </a:lnTo>
                  <a:lnTo>
                    <a:pt x="129079" y="260645"/>
                  </a:lnTo>
                  <a:lnTo>
                    <a:pt x="218568" y="260645"/>
                  </a:lnTo>
                  <a:lnTo>
                    <a:pt x="217654" y="255774"/>
                  </a:lnTo>
                  <a:lnTo>
                    <a:pt x="217654" y="161929"/>
                  </a:lnTo>
                  <a:lnTo>
                    <a:pt x="72861" y="161929"/>
                  </a:lnTo>
                  <a:lnTo>
                    <a:pt x="67928" y="161543"/>
                  </a:lnTo>
                  <a:lnTo>
                    <a:pt x="63114" y="160834"/>
                  </a:lnTo>
                  <a:close/>
                </a:path>
                <a:path w="334644" h="539750">
                  <a:moveTo>
                    <a:pt x="275161" y="78390"/>
                  </a:moveTo>
                  <a:lnTo>
                    <a:pt x="217654" y="78390"/>
                  </a:lnTo>
                  <a:lnTo>
                    <a:pt x="284071" y="222509"/>
                  </a:lnTo>
                  <a:lnTo>
                    <a:pt x="289881" y="230222"/>
                  </a:lnTo>
                  <a:lnTo>
                    <a:pt x="298246" y="235006"/>
                  </a:lnTo>
                  <a:lnTo>
                    <a:pt x="308066" y="236484"/>
                  </a:lnTo>
                  <a:lnTo>
                    <a:pt x="318241" y="234280"/>
                  </a:lnTo>
                  <a:lnTo>
                    <a:pt x="326833" y="228637"/>
                  </a:lnTo>
                  <a:lnTo>
                    <a:pt x="332339" y="220748"/>
                  </a:lnTo>
                  <a:lnTo>
                    <a:pt x="334305" y="211640"/>
                  </a:lnTo>
                  <a:lnTo>
                    <a:pt x="332278" y="202341"/>
                  </a:lnTo>
                  <a:lnTo>
                    <a:pt x="275161" y="78390"/>
                  </a:lnTo>
                  <a:close/>
                </a:path>
                <a:path w="334644" h="539750">
                  <a:moveTo>
                    <a:pt x="268125" y="63119"/>
                  </a:moveTo>
                  <a:lnTo>
                    <a:pt x="152273" y="63119"/>
                  </a:lnTo>
                  <a:lnTo>
                    <a:pt x="160479" y="64103"/>
                  </a:lnTo>
                  <a:lnTo>
                    <a:pt x="168142" y="66945"/>
                  </a:lnTo>
                  <a:lnTo>
                    <a:pt x="187164" y="96639"/>
                  </a:lnTo>
                  <a:lnTo>
                    <a:pt x="186741" y="103521"/>
                  </a:lnTo>
                  <a:lnTo>
                    <a:pt x="148548" y="141682"/>
                  </a:lnTo>
                  <a:lnTo>
                    <a:pt x="100798" y="159637"/>
                  </a:lnTo>
                  <a:lnTo>
                    <a:pt x="77918" y="161929"/>
                  </a:lnTo>
                  <a:lnTo>
                    <a:pt x="217654" y="161929"/>
                  </a:lnTo>
                  <a:lnTo>
                    <a:pt x="217654" y="78390"/>
                  </a:lnTo>
                  <a:lnTo>
                    <a:pt x="275161" y="78390"/>
                  </a:lnTo>
                  <a:lnTo>
                    <a:pt x="268125" y="63119"/>
                  </a:lnTo>
                  <a:close/>
                </a:path>
                <a:path w="334644" h="539750">
                  <a:moveTo>
                    <a:pt x="68581" y="0"/>
                  </a:moveTo>
                  <a:lnTo>
                    <a:pt x="67117" y="51"/>
                  </a:lnTo>
                  <a:lnTo>
                    <a:pt x="65272" y="210"/>
                  </a:lnTo>
                  <a:lnTo>
                    <a:pt x="63026" y="642"/>
                  </a:lnTo>
                  <a:lnTo>
                    <a:pt x="63026" y="781"/>
                  </a:lnTo>
                  <a:lnTo>
                    <a:pt x="59342" y="1551"/>
                  </a:lnTo>
                  <a:lnTo>
                    <a:pt x="13185" y="38103"/>
                  </a:lnTo>
                  <a:lnTo>
                    <a:pt x="0" y="80631"/>
                  </a:lnTo>
                  <a:lnTo>
                    <a:pt x="3049" y="100150"/>
                  </a:lnTo>
                  <a:lnTo>
                    <a:pt x="23634" y="132645"/>
                  </a:lnTo>
                  <a:lnTo>
                    <a:pt x="58187" y="150284"/>
                  </a:lnTo>
                  <a:lnTo>
                    <a:pt x="77918" y="152417"/>
                  </a:lnTo>
                  <a:lnTo>
                    <a:pt x="99130" y="150265"/>
                  </a:lnTo>
                  <a:lnTo>
                    <a:pt x="144088" y="133272"/>
                  </a:lnTo>
                  <a:lnTo>
                    <a:pt x="177346" y="102015"/>
                  </a:lnTo>
                  <a:lnTo>
                    <a:pt x="177338" y="101790"/>
                  </a:lnTo>
                  <a:lnTo>
                    <a:pt x="72471" y="101790"/>
                  </a:lnTo>
                  <a:lnTo>
                    <a:pt x="67214" y="100690"/>
                  </a:lnTo>
                  <a:lnTo>
                    <a:pt x="55252" y="94714"/>
                  </a:lnTo>
                  <a:lnTo>
                    <a:pt x="50920" y="87964"/>
                  </a:lnTo>
                  <a:lnTo>
                    <a:pt x="50798" y="83123"/>
                  </a:lnTo>
                  <a:lnTo>
                    <a:pt x="50896" y="78390"/>
                  </a:lnTo>
                  <a:lnTo>
                    <a:pt x="51471" y="73364"/>
                  </a:lnTo>
                  <a:lnTo>
                    <a:pt x="53831" y="67189"/>
                  </a:lnTo>
                  <a:lnTo>
                    <a:pt x="57739" y="61331"/>
                  </a:lnTo>
                  <a:lnTo>
                    <a:pt x="63114" y="55899"/>
                  </a:lnTo>
                  <a:lnTo>
                    <a:pt x="264798" y="55899"/>
                  </a:lnTo>
                  <a:lnTo>
                    <a:pt x="261221" y="48962"/>
                  </a:lnTo>
                  <a:lnTo>
                    <a:pt x="260127" y="46553"/>
                  </a:lnTo>
                  <a:lnTo>
                    <a:pt x="256776" y="39755"/>
                  </a:lnTo>
                  <a:lnTo>
                    <a:pt x="253287" y="32484"/>
                  </a:lnTo>
                  <a:lnTo>
                    <a:pt x="252271" y="30830"/>
                  </a:lnTo>
                  <a:lnTo>
                    <a:pt x="140343" y="30830"/>
                  </a:lnTo>
                  <a:lnTo>
                    <a:pt x="121309" y="28662"/>
                  </a:lnTo>
                  <a:lnTo>
                    <a:pt x="103797" y="22483"/>
                  </a:lnTo>
                  <a:lnTo>
                    <a:pt x="88293" y="12783"/>
                  </a:lnTo>
                  <a:lnTo>
                    <a:pt x="75286" y="51"/>
                  </a:lnTo>
                  <a:lnTo>
                    <a:pt x="68581" y="0"/>
                  </a:lnTo>
                  <a:close/>
                </a:path>
                <a:path w="334644" h="539750">
                  <a:moveTo>
                    <a:pt x="160130" y="72635"/>
                  </a:moveTo>
                  <a:lnTo>
                    <a:pt x="147109" y="72635"/>
                  </a:lnTo>
                  <a:lnTo>
                    <a:pt x="141899" y="74208"/>
                  </a:lnTo>
                  <a:lnTo>
                    <a:pt x="137286" y="77542"/>
                  </a:lnTo>
                  <a:lnTo>
                    <a:pt x="121212" y="87964"/>
                  </a:lnTo>
                  <a:lnTo>
                    <a:pt x="105745" y="95582"/>
                  </a:lnTo>
                  <a:lnTo>
                    <a:pt x="91339" y="100222"/>
                  </a:lnTo>
                  <a:lnTo>
                    <a:pt x="78333" y="101790"/>
                  </a:lnTo>
                  <a:lnTo>
                    <a:pt x="177338" y="101790"/>
                  </a:lnTo>
                  <a:lnTo>
                    <a:pt x="177010" y="92273"/>
                  </a:lnTo>
                  <a:lnTo>
                    <a:pt x="172842" y="83123"/>
                  </a:lnTo>
                  <a:lnTo>
                    <a:pt x="167873" y="76273"/>
                  </a:lnTo>
                  <a:lnTo>
                    <a:pt x="160130" y="72635"/>
                  </a:lnTo>
                  <a:close/>
                </a:path>
                <a:path w="334644" h="539750">
                  <a:moveTo>
                    <a:pt x="264798" y="55899"/>
                  </a:moveTo>
                  <a:lnTo>
                    <a:pt x="63114" y="55899"/>
                  </a:lnTo>
                  <a:lnTo>
                    <a:pt x="63114" y="87068"/>
                  </a:lnTo>
                  <a:lnTo>
                    <a:pt x="64141" y="88194"/>
                  </a:lnTo>
                  <a:lnTo>
                    <a:pt x="65421" y="89160"/>
                  </a:lnTo>
                  <a:lnTo>
                    <a:pt x="70081" y="91483"/>
                  </a:lnTo>
                  <a:lnTo>
                    <a:pt x="73904" y="92273"/>
                  </a:lnTo>
                  <a:lnTo>
                    <a:pt x="78333" y="92273"/>
                  </a:lnTo>
                  <a:lnTo>
                    <a:pt x="117132" y="79313"/>
                  </a:lnTo>
                  <a:lnTo>
                    <a:pt x="137814" y="65415"/>
                  </a:lnTo>
                  <a:lnTo>
                    <a:pt x="144885" y="63119"/>
                  </a:lnTo>
                  <a:lnTo>
                    <a:pt x="268125" y="63119"/>
                  </a:lnTo>
                  <a:lnTo>
                    <a:pt x="264798" y="55899"/>
                  </a:lnTo>
                  <a:close/>
                </a:path>
                <a:path w="334644" h="539750">
                  <a:moveTo>
                    <a:pt x="212099" y="0"/>
                  </a:moveTo>
                  <a:lnTo>
                    <a:pt x="205398" y="51"/>
                  </a:lnTo>
                  <a:lnTo>
                    <a:pt x="192389" y="12783"/>
                  </a:lnTo>
                  <a:lnTo>
                    <a:pt x="176884" y="22483"/>
                  </a:lnTo>
                  <a:lnTo>
                    <a:pt x="159373" y="28662"/>
                  </a:lnTo>
                  <a:lnTo>
                    <a:pt x="140343" y="30830"/>
                  </a:lnTo>
                  <a:lnTo>
                    <a:pt x="252271" y="30830"/>
                  </a:lnTo>
                  <a:lnTo>
                    <a:pt x="224803" y="2973"/>
                  </a:lnTo>
                  <a:lnTo>
                    <a:pt x="217654" y="781"/>
                  </a:lnTo>
                  <a:lnTo>
                    <a:pt x="217654" y="642"/>
                  </a:lnTo>
                  <a:lnTo>
                    <a:pt x="215413" y="210"/>
                  </a:lnTo>
                  <a:lnTo>
                    <a:pt x="213502" y="46"/>
                  </a:lnTo>
                  <a:lnTo>
                    <a:pt x="212099" y="0"/>
                  </a:lnTo>
                  <a:close/>
                </a:path>
              </a:pathLst>
            </a:custGeom>
            <a:solidFill>
              <a:srgbClr val="F69680"/>
            </a:solidFill>
          </p:spPr>
          <p:txBody>
            <a:bodyPr wrap="square" lIns="0" tIns="0" rIns="0" bIns="0" rtlCol="0"/>
            <a:lstStyle/>
            <a:p>
              <a:endParaRPr sz="372"/>
            </a:p>
          </p:txBody>
        </p:sp>
        <p:sp>
          <p:nvSpPr>
            <p:cNvPr id="85" name="object 85"/>
            <p:cNvSpPr/>
            <p:nvPr/>
          </p:nvSpPr>
          <p:spPr>
            <a:xfrm>
              <a:off x="2140748" y="1836281"/>
              <a:ext cx="67978" cy="67974"/>
            </a:xfrm>
            <a:prstGeom prst="rect">
              <a:avLst/>
            </a:prstGeom>
            <a:blipFill>
              <a:blip r:embed="rId6" cstate="print"/>
              <a:stretch>
                <a:fillRect/>
              </a:stretch>
            </a:blipFill>
          </p:spPr>
          <p:txBody>
            <a:bodyPr wrap="square" lIns="0" tIns="0" rIns="0" bIns="0" rtlCol="0"/>
            <a:lstStyle/>
            <a:p>
              <a:endParaRPr sz="372"/>
            </a:p>
          </p:txBody>
        </p:sp>
        <p:sp>
          <p:nvSpPr>
            <p:cNvPr id="86" name="object 86"/>
            <p:cNvSpPr/>
            <p:nvPr/>
          </p:nvSpPr>
          <p:spPr>
            <a:xfrm>
              <a:off x="2229360" y="1879387"/>
              <a:ext cx="21660" cy="34367"/>
            </a:xfrm>
            <a:custGeom>
              <a:avLst/>
              <a:gdLst/>
              <a:ahLst/>
              <a:cxnLst/>
              <a:rect l="l" t="t" r="r" b="b"/>
              <a:pathLst>
                <a:path w="47625" h="75564">
                  <a:moveTo>
                    <a:pt x="5627" y="0"/>
                  </a:moveTo>
                  <a:lnTo>
                    <a:pt x="4352" y="185"/>
                  </a:lnTo>
                  <a:lnTo>
                    <a:pt x="2039" y="1403"/>
                  </a:lnTo>
                  <a:lnTo>
                    <a:pt x="1069" y="2553"/>
                  </a:lnTo>
                  <a:lnTo>
                    <a:pt x="0" y="6742"/>
                  </a:lnTo>
                  <a:lnTo>
                    <a:pt x="1654" y="9515"/>
                  </a:lnTo>
                  <a:lnTo>
                    <a:pt x="4422" y="10224"/>
                  </a:lnTo>
                  <a:lnTo>
                    <a:pt x="12965" y="13383"/>
                  </a:lnTo>
                  <a:lnTo>
                    <a:pt x="37051" y="49565"/>
                  </a:lnTo>
                  <a:lnTo>
                    <a:pt x="36680" y="58615"/>
                  </a:lnTo>
                  <a:lnTo>
                    <a:pt x="34411" y="67476"/>
                  </a:lnTo>
                  <a:lnTo>
                    <a:pt x="33425" y="70122"/>
                  </a:lnTo>
                  <a:lnTo>
                    <a:pt x="34770" y="73056"/>
                  </a:lnTo>
                  <a:lnTo>
                    <a:pt x="40042" y="75014"/>
                  </a:lnTo>
                  <a:lnTo>
                    <a:pt x="42987" y="73673"/>
                  </a:lnTo>
                  <a:lnTo>
                    <a:pt x="43968" y="71032"/>
                  </a:lnTo>
                  <a:lnTo>
                    <a:pt x="46764" y="60093"/>
                  </a:lnTo>
                  <a:lnTo>
                    <a:pt x="47221" y="48921"/>
                  </a:lnTo>
                  <a:lnTo>
                    <a:pt x="45361" y="37898"/>
                  </a:lnTo>
                  <a:lnTo>
                    <a:pt x="17486" y="4247"/>
                  </a:lnTo>
                  <a:lnTo>
                    <a:pt x="6896" y="328"/>
                  </a:lnTo>
                  <a:lnTo>
                    <a:pt x="5627" y="0"/>
                  </a:lnTo>
                  <a:close/>
                </a:path>
              </a:pathLst>
            </a:custGeom>
            <a:solidFill>
              <a:srgbClr val="010202"/>
            </a:solidFill>
          </p:spPr>
          <p:txBody>
            <a:bodyPr wrap="square" lIns="0" tIns="0" rIns="0" bIns="0" rtlCol="0"/>
            <a:lstStyle/>
            <a:p>
              <a:endParaRPr sz="372"/>
            </a:p>
          </p:txBody>
        </p:sp>
        <p:sp>
          <p:nvSpPr>
            <p:cNvPr id="87" name="object 87"/>
            <p:cNvSpPr/>
            <p:nvPr/>
          </p:nvSpPr>
          <p:spPr>
            <a:xfrm>
              <a:off x="2225687" y="1888700"/>
              <a:ext cx="15018" cy="22815"/>
            </a:xfrm>
            <a:custGeom>
              <a:avLst/>
              <a:gdLst/>
              <a:ahLst/>
              <a:cxnLst/>
              <a:rect l="l" t="t" r="r" b="b"/>
              <a:pathLst>
                <a:path w="33019" h="50164">
                  <a:moveTo>
                    <a:pt x="5616" y="0"/>
                  </a:moveTo>
                  <a:lnTo>
                    <a:pt x="4342" y="185"/>
                  </a:lnTo>
                  <a:lnTo>
                    <a:pt x="2030" y="1397"/>
                  </a:lnTo>
                  <a:lnTo>
                    <a:pt x="1063" y="2544"/>
                  </a:lnTo>
                  <a:lnTo>
                    <a:pt x="0" y="6736"/>
                  </a:lnTo>
                  <a:lnTo>
                    <a:pt x="1644" y="9511"/>
                  </a:lnTo>
                  <a:lnTo>
                    <a:pt x="11006" y="11890"/>
                  </a:lnTo>
                  <a:lnTo>
                    <a:pt x="16633" y="16330"/>
                  </a:lnTo>
                  <a:lnTo>
                    <a:pt x="22979" y="28435"/>
                  </a:lnTo>
                  <a:lnTo>
                    <a:pt x="23430" y="35588"/>
                  </a:lnTo>
                  <a:lnTo>
                    <a:pt x="20065" y="44646"/>
                  </a:lnTo>
                  <a:lnTo>
                    <a:pt x="21411" y="47576"/>
                  </a:lnTo>
                  <a:lnTo>
                    <a:pt x="26689" y="49538"/>
                  </a:lnTo>
                  <a:lnTo>
                    <a:pt x="29623" y="48197"/>
                  </a:lnTo>
                  <a:lnTo>
                    <a:pt x="30604" y="45556"/>
                  </a:lnTo>
                  <a:lnTo>
                    <a:pt x="32396" y="38557"/>
                  </a:lnTo>
                  <a:lnTo>
                    <a:pt x="32688" y="31410"/>
                  </a:lnTo>
                  <a:lnTo>
                    <a:pt x="31498" y="24360"/>
                  </a:lnTo>
                  <a:lnTo>
                    <a:pt x="6885" y="324"/>
                  </a:lnTo>
                  <a:lnTo>
                    <a:pt x="5616" y="0"/>
                  </a:lnTo>
                  <a:close/>
                </a:path>
              </a:pathLst>
            </a:custGeom>
            <a:solidFill>
              <a:srgbClr val="010202"/>
            </a:solidFill>
          </p:spPr>
          <p:txBody>
            <a:bodyPr wrap="square" lIns="0" tIns="0" rIns="0" bIns="0" rtlCol="0"/>
            <a:lstStyle/>
            <a:p>
              <a:endParaRPr sz="372"/>
            </a:p>
          </p:txBody>
        </p:sp>
        <p:sp>
          <p:nvSpPr>
            <p:cNvPr id="89" name="object 89"/>
            <p:cNvSpPr/>
            <p:nvPr/>
          </p:nvSpPr>
          <p:spPr>
            <a:xfrm>
              <a:off x="5295267" y="3515467"/>
              <a:ext cx="159994" cy="299484"/>
            </a:xfrm>
            <a:custGeom>
              <a:avLst/>
              <a:gdLst/>
              <a:ahLst/>
              <a:cxnLst/>
              <a:rect l="l" t="t" r="r" b="b"/>
              <a:pathLst>
                <a:path w="351790" h="658495">
                  <a:moveTo>
                    <a:pt x="236239" y="457937"/>
                  </a:moveTo>
                  <a:lnTo>
                    <a:pt x="115362" y="457937"/>
                  </a:lnTo>
                  <a:lnTo>
                    <a:pt x="142947" y="648946"/>
                  </a:lnTo>
                  <a:lnTo>
                    <a:pt x="143593" y="653925"/>
                  </a:lnTo>
                  <a:lnTo>
                    <a:pt x="148231" y="657921"/>
                  </a:lnTo>
                  <a:lnTo>
                    <a:pt x="153307" y="657823"/>
                  </a:lnTo>
                  <a:lnTo>
                    <a:pt x="203447" y="657823"/>
                  </a:lnTo>
                  <a:lnTo>
                    <a:pt x="207977" y="653925"/>
                  </a:lnTo>
                  <a:lnTo>
                    <a:pt x="208600" y="648946"/>
                  </a:lnTo>
                  <a:lnTo>
                    <a:pt x="236239" y="457937"/>
                  </a:lnTo>
                  <a:close/>
                </a:path>
                <a:path w="351790" h="658495">
                  <a:moveTo>
                    <a:pt x="203447" y="657823"/>
                  </a:moveTo>
                  <a:lnTo>
                    <a:pt x="198208" y="657823"/>
                  </a:lnTo>
                  <a:lnTo>
                    <a:pt x="203334" y="657921"/>
                  </a:lnTo>
                  <a:close/>
                </a:path>
                <a:path w="351790" h="658495">
                  <a:moveTo>
                    <a:pt x="243537" y="89466"/>
                  </a:moveTo>
                  <a:lnTo>
                    <a:pt x="108065" y="89466"/>
                  </a:lnTo>
                  <a:lnTo>
                    <a:pt x="122781" y="182283"/>
                  </a:lnTo>
                  <a:lnTo>
                    <a:pt x="39879" y="437467"/>
                  </a:lnTo>
                  <a:lnTo>
                    <a:pt x="37164" y="445674"/>
                  </a:lnTo>
                  <a:lnTo>
                    <a:pt x="41802" y="454490"/>
                  </a:lnTo>
                  <a:lnTo>
                    <a:pt x="50020" y="457193"/>
                  </a:lnTo>
                  <a:lnTo>
                    <a:pt x="51259" y="457663"/>
                  </a:lnTo>
                  <a:lnTo>
                    <a:pt x="53492" y="458023"/>
                  </a:lnTo>
                  <a:lnTo>
                    <a:pt x="54878" y="457937"/>
                  </a:lnTo>
                  <a:lnTo>
                    <a:pt x="305412" y="457937"/>
                  </a:lnTo>
                  <a:lnTo>
                    <a:pt x="312459" y="450927"/>
                  </a:lnTo>
                  <a:lnTo>
                    <a:pt x="312526" y="441000"/>
                  </a:lnTo>
                  <a:lnTo>
                    <a:pt x="312148" y="438723"/>
                  </a:lnTo>
                  <a:lnTo>
                    <a:pt x="311721" y="437467"/>
                  </a:lnTo>
                  <a:lnTo>
                    <a:pt x="228783" y="182283"/>
                  </a:lnTo>
                  <a:lnTo>
                    <a:pt x="243537" y="89466"/>
                  </a:lnTo>
                  <a:close/>
                </a:path>
                <a:path w="351790" h="658495">
                  <a:moveTo>
                    <a:pt x="232835" y="0"/>
                  </a:moveTo>
                  <a:lnTo>
                    <a:pt x="118767" y="0"/>
                  </a:lnTo>
                  <a:lnTo>
                    <a:pt x="105768" y="1964"/>
                  </a:lnTo>
                  <a:lnTo>
                    <a:pt x="78692" y="29256"/>
                  </a:lnTo>
                  <a:lnTo>
                    <a:pt x="952" y="274514"/>
                  </a:lnTo>
                  <a:lnTo>
                    <a:pt x="0" y="283164"/>
                  </a:lnTo>
                  <a:lnTo>
                    <a:pt x="2401" y="291230"/>
                  </a:lnTo>
                  <a:lnTo>
                    <a:pt x="7694" y="297815"/>
                  </a:lnTo>
                  <a:lnTo>
                    <a:pt x="15418" y="302025"/>
                  </a:lnTo>
                  <a:lnTo>
                    <a:pt x="17401" y="302666"/>
                  </a:lnTo>
                  <a:lnTo>
                    <a:pt x="26081" y="303585"/>
                  </a:lnTo>
                  <a:lnTo>
                    <a:pt x="34178" y="301202"/>
                  </a:lnTo>
                  <a:lnTo>
                    <a:pt x="40799" y="295955"/>
                  </a:lnTo>
                  <a:lnTo>
                    <a:pt x="45048" y="288284"/>
                  </a:lnTo>
                  <a:lnTo>
                    <a:pt x="108065" y="89466"/>
                  </a:lnTo>
                  <a:lnTo>
                    <a:pt x="291991" y="89466"/>
                  </a:lnTo>
                  <a:lnTo>
                    <a:pt x="272915" y="29256"/>
                  </a:lnTo>
                  <a:lnTo>
                    <a:pt x="267134" y="17523"/>
                  </a:lnTo>
                  <a:lnTo>
                    <a:pt x="257687" y="8116"/>
                  </a:lnTo>
                  <a:lnTo>
                    <a:pt x="245834" y="1964"/>
                  </a:lnTo>
                  <a:lnTo>
                    <a:pt x="232835" y="0"/>
                  </a:lnTo>
                  <a:close/>
                </a:path>
                <a:path w="351790" h="658495">
                  <a:moveTo>
                    <a:pt x="291991" y="89466"/>
                  </a:moveTo>
                  <a:lnTo>
                    <a:pt x="243537" y="89466"/>
                  </a:lnTo>
                  <a:lnTo>
                    <a:pt x="306462" y="288284"/>
                  </a:lnTo>
                  <a:lnTo>
                    <a:pt x="310726" y="295955"/>
                  </a:lnTo>
                  <a:lnTo>
                    <a:pt x="317364" y="301202"/>
                  </a:lnTo>
                  <a:lnTo>
                    <a:pt x="325494" y="303585"/>
                  </a:lnTo>
                  <a:lnTo>
                    <a:pt x="334229" y="302666"/>
                  </a:lnTo>
                  <a:lnTo>
                    <a:pt x="336182" y="302025"/>
                  </a:lnTo>
                  <a:lnTo>
                    <a:pt x="343856" y="297815"/>
                  </a:lnTo>
                  <a:lnTo>
                    <a:pt x="349130" y="291230"/>
                  </a:lnTo>
                  <a:lnTo>
                    <a:pt x="351539" y="283164"/>
                  </a:lnTo>
                  <a:lnTo>
                    <a:pt x="350618" y="274514"/>
                  </a:lnTo>
                  <a:lnTo>
                    <a:pt x="291991" y="89466"/>
                  </a:lnTo>
                  <a:close/>
                </a:path>
              </a:pathLst>
            </a:custGeom>
            <a:solidFill>
              <a:srgbClr val="FDD9CC"/>
            </a:solidFill>
          </p:spPr>
          <p:txBody>
            <a:bodyPr wrap="square" lIns="0" tIns="0" rIns="0" bIns="0" rtlCol="0"/>
            <a:lstStyle/>
            <a:p>
              <a:endParaRPr sz="372"/>
            </a:p>
          </p:txBody>
        </p:sp>
        <p:sp>
          <p:nvSpPr>
            <p:cNvPr id="90" name="object 90"/>
            <p:cNvSpPr/>
            <p:nvPr/>
          </p:nvSpPr>
          <p:spPr>
            <a:xfrm>
              <a:off x="5346983" y="3453902"/>
              <a:ext cx="56604" cy="56316"/>
            </a:xfrm>
            <a:custGeom>
              <a:avLst/>
              <a:gdLst/>
              <a:ahLst/>
              <a:cxnLst/>
              <a:rect l="l" t="t" r="r" b="b"/>
              <a:pathLst>
                <a:path w="124459" h="123825">
                  <a:moveTo>
                    <a:pt x="62065" y="0"/>
                  </a:moveTo>
                  <a:lnTo>
                    <a:pt x="37926" y="4840"/>
                  </a:lnTo>
                  <a:lnTo>
                    <a:pt x="18196" y="18042"/>
                  </a:lnTo>
                  <a:lnTo>
                    <a:pt x="4884" y="37630"/>
                  </a:lnTo>
                  <a:lnTo>
                    <a:pt x="0" y="61625"/>
                  </a:lnTo>
                  <a:lnTo>
                    <a:pt x="4884" y="85656"/>
                  </a:lnTo>
                  <a:lnTo>
                    <a:pt x="18196" y="105294"/>
                  </a:lnTo>
                  <a:lnTo>
                    <a:pt x="37926" y="118542"/>
                  </a:lnTo>
                  <a:lnTo>
                    <a:pt x="62065" y="123402"/>
                  </a:lnTo>
                  <a:lnTo>
                    <a:pt x="86232" y="118542"/>
                  </a:lnTo>
                  <a:lnTo>
                    <a:pt x="105968" y="105294"/>
                  </a:lnTo>
                  <a:lnTo>
                    <a:pt x="119274" y="85656"/>
                  </a:lnTo>
                  <a:lnTo>
                    <a:pt x="124154" y="61625"/>
                  </a:lnTo>
                  <a:lnTo>
                    <a:pt x="119274" y="37630"/>
                  </a:lnTo>
                  <a:lnTo>
                    <a:pt x="105968" y="18042"/>
                  </a:lnTo>
                  <a:lnTo>
                    <a:pt x="86232" y="4840"/>
                  </a:lnTo>
                  <a:lnTo>
                    <a:pt x="62065" y="0"/>
                  </a:lnTo>
                  <a:close/>
                </a:path>
              </a:pathLst>
            </a:custGeom>
            <a:solidFill>
              <a:srgbClr val="FDD9CC"/>
            </a:solidFill>
          </p:spPr>
          <p:txBody>
            <a:bodyPr wrap="square" lIns="0" tIns="0" rIns="0" bIns="0" rtlCol="0"/>
            <a:lstStyle/>
            <a:p>
              <a:endParaRPr sz="372"/>
            </a:p>
          </p:txBody>
        </p:sp>
        <p:sp>
          <p:nvSpPr>
            <p:cNvPr id="91" name="object 91"/>
            <p:cNvSpPr/>
            <p:nvPr/>
          </p:nvSpPr>
          <p:spPr>
            <a:xfrm>
              <a:off x="5346980" y="3453900"/>
              <a:ext cx="56604" cy="56316"/>
            </a:xfrm>
            <a:custGeom>
              <a:avLst/>
              <a:gdLst/>
              <a:ahLst/>
              <a:cxnLst/>
              <a:rect l="l" t="t" r="r" b="b"/>
              <a:pathLst>
                <a:path w="124459" h="123825">
                  <a:moveTo>
                    <a:pt x="62065" y="0"/>
                  </a:moveTo>
                  <a:lnTo>
                    <a:pt x="37926" y="4839"/>
                  </a:lnTo>
                  <a:lnTo>
                    <a:pt x="18196" y="18039"/>
                  </a:lnTo>
                  <a:lnTo>
                    <a:pt x="4884" y="37625"/>
                  </a:lnTo>
                  <a:lnTo>
                    <a:pt x="0" y="61619"/>
                  </a:lnTo>
                  <a:lnTo>
                    <a:pt x="4884" y="85653"/>
                  </a:lnTo>
                  <a:lnTo>
                    <a:pt x="18196" y="105291"/>
                  </a:lnTo>
                  <a:lnTo>
                    <a:pt x="37926" y="118538"/>
                  </a:lnTo>
                  <a:lnTo>
                    <a:pt x="62065" y="123397"/>
                  </a:lnTo>
                  <a:lnTo>
                    <a:pt x="86245" y="118538"/>
                  </a:lnTo>
                  <a:lnTo>
                    <a:pt x="105979" y="105291"/>
                  </a:lnTo>
                  <a:lnTo>
                    <a:pt x="119279" y="85653"/>
                  </a:lnTo>
                  <a:lnTo>
                    <a:pt x="124154" y="61619"/>
                  </a:lnTo>
                  <a:lnTo>
                    <a:pt x="119279" y="37625"/>
                  </a:lnTo>
                  <a:lnTo>
                    <a:pt x="105979" y="18039"/>
                  </a:lnTo>
                  <a:lnTo>
                    <a:pt x="86245" y="4839"/>
                  </a:lnTo>
                  <a:lnTo>
                    <a:pt x="62065" y="0"/>
                  </a:lnTo>
                  <a:close/>
                </a:path>
              </a:pathLst>
            </a:custGeom>
            <a:solidFill>
              <a:srgbClr val="FDD9CC"/>
            </a:solidFill>
          </p:spPr>
          <p:txBody>
            <a:bodyPr wrap="square" lIns="0" tIns="0" rIns="0" bIns="0" rtlCol="0"/>
            <a:lstStyle/>
            <a:p>
              <a:endParaRPr sz="372"/>
            </a:p>
          </p:txBody>
        </p:sp>
        <p:sp>
          <p:nvSpPr>
            <p:cNvPr id="92" name="object 92"/>
            <p:cNvSpPr/>
            <p:nvPr/>
          </p:nvSpPr>
          <p:spPr>
            <a:xfrm>
              <a:off x="5349279" y="3515471"/>
              <a:ext cx="51984" cy="0"/>
            </a:xfrm>
            <a:custGeom>
              <a:avLst/>
              <a:gdLst/>
              <a:ahLst/>
              <a:cxnLst/>
              <a:rect l="l" t="t" r="r" b="b"/>
              <a:pathLst>
                <a:path w="114300">
                  <a:moveTo>
                    <a:pt x="0" y="0"/>
                  </a:moveTo>
                  <a:lnTo>
                    <a:pt x="114074" y="0"/>
                  </a:lnTo>
                </a:path>
              </a:pathLst>
            </a:custGeom>
            <a:ln w="3175">
              <a:solidFill>
                <a:srgbClr val="FDD9CC"/>
              </a:solidFill>
            </a:ln>
          </p:spPr>
          <p:txBody>
            <a:bodyPr wrap="square" lIns="0" tIns="0" rIns="0" bIns="0" rtlCol="0"/>
            <a:lstStyle/>
            <a:p>
              <a:endParaRPr sz="372"/>
            </a:p>
          </p:txBody>
        </p:sp>
        <p:sp>
          <p:nvSpPr>
            <p:cNvPr id="93" name="object 93"/>
            <p:cNvSpPr/>
            <p:nvPr/>
          </p:nvSpPr>
          <p:spPr>
            <a:xfrm>
              <a:off x="5331056" y="3515471"/>
              <a:ext cx="18483" cy="13574"/>
            </a:xfrm>
            <a:custGeom>
              <a:avLst/>
              <a:gdLst/>
              <a:ahLst/>
              <a:cxnLst/>
              <a:rect l="l" t="t" r="r" b="b"/>
              <a:pathLst>
                <a:path w="40640" h="29845">
                  <a:moveTo>
                    <a:pt x="40068" y="0"/>
                  </a:moveTo>
                  <a:lnTo>
                    <a:pt x="27072" y="1965"/>
                  </a:lnTo>
                  <a:lnTo>
                    <a:pt x="15220" y="8117"/>
                  </a:lnTo>
                  <a:lnTo>
                    <a:pt x="5775" y="17527"/>
                  </a:lnTo>
                  <a:lnTo>
                    <a:pt x="0" y="29262"/>
                  </a:lnTo>
                  <a:lnTo>
                    <a:pt x="40068" y="0"/>
                  </a:lnTo>
                  <a:close/>
                </a:path>
              </a:pathLst>
            </a:custGeom>
            <a:solidFill>
              <a:srgbClr val="FDD9CC"/>
            </a:solidFill>
          </p:spPr>
          <p:txBody>
            <a:bodyPr wrap="square" lIns="0" tIns="0" rIns="0" bIns="0" rtlCol="0"/>
            <a:lstStyle/>
            <a:p>
              <a:endParaRPr sz="372"/>
            </a:p>
          </p:txBody>
        </p:sp>
        <p:sp>
          <p:nvSpPr>
            <p:cNvPr id="94" name="object 94"/>
            <p:cNvSpPr/>
            <p:nvPr/>
          </p:nvSpPr>
          <p:spPr>
            <a:xfrm>
              <a:off x="5303175" y="3646580"/>
              <a:ext cx="12707" cy="7220"/>
            </a:xfrm>
            <a:custGeom>
              <a:avLst/>
              <a:gdLst/>
              <a:ahLst/>
              <a:cxnLst/>
              <a:rect l="l" t="t" r="r" b="b"/>
              <a:pathLst>
                <a:path w="27940" h="15875">
                  <a:moveTo>
                    <a:pt x="27676" y="0"/>
                  </a:moveTo>
                  <a:lnTo>
                    <a:pt x="0" y="14381"/>
                  </a:lnTo>
                  <a:lnTo>
                    <a:pt x="8683" y="15301"/>
                  </a:lnTo>
                  <a:lnTo>
                    <a:pt x="16785" y="12917"/>
                  </a:lnTo>
                  <a:lnTo>
                    <a:pt x="23413" y="7670"/>
                  </a:lnTo>
                  <a:lnTo>
                    <a:pt x="27676" y="0"/>
                  </a:lnTo>
                  <a:close/>
                </a:path>
              </a:pathLst>
            </a:custGeom>
            <a:solidFill>
              <a:srgbClr val="FDD9CC"/>
            </a:solidFill>
          </p:spPr>
          <p:txBody>
            <a:bodyPr wrap="square" lIns="0" tIns="0" rIns="0" bIns="0" rtlCol="0"/>
            <a:lstStyle/>
            <a:p>
              <a:endParaRPr sz="372"/>
            </a:p>
          </p:txBody>
        </p:sp>
        <p:sp>
          <p:nvSpPr>
            <p:cNvPr id="95" name="object 95"/>
            <p:cNvSpPr/>
            <p:nvPr/>
          </p:nvSpPr>
          <p:spPr>
            <a:xfrm>
              <a:off x="5295271" y="3640316"/>
              <a:ext cx="7220" cy="12707"/>
            </a:xfrm>
            <a:custGeom>
              <a:avLst/>
              <a:gdLst/>
              <a:ahLst/>
              <a:cxnLst/>
              <a:rect l="l" t="t" r="r" b="b"/>
              <a:pathLst>
                <a:path w="15875" h="27940">
                  <a:moveTo>
                    <a:pt x="951" y="0"/>
                  </a:moveTo>
                  <a:lnTo>
                    <a:pt x="0" y="8650"/>
                  </a:lnTo>
                  <a:lnTo>
                    <a:pt x="2401" y="16716"/>
                  </a:lnTo>
                  <a:lnTo>
                    <a:pt x="7696" y="23301"/>
                  </a:lnTo>
                  <a:lnTo>
                    <a:pt x="15424" y="27511"/>
                  </a:lnTo>
                  <a:lnTo>
                    <a:pt x="951" y="0"/>
                  </a:lnTo>
                  <a:close/>
                </a:path>
              </a:pathLst>
            </a:custGeom>
            <a:solidFill>
              <a:srgbClr val="FDD9CC"/>
            </a:solidFill>
          </p:spPr>
          <p:txBody>
            <a:bodyPr wrap="square" lIns="0" tIns="0" rIns="0" bIns="0" rtlCol="0"/>
            <a:lstStyle/>
            <a:p>
              <a:endParaRPr sz="372"/>
            </a:p>
          </p:txBody>
        </p:sp>
        <p:sp>
          <p:nvSpPr>
            <p:cNvPr id="96" name="object 96"/>
            <p:cNvSpPr/>
            <p:nvPr/>
          </p:nvSpPr>
          <p:spPr>
            <a:xfrm>
              <a:off x="5401167" y="3515465"/>
              <a:ext cx="18483" cy="13574"/>
            </a:xfrm>
            <a:custGeom>
              <a:avLst/>
              <a:gdLst/>
              <a:ahLst/>
              <a:cxnLst/>
              <a:rect l="l" t="t" r="r" b="b"/>
              <a:pathLst>
                <a:path w="40640" h="29845">
                  <a:moveTo>
                    <a:pt x="0" y="0"/>
                  </a:moveTo>
                  <a:lnTo>
                    <a:pt x="40068" y="29256"/>
                  </a:lnTo>
                  <a:lnTo>
                    <a:pt x="34291" y="17524"/>
                  </a:lnTo>
                  <a:lnTo>
                    <a:pt x="24846" y="8116"/>
                  </a:lnTo>
                  <a:lnTo>
                    <a:pt x="12995" y="1964"/>
                  </a:lnTo>
                  <a:lnTo>
                    <a:pt x="0" y="0"/>
                  </a:lnTo>
                  <a:close/>
                </a:path>
              </a:pathLst>
            </a:custGeom>
            <a:solidFill>
              <a:srgbClr val="FDD9CC"/>
            </a:solidFill>
          </p:spPr>
          <p:txBody>
            <a:bodyPr wrap="square" lIns="0" tIns="0" rIns="0" bIns="0" rtlCol="0"/>
            <a:lstStyle/>
            <a:p>
              <a:endParaRPr sz="372"/>
            </a:p>
          </p:txBody>
        </p:sp>
        <p:sp>
          <p:nvSpPr>
            <p:cNvPr id="97" name="object 97"/>
            <p:cNvSpPr/>
            <p:nvPr/>
          </p:nvSpPr>
          <p:spPr>
            <a:xfrm>
              <a:off x="5434647" y="3646581"/>
              <a:ext cx="12707" cy="7220"/>
            </a:xfrm>
            <a:custGeom>
              <a:avLst/>
              <a:gdLst/>
              <a:ahLst/>
              <a:cxnLst/>
              <a:rect l="l" t="t" r="r" b="b"/>
              <a:pathLst>
                <a:path w="27940" h="15875">
                  <a:moveTo>
                    <a:pt x="0" y="0"/>
                  </a:moveTo>
                  <a:lnTo>
                    <a:pt x="4264" y="7654"/>
                  </a:lnTo>
                  <a:lnTo>
                    <a:pt x="10902" y="12897"/>
                  </a:lnTo>
                  <a:lnTo>
                    <a:pt x="19024" y="15287"/>
                  </a:lnTo>
                  <a:lnTo>
                    <a:pt x="27743" y="14381"/>
                  </a:lnTo>
                  <a:lnTo>
                    <a:pt x="0" y="0"/>
                  </a:lnTo>
                  <a:close/>
                </a:path>
              </a:pathLst>
            </a:custGeom>
            <a:solidFill>
              <a:srgbClr val="FDD9CC"/>
            </a:solidFill>
          </p:spPr>
          <p:txBody>
            <a:bodyPr wrap="square" lIns="0" tIns="0" rIns="0" bIns="0" rtlCol="0"/>
            <a:lstStyle/>
            <a:p>
              <a:endParaRPr sz="372"/>
            </a:p>
          </p:txBody>
        </p:sp>
        <p:sp>
          <p:nvSpPr>
            <p:cNvPr id="98" name="object 98"/>
            <p:cNvSpPr/>
            <p:nvPr/>
          </p:nvSpPr>
          <p:spPr>
            <a:xfrm>
              <a:off x="5448165" y="3640315"/>
              <a:ext cx="7220" cy="12707"/>
            </a:xfrm>
            <a:custGeom>
              <a:avLst/>
              <a:gdLst/>
              <a:ahLst/>
              <a:cxnLst/>
              <a:rect l="l" t="t" r="r" b="b"/>
              <a:pathLst>
                <a:path w="15875" h="27940">
                  <a:moveTo>
                    <a:pt x="14436" y="0"/>
                  </a:moveTo>
                  <a:lnTo>
                    <a:pt x="0" y="27512"/>
                  </a:lnTo>
                  <a:lnTo>
                    <a:pt x="7673" y="23302"/>
                  </a:lnTo>
                  <a:lnTo>
                    <a:pt x="12947" y="16717"/>
                  </a:lnTo>
                  <a:lnTo>
                    <a:pt x="15357" y="8650"/>
                  </a:lnTo>
                  <a:lnTo>
                    <a:pt x="14436" y="0"/>
                  </a:lnTo>
                  <a:close/>
                </a:path>
              </a:pathLst>
            </a:custGeom>
            <a:solidFill>
              <a:srgbClr val="FDD9CC"/>
            </a:solidFill>
          </p:spPr>
          <p:txBody>
            <a:bodyPr wrap="square" lIns="0" tIns="0" rIns="0" bIns="0" rtlCol="0"/>
            <a:lstStyle/>
            <a:p>
              <a:endParaRPr sz="372"/>
            </a:p>
          </p:txBody>
        </p:sp>
        <p:sp>
          <p:nvSpPr>
            <p:cNvPr id="99" name="object 99"/>
            <p:cNvSpPr/>
            <p:nvPr/>
          </p:nvSpPr>
          <p:spPr>
            <a:xfrm>
              <a:off x="5320220" y="3723733"/>
              <a:ext cx="27725" cy="0"/>
            </a:xfrm>
            <a:custGeom>
              <a:avLst/>
              <a:gdLst/>
              <a:ahLst/>
              <a:cxnLst/>
              <a:rect l="l" t="t" r="r" b="b"/>
              <a:pathLst>
                <a:path w="60959">
                  <a:moveTo>
                    <a:pt x="0" y="0"/>
                  </a:moveTo>
                  <a:lnTo>
                    <a:pt x="60477" y="0"/>
                  </a:lnTo>
                </a:path>
              </a:pathLst>
            </a:custGeom>
            <a:solidFill>
              <a:srgbClr val="FDD9CC"/>
            </a:solidFill>
          </p:spPr>
          <p:txBody>
            <a:bodyPr wrap="square" lIns="0" tIns="0" rIns="0" bIns="0" rtlCol="0"/>
            <a:lstStyle/>
            <a:p>
              <a:endParaRPr sz="372"/>
            </a:p>
          </p:txBody>
        </p:sp>
        <p:sp>
          <p:nvSpPr>
            <p:cNvPr id="100" name="object 100"/>
            <p:cNvSpPr/>
            <p:nvPr/>
          </p:nvSpPr>
          <p:spPr>
            <a:xfrm>
              <a:off x="5402702" y="3723733"/>
              <a:ext cx="27725" cy="0"/>
            </a:xfrm>
            <a:custGeom>
              <a:avLst/>
              <a:gdLst/>
              <a:ahLst/>
              <a:cxnLst/>
              <a:rect l="l" t="t" r="r" b="b"/>
              <a:pathLst>
                <a:path w="60959">
                  <a:moveTo>
                    <a:pt x="0" y="0"/>
                  </a:moveTo>
                  <a:lnTo>
                    <a:pt x="60515" y="0"/>
                  </a:lnTo>
                </a:path>
              </a:pathLst>
            </a:custGeom>
            <a:solidFill>
              <a:srgbClr val="FDD9CC"/>
            </a:solidFill>
          </p:spPr>
          <p:txBody>
            <a:bodyPr wrap="square" lIns="0" tIns="0" rIns="0" bIns="0" rtlCol="0"/>
            <a:lstStyle/>
            <a:p>
              <a:endParaRPr sz="372"/>
            </a:p>
          </p:txBody>
        </p:sp>
        <p:sp>
          <p:nvSpPr>
            <p:cNvPr id="101" name="object 101"/>
            <p:cNvSpPr/>
            <p:nvPr/>
          </p:nvSpPr>
          <p:spPr>
            <a:xfrm>
              <a:off x="5312170" y="3714425"/>
              <a:ext cx="8086" cy="9530"/>
            </a:xfrm>
            <a:custGeom>
              <a:avLst/>
              <a:gdLst/>
              <a:ahLst/>
              <a:cxnLst/>
              <a:rect l="l" t="t" r="r" b="b"/>
              <a:pathLst>
                <a:path w="17779" h="20954">
                  <a:moveTo>
                    <a:pt x="2720" y="0"/>
                  </a:moveTo>
                  <a:lnTo>
                    <a:pt x="0" y="8206"/>
                  </a:lnTo>
                  <a:lnTo>
                    <a:pt x="4636" y="17053"/>
                  </a:lnTo>
                  <a:lnTo>
                    <a:pt x="12861" y="19726"/>
                  </a:lnTo>
                  <a:lnTo>
                    <a:pt x="14100" y="20220"/>
                  </a:lnTo>
                  <a:lnTo>
                    <a:pt x="16296" y="20555"/>
                  </a:lnTo>
                  <a:lnTo>
                    <a:pt x="17687" y="20464"/>
                  </a:lnTo>
                  <a:lnTo>
                    <a:pt x="2720" y="0"/>
                  </a:lnTo>
                  <a:close/>
                </a:path>
              </a:pathLst>
            </a:custGeom>
            <a:solidFill>
              <a:srgbClr val="FDD9CC"/>
            </a:solidFill>
          </p:spPr>
          <p:txBody>
            <a:bodyPr wrap="square" lIns="0" tIns="0" rIns="0" bIns="0" rtlCol="0"/>
            <a:lstStyle/>
            <a:p>
              <a:endParaRPr sz="372"/>
            </a:p>
          </p:txBody>
        </p:sp>
        <p:sp>
          <p:nvSpPr>
            <p:cNvPr id="102" name="object 102"/>
            <p:cNvSpPr/>
            <p:nvPr/>
          </p:nvSpPr>
          <p:spPr>
            <a:xfrm>
              <a:off x="5430228" y="3714426"/>
              <a:ext cx="7220" cy="9530"/>
            </a:xfrm>
            <a:custGeom>
              <a:avLst/>
              <a:gdLst/>
              <a:ahLst/>
              <a:cxnLst/>
              <a:rect l="l" t="t" r="r" b="b"/>
              <a:pathLst>
                <a:path w="15875" h="20954">
                  <a:moveTo>
                    <a:pt x="14967" y="0"/>
                  </a:moveTo>
                  <a:lnTo>
                    <a:pt x="0" y="20464"/>
                  </a:lnTo>
                  <a:lnTo>
                    <a:pt x="8657" y="20464"/>
                  </a:lnTo>
                  <a:lnTo>
                    <a:pt x="15705" y="13459"/>
                  </a:lnTo>
                  <a:lnTo>
                    <a:pt x="15772" y="3532"/>
                  </a:lnTo>
                  <a:lnTo>
                    <a:pt x="15394" y="1256"/>
                  </a:lnTo>
                  <a:lnTo>
                    <a:pt x="14967" y="0"/>
                  </a:lnTo>
                  <a:close/>
                </a:path>
              </a:pathLst>
            </a:custGeom>
            <a:solidFill>
              <a:srgbClr val="FDD9CC"/>
            </a:solidFill>
          </p:spPr>
          <p:txBody>
            <a:bodyPr wrap="square" lIns="0" tIns="0" rIns="0" bIns="0" rtlCol="0"/>
            <a:lstStyle/>
            <a:p>
              <a:endParaRPr sz="372"/>
            </a:p>
          </p:txBody>
        </p:sp>
        <p:sp>
          <p:nvSpPr>
            <p:cNvPr id="103" name="object 103"/>
            <p:cNvSpPr/>
            <p:nvPr/>
          </p:nvSpPr>
          <p:spPr>
            <a:xfrm>
              <a:off x="5364991" y="3814643"/>
              <a:ext cx="20505" cy="0"/>
            </a:xfrm>
            <a:custGeom>
              <a:avLst/>
              <a:gdLst/>
              <a:ahLst/>
              <a:cxnLst/>
              <a:rect l="l" t="t" r="r" b="b"/>
              <a:pathLst>
                <a:path w="45084">
                  <a:moveTo>
                    <a:pt x="0" y="0"/>
                  </a:moveTo>
                  <a:lnTo>
                    <a:pt x="44894" y="0"/>
                  </a:lnTo>
                </a:path>
              </a:pathLst>
            </a:custGeom>
            <a:solidFill>
              <a:srgbClr val="FDD9CC"/>
            </a:solidFill>
          </p:spPr>
          <p:txBody>
            <a:bodyPr wrap="square" lIns="0" tIns="0" rIns="0" bIns="0" rtlCol="0"/>
            <a:lstStyle/>
            <a:p>
              <a:endParaRPr sz="372"/>
            </a:p>
          </p:txBody>
        </p:sp>
        <p:sp>
          <p:nvSpPr>
            <p:cNvPr id="104" name="object 104"/>
            <p:cNvSpPr/>
            <p:nvPr/>
          </p:nvSpPr>
          <p:spPr>
            <a:xfrm>
              <a:off x="5360281" y="3810603"/>
              <a:ext cx="4910" cy="4332"/>
            </a:xfrm>
            <a:custGeom>
              <a:avLst/>
              <a:gdLst/>
              <a:ahLst/>
              <a:cxnLst/>
              <a:rect l="l" t="t" r="r" b="b"/>
              <a:pathLst>
                <a:path w="10795" h="9525">
                  <a:moveTo>
                    <a:pt x="0" y="0"/>
                  </a:moveTo>
                  <a:lnTo>
                    <a:pt x="647" y="5002"/>
                  </a:lnTo>
                  <a:lnTo>
                    <a:pt x="5283" y="8975"/>
                  </a:lnTo>
                  <a:lnTo>
                    <a:pt x="10354" y="8877"/>
                  </a:lnTo>
                  <a:lnTo>
                    <a:pt x="0" y="0"/>
                  </a:lnTo>
                  <a:close/>
                </a:path>
              </a:pathLst>
            </a:custGeom>
            <a:solidFill>
              <a:srgbClr val="FDD9CC"/>
            </a:solidFill>
          </p:spPr>
          <p:txBody>
            <a:bodyPr wrap="square" lIns="0" tIns="0" rIns="0" bIns="0" rtlCol="0"/>
            <a:lstStyle/>
            <a:p>
              <a:endParaRPr sz="372"/>
            </a:p>
          </p:txBody>
        </p:sp>
        <p:sp>
          <p:nvSpPr>
            <p:cNvPr id="105" name="object 105"/>
            <p:cNvSpPr/>
            <p:nvPr/>
          </p:nvSpPr>
          <p:spPr>
            <a:xfrm>
              <a:off x="5385413" y="3810603"/>
              <a:ext cx="4910" cy="4332"/>
            </a:xfrm>
            <a:custGeom>
              <a:avLst/>
              <a:gdLst/>
              <a:ahLst/>
              <a:cxnLst/>
              <a:rect l="l" t="t" r="r" b="b"/>
              <a:pathLst>
                <a:path w="10795" h="9525">
                  <a:moveTo>
                    <a:pt x="10390" y="0"/>
                  </a:moveTo>
                  <a:lnTo>
                    <a:pt x="0" y="8883"/>
                  </a:lnTo>
                  <a:lnTo>
                    <a:pt x="5130" y="8975"/>
                  </a:lnTo>
                  <a:lnTo>
                    <a:pt x="9744" y="5009"/>
                  </a:lnTo>
                  <a:lnTo>
                    <a:pt x="10390" y="0"/>
                  </a:lnTo>
                  <a:close/>
                </a:path>
              </a:pathLst>
            </a:custGeom>
            <a:solidFill>
              <a:srgbClr val="FDD9CC"/>
            </a:solidFill>
          </p:spPr>
          <p:txBody>
            <a:bodyPr wrap="square" lIns="0" tIns="0" rIns="0" bIns="0" rtlCol="0"/>
            <a:lstStyle/>
            <a:p>
              <a:endParaRPr sz="372"/>
            </a:p>
          </p:txBody>
        </p:sp>
        <p:sp>
          <p:nvSpPr>
            <p:cNvPr id="106" name="object 106"/>
            <p:cNvSpPr/>
            <p:nvPr/>
          </p:nvSpPr>
          <p:spPr>
            <a:xfrm>
              <a:off x="5494316" y="3633664"/>
              <a:ext cx="134580" cy="360998"/>
            </a:xfrm>
            <a:custGeom>
              <a:avLst/>
              <a:gdLst/>
              <a:ahLst/>
              <a:cxnLst/>
              <a:rect l="l" t="t" r="r" b="b"/>
              <a:pathLst>
                <a:path w="295909" h="793750">
                  <a:moveTo>
                    <a:pt x="148013" y="0"/>
                  </a:moveTo>
                  <a:lnTo>
                    <a:pt x="90657" y="37425"/>
                  </a:lnTo>
                  <a:lnTo>
                    <a:pt x="85793" y="55641"/>
                  </a:lnTo>
                  <a:lnTo>
                    <a:pt x="85797" y="75729"/>
                  </a:lnTo>
                  <a:lnTo>
                    <a:pt x="105712" y="116031"/>
                  </a:lnTo>
                  <a:lnTo>
                    <a:pt x="139975" y="132457"/>
                  </a:lnTo>
                  <a:lnTo>
                    <a:pt x="150562" y="132079"/>
                  </a:lnTo>
                  <a:lnTo>
                    <a:pt x="193721" y="112598"/>
                  </a:lnTo>
                  <a:lnTo>
                    <a:pt x="210307" y="76853"/>
                  </a:lnTo>
                  <a:lnTo>
                    <a:pt x="210289" y="55641"/>
                  </a:lnTo>
                  <a:lnTo>
                    <a:pt x="180835" y="9273"/>
                  </a:lnTo>
                  <a:lnTo>
                    <a:pt x="148013" y="0"/>
                  </a:lnTo>
                  <a:close/>
                </a:path>
                <a:path w="295909" h="793750">
                  <a:moveTo>
                    <a:pt x="228131" y="249936"/>
                  </a:moveTo>
                  <a:lnTo>
                    <a:pt x="67965" y="249936"/>
                  </a:lnTo>
                  <a:lnTo>
                    <a:pt x="68035" y="599706"/>
                  </a:lnTo>
                  <a:lnTo>
                    <a:pt x="68226" y="672292"/>
                  </a:lnTo>
                  <a:lnTo>
                    <a:pt x="68549" y="724297"/>
                  </a:lnTo>
                  <a:lnTo>
                    <a:pt x="69594" y="768334"/>
                  </a:lnTo>
                  <a:lnTo>
                    <a:pt x="100362" y="793168"/>
                  </a:lnTo>
                  <a:lnTo>
                    <a:pt x="108340" y="792842"/>
                  </a:lnTo>
                  <a:lnTo>
                    <a:pt x="139811" y="769957"/>
                  </a:lnTo>
                  <a:lnTo>
                    <a:pt x="141794" y="689368"/>
                  </a:lnTo>
                  <a:lnTo>
                    <a:pt x="141879" y="462269"/>
                  </a:lnTo>
                  <a:lnTo>
                    <a:pt x="228132" y="462269"/>
                  </a:lnTo>
                  <a:lnTo>
                    <a:pt x="228131" y="249936"/>
                  </a:lnTo>
                  <a:close/>
                </a:path>
                <a:path w="295909" h="793750">
                  <a:moveTo>
                    <a:pt x="228132" y="462269"/>
                  </a:moveTo>
                  <a:lnTo>
                    <a:pt x="154204" y="462269"/>
                  </a:lnTo>
                  <a:lnTo>
                    <a:pt x="154286" y="708094"/>
                  </a:lnTo>
                  <a:lnTo>
                    <a:pt x="155166" y="755601"/>
                  </a:lnTo>
                  <a:lnTo>
                    <a:pt x="175193" y="790137"/>
                  </a:lnTo>
                  <a:lnTo>
                    <a:pt x="191174" y="792746"/>
                  </a:lnTo>
                  <a:lnTo>
                    <a:pt x="199887" y="792125"/>
                  </a:lnTo>
                  <a:lnTo>
                    <a:pt x="227248" y="746207"/>
                  </a:lnTo>
                  <a:lnTo>
                    <a:pt x="227938" y="701458"/>
                  </a:lnTo>
                  <a:lnTo>
                    <a:pt x="228132" y="462269"/>
                  </a:lnTo>
                  <a:close/>
                </a:path>
                <a:path w="295909" h="793750">
                  <a:moveTo>
                    <a:pt x="295606" y="249936"/>
                  </a:moveTo>
                  <a:lnTo>
                    <a:pt x="240388" y="249936"/>
                  </a:lnTo>
                  <a:lnTo>
                    <a:pt x="241225" y="446978"/>
                  </a:lnTo>
                  <a:lnTo>
                    <a:pt x="244922" y="452397"/>
                  </a:lnTo>
                  <a:lnTo>
                    <a:pt x="251686" y="458979"/>
                  </a:lnTo>
                  <a:lnTo>
                    <a:pt x="260464" y="462756"/>
                  </a:lnTo>
                  <a:lnTo>
                    <a:pt x="270174" y="463466"/>
                  </a:lnTo>
                  <a:lnTo>
                    <a:pt x="279731" y="460847"/>
                  </a:lnTo>
                  <a:lnTo>
                    <a:pt x="295490" y="421903"/>
                  </a:lnTo>
                  <a:lnTo>
                    <a:pt x="295835" y="270922"/>
                  </a:lnTo>
                  <a:lnTo>
                    <a:pt x="295606" y="249936"/>
                  </a:lnTo>
                  <a:close/>
                </a:path>
                <a:path w="295909" h="793750">
                  <a:moveTo>
                    <a:pt x="147181" y="145229"/>
                  </a:moveTo>
                  <a:lnTo>
                    <a:pt x="93471" y="145867"/>
                  </a:lnTo>
                  <a:lnTo>
                    <a:pt x="42551" y="155716"/>
                  </a:lnTo>
                  <a:lnTo>
                    <a:pt x="11163" y="187554"/>
                  </a:lnTo>
                  <a:lnTo>
                    <a:pt x="923" y="238062"/>
                  </a:lnTo>
                  <a:lnTo>
                    <a:pt x="66" y="296085"/>
                  </a:lnTo>
                  <a:lnTo>
                    <a:pt x="0" y="363333"/>
                  </a:lnTo>
                  <a:lnTo>
                    <a:pt x="742" y="420087"/>
                  </a:lnTo>
                  <a:lnTo>
                    <a:pt x="2313" y="446631"/>
                  </a:lnTo>
                  <a:lnTo>
                    <a:pt x="7750" y="454947"/>
                  </a:lnTo>
                  <a:lnTo>
                    <a:pt x="15659" y="460694"/>
                  </a:lnTo>
                  <a:lnTo>
                    <a:pt x="25061" y="463393"/>
                  </a:lnTo>
                  <a:lnTo>
                    <a:pt x="34981" y="462562"/>
                  </a:lnTo>
                  <a:lnTo>
                    <a:pt x="55581" y="401837"/>
                  </a:lnTo>
                  <a:lnTo>
                    <a:pt x="55640" y="249936"/>
                  </a:lnTo>
                  <a:lnTo>
                    <a:pt x="295606" y="249936"/>
                  </a:lnTo>
                  <a:lnTo>
                    <a:pt x="292862" y="210666"/>
                  </a:lnTo>
                  <a:lnTo>
                    <a:pt x="271263" y="170927"/>
                  </a:lnTo>
                  <a:lnTo>
                    <a:pt x="231401" y="147686"/>
                  </a:lnTo>
                  <a:lnTo>
                    <a:pt x="200882" y="145833"/>
                  </a:lnTo>
                  <a:lnTo>
                    <a:pt x="147181" y="145229"/>
                  </a:lnTo>
                  <a:close/>
                </a:path>
              </a:pathLst>
            </a:custGeom>
            <a:solidFill>
              <a:srgbClr val="D8493F"/>
            </a:solidFill>
          </p:spPr>
          <p:txBody>
            <a:bodyPr wrap="square" lIns="0" tIns="0" rIns="0" bIns="0" rtlCol="0"/>
            <a:lstStyle/>
            <a:p>
              <a:endParaRPr sz="372"/>
            </a:p>
          </p:txBody>
        </p:sp>
        <p:sp>
          <p:nvSpPr>
            <p:cNvPr id="107" name="object 107"/>
            <p:cNvSpPr/>
            <p:nvPr/>
          </p:nvSpPr>
          <p:spPr>
            <a:xfrm>
              <a:off x="5307937" y="3897079"/>
              <a:ext cx="134580" cy="360998"/>
            </a:xfrm>
            <a:custGeom>
              <a:avLst/>
              <a:gdLst/>
              <a:ahLst/>
              <a:cxnLst/>
              <a:rect l="l" t="t" r="r" b="b"/>
              <a:pathLst>
                <a:path w="295909" h="793750">
                  <a:moveTo>
                    <a:pt x="148012" y="0"/>
                  </a:moveTo>
                  <a:lnTo>
                    <a:pt x="90655" y="37425"/>
                  </a:lnTo>
                  <a:lnTo>
                    <a:pt x="85792" y="55642"/>
                  </a:lnTo>
                  <a:lnTo>
                    <a:pt x="85795" y="75731"/>
                  </a:lnTo>
                  <a:lnTo>
                    <a:pt x="105711" y="116031"/>
                  </a:lnTo>
                  <a:lnTo>
                    <a:pt x="139974" y="132457"/>
                  </a:lnTo>
                  <a:lnTo>
                    <a:pt x="150560" y="132078"/>
                  </a:lnTo>
                  <a:lnTo>
                    <a:pt x="193719" y="112598"/>
                  </a:lnTo>
                  <a:lnTo>
                    <a:pt x="210305" y="76853"/>
                  </a:lnTo>
                  <a:lnTo>
                    <a:pt x="210287" y="55642"/>
                  </a:lnTo>
                  <a:lnTo>
                    <a:pt x="180836" y="9271"/>
                  </a:lnTo>
                  <a:lnTo>
                    <a:pt x="148012" y="0"/>
                  </a:lnTo>
                  <a:close/>
                </a:path>
                <a:path w="295909" h="793750">
                  <a:moveTo>
                    <a:pt x="228128" y="249935"/>
                  </a:moveTo>
                  <a:lnTo>
                    <a:pt x="67963" y="249935"/>
                  </a:lnTo>
                  <a:lnTo>
                    <a:pt x="68033" y="599709"/>
                  </a:lnTo>
                  <a:lnTo>
                    <a:pt x="68225" y="672295"/>
                  </a:lnTo>
                  <a:lnTo>
                    <a:pt x="68547" y="724299"/>
                  </a:lnTo>
                  <a:lnTo>
                    <a:pt x="69593" y="768334"/>
                  </a:lnTo>
                  <a:lnTo>
                    <a:pt x="100361" y="793165"/>
                  </a:lnTo>
                  <a:lnTo>
                    <a:pt x="108341" y="792839"/>
                  </a:lnTo>
                  <a:lnTo>
                    <a:pt x="139808" y="769957"/>
                  </a:lnTo>
                  <a:lnTo>
                    <a:pt x="141793" y="689371"/>
                  </a:lnTo>
                  <a:lnTo>
                    <a:pt x="141877" y="462269"/>
                  </a:lnTo>
                  <a:lnTo>
                    <a:pt x="228129" y="462269"/>
                  </a:lnTo>
                  <a:lnTo>
                    <a:pt x="228128" y="249935"/>
                  </a:lnTo>
                  <a:close/>
                </a:path>
                <a:path w="295909" h="793750">
                  <a:moveTo>
                    <a:pt x="228129" y="462269"/>
                  </a:moveTo>
                  <a:lnTo>
                    <a:pt x="154203" y="462269"/>
                  </a:lnTo>
                  <a:lnTo>
                    <a:pt x="154284" y="708097"/>
                  </a:lnTo>
                  <a:lnTo>
                    <a:pt x="155164" y="755603"/>
                  </a:lnTo>
                  <a:lnTo>
                    <a:pt x="175190" y="790137"/>
                  </a:lnTo>
                  <a:lnTo>
                    <a:pt x="191171" y="792746"/>
                  </a:lnTo>
                  <a:lnTo>
                    <a:pt x="199885" y="792125"/>
                  </a:lnTo>
                  <a:lnTo>
                    <a:pt x="227246" y="746211"/>
                  </a:lnTo>
                  <a:lnTo>
                    <a:pt x="227936" y="701463"/>
                  </a:lnTo>
                  <a:lnTo>
                    <a:pt x="228129" y="462269"/>
                  </a:lnTo>
                  <a:close/>
                </a:path>
                <a:path w="295909" h="793750">
                  <a:moveTo>
                    <a:pt x="295605" y="249935"/>
                  </a:moveTo>
                  <a:lnTo>
                    <a:pt x="240393" y="249935"/>
                  </a:lnTo>
                  <a:lnTo>
                    <a:pt x="241222" y="446978"/>
                  </a:lnTo>
                  <a:lnTo>
                    <a:pt x="244919" y="452397"/>
                  </a:lnTo>
                  <a:lnTo>
                    <a:pt x="251683" y="458977"/>
                  </a:lnTo>
                  <a:lnTo>
                    <a:pt x="260462" y="462754"/>
                  </a:lnTo>
                  <a:lnTo>
                    <a:pt x="270171" y="463465"/>
                  </a:lnTo>
                  <a:lnTo>
                    <a:pt x="279729" y="460847"/>
                  </a:lnTo>
                  <a:lnTo>
                    <a:pt x="295488" y="421903"/>
                  </a:lnTo>
                  <a:lnTo>
                    <a:pt x="295834" y="270922"/>
                  </a:lnTo>
                  <a:lnTo>
                    <a:pt x="295605" y="249935"/>
                  </a:lnTo>
                  <a:close/>
                </a:path>
                <a:path w="295909" h="793750">
                  <a:moveTo>
                    <a:pt x="147179" y="145229"/>
                  </a:moveTo>
                  <a:lnTo>
                    <a:pt x="93469" y="145867"/>
                  </a:lnTo>
                  <a:lnTo>
                    <a:pt x="42549" y="155716"/>
                  </a:lnTo>
                  <a:lnTo>
                    <a:pt x="11161" y="187554"/>
                  </a:lnTo>
                  <a:lnTo>
                    <a:pt x="924" y="238062"/>
                  </a:lnTo>
                  <a:lnTo>
                    <a:pt x="67" y="296085"/>
                  </a:lnTo>
                  <a:lnTo>
                    <a:pt x="0" y="363333"/>
                  </a:lnTo>
                  <a:lnTo>
                    <a:pt x="741" y="420087"/>
                  </a:lnTo>
                  <a:lnTo>
                    <a:pt x="2311" y="446631"/>
                  </a:lnTo>
                  <a:lnTo>
                    <a:pt x="7748" y="454949"/>
                  </a:lnTo>
                  <a:lnTo>
                    <a:pt x="15656" y="460697"/>
                  </a:lnTo>
                  <a:lnTo>
                    <a:pt x="25058" y="463396"/>
                  </a:lnTo>
                  <a:lnTo>
                    <a:pt x="34978" y="462567"/>
                  </a:lnTo>
                  <a:lnTo>
                    <a:pt x="55579" y="401840"/>
                  </a:lnTo>
                  <a:lnTo>
                    <a:pt x="55638" y="249935"/>
                  </a:lnTo>
                  <a:lnTo>
                    <a:pt x="295605" y="249935"/>
                  </a:lnTo>
                  <a:lnTo>
                    <a:pt x="292859" y="210666"/>
                  </a:lnTo>
                  <a:lnTo>
                    <a:pt x="271266" y="170927"/>
                  </a:lnTo>
                  <a:lnTo>
                    <a:pt x="231399" y="147686"/>
                  </a:lnTo>
                  <a:lnTo>
                    <a:pt x="200881" y="145833"/>
                  </a:lnTo>
                  <a:lnTo>
                    <a:pt x="147179" y="145229"/>
                  </a:lnTo>
                  <a:close/>
                </a:path>
              </a:pathLst>
            </a:custGeom>
            <a:solidFill>
              <a:srgbClr val="B6CCC3"/>
            </a:solidFill>
          </p:spPr>
          <p:txBody>
            <a:bodyPr wrap="square" lIns="0" tIns="0" rIns="0" bIns="0" rtlCol="0"/>
            <a:lstStyle/>
            <a:p>
              <a:endParaRPr sz="372"/>
            </a:p>
          </p:txBody>
        </p:sp>
        <p:sp>
          <p:nvSpPr>
            <p:cNvPr id="108" name="object 108"/>
            <p:cNvSpPr/>
            <p:nvPr/>
          </p:nvSpPr>
          <p:spPr>
            <a:xfrm>
              <a:off x="5182776" y="2383249"/>
              <a:ext cx="520291" cy="741642"/>
            </a:xfrm>
            <a:prstGeom prst="rect">
              <a:avLst/>
            </a:prstGeom>
            <a:blipFill>
              <a:blip r:embed="rId7" cstate="print"/>
              <a:stretch>
                <a:fillRect/>
              </a:stretch>
            </a:blipFill>
          </p:spPr>
          <p:txBody>
            <a:bodyPr wrap="square" lIns="0" tIns="0" rIns="0" bIns="0" rtlCol="0"/>
            <a:lstStyle/>
            <a:p>
              <a:endParaRPr sz="372"/>
            </a:p>
          </p:txBody>
        </p:sp>
        <p:sp>
          <p:nvSpPr>
            <p:cNvPr id="109" name="object 109"/>
            <p:cNvSpPr/>
            <p:nvPr/>
          </p:nvSpPr>
          <p:spPr>
            <a:xfrm>
              <a:off x="5062338" y="3682944"/>
              <a:ext cx="251543" cy="262229"/>
            </a:xfrm>
            <a:custGeom>
              <a:avLst/>
              <a:gdLst/>
              <a:ahLst/>
              <a:cxnLst/>
              <a:rect l="l" t="t" r="r" b="b"/>
              <a:pathLst>
                <a:path w="553084" h="576579">
                  <a:moveTo>
                    <a:pt x="332122" y="124018"/>
                  </a:moveTo>
                  <a:lnTo>
                    <a:pt x="219003" y="124018"/>
                  </a:lnTo>
                  <a:lnTo>
                    <a:pt x="282812" y="154307"/>
                  </a:lnTo>
                  <a:lnTo>
                    <a:pt x="206561" y="276235"/>
                  </a:lnTo>
                  <a:lnTo>
                    <a:pt x="200711" y="292036"/>
                  </a:lnTo>
                  <a:lnTo>
                    <a:pt x="201166" y="308963"/>
                  </a:lnTo>
                  <a:lnTo>
                    <a:pt x="207926" y="324540"/>
                  </a:lnTo>
                  <a:lnTo>
                    <a:pt x="220993" y="336291"/>
                  </a:lnTo>
                  <a:lnTo>
                    <a:pt x="329133" y="411143"/>
                  </a:lnTo>
                  <a:lnTo>
                    <a:pt x="331078" y="413084"/>
                  </a:lnTo>
                  <a:lnTo>
                    <a:pt x="266766" y="541675"/>
                  </a:lnTo>
                  <a:lnTo>
                    <a:pt x="264256" y="550896"/>
                  </a:lnTo>
                  <a:lnTo>
                    <a:pt x="265440" y="560041"/>
                  </a:lnTo>
                  <a:lnTo>
                    <a:pt x="269960" y="568077"/>
                  </a:lnTo>
                  <a:lnTo>
                    <a:pt x="277460" y="573968"/>
                  </a:lnTo>
                  <a:lnTo>
                    <a:pt x="280928" y="575678"/>
                  </a:lnTo>
                  <a:lnTo>
                    <a:pt x="284637" y="576491"/>
                  </a:lnTo>
                  <a:lnTo>
                    <a:pt x="297041" y="576491"/>
                  </a:lnTo>
                  <a:lnTo>
                    <a:pt x="305520" y="571643"/>
                  </a:lnTo>
                  <a:lnTo>
                    <a:pt x="381795" y="419095"/>
                  </a:lnTo>
                  <a:lnTo>
                    <a:pt x="384072" y="411892"/>
                  </a:lnTo>
                  <a:lnTo>
                    <a:pt x="384023" y="404511"/>
                  </a:lnTo>
                  <a:lnTo>
                    <a:pt x="381734" y="397491"/>
                  </a:lnTo>
                  <a:lnTo>
                    <a:pt x="377287" y="391363"/>
                  </a:lnTo>
                  <a:lnTo>
                    <a:pt x="302364" y="316440"/>
                  </a:lnTo>
                  <a:lnTo>
                    <a:pt x="364188" y="211693"/>
                  </a:lnTo>
                  <a:lnTo>
                    <a:pt x="423700" y="211693"/>
                  </a:lnTo>
                  <a:lnTo>
                    <a:pt x="378792" y="150339"/>
                  </a:lnTo>
                  <a:lnTo>
                    <a:pt x="377534" y="149623"/>
                  </a:lnTo>
                  <a:lnTo>
                    <a:pt x="376477" y="148615"/>
                  </a:lnTo>
                  <a:lnTo>
                    <a:pt x="375371" y="146765"/>
                  </a:lnTo>
                  <a:lnTo>
                    <a:pt x="374075" y="145155"/>
                  </a:lnTo>
                  <a:lnTo>
                    <a:pt x="372316" y="144123"/>
                  </a:lnTo>
                  <a:lnTo>
                    <a:pt x="332122" y="124018"/>
                  </a:lnTo>
                  <a:close/>
                </a:path>
                <a:path w="553084" h="576579">
                  <a:moveTo>
                    <a:pt x="182546" y="326673"/>
                  </a:moveTo>
                  <a:lnTo>
                    <a:pt x="153740" y="384332"/>
                  </a:lnTo>
                  <a:lnTo>
                    <a:pt x="24016" y="384332"/>
                  </a:lnTo>
                  <a:lnTo>
                    <a:pt x="14671" y="386218"/>
                  </a:lnTo>
                  <a:lnTo>
                    <a:pt x="7032" y="391370"/>
                  </a:lnTo>
                  <a:lnTo>
                    <a:pt x="1888" y="398997"/>
                  </a:lnTo>
                  <a:lnTo>
                    <a:pt x="0" y="408353"/>
                  </a:lnTo>
                  <a:lnTo>
                    <a:pt x="1888" y="417707"/>
                  </a:lnTo>
                  <a:lnTo>
                    <a:pt x="7037" y="425342"/>
                  </a:lnTo>
                  <a:lnTo>
                    <a:pt x="14671" y="430487"/>
                  </a:lnTo>
                  <a:lnTo>
                    <a:pt x="24016" y="432373"/>
                  </a:lnTo>
                  <a:lnTo>
                    <a:pt x="174282" y="432373"/>
                  </a:lnTo>
                  <a:lnTo>
                    <a:pt x="180345" y="430427"/>
                  </a:lnTo>
                  <a:lnTo>
                    <a:pt x="185081" y="425342"/>
                  </a:lnTo>
                  <a:lnTo>
                    <a:pt x="185308" y="425061"/>
                  </a:lnTo>
                  <a:lnTo>
                    <a:pt x="186019" y="424302"/>
                  </a:lnTo>
                  <a:lnTo>
                    <a:pt x="186768" y="423620"/>
                  </a:lnTo>
                  <a:lnTo>
                    <a:pt x="187354" y="422750"/>
                  </a:lnTo>
                  <a:lnTo>
                    <a:pt x="235395" y="374714"/>
                  </a:lnTo>
                  <a:lnTo>
                    <a:pt x="206561" y="355455"/>
                  </a:lnTo>
                  <a:lnTo>
                    <a:pt x="199441" y="349627"/>
                  </a:lnTo>
                  <a:lnTo>
                    <a:pt x="192762" y="342884"/>
                  </a:lnTo>
                  <a:lnTo>
                    <a:pt x="186979" y="335231"/>
                  </a:lnTo>
                  <a:lnTo>
                    <a:pt x="182546" y="326673"/>
                  </a:lnTo>
                  <a:close/>
                </a:path>
                <a:path w="553084" h="576579">
                  <a:moveTo>
                    <a:pt x="423700" y="211693"/>
                  </a:moveTo>
                  <a:lnTo>
                    <a:pt x="364188" y="211693"/>
                  </a:lnTo>
                  <a:lnTo>
                    <a:pt x="413003" y="278397"/>
                  </a:lnTo>
                  <a:lnTo>
                    <a:pt x="417499" y="284599"/>
                  </a:lnTo>
                  <a:lnTo>
                    <a:pt x="424724" y="288245"/>
                  </a:lnTo>
                  <a:lnTo>
                    <a:pt x="528455" y="288245"/>
                  </a:lnTo>
                  <a:lnTo>
                    <a:pt x="537813" y="286357"/>
                  </a:lnTo>
                  <a:lnTo>
                    <a:pt x="545445" y="281207"/>
                  </a:lnTo>
                  <a:lnTo>
                    <a:pt x="550586" y="273572"/>
                  </a:lnTo>
                  <a:lnTo>
                    <a:pt x="552470" y="264225"/>
                  </a:lnTo>
                  <a:lnTo>
                    <a:pt x="550586" y="254880"/>
                  </a:lnTo>
                  <a:lnTo>
                    <a:pt x="545445" y="247244"/>
                  </a:lnTo>
                  <a:lnTo>
                    <a:pt x="537813" y="242094"/>
                  </a:lnTo>
                  <a:lnTo>
                    <a:pt x="528455" y="240205"/>
                  </a:lnTo>
                  <a:lnTo>
                    <a:pt x="444570" y="240205"/>
                  </a:lnTo>
                  <a:lnTo>
                    <a:pt x="423700" y="211693"/>
                  </a:lnTo>
                  <a:close/>
                </a:path>
                <a:path w="553084" h="576579">
                  <a:moveTo>
                    <a:pt x="213773" y="72178"/>
                  </a:moveTo>
                  <a:lnTo>
                    <a:pt x="105699" y="148931"/>
                  </a:lnTo>
                  <a:lnTo>
                    <a:pt x="96328" y="164746"/>
                  </a:lnTo>
                  <a:lnTo>
                    <a:pt x="96793" y="173945"/>
                  </a:lnTo>
                  <a:lnTo>
                    <a:pt x="100891" y="182560"/>
                  </a:lnTo>
                  <a:lnTo>
                    <a:pt x="105603" y="188848"/>
                  </a:lnTo>
                  <a:lnTo>
                    <a:pt x="112823" y="192163"/>
                  </a:lnTo>
                  <a:lnTo>
                    <a:pt x="125122" y="192163"/>
                  </a:lnTo>
                  <a:lnTo>
                    <a:pt x="130196" y="190602"/>
                  </a:lnTo>
                  <a:lnTo>
                    <a:pt x="219003" y="124018"/>
                  </a:lnTo>
                  <a:lnTo>
                    <a:pt x="332122" y="124018"/>
                  </a:lnTo>
                  <a:lnTo>
                    <a:pt x="324285" y="120097"/>
                  </a:lnTo>
                  <a:lnTo>
                    <a:pt x="323295" y="119429"/>
                  </a:lnTo>
                  <a:lnTo>
                    <a:pt x="322027" y="119166"/>
                  </a:lnTo>
                  <a:lnTo>
                    <a:pt x="320615" y="119093"/>
                  </a:lnTo>
                  <a:lnTo>
                    <a:pt x="226503" y="74391"/>
                  </a:lnTo>
                  <a:lnTo>
                    <a:pt x="220219" y="72403"/>
                  </a:lnTo>
                  <a:lnTo>
                    <a:pt x="213773" y="72178"/>
                  </a:lnTo>
                  <a:close/>
                </a:path>
                <a:path w="553084" h="576579">
                  <a:moveTo>
                    <a:pt x="396341" y="0"/>
                  </a:moveTo>
                  <a:lnTo>
                    <a:pt x="372963" y="4718"/>
                  </a:lnTo>
                  <a:lnTo>
                    <a:pt x="353874" y="17586"/>
                  </a:lnTo>
                  <a:lnTo>
                    <a:pt x="341005" y="36674"/>
                  </a:lnTo>
                  <a:lnTo>
                    <a:pt x="336286" y="60051"/>
                  </a:lnTo>
                  <a:lnTo>
                    <a:pt x="341005" y="83428"/>
                  </a:lnTo>
                  <a:lnTo>
                    <a:pt x="353874" y="102514"/>
                  </a:lnTo>
                  <a:lnTo>
                    <a:pt x="372963" y="115380"/>
                  </a:lnTo>
                  <a:lnTo>
                    <a:pt x="396341" y="120097"/>
                  </a:lnTo>
                  <a:lnTo>
                    <a:pt x="419720" y="115380"/>
                  </a:lnTo>
                  <a:lnTo>
                    <a:pt x="438809" y="102514"/>
                  </a:lnTo>
                  <a:lnTo>
                    <a:pt x="451678" y="83428"/>
                  </a:lnTo>
                  <a:lnTo>
                    <a:pt x="456397" y="60051"/>
                  </a:lnTo>
                  <a:lnTo>
                    <a:pt x="451678" y="36674"/>
                  </a:lnTo>
                  <a:lnTo>
                    <a:pt x="438809" y="17586"/>
                  </a:lnTo>
                  <a:lnTo>
                    <a:pt x="419720" y="4718"/>
                  </a:lnTo>
                  <a:lnTo>
                    <a:pt x="396341" y="0"/>
                  </a:lnTo>
                  <a:close/>
                </a:path>
              </a:pathLst>
            </a:custGeom>
            <a:solidFill>
              <a:srgbClr val="98B7AC"/>
            </a:solidFill>
          </p:spPr>
          <p:txBody>
            <a:bodyPr wrap="square" lIns="0" tIns="0" rIns="0" bIns="0" rtlCol="0"/>
            <a:lstStyle/>
            <a:p>
              <a:endParaRPr sz="372"/>
            </a:p>
          </p:txBody>
        </p:sp>
        <p:sp>
          <p:nvSpPr>
            <p:cNvPr id="110" name="object 110"/>
            <p:cNvSpPr/>
            <p:nvPr/>
          </p:nvSpPr>
          <p:spPr>
            <a:xfrm>
              <a:off x="5926823" y="2496271"/>
              <a:ext cx="1370368" cy="273972"/>
            </a:xfrm>
            <a:prstGeom prst="rect">
              <a:avLst/>
            </a:prstGeom>
            <a:blipFill>
              <a:blip r:embed="rId5" cstate="print"/>
              <a:stretch>
                <a:fillRect/>
              </a:stretch>
            </a:blipFill>
          </p:spPr>
          <p:txBody>
            <a:bodyPr wrap="square" lIns="0" tIns="0" rIns="0" bIns="0" rtlCol="0"/>
            <a:lstStyle/>
            <a:p>
              <a:endParaRPr sz="372"/>
            </a:p>
          </p:txBody>
        </p:sp>
        <p:sp>
          <p:nvSpPr>
            <p:cNvPr id="113" name="object 113"/>
            <p:cNvSpPr/>
            <p:nvPr/>
          </p:nvSpPr>
          <p:spPr>
            <a:xfrm>
              <a:off x="5916176" y="3687863"/>
              <a:ext cx="1342046" cy="245479"/>
            </a:xfrm>
            <a:custGeom>
              <a:avLst/>
              <a:gdLst/>
              <a:ahLst/>
              <a:cxnLst/>
              <a:rect l="l" t="t" r="r" b="b"/>
              <a:pathLst>
                <a:path w="2950845" h="539750">
                  <a:moveTo>
                    <a:pt x="2314347" y="0"/>
                  </a:moveTo>
                  <a:lnTo>
                    <a:pt x="2314347" y="75622"/>
                  </a:lnTo>
                  <a:lnTo>
                    <a:pt x="0" y="75622"/>
                  </a:lnTo>
                  <a:lnTo>
                    <a:pt x="0" y="463952"/>
                  </a:lnTo>
                  <a:lnTo>
                    <a:pt x="2314347" y="463952"/>
                  </a:lnTo>
                  <a:lnTo>
                    <a:pt x="2314347" y="539575"/>
                  </a:lnTo>
                  <a:lnTo>
                    <a:pt x="2950296" y="269787"/>
                  </a:lnTo>
                  <a:lnTo>
                    <a:pt x="2314347" y="0"/>
                  </a:lnTo>
                  <a:close/>
                </a:path>
              </a:pathLst>
            </a:custGeom>
            <a:solidFill>
              <a:srgbClr val="929292"/>
            </a:solidFill>
          </p:spPr>
          <p:txBody>
            <a:bodyPr wrap="square" lIns="0" tIns="0" rIns="0" bIns="0" rtlCol="0"/>
            <a:lstStyle/>
            <a:p>
              <a:endParaRPr sz="372"/>
            </a:p>
          </p:txBody>
        </p:sp>
        <p:sp>
          <p:nvSpPr>
            <p:cNvPr id="200" name="object 200"/>
            <p:cNvSpPr txBox="1"/>
            <p:nvPr/>
          </p:nvSpPr>
          <p:spPr>
            <a:xfrm>
              <a:off x="2021417" y="4689013"/>
              <a:ext cx="2545758" cy="338103"/>
            </a:xfrm>
            <a:prstGeom prst="rect">
              <a:avLst/>
            </a:prstGeom>
          </p:spPr>
          <p:txBody>
            <a:bodyPr vert="horz" wrap="square" lIns="0" tIns="5776" rIns="0" bIns="0" rtlCol="0">
              <a:spAutoFit/>
            </a:bodyPr>
            <a:lstStyle/>
            <a:p>
              <a:pPr marL="72200" marR="2310" indent="-66712">
                <a:lnSpc>
                  <a:spcPct val="130200"/>
                </a:lnSpc>
                <a:spcBef>
                  <a:spcPts val="45"/>
                </a:spcBef>
              </a:pPr>
              <a:r>
                <a:rPr sz="864" spc="5" dirty="0">
                  <a:latin typeface="Chalkduster"/>
                  <a:cs typeface="Chalkduster"/>
                </a:rPr>
                <a:t>We will </a:t>
              </a:r>
              <a:r>
                <a:rPr sz="864" spc="-23" dirty="0">
                  <a:latin typeface="Chalkduster"/>
                  <a:cs typeface="Chalkduster"/>
                </a:rPr>
                <a:t>let </a:t>
              </a:r>
              <a:r>
                <a:rPr sz="864" spc="-2" dirty="0">
                  <a:latin typeface="Chalkduster"/>
                  <a:cs typeface="Chalkduster"/>
                </a:rPr>
                <a:t>you know </a:t>
              </a:r>
              <a:r>
                <a:rPr sz="864" spc="-5" dirty="0">
                  <a:latin typeface="Chalkduster"/>
                  <a:cs typeface="Chalkduster"/>
                </a:rPr>
                <a:t>immediately </a:t>
              </a:r>
              <a:r>
                <a:rPr sz="864" spc="5" dirty="0">
                  <a:latin typeface="Chalkduster"/>
                  <a:cs typeface="Chalkduster"/>
                </a:rPr>
                <a:t>when  </a:t>
              </a:r>
              <a:r>
                <a:rPr sz="864" spc="-2" dirty="0">
                  <a:latin typeface="Chalkduster"/>
                  <a:cs typeface="Chalkduster"/>
                </a:rPr>
                <a:t>we </a:t>
              </a:r>
              <a:r>
                <a:rPr sz="864" dirty="0">
                  <a:latin typeface="Chalkduster"/>
                  <a:cs typeface="Chalkduster"/>
                </a:rPr>
                <a:t>figure </a:t>
              </a:r>
              <a:r>
                <a:rPr sz="864" spc="5" dirty="0">
                  <a:latin typeface="Chalkduster"/>
                  <a:cs typeface="Chalkduster"/>
                </a:rPr>
                <a:t>this </a:t>
              </a:r>
              <a:r>
                <a:rPr sz="864" spc="-27" dirty="0">
                  <a:latin typeface="Chalkduster"/>
                  <a:cs typeface="Chalkduster"/>
                </a:rPr>
                <a:t>out, </a:t>
              </a:r>
              <a:r>
                <a:rPr sz="864" spc="7" dirty="0">
                  <a:latin typeface="Chalkduster"/>
                  <a:cs typeface="Chalkduster"/>
                </a:rPr>
                <a:t>should </a:t>
              </a:r>
              <a:r>
                <a:rPr sz="864" spc="-2" dirty="0">
                  <a:latin typeface="Chalkduster"/>
                  <a:cs typeface="Chalkduster"/>
                </a:rPr>
                <a:t>be</a:t>
              </a:r>
              <a:r>
                <a:rPr sz="864" spc="5" dirty="0">
                  <a:latin typeface="Chalkduster"/>
                  <a:cs typeface="Chalkduster"/>
                </a:rPr>
                <a:t> </a:t>
              </a:r>
              <a:r>
                <a:rPr sz="864" spc="7" dirty="0">
                  <a:latin typeface="Chalkduster"/>
                  <a:cs typeface="Chalkduster"/>
                </a:rPr>
                <a:t>soon….</a:t>
              </a:r>
              <a:endParaRPr sz="864" dirty="0">
                <a:latin typeface="Chalkduster"/>
                <a:cs typeface="Chalkduster"/>
              </a:endParaRPr>
            </a:p>
          </p:txBody>
        </p:sp>
        <p:sp>
          <p:nvSpPr>
            <p:cNvPr id="205" name="object 12">
              <a:extLst>
                <a:ext uri="{FF2B5EF4-FFF2-40B4-BE49-F238E27FC236}">
                  <a16:creationId xmlns:a16="http://schemas.microsoft.com/office/drawing/2014/main" id="{95CB5FCE-6DE6-D846-84AE-519D9FF4C92D}"/>
                </a:ext>
              </a:extLst>
            </p:cNvPr>
            <p:cNvSpPr txBox="1"/>
            <p:nvPr/>
          </p:nvSpPr>
          <p:spPr>
            <a:xfrm>
              <a:off x="1762172" y="1755004"/>
              <a:ext cx="3082553" cy="2554738"/>
            </a:xfrm>
            <a:prstGeom prst="rect">
              <a:avLst/>
            </a:prstGeom>
            <a:ln w="20941">
              <a:solidFill>
                <a:srgbClr val="000000"/>
              </a:solidFill>
            </a:ln>
          </p:spPr>
          <p:txBody>
            <a:bodyPr vert="horz" wrap="square" lIns="0" tIns="114364" rIns="0" bIns="0" rtlCol="0">
              <a:spAutoFit/>
            </a:bodyPr>
            <a:lstStyle/>
            <a:p>
              <a:pPr marL="1365437">
                <a:spcBef>
                  <a:spcPts val="901"/>
                </a:spcBef>
              </a:pPr>
              <a:r>
                <a:rPr sz="1400" b="1" spc="5" dirty="0">
                  <a:latin typeface="Century Gothic"/>
                  <a:cs typeface="Century Gothic"/>
                </a:rPr>
                <a:t>Time</a:t>
              </a:r>
              <a:r>
                <a:rPr sz="1400" b="1" spc="-2" dirty="0">
                  <a:latin typeface="Century Gothic"/>
                  <a:cs typeface="Century Gothic"/>
                </a:rPr>
                <a:t> </a:t>
              </a:r>
              <a:r>
                <a:rPr sz="1400" b="1" spc="2" dirty="0">
                  <a:latin typeface="Century Gothic"/>
                  <a:cs typeface="Century Gothic"/>
                </a:rPr>
                <a:t>Travel</a:t>
              </a:r>
              <a:endParaRPr sz="1400" dirty="0">
                <a:latin typeface="Century Gothic"/>
                <a:cs typeface="Century Gothic"/>
              </a:endParaRPr>
            </a:p>
            <a:p>
              <a:pPr>
                <a:spcBef>
                  <a:spcPts val="16"/>
                </a:spcBef>
              </a:pPr>
              <a:endParaRPr sz="1819" dirty="0">
                <a:latin typeface="Times New Roman"/>
                <a:cs typeface="Times New Roman"/>
              </a:endParaRPr>
            </a:p>
            <a:p>
              <a:pPr marL="520125" algn="ctr">
                <a:spcBef>
                  <a:spcPts val="2"/>
                </a:spcBef>
              </a:pPr>
              <a:r>
                <a:rPr sz="705" spc="11" dirty="0">
                  <a:latin typeface="Chalkduster"/>
                  <a:cs typeface="Chalkduster"/>
                </a:rPr>
                <a:t>one </a:t>
              </a:r>
              <a:r>
                <a:rPr sz="705" spc="5" dirty="0">
                  <a:latin typeface="Chalkduster"/>
                  <a:cs typeface="Chalkduster"/>
                </a:rPr>
                <a:t>and </a:t>
              </a:r>
              <a:r>
                <a:rPr sz="705" spc="2" dirty="0">
                  <a:latin typeface="Chalkduster"/>
                  <a:cs typeface="Chalkduster"/>
                </a:rPr>
                <a:t>same</a:t>
              </a:r>
              <a:r>
                <a:rPr sz="705" spc="-16" dirty="0">
                  <a:latin typeface="Chalkduster"/>
                  <a:cs typeface="Chalkduster"/>
                </a:rPr>
                <a:t> </a:t>
              </a:r>
              <a:r>
                <a:rPr sz="705" spc="11" dirty="0">
                  <a:latin typeface="Chalkduster"/>
                  <a:cs typeface="Chalkduster"/>
                </a:rPr>
                <a:t>group</a:t>
              </a:r>
              <a:endParaRPr sz="705" dirty="0">
                <a:latin typeface="Chalkduster"/>
                <a:cs typeface="Chalkduster"/>
              </a:endParaRPr>
            </a:p>
            <a:p>
              <a:pPr>
                <a:lnSpc>
                  <a:spcPct val="100000"/>
                </a:lnSpc>
              </a:pPr>
              <a:endParaRPr sz="910" dirty="0">
                <a:latin typeface="Times New Roman"/>
                <a:cs typeface="Times New Roman"/>
              </a:endParaRPr>
            </a:p>
            <a:p>
              <a:pPr>
                <a:spcBef>
                  <a:spcPts val="20"/>
                </a:spcBef>
              </a:pPr>
              <a:endParaRPr sz="910" dirty="0">
                <a:latin typeface="Times New Roman"/>
                <a:cs typeface="Times New Roman"/>
              </a:endParaRPr>
            </a:p>
            <a:p>
              <a:pPr>
                <a:lnSpc>
                  <a:spcPct val="100000"/>
                </a:lnSpc>
              </a:pPr>
              <a:endParaRPr sz="1137" dirty="0">
                <a:latin typeface="Times New Roman"/>
                <a:cs typeface="Times New Roman"/>
              </a:endParaRPr>
            </a:p>
            <a:p>
              <a:pPr>
                <a:lnSpc>
                  <a:spcPct val="100000"/>
                </a:lnSpc>
              </a:pPr>
              <a:endParaRPr sz="1137" dirty="0">
                <a:latin typeface="Times New Roman"/>
                <a:cs typeface="Times New Roman"/>
              </a:endParaRPr>
            </a:p>
            <a:p>
              <a:pPr>
                <a:lnSpc>
                  <a:spcPct val="100000"/>
                </a:lnSpc>
              </a:pPr>
              <a:endParaRPr sz="1137" dirty="0">
                <a:latin typeface="Times New Roman"/>
                <a:cs typeface="Times New Roman"/>
              </a:endParaRPr>
            </a:p>
            <a:p>
              <a:pPr>
                <a:lnSpc>
                  <a:spcPct val="100000"/>
                </a:lnSpc>
              </a:pPr>
              <a:endParaRPr sz="1137" dirty="0">
                <a:latin typeface="Times New Roman"/>
                <a:cs typeface="Times New Roman"/>
              </a:endParaRPr>
            </a:p>
            <a:p>
              <a:pPr>
                <a:lnSpc>
                  <a:spcPct val="100000"/>
                </a:lnSpc>
              </a:pPr>
              <a:endParaRPr sz="1137" dirty="0">
                <a:latin typeface="Times New Roman"/>
                <a:cs typeface="Times New Roman"/>
              </a:endParaRPr>
            </a:p>
            <a:p>
              <a:pPr>
                <a:lnSpc>
                  <a:spcPct val="100000"/>
                </a:lnSpc>
              </a:pPr>
              <a:endParaRPr sz="1137" dirty="0">
                <a:latin typeface="Times New Roman"/>
                <a:cs typeface="Times New Roman"/>
              </a:endParaRPr>
            </a:p>
            <a:p>
              <a:pPr marL="1037074" marR="509728" indent="-6354" algn="ctr">
                <a:lnSpc>
                  <a:spcPct val="101600"/>
                </a:lnSpc>
              </a:pPr>
              <a:r>
                <a:rPr lang="en-US" sz="1200" spc="2" dirty="0">
                  <a:solidFill>
                    <a:srgbClr val="FFFFFF"/>
                  </a:solidFill>
                  <a:latin typeface="Century Gothic"/>
                  <a:cs typeface="Century Gothic"/>
                </a:rPr>
                <a:t>unexposed</a:t>
              </a:r>
              <a:endParaRPr lang="en-US" sz="1200" dirty="0">
                <a:latin typeface="Century Gothic"/>
                <a:cs typeface="Century Gothic"/>
              </a:endParaRPr>
            </a:p>
            <a:p>
              <a:pPr marL="1037074" marR="509728" indent="-6354" algn="ctr">
                <a:lnSpc>
                  <a:spcPct val="101600"/>
                </a:lnSpc>
              </a:pPr>
              <a:r>
                <a:rPr sz="1046" b="1" spc="2" dirty="0">
                  <a:solidFill>
                    <a:srgbClr val="5F327C"/>
                  </a:solidFill>
                  <a:latin typeface="Century Gothic"/>
                  <a:cs typeface="Century Gothic"/>
                </a:rPr>
                <a:t>C</a:t>
              </a:r>
              <a:r>
                <a:rPr sz="1046" b="1" dirty="0">
                  <a:solidFill>
                    <a:srgbClr val="5F327C"/>
                  </a:solidFill>
                  <a:latin typeface="Century Gothic"/>
                  <a:cs typeface="Century Gothic"/>
                </a:rPr>
                <a:t>OUNTERFA</a:t>
              </a:r>
              <a:r>
                <a:rPr sz="1046" b="1" spc="2" dirty="0">
                  <a:solidFill>
                    <a:srgbClr val="5F327C"/>
                  </a:solidFill>
                  <a:latin typeface="Century Gothic"/>
                  <a:cs typeface="Century Gothic"/>
                </a:rPr>
                <a:t>C</a:t>
              </a:r>
              <a:r>
                <a:rPr sz="1046" b="1" dirty="0">
                  <a:solidFill>
                    <a:srgbClr val="5F327C"/>
                  </a:solidFill>
                  <a:latin typeface="Century Gothic"/>
                  <a:cs typeface="Century Gothic"/>
                </a:rPr>
                <a:t>TUAL</a:t>
              </a:r>
              <a:endParaRPr lang="en-US" sz="1046" b="1" dirty="0">
                <a:solidFill>
                  <a:srgbClr val="5F327C"/>
                </a:solidFill>
                <a:latin typeface="Century Gothic"/>
                <a:cs typeface="Century Gothic"/>
              </a:endParaRPr>
            </a:p>
            <a:p>
              <a:pPr marL="1037074" marR="509728" indent="-6354" algn="ctr">
                <a:lnSpc>
                  <a:spcPct val="101600"/>
                </a:lnSpc>
              </a:pPr>
              <a:endParaRPr sz="1046" dirty="0">
                <a:latin typeface="Century Gothic"/>
                <a:cs typeface="Century Gothic"/>
              </a:endParaRPr>
            </a:p>
          </p:txBody>
        </p:sp>
        <p:sp>
          <p:nvSpPr>
            <p:cNvPr id="206" name="Rectangle 205">
              <a:extLst>
                <a:ext uri="{FF2B5EF4-FFF2-40B4-BE49-F238E27FC236}">
                  <a16:creationId xmlns:a16="http://schemas.microsoft.com/office/drawing/2014/main" id="{2E0A4701-B8B9-9B40-A2F2-C846B31BAC2B}"/>
                </a:ext>
              </a:extLst>
            </p:cNvPr>
            <p:cNvSpPr/>
            <p:nvPr/>
          </p:nvSpPr>
          <p:spPr>
            <a:xfrm>
              <a:off x="5729219" y="3647414"/>
              <a:ext cx="1339534" cy="307777"/>
            </a:xfrm>
            <a:prstGeom prst="rect">
              <a:avLst/>
            </a:prstGeom>
          </p:spPr>
          <p:txBody>
            <a:bodyPr wrap="none">
              <a:spAutoFit/>
            </a:bodyPr>
            <a:lstStyle/>
            <a:p>
              <a:pPr marL="180788">
                <a:spcBef>
                  <a:spcPts val="50"/>
                </a:spcBef>
              </a:pPr>
              <a:r>
                <a:rPr lang="en-US" sz="1400" spc="2" dirty="0">
                  <a:solidFill>
                    <a:srgbClr val="FFFFFF"/>
                  </a:solidFill>
                  <a:latin typeface="Century Gothic"/>
                  <a:cs typeface="Century Gothic"/>
                </a:rPr>
                <a:t>unexposed</a:t>
              </a:r>
              <a:endParaRPr lang="en-US" sz="1400" dirty="0">
                <a:latin typeface="Century Gothic"/>
                <a:cs typeface="Century Gothic"/>
              </a:endParaRPr>
            </a:p>
          </p:txBody>
        </p:sp>
        <p:sp>
          <p:nvSpPr>
            <p:cNvPr id="207" name="Rectangle 206">
              <a:extLst>
                <a:ext uri="{FF2B5EF4-FFF2-40B4-BE49-F238E27FC236}">
                  <a16:creationId xmlns:a16="http://schemas.microsoft.com/office/drawing/2014/main" id="{15156963-0DE9-3D40-BF5F-5C7966B65C7E}"/>
                </a:ext>
              </a:extLst>
            </p:cNvPr>
            <p:cNvSpPr/>
            <p:nvPr/>
          </p:nvSpPr>
          <p:spPr>
            <a:xfrm>
              <a:off x="5845287" y="2486381"/>
              <a:ext cx="1121013" cy="307777"/>
            </a:xfrm>
            <a:prstGeom prst="rect">
              <a:avLst/>
            </a:prstGeom>
          </p:spPr>
          <p:txBody>
            <a:bodyPr wrap="none">
              <a:spAutoFit/>
            </a:bodyPr>
            <a:lstStyle/>
            <a:p>
              <a:pPr marL="180788">
                <a:spcBef>
                  <a:spcPts val="50"/>
                </a:spcBef>
              </a:pPr>
              <a:r>
                <a:rPr lang="en-US" sz="1400" spc="2" dirty="0">
                  <a:solidFill>
                    <a:srgbClr val="FFFFFF"/>
                  </a:solidFill>
                  <a:latin typeface="Century Gothic"/>
                  <a:cs typeface="Century Gothic"/>
                </a:rPr>
                <a:t>exposed</a:t>
              </a:r>
              <a:endParaRPr lang="en-US" sz="1400" dirty="0">
                <a:latin typeface="Century Gothic"/>
                <a:cs typeface="Century Gothic"/>
              </a:endParaRPr>
            </a:p>
          </p:txBody>
        </p:sp>
        <p:sp>
          <p:nvSpPr>
            <p:cNvPr id="208" name="Rectangle 207">
              <a:extLst>
                <a:ext uri="{FF2B5EF4-FFF2-40B4-BE49-F238E27FC236}">
                  <a16:creationId xmlns:a16="http://schemas.microsoft.com/office/drawing/2014/main" id="{291C9A46-7257-4140-A045-6F017AD7C77C}"/>
                </a:ext>
              </a:extLst>
            </p:cNvPr>
            <p:cNvSpPr/>
            <p:nvPr/>
          </p:nvSpPr>
          <p:spPr>
            <a:xfrm>
              <a:off x="2791985" y="2451304"/>
              <a:ext cx="1121013" cy="307777"/>
            </a:xfrm>
            <a:prstGeom prst="rect">
              <a:avLst/>
            </a:prstGeom>
          </p:spPr>
          <p:txBody>
            <a:bodyPr wrap="none">
              <a:spAutoFit/>
            </a:bodyPr>
            <a:lstStyle/>
            <a:p>
              <a:pPr marL="180788">
                <a:spcBef>
                  <a:spcPts val="50"/>
                </a:spcBef>
              </a:pPr>
              <a:r>
                <a:rPr lang="en-US" sz="1400" spc="2" dirty="0">
                  <a:solidFill>
                    <a:srgbClr val="FFFFFF"/>
                  </a:solidFill>
                  <a:latin typeface="Century Gothic"/>
                  <a:cs typeface="Century Gothic"/>
                </a:rPr>
                <a:t>exposed</a:t>
              </a:r>
              <a:endParaRPr lang="en-US" sz="1400" dirty="0">
                <a:latin typeface="Century Gothic"/>
                <a:cs typeface="Century Gothic"/>
              </a:endParaRPr>
            </a:p>
          </p:txBody>
        </p:sp>
      </p:grpSp>
      <p:sp>
        <p:nvSpPr>
          <p:cNvPr id="88" name="TextBox 87">
            <a:extLst>
              <a:ext uri="{FF2B5EF4-FFF2-40B4-BE49-F238E27FC236}">
                <a16:creationId xmlns:a16="http://schemas.microsoft.com/office/drawing/2014/main" id="{8D2E4E5A-50BF-3345-AFD4-4136962CA2B1}"/>
              </a:ext>
            </a:extLst>
          </p:cNvPr>
          <p:cNvSpPr txBox="1"/>
          <p:nvPr/>
        </p:nvSpPr>
        <p:spPr>
          <a:xfrm>
            <a:off x="7132415" y="1579326"/>
            <a:ext cx="1942578" cy="2462213"/>
          </a:xfrm>
          <a:prstGeom prst="rect">
            <a:avLst/>
          </a:prstGeom>
          <a:noFill/>
        </p:spPr>
        <p:txBody>
          <a:bodyPr wrap="square" rtlCol="0">
            <a:spAutoFit/>
          </a:bodyPr>
          <a:lstStyle/>
          <a:p>
            <a:pPr lvl="0">
              <a:spcBef>
                <a:spcPct val="30000"/>
              </a:spcBef>
              <a:defRPr/>
            </a:pPr>
            <a:r>
              <a:rPr lang="en-US" sz="2200" dirty="0">
                <a:latin typeface="+mn-lt"/>
                <a:cs typeface="ＭＳ Ｐゴシック" charset="-128"/>
              </a:rPr>
              <a:t>Experience in each group used to estimate the counterfactual outcomes in the other.</a:t>
            </a:r>
          </a:p>
        </p:txBody>
      </p:sp>
    </p:spTree>
    <p:extLst>
      <p:ext uri="{BB962C8B-B14F-4D97-AF65-F5344CB8AC3E}">
        <p14:creationId xmlns:p14="http://schemas.microsoft.com/office/powerpoint/2010/main" val="219003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a:extLst>
              <a:ext uri="{FF2B5EF4-FFF2-40B4-BE49-F238E27FC236}">
                <a16:creationId xmlns:a16="http://schemas.microsoft.com/office/drawing/2014/main" id="{1E62C8C0-284B-C143-B04C-776FC3C4636C}"/>
              </a:ext>
            </a:extLst>
          </p:cNvPr>
          <p:cNvSpPr>
            <a:spLocks noGrp="1" noChangeArrowheads="1"/>
          </p:cNvSpPr>
          <p:nvPr>
            <p:ph type="title"/>
          </p:nvPr>
        </p:nvSpPr>
        <p:spPr>
          <a:xfrm>
            <a:off x="1524000" y="171450"/>
            <a:ext cx="6781800" cy="571500"/>
          </a:xfrm>
        </p:spPr>
        <p:txBody>
          <a:bodyPr/>
          <a:lstStyle/>
          <a:p>
            <a:r>
              <a:rPr lang="en-US" altLang="en-US" dirty="0"/>
              <a:t>Seeding trials</a:t>
            </a:r>
          </a:p>
        </p:txBody>
      </p:sp>
      <p:sp>
        <p:nvSpPr>
          <p:cNvPr id="120834" name="Rectangle 3">
            <a:extLst>
              <a:ext uri="{FF2B5EF4-FFF2-40B4-BE49-F238E27FC236}">
                <a16:creationId xmlns:a16="http://schemas.microsoft.com/office/drawing/2014/main" id="{22AA9C9A-8243-7C45-8CF0-27A227F0D0AC}"/>
              </a:ext>
            </a:extLst>
          </p:cNvPr>
          <p:cNvSpPr>
            <a:spLocks noGrp="1" noChangeArrowheads="1"/>
          </p:cNvSpPr>
          <p:nvPr>
            <p:ph type="body" idx="1"/>
          </p:nvPr>
        </p:nvSpPr>
        <p:spPr>
          <a:xfrm>
            <a:off x="1219200" y="895350"/>
            <a:ext cx="7620000" cy="3086100"/>
          </a:xfrm>
        </p:spPr>
        <p:txBody>
          <a:bodyPr/>
          <a:lstStyle/>
          <a:p>
            <a:r>
              <a:rPr lang="en-US" altLang="en-US" dirty="0"/>
              <a:t>Blur the line between research and marketing</a:t>
            </a:r>
          </a:p>
          <a:p>
            <a:r>
              <a:rPr lang="en-US" altLang="en-US" dirty="0"/>
              <a:t>"Thinly veiled attempts to entice doctors to prescribe a new drug being marketed by the company."*</a:t>
            </a:r>
          </a:p>
          <a:p>
            <a:r>
              <a:rPr lang="en-US" altLang="en-US" dirty="0"/>
              <a:t>Suspect seeding is a goal whenever the number of centers for industry-sponsored trials is high relative to sample size and rarity of disease.**</a:t>
            </a:r>
          </a:p>
        </p:txBody>
      </p:sp>
      <p:sp>
        <p:nvSpPr>
          <p:cNvPr id="120835" name="Text Box 4">
            <a:extLst>
              <a:ext uri="{FF2B5EF4-FFF2-40B4-BE49-F238E27FC236}">
                <a16:creationId xmlns:a16="http://schemas.microsoft.com/office/drawing/2014/main" id="{294FEF4C-0A55-6D4F-BD6B-76CE71DD42DB}"/>
              </a:ext>
            </a:extLst>
          </p:cNvPr>
          <p:cNvSpPr txBox="1">
            <a:spLocks noChangeArrowheads="1"/>
          </p:cNvSpPr>
          <p:nvPr/>
        </p:nvSpPr>
        <p:spPr bwMode="auto">
          <a:xfrm>
            <a:off x="1214535" y="3918744"/>
            <a:ext cx="777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dirty="0">
                <a:solidFill>
                  <a:schemeClr val="tx2"/>
                </a:solidFill>
                <a:latin typeface="Lucida Sans Unicode" panose="020B0602030504020204" pitchFamily="34" charset="0"/>
              </a:rPr>
              <a:t>*Kessler DA et al. NEJM 1994;331:1350-53</a:t>
            </a:r>
          </a:p>
          <a:p>
            <a:pPr>
              <a:spcBef>
                <a:spcPct val="0"/>
              </a:spcBef>
              <a:buClrTx/>
              <a:buSzTx/>
              <a:buFontTx/>
              <a:buNone/>
            </a:pPr>
            <a:r>
              <a:rPr kumimoji="0" lang="en-US" altLang="en-US" dirty="0">
                <a:solidFill>
                  <a:schemeClr val="tx2"/>
                </a:solidFill>
                <a:latin typeface="Lucida Sans Unicode" panose="020B0602030504020204" pitchFamily="34" charset="0"/>
              </a:rPr>
              <a:t>**</a:t>
            </a:r>
            <a:r>
              <a:rPr kumimoji="0" lang="en-US" altLang="en-US" dirty="0" err="1">
                <a:solidFill>
                  <a:schemeClr val="tx2"/>
                </a:solidFill>
                <a:latin typeface="Lucida Sans Unicode" panose="020B0602030504020204" pitchFamily="34" charset="0"/>
              </a:rPr>
              <a:t>Psaty</a:t>
            </a:r>
            <a:r>
              <a:rPr kumimoji="0" lang="en-US" altLang="en-US" dirty="0">
                <a:solidFill>
                  <a:schemeClr val="tx2"/>
                </a:solidFill>
                <a:latin typeface="Lucida Sans Unicode" panose="020B0602030504020204" pitchFamily="34" charset="0"/>
              </a:rPr>
              <a:t> B and Rennie D. JAMA 2006; 295: 2787-9 </a:t>
            </a:r>
          </a:p>
        </p:txBody>
      </p:sp>
      <p:sp>
        <p:nvSpPr>
          <p:cNvPr id="120836" name="Slide Number Placeholder 1">
            <a:extLst>
              <a:ext uri="{FF2B5EF4-FFF2-40B4-BE49-F238E27FC236}">
                <a16:creationId xmlns:a16="http://schemas.microsoft.com/office/drawing/2014/main" id="{B536F676-A5FF-954B-A145-1CFD8911953A}"/>
              </a:ext>
            </a:extLst>
          </p:cNvPr>
          <p:cNvSpPr>
            <a:spLocks noGrp="1"/>
          </p:cNvSpPr>
          <p:nvPr>
            <p:ph type="sldNum" sz="quarter" idx="12"/>
          </p:nvPr>
        </p:nvSpPr>
        <p:spPr>
          <a:xfrm>
            <a:off x="7391400" y="4686300"/>
            <a:ext cx="1066800" cy="342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BA3B4128-01AE-BC4F-8CEF-223BCB52AC29}" type="slidenum">
              <a:rPr kumimoji="0" lang="en-US" altLang="en-US" sz="1400" smtClean="0">
                <a:latin typeface="Times" pitchFamily="2" charset="0"/>
              </a:rPr>
              <a:pPr>
                <a:spcBef>
                  <a:spcPct val="0"/>
                </a:spcBef>
                <a:buClrTx/>
                <a:buSzTx/>
                <a:buFontTx/>
                <a:buNone/>
              </a:pPr>
              <a:t>70</a:t>
            </a:fld>
            <a:endParaRPr kumimoji="0" lang="en-US" altLang="en-US" sz="1400">
              <a:latin typeface="Times" pitchFamily="2" charset="0"/>
            </a:endParaRPr>
          </a:p>
        </p:txBody>
      </p:sp>
    </p:spTree>
    <p:custDataLst>
      <p:tags r:id="rId1"/>
    </p:custData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Within group comparisons </a:t>
            </a:r>
          </a:p>
        </p:txBody>
      </p:sp>
      <p:sp>
        <p:nvSpPr>
          <p:cNvPr id="3" name="Content Placeholder 2"/>
          <p:cNvSpPr>
            <a:spLocks noGrp="1"/>
          </p:cNvSpPr>
          <p:nvPr>
            <p:ph idx="1"/>
          </p:nvPr>
        </p:nvSpPr>
        <p:spPr>
          <a:xfrm>
            <a:off x="1143000" y="1085850"/>
            <a:ext cx="7772400" cy="1485900"/>
          </a:xfrm>
        </p:spPr>
        <p:txBody>
          <a:bodyPr/>
          <a:lstStyle/>
          <a:p>
            <a:r>
              <a:rPr lang="en-US" dirty="0"/>
              <a:t>Correct approach: compare groups according to group assignment (between groups)</a:t>
            </a:r>
          </a:p>
          <a:p>
            <a:r>
              <a:rPr lang="en-US" dirty="0"/>
              <a:t>Within-group comparisons-- &gt; misleading</a:t>
            </a:r>
          </a:p>
        </p:txBody>
      </p:sp>
      <p:sp>
        <p:nvSpPr>
          <p:cNvPr id="4" name="Slide Number Placeholder 3">
            <a:extLst>
              <a:ext uri="{FF2B5EF4-FFF2-40B4-BE49-F238E27FC236}">
                <a16:creationId xmlns:a16="http://schemas.microsoft.com/office/drawing/2014/main" id="{EE9DE22E-8BBD-4247-B359-5C8E9030D336}"/>
              </a:ext>
            </a:extLst>
          </p:cNvPr>
          <p:cNvSpPr>
            <a:spLocks noGrp="1"/>
          </p:cNvSpPr>
          <p:nvPr>
            <p:ph type="sldNum" sz="quarter" idx="12"/>
          </p:nvPr>
        </p:nvSpPr>
        <p:spPr/>
        <p:txBody>
          <a:bodyPr/>
          <a:lstStyle/>
          <a:p>
            <a:pPr>
              <a:defRPr/>
            </a:pPr>
            <a:fld id="{3F3F56E1-7635-D94F-AA7C-B0630E87E1CC}" type="slidenum">
              <a:rPr lang="en-US" altLang="en-US" smtClean="0"/>
              <a:pPr>
                <a:defRPr/>
              </a:pPr>
              <a:t>71</a:t>
            </a:fld>
            <a:endParaRPr lang="en-US" altLang="en-US"/>
          </a:p>
        </p:txBody>
      </p:sp>
    </p:spTree>
    <p:extLst>
      <p:ext uri="{BB962C8B-B14F-4D97-AF65-F5344CB8AC3E}">
        <p14:creationId xmlns:p14="http://schemas.microsoft.com/office/powerpoint/2010/main" val="39247682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5">
            <a:extLst>
              <a:ext uri="{FF2B5EF4-FFF2-40B4-BE49-F238E27FC236}">
                <a16:creationId xmlns:a16="http://schemas.microsoft.com/office/drawing/2014/main" id="{FB68D7DB-C068-6B43-9E7D-C5F8F45EB1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84597"/>
            <a:ext cx="3657600" cy="356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Rectangle 2">
            <a:extLst>
              <a:ext uri="{FF2B5EF4-FFF2-40B4-BE49-F238E27FC236}">
                <a16:creationId xmlns:a16="http://schemas.microsoft.com/office/drawing/2014/main" id="{4C4C5E46-0F56-D345-BC7F-A3CCB14DEEC4}"/>
              </a:ext>
            </a:extLst>
          </p:cNvPr>
          <p:cNvSpPr>
            <a:spLocks noGrp="1" noChangeArrowheads="1"/>
          </p:cNvSpPr>
          <p:nvPr>
            <p:ph type="title"/>
          </p:nvPr>
        </p:nvSpPr>
        <p:spPr>
          <a:xfrm>
            <a:off x="1060450" y="178051"/>
            <a:ext cx="7632700" cy="857250"/>
          </a:xfrm>
        </p:spPr>
        <p:txBody>
          <a:bodyPr/>
          <a:lstStyle/>
          <a:p>
            <a:r>
              <a:rPr lang="en-US" altLang="en-US" sz="2400" dirty="0"/>
              <a:t>Combination Therapy With Desmopressin and an Anticholinergic Medication for </a:t>
            </a:r>
            <a:r>
              <a:rPr lang="en-US" altLang="en-US" sz="2400" dirty="0" err="1"/>
              <a:t>Nonresponders</a:t>
            </a:r>
            <a:r>
              <a:rPr lang="en-US" altLang="en-US" sz="2400" dirty="0"/>
              <a:t> to Desmopressin* (Problem 8.3)</a:t>
            </a:r>
          </a:p>
        </p:txBody>
      </p:sp>
      <p:sp>
        <p:nvSpPr>
          <p:cNvPr id="65540" name="Rectangle 4">
            <a:extLst>
              <a:ext uri="{FF2B5EF4-FFF2-40B4-BE49-F238E27FC236}">
                <a16:creationId xmlns:a16="http://schemas.microsoft.com/office/drawing/2014/main" id="{C9B2B064-B6B7-A44D-8763-DCB89E9ECFC5}"/>
              </a:ext>
            </a:extLst>
          </p:cNvPr>
          <p:cNvSpPr>
            <a:spLocks noChangeArrowheads="1"/>
          </p:cNvSpPr>
          <p:nvPr/>
        </p:nvSpPr>
        <p:spPr bwMode="auto">
          <a:xfrm>
            <a:off x="4590585" y="4770768"/>
            <a:ext cx="298132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rgbClr val="0055AD"/>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rgbClr val="0061C2"/>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rgbClr val="0061C2"/>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rgbClr val="0061C2"/>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rgbClr val="0061C2"/>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61C2"/>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61C2"/>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61C2"/>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61C2"/>
                </a:solidFill>
                <a:latin typeface="Arial" panose="020B0604020202020204" pitchFamily="34" charset="0"/>
                <a:ea typeface="ＭＳ Ｐゴシック" panose="020B0600070205080204" pitchFamily="34" charset="-128"/>
              </a:defRPr>
            </a:lvl9pPr>
          </a:lstStyle>
          <a:p>
            <a:pPr>
              <a:spcBef>
                <a:spcPct val="0"/>
              </a:spcBef>
              <a:buFontTx/>
              <a:buNone/>
              <a:defRPr/>
            </a:pPr>
            <a:r>
              <a:rPr lang="en-US" altLang="en-US" sz="1350" i="1" dirty="0">
                <a:solidFill>
                  <a:schemeClr val="tx1"/>
                </a:solidFill>
              </a:rPr>
              <a:t>Pediatrics</a:t>
            </a:r>
            <a:r>
              <a:rPr lang="en-US" altLang="en-US" sz="1350" dirty="0">
                <a:solidFill>
                  <a:schemeClr val="tx1"/>
                </a:solidFill>
              </a:rPr>
              <a:t>, 2008; 122:1027-1032 </a:t>
            </a:r>
          </a:p>
        </p:txBody>
      </p:sp>
      <p:sp>
        <p:nvSpPr>
          <p:cNvPr id="2" name="Rectangle 6">
            <a:extLst>
              <a:ext uri="{FF2B5EF4-FFF2-40B4-BE49-F238E27FC236}">
                <a16:creationId xmlns:a16="http://schemas.microsoft.com/office/drawing/2014/main" id="{647A2A13-84EC-3041-82DB-CE4B1D00136F}"/>
              </a:ext>
            </a:extLst>
          </p:cNvPr>
          <p:cNvSpPr>
            <a:spLocks noGrp="1" noChangeArrowheads="1"/>
          </p:cNvSpPr>
          <p:nvPr>
            <p:ph type="body" idx="1"/>
          </p:nvPr>
        </p:nvSpPr>
        <p:spPr>
          <a:xfrm>
            <a:off x="5372100" y="1485900"/>
            <a:ext cx="3689350" cy="2343150"/>
          </a:xfrm>
        </p:spPr>
        <p:txBody>
          <a:bodyPr/>
          <a:lstStyle/>
          <a:p>
            <a:r>
              <a:rPr lang="en-US" altLang="en-US"/>
              <a:t>Significant decrease in wet nights with anticholinergic med added, not with placebo</a:t>
            </a:r>
          </a:p>
          <a:p>
            <a:r>
              <a:rPr lang="en-US" altLang="en-US"/>
              <a:t>Does this show ACh works?</a:t>
            </a:r>
          </a:p>
        </p:txBody>
      </p:sp>
      <p:sp>
        <p:nvSpPr>
          <p:cNvPr id="3" name="Slide Number Placeholder 2">
            <a:extLst>
              <a:ext uri="{FF2B5EF4-FFF2-40B4-BE49-F238E27FC236}">
                <a16:creationId xmlns:a16="http://schemas.microsoft.com/office/drawing/2014/main" id="{9E988D66-711E-FB43-AC7A-102C6022BE02}"/>
              </a:ext>
            </a:extLst>
          </p:cNvPr>
          <p:cNvSpPr>
            <a:spLocks noGrp="1"/>
          </p:cNvSpPr>
          <p:nvPr>
            <p:ph type="sldNum" sz="quarter" idx="12"/>
          </p:nvPr>
        </p:nvSpPr>
        <p:spPr/>
        <p:txBody>
          <a:bodyPr/>
          <a:lstStyle/>
          <a:p>
            <a:pPr>
              <a:defRPr/>
            </a:pPr>
            <a:fld id="{03A759D8-CD65-614E-AE0E-45C3A44EB8A4}" type="slidenum">
              <a:rPr lang="en-US" altLang="en-US" smtClean="0"/>
              <a:pPr>
                <a:defRPr/>
              </a:pPr>
              <a:t>72</a:t>
            </a:fld>
            <a:endParaRPr lang="en-US" altLang="en-US" dirty="0"/>
          </a:p>
        </p:txBody>
      </p:sp>
    </p:spTree>
    <p:extLst>
      <p:ext uri="{BB962C8B-B14F-4D97-AF65-F5344CB8AC3E}">
        <p14:creationId xmlns:p14="http://schemas.microsoft.com/office/powerpoint/2010/main" val="2112865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3">
            <a:extLst>
              <a:ext uri="{FF2B5EF4-FFF2-40B4-BE49-F238E27FC236}">
                <a16:creationId xmlns:a16="http://schemas.microsoft.com/office/drawing/2014/main" id="{7E7988DA-CB1B-854E-B74E-003043EBBC98}"/>
              </a:ext>
            </a:extLst>
          </p:cNvPr>
          <p:cNvSpPr>
            <a:spLocks noGrp="1" noChangeArrowheads="1"/>
          </p:cNvSpPr>
          <p:nvPr>
            <p:ph type="title"/>
          </p:nvPr>
        </p:nvSpPr>
        <p:spPr>
          <a:xfrm>
            <a:off x="1302447" y="114300"/>
            <a:ext cx="7239000" cy="857250"/>
          </a:xfrm>
        </p:spPr>
        <p:txBody>
          <a:bodyPr/>
          <a:lstStyle/>
          <a:p>
            <a:r>
              <a:rPr lang="en-US" altLang="en-US" sz="2100" b="1" dirty="0"/>
              <a:t>Combination Therapy With Desmopressin and an Anticholinergic Medication for </a:t>
            </a:r>
            <a:r>
              <a:rPr lang="en-US" altLang="en-US" sz="2100" b="1" dirty="0" err="1"/>
              <a:t>Nonresponders</a:t>
            </a:r>
            <a:r>
              <a:rPr lang="en-US" altLang="en-US" sz="2100" b="1" dirty="0"/>
              <a:t> to Desmopressin*</a:t>
            </a:r>
          </a:p>
        </p:txBody>
      </p:sp>
      <p:sp>
        <p:nvSpPr>
          <p:cNvPr id="67586" name="Rectangle 5">
            <a:extLst>
              <a:ext uri="{FF2B5EF4-FFF2-40B4-BE49-F238E27FC236}">
                <a16:creationId xmlns:a16="http://schemas.microsoft.com/office/drawing/2014/main" id="{1EA5FC66-7F25-E64E-AD96-AA1FAD6F3B68}"/>
              </a:ext>
            </a:extLst>
          </p:cNvPr>
          <p:cNvSpPr>
            <a:spLocks noGrp="1" noChangeArrowheads="1"/>
          </p:cNvSpPr>
          <p:nvPr>
            <p:ph type="body" idx="1"/>
          </p:nvPr>
        </p:nvSpPr>
        <p:spPr>
          <a:xfrm>
            <a:off x="1447800" y="1436688"/>
            <a:ext cx="7121525" cy="2998787"/>
          </a:xfrm>
        </p:spPr>
        <p:txBody>
          <a:bodyPr/>
          <a:lstStyle/>
          <a:p>
            <a:r>
              <a:rPr lang="en-US" altLang="en-US" dirty="0"/>
              <a:t>Responders (≥ 50% reduction in wet nights):</a:t>
            </a:r>
          </a:p>
          <a:p>
            <a:pPr lvl="1">
              <a:buFontTx/>
              <a:buNone/>
            </a:pPr>
            <a:r>
              <a:rPr lang="en-US" altLang="en-US" sz="2400" dirty="0"/>
              <a:t>	8/18 (44%) vs 5/16 (31%); P = 0.43</a:t>
            </a:r>
          </a:p>
          <a:p>
            <a:r>
              <a:rPr lang="en-US" altLang="en-US" dirty="0"/>
              <a:t>Conclusion: "This study represents the first prospective, placebo-controlled trial examining the effect of desmopressin in combination with long-acting, anticholinergic, bladder-relaxing therapy for monosymptomatic primary nocturnal enuresis."</a:t>
            </a:r>
          </a:p>
        </p:txBody>
      </p:sp>
      <p:sp>
        <p:nvSpPr>
          <p:cNvPr id="67588" name="Rectangle 4">
            <a:extLst>
              <a:ext uri="{FF2B5EF4-FFF2-40B4-BE49-F238E27FC236}">
                <a16:creationId xmlns:a16="http://schemas.microsoft.com/office/drawing/2014/main" id="{541183AB-E678-0F4F-AED4-B9D4F9E2DA64}"/>
              </a:ext>
            </a:extLst>
          </p:cNvPr>
          <p:cNvSpPr>
            <a:spLocks noChangeArrowheads="1"/>
          </p:cNvSpPr>
          <p:nvPr/>
        </p:nvSpPr>
        <p:spPr bwMode="auto">
          <a:xfrm>
            <a:off x="3810001" y="4596090"/>
            <a:ext cx="4211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rgbClr val="0055AD"/>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rgbClr val="0061C2"/>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rgbClr val="0061C2"/>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rgbClr val="0061C2"/>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rgbClr val="0061C2"/>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0061C2"/>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0061C2"/>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0061C2"/>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0061C2"/>
                </a:solidFill>
                <a:latin typeface="Arial" panose="020B0604020202020204" pitchFamily="34" charset="0"/>
                <a:ea typeface="ＭＳ Ｐゴシック" panose="020B0600070205080204" pitchFamily="34" charset="-128"/>
              </a:defRPr>
            </a:lvl9pPr>
          </a:lstStyle>
          <a:p>
            <a:pPr>
              <a:spcBef>
                <a:spcPct val="0"/>
              </a:spcBef>
              <a:buFontTx/>
              <a:buNone/>
              <a:defRPr/>
            </a:pPr>
            <a:r>
              <a:rPr lang="en-US" altLang="en-US" sz="1800" i="1" dirty="0">
                <a:solidFill>
                  <a:schemeClr val="tx1"/>
                </a:solidFill>
              </a:rPr>
              <a:t>Pediatrics</a:t>
            </a:r>
            <a:r>
              <a:rPr lang="en-US" altLang="en-US" sz="1800" dirty="0">
                <a:solidFill>
                  <a:schemeClr val="tx1"/>
                </a:solidFill>
              </a:rPr>
              <a:t>, 2008; 122:1027-1032 </a:t>
            </a:r>
          </a:p>
        </p:txBody>
      </p:sp>
      <p:sp>
        <p:nvSpPr>
          <p:cNvPr id="2" name="Slide Number Placeholder 1">
            <a:extLst>
              <a:ext uri="{FF2B5EF4-FFF2-40B4-BE49-F238E27FC236}">
                <a16:creationId xmlns:a16="http://schemas.microsoft.com/office/drawing/2014/main" id="{8424564E-5AF3-3148-AF1E-2B7D43B46967}"/>
              </a:ext>
            </a:extLst>
          </p:cNvPr>
          <p:cNvSpPr>
            <a:spLocks noGrp="1"/>
          </p:cNvSpPr>
          <p:nvPr>
            <p:ph type="sldNum" sz="quarter" idx="12"/>
          </p:nvPr>
        </p:nvSpPr>
        <p:spPr/>
        <p:txBody>
          <a:bodyPr/>
          <a:lstStyle/>
          <a:p>
            <a:pPr>
              <a:defRPr/>
            </a:pPr>
            <a:fld id="{03A759D8-CD65-614E-AE0E-45C3A44EB8A4}" type="slidenum">
              <a:rPr lang="en-US" altLang="en-US" smtClean="0"/>
              <a:pPr>
                <a:defRPr/>
              </a:pPr>
              <a:t>73</a:t>
            </a:fld>
            <a:endParaRPr lang="en-US" altLang="en-US" dirty="0"/>
          </a:p>
        </p:txBody>
      </p:sp>
    </p:spTree>
    <p:extLst>
      <p:ext uri="{BB962C8B-B14F-4D97-AF65-F5344CB8AC3E}">
        <p14:creationId xmlns:p14="http://schemas.microsoft.com/office/powerpoint/2010/main" val="35096619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Incorporating Cost</a:t>
            </a:r>
          </a:p>
        </p:txBody>
      </p:sp>
      <p:sp>
        <p:nvSpPr>
          <p:cNvPr id="3" name="Content Placeholder 2"/>
          <p:cNvSpPr>
            <a:spLocks noGrp="1"/>
          </p:cNvSpPr>
          <p:nvPr>
            <p:ph idx="1"/>
          </p:nvPr>
        </p:nvSpPr>
        <p:spPr/>
        <p:txBody>
          <a:bodyPr/>
          <a:lstStyle/>
          <a:p>
            <a:r>
              <a:rPr lang="en-US" dirty="0"/>
              <a:t>NNT= # needed to treat to prevent one bad outcome</a:t>
            </a:r>
          </a:p>
          <a:p>
            <a:r>
              <a:rPr lang="en-US" dirty="0"/>
              <a:t>C= cost to treat one patient</a:t>
            </a:r>
          </a:p>
          <a:p>
            <a:endParaRPr lang="en-US" dirty="0"/>
          </a:p>
          <a:p>
            <a:r>
              <a:rPr lang="en-US" b="1" dirty="0"/>
              <a:t>NNT x C= treatment cost to prevent one bad outcome</a:t>
            </a:r>
          </a:p>
        </p:txBody>
      </p:sp>
      <p:sp>
        <p:nvSpPr>
          <p:cNvPr id="4" name="Slide Number Placeholder 3">
            <a:extLst>
              <a:ext uri="{FF2B5EF4-FFF2-40B4-BE49-F238E27FC236}">
                <a16:creationId xmlns:a16="http://schemas.microsoft.com/office/drawing/2014/main" id="{E3534912-D862-094A-B6E5-DF84CA7CD28E}"/>
              </a:ext>
            </a:extLst>
          </p:cNvPr>
          <p:cNvSpPr>
            <a:spLocks noGrp="1"/>
          </p:cNvSpPr>
          <p:nvPr>
            <p:ph type="sldNum" sz="quarter" idx="12"/>
          </p:nvPr>
        </p:nvSpPr>
        <p:spPr/>
        <p:txBody>
          <a:bodyPr/>
          <a:lstStyle/>
          <a:p>
            <a:pPr>
              <a:defRPr/>
            </a:pPr>
            <a:fld id="{3F3F56E1-7635-D94F-AA7C-B0630E87E1CC}" type="slidenum">
              <a:rPr lang="en-US" altLang="en-US" smtClean="0"/>
              <a:pPr>
                <a:defRPr/>
              </a:pPr>
              <a:t>74</a:t>
            </a:fld>
            <a:endParaRPr lang="en-US" altLang="en-US"/>
          </a:p>
        </p:txBody>
      </p:sp>
    </p:spTree>
    <p:extLst>
      <p:ext uri="{BB962C8B-B14F-4D97-AF65-F5344CB8AC3E}">
        <p14:creationId xmlns:p14="http://schemas.microsoft.com/office/powerpoint/2010/main" val="57126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05978"/>
            <a:ext cx="6172200" cy="342899"/>
          </a:xfrm>
        </p:spPr>
        <p:txBody>
          <a:bodyPr/>
          <a:lstStyle/>
          <a:p>
            <a:r>
              <a:rPr lang="en-US" dirty="0"/>
              <a:t>Tamiflu® or not?</a:t>
            </a:r>
          </a:p>
        </p:txBody>
      </p:sp>
      <p:sp>
        <p:nvSpPr>
          <p:cNvPr id="7" name="Content Placeholder 6"/>
          <p:cNvSpPr>
            <a:spLocks noGrp="1"/>
          </p:cNvSpPr>
          <p:nvPr>
            <p:ph idx="1"/>
          </p:nvPr>
        </p:nvSpPr>
        <p:spPr>
          <a:xfrm>
            <a:off x="1485900" y="1876841"/>
            <a:ext cx="7353300" cy="2610356"/>
          </a:xfrm>
        </p:spPr>
        <p:txBody>
          <a:bodyPr/>
          <a:lstStyle/>
          <a:p>
            <a:r>
              <a:rPr lang="en-US" dirty="0"/>
              <a:t>RCT </a:t>
            </a:r>
            <a:r>
              <a:rPr lang="en-US" dirty="0" err="1"/>
              <a:t>oseltamivir</a:t>
            </a:r>
            <a:r>
              <a:rPr lang="en-US" dirty="0"/>
              <a:t> vs. placebo to prevent influenza in household contacts of patients with flu-like symptoms</a:t>
            </a:r>
          </a:p>
          <a:p>
            <a:r>
              <a:rPr lang="en-US" dirty="0"/>
              <a:t>Stratified by whether index case had lab proved flu</a:t>
            </a:r>
          </a:p>
          <a:p>
            <a:r>
              <a:rPr lang="en-US" dirty="0"/>
              <a:t>Minimal loss to f/u, ITT analysis</a:t>
            </a:r>
          </a:p>
        </p:txBody>
      </p:sp>
      <p:pic>
        <p:nvPicPr>
          <p:cNvPr id="6" name="Picture 5"/>
          <p:cNvPicPr>
            <a:picLocks noChangeAspect="1"/>
          </p:cNvPicPr>
          <p:nvPr/>
        </p:nvPicPr>
        <p:blipFill>
          <a:blip r:embed="rId2"/>
          <a:stretch>
            <a:fillRect/>
          </a:stretch>
        </p:blipFill>
        <p:spPr>
          <a:xfrm>
            <a:off x="1143000" y="705308"/>
            <a:ext cx="6858000" cy="1122528"/>
          </a:xfrm>
          <a:prstGeom prst="rect">
            <a:avLst/>
          </a:prstGeom>
        </p:spPr>
      </p:pic>
      <p:sp>
        <p:nvSpPr>
          <p:cNvPr id="3" name="TextBox 2">
            <a:extLst>
              <a:ext uri="{FF2B5EF4-FFF2-40B4-BE49-F238E27FC236}">
                <a16:creationId xmlns:a16="http://schemas.microsoft.com/office/drawing/2014/main" id="{4CD552BD-A00D-BF4B-9957-92FA4B96371A}"/>
              </a:ext>
            </a:extLst>
          </p:cNvPr>
          <p:cNvSpPr txBox="1"/>
          <p:nvPr/>
        </p:nvSpPr>
        <p:spPr>
          <a:xfrm>
            <a:off x="1143000" y="4594623"/>
            <a:ext cx="6934200" cy="400110"/>
          </a:xfrm>
          <a:prstGeom prst="rect">
            <a:avLst/>
          </a:prstGeom>
          <a:noFill/>
        </p:spPr>
        <p:txBody>
          <a:bodyPr wrap="square" rtlCol="0">
            <a:spAutoFit/>
          </a:bodyPr>
          <a:lstStyle/>
          <a:p>
            <a:r>
              <a:rPr lang="en-US" sz="2000" dirty="0">
                <a:latin typeface="+mn-lt"/>
              </a:rPr>
              <a:t>JAMA 2001;285:748-54</a:t>
            </a:r>
          </a:p>
        </p:txBody>
      </p:sp>
      <p:sp>
        <p:nvSpPr>
          <p:cNvPr id="4" name="Slide Number Placeholder 3">
            <a:extLst>
              <a:ext uri="{FF2B5EF4-FFF2-40B4-BE49-F238E27FC236}">
                <a16:creationId xmlns:a16="http://schemas.microsoft.com/office/drawing/2014/main" id="{80C59DAC-969A-1844-8858-04A9AD87888E}"/>
              </a:ext>
            </a:extLst>
          </p:cNvPr>
          <p:cNvSpPr>
            <a:spLocks noGrp="1"/>
          </p:cNvSpPr>
          <p:nvPr>
            <p:ph type="sldNum" sz="quarter" idx="12"/>
          </p:nvPr>
        </p:nvSpPr>
        <p:spPr/>
        <p:txBody>
          <a:bodyPr/>
          <a:lstStyle/>
          <a:p>
            <a:pPr>
              <a:defRPr/>
            </a:pPr>
            <a:fld id="{3F3F56E1-7635-D94F-AA7C-B0630E87E1CC}" type="slidenum">
              <a:rPr lang="en-US" altLang="en-US" smtClean="0"/>
              <a:pPr>
                <a:defRPr/>
              </a:pPr>
              <a:t>75</a:t>
            </a:fld>
            <a:endParaRPr lang="en-US" altLang="en-US"/>
          </a:p>
        </p:txBody>
      </p:sp>
    </p:spTree>
    <p:extLst>
      <p:ext uri="{BB962C8B-B14F-4D97-AF65-F5344CB8AC3E}">
        <p14:creationId xmlns:p14="http://schemas.microsoft.com/office/powerpoint/2010/main" val="33306328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Oseltamivir Prophylaxis</a:t>
            </a:r>
          </a:p>
        </p:txBody>
      </p:sp>
      <p:graphicFrame>
        <p:nvGraphicFramePr>
          <p:cNvPr id="4" name="Table 3"/>
          <p:cNvGraphicFramePr>
            <a:graphicFrameLocks noGrp="1"/>
          </p:cNvGraphicFramePr>
          <p:nvPr>
            <p:extLst>
              <p:ext uri="{D42A27DB-BD31-4B8C-83A1-F6EECF244321}">
                <p14:modId xmlns:p14="http://schemas.microsoft.com/office/powerpoint/2010/main" val="2805727068"/>
              </p:ext>
            </p:extLst>
          </p:nvPr>
        </p:nvGraphicFramePr>
        <p:xfrm>
          <a:off x="1038310" y="1292948"/>
          <a:ext cx="3638004" cy="1174627"/>
        </p:xfrm>
        <a:graphic>
          <a:graphicData uri="http://schemas.openxmlformats.org/drawingml/2006/table">
            <a:tbl>
              <a:tblPr firstRow="1" bandRow="1">
                <a:tableStyleId>{5C22544A-7EE6-4342-B048-85BDC9FD1C3A}</a:tableStyleId>
              </a:tblPr>
              <a:tblGrid>
                <a:gridCol w="868900">
                  <a:extLst>
                    <a:ext uri="{9D8B030D-6E8A-4147-A177-3AD203B41FA5}">
                      <a16:colId xmlns:a16="http://schemas.microsoft.com/office/drawing/2014/main" val="20000"/>
                    </a:ext>
                  </a:extLst>
                </a:gridCol>
                <a:gridCol w="883471">
                  <a:extLst>
                    <a:ext uri="{9D8B030D-6E8A-4147-A177-3AD203B41FA5}">
                      <a16:colId xmlns:a16="http://schemas.microsoft.com/office/drawing/2014/main" val="20001"/>
                    </a:ext>
                  </a:extLst>
                </a:gridCol>
                <a:gridCol w="976132">
                  <a:extLst>
                    <a:ext uri="{9D8B030D-6E8A-4147-A177-3AD203B41FA5}">
                      <a16:colId xmlns:a16="http://schemas.microsoft.com/office/drawing/2014/main" val="20002"/>
                    </a:ext>
                  </a:extLst>
                </a:gridCol>
                <a:gridCol w="909501">
                  <a:extLst>
                    <a:ext uri="{9D8B030D-6E8A-4147-A177-3AD203B41FA5}">
                      <a16:colId xmlns:a16="http://schemas.microsoft.com/office/drawing/2014/main" val="20003"/>
                    </a:ext>
                  </a:extLst>
                </a:gridCol>
              </a:tblGrid>
              <a:tr h="544129">
                <a:tc>
                  <a:txBody>
                    <a:bodyPr/>
                    <a:lstStyle/>
                    <a:p>
                      <a:endParaRPr lang="en-US" sz="1400" dirty="0"/>
                    </a:p>
                  </a:txBody>
                  <a:tcPr marL="68580" marR="68580" marT="34290" marB="34290"/>
                </a:tc>
                <a:tc>
                  <a:txBody>
                    <a:bodyPr/>
                    <a:lstStyle/>
                    <a:p>
                      <a:pPr algn="ctr"/>
                      <a:r>
                        <a:rPr lang="en-US" sz="1400" dirty="0"/>
                        <a:t>Flu + </a:t>
                      </a:r>
                    </a:p>
                    <a:p>
                      <a:pPr algn="ctr"/>
                      <a:r>
                        <a:rPr lang="en-US" sz="1400" dirty="0"/>
                        <a:t>Contact</a:t>
                      </a:r>
                    </a:p>
                  </a:txBody>
                  <a:tcPr marL="68580" marR="68580" marT="34290" marB="34290"/>
                </a:tc>
                <a:tc>
                  <a:txBody>
                    <a:bodyPr/>
                    <a:lstStyle/>
                    <a:p>
                      <a:pPr algn="ctr"/>
                      <a:r>
                        <a:rPr lang="en-US" sz="1400" dirty="0"/>
                        <a:t>Flu</a:t>
                      </a:r>
                      <a:r>
                        <a:rPr lang="en-US" sz="1400" baseline="0" dirty="0"/>
                        <a:t> – </a:t>
                      </a:r>
                    </a:p>
                    <a:p>
                      <a:pPr algn="ctr"/>
                      <a:r>
                        <a:rPr lang="en-US" sz="1400" baseline="0" dirty="0"/>
                        <a:t>Contact</a:t>
                      </a:r>
                      <a:endParaRPr lang="en-US" sz="1400" dirty="0"/>
                    </a:p>
                  </a:txBody>
                  <a:tcPr marL="68580" marR="68580" marT="34290" marB="34290"/>
                </a:tc>
                <a:tc>
                  <a:txBody>
                    <a:bodyPr/>
                    <a:lstStyle/>
                    <a:p>
                      <a:pPr algn="ctr"/>
                      <a:r>
                        <a:rPr lang="en-US" sz="1400" dirty="0"/>
                        <a:t>Totals</a:t>
                      </a:r>
                    </a:p>
                  </a:txBody>
                  <a:tcPr marL="68580" marR="68580" marT="34290" marB="34290"/>
                </a:tc>
                <a:extLst>
                  <a:ext uri="{0D108BD9-81ED-4DB2-BD59-A6C34878D82A}">
                    <a16:rowId xmlns:a16="http://schemas.microsoft.com/office/drawing/2014/main" val="10000"/>
                  </a:ext>
                </a:extLst>
              </a:tr>
              <a:tr h="315249">
                <a:tc>
                  <a:txBody>
                    <a:bodyPr/>
                    <a:lstStyle/>
                    <a:p>
                      <a:r>
                        <a:rPr lang="en-US" sz="1400" b="1" dirty="0"/>
                        <a:t>Tamiflu</a:t>
                      </a:r>
                    </a:p>
                  </a:txBody>
                  <a:tcPr marL="68580" marR="68580" marT="34290" marB="34290"/>
                </a:tc>
                <a:tc>
                  <a:txBody>
                    <a:bodyPr/>
                    <a:lstStyle/>
                    <a:p>
                      <a:pPr algn="ctr"/>
                      <a:r>
                        <a:rPr lang="en-US" sz="1400" dirty="0"/>
                        <a:t>3</a:t>
                      </a:r>
                    </a:p>
                  </a:txBody>
                  <a:tcPr marL="68580" marR="68580" marT="34290" marB="34290"/>
                </a:tc>
                <a:tc>
                  <a:txBody>
                    <a:bodyPr/>
                    <a:lstStyle/>
                    <a:p>
                      <a:pPr algn="ctr"/>
                      <a:r>
                        <a:rPr lang="en-US" sz="1400" dirty="0"/>
                        <a:t>206</a:t>
                      </a:r>
                    </a:p>
                  </a:txBody>
                  <a:tcPr marL="68580" marR="68580" marT="34290" marB="34290"/>
                </a:tc>
                <a:tc>
                  <a:txBody>
                    <a:bodyPr/>
                    <a:lstStyle/>
                    <a:p>
                      <a:pPr algn="ctr"/>
                      <a:r>
                        <a:rPr lang="en-US" sz="1400" dirty="0"/>
                        <a:t>209</a:t>
                      </a:r>
                    </a:p>
                  </a:txBody>
                  <a:tcPr marL="68580" marR="68580" marT="34290" marB="34290"/>
                </a:tc>
                <a:extLst>
                  <a:ext uri="{0D108BD9-81ED-4DB2-BD59-A6C34878D82A}">
                    <a16:rowId xmlns:a16="http://schemas.microsoft.com/office/drawing/2014/main" val="10001"/>
                  </a:ext>
                </a:extLst>
              </a:tr>
              <a:tr h="315249">
                <a:tc>
                  <a:txBody>
                    <a:bodyPr/>
                    <a:lstStyle/>
                    <a:p>
                      <a:r>
                        <a:rPr lang="en-US" sz="1400" b="1" dirty="0"/>
                        <a:t>Placebo</a:t>
                      </a:r>
                    </a:p>
                  </a:txBody>
                  <a:tcPr marL="68580" marR="68580" marT="34290" marB="34290"/>
                </a:tc>
                <a:tc>
                  <a:txBody>
                    <a:bodyPr/>
                    <a:lstStyle/>
                    <a:p>
                      <a:pPr algn="ctr"/>
                      <a:r>
                        <a:rPr lang="en-US" sz="1400" dirty="0"/>
                        <a:t>26</a:t>
                      </a:r>
                    </a:p>
                  </a:txBody>
                  <a:tcPr marL="68580" marR="68580" marT="34290" marB="34290"/>
                </a:tc>
                <a:tc>
                  <a:txBody>
                    <a:bodyPr/>
                    <a:lstStyle/>
                    <a:p>
                      <a:pPr algn="ctr"/>
                      <a:r>
                        <a:rPr lang="en-US" sz="1400" dirty="0"/>
                        <a:t>180</a:t>
                      </a:r>
                    </a:p>
                  </a:txBody>
                  <a:tcPr marL="68580" marR="68580" marT="34290" marB="34290"/>
                </a:tc>
                <a:tc>
                  <a:txBody>
                    <a:bodyPr/>
                    <a:lstStyle/>
                    <a:p>
                      <a:pPr algn="ctr"/>
                      <a:r>
                        <a:rPr lang="en-US" sz="1400" dirty="0"/>
                        <a:t>206</a:t>
                      </a:r>
                    </a:p>
                  </a:txBody>
                  <a:tcPr marL="68580" marR="68580" marT="34290" marB="34290"/>
                </a:tc>
                <a:extLst>
                  <a:ext uri="{0D108BD9-81ED-4DB2-BD59-A6C34878D82A}">
                    <a16:rowId xmlns:a16="http://schemas.microsoft.com/office/drawing/2014/main" val="10002"/>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083653674"/>
              </p:ext>
            </p:extLst>
          </p:nvPr>
        </p:nvGraphicFramePr>
        <p:xfrm>
          <a:off x="4953000" y="1287817"/>
          <a:ext cx="3638004" cy="1174627"/>
        </p:xfrm>
        <a:graphic>
          <a:graphicData uri="http://schemas.openxmlformats.org/drawingml/2006/table">
            <a:tbl>
              <a:tblPr firstRow="1" bandRow="1">
                <a:tableStyleId>{5C22544A-7EE6-4342-B048-85BDC9FD1C3A}</a:tableStyleId>
              </a:tblPr>
              <a:tblGrid>
                <a:gridCol w="868900">
                  <a:extLst>
                    <a:ext uri="{9D8B030D-6E8A-4147-A177-3AD203B41FA5}">
                      <a16:colId xmlns:a16="http://schemas.microsoft.com/office/drawing/2014/main" val="20000"/>
                    </a:ext>
                  </a:extLst>
                </a:gridCol>
                <a:gridCol w="883471">
                  <a:extLst>
                    <a:ext uri="{9D8B030D-6E8A-4147-A177-3AD203B41FA5}">
                      <a16:colId xmlns:a16="http://schemas.microsoft.com/office/drawing/2014/main" val="20001"/>
                    </a:ext>
                  </a:extLst>
                </a:gridCol>
                <a:gridCol w="976132">
                  <a:extLst>
                    <a:ext uri="{9D8B030D-6E8A-4147-A177-3AD203B41FA5}">
                      <a16:colId xmlns:a16="http://schemas.microsoft.com/office/drawing/2014/main" val="20002"/>
                    </a:ext>
                  </a:extLst>
                </a:gridCol>
                <a:gridCol w="909501">
                  <a:extLst>
                    <a:ext uri="{9D8B030D-6E8A-4147-A177-3AD203B41FA5}">
                      <a16:colId xmlns:a16="http://schemas.microsoft.com/office/drawing/2014/main" val="20003"/>
                    </a:ext>
                  </a:extLst>
                </a:gridCol>
              </a:tblGrid>
              <a:tr h="544129">
                <a:tc>
                  <a:txBody>
                    <a:bodyPr/>
                    <a:lstStyle/>
                    <a:p>
                      <a:endParaRPr lang="en-US" sz="1400" dirty="0"/>
                    </a:p>
                  </a:txBody>
                  <a:tcPr marL="68580" marR="68580" marT="34290" marB="34290"/>
                </a:tc>
                <a:tc>
                  <a:txBody>
                    <a:bodyPr/>
                    <a:lstStyle/>
                    <a:p>
                      <a:pPr algn="ctr"/>
                      <a:r>
                        <a:rPr lang="en-US" sz="1400" dirty="0"/>
                        <a:t>Flu + </a:t>
                      </a:r>
                    </a:p>
                    <a:p>
                      <a:pPr algn="ctr"/>
                      <a:r>
                        <a:rPr lang="en-US" sz="1400" dirty="0"/>
                        <a:t>Contact</a:t>
                      </a:r>
                    </a:p>
                  </a:txBody>
                  <a:tcPr marL="68580" marR="68580" marT="34290" marB="34290"/>
                </a:tc>
                <a:tc>
                  <a:txBody>
                    <a:bodyPr/>
                    <a:lstStyle/>
                    <a:p>
                      <a:pPr algn="ctr"/>
                      <a:r>
                        <a:rPr lang="en-US" sz="1400" dirty="0"/>
                        <a:t>Flu</a:t>
                      </a:r>
                      <a:r>
                        <a:rPr lang="en-US" sz="1400" baseline="0" dirty="0"/>
                        <a:t> – </a:t>
                      </a:r>
                    </a:p>
                    <a:p>
                      <a:pPr algn="ctr"/>
                      <a:r>
                        <a:rPr lang="en-US" sz="1400" baseline="0" dirty="0"/>
                        <a:t>Contact</a:t>
                      </a:r>
                      <a:endParaRPr lang="en-US" sz="1400" dirty="0"/>
                    </a:p>
                  </a:txBody>
                  <a:tcPr marL="68580" marR="68580" marT="34290" marB="34290"/>
                </a:tc>
                <a:tc>
                  <a:txBody>
                    <a:bodyPr/>
                    <a:lstStyle/>
                    <a:p>
                      <a:pPr algn="ctr"/>
                      <a:r>
                        <a:rPr lang="en-US" sz="1400" dirty="0"/>
                        <a:t>Totals</a:t>
                      </a:r>
                    </a:p>
                  </a:txBody>
                  <a:tcPr marL="68580" marR="68580" marT="34290" marB="34290"/>
                </a:tc>
                <a:extLst>
                  <a:ext uri="{0D108BD9-81ED-4DB2-BD59-A6C34878D82A}">
                    <a16:rowId xmlns:a16="http://schemas.microsoft.com/office/drawing/2014/main" val="10000"/>
                  </a:ext>
                </a:extLst>
              </a:tr>
              <a:tr h="315249">
                <a:tc>
                  <a:txBody>
                    <a:bodyPr/>
                    <a:lstStyle/>
                    <a:p>
                      <a:r>
                        <a:rPr lang="en-US" sz="1400" b="1" dirty="0"/>
                        <a:t>Tamiflu</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283</a:t>
                      </a:r>
                    </a:p>
                  </a:txBody>
                  <a:tcPr marL="68580" marR="68580" marT="34290" marB="34290"/>
                </a:tc>
                <a:tc>
                  <a:txBody>
                    <a:bodyPr/>
                    <a:lstStyle/>
                    <a:p>
                      <a:pPr algn="ctr"/>
                      <a:r>
                        <a:rPr lang="en-US" sz="1400" dirty="0"/>
                        <a:t>284</a:t>
                      </a:r>
                    </a:p>
                  </a:txBody>
                  <a:tcPr marL="68580" marR="68580" marT="34290" marB="34290"/>
                </a:tc>
                <a:extLst>
                  <a:ext uri="{0D108BD9-81ED-4DB2-BD59-A6C34878D82A}">
                    <a16:rowId xmlns:a16="http://schemas.microsoft.com/office/drawing/2014/main" val="10001"/>
                  </a:ext>
                </a:extLst>
              </a:tr>
              <a:tr h="315249">
                <a:tc>
                  <a:txBody>
                    <a:bodyPr/>
                    <a:lstStyle/>
                    <a:p>
                      <a:r>
                        <a:rPr lang="en-US" sz="1400" b="1" dirty="0"/>
                        <a:t>Placebo</a:t>
                      </a:r>
                    </a:p>
                  </a:txBody>
                  <a:tcPr marL="68580" marR="68580" marT="34290" marB="34290"/>
                </a:tc>
                <a:tc>
                  <a:txBody>
                    <a:bodyPr/>
                    <a:lstStyle/>
                    <a:p>
                      <a:pPr algn="ctr"/>
                      <a:r>
                        <a:rPr lang="en-US" sz="1400" dirty="0"/>
                        <a:t>8</a:t>
                      </a:r>
                    </a:p>
                  </a:txBody>
                  <a:tcPr marL="68580" marR="68580" marT="34290" marB="34290"/>
                </a:tc>
                <a:tc>
                  <a:txBody>
                    <a:bodyPr/>
                    <a:lstStyle/>
                    <a:p>
                      <a:pPr algn="ctr"/>
                      <a:r>
                        <a:rPr lang="en-US" sz="1400" dirty="0"/>
                        <a:t>248</a:t>
                      </a:r>
                    </a:p>
                  </a:txBody>
                  <a:tcPr marL="68580" marR="68580" marT="34290" marB="34290"/>
                </a:tc>
                <a:tc>
                  <a:txBody>
                    <a:bodyPr/>
                    <a:lstStyle/>
                    <a:p>
                      <a:pPr algn="ctr"/>
                      <a:r>
                        <a:rPr lang="en-US" sz="1400" dirty="0"/>
                        <a:t>256</a:t>
                      </a:r>
                    </a:p>
                  </a:txBody>
                  <a:tcPr marL="68580" marR="68580" marT="34290" marB="34290"/>
                </a:tc>
                <a:extLst>
                  <a:ext uri="{0D108BD9-81ED-4DB2-BD59-A6C34878D82A}">
                    <a16:rowId xmlns:a16="http://schemas.microsoft.com/office/drawing/2014/main" val="10002"/>
                  </a:ext>
                </a:extLst>
              </a:tr>
            </a:tbl>
          </a:graphicData>
        </a:graphic>
      </p:graphicFrame>
      <p:sp>
        <p:nvSpPr>
          <p:cNvPr id="6" name="TextBox 5"/>
          <p:cNvSpPr txBox="1"/>
          <p:nvPr/>
        </p:nvSpPr>
        <p:spPr>
          <a:xfrm>
            <a:off x="1299401" y="843683"/>
            <a:ext cx="2909242" cy="369332"/>
          </a:xfrm>
          <a:prstGeom prst="rect">
            <a:avLst/>
          </a:prstGeom>
          <a:noFill/>
        </p:spPr>
        <p:txBody>
          <a:bodyPr wrap="square" rtlCol="0">
            <a:spAutoFit/>
          </a:bodyPr>
          <a:lstStyle/>
          <a:p>
            <a:pPr algn="ctr"/>
            <a:r>
              <a:rPr lang="en-US" sz="1800" b="1" i="1" dirty="0"/>
              <a:t>Index case Proven Flu +</a:t>
            </a:r>
          </a:p>
        </p:txBody>
      </p:sp>
      <p:sp>
        <p:nvSpPr>
          <p:cNvPr id="7" name="TextBox 6"/>
          <p:cNvSpPr txBox="1"/>
          <p:nvPr/>
        </p:nvSpPr>
        <p:spPr>
          <a:xfrm>
            <a:off x="4676314" y="825036"/>
            <a:ext cx="3200400" cy="369332"/>
          </a:xfrm>
          <a:prstGeom prst="rect">
            <a:avLst/>
          </a:prstGeom>
          <a:noFill/>
        </p:spPr>
        <p:txBody>
          <a:bodyPr wrap="square" rtlCol="0">
            <a:spAutoFit/>
          </a:bodyPr>
          <a:lstStyle/>
          <a:p>
            <a:pPr algn="ctr"/>
            <a:r>
              <a:rPr lang="en-US" sz="1800" b="1" i="1" dirty="0"/>
              <a:t>Index case not Proven Flu +</a:t>
            </a:r>
          </a:p>
        </p:txBody>
      </p:sp>
      <p:sp>
        <p:nvSpPr>
          <p:cNvPr id="8" name="TextBox 7"/>
          <p:cNvSpPr txBox="1"/>
          <p:nvPr/>
        </p:nvSpPr>
        <p:spPr>
          <a:xfrm>
            <a:off x="1371600" y="2556475"/>
            <a:ext cx="3143604" cy="1200329"/>
          </a:xfrm>
          <a:prstGeom prst="rect">
            <a:avLst/>
          </a:prstGeom>
          <a:noFill/>
        </p:spPr>
        <p:txBody>
          <a:bodyPr wrap="square" rtlCol="0">
            <a:spAutoFit/>
          </a:bodyPr>
          <a:lstStyle/>
          <a:p>
            <a:pPr marL="214313" indent="-214313">
              <a:buFont typeface="Arial"/>
              <a:buChar char="•"/>
            </a:pPr>
            <a:r>
              <a:rPr lang="en-US" sz="1800" dirty="0" err="1"/>
              <a:t>Risk</a:t>
            </a:r>
            <a:r>
              <a:rPr lang="en-US" sz="1800" baseline="-25000" dirty="0" err="1"/>
              <a:t>T</a:t>
            </a:r>
            <a:r>
              <a:rPr lang="en-US" sz="1800" dirty="0"/>
              <a:t>= 3/209 = 1.4%</a:t>
            </a:r>
          </a:p>
          <a:p>
            <a:pPr marL="214313" indent="-214313">
              <a:buFont typeface="Arial"/>
              <a:buChar char="•"/>
            </a:pPr>
            <a:r>
              <a:rPr lang="en-US" sz="1800" dirty="0" err="1"/>
              <a:t>Risk</a:t>
            </a:r>
            <a:r>
              <a:rPr lang="en-US" sz="1800" baseline="-25000" dirty="0" err="1"/>
              <a:t>C</a:t>
            </a:r>
            <a:r>
              <a:rPr lang="en-US" sz="1800" dirty="0"/>
              <a:t>= 26/206= 12.6%</a:t>
            </a:r>
          </a:p>
          <a:p>
            <a:pPr marL="214313" indent="-214313">
              <a:buFont typeface="Arial"/>
              <a:buChar char="•"/>
            </a:pPr>
            <a:r>
              <a:rPr lang="en-US" sz="1800" dirty="0"/>
              <a:t>RR= 1.4%/12.6%= .11</a:t>
            </a:r>
          </a:p>
          <a:p>
            <a:pPr marL="214313" indent="-214313">
              <a:buFont typeface="Arial"/>
              <a:buChar char="•"/>
            </a:pPr>
            <a:r>
              <a:rPr lang="en-US" sz="1800" dirty="0"/>
              <a:t>RRR= 1-11%= 89%</a:t>
            </a:r>
          </a:p>
        </p:txBody>
      </p:sp>
      <p:sp>
        <p:nvSpPr>
          <p:cNvPr id="10" name="TextBox 9"/>
          <p:cNvSpPr txBox="1"/>
          <p:nvPr/>
        </p:nvSpPr>
        <p:spPr>
          <a:xfrm>
            <a:off x="4800600" y="2571750"/>
            <a:ext cx="3143604" cy="1200329"/>
          </a:xfrm>
          <a:prstGeom prst="rect">
            <a:avLst/>
          </a:prstGeom>
          <a:noFill/>
        </p:spPr>
        <p:txBody>
          <a:bodyPr wrap="square" rtlCol="0">
            <a:spAutoFit/>
          </a:bodyPr>
          <a:lstStyle/>
          <a:p>
            <a:pPr marL="214313" indent="-214313">
              <a:buFont typeface="Arial"/>
              <a:buChar char="•"/>
            </a:pPr>
            <a:r>
              <a:rPr lang="en-US" sz="1800" dirty="0" err="1"/>
              <a:t>Risk</a:t>
            </a:r>
            <a:r>
              <a:rPr lang="en-US" sz="1800" baseline="-25000" dirty="0" err="1"/>
              <a:t>T</a:t>
            </a:r>
            <a:r>
              <a:rPr lang="en-US" sz="1800" dirty="0"/>
              <a:t>= 1/284 = 0.35%</a:t>
            </a:r>
          </a:p>
          <a:p>
            <a:pPr marL="214313" indent="-214313">
              <a:buFont typeface="Arial"/>
              <a:buChar char="•"/>
            </a:pPr>
            <a:r>
              <a:rPr lang="en-US" sz="1800" dirty="0" err="1"/>
              <a:t>Risk</a:t>
            </a:r>
            <a:r>
              <a:rPr lang="en-US" sz="1800" baseline="-25000" dirty="0" err="1"/>
              <a:t>C</a:t>
            </a:r>
            <a:r>
              <a:rPr lang="en-US" sz="1800" dirty="0"/>
              <a:t>= 8/256= 3.1%</a:t>
            </a:r>
          </a:p>
          <a:p>
            <a:pPr marL="214313" indent="-214313">
              <a:buFont typeface="Arial"/>
              <a:buChar char="•"/>
            </a:pPr>
            <a:r>
              <a:rPr lang="en-US" sz="1800" dirty="0"/>
              <a:t>RR= 0.35%/3.1%= .11</a:t>
            </a:r>
          </a:p>
          <a:p>
            <a:pPr marL="214313" indent="-214313">
              <a:buFont typeface="Arial"/>
              <a:buChar char="•"/>
            </a:pPr>
            <a:r>
              <a:rPr lang="en-US" sz="1800" dirty="0"/>
              <a:t>RRR= 1-11%= 89%</a:t>
            </a:r>
          </a:p>
        </p:txBody>
      </p:sp>
      <p:sp>
        <p:nvSpPr>
          <p:cNvPr id="11" name="TextBox 10"/>
          <p:cNvSpPr txBox="1"/>
          <p:nvPr/>
        </p:nvSpPr>
        <p:spPr>
          <a:xfrm>
            <a:off x="963267" y="3887449"/>
            <a:ext cx="3376913" cy="369332"/>
          </a:xfrm>
          <a:prstGeom prst="rect">
            <a:avLst/>
          </a:prstGeom>
          <a:noFill/>
        </p:spPr>
        <p:txBody>
          <a:bodyPr wrap="square" rtlCol="0">
            <a:spAutoFit/>
          </a:bodyPr>
          <a:lstStyle/>
          <a:p>
            <a:pPr marL="214313" indent="-214313">
              <a:buFont typeface="Wingdings" charset="2"/>
              <a:buChar char="Ø"/>
            </a:pPr>
            <a:r>
              <a:rPr lang="en-US" sz="1800" b="1" dirty="0"/>
              <a:t>ARR= 12.6%-1.4%= 11.2%</a:t>
            </a:r>
          </a:p>
        </p:txBody>
      </p:sp>
      <p:sp>
        <p:nvSpPr>
          <p:cNvPr id="12" name="TextBox 11"/>
          <p:cNvSpPr txBox="1"/>
          <p:nvPr/>
        </p:nvSpPr>
        <p:spPr>
          <a:xfrm>
            <a:off x="4708435" y="3889680"/>
            <a:ext cx="3638004" cy="400110"/>
          </a:xfrm>
          <a:prstGeom prst="rect">
            <a:avLst/>
          </a:prstGeom>
          <a:noFill/>
        </p:spPr>
        <p:txBody>
          <a:bodyPr wrap="square" rtlCol="0">
            <a:spAutoFit/>
          </a:bodyPr>
          <a:lstStyle/>
          <a:p>
            <a:pPr marL="214313" indent="-214313">
              <a:buFont typeface="Wingdings" charset="2"/>
              <a:buChar char="Ø"/>
            </a:pPr>
            <a:r>
              <a:rPr lang="en-US" sz="2000" b="1" dirty="0"/>
              <a:t>ARR= 3.1%-0.35%= 2.7%</a:t>
            </a:r>
          </a:p>
        </p:txBody>
      </p:sp>
      <p:sp>
        <p:nvSpPr>
          <p:cNvPr id="13" name="TextBox 12"/>
          <p:cNvSpPr txBox="1"/>
          <p:nvPr/>
        </p:nvSpPr>
        <p:spPr>
          <a:xfrm>
            <a:off x="918377" y="4629150"/>
            <a:ext cx="6580532" cy="400110"/>
          </a:xfrm>
          <a:prstGeom prst="rect">
            <a:avLst/>
          </a:prstGeom>
          <a:noFill/>
        </p:spPr>
        <p:txBody>
          <a:bodyPr wrap="square" rtlCol="0">
            <a:spAutoFit/>
          </a:bodyPr>
          <a:lstStyle/>
          <a:p>
            <a:pPr algn="ctr"/>
            <a:r>
              <a:rPr lang="en-US" sz="2000" b="1" dirty="0"/>
              <a:t>Why is ARR different between the two groups?</a:t>
            </a:r>
          </a:p>
        </p:txBody>
      </p:sp>
      <p:sp>
        <p:nvSpPr>
          <p:cNvPr id="3" name="Slide Number Placeholder 2">
            <a:extLst>
              <a:ext uri="{FF2B5EF4-FFF2-40B4-BE49-F238E27FC236}">
                <a16:creationId xmlns:a16="http://schemas.microsoft.com/office/drawing/2014/main" id="{4C0793C6-ECF7-2243-B2CA-28FF9BF94358}"/>
              </a:ext>
            </a:extLst>
          </p:cNvPr>
          <p:cNvSpPr>
            <a:spLocks noGrp="1"/>
          </p:cNvSpPr>
          <p:nvPr>
            <p:ph type="sldNum" sz="quarter" idx="12"/>
          </p:nvPr>
        </p:nvSpPr>
        <p:spPr/>
        <p:txBody>
          <a:bodyPr/>
          <a:lstStyle/>
          <a:p>
            <a:pPr>
              <a:defRPr/>
            </a:pPr>
            <a:fld id="{3F3F56E1-7635-D94F-AA7C-B0630E87E1CC}" type="slidenum">
              <a:rPr lang="en-US" altLang="en-US" smtClean="0"/>
              <a:pPr>
                <a:defRPr/>
              </a:pPr>
              <a:t>76</a:t>
            </a:fld>
            <a:endParaRPr lang="en-US" altLang="en-US"/>
          </a:p>
        </p:txBody>
      </p:sp>
    </p:spTree>
    <p:extLst>
      <p:ext uri="{BB962C8B-B14F-4D97-AF65-F5344CB8AC3E}">
        <p14:creationId xmlns:p14="http://schemas.microsoft.com/office/powerpoint/2010/main" val="256267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05978"/>
            <a:ext cx="6172200" cy="633083"/>
          </a:xfrm>
        </p:spPr>
        <p:txBody>
          <a:bodyPr/>
          <a:lstStyle/>
          <a:p>
            <a:r>
              <a:rPr lang="en-US" dirty="0"/>
              <a:t>Oseltamivir prophylaxis ~ $40</a:t>
            </a:r>
          </a:p>
        </p:txBody>
      </p:sp>
      <p:sp>
        <p:nvSpPr>
          <p:cNvPr id="11" name="TextBox 10"/>
          <p:cNvSpPr txBox="1"/>
          <p:nvPr/>
        </p:nvSpPr>
        <p:spPr>
          <a:xfrm>
            <a:off x="862913" y="2687262"/>
            <a:ext cx="3457490" cy="2246769"/>
          </a:xfrm>
          <a:prstGeom prst="rect">
            <a:avLst/>
          </a:prstGeom>
          <a:noFill/>
        </p:spPr>
        <p:txBody>
          <a:bodyPr wrap="square" rtlCol="0">
            <a:spAutoFit/>
          </a:bodyPr>
          <a:lstStyle/>
          <a:p>
            <a:pPr marL="214313" indent="-214313">
              <a:buFont typeface="Wingdings" charset="2"/>
              <a:buChar char="Ø"/>
            </a:pPr>
            <a:r>
              <a:rPr lang="en-US" sz="2000" dirty="0"/>
              <a:t>ARR= 12.6% - 1.4%= 11.2%</a:t>
            </a:r>
          </a:p>
          <a:p>
            <a:pPr marL="214313" indent="-214313">
              <a:buFont typeface="Wingdings" charset="2"/>
              <a:buChar char="Ø"/>
            </a:pPr>
            <a:r>
              <a:rPr lang="en-US" sz="2000" dirty="0"/>
              <a:t>NNT= 1/11.2%= 9</a:t>
            </a:r>
          </a:p>
          <a:p>
            <a:pPr marL="214313" indent="-214313">
              <a:buFont typeface="Wingdings" charset="2"/>
              <a:buChar char="Ø"/>
            </a:pPr>
            <a:r>
              <a:rPr lang="en-US" sz="2000" dirty="0"/>
              <a:t>Cost= 9*$40= $360</a:t>
            </a:r>
          </a:p>
          <a:p>
            <a:pPr marL="214313" indent="-214313">
              <a:buFont typeface="Wingdings" charset="2"/>
              <a:buChar char="Ø"/>
            </a:pPr>
            <a:endParaRPr lang="en-US" sz="2000" dirty="0"/>
          </a:p>
          <a:p>
            <a:pPr marL="214313" indent="-214313">
              <a:buFont typeface="Wingdings" charset="2"/>
              <a:buChar char="Ø"/>
            </a:pPr>
            <a:r>
              <a:rPr lang="en-US" sz="2000" dirty="0"/>
              <a:t>It costs about $360 to prevent a case of flu in household contacts of flu+</a:t>
            </a:r>
          </a:p>
        </p:txBody>
      </p:sp>
      <p:sp>
        <p:nvSpPr>
          <p:cNvPr id="12" name="TextBox 11"/>
          <p:cNvSpPr txBox="1"/>
          <p:nvPr/>
        </p:nvSpPr>
        <p:spPr>
          <a:xfrm>
            <a:off x="4743996" y="2687263"/>
            <a:ext cx="4323803" cy="1938992"/>
          </a:xfrm>
          <a:prstGeom prst="rect">
            <a:avLst/>
          </a:prstGeom>
          <a:noFill/>
        </p:spPr>
        <p:txBody>
          <a:bodyPr wrap="square" rtlCol="0">
            <a:spAutoFit/>
          </a:bodyPr>
          <a:lstStyle/>
          <a:p>
            <a:pPr marL="214313" indent="-214313">
              <a:buFont typeface="Wingdings" charset="2"/>
              <a:buChar char="Ø"/>
            </a:pPr>
            <a:r>
              <a:rPr lang="en-US" sz="2000" dirty="0"/>
              <a:t>ARR= 3.1% - 0.35%= 2.7%</a:t>
            </a:r>
          </a:p>
          <a:p>
            <a:pPr marL="214313" indent="-214313">
              <a:buFont typeface="Wingdings" charset="2"/>
              <a:buChar char="Ø"/>
            </a:pPr>
            <a:r>
              <a:rPr lang="en-US" sz="2000" dirty="0"/>
              <a:t>NNT= 1/ 2.7%= 37</a:t>
            </a:r>
          </a:p>
          <a:p>
            <a:pPr marL="214313" indent="-214313">
              <a:buFont typeface="Wingdings" charset="2"/>
              <a:buChar char="Ø"/>
            </a:pPr>
            <a:r>
              <a:rPr lang="en-US" sz="2000" dirty="0"/>
              <a:t>Cost= 37*$40</a:t>
            </a:r>
          </a:p>
          <a:p>
            <a:pPr marL="214313" indent="-214313">
              <a:buFont typeface="Wingdings" charset="2"/>
              <a:buChar char="Ø"/>
            </a:pPr>
            <a:endParaRPr lang="en-US" sz="2000" dirty="0"/>
          </a:p>
          <a:p>
            <a:pPr marL="214313" indent="-214313">
              <a:buFont typeface="Wingdings" charset="2"/>
              <a:buChar char="Ø"/>
            </a:pPr>
            <a:r>
              <a:rPr lang="en-US" sz="2000" dirty="0"/>
              <a:t>It costs about $1480 to prevent a case of flu in household contacts of flu-</a:t>
            </a:r>
          </a:p>
        </p:txBody>
      </p:sp>
      <p:sp>
        <p:nvSpPr>
          <p:cNvPr id="3" name="TextBox 2"/>
          <p:cNvSpPr txBox="1"/>
          <p:nvPr/>
        </p:nvSpPr>
        <p:spPr>
          <a:xfrm>
            <a:off x="4555483" y="4772449"/>
            <a:ext cx="3458767" cy="323165"/>
          </a:xfrm>
          <a:prstGeom prst="rect">
            <a:avLst/>
          </a:prstGeom>
          <a:noFill/>
        </p:spPr>
        <p:txBody>
          <a:bodyPr wrap="square" rtlCol="0">
            <a:spAutoFit/>
          </a:bodyPr>
          <a:lstStyle/>
          <a:p>
            <a:r>
              <a:rPr lang="en-US" sz="1500" i="1" dirty="0"/>
              <a:t>Cost per bad outcome prevented= CBOP</a:t>
            </a:r>
          </a:p>
        </p:txBody>
      </p:sp>
      <p:graphicFrame>
        <p:nvGraphicFramePr>
          <p:cNvPr id="16" name="Table 15">
            <a:extLst>
              <a:ext uri="{FF2B5EF4-FFF2-40B4-BE49-F238E27FC236}">
                <a16:creationId xmlns:a16="http://schemas.microsoft.com/office/drawing/2014/main" id="{4E090C64-EDE5-5B49-A6A8-EE3373742343}"/>
              </a:ext>
            </a:extLst>
          </p:cNvPr>
          <p:cNvGraphicFramePr>
            <a:graphicFrameLocks noGrp="1"/>
          </p:cNvGraphicFramePr>
          <p:nvPr>
            <p:extLst>
              <p:ext uri="{D42A27DB-BD31-4B8C-83A1-F6EECF244321}">
                <p14:modId xmlns:p14="http://schemas.microsoft.com/office/powerpoint/2010/main" val="2298008431"/>
              </p:ext>
            </p:extLst>
          </p:nvPr>
        </p:nvGraphicFramePr>
        <p:xfrm>
          <a:off x="1114510" y="1265670"/>
          <a:ext cx="3638004" cy="1174627"/>
        </p:xfrm>
        <a:graphic>
          <a:graphicData uri="http://schemas.openxmlformats.org/drawingml/2006/table">
            <a:tbl>
              <a:tblPr firstRow="1" bandRow="1">
                <a:tableStyleId>{5C22544A-7EE6-4342-B048-85BDC9FD1C3A}</a:tableStyleId>
              </a:tblPr>
              <a:tblGrid>
                <a:gridCol w="868900">
                  <a:extLst>
                    <a:ext uri="{9D8B030D-6E8A-4147-A177-3AD203B41FA5}">
                      <a16:colId xmlns:a16="http://schemas.microsoft.com/office/drawing/2014/main" val="20000"/>
                    </a:ext>
                  </a:extLst>
                </a:gridCol>
                <a:gridCol w="883471">
                  <a:extLst>
                    <a:ext uri="{9D8B030D-6E8A-4147-A177-3AD203B41FA5}">
                      <a16:colId xmlns:a16="http://schemas.microsoft.com/office/drawing/2014/main" val="20001"/>
                    </a:ext>
                  </a:extLst>
                </a:gridCol>
                <a:gridCol w="976132">
                  <a:extLst>
                    <a:ext uri="{9D8B030D-6E8A-4147-A177-3AD203B41FA5}">
                      <a16:colId xmlns:a16="http://schemas.microsoft.com/office/drawing/2014/main" val="20002"/>
                    </a:ext>
                  </a:extLst>
                </a:gridCol>
                <a:gridCol w="909501">
                  <a:extLst>
                    <a:ext uri="{9D8B030D-6E8A-4147-A177-3AD203B41FA5}">
                      <a16:colId xmlns:a16="http://schemas.microsoft.com/office/drawing/2014/main" val="20003"/>
                    </a:ext>
                  </a:extLst>
                </a:gridCol>
              </a:tblGrid>
              <a:tr h="544129">
                <a:tc>
                  <a:txBody>
                    <a:bodyPr/>
                    <a:lstStyle/>
                    <a:p>
                      <a:endParaRPr lang="en-US" sz="1400" dirty="0"/>
                    </a:p>
                  </a:txBody>
                  <a:tcPr marL="68580" marR="68580" marT="34290" marB="34290"/>
                </a:tc>
                <a:tc>
                  <a:txBody>
                    <a:bodyPr/>
                    <a:lstStyle/>
                    <a:p>
                      <a:pPr algn="ctr"/>
                      <a:r>
                        <a:rPr lang="en-US" sz="1400" dirty="0"/>
                        <a:t>Flu + </a:t>
                      </a:r>
                    </a:p>
                    <a:p>
                      <a:pPr algn="ctr"/>
                      <a:r>
                        <a:rPr lang="en-US" sz="1400" dirty="0"/>
                        <a:t>Contact</a:t>
                      </a:r>
                    </a:p>
                  </a:txBody>
                  <a:tcPr marL="68580" marR="68580" marT="34290" marB="34290"/>
                </a:tc>
                <a:tc>
                  <a:txBody>
                    <a:bodyPr/>
                    <a:lstStyle/>
                    <a:p>
                      <a:pPr algn="ctr"/>
                      <a:r>
                        <a:rPr lang="en-US" sz="1400" dirty="0"/>
                        <a:t>Flu</a:t>
                      </a:r>
                      <a:r>
                        <a:rPr lang="en-US" sz="1400" baseline="0" dirty="0"/>
                        <a:t> – </a:t>
                      </a:r>
                    </a:p>
                    <a:p>
                      <a:pPr algn="ctr"/>
                      <a:r>
                        <a:rPr lang="en-US" sz="1400" baseline="0" dirty="0"/>
                        <a:t>Contact</a:t>
                      </a:r>
                      <a:endParaRPr lang="en-US" sz="1400" dirty="0"/>
                    </a:p>
                  </a:txBody>
                  <a:tcPr marL="68580" marR="68580" marT="34290" marB="34290"/>
                </a:tc>
                <a:tc>
                  <a:txBody>
                    <a:bodyPr/>
                    <a:lstStyle/>
                    <a:p>
                      <a:pPr algn="ctr"/>
                      <a:r>
                        <a:rPr lang="en-US" sz="1400" dirty="0"/>
                        <a:t>Totals</a:t>
                      </a:r>
                    </a:p>
                  </a:txBody>
                  <a:tcPr marL="68580" marR="68580" marT="34290" marB="34290"/>
                </a:tc>
                <a:extLst>
                  <a:ext uri="{0D108BD9-81ED-4DB2-BD59-A6C34878D82A}">
                    <a16:rowId xmlns:a16="http://schemas.microsoft.com/office/drawing/2014/main" val="10000"/>
                  </a:ext>
                </a:extLst>
              </a:tr>
              <a:tr h="315249">
                <a:tc>
                  <a:txBody>
                    <a:bodyPr/>
                    <a:lstStyle/>
                    <a:p>
                      <a:r>
                        <a:rPr lang="en-US" sz="1400" b="1" dirty="0"/>
                        <a:t>Tamiflu</a:t>
                      </a:r>
                    </a:p>
                  </a:txBody>
                  <a:tcPr marL="68580" marR="68580" marT="34290" marB="34290"/>
                </a:tc>
                <a:tc>
                  <a:txBody>
                    <a:bodyPr/>
                    <a:lstStyle/>
                    <a:p>
                      <a:pPr algn="ctr"/>
                      <a:r>
                        <a:rPr lang="en-US" sz="1400" dirty="0"/>
                        <a:t>3</a:t>
                      </a:r>
                    </a:p>
                  </a:txBody>
                  <a:tcPr marL="68580" marR="68580" marT="34290" marB="34290"/>
                </a:tc>
                <a:tc>
                  <a:txBody>
                    <a:bodyPr/>
                    <a:lstStyle/>
                    <a:p>
                      <a:pPr algn="ctr"/>
                      <a:r>
                        <a:rPr lang="en-US" sz="1400" dirty="0"/>
                        <a:t>206</a:t>
                      </a:r>
                    </a:p>
                  </a:txBody>
                  <a:tcPr marL="68580" marR="68580" marT="34290" marB="34290"/>
                </a:tc>
                <a:tc>
                  <a:txBody>
                    <a:bodyPr/>
                    <a:lstStyle/>
                    <a:p>
                      <a:pPr algn="ctr"/>
                      <a:r>
                        <a:rPr lang="en-US" sz="1400" dirty="0"/>
                        <a:t>209</a:t>
                      </a:r>
                    </a:p>
                  </a:txBody>
                  <a:tcPr marL="68580" marR="68580" marT="34290" marB="34290"/>
                </a:tc>
                <a:extLst>
                  <a:ext uri="{0D108BD9-81ED-4DB2-BD59-A6C34878D82A}">
                    <a16:rowId xmlns:a16="http://schemas.microsoft.com/office/drawing/2014/main" val="10001"/>
                  </a:ext>
                </a:extLst>
              </a:tr>
              <a:tr h="315249">
                <a:tc>
                  <a:txBody>
                    <a:bodyPr/>
                    <a:lstStyle/>
                    <a:p>
                      <a:r>
                        <a:rPr lang="en-US" sz="1400" b="1" dirty="0"/>
                        <a:t>Placebo</a:t>
                      </a:r>
                    </a:p>
                  </a:txBody>
                  <a:tcPr marL="68580" marR="68580" marT="34290" marB="34290"/>
                </a:tc>
                <a:tc>
                  <a:txBody>
                    <a:bodyPr/>
                    <a:lstStyle/>
                    <a:p>
                      <a:pPr algn="ctr"/>
                      <a:r>
                        <a:rPr lang="en-US" sz="1400" dirty="0"/>
                        <a:t>26</a:t>
                      </a:r>
                    </a:p>
                  </a:txBody>
                  <a:tcPr marL="68580" marR="68580" marT="34290" marB="34290"/>
                </a:tc>
                <a:tc>
                  <a:txBody>
                    <a:bodyPr/>
                    <a:lstStyle/>
                    <a:p>
                      <a:pPr algn="ctr"/>
                      <a:r>
                        <a:rPr lang="en-US" sz="1400" dirty="0"/>
                        <a:t>180</a:t>
                      </a:r>
                    </a:p>
                  </a:txBody>
                  <a:tcPr marL="68580" marR="68580" marT="34290" marB="34290"/>
                </a:tc>
                <a:tc>
                  <a:txBody>
                    <a:bodyPr/>
                    <a:lstStyle/>
                    <a:p>
                      <a:pPr algn="ctr"/>
                      <a:r>
                        <a:rPr lang="en-US" sz="1400" dirty="0"/>
                        <a:t>206</a:t>
                      </a:r>
                    </a:p>
                  </a:txBody>
                  <a:tcPr marL="68580" marR="68580" marT="34290" marB="34290"/>
                </a:tc>
                <a:extLst>
                  <a:ext uri="{0D108BD9-81ED-4DB2-BD59-A6C34878D82A}">
                    <a16:rowId xmlns:a16="http://schemas.microsoft.com/office/drawing/2014/main" val="10002"/>
                  </a:ext>
                </a:extLst>
              </a:tr>
            </a:tbl>
          </a:graphicData>
        </a:graphic>
      </p:graphicFrame>
      <p:graphicFrame>
        <p:nvGraphicFramePr>
          <p:cNvPr id="17" name="Table 16">
            <a:extLst>
              <a:ext uri="{FF2B5EF4-FFF2-40B4-BE49-F238E27FC236}">
                <a16:creationId xmlns:a16="http://schemas.microsoft.com/office/drawing/2014/main" id="{E5177DE4-5409-074E-AAAB-E24B371C919F}"/>
              </a:ext>
            </a:extLst>
          </p:cNvPr>
          <p:cNvGraphicFramePr>
            <a:graphicFrameLocks noGrp="1"/>
          </p:cNvGraphicFramePr>
          <p:nvPr>
            <p:extLst>
              <p:ext uri="{D42A27DB-BD31-4B8C-83A1-F6EECF244321}">
                <p14:modId xmlns:p14="http://schemas.microsoft.com/office/powerpoint/2010/main" val="3984615029"/>
              </p:ext>
            </p:extLst>
          </p:nvPr>
        </p:nvGraphicFramePr>
        <p:xfrm>
          <a:off x="5029200" y="1260539"/>
          <a:ext cx="3638004" cy="1174627"/>
        </p:xfrm>
        <a:graphic>
          <a:graphicData uri="http://schemas.openxmlformats.org/drawingml/2006/table">
            <a:tbl>
              <a:tblPr firstRow="1" bandRow="1">
                <a:tableStyleId>{5C22544A-7EE6-4342-B048-85BDC9FD1C3A}</a:tableStyleId>
              </a:tblPr>
              <a:tblGrid>
                <a:gridCol w="868900">
                  <a:extLst>
                    <a:ext uri="{9D8B030D-6E8A-4147-A177-3AD203B41FA5}">
                      <a16:colId xmlns:a16="http://schemas.microsoft.com/office/drawing/2014/main" val="20000"/>
                    </a:ext>
                  </a:extLst>
                </a:gridCol>
                <a:gridCol w="883471">
                  <a:extLst>
                    <a:ext uri="{9D8B030D-6E8A-4147-A177-3AD203B41FA5}">
                      <a16:colId xmlns:a16="http://schemas.microsoft.com/office/drawing/2014/main" val="20001"/>
                    </a:ext>
                  </a:extLst>
                </a:gridCol>
                <a:gridCol w="976132">
                  <a:extLst>
                    <a:ext uri="{9D8B030D-6E8A-4147-A177-3AD203B41FA5}">
                      <a16:colId xmlns:a16="http://schemas.microsoft.com/office/drawing/2014/main" val="20002"/>
                    </a:ext>
                  </a:extLst>
                </a:gridCol>
                <a:gridCol w="909501">
                  <a:extLst>
                    <a:ext uri="{9D8B030D-6E8A-4147-A177-3AD203B41FA5}">
                      <a16:colId xmlns:a16="http://schemas.microsoft.com/office/drawing/2014/main" val="20003"/>
                    </a:ext>
                  </a:extLst>
                </a:gridCol>
              </a:tblGrid>
              <a:tr h="544129">
                <a:tc>
                  <a:txBody>
                    <a:bodyPr/>
                    <a:lstStyle/>
                    <a:p>
                      <a:endParaRPr lang="en-US" sz="1400" dirty="0"/>
                    </a:p>
                  </a:txBody>
                  <a:tcPr marL="68580" marR="68580" marT="34290" marB="34290"/>
                </a:tc>
                <a:tc>
                  <a:txBody>
                    <a:bodyPr/>
                    <a:lstStyle/>
                    <a:p>
                      <a:pPr algn="ctr"/>
                      <a:r>
                        <a:rPr lang="en-US" sz="1400" dirty="0"/>
                        <a:t>Flu + </a:t>
                      </a:r>
                    </a:p>
                    <a:p>
                      <a:pPr algn="ctr"/>
                      <a:r>
                        <a:rPr lang="en-US" sz="1400" dirty="0"/>
                        <a:t>Contact</a:t>
                      </a:r>
                    </a:p>
                  </a:txBody>
                  <a:tcPr marL="68580" marR="68580" marT="34290" marB="34290"/>
                </a:tc>
                <a:tc>
                  <a:txBody>
                    <a:bodyPr/>
                    <a:lstStyle/>
                    <a:p>
                      <a:pPr algn="ctr"/>
                      <a:r>
                        <a:rPr lang="en-US" sz="1400" dirty="0"/>
                        <a:t>Flu</a:t>
                      </a:r>
                      <a:r>
                        <a:rPr lang="en-US" sz="1400" baseline="0" dirty="0"/>
                        <a:t> – </a:t>
                      </a:r>
                    </a:p>
                    <a:p>
                      <a:pPr algn="ctr"/>
                      <a:r>
                        <a:rPr lang="en-US" sz="1400" baseline="0" dirty="0"/>
                        <a:t>Contact</a:t>
                      </a:r>
                      <a:endParaRPr lang="en-US" sz="1400" dirty="0"/>
                    </a:p>
                  </a:txBody>
                  <a:tcPr marL="68580" marR="68580" marT="34290" marB="34290"/>
                </a:tc>
                <a:tc>
                  <a:txBody>
                    <a:bodyPr/>
                    <a:lstStyle/>
                    <a:p>
                      <a:pPr algn="ctr"/>
                      <a:r>
                        <a:rPr lang="en-US" sz="1400" dirty="0"/>
                        <a:t>Totals</a:t>
                      </a:r>
                    </a:p>
                  </a:txBody>
                  <a:tcPr marL="68580" marR="68580" marT="34290" marB="34290"/>
                </a:tc>
                <a:extLst>
                  <a:ext uri="{0D108BD9-81ED-4DB2-BD59-A6C34878D82A}">
                    <a16:rowId xmlns:a16="http://schemas.microsoft.com/office/drawing/2014/main" val="10000"/>
                  </a:ext>
                </a:extLst>
              </a:tr>
              <a:tr h="315249">
                <a:tc>
                  <a:txBody>
                    <a:bodyPr/>
                    <a:lstStyle/>
                    <a:p>
                      <a:r>
                        <a:rPr lang="en-US" sz="1400" b="1" dirty="0"/>
                        <a:t>Tamiflu</a:t>
                      </a:r>
                    </a:p>
                  </a:txBody>
                  <a:tcPr marL="68580" marR="68580" marT="34290" marB="34290"/>
                </a:tc>
                <a:tc>
                  <a:txBody>
                    <a:bodyPr/>
                    <a:lstStyle/>
                    <a:p>
                      <a:pPr algn="ctr"/>
                      <a:r>
                        <a:rPr lang="en-US" sz="1400" dirty="0"/>
                        <a:t>1</a:t>
                      </a:r>
                    </a:p>
                  </a:txBody>
                  <a:tcPr marL="68580" marR="68580" marT="34290" marB="34290"/>
                </a:tc>
                <a:tc>
                  <a:txBody>
                    <a:bodyPr/>
                    <a:lstStyle/>
                    <a:p>
                      <a:pPr algn="ctr"/>
                      <a:r>
                        <a:rPr lang="en-US" sz="1400" dirty="0"/>
                        <a:t>283</a:t>
                      </a:r>
                    </a:p>
                  </a:txBody>
                  <a:tcPr marL="68580" marR="68580" marT="34290" marB="34290"/>
                </a:tc>
                <a:tc>
                  <a:txBody>
                    <a:bodyPr/>
                    <a:lstStyle/>
                    <a:p>
                      <a:pPr algn="ctr"/>
                      <a:r>
                        <a:rPr lang="en-US" sz="1400" dirty="0"/>
                        <a:t>284</a:t>
                      </a:r>
                    </a:p>
                  </a:txBody>
                  <a:tcPr marL="68580" marR="68580" marT="34290" marB="34290"/>
                </a:tc>
                <a:extLst>
                  <a:ext uri="{0D108BD9-81ED-4DB2-BD59-A6C34878D82A}">
                    <a16:rowId xmlns:a16="http://schemas.microsoft.com/office/drawing/2014/main" val="10001"/>
                  </a:ext>
                </a:extLst>
              </a:tr>
              <a:tr h="315249">
                <a:tc>
                  <a:txBody>
                    <a:bodyPr/>
                    <a:lstStyle/>
                    <a:p>
                      <a:r>
                        <a:rPr lang="en-US" sz="1400" b="1" dirty="0"/>
                        <a:t>Placebo</a:t>
                      </a:r>
                    </a:p>
                  </a:txBody>
                  <a:tcPr marL="68580" marR="68580" marT="34290" marB="34290"/>
                </a:tc>
                <a:tc>
                  <a:txBody>
                    <a:bodyPr/>
                    <a:lstStyle/>
                    <a:p>
                      <a:pPr algn="ctr"/>
                      <a:r>
                        <a:rPr lang="en-US" sz="1400" dirty="0"/>
                        <a:t>8</a:t>
                      </a:r>
                    </a:p>
                  </a:txBody>
                  <a:tcPr marL="68580" marR="68580" marT="34290" marB="34290"/>
                </a:tc>
                <a:tc>
                  <a:txBody>
                    <a:bodyPr/>
                    <a:lstStyle/>
                    <a:p>
                      <a:pPr algn="ctr"/>
                      <a:r>
                        <a:rPr lang="en-US" sz="1400" dirty="0"/>
                        <a:t>248</a:t>
                      </a:r>
                    </a:p>
                  </a:txBody>
                  <a:tcPr marL="68580" marR="68580" marT="34290" marB="34290"/>
                </a:tc>
                <a:tc>
                  <a:txBody>
                    <a:bodyPr/>
                    <a:lstStyle/>
                    <a:p>
                      <a:pPr algn="ctr"/>
                      <a:r>
                        <a:rPr lang="en-US" sz="1400" dirty="0"/>
                        <a:t>256</a:t>
                      </a:r>
                    </a:p>
                  </a:txBody>
                  <a:tcPr marL="68580" marR="68580" marT="34290" marB="34290"/>
                </a:tc>
                <a:extLst>
                  <a:ext uri="{0D108BD9-81ED-4DB2-BD59-A6C34878D82A}">
                    <a16:rowId xmlns:a16="http://schemas.microsoft.com/office/drawing/2014/main" val="10002"/>
                  </a:ext>
                </a:extLst>
              </a:tr>
            </a:tbl>
          </a:graphicData>
        </a:graphic>
      </p:graphicFrame>
      <p:sp>
        <p:nvSpPr>
          <p:cNvPr id="18" name="TextBox 17">
            <a:extLst>
              <a:ext uri="{FF2B5EF4-FFF2-40B4-BE49-F238E27FC236}">
                <a16:creationId xmlns:a16="http://schemas.microsoft.com/office/drawing/2014/main" id="{B304D575-28AF-6B44-A5A2-1E05B60340D4}"/>
              </a:ext>
            </a:extLst>
          </p:cNvPr>
          <p:cNvSpPr txBox="1"/>
          <p:nvPr/>
        </p:nvSpPr>
        <p:spPr>
          <a:xfrm>
            <a:off x="1375601" y="816405"/>
            <a:ext cx="2909242" cy="369332"/>
          </a:xfrm>
          <a:prstGeom prst="rect">
            <a:avLst/>
          </a:prstGeom>
          <a:noFill/>
        </p:spPr>
        <p:txBody>
          <a:bodyPr wrap="square" rtlCol="0">
            <a:spAutoFit/>
          </a:bodyPr>
          <a:lstStyle/>
          <a:p>
            <a:pPr algn="ctr"/>
            <a:r>
              <a:rPr lang="en-US" sz="1800" b="1" i="1" dirty="0"/>
              <a:t>Index case Proven Flu +</a:t>
            </a:r>
          </a:p>
        </p:txBody>
      </p:sp>
      <p:sp>
        <p:nvSpPr>
          <p:cNvPr id="19" name="TextBox 18">
            <a:extLst>
              <a:ext uri="{FF2B5EF4-FFF2-40B4-BE49-F238E27FC236}">
                <a16:creationId xmlns:a16="http://schemas.microsoft.com/office/drawing/2014/main" id="{ADD95414-AAA5-694C-B504-AD3352EFB0F8}"/>
              </a:ext>
            </a:extLst>
          </p:cNvPr>
          <p:cNvSpPr txBox="1"/>
          <p:nvPr/>
        </p:nvSpPr>
        <p:spPr>
          <a:xfrm>
            <a:off x="5105400" y="794243"/>
            <a:ext cx="3200400" cy="369332"/>
          </a:xfrm>
          <a:prstGeom prst="rect">
            <a:avLst/>
          </a:prstGeom>
          <a:noFill/>
        </p:spPr>
        <p:txBody>
          <a:bodyPr wrap="square" rtlCol="0">
            <a:spAutoFit/>
          </a:bodyPr>
          <a:lstStyle/>
          <a:p>
            <a:pPr algn="ctr"/>
            <a:r>
              <a:rPr lang="en-US" sz="1800" b="1" i="1" dirty="0"/>
              <a:t>Index case not Proven Flu +</a:t>
            </a:r>
          </a:p>
        </p:txBody>
      </p:sp>
      <p:sp>
        <p:nvSpPr>
          <p:cNvPr id="8" name="Slide Number Placeholder 7">
            <a:extLst>
              <a:ext uri="{FF2B5EF4-FFF2-40B4-BE49-F238E27FC236}">
                <a16:creationId xmlns:a16="http://schemas.microsoft.com/office/drawing/2014/main" id="{47F48C13-ED7E-8143-9796-D5D04599A4FA}"/>
              </a:ext>
            </a:extLst>
          </p:cNvPr>
          <p:cNvSpPr>
            <a:spLocks noGrp="1"/>
          </p:cNvSpPr>
          <p:nvPr>
            <p:ph type="sldNum" sz="quarter" idx="12"/>
          </p:nvPr>
        </p:nvSpPr>
        <p:spPr/>
        <p:txBody>
          <a:bodyPr/>
          <a:lstStyle/>
          <a:p>
            <a:pPr>
              <a:defRPr/>
            </a:pPr>
            <a:fld id="{3F3F56E1-7635-D94F-AA7C-B0630E87E1CC}" type="slidenum">
              <a:rPr lang="en-US" altLang="en-US" smtClean="0"/>
              <a:pPr>
                <a:defRPr/>
              </a:pPr>
              <a:t>77</a:t>
            </a:fld>
            <a:endParaRPr lang="en-US" altLang="en-US"/>
          </a:p>
        </p:txBody>
      </p:sp>
    </p:spTree>
    <p:extLst>
      <p:ext uri="{BB962C8B-B14F-4D97-AF65-F5344CB8AC3E}">
        <p14:creationId xmlns:p14="http://schemas.microsoft.com/office/powerpoint/2010/main" val="119248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14300"/>
            <a:ext cx="7772400" cy="685800"/>
          </a:xfrm>
        </p:spPr>
        <p:txBody>
          <a:bodyPr/>
          <a:lstStyle/>
          <a:p>
            <a:r>
              <a:rPr lang="en-US" dirty="0"/>
              <a:t>CBOP: Is it worth it?</a:t>
            </a:r>
          </a:p>
        </p:txBody>
      </p:sp>
      <p:sp>
        <p:nvSpPr>
          <p:cNvPr id="3" name="Content Placeholder 2"/>
          <p:cNvSpPr>
            <a:spLocks noGrp="1"/>
          </p:cNvSpPr>
          <p:nvPr>
            <p:ph idx="1"/>
          </p:nvPr>
        </p:nvSpPr>
        <p:spPr>
          <a:xfrm>
            <a:off x="1177834" y="914400"/>
            <a:ext cx="7772400" cy="3086100"/>
          </a:xfrm>
        </p:spPr>
        <p:txBody>
          <a:bodyPr/>
          <a:lstStyle/>
          <a:p>
            <a:r>
              <a:rPr lang="en-US" dirty="0"/>
              <a:t>Depends on BBOP= Benefit per Bad Outcome Prevented</a:t>
            </a:r>
          </a:p>
          <a:p>
            <a:r>
              <a:rPr lang="en-US" dirty="0"/>
              <a:t>Earlier (in Chapter 2), we valued shortening duration of flu by 1 day at $160.</a:t>
            </a:r>
          </a:p>
          <a:p>
            <a:r>
              <a:rPr lang="en-US" dirty="0"/>
              <a:t>Typical flu lasts 5 days, so 5 x $160 = $800</a:t>
            </a:r>
          </a:p>
          <a:p>
            <a:r>
              <a:rPr lang="en-US" dirty="0"/>
              <a:t>Add something for possible preventing additional transmission and get BBOP= $1080 (to make math come out even)</a:t>
            </a:r>
          </a:p>
          <a:p>
            <a:r>
              <a:rPr lang="en-US" dirty="0"/>
              <a:t>Since BBOP&gt;CBOP we should treat if we know the index case is flu+</a:t>
            </a:r>
          </a:p>
        </p:txBody>
      </p:sp>
      <p:sp>
        <p:nvSpPr>
          <p:cNvPr id="4" name="Slide Number Placeholder 3">
            <a:extLst>
              <a:ext uri="{FF2B5EF4-FFF2-40B4-BE49-F238E27FC236}">
                <a16:creationId xmlns:a16="http://schemas.microsoft.com/office/drawing/2014/main" id="{66C67DA5-AF70-334B-B70D-A27D48E9078D}"/>
              </a:ext>
            </a:extLst>
          </p:cNvPr>
          <p:cNvSpPr>
            <a:spLocks noGrp="1"/>
          </p:cNvSpPr>
          <p:nvPr>
            <p:ph type="sldNum" sz="quarter" idx="12"/>
          </p:nvPr>
        </p:nvSpPr>
        <p:spPr/>
        <p:txBody>
          <a:bodyPr/>
          <a:lstStyle/>
          <a:p>
            <a:pPr>
              <a:defRPr/>
            </a:pPr>
            <a:fld id="{3F3F56E1-7635-D94F-AA7C-B0630E87E1CC}" type="slidenum">
              <a:rPr lang="en-US" altLang="en-US" smtClean="0"/>
              <a:pPr>
                <a:defRPr/>
              </a:pPr>
              <a:t>78</a:t>
            </a:fld>
            <a:endParaRPr lang="en-US" altLang="en-US"/>
          </a:p>
        </p:txBody>
      </p:sp>
    </p:spTree>
    <p:extLst>
      <p:ext uri="{BB962C8B-B14F-4D97-AF65-F5344CB8AC3E}">
        <p14:creationId xmlns:p14="http://schemas.microsoft.com/office/powerpoint/2010/main" val="30194347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Thresholds</a:t>
            </a:r>
          </a:p>
        </p:txBody>
      </p:sp>
      <p:sp>
        <p:nvSpPr>
          <p:cNvPr id="3" name="Content Placeholder 2"/>
          <p:cNvSpPr>
            <a:spLocks noGrp="1"/>
          </p:cNvSpPr>
          <p:nvPr>
            <p:ph idx="1"/>
          </p:nvPr>
        </p:nvSpPr>
        <p:spPr/>
        <p:txBody>
          <a:bodyPr/>
          <a:lstStyle/>
          <a:p>
            <a:r>
              <a:rPr lang="en-US" dirty="0"/>
              <a:t>What if we don't know if our index patient has the flu?</a:t>
            </a:r>
          </a:p>
          <a:p>
            <a:r>
              <a:rPr lang="en-US" dirty="0"/>
              <a:t>If BBOP&gt;CBOP, at what probability of disease would benefits outweigh costs?</a:t>
            </a:r>
          </a:p>
          <a:p>
            <a:pPr lvl="1"/>
            <a:r>
              <a:rPr lang="en-US" dirty="0"/>
              <a:t>What is the treatment threshold (P</a:t>
            </a:r>
            <a:r>
              <a:rPr lang="en-US" baseline="-25000" dirty="0"/>
              <a:t>TT</a:t>
            </a:r>
            <a:r>
              <a:rPr lang="en-US" dirty="0"/>
              <a:t>)?</a:t>
            </a:r>
          </a:p>
          <a:p>
            <a:r>
              <a:rPr lang="en-US" dirty="0"/>
              <a:t>Recall P</a:t>
            </a:r>
            <a:r>
              <a:rPr lang="en-US" baseline="-25000" dirty="0"/>
              <a:t>TT</a:t>
            </a:r>
            <a:r>
              <a:rPr lang="en-US" dirty="0"/>
              <a:t>= C/C+B</a:t>
            </a:r>
          </a:p>
          <a:p>
            <a:r>
              <a:rPr lang="en-US" dirty="0"/>
              <a:t>We know C ($40), but what is B?</a:t>
            </a:r>
          </a:p>
          <a:p>
            <a:pPr marL="0" indent="0">
              <a:buNone/>
            </a:pPr>
            <a:endParaRPr lang="en-US" dirty="0"/>
          </a:p>
        </p:txBody>
      </p:sp>
      <p:sp>
        <p:nvSpPr>
          <p:cNvPr id="4" name="Slide Number Placeholder 3">
            <a:extLst>
              <a:ext uri="{FF2B5EF4-FFF2-40B4-BE49-F238E27FC236}">
                <a16:creationId xmlns:a16="http://schemas.microsoft.com/office/drawing/2014/main" id="{3DF56BAE-2D3A-294B-9B3E-86791EE1D537}"/>
              </a:ext>
            </a:extLst>
          </p:cNvPr>
          <p:cNvSpPr>
            <a:spLocks noGrp="1"/>
          </p:cNvSpPr>
          <p:nvPr>
            <p:ph type="sldNum" sz="quarter" idx="12"/>
          </p:nvPr>
        </p:nvSpPr>
        <p:spPr/>
        <p:txBody>
          <a:bodyPr/>
          <a:lstStyle/>
          <a:p>
            <a:pPr>
              <a:defRPr/>
            </a:pPr>
            <a:fld id="{3F3F56E1-7635-D94F-AA7C-B0630E87E1CC}" type="slidenum">
              <a:rPr lang="en-US" altLang="en-US" smtClean="0"/>
              <a:pPr>
                <a:defRPr/>
              </a:pPr>
              <a:t>79</a:t>
            </a:fld>
            <a:endParaRPr lang="en-US" altLang="en-US"/>
          </a:p>
        </p:txBody>
      </p:sp>
    </p:spTree>
    <p:extLst>
      <p:ext uri="{BB962C8B-B14F-4D97-AF65-F5344CB8AC3E}">
        <p14:creationId xmlns:p14="http://schemas.microsoft.com/office/powerpoint/2010/main" val="344586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descr="Posterior Horn Medial Meniscus Tear">
            <a:extLst>
              <a:ext uri="{FF2B5EF4-FFF2-40B4-BE49-F238E27FC236}">
                <a16:creationId xmlns:a16="http://schemas.microsoft.com/office/drawing/2014/main" id="{324C81E8-1542-6E43-A616-F2AAC2324D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6616" y="2739420"/>
            <a:ext cx="3477384" cy="2251606"/>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txBox="1">
            <a:spLocks noGrp="1"/>
          </p:cNvSpPr>
          <p:nvPr>
            <p:ph type="ctrTitle"/>
          </p:nvPr>
        </p:nvSpPr>
        <p:spPr>
          <a:xfrm>
            <a:off x="1181548" y="84861"/>
            <a:ext cx="6426473" cy="497983"/>
          </a:xfrm>
          <a:prstGeom prst="rect">
            <a:avLst/>
          </a:prstGeom>
        </p:spPr>
        <p:txBody>
          <a:bodyPr vert="horz" wrap="square" lIns="0" tIns="5487" rIns="0" bIns="0" rtlCol="0">
            <a:spAutoFit/>
          </a:bodyPr>
          <a:lstStyle/>
          <a:p>
            <a:pPr marL="7798">
              <a:spcBef>
                <a:spcPts val="43"/>
              </a:spcBef>
            </a:pPr>
            <a:r>
              <a:rPr sz="3200" b="0" spc="-2" dirty="0">
                <a:latin typeface="+mn-lt"/>
              </a:rPr>
              <a:t>Blinding</a:t>
            </a:r>
          </a:p>
        </p:txBody>
      </p:sp>
      <p:grpSp>
        <p:nvGrpSpPr>
          <p:cNvPr id="30" name="Group 29">
            <a:extLst>
              <a:ext uri="{FF2B5EF4-FFF2-40B4-BE49-F238E27FC236}">
                <a16:creationId xmlns:a16="http://schemas.microsoft.com/office/drawing/2014/main" id="{5704B207-73C3-3240-BEC9-3FA570469700}"/>
              </a:ext>
            </a:extLst>
          </p:cNvPr>
          <p:cNvGrpSpPr/>
          <p:nvPr/>
        </p:nvGrpSpPr>
        <p:grpSpPr>
          <a:xfrm>
            <a:off x="1365955" y="3412479"/>
            <a:ext cx="854310" cy="1122241"/>
            <a:chOff x="1897134" y="3614801"/>
            <a:chExt cx="854310" cy="1122241"/>
          </a:xfrm>
        </p:grpSpPr>
        <p:sp>
          <p:nvSpPr>
            <p:cNvPr id="4" name="object 4"/>
            <p:cNvSpPr/>
            <p:nvPr/>
          </p:nvSpPr>
          <p:spPr>
            <a:xfrm>
              <a:off x="2447851" y="3614801"/>
              <a:ext cx="287932" cy="287932"/>
            </a:xfrm>
            <a:custGeom>
              <a:avLst/>
              <a:gdLst/>
              <a:ahLst/>
              <a:cxnLst/>
              <a:rect l="l" t="t" r="r" b="b"/>
              <a:pathLst>
                <a:path w="633095" h="633095">
                  <a:moveTo>
                    <a:pt x="330144" y="0"/>
                  </a:moveTo>
                  <a:lnTo>
                    <a:pt x="285985" y="1160"/>
                  </a:lnTo>
                  <a:lnTo>
                    <a:pt x="242333" y="8442"/>
                  </a:lnTo>
                  <a:lnTo>
                    <a:pt x="199879" y="21826"/>
                  </a:lnTo>
                  <a:lnTo>
                    <a:pt x="159318" y="41294"/>
                  </a:lnTo>
                  <a:lnTo>
                    <a:pt x="121340" y="66828"/>
                  </a:lnTo>
                  <a:lnTo>
                    <a:pt x="86639" y="98409"/>
                  </a:lnTo>
                  <a:lnTo>
                    <a:pt x="56925" y="134720"/>
                  </a:lnTo>
                  <a:lnTo>
                    <a:pt x="33423" y="173986"/>
                  </a:lnTo>
                  <a:lnTo>
                    <a:pt x="16113" y="215513"/>
                  </a:lnTo>
                  <a:lnTo>
                    <a:pt x="4978" y="258611"/>
                  </a:lnTo>
                  <a:lnTo>
                    <a:pt x="0" y="302585"/>
                  </a:lnTo>
                  <a:lnTo>
                    <a:pt x="1159" y="346743"/>
                  </a:lnTo>
                  <a:lnTo>
                    <a:pt x="8439" y="390393"/>
                  </a:lnTo>
                  <a:lnTo>
                    <a:pt x="21820" y="432843"/>
                  </a:lnTo>
                  <a:lnTo>
                    <a:pt x="41285" y="473399"/>
                  </a:lnTo>
                  <a:lnTo>
                    <a:pt x="66816" y="511369"/>
                  </a:lnTo>
                  <a:lnTo>
                    <a:pt x="98393" y="546060"/>
                  </a:lnTo>
                  <a:lnTo>
                    <a:pt x="134704" y="575784"/>
                  </a:lnTo>
                  <a:lnTo>
                    <a:pt x="173969" y="599295"/>
                  </a:lnTo>
                  <a:lnTo>
                    <a:pt x="215496" y="616610"/>
                  </a:lnTo>
                  <a:lnTo>
                    <a:pt x="258593" y="627749"/>
                  </a:lnTo>
                  <a:lnTo>
                    <a:pt x="302568" y="632730"/>
                  </a:lnTo>
                  <a:lnTo>
                    <a:pt x="346728" y="631571"/>
                  </a:lnTo>
                  <a:lnTo>
                    <a:pt x="390382" y="624291"/>
                  </a:lnTo>
                  <a:lnTo>
                    <a:pt x="432837" y="610910"/>
                  </a:lnTo>
                  <a:lnTo>
                    <a:pt x="473400" y="591444"/>
                  </a:lnTo>
                  <a:lnTo>
                    <a:pt x="511381" y="565913"/>
                  </a:lnTo>
                  <a:lnTo>
                    <a:pt x="546086" y="534335"/>
                  </a:lnTo>
                  <a:lnTo>
                    <a:pt x="575803" y="498027"/>
                  </a:lnTo>
                  <a:lnTo>
                    <a:pt x="599309" y="458763"/>
                  </a:lnTo>
                  <a:lnTo>
                    <a:pt x="616620" y="417236"/>
                  </a:lnTo>
                  <a:lnTo>
                    <a:pt x="627756" y="374138"/>
                  </a:lnTo>
                  <a:lnTo>
                    <a:pt x="632735" y="330162"/>
                  </a:lnTo>
                  <a:lnTo>
                    <a:pt x="631574" y="286001"/>
                  </a:lnTo>
                  <a:lnTo>
                    <a:pt x="624293" y="242346"/>
                  </a:lnTo>
                  <a:lnTo>
                    <a:pt x="610908" y="199892"/>
                  </a:lnTo>
                  <a:lnTo>
                    <a:pt x="591439" y="159331"/>
                  </a:lnTo>
                  <a:lnTo>
                    <a:pt x="565903" y="121354"/>
                  </a:lnTo>
                  <a:lnTo>
                    <a:pt x="534318" y="86656"/>
                  </a:lnTo>
                  <a:lnTo>
                    <a:pt x="498007" y="56935"/>
                  </a:lnTo>
                  <a:lnTo>
                    <a:pt x="458742" y="33428"/>
                  </a:lnTo>
                  <a:lnTo>
                    <a:pt x="417216" y="16115"/>
                  </a:lnTo>
                  <a:lnTo>
                    <a:pt x="374119" y="4978"/>
                  </a:lnTo>
                  <a:lnTo>
                    <a:pt x="330144" y="0"/>
                  </a:lnTo>
                  <a:close/>
                </a:path>
              </a:pathLst>
            </a:custGeom>
            <a:solidFill>
              <a:srgbClr val="000000"/>
            </a:solidFill>
          </p:spPr>
          <p:txBody>
            <a:bodyPr wrap="square" lIns="0" tIns="0" rIns="0" bIns="0" rtlCol="0"/>
            <a:lstStyle/>
            <a:p>
              <a:endParaRPr sz="372"/>
            </a:p>
          </p:txBody>
        </p:sp>
        <p:sp>
          <p:nvSpPr>
            <p:cNvPr id="5" name="object 5"/>
            <p:cNvSpPr/>
            <p:nvPr/>
          </p:nvSpPr>
          <p:spPr>
            <a:xfrm>
              <a:off x="1897134" y="3740687"/>
              <a:ext cx="534566" cy="996355"/>
            </a:xfrm>
            <a:custGeom>
              <a:avLst/>
              <a:gdLst/>
              <a:ahLst/>
              <a:cxnLst/>
              <a:rect l="l" t="t" r="r" b="b"/>
              <a:pathLst>
                <a:path w="1175385" h="2190750">
                  <a:moveTo>
                    <a:pt x="1045908" y="1389503"/>
                  </a:moveTo>
                  <a:lnTo>
                    <a:pt x="653312" y="1389503"/>
                  </a:lnTo>
                  <a:lnTo>
                    <a:pt x="664476" y="1407316"/>
                  </a:lnTo>
                  <a:lnTo>
                    <a:pt x="675155" y="1425505"/>
                  </a:lnTo>
                  <a:lnTo>
                    <a:pt x="694895" y="1462986"/>
                  </a:lnTo>
                  <a:lnTo>
                    <a:pt x="715441" y="1509835"/>
                  </a:lnTo>
                  <a:lnTo>
                    <a:pt x="732204" y="1558711"/>
                  </a:lnTo>
                  <a:lnTo>
                    <a:pt x="744743" y="1609874"/>
                  </a:lnTo>
                  <a:lnTo>
                    <a:pt x="752617" y="1663585"/>
                  </a:lnTo>
                  <a:lnTo>
                    <a:pt x="755385" y="1720104"/>
                  </a:lnTo>
                  <a:lnTo>
                    <a:pt x="753847" y="1762931"/>
                  </a:lnTo>
                  <a:lnTo>
                    <a:pt x="749049" y="1807690"/>
                  </a:lnTo>
                  <a:lnTo>
                    <a:pt x="740641" y="1854531"/>
                  </a:lnTo>
                  <a:lnTo>
                    <a:pt x="728272" y="1903602"/>
                  </a:lnTo>
                  <a:lnTo>
                    <a:pt x="711591" y="1955051"/>
                  </a:lnTo>
                  <a:lnTo>
                    <a:pt x="701649" y="2001191"/>
                  </a:lnTo>
                  <a:lnTo>
                    <a:pt x="704090" y="2046749"/>
                  </a:lnTo>
                  <a:lnTo>
                    <a:pt x="717905" y="2089581"/>
                  </a:lnTo>
                  <a:lnTo>
                    <a:pt x="742086" y="2127540"/>
                  </a:lnTo>
                  <a:lnTo>
                    <a:pt x="775623" y="2158480"/>
                  </a:lnTo>
                  <a:lnTo>
                    <a:pt x="817507" y="2180255"/>
                  </a:lnTo>
                  <a:lnTo>
                    <a:pt x="862243" y="2190078"/>
                  </a:lnTo>
                  <a:lnTo>
                    <a:pt x="877138" y="2190715"/>
                  </a:lnTo>
                  <a:lnTo>
                    <a:pt x="919563" y="2185504"/>
                  </a:lnTo>
                  <a:lnTo>
                    <a:pt x="959122" y="2170417"/>
                  </a:lnTo>
                  <a:lnTo>
                    <a:pt x="994028" y="2146298"/>
                  </a:lnTo>
                  <a:lnTo>
                    <a:pt x="1022492" y="2113991"/>
                  </a:lnTo>
                  <a:lnTo>
                    <a:pt x="1042727" y="2074339"/>
                  </a:lnTo>
                  <a:lnTo>
                    <a:pt x="1060270" y="2021766"/>
                  </a:lnTo>
                  <a:lnTo>
                    <a:pt x="1074957" y="1969747"/>
                  </a:lnTo>
                  <a:lnTo>
                    <a:pt x="1086814" y="1918344"/>
                  </a:lnTo>
                  <a:lnTo>
                    <a:pt x="1095910" y="1867618"/>
                  </a:lnTo>
                  <a:lnTo>
                    <a:pt x="1102315" y="1817629"/>
                  </a:lnTo>
                  <a:lnTo>
                    <a:pt x="1106097" y="1768437"/>
                  </a:lnTo>
                  <a:lnTo>
                    <a:pt x="1107327" y="1720104"/>
                  </a:lnTo>
                  <a:lnTo>
                    <a:pt x="1105778" y="1666067"/>
                  </a:lnTo>
                  <a:lnTo>
                    <a:pt x="1101184" y="1613421"/>
                  </a:lnTo>
                  <a:lnTo>
                    <a:pt x="1093753" y="1562223"/>
                  </a:lnTo>
                  <a:lnTo>
                    <a:pt x="1083689" y="1512529"/>
                  </a:lnTo>
                  <a:lnTo>
                    <a:pt x="1071200" y="1464398"/>
                  </a:lnTo>
                  <a:lnTo>
                    <a:pt x="1056492" y="1417885"/>
                  </a:lnTo>
                  <a:lnTo>
                    <a:pt x="1045908" y="1389503"/>
                  </a:lnTo>
                  <a:close/>
                </a:path>
                <a:path w="1175385" h="2190750">
                  <a:moveTo>
                    <a:pt x="904815" y="0"/>
                  </a:moveTo>
                  <a:lnTo>
                    <a:pt x="857239" y="2922"/>
                  </a:lnTo>
                  <a:lnTo>
                    <a:pt x="808032" y="13416"/>
                  </a:lnTo>
                  <a:lnTo>
                    <a:pt x="757871" y="32195"/>
                  </a:lnTo>
                  <a:lnTo>
                    <a:pt x="707433" y="59974"/>
                  </a:lnTo>
                  <a:lnTo>
                    <a:pt x="657395" y="97465"/>
                  </a:lnTo>
                  <a:lnTo>
                    <a:pt x="616277" y="133804"/>
                  </a:lnTo>
                  <a:lnTo>
                    <a:pt x="577665" y="169303"/>
                  </a:lnTo>
                  <a:lnTo>
                    <a:pt x="541366" y="204235"/>
                  </a:lnTo>
                  <a:lnTo>
                    <a:pt x="507191" y="238874"/>
                  </a:lnTo>
                  <a:lnTo>
                    <a:pt x="474947" y="273494"/>
                  </a:lnTo>
                  <a:lnTo>
                    <a:pt x="444444" y="308368"/>
                  </a:lnTo>
                  <a:lnTo>
                    <a:pt x="415489" y="343768"/>
                  </a:lnTo>
                  <a:lnTo>
                    <a:pt x="387892" y="379970"/>
                  </a:lnTo>
                  <a:lnTo>
                    <a:pt x="361462" y="417246"/>
                  </a:lnTo>
                  <a:lnTo>
                    <a:pt x="336006" y="455869"/>
                  </a:lnTo>
                  <a:lnTo>
                    <a:pt x="311334" y="496113"/>
                  </a:lnTo>
                  <a:lnTo>
                    <a:pt x="287255" y="538251"/>
                  </a:lnTo>
                  <a:lnTo>
                    <a:pt x="263576" y="582557"/>
                  </a:lnTo>
                  <a:lnTo>
                    <a:pt x="240107" y="629305"/>
                  </a:lnTo>
                  <a:lnTo>
                    <a:pt x="216657" y="678767"/>
                  </a:lnTo>
                  <a:lnTo>
                    <a:pt x="193033" y="731217"/>
                  </a:lnTo>
                  <a:lnTo>
                    <a:pt x="176613" y="789090"/>
                  </a:lnTo>
                  <a:lnTo>
                    <a:pt x="169549" y="841159"/>
                  </a:lnTo>
                  <a:lnTo>
                    <a:pt x="170825" y="887833"/>
                  </a:lnTo>
                  <a:lnTo>
                    <a:pt x="179425" y="929524"/>
                  </a:lnTo>
                  <a:lnTo>
                    <a:pt x="194331" y="966642"/>
                  </a:lnTo>
                  <a:lnTo>
                    <a:pt x="214528" y="999597"/>
                  </a:lnTo>
                  <a:lnTo>
                    <a:pt x="238999" y="1028802"/>
                  </a:lnTo>
                  <a:lnTo>
                    <a:pt x="266727" y="1054665"/>
                  </a:lnTo>
                  <a:lnTo>
                    <a:pt x="277538" y="1086282"/>
                  </a:lnTo>
                  <a:lnTo>
                    <a:pt x="288279" y="1125475"/>
                  </a:lnTo>
                  <a:lnTo>
                    <a:pt x="297603" y="1171641"/>
                  </a:lnTo>
                  <a:lnTo>
                    <a:pt x="304162" y="1224175"/>
                  </a:lnTo>
                  <a:lnTo>
                    <a:pt x="306608" y="1282475"/>
                  </a:lnTo>
                  <a:lnTo>
                    <a:pt x="305613" y="1316285"/>
                  </a:lnTo>
                  <a:lnTo>
                    <a:pt x="298458" y="1388522"/>
                  </a:lnTo>
                  <a:lnTo>
                    <a:pt x="291746" y="1426898"/>
                  </a:lnTo>
                  <a:lnTo>
                    <a:pt x="282577" y="1466746"/>
                  </a:lnTo>
                  <a:lnTo>
                    <a:pt x="270675" y="1508039"/>
                  </a:lnTo>
                  <a:lnTo>
                    <a:pt x="255765" y="1550753"/>
                  </a:lnTo>
                  <a:lnTo>
                    <a:pt x="237570" y="1594861"/>
                  </a:lnTo>
                  <a:lnTo>
                    <a:pt x="215816" y="1640339"/>
                  </a:lnTo>
                  <a:lnTo>
                    <a:pt x="190226" y="1687161"/>
                  </a:lnTo>
                  <a:lnTo>
                    <a:pt x="160525" y="1735302"/>
                  </a:lnTo>
                  <a:lnTo>
                    <a:pt x="126438" y="1784736"/>
                  </a:lnTo>
                  <a:lnTo>
                    <a:pt x="87687" y="1835437"/>
                  </a:lnTo>
                  <a:lnTo>
                    <a:pt x="43999" y="1887381"/>
                  </a:lnTo>
                  <a:lnTo>
                    <a:pt x="17663" y="1926551"/>
                  </a:lnTo>
                  <a:lnTo>
                    <a:pt x="3044" y="1969771"/>
                  </a:lnTo>
                  <a:lnTo>
                    <a:pt x="0" y="2014676"/>
                  </a:lnTo>
                  <a:lnTo>
                    <a:pt x="8384" y="2058896"/>
                  </a:lnTo>
                  <a:lnTo>
                    <a:pt x="28054" y="2100065"/>
                  </a:lnTo>
                  <a:lnTo>
                    <a:pt x="58865" y="2135814"/>
                  </a:lnTo>
                  <a:lnTo>
                    <a:pt x="98045" y="2162145"/>
                  </a:lnTo>
                  <a:lnTo>
                    <a:pt x="141270" y="2176759"/>
                  </a:lnTo>
                  <a:lnTo>
                    <a:pt x="186175" y="2179800"/>
                  </a:lnTo>
                  <a:lnTo>
                    <a:pt x="230392" y="2171411"/>
                  </a:lnTo>
                  <a:lnTo>
                    <a:pt x="271555" y="2151737"/>
                  </a:lnTo>
                  <a:lnTo>
                    <a:pt x="307298" y="2120920"/>
                  </a:lnTo>
                  <a:lnTo>
                    <a:pt x="348802" y="2072649"/>
                  </a:lnTo>
                  <a:lnTo>
                    <a:pt x="387223" y="2024404"/>
                  </a:lnTo>
                  <a:lnTo>
                    <a:pt x="422655" y="1976253"/>
                  </a:lnTo>
                  <a:lnTo>
                    <a:pt x="455189" y="1928263"/>
                  </a:lnTo>
                  <a:lnTo>
                    <a:pt x="484919" y="1880502"/>
                  </a:lnTo>
                  <a:lnTo>
                    <a:pt x="511936" y="1833036"/>
                  </a:lnTo>
                  <a:lnTo>
                    <a:pt x="536335" y="1785935"/>
                  </a:lnTo>
                  <a:lnTo>
                    <a:pt x="558206" y="1739264"/>
                  </a:lnTo>
                  <a:lnTo>
                    <a:pt x="577643" y="1693092"/>
                  </a:lnTo>
                  <a:lnTo>
                    <a:pt x="594738" y="1647486"/>
                  </a:lnTo>
                  <a:lnTo>
                    <a:pt x="609583" y="1602512"/>
                  </a:lnTo>
                  <a:lnTo>
                    <a:pt x="622272" y="1558240"/>
                  </a:lnTo>
                  <a:lnTo>
                    <a:pt x="632897" y="1514735"/>
                  </a:lnTo>
                  <a:lnTo>
                    <a:pt x="641550" y="1472066"/>
                  </a:lnTo>
                  <a:lnTo>
                    <a:pt x="648325" y="1430299"/>
                  </a:lnTo>
                  <a:lnTo>
                    <a:pt x="653312" y="1389503"/>
                  </a:lnTo>
                  <a:lnTo>
                    <a:pt x="1045908" y="1389503"/>
                  </a:lnTo>
                  <a:lnTo>
                    <a:pt x="1043703" y="1383590"/>
                  </a:lnTo>
                  <a:lnTo>
                    <a:pt x="986320" y="1383590"/>
                  </a:lnTo>
                  <a:lnTo>
                    <a:pt x="953045" y="1379587"/>
                  </a:lnTo>
                  <a:lnTo>
                    <a:pt x="894540" y="1349561"/>
                  </a:lnTo>
                  <a:lnTo>
                    <a:pt x="870113" y="1322088"/>
                  </a:lnTo>
                  <a:lnTo>
                    <a:pt x="869171" y="1320722"/>
                  </a:lnTo>
                  <a:lnTo>
                    <a:pt x="832482" y="1262595"/>
                  </a:lnTo>
                  <a:lnTo>
                    <a:pt x="811775" y="1226258"/>
                  </a:lnTo>
                  <a:lnTo>
                    <a:pt x="789955" y="1184762"/>
                  </a:lnTo>
                  <a:lnTo>
                    <a:pt x="767728" y="1138432"/>
                  </a:lnTo>
                  <a:lnTo>
                    <a:pt x="745755" y="1087501"/>
                  </a:lnTo>
                  <a:lnTo>
                    <a:pt x="724727" y="1032262"/>
                  </a:lnTo>
                  <a:lnTo>
                    <a:pt x="705326" y="972996"/>
                  </a:lnTo>
                  <a:lnTo>
                    <a:pt x="688237" y="909981"/>
                  </a:lnTo>
                  <a:lnTo>
                    <a:pt x="685422" y="907645"/>
                  </a:lnTo>
                  <a:lnTo>
                    <a:pt x="682550" y="905223"/>
                  </a:lnTo>
                  <a:lnTo>
                    <a:pt x="676596" y="900381"/>
                  </a:lnTo>
                  <a:lnTo>
                    <a:pt x="673527" y="897974"/>
                  </a:lnTo>
                  <a:lnTo>
                    <a:pt x="670402" y="895482"/>
                  </a:lnTo>
                  <a:lnTo>
                    <a:pt x="673836" y="889654"/>
                  </a:lnTo>
                  <a:lnTo>
                    <a:pt x="677426" y="883882"/>
                  </a:lnTo>
                  <a:lnTo>
                    <a:pt x="680945" y="878082"/>
                  </a:lnTo>
                  <a:lnTo>
                    <a:pt x="670963" y="825264"/>
                  </a:lnTo>
                  <a:lnTo>
                    <a:pt x="663323" y="770553"/>
                  </a:lnTo>
                  <a:lnTo>
                    <a:pt x="658357" y="714076"/>
                  </a:lnTo>
                  <a:lnTo>
                    <a:pt x="656400" y="655777"/>
                  </a:lnTo>
                  <a:lnTo>
                    <a:pt x="657812" y="603359"/>
                  </a:lnTo>
                  <a:lnTo>
                    <a:pt x="662219" y="551206"/>
                  </a:lnTo>
                  <a:lnTo>
                    <a:pt x="669584" y="499611"/>
                  </a:lnTo>
                  <a:lnTo>
                    <a:pt x="679875" y="448683"/>
                  </a:lnTo>
                  <a:lnTo>
                    <a:pt x="693059" y="398534"/>
                  </a:lnTo>
                  <a:lnTo>
                    <a:pt x="709105" y="349272"/>
                  </a:lnTo>
                  <a:lnTo>
                    <a:pt x="727980" y="301007"/>
                  </a:lnTo>
                  <a:lnTo>
                    <a:pt x="749653" y="253848"/>
                  </a:lnTo>
                  <a:lnTo>
                    <a:pt x="774091" y="207906"/>
                  </a:lnTo>
                  <a:lnTo>
                    <a:pt x="801263" y="163290"/>
                  </a:lnTo>
                  <a:lnTo>
                    <a:pt x="852135" y="116097"/>
                  </a:lnTo>
                  <a:lnTo>
                    <a:pt x="919468" y="99057"/>
                  </a:lnTo>
                  <a:lnTo>
                    <a:pt x="1114168" y="99057"/>
                  </a:lnTo>
                  <a:lnTo>
                    <a:pt x="1094559" y="73971"/>
                  </a:lnTo>
                  <a:lnTo>
                    <a:pt x="1065284" y="49745"/>
                  </a:lnTo>
                  <a:lnTo>
                    <a:pt x="1030996" y="29521"/>
                  </a:lnTo>
                  <a:lnTo>
                    <a:pt x="992370" y="14013"/>
                  </a:lnTo>
                  <a:lnTo>
                    <a:pt x="950085" y="3934"/>
                  </a:lnTo>
                  <a:lnTo>
                    <a:pt x="904815" y="0"/>
                  </a:lnTo>
                  <a:close/>
                </a:path>
                <a:path w="1175385" h="2190750">
                  <a:moveTo>
                    <a:pt x="1039771" y="1373047"/>
                  </a:moveTo>
                  <a:lnTo>
                    <a:pt x="1026933" y="1377628"/>
                  </a:lnTo>
                  <a:lnTo>
                    <a:pt x="1013700" y="1380927"/>
                  </a:lnTo>
                  <a:lnTo>
                    <a:pt x="1000139" y="1382921"/>
                  </a:lnTo>
                  <a:lnTo>
                    <a:pt x="986320" y="1383590"/>
                  </a:lnTo>
                  <a:lnTo>
                    <a:pt x="1043703" y="1383590"/>
                  </a:lnTo>
                  <a:lnTo>
                    <a:pt x="1039771" y="1373047"/>
                  </a:lnTo>
                  <a:close/>
                </a:path>
                <a:path w="1175385" h="2190750">
                  <a:moveTo>
                    <a:pt x="1114168" y="99057"/>
                  </a:moveTo>
                  <a:lnTo>
                    <a:pt x="919468" y="99057"/>
                  </a:lnTo>
                  <a:lnTo>
                    <a:pt x="939628" y="100508"/>
                  </a:lnTo>
                  <a:lnTo>
                    <a:pt x="959262" y="104811"/>
                  </a:lnTo>
                  <a:lnTo>
                    <a:pt x="978101" y="111884"/>
                  </a:lnTo>
                  <a:lnTo>
                    <a:pt x="995878" y="121650"/>
                  </a:lnTo>
                  <a:lnTo>
                    <a:pt x="998707" y="123480"/>
                  </a:lnTo>
                  <a:lnTo>
                    <a:pt x="1001326" y="125493"/>
                  </a:lnTo>
                  <a:lnTo>
                    <a:pt x="1003973" y="127478"/>
                  </a:lnTo>
                  <a:lnTo>
                    <a:pt x="1033781" y="158018"/>
                  </a:lnTo>
                  <a:lnTo>
                    <a:pt x="1052659" y="194987"/>
                  </a:lnTo>
                  <a:lnTo>
                    <a:pt x="1059987" y="235568"/>
                  </a:lnTo>
                  <a:lnTo>
                    <a:pt x="1055151" y="276943"/>
                  </a:lnTo>
                  <a:lnTo>
                    <a:pt x="1037532" y="316294"/>
                  </a:lnTo>
                  <a:lnTo>
                    <a:pt x="1013085" y="357346"/>
                  </a:lnTo>
                  <a:lnTo>
                    <a:pt x="992138" y="399270"/>
                  </a:lnTo>
                  <a:lnTo>
                    <a:pt x="974660" y="442147"/>
                  </a:lnTo>
                  <a:lnTo>
                    <a:pt x="960615" y="486057"/>
                  </a:lnTo>
                  <a:lnTo>
                    <a:pt x="949973" y="531082"/>
                  </a:lnTo>
                  <a:lnTo>
                    <a:pt x="941036" y="592312"/>
                  </a:lnTo>
                  <a:lnTo>
                    <a:pt x="937943" y="655960"/>
                  </a:lnTo>
                  <a:lnTo>
                    <a:pt x="941216" y="727096"/>
                  </a:lnTo>
                  <a:lnTo>
                    <a:pt x="951160" y="796066"/>
                  </a:lnTo>
                  <a:lnTo>
                    <a:pt x="966309" y="861809"/>
                  </a:lnTo>
                  <a:lnTo>
                    <a:pt x="985202" y="923390"/>
                  </a:lnTo>
                  <a:lnTo>
                    <a:pt x="1006376" y="979871"/>
                  </a:lnTo>
                  <a:lnTo>
                    <a:pt x="1028370" y="1030319"/>
                  </a:lnTo>
                  <a:lnTo>
                    <a:pt x="1049723" y="1073797"/>
                  </a:lnTo>
                  <a:lnTo>
                    <a:pt x="1068974" y="1109370"/>
                  </a:lnTo>
                  <a:lnTo>
                    <a:pt x="1095324" y="1153057"/>
                  </a:lnTo>
                  <a:lnTo>
                    <a:pt x="1100597" y="1160695"/>
                  </a:lnTo>
                  <a:lnTo>
                    <a:pt x="1114544" y="1184777"/>
                  </a:lnTo>
                  <a:lnTo>
                    <a:pt x="1123383" y="1210696"/>
                  </a:lnTo>
                  <a:lnTo>
                    <a:pt x="1126972" y="1237854"/>
                  </a:lnTo>
                  <a:lnTo>
                    <a:pt x="1125148" y="1265596"/>
                  </a:lnTo>
                  <a:lnTo>
                    <a:pt x="1118306" y="1291615"/>
                  </a:lnTo>
                  <a:lnTo>
                    <a:pt x="1106809" y="1315495"/>
                  </a:lnTo>
                  <a:lnTo>
                    <a:pt x="1091000" y="1336737"/>
                  </a:lnTo>
                  <a:lnTo>
                    <a:pt x="1071219" y="1354846"/>
                  </a:lnTo>
                  <a:lnTo>
                    <a:pt x="1086361" y="1352855"/>
                  </a:lnTo>
                  <a:lnTo>
                    <a:pt x="1129371" y="1334264"/>
                  </a:lnTo>
                  <a:lnTo>
                    <a:pt x="1159809" y="1301534"/>
                  </a:lnTo>
                  <a:lnTo>
                    <a:pt x="1174810" y="1261082"/>
                  </a:lnTo>
                  <a:lnTo>
                    <a:pt x="1173550" y="1217952"/>
                  </a:lnTo>
                  <a:lnTo>
                    <a:pt x="1155203" y="1177193"/>
                  </a:lnTo>
                  <a:lnTo>
                    <a:pt x="1121614" y="1123245"/>
                  </a:lnTo>
                  <a:lnTo>
                    <a:pt x="1101557" y="1086105"/>
                  </a:lnTo>
                  <a:lnTo>
                    <a:pt x="1079506" y="1040976"/>
                  </a:lnTo>
                  <a:lnTo>
                    <a:pt x="1056924" y="988809"/>
                  </a:lnTo>
                  <a:lnTo>
                    <a:pt x="1035273" y="930558"/>
                  </a:lnTo>
                  <a:lnTo>
                    <a:pt x="1016012" y="867177"/>
                  </a:lnTo>
                  <a:lnTo>
                    <a:pt x="1000604" y="799617"/>
                  </a:lnTo>
                  <a:lnTo>
                    <a:pt x="990511" y="728833"/>
                  </a:lnTo>
                  <a:lnTo>
                    <a:pt x="987192" y="655777"/>
                  </a:lnTo>
                  <a:lnTo>
                    <a:pt x="989000" y="606203"/>
                  </a:lnTo>
                  <a:lnTo>
                    <a:pt x="994432" y="556196"/>
                  </a:lnTo>
                  <a:lnTo>
                    <a:pt x="1003912" y="505819"/>
                  </a:lnTo>
                  <a:lnTo>
                    <a:pt x="1017867" y="455136"/>
                  </a:lnTo>
                  <a:lnTo>
                    <a:pt x="1070810" y="396503"/>
                  </a:lnTo>
                  <a:lnTo>
                    <a:pt x="1098080" y="356643"/>
                  </a:lnTo>
                  <a:lnTo>
                    <a:pt x="1119413" y="314089"/>
                  </a:lnTo>
                  <a:lnTo>
                    <a:pt x="1134308" y="270123"/>
                  </a:lnTo>
                  <a:lnTo>
                    <a:pt x="1142259" y="226027"/>
                  </a:lnTo>
                  <a:lnTo>
                    <a:pt x="1142764" y="183083"/>
                  </a:lnTo>
                  <a:lnTo>
                    <a:pt x="1135318" y="142571"/>
                  </a:lnTo>
                  <a:lnTo>
                    <a:pt x="1119417" y="105773"/>
                  </a:lnTo>
                  <a:lnTo>
                    <a:pt x="1114168" y="99057"/>
                  </a:lnTo>
                  <a:close/>
                </a:path>
              </a:pathLst>
            </a:custGeom>
            <a:solidFill>
              <a:srgbClr val="000000"/>
            </a:solidFill>
          </p:spPr>
          <p:txBody>
            <a:bodyPr wrap="square" lIns="0" tIns="0" rIns="0" bIns="0" rtlCol="0"/>
            <a:lstStyle/>
            <a:p>
              <a:endParaRPr sz="372"/>
            </a:p>
          </p:txBody>
        </p:sp>
        <p:sp>
          <p:nvSpPr>
            <p:cNvPr id="6" name="object 6"/>
            <p:cNvSpPr/>
            <p:nvPr/>
          </p:nvSpPr>
          <p:spPr>
            <a:xfrm>
              <a:off x="2208462" y="3798578"/>
              <a:ext cx="188007" cy="558825"/>
            </a:xfrm>
            <a:custGeom>
              <a:avLst/>
              <a:gdLst/>
              <a:ahLst/>
              <a:cxnLst/>
              <a:rect l="l" t="t" r="r" b="b"/>
              <a:pathLst>
                <a:path w="413385" h="1228725">
                  <a:moveTo>
                    <a:pt x="236508" y="0"/>
                  </a:moveTo>
                  <a:lnTo>
                    <a:pt x="166646" y="22882"/>
                  </a:lnTo>
                  <a:lnTo>
                    <a:pt x="140333" y="51325"/>
                  </a:lnTo>
                  <a:lnTo>
                    <a:pt x="111320" y="99233"/>
                  </a:lnTo>
                  <a:lnTo>
                    <a:pt x="86086" y="147494"/>
                  </a:lnTo>
                  <a:lnTo>
                    <a:pt x="64463" y="195958"/>
                  </a:lnTo>
                  <a:lnTo>
                    <a:pt x="46281" y="244478"/>
                  </a:lnTo>
                  <a:lnTo>
                    <a:pt x="31372" y="292905"/>
                  </a:lnTo>
                  <a:lnTo>
                    <a:pt x="19566" y="341091"/>
                  </a:lnTo>
                  <a:lnTo>
                    <a:pt x="10695" y="388889"/>
                  </a:lnTo>
                  <a:lnTo>
                    <a:pt x="4590" y="436150"/>
                  </a:lnTo>
                  <a:lnTo>
                    <a:pt x="1081" y="482725"/>
                  </a:lnTo>
                  <a:lnTo>
                    <a:pt x="0" y="528467"/>
                  </a:lnTo>
                  <a:lnTo>
                    <a:pt x="1490" y="577242"/>
                  </a:lnTo>
                  <a:lnTo>
                    <a:pt x="5180" y="624799"/>
                  </a:lnTo>
                  <a:lnTo>
                    <a:pt x="10843" y="671059"/>
                  </a:lnTo>
                  <a:lnTo>
                    <a:pt x="18258" y="715945"/>
                  </a:lnTo>
                  <a:lnTo>
                    <a:pt x="28815" y="766431"/>
                  </a:lnTo>
                  <a:lnTo>
                    <a:pt x="41147" y="814753"/>
                  </a:lnTo>
                  <a:lnTo>
                    <a:pt x="65541" y="892285"/>
                  </a:lnTo>
                  <a:lnTo>
                    <a:pt x="92443" y="962253"/>
                  </a:lnTo>
                  <a:lnTo>
                    <a:pt x="120134" y="1023908"/>
                  </a:lnTo>
                  <a:lnTo>
                    <a:pt x="146894" y="1076499"/>
                  </a:lnTo>
                  <a:lnTo>
                    <a:pt x="171003" y="1119275"/>
                  </a:lnTo>
                  <a:lnTo>
                    <a:pt x="204396" y="1172380"/>
                  </a:lnTo>
                  <a:lnTo>
                    <a:pt x="251125" y="1216161"/>
                  </a:lnTo>
                  <a:lnTo>
                    <a:pt x="301798" y="1228140"/>
                  </a:lnTo>
                  <a:lnTo>
                    <a:pt x="311485" y="1227680"/>
                  </a:lnTo>
                  <a:lnTo>
                    <a:pt x="342860" y="1220004"/>
                  </a:lnTo>
                  <a:lnTo>
                    <a:pt x="344240" y="1219456"/>
                  </a:lnTo>
                  <a:lnTo>
                    <a:pt x="397842" y="1174240"/>
                  </a:lnTo>
                  <a:lnTo>
                    <a:pt x="412841" y="1133758"/>
                  </a:lnTo>
                  <a:lnTo>
                    <a:pt x="411566" y="1090599"/>
                  </a:lnTo>
                  <a:lnTo>
                    <a:pt x="393186" y="1049826"/>
                  </a:lnTo>
                  <a:lnTo>
                    <a:pt x="387616" y="1041974"/>
                  </a:lnTo>
                  <a:lnTo>
                    <a:pt x="375782" y="1023385"/>
                  </a:lnTo>
                  <a:lnTo>
                    <a:pt x="339060" y="957765"/>
                  </a:lnTo>
                  <a:lnTo>
                    <a:pt x="317064" y="912620"/>
                  </a:lnTo>
                  <a:lnTo>
                    <a:pt x="294571" y="860510"/>
                  </a:lnTo>
                  <a:lnTo>
                    <a:pt x="273026" y="802376"/>
                  </a:lnTo>
                  <a:lnTo>
                    <a:pt x="253877" y="739162"/>
                  </a:lnTo>
                  <a:lnTo>
                    <a:pt x="238566" y="671811"/>
                  </a:lnTo>
                  <a:lnTo>
                    <a:pt x="228541" y="601265"/>
                  </a:lnTo>
                  <a:lnTo>
                    <a:pt x="225247" y="528467"/>
                  </a:lnTo>
                  <a:lnTo>
                    <a:pt x="225605" y="507297"/>
                  </a:lnTo>
                  <a:lnTo>
                    <a:pt x="228220" y="464709"/>
                  </a:lnTo>
                  <a:lnTo>
                    <a:pt x="237603" y="398884"/>
                  </a:lnTo>
                  <a:lnTo>
                    <a:pt x="248041" y="354206"/>
                  </a:lnTo>
                  <a:lnTo>
                    <a:pt x="262137" y="309308"/>
                  </a:lnTo>
                  <a:lnTo>
                    <a:pt x="280191" y="264232"/>
                  </a:lnTo>
                  <a:lnTo>
                    <a:pt x="302499" y="219019"/>
                  </a:lnTo>
                  <a:lnTo>
                    <a:pt x="329361" y="173711"/>
                  </a:lnTo>
                  <a:lnTo>
                    <a:pt x="345758" y="132108"/>
                  </a:lnTo>
                  <a:lnTo>
                    <a:pt x="344962" y="88954"/>
                  </a:lnTo>
                  <a:lnTo>
                    <a:pt x="328038" y="49256"/>
                  </a:lnTo>
                  <a:lnTo>
                    <a:pt x="296054" y="18018"/>
                  </a:lnTo>
                  <a:lnTo>
                    <a:pt x="273630" y="6897"/>
                  </a:lnTo>
                  <a:lnTo>
                    <a:pt x="236508" y="0"/>
                  </a:lnTo>
                  <a:close/>
                </a:path>
              </a:pathLst>
            </a:custGeom>
            <a:solidFill>
              <a:srgbClr val="000000"/>
            </a:solidFill>
          </p:spPr>
          <p:txBody>
            <a:bodyPr wrap="square" lIns="0" tIns="0" rIns="0" bIns="0" rtlCol="0"/>
            <a:lstStyle/>
            <a:p>
              <a:endParaRPr sz="372"/>
            </a:p>
          </p:txBody>
        </p:sp>
        <p:sp>
          <p:nvSpPr>
            <p:cNvPr id="7" name="object 7"/>
            <p:cNvSpPr/>
            <p:nvPr/>
          </p:nvSpPr>
          <p:spPr>
            <a:xfrm>
              <a:off x="2503366" y="4183382"/>
              <a:ext cx="248078" cy="125627"/>
            </a:xfrm>
            <a:custGeom>
              <a:avLst/>
              <a:gdLst/>
              <a:ahLst/>
              <a:cxnLst/>
              <a:rect l="l" t="t" r="r" b="b"/>
              <a:pathLst>
                <a:path w="545464" h="276225">
                  <a:moveTo>
                    <a:pt x="526863" y="0"/>
                  </a:moveTo>
                  <a:lnTo>
                    <a:pt x="215266" y="98427"/>
                  </a:lnTo>
                  <a:lnTo>
                    <a:pt x="294057" y="195981"/>
                  </a:lnTo>
                  <a:lnTo>
                    <a:pt x="0" y="262439"/>
                  </a:lnTo>
                  <a:lnTo>
                    <a:pt x="3547" y="275714"/>
                  </a:lnTo>
                  <a:lnTo>
                    <a:pt x="363555" y="235016"/>
                  </a:lnTo>
                  <a:lnTo>
                    <a:pt x="283822" y="120921"/>
                  </a:lnTo>
                  <a:lnTo>
                    <a:pt x="545191" y="57378"/>
                  </a:lnTo>
                  <a:lnTo>
                    <a:pt x="526863" y="0"/>
                  </a:lnTo>
                  <a:close/>
                </a:path>
              </a:pathLst>
            </a:custGeom>
            <a:solidFill>
              <a:srgbClr val="000000"/>
            </a:solidFill>
          </p:spPr>
          <p:txBody>
            <a:bodyPr wrap="square" lIns="0" tIns="0" rIns="0" bIns="0" rtlCol="0"/>
            <a:lstStyle/>
            <a:p>
              <a:endParaRPr sz="372"/>
            </a:p>
          </p:txBody>
        </p:sp>
        <p:sp>
          <p:nvSpPr>
            <p:cNvPr id="8" name="object 8"/>
            <p:cNvSpPr/>
            <p:nvPr/>
          </p:nvSpPr>
          <p:spPr>
            <a:xfrm>
              <a:off x="2500275" y="4339121"/>
              <a:ext cx="227573" cy="74221"/>
            </a:xfrm>
            <a:custGeom>
              <a:avLst/>
              <a:gdLst/>
              <a:ahLst/>
              <a:cxnLst/>
              <a:rect l="l" t="t" r="r" b="b"/>
              <a:pathLst>
                <a:path w="500379" h="163195">
                  <a:moveTo>
                    <a:pt x="2970" y="29941"/>
                  </a:moveTo>
                  <a:lnTo>
                    <a:pt x="0" y="41174"/>
                  </a:lnTo>
                  <a:lnTo>
                    <a:pt x="281400" y="162618"/>
                  </a:lnTo>
                  <a:lnTo>
                    <a:pt x="276184" y="104747"/>
                  </a:lnTo>
                  <a:lnTo>
                    <a:pt x="246785" y="104747"/>
                  </a:lnTo>
                  <a:lnTo>
                    <a:pt x="2970" y="29941"/>
                  </a:lnTo>
                  <a:close/>
                </a:path>
                <a:path w="500379" h="163195">
                  <a:moveTo>
                    <a:pt x="438457" y="45327"/>
                  </a:moveTo>
                  <a:lnTo>
                    <a:pt x="270829" y="45327"/>
                  </a:lnTo>
                  <a:lnTo>
                    <a:pt x="489432" y="108548"/>
                  </a:lnTo>
                  <a:lnTo>
                    <a:pt x="500102" y="58729"/>
                  </a:lnTo>
                  <a:lnTo>
                    <a:pt x="438457" y="45327"/>
                  </a:lnTo>
                  <a:close/>
                </a:path>
                <a:path w="500379" h="163195">
                  <a:moveTo>
                    <a:pt x="229963" y="0"/>
                  </a:moveTo>
                  <a:lnTo>
                    <a:pt x="246785" y="104747"/>
                  </a:lnTo>
                  <a:lnTo>
                    <a:pt x="276184" y="104747"/>
                  </a:lnTo>
                  <a:lnTo>
                    <a:pt x="270829" y="45327"/>
                  </a:lnTo>
                  <a:lnTo>
                    <a:pt x="438457" y="45327"/>
                  </a:lnTo>
                  <a:lnTo>
                    <a:pt x="229963" y="0"/>
                  </a:lnTo>
                  <a:close/>
                </a:path>
              </a:pathLst>
            </a:custGeom>
            <a:solidFill>
              <a:srgbClr val="000000"/>
            </a:solidFill>
          </p:spPr>
          <p:txBody>
            <a:bodyPr wrap="square" lIns="0" tIns="0" rIns="0" bIns="0" rtlCol="0"/>
            <a:lstStyle/>
            <a:p>
              <a:endParaRPr sz="372"/>
            </a:p>
          </p:txBody>
        </p:sp>
        <p:sp>
          <p:nvSpPr>
            <p:cNvPr id="9" name="object 9"/>
            <p:cNvSpPr/>
            <p:nvPr/>
          </p:nvSpPr>
          <p:spPr>
            <a:xfrm>
              <a:off x="2462824" y="4083125"/>
              <a:ext cx="153063" cy="179921"/>
            </a:xfrm>
            <a:custGeom>
              <a:avLst/>
              <a:gdLst/>
              <a:ahLst/>
              <a:cxnLst/>
              <a:rect l="l" t="t" r="r" b="b"/>
              <a:pathLst>
                <a:path w="336550" h="395604">
                  <a:moveTo>
                    <a:pt x="301869" y="0"/>
                  </a:moveTo>
                  <a:lnTo>
                    <a:pt x="102945" y="185803"/>
                  </a:lnTo>
                  <a:lnTo>
                    <a:pt x="197178" y="230865"/>
                  </a:lnTo>
                  <a:lnTo>
                    <a:pt x="0" y="386374"/>
                  </a:lnTo>
                  <a:lnTo>
                    <a:pt x="7418" y="395060"/>
                  </a:lnTo>
                  <a:lnTo>
                    <a:pt x="263439" y="235284"/>
                  </a:lnTo>
                  <a:lnTo>
                    <a:pt x="162576" y="178103"/>
                  </a:lnTo>
                  <a:lnTo>
                    <a:pt x="336231" y="36544"/>
                  </a:lnTo>
                  <a:lnTo>
                    <a:pt x="301869" y="0"/>
                  </a:lnTo>
                  <a:close/>
                </a:path>
              </a:pathLst>
            </a:custGeom>
            <a:solidFill>
              <a:srgbClr val="000000"/>
            </a:solidFill>
          </p:spPr>
          <p:txBody>
            <a:bodyPr wrap="square" lIns="0" tIns="0" rIns="0" bIns="0" rtlCol="0"/>
            <a:lstStyle/>
            <a:p>
              <a:endParaRPr sz="372"/>
            </a:p>
          </p:txBody>
        </p:sp>
      </p:grpSp>
      <p:sp>
        <p:nvSpPr>
          <p:cNvPr id="10" name="object 10"/>
          <p:cNvSpPr txBox="1"/>
          <p:nvPr/>
        </p:nvSpPr>
        <p:spPr>
          <a:xfrm>
            <a:off x="4833704" y="376694"/>
            <a:ext cx="3311412" cy="759362"/>
          </a:xfrm>
          <a:prstGeom prst="rect">
            <a:avLst/>
          </a:prstGeom>
        </p:spPr>
        <p:txBody>
          <a:bodyPr vert="horz" wrap="square" lIns="0" tIns="7798" rIns="0" bIns="0" rtlCol="0">
            <a:spAutoFit/>
          </a:bodyPr>
          <a:lstStyle/>
          <a:p>
            <a:pPr marL="5776">
              <a:spcBef>
                <a:spcPts val="61"/>
              </a:spcBef>
            </a:pPr>
            <a:r>
              <a:rPr spc="7" dirty="0">
                <a:latin typeface="Helvetica Neue"/>
                <a:cs typeface="Helvetica Neue"/>
              </a:rPr>
              <a:t>Patient</a:t>
            </a:r>
            <a:endParaRPr lang="en-US" spc="7" dirty="0">
              <a:latin typeface="Helvetica Neue"/>
              <a:cs typeface="Helvetica Neue"/>
            </a:endParaRPr>
          </a:p>
          <a:p>
            <a:pPr marL="348676" indent="-342900">
              <a:spcBef>
                <a:spcPts val="61"/>
              </a:spcBef>
              <a:buFont typeface="Arial" panose="020B0604020202020204" pitchFamily="34" charset="0"/>
              <a:buChar char="•"/>
            </a:pPr>
            <a:r>
              <a:rPr lang="en-US" spc="7" dirty="0">
                <a:latin typeface="Helvetica Neue"/>
                <a:cs typeface="Helvetica Neue"/>
              </a:rPr>
              <a:t>Avoid placebo effect</a:t>
            </a:r>
            <a:endParaRPr dirty="0">
              <a:latin typeface="Helvetica Neue"/>
              <a:cs typeface="Helvetica Neue"/>
            </a:endParaRPr>
          </a:p>
        </p:txBody>
      </p:sp>
      <p:grpSp>
        <p:nvGrpSpPr>
          <p:cNvPr id="31" name="Group 30">
            <a:extLst>
              <a:ext uri="{FF2B5EF4-FFF2-40B4-BE49-F238E27FC236}">
                <a16:creationId xmlns:a16="http://schemas.microsoft.com/office/drawing/2014/main" id="{AA04B200-7642-F840-A044-FA2E9DF0640F}"/>
              </a:ext>
            </a:extLst>
          </p:cNvPr>
          <p:cNvGrpSpPr/>
          <p:nvPr/>
        </p:nvGrpSpPr>
        <p:grpSpPr>
          <a:xfrm>
            <a:off x="2864408" y="3013255"/>
            <a:ext cx="1462186" cy="1724825"/>
            <a:chOff x="3677839" y="3102091"/>
            <a:chExt cx="1462186" cy="1724825"/>
          </a:xfrm>
        </p:grpSpPr>
        <p:sp>
          <p:nvSpPr>
            <p:cNvPr id="11" name="object 11"/>
            <p:cNvSpPr/>
            <p:nvPr/>
          </p:nvSpPr>
          <p:spPr>
            <a:xfrm>
              <a:off x="4274295" y="3339452"/>
              <a:ext cx="241147" cy="241147"/>
            </a:xfrm>
            <a:custGeom>
              <a:avLst/>
              <a:gdLst/>
              <a:ahLst/>
              <a:cxnLst/>
              <a:rect l="l" t="t" r="r" b="b"/>
              <a:pathLst>
                <a:path w="530225" h="530225">
                  <a:moveTo>
                    <a:pt x="247032" y="0"/>
                  </a:moveTo>
                  <a:lnTo>
                    <a:pt x="201023" y="7202"/>
                  </a:lnTo>
                  <a:lnTo>
                    <a:pt x="155761" y="22897"/>
                  </a:lnTo>
                  <a:lnTo>
                    <a:pt x="114024" y="46393"/>
                  </a:lnTo>
                  <a:lnTo>
                    <a:pt x="78150" y="76079"/>
                  </a:lnTo>
                  <a:lnTo>
                    <a:pt x="48515" y="110965"/>
                  </a:lnTo>
                  <a:lnTo>
                    <a:pt x="25496" y="150058"/>
                  </a:lnTo>
                  <a:lnTo>
                    <a:pt x="9468" y="192367"/>
                  </a:lnTo>
                  <a:lnTo>
                    <a:pt x="810" y="236900"/>
                  </a:lnTo>
                  <a:lnTo>
                    <a:pt x="0" y="277488"/>
                  </a:lnTo>
                  <a:lnTo>
                    <a:pt x="14" y="283419"/>
                  </a:lnTo>
                  <a:lnTo>
                    <a:pt x="7104" y="328674"/>
                  </a:lnTo>
                  <a:lnTo>
                    <a:pt x="22810" y="373932"/>
                  </a:lnTo>
                  <a:lnTo>
                    <a:pt x="46302" y="415673"/>
                  </a:lnTo>
                  <a:lnTo>
                    <a:pt x="75986" y="451548"/>
                  </a:lnTo>
                  <a:lnTo>
                    <a:pt x="110871" y="481182"/>
                  </a:lnTo>
                  <a:lnTo>
                    <a:pt x="149964" y="504200"/>
                  </a:lnTo>
                  <a:lnTo>
                    <a:pt x="192274" y="520226"/>
                  </a:lnTo>
                  <a:lnTo>
                    <a:pt x="236809" y="528885"/>
                  </a:lnTo>
                  <a:lnTo>
                    <a:pt x="282577" y="529800"/>
                  </a:lnTo>
                  <a:lnTo>
                    <a:pt x="328586" y="522597"/>
                  </a:lnTo>
                  <a:lnTo>
                    <a:pt x="373845" y="506899"/>
                  </a:lnTo>
                  <a:lnTo>
                    <a:pt x="415582" y="483399"/>
                  </a:lnTo>
                  <a:lnTo>
                    <a:pt x="429321" y="472028"/>
                  </a:lnTo>
                  <a:lnTo>
                    <a:pt x="119727" y="472016"/>
                  </a:lnTo>
                  <a:lnTo>
                    <a:pt x="94184" y="462991"/>
                  </a:lnTo>
                  <a:lnTo>
                    <a:pt x="73434" y="445960"/>
                  </a:lnTo>
                  <a:lnTo>
                    <a:pt x="60273" y="421994"/>
                  </a:lnTo>
                  <a:lnTo>
                    <a:pt x="47235" y="377121"/>
                  </a:lnTo>
                  <a:lnTo>
                    <a:pt x="46173" y="349687"/>
                  </a:lnTo>
                  <a:lnTo>
                    <a:pt x="58483" y="323759"/>
                  </a:lnTo>
                  <a:lnTo>
                    <a:pt x="114868" y="290833"/>
                  </a:lnTo>
                  <a:lnTo>
                    <a:pt x="164624" y="283419"/>
                  </a:lnTo>
                  <a:lnTo>
                    <a:pt x="214646" y="278970"/>
                  </a:lnTo>
                  <a:lnTo>
                    <a:pt x="264801" y="277488"/>
                  </a:lnTo>
                  <a:lnTo>
                    <a:pt x="529103" y="277488"/>
                  </a:lnTo>
                  <a:lnTo>
                    <a:pt x="529711" y="247134"/>
                  </a:lnTo>
                  <a:lnTo>
                    <a:pt x="522509" y="201131"/>
                  </a:lnTo>
                  <a:lnTo>
                    <a:pt x="506812" y="155877"/>
                  </a:lnTo>
                  <a:lnTo>
                    <a:pt x="483308" y="114129"/>
                  </a:lnTo>
                  <a:lnTo>
                    <a:pt x="453617" y="78250"/>
                  </a:lnTo>
                  <a:lnTo>
                    <a:pt x="418730" y="48614"/>
                  </a:lnTo>
                  <a:lnTo>
                    <a:pt x="379638" y="25596"/>
                  </a:lnTo>
                  <a:lnTo>
                    <a:pt x="337330" y="9571"/>
                  </a:lnTo>
                  <a:lnTo>
                    <a:pt x="292798" y="914"/>
                  </a:lnTo>
                  <a:lnTo>
                    <a:pt x="247032" y="0"/>
                  </a:lnTo>
                  <a:close/>
                </a:path>
                <a:path w="530225" h="530225">
                  <a:moveTo>
                    <a:pt x="288366" y="461979"/>
                  </a:moveTo>
                  <a:lnTo>
                    <a:pt x="241230" y="461979"/>
                  </a:lnTo>
                  <a:lnTo>
                    <a:pt x="194184" y="465325"/>
                  </a:lnTo>
                  <a:lnTo>
                    <a:pt x="147408" y="472016"/>
                  </a:lnTo>
                  <a:lnTo>
                    <a:pt x="119762" y="472028"/>
                  </a:lnTo>
                  <a:lnTo>
                    <a:pt x="409836" y="472028"/>
                  </a:lnTo>
                  <a:lnTo>
                    <a:pt x="382199" y="472016"/>
                  </a:lnTo>
                  <a:lnTo>
                    <a:pt x="335415" y="465325"/>
                  </a:lnTo>
                  <a:lnTo>
                    <a:pt x="288366" y="461979"/>
                  </a:lnTo>
                  <a:close/>
                </a:path>
                <a:path w="530225" h="530225">
                  <a:moveTo>
                    <a:pt x="529103" y="277488"/>
                  </a:moveTo>
                  <a:lnTo>
                    <a:pt x="264801" y="277488"/>
                  </a:lnTo>
                  <a:lnTo>
                    <a:pt x="314954" y="278970"/>
                  </a:lnTo>
                  <a:lnTo>
                    <a:pt x="364973" y="283419"/>
                  </a:lnTo>
                  <a:lnTo>
                    <a:pt x="414723" y="290833"/>
                  </a:lnTo>
                  <a:lnTo>
                    <a:pt x="447516" y="302941"/>
                  </a:lnTo>
                  <a:lnTo>
                    <a:pt x="471114" y="323759"/>
                  </a:lnTo>
                  <a:lnTo>
                    <a:pt x="483426" y="349687"/>
                  </a:lnTo>
                  <a:lnTo>
                    <a:pt x="482357" y="377121"/>
                  </a:lnTo>
                  <a:lnTo>
                    <a:pt x="469318" y="421994"/>
                  </a:lnTo>
                  <a:lnTo>
                    <a:pt x="456158" y="445960"/>
                  </a:lnTo>
                  <a:lnTo>
                    <a:pt x="435410" y="462991"/>
                  </a:lnTo>
                  <a:lnTo>
                    <a:pt x="409836" y="472028"/>
                  </a:lnTo>
                  <a:lnTo>
                    <a:pt x="429336" y="472016"/>
                  </a:lnTo>
                  <a:lnTo>
                    <a:pt x="481089" y="418825"/>
                  </a:lnTo>
                  <a:lnTo>
                    <a:pt x="504107" y="379733"/>
                  </a:lnTo>
                  <a:lnTo>
                    <a:pt x="520134" y="337427"/>
                  </a:lnTo>
                  <a:lnTo>
                    <a:pt x="528794" y="292897"/>
                  </a:lnTo>
                  <a:lnTo>
                    <a:pt x="529103" y="277488"/>
                  </a:lnTo>
                  <a:close/>
                </a:path>
              </a:pathLst>
            </a:custGeom>
            <a:solidFill>
              <a:srgbClr val="231F20"/>
            </a:solidFill>
          </p:spPr>
          <p:txBody>
            <a:bodyPr wrap="square" lIns="0" tIns="0" rIns="0" bIns="0" rtlCol="0"/>
            <a:lstStyle/>
            <a:p>
              <a:endParaRPr sz="372"/>
            </a:p>
          </p:txBody>
        </p:sp>
        <p:sp>
          <p:nvSpPr>
            <p:cNvPr id="12" name="object 12"/>
            <p:cNvSpPr/>
            <p:nvPr/>
          </p:nvSpPr>
          <p:spPr>
            <a:xfrm>
              <a:off x="4053974" y="3586010"/>
              <a:ext cx="954190" cy="511462"/>
            </a:xfrm>
            <a:custGeom>
              <a:avLst/>
              <a:gdLst/>
              <a:ahLst/>
              <a:cxnLst/>
              <a:rect l="l" t="t" r="r" b="b"/>
              <a:pathLst>
                <a:path w="2098040" h="1124584">
                  <a:moveTo>
                    <a:pt x="1983805" y="1124394"/>
                  </a:moveTo>
                  <a:lnTo>
                    <a:pt x="972773" y="1124394"/>
                  </a:lnTo>
                  <a:lnTo>
                    <a:pt x="973760" y="1124422"/>
                  </a:lnTo>
                  <a:lnTo>
                    <a:pt x="974749" y="1124549"/>
                  </a:lnTo>
                  <a:lnTo>
                    <a:pt x="1983043" y="1124549"/>
                  </a:lnTo>
                  <a:lnTo>
                    <a:pt x="1983805" y="1124394"/>
                  </a:lnTo>
                  <a:close/>
                </a:path>
                <a:path w="2098040" h="1124584">
                  <a:moveTo>
                    <a:pt x="182792" y="687183"/>
                  </a:moveTo>
                  <a:lnTo>
                    <a:pt x="134336" y="690896"/>
                  </a:lnTo>
                  <a:lnTo>
                    <a:pt x="90708" y="706846"/>
                  </a:lnTo>
                  <a:lnTo>
                    <a:pt x="53683" y="733359"/>
                  </a:lnTo>
                  <a:lnTo>
                    <a:pt x="25039" y="768760"/>
                  </a:lnTo>
                  <a:lnTo>
                    <a:pt x="6552" y="811376"/>
                  </a:lnTo>
                  <a:lnTo>
                    <a:pt x="0" y="859532"/>
                  </a:lnTo>
                  <a:lnTo>
                    <a:pt x="14" y="941418"/>
                  </a:lnTo>
                  <a:lnTo>
                    <a:pt x="6592" y="989956"/>
                  </a:lnTo>
                  <a:lnTo>
                    <a:pt x="25123" y="1033658"/>
                  </a:lnTo>
                  <a:lnTo>
                    <a:pt x="53829" y="1070746"/>
                  </a:lnTo>
                  <a:lnTo>
                    <a:pt x="90928" y="1099439"/>
                  </a:lnTo>
                  <a:lnTo>
                    <a:pt x="134641" y="1117957"/>
                  </a:lnTo>
                  <a:lnTo>
                    <a:pt x="183187" y="1124520"/>
                  </a:lnTo>
                  <a:lnTo>
                    <a:pt x="1983805" y="1124394"/>
                  </a:lnTo>
                  <a:lnTo>
                    <a:pt x="2027478" y="1115515"/>
                  </a:lnTo>
                  <a:lnTo>
                    <a:pt x="2063869" y="1090922"/>
                  </a:lnTo>
                  <a:lnTo>
                    <a:pt x="2088458" y="1054529"/>
                  </a:lnTo>
                  <a:lnTo>
                    <a:pt x="2093362" y="1030401"/>
                  </a:lnTo>
                  <a:lnTo>
                    <a:pt x="214344" y="1030401"/>
                  </a:lnTo>
                  <a:lnTo>
                    <a:pt x="165120" y="1020569"/>
                  </a:lnTo>
                  <a:lnTo>
                    <a:pt x="124877" y="993773"/>
                  </a:lnTo>
                  <a:lnTo>
                    <a:pt x="97720" y="954059"/>
                  </a:lnTo>
                  <a:lnTo>
                    <a:pt x="87755" y="905478"/>
                  </a:lnTo>
                  <a:lnTo>
                    <a:pt x="97720" y="856902"/>
                  </a:lnTo>
                  <a:lnTo>
                    <a:pt x="124877" y="817188"/>
                  </a:lnTo>
                  <a:lnTo>
                    <a:pt x="165120" y="790388"/>
                  </a:lnTo>
                  <a:lnTo>
                    <a:pt x="214344" y="780555"/>
                  </a:lnTo>
                  <a:lnTo>
                    <a:pt x="1101468" y="780555"/>
                  </a:lnTo>
                  <a:lnTo>
                    <a:pt x="1092476" y="772269"/>
                  </a:lnTo>
                  <a:lnTo>
                    <a:pt x="1053741" y="750033"/>
                  </a:lnTo>
                  <a:lnTo>
                    <a:pt x="1053741" y="748043"/>
                  </a:lnTo>
                  <a:lnTo>
                    <a:pt x="1101694" y="748043"/>
                  </a:lnTo>
                  <a:lnTo>
                    <a:pt x="1115387" y="742197"/>
                  </a:lnTo>
                  <a:lnTo>
                    <a:pt x="1131929" y="727583"/>
                  </a:lnTo>
                  <a:lnTo>
                    <a:pt x="1157810" y="695904"/>
                  </a:lnTo>
                  <a:lnTo>
                    <a:pt x="330475" y="695904"/>
                  </a:lnTo>
                  <a:lnTo>
                    <a:pt x="182792" y="687183"/>
                  </a:lnTo>
                  <a:close/>
                </a:path>
                <a:path w="2098040" h="1124584">
                  <a:moveTo>
                    <a:pt x="1101468" y="780555"/>
                  </a:moveTo>
                  <a:lnTo>
                    <a:pt x="897280" y="780555"/>
                  </a:lnTo>
                  <a:lnTo>
                    <a:pt x="946507" y="790388"/>
                  </a:lnTo>
                  <a:lnTo>
                    <a:pt x="986744" y="817188"/>
                  </a:lnTo>
                  <a:lnTo>
                    <a:pt x="1013893" y="856902"/>
                  </a:lnTo>
                  <a:lnTo>
                    <a:pt x="1023854" y="905478"/>
                  </a:lnTo>
                  <a:lnTo>
                    <a:pt x="1013893" y="954059"/>
                  </a:lnTo>
                  <a:lnTo>
                    <a:pt x="986744" y="993773"/>
                  </a:lnTo>
                  <a:lnTo>
                    <a:pt x="946507" y="1020569"/>
                  </a:lnTo>
                  <a:lnTo>
                    <a:pt x="897280" y="1030401"/>
                  </a:lnTo>
                  <a:lnTo>
                    <a:pt x="2093362" y="1030401"/>
                  </a:lnTo>
                  <a:lnTo>
                    <a:pt x="2097490" y="1010095"/>
                  </a:lnTo>
                  <a:lnTo>
                    <a:pt x="2097490" y="995152"/>
                  </a:lnTo>
                  <a:lnTo>
                    <a:pt x="2088458" y="950710"/>
                  </a:lnTo>
                  <a:lnTo>
                    <a:pt x="2063869" y="914313"/>
                  </a:lnTo>
                  <a:lnTo>
                    <a:pt x="2027478" y="889718"/>
                  </a:lnTo>
                  <a:lnTo>
                    <a:pt x="1983043" y="880685"/>
                  </a:lnTo>
                  <a:lnTo>
                    <a:pt x="1167079" y="880685"/>
                  </a:lnTo>
                  <a:lnTo>
                    <a:pt x="1150553" y="839066"/>
                  </a:lnTo>
                  <a:lnTo>
                    <a:pt x="1125216" y="802437"/>
                  </a:lnTo>
                  <a:lnTo>
                    <a:pt x="1101468" y="780555"/>
                  </a:lnTo>
                  <a:close/>
                </a:path>
                <a:path w="2098040" h="1124584">
                  <a:moveTo>
                    <a:pt x="1101694" y="748043"/>
                  </a:moveTo>
                  <a:lnTo>
                    <a:pt x="1053741" y="748043"/>
                  </a:lnTo>
                  <a:lnTo>
                    <a:pt x="1074634" y="752589"/>
                  </a:lnTo>
                  <a:lnTo>
                    <a:pt x="1095735" y="750587"/>
                  </a:lnTo>
                  <a:lnTo>
                    <a:pt x="1101694" y="748043"/>
                  </a:lnTo>
                  <a:close/>
                </a:path>
                <a:path w="2098040" h="1124584">
                  <a:moveTo>
                    <a:pt x="869637" y="0"/>
                  </a:moveTo>
                  <a:lnTo>
                    <a:pt x="627523" y="309"/>
                  </a:lnTo>
                  <a:lnTo>
                    <a:pt x="581777" y="6185"/>
                  </a:lnTo>
                  <a:lnTo>
                    <a:pt x="540233" y="22717"/>
                  </a:lnTo>
                  <a:lnTo>
                    <a:pt x="533828" y="24569"/>
                  </a:lnTo>
                  <a:lnTo>
                    <a:pt x="119702" y="323222"/>
                  </a:lnTo>
                  <a:lnTo>
                    <a:pt x="92433" y="368121"/>
                  </a:lnTo>
                  <a:lnTo>
                    <a:pt x="93394" y="394458"/>
                  </a:lnTo>
                  <a:lnTo>
                    <a:pt x="147373" y="477510"/>
                  </a:lnTo>
                  <a:lnTo>
                    <a:pt x="166550" y="495247"/>
                  </a:lnTo>
                  <a:lnTo>
                    <a:pt x="330475" y="695904"/>
                  </a:lnTo>
                  <a:lnTo>
                    <a:pt x="1157810" y="695904"/>
                  </a:lnTo>
                  <a:lnTo>
                    <a:pt x="1313875" y="504871"/>
                  </a:lnTo>
                  <a:lnTo>
                    <a:pt x="445041" y="504871"/>
                  </a:lnTo>
                  <a:lnTo>
                    <a:pt x="363312" y="404825"/>
                  </a:lnTo>
                  <a:lnTo>
                    <a:pt x="444845" y="345292"/>
                  </a:lnTo>
                  <a:lnTo>
                    <a:pt x="1387648" y="345292"/>
                  </a:lnTo>
                  <a:lnTo>
                    <a:pt x="1386941" y="343327"/>
                  </a:lnTo>
                  <a:lnTo>
                    <a:pt x="1368610" y="323222"/>
                  </a:lnTo>
                  <a:lnTo>
                    <a:pt x="997736" y="52379"/>
                  </a:lnTo>
                  <a:lnTo>
                    <a:pt x="970735" y="30518"/>
                  </a:lnTo>
                  <a:lnTo>
                    <a:pt x="939909" y="14018"/>
                  </a:lnTo>
                  <a:lnTo>
                    <a:pt x="905971" y="3604"/>
                  </a:lnTo>
                  <a:lnTo>
                    <a:pt x="869637" y="0"/>
                  </a:lnTo>
                  <a:close/>
                </a:path>
                <a:path w="2098040" h="1124584">
                  <a:moveTo>
                    <a:pt x="1387648" y="345292"/>
                  </a:moveTo>
                  <a:lnTo>
                    <a:pt x="444845" y="345292"/>
                  </a:lnTo>
                  <a:lnTo>
                    <a:pt x="445041" y="504871"/>
                  </a:lnTo>
                  <a:lnTo>
                    <a:pt x="1313875" y="504871"/>
                  </a:lnTo>
                  <a:lnTo>
                    <a:pt x="1321749" y="495234"/>
                  </a:lnTo>
                  <a:lnTo>
                    <a:pt x="1325852" y="492425"/>
                  </a:lnTo>
                  <a:lnTo>
                    <a:pt x="1053417" y="492425"/>
                  </a:lnTo>
                  <a:lnTo>
                    <a:pt x="1053233" y="352432"/>
                  </a:lnTo>
                  <a:lnTo>
                    <a:pt x="1390219" y="352432"/>
                  </a:lnTo>
                  <a:lnTo>
                    <a:pt x="1387648" y="345292"/>
                  </a:lnTo>
                  <a:close/>
                </a:path>
                <a:path w="2098040" h="1124584">
                  <a:moveTo>
                    <a:pt x="1390219" y="352432"/>
                  </a:moveTo>
                  <a:lnTo>
                    <a:pt x="1053233" y="352432"/>
                  </a:lnTo>
                  <a:lnTo>
                    <a:pt x="1124973" y="404825"/>
                  </a:lnTo>
                  <a:lnTo>
                    <a:pt x="1053417" y="492425"/>
                  </a:lnTo>
                  <a:lnTo>
                    <a:pt x="1325852" y="492425"/>
                  </a:lnTo>
                  <a:lnTo>
                    <a:pt x="1327069" y="491593"/>
                  </a:lnTo>
                  <a:lnTo>
                    <a:pt x="1383554" y="419190"/>
                  </a:lnTo>
                  <a:lnTo>
                    <a:pt x="1395867" y="368121"/>
                  </a:lnTo>
                  <a:lnTo>
                    <a:pt x="1390219" y="352432"/>
                  </a:lnTo>
                  <a:close/>
                </a:path>
              </a:pathLst>
            </a:custGeom>
            <a:solidFill>
              <a:srgbClr val="231F20"/>
            </a:solidFill>
          </p:spPr>
          <p:txBody>
            <a:bodyPr wrap="square" lIns="0" tIns="0" rIns="0" bIns="0" rtlCol="0"/>
            <a:lstStyle/>
            <a:p>
              <a:endParaRPr sz="372"/>
            </a:p>
          </p:txBody>
        </p:sp>
        <p:sp>
          <p:nvSpPr>
            <p:cNvPr id="13" name="object 13"/>
            <p:cNvSpPr/>
            <p:nvPr/>
          </p:nvSpPr>
          <p:spPr>
            <a:xfrm>
              <a:off x="3738937" y="4112313"/>
              <a:ext cx="1339736" cy="95592"/>
            </a:xfrm>
            <a:custGeom>
              <a:avLst/>
              <a:gdLst/>
              <a:ahLst/>
              <a:cxnLst/>
              <a:rect l="l" t="t" r="r" b="b"/>
              <a:pathLst>
                <a:path w="2945765" h="210184">
                  <a:moveTo>
                    <a:pt x="2829481" y="0"/>
                  </a:moveTo>
                  <a:lnTo>
                    <a:pt x="116287" y="0"/>
                  </a:lnTo>
                  <a:lnTo>
                    <a:pt x="71132" y="8271"/>
                  </a:lnTo>
                  <a:lnTo>
                    <a:pt x="34157" y="30793"/>
                  </a:lnTo>
                  <a:lnTo>
                    <a:pt x="9174" y="64125"/>
                  </a:lnTo>
                  <a:lnTo>
                    <a:pt x="0" y="104829"/>
                  </a:lnTo>
                  <a:lnTo>
                    <a:pt x="9174" y="145532"/>
                  </a:lnTo>
                  <a:lnTo>
                    <a:pt x="34157" y="178865"/>
                  </a:lnTo>
                  <a:lnTo>
                    <a:pt x="71132" y="201386"/>
                  </a:lnTo>
                  <a:lnTo>
                    <a:pt x="116287" y="209658"/>
                  </a:lnTo>
                  <a:lnTo>
                    <a:pt x="2829481" y="209658"/>
                  </a:lnTo>
                  <a:lnTo>
                    <a:pt x="2874631" y="201386"/>
                  </a:lnTo>
                  <a:lnTo>
                    <a:pt x="2911604" y="178865"/>
                  </a:lnTo>
                  <a:lnTo>
                    <a:pt x="2936585" y="145532"/>
                  </a:lnTo>
                  <a:lnTo>
                    <a:pt x="2945760" y="104829"/>
                  </a:lnTo>
                  <a:lnTo>
                    <a:pt x="2936585" y="64125"/>
                  </a:lnTo>
                  <a:lnTo>
                    <a:pt x="2911604" y="30793"/>
                  </a:lnTo>
                  <a:lnTo>
                    <a:pt x="2874631" y="8271"/>
                  </a:lnTo>
                  <a:lnTo>
                    <a:pt x="2829481" y="0"/>
                  </a:lnTo>
                  <a:close/>
                </a:path>
              </a:pathLst>
            </a:custGeom>
            <a:solidFill>
              <a:srgbClr val="231F20"/>
            </a:solidFill>
          </p:spPr>
          <p:txBody>
            <a:bodyPr wrap="square" lIns="0" tIns="0" rIns="0" bIns="0" rtlCol="0"/>
            <a:lstStyle/>
            <a:p>
              <a:endParaRPr sz="372"/>
            </a:p>
          </p:txBody>
        </p:sp>
        <p:sp>
          <p:nvSpPr>
            <p:cNvPr id="14" name="object 14"/>
            <p:cNvSpPr/>
            <p:nvPr/>
          </p:nvSpPr>
          <p:spPr>
            <a:xfrm>
              <a:off x="3677839" y="4221821"/>
              <a:ext cx="1462186" cy="488069"/>
            </a:xfrm>
            <a:custGeom>
              <a:avLst/>
              <a:gdLst/>
              <a:ahLst/>
              <a:cxnLst/>
              <a:rect l="l" t="t" r="r" b="b"/>
              <a:pathLst>
                <a:path w="3215004" h="1073150">
                  <a:moveTo>
                    <a:pt x="762083" y="971009"/>
                  </a:moveTo>
                  <a:lnTo>
                    <a:pt x="761815" y="1068120"/>
                  </a:lnTo>
                  <a:lnTo>
                    <a:pt x="2452360" y="1072649"/>
                  </a:lnTo>
                  <a:lnTo>
                    <a:pt x="2452622" y="975525"/>
                  </a:lnTo>
                  <a:lnTo>
                    <a:pt x="2290316" y="975101"/>
                  </a:lnTo>
                  <a:lnTo>
                    <a:pt x="2290720" y="971446"/>
                  </a:lnTo>
                  <a:lnTo>
                    <a:pt x="923710" y="971446"/>
                  </a:lnTo>
                  <a:lnTo>
                    <a:pt x="762083" y="971009"/>
                  </a:lnTo>
                  <a:close/>
                </a:path>
                <a:path w="3215004" h="1073150">
                  <a:moveTo>
                    <a:pt x="2370889" y="245359"/>
                  </a:moveTo>
                  <a:lnTo>
                    <a:pt x="843546" y="245359"/>
                  </a:lnTo>
                  <a:lnTo>
                    <a:pt x="923710" y="971446"/>
                  </a:lnTo>
                  <a:lnTo>
                    <a:pt x="2290720" y="971446"/>
                  </a:lnTo>
                  <a:lnTo>
                    <a:pt x="2370889" y="245359"/>
                  </a:lnTo>
                  <a:close/>
                </a:path>
                <a:path w="3215004" h="1073150">
                  <a:moveTo>
                    <a:pt x="3214452" y="0"/>
                  </a:moveTo>
                  <a:lnTo>
                    <a:pt x="0" y="0"/>
                  </a:lnTo>
                  <a:lnTo>
                    <a:pt x="0" y="245359"/>
                  </a:lnTo>
                  <a:lnTo>
                    <a:pt x="3214452" y="245359"/>
                  </a:lnTo>
                  <a:lnTo>
                    <a:pt x="3214452" y="0"/>
                  </a:lnTo>
                  <a:close/>
                </a:path>
              </a:pathLst>
            </a:custGeom>
            <a:solidFill>
              <a:srgbClr val="231F20"/>
            </a:solidFill>
          </p:spPr>
          <p:txBody>
            <a:bodyPr wrap="square" lIns="0" tIns="0" rIns="0" bIns="0" rtlCol="0"/>
            <a:lstStyle/>
            <a:p>
              <a:endParaRPr sz="372"/>
            </a:p>
          </p:txBody>
        </p:sp>
        <p:sp>
          <p:nvSpPr>
            <p:cNvPr id="15" name="object 15"/>
            <p:cNvSpPr/>
            <p:nvPr/>
          </p:nvSpPr>
          <p:spPr>
            <a:xfrm>
              <a:off x="3994484" y="4717432"/>
              <a:ext cx="109484" cy="109484"/>
            </a:xfrm>
            <a:prstGeom prst="rect">
              <a:avLst/>
            </a:prstGeom>
            <a:blipFill>
              <a:blip r:embed="rId4" cstate="print"/>
              <a:stretch>
                <a:fillRect/>
              </a:stretch>
            </a:blipFill>
          </p:spPr>
          <p:txBody>
            <a:bodyPr wrap="square" lIns="0" tIns="0" rIns="0" bIns="0" rtlCol="0"/>
            <a:lstStyle/>
            <a:p>
              <a:endParaRPr sz="372"/>
            </a:p>
          </p:txBody>
        </p:sp>
        <p:sp>
          <p:nvSpPr>
            <p:cNvPr id="16" name="object 16"/>
            <p:cNvSpPr/>
            <p:nvPr/>
          </p:nvSpPr>
          <p:spPr>
            <a:xfrm>
              <a:off x="4724224" y="4717432"/>
              <a:ext cx="109480" cy="109484"/>
            </a:xfrm>
            <a:prstGeom prst="rect">
              <a:avLst/>
            </a:prstGeom>
            <a:blipFill>
              <a:blip r:embed="rId5" cstate="print"/>
              <a:stretch>
                <a:fillRect/>
              </a:stretch>
            </a:blipFill>
          </p:spPr>
          <p:txBody>
            <a:bodyPr wrap="square" lIns="0" tIns="0" rIns="0" bIns="0" rtlCol="0"/>
            <a:lstStyle/>
            <a:p>
              <a:endParaRPr sz="372"/>
            </a:p>
          </p:txBody>
        </p:sp>
        <p:sp>
          <p:nvSpPr>
            <p:cNvPr id="17" name="object 17"/>
            <p:cNvSpPr/>
            <p:nvPr/>
          </p:nvSpPr>
          <p:spPr>
            <a:xfrm>
              <a:off x="3824404" y="3873424"/>
              <a:ext cx="224107" cy="224107"/>
            </a:xfrm>
            <a:custGeom>
              <a:avLst/>
              <a:gdLst/>
              <a:ahLst/>
              <a:cxnLst/>
              <a:rect l="l" t="t" r="r" b="b"/>
              <a:pathLst>
                <a:path w="492759" h="492759">
                  <a:moveTo>
                    <a:pt x="240736" y="0"/>
                  </a:moveTo>
                  <a:lnTo>
                    <a:pt x="192692" y="5846"/>
                  </a:lnTo>
                  <a:lnTo>
                    <a:pt x="145374" y="21612"/>
                  </a:lnTo>
                  <a:lnTo>
                    <a:pt x="102143" y="46519"/>
                  </a:lnTo>
                  <a:lnTo>
                    <a:pt x="65851" y="78553"/>
                  </a:lnTo>
                  <a:lnTo>
                    <a:pt x="36993" y="116408"/>
                  </a:lnTo>
                  <a:lnTo>
                    <a:pt x="16068" y="158773"/>
                  </a:lnTo>
                  <a:lnTo>
                    <a:pt x="3571" y="204341"/>
                  </a:lnTo>
                  <a:lnTo>
                    <a:pt x="0" y="251803"/>
                  </a:lnTo>
                  <a:lnTo>
                    <a:pt x="5851" y="299851"/>
                  </a:lnTo>
                  <a:lnTo>
                    <a:pt x="21622" y="347177"/>
                  </a:lnTo>
                  <a:lnTo>
                    <a:pt x="46520" y="390394"/>
                  </a:lnTo>
                  <a:lnTo>
                    <a:pt x="78549" y="426680"/>
                  </a:lnTo>
                  <a:lnTo>
                    <a:pt x="116401" y="455534"/>
                  </a:lnTo>
                  <a:lnTo>
                    <a:pt x="158765" y="476459"/>
                  </a:lnTo>
                  <a:lnTo>
                    <a:pt x="204334" y="488956"/>
                  </a:lnTo>
                  <a:lnTo>
                    <a:pt x="251797" y="492528"/>
                  </a:lnTo>
                  <a:lnTo>
                    <a:pt x="299847" y="486675"/>
                  </a:lnTo>
                  <a:lnTo>
                    <a:pt x="347173" y="470901"/>
                  </a:lnTo>
                  <a:lnTo>
                    <a:pt x="390396" y="446011"/>
                  </a:lnTo>
                  <a:lnTo>
                    <a:pt x="426684" y="413988"/>
                  </a:lnTo>
                  <a:lnTo>
                    <a:pt x="455541" y="376140"/>
                  </a:lnTo>
                  <a:lnTo>
                    <a:pt x="476468" y="333777"/>
                  </a:lnTo>
                  <a:lnTo>
                    <a:pt x="488966" y="288210"/>
                  </a:lnTo>
                  <a:lnTo>
                    <a:pt x="492538" y="240748"/>
                  </a:lnTo>
                  <a:lnTo>
                    <a:pt x="486686" y="192700"/>
                  </a:lnTo>
                  <a:lnTo>
                    <a:pt x="470912" y="145377"/>
                  </a:lnTo>
                  <a:lnTo>
                    <a:pt x="446013" y="102151"/>
                  </a:lnTo>
                  <a:lnTo>
                    <a:pt x="413982" y="65860"/>
                  </a:lnTo>
                  <a:lnTo>
                    <a:pt x="376129" y="37003"/>
                  </a:lnTo>
                  <a:lnTo>
                    <a:pt x="333764" y="16075"/>
                  </a:lnTo>
                  <a:lnTo>
                    <a:pt x="288197" y="3575"/>
                  </a:lnTo>
                  <a:lnTo>
                    <a:pt x="240736" y="0"/>
                  </a:lnTo>
                  <a:close/>
                </a:path>
              </a:pathLst>
            </a:custGeom>
            <a:solidFill>
              <a:srgbClr val="231F20"/>
            </a:solidFill>
          </p:spPr>
          <p:txBody>
            <a:bodyPr wrap="square" lIns="0" tIns="0" rIns="0" bIns="0" rtlCol="0"/>
            <a:lstStyle/>
            <a:p>
              <a:endParaRPr sz="372"/>
            </a:p>
          </p:txBody>
        </p:sp>
        <p:sp>
          <p:nvSpPr>
            <p:cNvPr id="18" name="object 18"/>
            <p:cNvSpPr/>
            <p:nvPr/>
          </p:nvSpPr>
          <p:spPr>
            <a:xfrm>
              <a:off x="4104910" y="3952034"/>
              <a:ext cx="403740" cy="91838"/>
            </a:xfrm>
            <a:custGeom>
              <a:avLst/>
              <a:gdLst/>
              <a:ahLst/>
              <a:cxnLst/>
              <a:rect l="l" t="t" r="r" b="b"/>
              <a:pathLst>
                <a:path w="887729" h="201929">
                  <a:moveTo>
                    <a:pt x="785281" y="0"/>
                  </a:moveTo>
                  <a:lnTo>
                    <a:pt x="102345" y="0"/>
                  </a:lnTo>
                  <a:lnTo>
                    <a:pt x="62542" y="7924"/>
                  </a:lnTo>
                  <a:lnTo>
                    <a:pt x="30006" y="29523"/>
                  </a:lnTo>
                  <a:lnTo>
                    <a:pt x="8054" y="61530"/>
                  </a:lnTo>
                  <a:lnTo>
                    <a:pt x="0" y="100680"/>
                  </a:lnTo>
                  <a:lnTo>
                    <a:pt x="8054" y="139839"/>
                  </a:lnTo>
                  <a:lnTo>
                    <a:pt x="30006" y="171850"/>
                  </a:lnTo>
                  <a:lnTo>
                    <a:pt x="62542" y="193449"/>
                  </a:lnTo>
                  <a:lnTo>
                    <a:pt x="102345" y="201375"/>
                  </a:lnTo>
                  <a:lnTo>
                    <a:pt x="785281" y="201375"/>
                  </a:lnTo>
                  <a:lnTo>
                    <a:pt x="825085" y="193449"/>
                  </a:lnTo>
                  <a:lnTo>
                    <a:pt x="857621" y="171850"/>
                  </a:lnTo>
                  <a:lnTo>
                    <a:pt x="879574" y="139839"/>
                  </a:lnTo>
                  <a:lnTo>
                    <a:pt x="887628" y="100680"/>
                  </a:lnTo>
                  <a:lnTo>
                    <a:pt x="879574" y="61530"/>
                  </a:lnTo>
                  <a:lnTo>
                    <a:pt x="857621" y="29523"/>
                  </a:lnTo>
                  <a:lnTo>
                    <a:pt x="825085" y="7924"/>
                  </a:lnTo>
                  <a:lnTo>
                    <a:pt x="785281" y="0"/>
                  </a:lnTo>
                  <a:close/>
                </a:path>
              </a:pathLst>
            </a:custGeom>
            <a:solidFill>
              <a:srgbClr val="231F20"/>
            </a:solidFill>
          </p:spPr>
          <p:txBody>
            <a:bodyPr wrap="square" lIns="0" tIns="0" rIns="0" bIns="0" rtlCol="0"/>
            <a:lstStyle/>
            <a:p>
              <a:endParaRPr sz="372"/>
            </a:p>
          </p:txBody>
        </p:sp>
        <p:sp>
          <p:nvSpPr>
            <p:cNvPr id="19" name="object 19"/>
            <p:cNvSpPr/>
            <p:nvPr/>
          </p:nvSpPr>
          <p:spPr>
            <a:xfrm>
              <a:off x="4093885" y="3941011"/>
              <a:ext cx="425978" cy="113787"/>
            </a:xfrm>
            <a:custGeom>
              <a:avLst/>
              <a:gdLst/>
              <a:ahLst/>
              <a:cxnLst/>
              <a:rect l="l" t="t" r="r" b="b"/>
              <a:pathLst>
                <a:path w="936625" h="250190">
                  <a:moveTo>
                    <a:pt x="809524" y="0"/>
                  </a:moveTo>
                  <a:lnTo>
                    <a:pt x="126587" y="0"/>
                  </a:lnTo>
                  <a:lnTo>
                    <a:pt x="77364" y="9831"/>
                  </a:lnTo>
                  <a:lnTo>
                    <a:pt x="37121" y="36628"/>
                  </a:lnTo>
                  <a:lnTo>
                    <a:pt x="9964" y="76341"/>
                  </a:lnTo>
                  <a:lnTo>
                    <a:pt x="0" y="124923"/>
                  </a:lnTo>
                  <a:lnTo>
                    <a:pt x="9964" y="173503"/>
                  </a:lnTo>
                  <a:lnTo>
                    <a:pt x="37121" y="213211"/>
                  </a:lnTo>
                  <a:lnTo>
                    <a:pt x="77364" y="240002"/>
                  </a:lnTo>
                  <a:lnTo>
                    <a:pt x="126587" y="249832"/>
                  </a:lnTo>
                  <a:lnTo>
                    <a:pt x="809524" y="249832"/>
                  </a:lnTo>
                  <a:lnTo>
                    <a:pt x="858750" y="240002"/>
                  </a:lnTo>
                  <a:lnTo>
                    <a:pt x="880375" y="225604"/>
                  </a:lnTo>
                  <a:lnTo>
                    <a:pt x="126587" y="225604"/>
                  </a:lnTo>
                  <a:lnTo>
                    <a:pt x="86784" y="217679"/>
                  </a:lnTo>
                  <a:lnTo>
                    <a:pt x="54248" y="196081"/>
                  </a:lnTo>
                  <a:lnTo>
                    <a:pt x="32296" y="164074"/>
                  </a:lnTo>
                  <a:lnTo>
                    <a:pt x="24242" y="124923"/>
                  </a:lnTo>
                  <a:lnTo>
                    <a:pt x="32296" y="85764"/>
                  </a:lnTo>
                  <a:lnTo>
                    <a:pt x="54248" y="53753"/>
                  </a:lnTo>
                  <a:lnTo>
                    <a:pt x="86784" y="32153"/>
                  </a:lnTo>
                  <a:lnTo>
                    <a:pt x="126587" y="24228"/>
                  </a:lnTo>
                  <a:lnTo>
                    <a:pt x="880369" y="24228"/>
                  </a:lnTo>
                  <a:lnTo>
                    <a:pt x="858750" y="9831"/>
                  </a:lnTo>
                  <a:lnTo>
                    <a:pt x="809524" y="0"/>
                  </a:lnTo>
                  <a:close/>
                </a:path>
                <a:path w="936625" h="250190">
                  <a:moveTo>
                    <a:pt x="880369" y="24228"/>
                  </a:moveTo>
                  <a:lnTo>
                    <a:pt x="809524" y="24228"/>
                  </a:lnTo>
                  <a:lnTo>
                    <a:pt x="849327" y="32153"/>
                  </a:lnTo>
                  <a:lnTo>
                    <a:pt x="881863" y="53753"/>
                  </a:lnTo>
                  <a:lnTo>
                    <a:pt x="903816" y="85764"/>
                  </a:lnTo>
                  <a:lnTo>
                    <a:pt x="911870" y="124923"/>
                  </a:lnTo>
                  <a:lnTo>
                    <a:pt x="903816" y="164074"/>
                  </a:lnTo>
                  <a:lnTo>
                    <a:pt x="881863" y="196081"/>
                  </a:lnTo>
                  <a:lnTo>
                    <a:pt x="849327" y="217679"/>
                  </a:lnTo>
                  <a:lnTo>
                    <a:pt x="809524" y="225604"/>
                  </a:lnTo>
                  <a:lnTo>
                    <a:pt x="880375" y="225604"/>
                  </a:lnTo>
                  <a:lnTo>
                    <a:pt x="898988" y="213211"/>
                  </a:lnTo>
                  <a:lnTo>
                    <a:pt x="926137" y="173503"/>
                  </a:lnTo>
                  <a:lnTo>
                    <a:pt x="936098" y="124923"/>
                  </a:lnTo>
                  <a:lnTo>
                    <a:pt x="926137" y="76341"/>
                  </a:lnTo>
                  <a:lnTo>
                    <a:pt x="898988" y="36628"/>
                  </a:lnTo>
                  <a:lnTo>
                    <a:pt x="880369" y="24228"/>
                  </a:lnTo>
                  <a:close/>
                </a:path>
              </a:pathLst>
            </a:custGeom>
            <a:solidFill>
              <a:srgbClr val="FFFFFF"/>
            </a:solidFill>
          </p:spPr>
          <p:txBody>
            <a:bodyPr wrap="square" lIns="0" tIns="0" rIns="0" bIns="0" rtlCol="0"/>
            <a:lstStyle/>
            <a:p>
              <a:endParaRPr sz="372"/>
            </a:p>
          </p:txBody>
        </p:sp>
        <p:sp>
          <p:nvSpPr>
            <p:cNvPr id="20" name="object 20"/>
            <p:cNvSpPr/>
            <p:nvPr/>
          </p:nvSpPr>
          <p:spPr>
            <a:xfrm>
              <a:off x="4295294" y="3465655"/>
              <a:ext cx="198982" cy="88661"/>
            </a:xfrm>
            <a:custGeom>
              <a:avLst/>
              <a:gdLst/>
              <a:ahLst/>
              <a:cxnLst/>
              <a:rect l="l" t="t" r="r" b="b"/>
              <a:pathLst>
                <a:path w="437515" h="194945">
                  <a:moveTo>
                    <a:pt x="218628" y="0"/>
                  </a:moveTo>
                  <a:lnTo>
                    <a:pt x="168473" y="1482"/>
                  </a:lnTo>
                  <a:lnTo>
                    <a:pt x="118451" y="5931"/>
                  </a:lnTo>
                  <a:lnTo>
                    <a:pt x="68695" y="13345"/>
                  </a:lnTo>
                  <a:lnTo>
                    <a:pt x="12310" y="46276"/>
                  </a:lnTo>
                  <a:lnTo>
                    <a:pt x="0" y="72204"/>
                  </a:lnTo>
                  <a:lnTo>
                    <a:pt x="1062" y="99633"/>
                  </a:lnTo>
                  <a:lnTo>
                    <a:pt x="14100" y="144506"/>
                  </a:lnTo>
                  <a:lnTo>
                    <a:pt x="27261" y="168472"/>
                  </a:lnTo>
                  <a:lnTo>
                    <a:pt x="48010" y="185503"/>
                  </a:lnTo>
                  <a:lnTo>
                    <a:pt x="73589" y="194540"/>
                  </a:lnTo>
                  <a:lnTo>
                    <a:pt x="101235" y="194528"/>
                  </a:lnTo>
                  <a:lnTo>
                    <a:pt x="148013" y="187836"/>
                  </a:lnTo>
                  <a:lnTo>
                    <a:pt x="195061" y="184491"/>
                  </a:lnTo>
                  <a:lnTo>
                    <a:pt x="390475" y="184491"/>
                  </a:lnTo>
                  <a:lnTo>
                    <a:pt x="409987" y="168472"/>
                  </a:lnTo>
                  <a:lnTo>
                    <a:pt x="423146" y="144506"/>
                  </a:lnTo>
                  <a:lnTo>
                    <a:pt x="436184" y="99633"/>
                  </a:lnTo>
                  <a:lnTo>
                    <a:pt x="437252" y="72204"/>
                  </a:lnTo>
                  <a:lnTo>
                    <a:pt x="424941" y="46276"/>
                  </a:lnTo>
                  <a:lnTo>
                    <a:pt x="401342" y="25455"/>
                  </a:lnTo>
                  <a:lnTo>
                    <a:pt x="368550" y="13345"/>
                  </a:lnTo>
                  <a:lnTo>
                    <a:pt x="318800" y="5931"/>
                  </a:lnTo>
                  <a:lnTo>
                    <a:pt x="268782" y="1482"/>
                  </a:lnTo>
                  <a:lnTo>
                    <a:pt x="218628" y="0"/>
                  </a:lnTo>
                  <a:close/>
                </a:path>
                <a:path w="437515" h="194945">
                  <a:moveTo>
                    <a:pt x="390475" y="184491"/>
                  </a:moveTo>
                  <a:lnTo>
                    <a:pt x="242199" y="184491"/>
                  </a:lnTo>
                  <a:lnTo>
                    <a:pt x="289247" y="187836"/>
                  </a:lnTo>
                  <a:lnTo>
                    <a:pt x="336025" y="194528"/>
                  </a:lnTo>
                  <a:lnTo>
                    <a:pt x="363703" y="194528"/>
                  </a:lnTo>
                  <a:lnTo>
                    <a:pt x="389243" y="185503"/>
                  </a:lnTo>
                  <a:lnTo>
                    <a:pt x="390475" y="184491"/>
                  </a:lnTo>
                  <a:close/>
                </a:path>
              </a:pathLst>
            </a:custGeom>
            <a:solidFill>
              <a:srgbClr val="FFFFFF"/>
            </a:solidFill>
          </p:spPr>
          <p:txBody>
            <a:bodyPr wrap="square" lIns="0" tIns="0" rIns="0" bIns="0" rtlCol="0"/>
            <a:lstStyle/>
            <a:p>
              <a:endParaRPr sz="372"/>
            </a:p>
          </p:txBody>
        </p:sp>
        <p:sp>
          <p:nvSpPr>
            <p:cNvPr id="21" name="object 21"/>
            <p:cNvSpPr/>
            <p:nvPr/>
          </p:nvSpPr>
          <p:spPr>
            <a:xfrm>
              <a:off x="3699870" y="3102091"/>
              <a:ext cx="550161" cy="482293"/>
            </a:xfrm>
            <a:custGeom>
              <a:avLst/>
              <a:gdLst/>
              <a:ahLst/>
              <a:cxnLst/>
              <a:rect l="l" t="t" r="r" b="b"/>
              <a:pathLst>
                <a:path w="1209675" h="1060450">
                  <a:moveTo>
                    <a:pt x="378973" y="1032659"/>
                  </a:moveTo>
                  <a:lnTo>
                    <a:pt x="100737" y="1032659"/>
                  </a:lnTo>
                  <a:lnTo>
                    <a:pt x="117384" y="1044799"/>
                  </a:lnTo>
                  <a:lnTo>
                    <a:pt x="139885" y="1053357"/>
                  </a:lnTo>
                  <a:lnTo>
                    <a:pt x="167841" y="1058408"/>
                  </a:lnTo>
                  <a:lnTo>
                    <a:pt x="200857" y="1060023"/>
                  </a:lnTo>
                  <a:lnTo>
                    <a:pt x="238534" y="1058277"/>
                  </a:lnTo>
                  <a:lnTo>
                    <a:pt x="280476" y="1053242"/>
                  </a:lnTo>
                  <a:lnTo>
                    <a:pt x="326286" y="1044992"/>
                  </a:lnTo>
                  <a:lnTo>
                    <a:pt x="375567" y="1033600"/>
                  </a:lnTo>
                  <a:lnTo>
                    <a:pt x="378973" y="1032659"/>
                  </a:lnTo>
                  <a:close/>
                </a:path>
                <a:path w="1209675" h="1060450">
                  <a:moveTo>
                    <a:pt x="431707" y="0"/>
                  </a:moveTo>
                  <a:lnTo>
                    <a:pt x="194630" y="114537"/>
                  </a:lnTo>
                  <a:lnTo>
                    <a:pt x="380809" y="499918"/>
                  </a:lnTo>
                  <a:lnTo>
                    <a:pt x="338156" y="526500"/>
                  </a:lnTo>
                  <a:lnTo>
                    <a:pt x="296407" y="554570"/>
                  </a:lnTo>
                  <a:lnTo>
                    <a:pt x="255603" y="584108"/>
                  </a:lnTo>
                  <a:lnTo>
                    <a:pt x="215687" y="615179"/>
                  </a:lnTo>
                  <a:lnTo>
                    <a:pt x="177000" y="647515"/>
                  </a:lnTo>
                  <a:lnTo>
                    <a:pt x="139287" y="681344"/>
                  </a:lnTo>
                  <a:lnTo>
                    <a:pt x="102687" y="716566"/>
                  </a:lnTo>
                  <a:lnTo>
                    <a:pt x="67245" y="753162"/>
                  </a:lnTo>
                  <a:lnTo>
                    <a:pt x="33002" y="791111"/>
                  </a:lnTo>
                  <a:lnTo>
                    <a:pt x="0" y="830395"/>
                  </a:lnTo>
                  <a:lnTo>
                    <a:pt x="98281" y="1033844"/>
                  </a:lnTo>
                  <a:lnTo>
                    <a:pt x="100737" y="1032659"/>
                  </a:lnTo>
                  <a:lnTo>
                    <a:pt x="378973" y="1032659"/>
                  </a:lnTo>
                  <a:lnTo>
                    <a:pt x="427920" y="1019139"/>
                  </a:lnTo>
                  <a:lnTo>
                    <a:pt x="475738" y="1003970"/>
                  </a:lnTo>
                  <a:lnTo>
                    <a:pt x="233816" y="1003970"/>
                  </a:lnTo>
                  <a:lnTo>
                    <a:pt x="191760" y="1003299"/>
                  </a:lnTo>
                  <a:lnTo>
                    <a:pt x="169288" y="988450"/>
                  </a:lnTo>
                  <a:lnTo>
                    <a:pt x="171628" y="961620"/>
                  </a:lnTo>
                  <a:lnTo>
                    <a:pt x="197243" y="928257"/>
                  </a:lnTo>
                  <a:lnTo>
                    <a:pt x="241888" y="892539"/>
                  </a:lnTo>
                  <a:lnTo>
                    <a:pt x="301322" y="858645"/>
                  </a:lnTo>
                  <a:lnTo>
                    <a:pt x="364815" y="833163"/>
                  </a:lnTo>
                  <a:lnTo>
                    <a:pt x="420545" y="820392"/>
                  </a:lnTo>
                  <a:lnTo>
                    <a:pt x="568938" y="820392"/>
                  </a:lnTo>
                  <a:lnTo>
                    <a:pt x="596096" y="798666"/>
                  </a:lnTo>
                  <a:lnTo>
                    <a:pt x="639380" y="773978"/>
                  </a:lnTo>
                  <a:lnTo>
                    <a:pt x="522270" y="773978"/>
                  </a:lnTo>
                  <a:lnTo>
                    <a:pt x="480213" y="773307"/>
                  </a:lnTo>
                  <a:lnTo>
                    <a:pt x="457741" y="758458"/>
                  </a:lnTo>
                  <a:lnTo>
                    <a:pt x="460077" y="731629"/>
                  </a:lnTo>
                  <a:lnTo>
                    <a:pt x="485694" y="698269"/>
                  </a:lnTo>
                  <a:lnTo>
                    <a:pt x="530340" y="662552"/>
                  </a:lnTo>
                  <a:lnTo>
                    <a:pt x="589762" y="628652"/>
                  </a:lnTo>
                  <a:lnTo>
                    <a:pt x="653261" y="603165"/>
                  </a:lnTo>
                  <a:lnTo>
                    <a:pt x="708991" y="590394"/>
                  </a:lnTo>
                  <a:lnTo>
                    <a:pt x="869388" y="590394"/>
                  </a:lnTo>
                  <a:lnTo>
                    <a:pt x="883054" y="579462"/>
                  </a:lnTo>
                  <a:lnTo>
                    <a:pt x="942490" y="545567"/>
                  </a:lnTo>
                  <a:lnTo>
                    <a:pt x="1005975" y="520086"/>
                  </a:lnTo>
                  <a:lnTo>
                    <a:pt x="1061702" y="507315"/>
                  </a:lnTo>
                  <a:lnTo>
                    <a:pt x="1208885" y="507315"/>
                  </a:lnTo>
                  <a:lnTo>
                    <a:pt x="1209299" y="497139"/>
                  </a:lnTo>
                  <a:lnTo>
                    <a:pt x="1209454" y="497068"/>
                  </a:lnTo>
                  <a:lnTo>
                    <a:pt x="1209157" y="496462"/>
                  </a:lnTo>
                  <a:lnTo>
                    <a:pt x="1208423" y="491340"/>
                  </a:lnTo>
                  <a:lnTo>
                    <a:pt x="1207125" y="486457"/>
                  </a:lnTo>
                  <a:lnTo>
                    <a:pt x="1202765" y="477384"/>
                  </a:lnTo>
                  <a:lnTo>
                    <a:pt x="1199732" y="473334"/>
                  </a:lnTo>
                  <a:lnTo>
                    <a:pt x="1196176" y="469580"/>
                  </a:lnTo>
                  <a:lnTo>
                    <a:pt x="1155623" y="385621"/>
                  </a:lnTo>
                  <a:lnTo>
                    <a:pt x="617984" y="385621"/>
                  </a:lnTo>
                  <a:lnTo>
                    <a:pt x="431707" y="0"/>
                  </a:lnTo>
                  <a:close/>
                </a:path>
                <a:path w="1209675" h="1060450">
                  <a:moveTo>
                    <a:pt x="568938" y="820392"/>
                  </a:moveTo>
                  <a:lnTo>
                    <a:pt x="420545" y="820392"/>
                  </a:lnTo>
                  <a:lnTo>
                    <a:pt x="462601" y="821063"/>
                  </a:lnTo>
                  <a:lnTo>
                    <a:pt x="485074" y="835912"/>
                  </a:lnTo>
                  <a:lnTo>
                    <a:pt x="457118" y="896105"/>
                  </a:lnTo>
                  <a:lnTo>
                    <a:pt x="412472" y="931823"/>
                  </a:lnTo>
                  <a:lnTo>
                    <a:pt x="353038" y="965718"/>
                  </a:lnTo>
                  <a:lnTo>
                    <a:pt x="289546" y="991199"/>
                  </a:lnTo>
                  <a:lnTo>
                    <a:pt x="233816" y="1003970"/>
                  </a:lnTo>
                  <a:lnTo>
                    <a:pt x="475738" y="1003970"/>
                  </a:lnTo>
                  <a:lnTo>
                    <a:pt x="540261" y="981303"/>
                  </a:lnTo>
                  <a:lnTo>
                    <a:pt x="599453" y="958074"/>
                  </a:lnTo>
                  <a:lnTo>
                    <a:pt x="660130" y="932069"/>
                  </a:lnTo>
                  <a:lnTo>
                    <a:pt x="707403" y="910098"/>
                  </a:lnTo>
                  <a:lnTo>
                    <a:pt x="588026" y="910098"/>
                  </a:lnTo>
                  <a:lnTo>
                    <a:pt x="545964" y="909427"/>
                  </a:lnTo>
                  <a:lnTo>
                    <a:pt x="523483" y="894585"/>
                  </a:lnTo>
                  <a:lnTo>
                    <a:pt x="525826" y="867748"/>
                  </a:lnTo>
                  <a:lnTo>
                    <a:pt x="551445" y="834385"/>
                  </a:lnTo>
                  <a:lnTo>
                    <a:pt x="568938" y="820392"/>
                  </a:lnTo>
                  <a:close/>
                </a:path>
                <a:path w="1209675" h="1060450">
                  <a:moveTo>
                    <a:pt x="1020715" y="726518"/>
                  </a:moveTo>
                  <a:lnTo>
                    <a:pt x="774745" y="726518"/>
                  </a:lnTo>
                  <a:lnTo>
                    <a:pt x="816804" y="727190"/>
                  </a:lnTo>
                  <a:lnTo>
                    <a:pt x="839284" y="742032"/>
                  </a:lnTo>
                  <a:lnTo>
                    <a:pt x="811325" y="802231"/>
                  </a:lnTo>
                  <a:lnTo>
                    <a:pt x="766683" y="837945"/>
                  </a:lnTo>
                  <a:lnTo>
                    <a:pt x="707263" y="871838"/>
                  </a:lnTo>
                  <a:lnTo>
                    <a:pt x="643762" y="897325"/>
                  </a:lnTo>
                  <a:lnTo>
                    <a:pt x="588026" y="910098"/>
                  </a:lnTo>
                  <a:lnTo>
                    <a:pt x="707403" y="910098"/>
                  </a:lnTo>
                  <a:lnTo>
                    <a:pt x="782778" y="872824"/>
                  </a:lnTo>
                  <a:lnTo>
                    <a:pt x="840866" y="841459"/>
                  </a:lnTo>
                  <a:lnTo>
                    <a:pt x="895857" y="809530"/>
                  </a:lnTo>
                  <a:lnTo>
                    <a:pt x="947445" y="777305"/>
                  </a:lnTo>
                  <a:lnTo>
                    <a:pt x="995328" y="745048"/>
                  </a:lnTo>
                  <a:lnTo>
                    <a:pt x="1020715" y="726518"/>
                  </a:lnTo>
                  <a:close/>
                </a:path>
                <a:path w="1209675" h="1060450">
                  <a:moveTo>
                    <a:pt x="869388" y="590394"/>
                  </a:moveTo>
                  <a:lnTo>
                    <a:pt x="708991" y="590394"/>
                  </a:lnTo>
                  <a:lnTo>
                    <a:pt x="751049" y="591069"/>
                  </a:lnTo>
                  <a:lnTo>
                    <a:pt x="773528" y="605919"/>
                  </a:lnTo>
                  <a:lnTo>
                    <a:pt x="745572" y="666113"/>
                  </a:lnTo>
                  <a:lnTo>
                    <a:pt x="700923" y="701830"/>
                  </a:lnTo>
                  <a:lnTo>
                    <a:pt x="641492" y="735725"/>
                  </a:lnTo>
                  <a:lnTo>
                    <a:pt x="578000" y="761206"/>
                  </a:lnTo>
                  <a:lnTo>
                    <a:pt x="522270" y="773978"/>
                  </a:lnTo>
                  <a:lnTo>
                    <a:pt x="639380" y="773978"/>
                  </a:lnTo>
                  <a:lnTo>
                    <a:pt x="655532" y="764765"/>
                  </a:lnTo>
                  <a:lnTo>
                    <a:pt x="719017" y="739286"/>
                  </a:lnTo>
                  <a:lnTo>
                    <a:pt x="774745" y="726518"/>
                  </a:lnTo>
                  <a:lnTo>
                    <a:pt x="1020715" y="726518"/>
                  </a:lnTo>
                  <a:lnTo>
                    <a:pt x="1039200" y="713026"/>
                  </a:lnTo>
                  <a:lnTo>
                    <a:pt x="1066980" y="690888"/>
                  </a:lnTo>
                  <a:lnTo>
                    <a:pt x="874985" y="690888"/>
                  </a:lnTo>
                  <a:lnTo>
                    <a:pt x="832922" y="690216"/>
                  </a:lnTo>
                  <a:lnTo>
                    <a:pt x="810442" y="675373"/>
                  </a:lnTo>
                  <a:lnTo>
                    <a:pt x="812785" y="648542"/>
                  </a:lnTo>
                  <a:lnTo>
                    <a:pt x="838404" y="615179"/>
                  </a:lnTo>
                  <a:lnTo>
                    <a:pt x="869388" y="590394"/>
                  </a:lnTo>
                  <a:close/>
                </a:path>
                <a:path w="1209675" h="1060450">
                  <a:moveTo>
                    <a:pt x="1208885" y="507315"/>
                  </a:moveTo>
                  <a:lnTo>
                    <a:pt x="1061702" y="507315"/>
                  </a:lnTo>
                  <a:lnTo>
                    <a:pt x="1103762" y="507986"/>
                  </a:lnTo>
                  <a:lnTo>
                    <a:pt x="1126242" y="522835"/>
                  </a:lnTo>
                  <a:lnTo>
                    <a:pt x="1098283" y="583028"/>
                  </a:lnTo>
                  <a:lnTo>
                    <a:pt x="1053641" y="618746"/>
                  </a:lnTo>
                  <a:lnTo>
                    <a:pt x="994221" y="652640"/>
                  </a:lnTo>
                  <a:lnTo>
                    <a:pt x="930720" y="678119"/>
                  </a:lnTo>
                  <a:lnTo>
                    <a:pt x="874985" y="690888"/>
                  </a:lnTo>
                  <a:lnTo>
                    <a:pt x="1066980" y="690888"/>
                  </a:lnTo>
                  <a:lnTo>
                    <a:pt x="1113696" y="650745"/>
                  </a:lnTo>
                  <a:lnTo>
                    <a:pt x="1143712" y="621018"/>
                  </a:lnTo>
                  <a:lnTo>
                    <a:pt x="1187757" y="565718"/>
                  </a:lnTo>
                  <a:lnTo>
                    <a:pt x="1208461" y="517729"/>
                  </a:lnTo>
                  <a:lnTo>
                    <a:pt x="1208885" y="507315"/>
                  </a:lnTo>
                  <a:close/>
                </a:path>
                <a:path w="1209675" h="1060450">
                  <a:moveTo>
                    <a:pt x="1111186" y="293618"/>
                  </a:moveTo>
                  <a:lnTo>
                    <a:pt x="1060158" y="295042"/>
                  </a:lnTo>
                  <a:lnTo>
                    <a:pt x="1009401" y="298250"/>
                  </a:lnTo>
                  <a:lnTo>
                    <a:pt x="958957" y="303221"/>
                  </a:lnTo>
                  <a:lnTo>
                    <a:pt x="908865" y="309934"/>
                  </a:lnTo>
                  <a:lnTo>
                    <a:pt x="859166" y="318368"/>
                  </a:lnTo>
                  <a:lnTo>
                    <a:pt x="809901" y="328503"/>
                  </a:lnTo>
                  <a:lnTo>
                    <a:pt x="761110" y="340316"/>
                  </a:lnTo>
                  <a:lnTo>
                    <a:pt x="712833" y="353788"/>
                  </a:lnTo>
                  <a:lnTo>
                    <a:pt x="665111" y="368897"/>
                  </a:lnTo>
                  <a:lnTo>
                    <a:pt x="617984" y="385621"/>
                  </a:lnTo>
                  <a:lnTo>
                    <a:pt x="1155623" y="385621"/>
                  </a:lnTo>
                  <a:lnTo>
                    <a:pt x="1111186" y="293618"/>
                  </a:lnTo>
                  <a:close/>
                </a:path>
              </a:pathLst>
            </a:custGeom>
            <a:solidFill>
              <a:srgbClr val="231F20"/>
            </a:solidFill>
          </p:spPr>
          <p:txBody>
            <a:bodyPr wrap="square" lIns="0" tIns="0" rIns="0" bIns="0" rtlCol="0"/>
            <a:lstStyle/>
            <a:p>
              <a:endParaRPr sz="372"/>
            </a:p>
          </p:txBody>
        </p:sp>
        <p:sp>
          <p:nvSpPr>
            <p:cNvPr id="22" name="object 22"/>
            <p:cNvSpPr/>
            <p:nvPr/>
          </p:nvSpPr>
          <p:spPr>
            <a:xfrm>
              <a:off x="3908054" y="3370603"/>
              <a:ext cx="143822" cy="83752"/>
            </a:xfrm>
            <a:custGeom>
              <a:avLst/>
              <a:gdLst/>
              <a:ahLst/>
              <a:cxnLst/>
              <a:rect l="l" t="t" r="r" b="b"/>
              <a:pathLst>
                <a:path w="316229" h="184150">
                  <a:moveTo>
                    <a:pt x="251248" y="0"/>
                  </a:moveTo>
                  <a:lnTo>
                    <a:pt x="195519" y="12771"/>
                  </a:lnTo>
                  <a:lnTo>
                    <a:pt x="132021" y="38257"/>
                  </a:lnTo>
                  <a:lnTo>
                    <a:pt x="72592" y="72152"/>
                  </a:lnTo>
                  <a:lnTo>
                    <a:pt x="27947" y="107870"/>
                  </a:lnTo>
                  <a:lnTo>
                    <a:pt x="2334" y="141233"/>
                  </a:lnTo>
                  <a:lnTo>
                    <a:pt x="0" y="168064"/>
                  </a:lnTo>
                  <a:lnTo>
                    <a:pt x="22464" y="182912"/>
                  </a:lnTo>
                  <a:lnTo>
                    <a:pt x="64518" y="183584"/>
                  </a:lnTo>
                  <a:lnTo>
                    <a:pt x="120250" y="170812"/>
                  </a:lnTo>
                  <a:lnTo>
                    <a:pt x="183751" y="145330"/>
                  </a:lnTo>
                  <a:lnTo>
                    <a:pt x="243179" y="111436"/>
                  </a:lnTo>
                  <a:lnTo>
                    <a:pt x="287823" y="75719"/>
                  </a:lnTo>
                  <a:lnTo>
                    <a:pt x="313437" y="42356"/>
                  </a:lnTo>
                  <a:lnTo>
                    <a:pt x="315772" y="15525"/>
                  </a:lnTo>
                  <a:lnTo>
                    <a:pt x="293302" y="674"/>
                  </a:lnTo>
                  <a:lnTo>
                    <a:pt x="251248" y="0"/>
                  </a:lnTo>
                  <a:close/>
                </a:path>
              </a:pathLst>
            </a:custGeom>
            <a:solidFill>
              <a:srgbClr val="FFFFFF"/>
            </a:solidFill>
          </p:spPr>
          <p:txBody>
            <a:bodyPr wrap="square" lIns="0" tIns="0" rIns="0" bIns="0" rtlCol="0"/>
            <a:lstStyle/>
            <a:p>
              <a:endParaRPr sz="372"/>
            </a:p>
          </p:txBody>
        </p:sp>
        <p:sp>
          <p:nvSpPr>
            <p:cNvPr id="23" name="object 23"/>
            <p:cNvSpPr/>
            <p:nvPr/>
          </p:nvSpPr>
          <p:spPr>
            <a:xfrm>
              <a:off x="3937951" y="3432511"/>
              <a:ext cx="143822" cy="83752"/>
            </a:xfrm>
            <a:custGeom>
              <a:avLst/>
              <a:gdLst/>
              <a:ahLst/>
              <a:cxnLst/>
              <a:rect l="l" t="t" r="r" b="b"/>
              <a:pathLst>
                <a:path w="316229" h="184150">
                  <a:moveTo>
                    <a:pt x="251258" y="0"/>
                  </a:moveTo>
                  <a:lnTo>
                    <a:pt x="195527" y="12768"/>
                  </a:lnTo>
                  <a:lnTo>
                    <a:pt x="132034" y="38247"/>
                  </a:lnTo>
                  <a:lnTo>
                    <a:pt x="72606" y="72148"/>
                  </a:lnTo>
                  <a:lnTo>
                    <a:pt x="27960" y="107866"/>
                  </a:lnTo>
                  <a:lnTo>
                    <a:pt x="2342" y="141230"/>
                  </a:lnTo>
                  <a:lnTo>
                    <a:pt x="0" y="168066"/>
                  </a:lnTo>
                  <a:lnTo>
                    <a:pt x="22480" y="182909"/>
                  </a:lnTo>
                  <a:lnTo>
                    <a:pt x="64540" y="183580"/>
                  </a:lnTo>
                  <a:lnTo>
                    <a:pt x="120272" y="170807"/>
                  </a:lnTo>
                  <a:lnTo>
                    <a:pt x="183765" y="145320"/>
                  </a:lnTo>
                  <a:lnTo>
                    <a:pt x="243193" y="111427"/>
                  </a:lnTo>
                  <a:lnTo>
                    <a:pt x="287839" y="75713"/>
                  </a:lnTo>
                  <a:lnTo>
                    <a:pt x="313456" y="42351"/>
                  </a:lnTo>
                  <a:lnTo>
                    <a:pt x="315799" y="15514"/>
                  </a:lnTo>
                  <a:lnTo>
                    <a:pt x="293319" y="671"/>
                  </a:lnTo>
                  <a:lnTo>
                    <a:pt x="251258" y="0"/>
                  </a:lnTo>
                  <a:close/>
                </a:path>
              </a:pathLst>
            </a:custGeom>
            <a:solidFill>
              <a:srgbClr val="FFFFFF"/>
            </a:solidFill>
          </p:spPr>
          <p:txBody>
            <a:bodyPr wrap="square" lIns="0" tIns="0" rIns="0" bIns="0" rtlCol="0"/>
            <a:lstStyle/>
            <a:p>
              <a:endParaRPr sz="372"/>
            </a:p>
          </p:txBody>
        </p:sp>
        <p:sp>
          <p:nvSpPr>
            <p:cNvPr id="24" name="object 24"/>
            <p:cNvSpPr/>
            <p:nvPr/>
          </p:nvSpPr>
          <p:spPr>
            <a:xfrm>
              <a:off x="3776862" y="3475204"/>
              <a:ext cx="143822" cy="83752"/>
            </a:xfrm>
            <a:custGeom>
              <a:avLst/>
              <a:gdLst/>
              <a:ahLst/>
              <a:cxnLst/>
              <a:rect l="l" t="t" r="r" b="b"/>
              <a:pathLst>
                <a:path w="316229" h="184150">
                  <a:moveTo>
                    <a:pt x="251257" y="0"/>
                  </a:moveTo>
                  <a:lnTo>
                    <a:pt x="195527" y="12771"/>
                  </a:lnTo>
                  <a:lnTo>
                    <a:pt x="132034" y="38252"/>
                  </a:lnTo>
                  <a:lnTo>
                    <a:pt x="72600" y="72147"/>
                  </a:lnTo>
                  <a:lnTo>
                    <a:pt x="27955" y="107864"/>
                  </a:lnTo>
                  <a:lnTo>
                    <a:pt x="2340" y="141227"/>
                  </a:lnTo>
                  <a:lnTo>
                    <a:pt x="0" y="168057"/>
                  </a:lnTo>
                  <a:lnTo>
                    <a:pt x="22472" y="182906"/>
                  </a:lnTo>
                  <a:lnTo>
                    <a:pt x="64528" y="183578"/>
                  </a:lnTo>
                  <a:lnTo>
                    <a:pt x="120258" y="170806"/>
                  </a:lnTo>
                  <a:lnTo>
                    <a:pt x="183750" y="145325"/>
                  </a:lnTo>
                  <a:lnTo>
                    <a:pt x="243184" y="111431"/>
                  </a:lnTo>
                  <a:lnTo>
                    <a:pt x="287830" y="75713"/>
                  </a:lnTo>
                  <a:lnTo>
                    <a:pt x="313445" y="42350"/>
                  </a:lnTo>
                  <a:lnTo>
                    <a:pt x="315786" y="15519"/>
                  </a:lnTo>
                  <a:lnTo>
                    <a:pt x="293313" y="671"/>
                  </a:lnTo>
                  <a:lnTo>
                    <a:pt x="251257" y="0"/>
                  </a:lnTo>
                  <a:close/>
                </a:path>
              </a:pathLst>
            </a:custGeom>
            <a:solidFill>
              <a:srgbClr val="FFFFFF"/>
            </a:solidFill>
          </p:spPr>
          <p:txBody>
            <a:bodyPr wrap="square" lIns="0" tIns="0" rIns="0" bIns="0" rtlCol="0"/>
            <a:lstStyle/>
            <a:p>
              <a:endParaRPr sz="372"/>
            </a:p>
          </p:txBody>
        </p:sp>
        <p:sp>
          <p:nvSpPr>
            <p:cNvPr id="25" name="object 25"/>
            <p:cNvSpPr/>
            <p:nvPr/>
          </p:nvSpPr>
          <p:spPr>
            <a:xfrm>
              <a:off x="4068462" y="3332817"/>
              <a:ext cx="143822" cy="83752"/>
            </a:xfrm>
            <a:custGeom>
              <a:avLst/>
              <a:gdLst/>
              <a:ahLst/>
              <a:cxnLst/>
              <a:rect l="l" t="t" r="r" b="b"/>
              <a:pathLst>
                <a:path w="316229" h="184150">
                  <a:moveTo>
                    <a:pt x="251258" y="0"/>
                  </a:moveTo>
                  <a:lnTo>
                    <a:pt x="195528" y="12771"/>
                  </a:lnTo>
                  <a:lnTo>
                    <a:pt x="132035" y="38252"/>
                  </a:lnTo>
                  <a:lnTo>
                    <a:pt x="72601" y="72147"/>
                  </a:lnTo>
                  <a:lnTo>
                    <a:pt x="27955" y="107865"/>
                  </a:lnTo>
                  <a:lnTo>
                    <a:pt x="2340" y="141228"/>
                  </a:lnTo>
                  <a:lnTo>
                    <a:pt x="0" y="168058"/>
                  </a:lnTo>
                  <a:lnTo>
                    <a:pt x="22472" y="182907"/>
                  </a:lnTo>
                  <a:lnTo>
                    <a:pt x="64530" y="183578"/>
                  </a:lnTo>
                  <a:lnTo>
                    <a:pt x="120265" y="170806"/>
                  </a:lnTo>
                  <a:lnTo>
                    <a:pt x="183766" y="145325"/>
                  </a:lnTo>
                  <a:lnTo>
                    <a:pt x="243192" y="111431"/>
                  </a:lnTo>
                  <a:lnTo>
                    <a:pt x="287833" y="75713"/>
                  </a:lnTo>
                  <a:lnTo>
                    <a:pt x="313446" y="42350"/>
                  </a:lnTo>
                  <a:lnTo>
                    <a:pt x="315787" y="15519"/>
                  </a:lnTo>
                  <a:lnTo>
                    <a:pt x="293314" y="671"/>
                  </a:lnTo>
                  <a:lnTo>
                    <a:pt x="251258" y="0"/>
                  </a:lnTo>
                  <a:close/>
                </a:path>
              </a:pathLst>
            </a:custGeom>
            <a:solidFill>
              <a:srgbClr val="FFFFFF"/>
            </a:solidFill>
          </p:spPr>
          <p:txBody>
            <a:bodyPr wrap="square" lIns="0" tIns="0" rIns="0" bIns="0" rtlCol="0"/>
            <a:lstStyle/>
            <a:p>
              <a:endParaRPr sz="372"/>
            </a:p>
          </p:txBody>
        </p:sp>
      </p:grpSp>
      <p:sp>
        <p:nvSpPr>
          <p:cNvPr id="26" name="object 26"/>
          <p:cNvSpPr/>
          <p:nvPr/>
        </p:nvSpPr>
        <p:spPr>
          <a:xfrm>
            <a:off x="4790600" y="3437864"/>
            <a:ext cx="1075774" cy="1122559"/>
          </a:xfrm>
          <a:custGeom>
            <a:avLst/>
            <a:gdLst/>
            <a:ahLst/>
            <a:cxnLst/>
            <a:rect l="l" t="t" r="r" b="b"/>
            <a:pathLst>
              <a:path w="2365375" h="2468245">
                <a:moveTo>
                  <a:pt x="1421690" y="530888"/>
                </a:moveTo>
                <a:lnTo>
                  <a:pt x="937500" y="530888"/>
                </a:lnTo>
                <a:lnTo>
                  <a:pt x="1210622" y="660551"/>
                </a:lnTo>
                <a:lnTo>
                  <a:pt x="884234" y="1182493"/>
                </a:lnTo>
                <a:lnTo>
                  <a:pt x="864544" y="1226527"/>
                </a:lnTo>
                <a:lnTo>
                  <a:pt x="856846" y="1274275"/>
                </a:lnTo>
                <a:lnTo>
                  <a:pt x="861141" y="1322595"/>
                </a:lnTo>
                <a:lnTo>
                  <a:pt x="877432" y="1368347"/>
                </a:lnTo>
                <a:lnTo>
                  <a:pt x="905722" y="1408388"/>
                </a:lnTo>
                <a:lnTo>
                  <a:pt x="946013" y="1439578"/>
                </a:lnTo>
                <a:lnTo>
                  <a:pt x="1408930" y="1760002"/>
                </a:lnTo>
                <a:lnTo>
                  <a:pt x="1417255" y="1768310"/>
                </a:lnTo>
                <a:lnTo>
                  <a:pt x="1141933" y="2318777"/>
                </a:lnTo>
                <a:lnTo>
                  <a:pt x="1131193" y="2358246"/>
                </a:lnTo>
                <a:lnTo>
                  <a:pt x="1136261" y="2397389"/>
                </a:lnTo>
                <a:lnTo>
                  <a:pt x="1155610" y="2431786"/>
                </a:lnTo>
                <a:lnTo>
                  <a:pt x="1187712" y="2457015"/>
                </a:lnTo>
                <a:lnTo>
                  <a:pt x="1233815" y="2467812"/>
                </a:lnTo>
                <a:lnTo>
                  <a:pt x="1261574" y="2464006"/>
                </a:lnTo>
                <a:lnTo>
                  <a:pt x="1309188" y="2435095"/>
                </a:lnTo>
                <a:lnTo>
                  <a:pt x="1634348" y="1794037"/>
                </a:lnTo>
                <a:lnTo>
                  <a:pt x="1644106" y="1763200"/>
                </a:lnTo>
                <a:lnTo>
                  <a:pt x="1643898" y="1731604"/>
                </a:lnTo>
                <a:lnTo>
                  <a:pt x="1634096" y="1701555"/>
                </a:lnTo>
                <a:lnTo>
                  <a:pt x="1615053" y="1675338"/>
                </a:lnTo>
                <a:lnTo>
                  <a:pt x="1294337" y="1354602"/>
                </a:lnTo>
                <a:lnTo>
                  <a:pt x="1558999" y="906201"/>
                </a:lnTo>
                <a:lnTo>
                  <a:pt x="1813725" y="906201"/>
                </a:lnTo>
                <a:lnTo>
                  <a:pt x="1621489" y="643584"/>
                </a:lnTo>
                <a:lnTo>
                  <a:pt x="1616128" y="640499"/>
                </a:lnTo>
                <a:lnTo>
                  <a:pt x="1611605" y="636181"/>
                </a:lnTo>
                <a:lnTo>
                  <a:pt x="1607882" y="630458"/>
                </a:lnTo>
                <a:lnTo>
                  <a:pt x="1603741" y="625256"/>
                </a:lnTo>
                <a:lnTo>
                  <a:pt x="1599074" y="620709"/>
                </a:lnTo>
                <a:lnTo>
                  <a:pt x="1593773" y="616952"/>
                </a:lnTo>
                <a:lnTo>
                  <a:pt x="1421690" y="530888"/>
                </a:lnTo>
                <a:close/>
              </a:path>
              <a:path w="2365375" h="2468245">
                <a:moveTo>
                  <a:pt x="781431" y="1398406"/>
                </a:moveTo>
                <a:lnTo>
                  <a:pt x="658116" y="1645249"/>
                </a:lnTo>
                <a:lnTo>
                  <a:pt x="102803" y="1645249"/>
                </a:lnTo>
                <a:lnTo>
                  <a:pt x="62793" y="1653319"/>
                </a:lnTo>
                <a:lnTo>
                  <a:pt x="30103" y="1675356"/>
                </a:lnTo>
                <a:lnTo>
                  <a:pt x="8080" y="1708019"/>
                </a:lnTo>
                <a:lnTo>
                  <a:pt x="0" y="1748074"/>
                </a:lnTo>
                <a:lnTo>
                  <a:pt x="8080" y="1788112"/>
                </a:lnTo>
                <a:lnTo>
                  <a:pt x="30115" y="1820795"/>
                </a:lnTo>
                <a:lnTo>
                  <a:pt x="62793" y="1842824"/>
                </a:lnTo>
                <a:lnTo>
                  <a:pt x="102803" y="1850900"/>
                </a:lnTo>
                <a:lnTo>
                  <a:pt x="719779" y="1850900"/>
                </a:lnTo>
                <a:lnTo>
                  <a:pt x="758234" y="1844062"/>
                </a:lnTo>
                <a:lnTo>
                  <a:pt x="791954" y="1821184"/>
                </a:lnTo>
                <a:lnTo>
                  <a:pt x="792331" y="1820670"/>
                </a:lnTo>
                <a:lnTo>
                  <a:pt x="792803" y="1820156"/>
                </a:lnTo>
                <a:lnTo>
                  <a:pt x="793253" y="1819580"/>
                </a:lnTo>
                <a:lnTo>
                  <a:pt x="796300" y="1816310"/>
                </a:lnTo>
                <a:lnTo>
                  <a:pt x="799483" y="1813410"/>
                </a:lnTo>
                <a:lnTo>
                  <a:pt x="801996" y="1809688"/>
                </a:lnTo>
                <a:lnTo>
                  <a:pt x="1007665" y="1604077"/>
                </a:lnTo>
                <a:lnTo>
                  <a:pt x="884234" y="1521612"/>
                </a:lnTo>
                <a:lnTo>
                  <a:pt x="853756" y="1496672"/>
                </a:lnTo>
                <a:lnTo>
                  <a:pt x="825160" y="1467806"/>
                </a:lnTo>
                <a:lnTo>
                  <a:pt x="800401" y="1435041"/>
                </a:lnTo>
                <a:lnTo>
                  <a:pt x="781431" y="1398406"/>
                </a:lnTo>
                <a:close/>
              </a:path>
              <a:path w="2365375" h="2468245">
                <a:moveTo>
                  <a:pt x="1813725" y="906201"/>
                </a:moveTo>
                <a:lnTo>
                  <a:pt x="1558999" y="906201"/>
                </a:lnTo>
                <a:lnTo>
                  <a:pt x="1767956" y="1191748"/>
                </a:lnTo>
                <a:lnTo>
                  <a:pt x="1784424" y="1209538"/>
                </a:lnTo>
                <a:lnTo>
                  <a:pt x="1804344" y="1222793"/>
                </a:lnTo>
                <a:lnTo>
                  <a:pt x="1826794" y="1231069"/>
                </a:lnTo>
                <a:lnTo>
                  <a:pt x="1850854" y="1233926"/>
                </a:lnTo>
                <a:lnTo>
                  <a:pt x="2262171" y="1233926"/>
                </a:lnTo>
                <a:lnTo>
                  <a:pt x="2302227" y="1225839"/>
                </a:lnTo>
                <a:lnTo>
                  <a:pt x="2334904" y="1203791"/>
                </a:lnTo>
                <a:lnTo>
                  <a:pt x="2356917" y="1171104"/>
                </a:lnTo>
                <a:lnTo>
                  <a:pt x="2364985" y="1131101"/>
                </a:lnTo>
                <a:lnTo>
                  <a:pt x="2356917" y="1091089"/>
                </a:lnTo>
                <a:lnTo>
                  <a:pt x="2334904" y="1058403"/>
                </a:lnTo>
                <a:lnTo>
                  <a:pt x="2302227" y="1036360"/>
                </a:lnTo>
                <a:lnTo>
                  <a:pt x="2262171" y="1028275"/>
                </a:lnTo>
                <a:lnTo>
                  <a:pt x="1903093" y="1028275"/>
                </a:lnTo>
                <a:lnTo>
                  <a:pt x="1813725" y="906201"/>
                </a:lnTo>
                <a:close/>
              </a:path>
              <a:path w="2365375" h="2468245">
                <a:moveTo>
                  <a:pt x="915103" y="308988"/>
                </a:moveTo>
                <a:lnTo>
                  <a:pt x="863774" y="329062"/>
                </a:lnTo>
                <a:lnTo>
                  <a:pt x="452446" y="637559"/>
                </a:lnTo>
                <a:lnTo>
                  <a:pt x="425264" y="668011"/>
                </a:lnTo>
                <a:lnTo>
                  <a:pt x="412346" y="705247"/>
                </a:lnTo>
                <a:lnTo>
                  <a:pt x="414336" y="744623"/>
                </a:lnTo>
                <a:lnTo>
                  <a:pt x="431882" y="781494"/>
                </a:lnTo>
                <a:lnTo>
                  <a:pt x="468899" y="812144"/>
                </a:lnTo>
                <a:lnTo>
                  <a:pt x="514225" y="822604"/>
                </a:lnTo>
                <a:lnTo>
                  <a:pt x="530264" y="821343"/>
                </a:lnTo>
                <a:lnTo>
                  <a:pt x="546098" y="817527"/>
                </a:lnTo>
                <a:lnTo>
                  <a:pt x="561382" y="811108"/>
                </a:lnTo>
                <a:lnTo>
                  <a:pt x="575773" y="802039"/>
                </a:lnTo>
                <a:lnTo>
                  <a:pt x="937500" y="530888"/>
                </a:lnTo>
                <a:lnTo>
                  <a:pt x="1421690" y="530888"/>
                </a:lnTo>
                <a:lnTo>
                  <a:pt x="1388177" y="514127"/>
                </a:lnTo>
                <a:lnTo>
                  <a:pt x="1383947" y="511248"/>
                </a:lnTo>
                <a:lnTo>
                  <a:pt x="1378513" y="510138"/>
                </a:lnTo>
                <a:lnTo>
                  <a:pt x="1372450" y="509808"/>
                </a:lnTo>
                <a:lnTo>
                  <a:pt x="969603" y="318451"/>
                </a:lnTo>
                <a:lnTo>
                  <a:pt x="942701" y="309949"/>
                </a:lnTo>
                <a:lnTo>
                  <a:pt x="915103" y="308988"/>
                </a:lnTo>
                <a:close/>
              </a:path>
              <a:path w="2365375" h="2468245">
                <a:moveTo>
                  <a:pt x="1696639" y="0"/>
                </a:moveTo>
                <a:lnTo>
                  <a:pt x="1650422" y="4140"/>
                </a:lnTo>
                <a:lnTo>
                  <a:pt x="1606924" y="16079"/>
                </a:lnTo>
                <a:lnTo>
                  <a:pt x="1566872" y="35090"/>
                </a:lnTo>
                <a:lnTo>
                  <a:pt x="1530991" y="60448"/>
                </a:lnTo>
                <a:lnTo>
                  <a:pt x="1500006" y="91428"/>
                </a:lnTo>
                <a:lnTo>
                  <a:pt x="1474644" y="127305"/>
                </a:lnTo>
                <a:lnTo>
                  <a:pt x="1455629" y="167353"/>
                </a:lnTo>
                <a:lnTo>
                  <a:pt x="1443689" y="210848"/>
                </a:lnTo>
                <a:lnTo>
                  <a:pt x="1439547" y="257063"/>
                </a:lnTo>
                <a:lnTo>
                  <a:pt x="1443689" y="303273"/>
                </a:lnTo>
                <a:lnTo>
                  <a:pt x="1455629" y="346765"/>
                </a:lnTo>
                <a:lnTo>
                  <a:pt x="1474644" y="386812"/>
                </a:lnTo>
                <a:lnTo>
                  <a:pt x="1500006" y="422690"/>
                </a:lnTo>
                <a:lnTo>
                  <a:pt x="1530991" y="453672"/>
                </a:lnTo>
                <a:lnTo>
                  <a:pt x="1566872" y="479033"/>
                </a:lnTo>
                <a:lnTo>
                  <a:pt x="1606924" y="498046"/>
                </a:lnTo>
                <a:lnTo>
                  <a:pt x="1650422" y="509986"/>
                </a:lnTo>
                <a:lnTo>
                  <a:pt x="1696639" y="514127"/>
                </a:lnTo>
                <a:lnTo>
                  <a:pt x="1742853" y="509986"/>
                </a:lnTo>
                <a:lnTo>
                  <a:pt x="1786348" y="498046"/>
                </a:lnTo>
                <a:lnTo>
                  <a:pt x="1826399" y="479033"/>
                </a:lnTo>
                <a:lnTo>
                  <a:pt x="1862279" y="453672"/>
                </a:lnTo>
                <a:lnTo>
                  <a:pt x="1893262" y="422690"/>
                </a:lnTo>
                <a:lnTo>
                  <a:pt x="1918624" y="386812"/>
                </a:lnTo>
                <a:lnTo>
                  <a:pt x="1937638" y="346765"/>
                </a:lnTo>
                <a:lnTo>
                  <a:pt x="1949579" y="303273"/>
                </a:lnTo>
                <a:lnTo>
                  <a:pt x="1953720" y="257063"/>
                </a:lnTo>
                <a:lnTo>
                  <a:pt x="1949579" y="210848"/>
                </a:lnTo>
                <a:lnTo>
                  <a:pt x="1937638" y="167353"/>
                </a:lnTo>
                <a:lnTo>
                  <a:pt x="1918624" y="127305"/>
                </a:lnTo>
                <a:lnTo>
                  <a:pt x="1893262" y="91428"/>
                </a:lnTo>
                <a:lnTo>
                  <a:pt x="1862279" y="60448"/>
                </a:lnTo>
                <a:lnTo>
                  <a:pt x="1826399" y="35090"/>
                </a:lnTo>
                <a:lnTo>
                  <a:pt x="1786348" y="16079"/>
                </a:lnTo>
                <a:lnTo>
                  <a:pt x="1742853" y="4140"/>
                </a:lnTo>
                <a:lnTo>
                  <a:pt x="1696639" y="0"/>
                </a:lnTo>
                <a:close/>
              </a:path>
            </a:pathLst>
          </a:custGeom>
          <a:solidFill>
            <a:srgbClr val="231F20"/>
          </a:solidFill>
        </p:spPr>
        <p:txBody>
          <a:bodyPr wrap="square" lIns="0" tIns="0" rIns="0" bIns="0" rtlCol="0"/>
          <a:lstStyle/>
          <a:p>
            <a:endParaRPr sz="372"/>
          </a:p>
        </p:txBody>
      </p:sp>
      <p:sp>
        <p:nvSpPr>
          <p:cNvPr id="27" name="object 27"/>
          <p:cNvSpPr/>
          <p:nvPr/>
        </p:nvSpPr>
        <p:spPr>
          <a:xfrm>
            <a:off x="1899776" y="1042914"/>
            <a:ext cx="2142974" cy="295254"/>
          </a:xfrm>
          <a:prstGeom prst="rect">
            <a:avLst/>
          </a:prstGeom>
          <a:blipFill>
            <a:blip r:embed="rId6" cstate="print"/>
            <a:stretch>
              <a:fillRect/>
            </a:stretch>
          </a:blipFill>
        </p:spPr>
        <p:txBody>
          <a:bodyPr wrap="square" lIns="0" tIns="0" rIns="0" bIns="0" rtlCol="0"/>
          <a:lstStyle/>
          <a:p>
            <a:endParaRPr sz="372"/>
          </a:p>
        </p:txBody>
      </p:sp>
      <p:sp>
        <p:nvSpPr>
          <p:cNvPr id="28" name="object 28"/>
          <p:cNvSpPr/>
          <p:nvPr/>
        </p:nvSpPr>
        <p:spPr>
          <a:xfrm>
            <a:off x="1562384" y="1578039"/>
            <a:ext cx="5899879" cy="1073568"/>
          </a:xfrm>
          <a:prstGeom prst="rect">
            <a:avLst/>
          </a:prstGeom>
          <a:blipFill>
            <a:blip r:embed="rId7" cstate="print"/>
            <a:stretch>
              <a:fillRect/>
            </a:stretch>
          </a:blipFill>
        </p:spPr>
        <p:txBody>
          <a:bodyPr wrap="square" lIns="0" tIns="0" rIns="0" bIns="0" rtlCol="0"/>
          <a:lstStyle/>
          <a:p>
            <a:endParaRPr sz="372"/>
          </a:p>
        </p:txBody>
      </p:sp>
      <p:sp>
        <p:nvSpPr>
          <p:cNvPr id="29" name="Slide Number Placeholder 28">
            <a:extLst>
              <a:ext uri="{FF2B5EF4-FFF2-40B4-BE49-F238E27FC236}">
                <a16:creationId xmlns:a16="http://schemas.microsoft.com/office/drawing/2014/main" id="{C9B0F093-D27E-7443-BC02-2E7574D37335}"/>
              </a:ext>
            </a:extLst>
          </p:cNvPr>
          <p:cNvSpPr>
            <a:spLocks noGrp="1"/>
          </p:cNvSpPr>
          <p:nvPr>
            <p:ph type="sldNum" sz="quarter" idx="7"/>
          </p:nvPr>
        </p:nvSpPr>
        <p:spPr/>
        <p:txBody>
          <a:bodyPr/>
          <a:lstStyle/>
          <a:p>
            <a:fld id="{B6F15528-21DE-4FAA-801E-634DDDAF4B2B}" type="slidenum">
              <a:rPr lang="en-US" smtClean="0"/>
              <a:t>8</a:t>
            </a:fld>
            <a:endParaRPr lang="en-US"/>
          </a:p>
        </p:txBody>
      </p:sp>
    </p:spTree>
    <p:extLst>
      <p:ext uri="{BB962C8B-B14F-4D97-AF65-F5344CB8AC3E}">
        <p14:creationId xmlns:p14="http://schemas.microsoft.com/office/powerpoint/2010/main" val="35348971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B?</a:t>
            </a:r>
          </a:p>
        </p:txBody>
      </p:sp>
      <p:sp>
        <p:nvSpPr>
          <p:cNvPr id="3" name="Content Placeholder 2"/>
          <p:cNvSpPr>
            <a:spLocks noGrp="1"/>
          </p:cNvSpPr>
          <p:nvPr>
            <p:ph idx="1"/>
          </p:nvPr>
        </p:nvSpPr>
        <p:spPr/>
        <p:txBody>
          <a:bodyPr/>
          <a:lstStyle/>
          <a:p>
            <a:r>
              <a:rPr lang="en-US" dirty="0"/>
              <a:t>B = expected benefit of treatment</a:t>
            </a:r>
          </a:p>
          <a:p>
            <a:pPr marL="0" indent="0">
              <a:buNone/>
            </a:pPr>
            <a:endParaRPr lang="en-US" dirty="0"/>
          </a:p>
          <a:p>
            <a:r>
              <a:rPr lang="en-US" dirty="0"/>
              <a:t>B =    BBOP      </a:t>
            </a:r>
            <a:r>
              <a:rPr lang="en-US" dirty="0">
                <a:sym typeface="Symbol" pitchFamily="2" charset="2"/>
              </a:rPr>
              <a:t></a:t>
            </a:r>
            <a:r>
              <a:rPr lang="en-US" dirty="0"/>
              <a:t>     ARR          -      C</a:t>
            </a:r>
          </a:p>
        </p:txBody>
      </p:sp>
      <p:sp>
        <p:nvSpPr>
          <p:cNvPr id="4" name="Right Brace 3"/>
          <p:cNvSpPr/>
          <p:nvPr/>
        </p:nvSpPr>
        <p:spPr>
          <a:xfrm rot="5400000">
            <a:off x="2491023" y="2345435"/>
            <a:ext cx="289174" cy="566933"/>
          </a:xfrm>
          <a:prstGeom prst="rightBrace">
            <a:avLst>
              <a:gd name="adj1" fmla="val 8333"/>
              <a:gd name="adj2" fmla="val 48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5" name="TextBox 4"/>
          <p:cNvSpPr txBox="1"/>
          <p:nvPr/>
        </p:nvSpPr>
        <p:spPr>
          <a:xfrm>
            <a:off x="2061559" y="2902697"/>
            <a:ext cx="1304126" cy="1200329"/>
          </a:xfrm>
          <a:prstGeom prst="rect">
            <a:avLst/>
          </a:prstGeom>
          <a:noFill/>
        </p:spPr>
        <p:txBody>
          <a:bodyPr wrap="square" rtlCol="0">
            <a:spAutoFit/>
          </a:bodyPr>
          <a:lstStyle/>
          <a:p>
            <a:pPr algn="ctr"/>
            <a:r>
              <a:rPr lang="en-US" sz="1800" dirty="0">
                <a:latin typeface="+mn-lt"/>
              </a:rPr>
              <a:t>Benefit of preventing a bad outcome</a:t>
            </a:r>
          </a:p>
        </p:txBody>
      </p:sp>
      <p:sp>
        <p:nvSpPr>
          <p:cNvPr id="7" name="Right Brace 6"/>
          <p:cNvSpPr/>
          <p:nvPr/>
        </p:nvSpPr>
        <p:spPr>
          <a:xfrm rot="5400000">
            <a:off x="4346940" y="2303194"/>
            <a:ext cx="289174" cy="566933"/>
          </a:xfrm>
          <a:prstGeom prst="rightBrace">
            <a:avLst>
              <a:gd name="adj1" fmla="val 8333"/>
              <a:gd name="adj2" fmla="val 48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8" name="TextBox 7"/>
          <p:cNvSpPr txBox="1"/>
          <p:nvPr/>
        </p:nvSpPr>
        <p:spPr>
          <a:xfrm>
            <a:off x="3505200" y="2902697"/>
            <a:ext cx="2057400" cy="1477328"/>
          </a:xfrm>
          <a:prstGeom prst="rect">
            <a:avLst/>
          </a:prstGeom>
          <a:noFill/>
        </p:spPr>
        <p:txBody>
          <a:bodyPr wrap="square" rtlCol="0">
            <a:spAutoFit/>
          </a:bodyPr>
          <a:lstStyle/>
          <a:p>
            <a:pPr algn="ctr"/>
            <a:r>
              <a:rPr lang="en-US" sz="1800" dirty="0">
                <a:latin typeface="+mn-lt"/>
              </a:rPr>
              <a:t>Absolute Risk Reduction (how much does treatment reduce the risk)</a:t>
            </a:r>
          </a:p>
        </p:txBody>
      </p:sp>
      <p:sp>
        <p:nvSpPr>
          <p:cNvPr id="10" name="Right Brace 9"/>
          <p:cNvSpPr/>
          <p:nvPr/>
        </p:nvSpPr>
        <p:spPr>
          <a:xfrm rot="5400000">
            <a:off x="6202857" y="2345434"/>
            <a:ext cx="289174" cy="566933"/>
          </a:xfrm>
          <a:prstGeom prst="rightBrace">
            <a:avLst>
              <a:gd name="adj1" fmla="val 8333"/>
              <a:gd name="adj2" fmla="val 48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
        <p:nvSpPr>
          <p:cNvPr id="11" name="TextBox 10"/>
          <p:cNvSpPr txBox="1"/>
          <p:nvPr/>
        </p:nvSpPr>
        <p:spPr>
          <a:xfrm>
            <a:off x="5706114" y="2923691"/>
            <a:ext cx="1304126" cy="369332"/>
          </a:xfrm>
          <a:prstGeom prst="rect">
            <a:avLst/>
          </a:prstGeom>
          <a:noFill/>
        </p:spPr>
        <p:txBody>
          <a:bodyPr wrap="square" rtlCol="0">
            <a:spAutoFit/>
          </a:bodyPr>
          <a:lstStyle/>
          <a:p>
            <a:pPr algn="ctr"/>
            <a:r>
              <a:rPr lang="en-US" sz="1800" dirty="0">
                <a:latin typeface="+mn-lt"/>
              </a:rPr>
              <a:t>Cost</a:t>
            </a:r>
          </a:p>
        </p:txBody>
      </p:sp>
      <p:sp>
        <p:nvSpPr>
          <p:cNvPr id="6" name="Slide Number Placeholder 5">
            <a:extLst>
              <a:ext uri="{FF2B5EF4-FFF2-40B4-BE49-F238E27FC236}">
                <a16:creationId xmlns:a16="http://schemas.microsoft.com/office/drawing/2014/main" id="{A6E42C65-5B17-C44B-9C06-FA08F31456F5}"/>
              </a:ext>
            </a:extLst>
          </p:cNvPr>
          <p:cNvSpPr>
            <a:spLocks noGrp="1"/>
          </p:cNvSpPr>
          <p:nvPr>
            <p:ph type="sldNum" sz="quarter" idx="12"/>
          </p:nvPr>
        </p:nvSpPr>
        <p:spPr/>
        <p:txBody>
          <a:bodyPr/>
          <a:lstStyle/>
          <a:p>
            <a:pPr>
              <a:defRPr/>
            </a:pPr>
            <a:fld id="{3F3F56E1-7635-D94F-AA7C-B0630E87E1CC}" type="slidenum">
              <a:rPr lang="en-US" altLang="en-US" smtClean="0"/>
              <a:pPr>
                <a:defRPr/>
              </a:pPr>
              <a:t>80</a:t>
            </a:fld>
            <a:endParaRPr lang="en-US" altLang="en-US"/>
          </a:p>
        </p:txBody>
      </p:sp>
    </p:spTree>
    <p:extLst>
      <p:ext uri="{BB962C8B-B14F-4D97-AF65-F5344CB8AC3E}">
        <p14:creationId xmlns:p14="http://schemas.microsoft.com/office/powerpoint/2010/main" val="28237892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to P</a:t>
            </a:r>
            <a:r>
              <a:rPr lang="en-US" baseline="-25000" dirty="0"/>
              <a:t>TT</a:t>
            </a:r>
            <a:r>
              <a:rPr lang="en-US" dirty="0"/>
              <a:t>= C/(C+B)</a:t>
            </a:r>
          </a:p>
        </p:txBody>
      </p:sp>
      <p:sp>
        <p:nvSpPr>
          <p:cNvPr id="3" name="Content Placeholder 2"/>
          <p:cNvSpPr>
            <a:spLocks noGrp="1"/>
          </p:cNvSpPr>
          <p:nvPr>
            <p:ph idx="1"/>
          </p:nvPr>
        </p:nvSpPr>
        <p:spPr/>
        <p:txBody>
          <a:bodyPr/>
          <a:lstStyle/>
          <a:p>
            <a:r>
              <a:rPr lang="en-US" dirty="0"/>
              <a:t>B= BBOP </a:t>
            </a:r>
            <a:r>
              <a:rPr lang="en-US" dirty="0">
                <a:sym typeface="Symbol" pitchFamily="2" charset="2"/>
              </a:rPr>
              <a:t></a:t>
            </a:r>
            <a:r>
              <a:rPr lang="en-US" dirty="0"/>
              <a:t>  ARR – C</a:t>
            </a:r>
          </a:p>
          <a:p>
            <a:r>
              <a:rPr lang="en-US" dirty="0"/>
              <a:t>ARR= 1/NNT</a:t>
            </a:r>
          </a:p>
          <a:p>
            <a:r>
              <a:rPr lang="en-US" dirty="0"/>
              <a:t>B= BBOP/NNT−  C</a:t>
            </a:r>
          </a:p>
          <a:p>
            <a:r>
              <a:rPr lang="en-US" dirty="0"/>
              <a:t>P</a:t>
            </a:r>
            <a:r>
              <a:rPr lang="en-US" baseline="-25000" dirty="0"/>
              <a:t>TT</a:t>
            </a:r>
            <a:r>
              <a:rPr lang="en-US" dirty="0"/>
              <a:t>= C/(C+ BBOP/NNT− C)= C/(BBOP/NNT)</a:t>
            </a:r>
          </a:p>
          <a:p>
            <a:r>
              <a:rPr lang="en-US" dirty="0"/>
              <a:t>P</a:t>
            </a:r>
            <a:r>
              <a:rPr lang="en-US" baseline="-25000" dirty="0"/>
              <a:t>TT</a:t>
            </a:r>
            <a:r>
              <a:rPr lang="en-US" dirty="0"/>
              <a:t>= C x NNT/BBOP</a:t>
            </a:r>
          </a:p>
          <a:p>
            <a:r>
              <a:rPr lang="en-US" sz="3000" b="1" dirty="0"/>
              <a:t>P</a:t>
            </a:r>
            <a:r>
              <a:rPr lang="en-US" sz="3000" b="1" baseline="-25000" dirty="0"/>
              <a:t>TT</a:t>
            </a:r>
            <a:r>
              <a:rPr lang="en-US" sz="3000" b="1" dirty="0"/>
              <a:t>= CBOP/BBOP</a:t>
            </a:r>
          </a:p>
        </p:txBody>
      </p:sp>
      <p:sp>
        <p:nvSpPr>
          <p:cNvPr id="4" name="Slide Number Placeholder 3">
            <a:extLst>
              <a:ext uri="{FF2B5EF4-FFF2-40B4-BE49-F238E27FC236}">
                <a16:creationId xmlns:a16="http://schemas.microsoft.com/office/drawing/2014/main" id="{65DE3402-41BB-4649-86D2-7EAE3C4A1ADF}"/>
              </a:ext>
            </a:extLst>
          </p:cNvPr>
          <p:cNvSpPr>
            <a:spLocks noGrp="1"/>
          </p:cNvSpPr>
          <p:nvPr>
            <p:ph type="sldNum" sz="quarter" idx="12"/>
          </p:nvPr>
        </p:nvSpPr>
        <p:spPr/>
        <p:txBody>
          <a:bodyPr/>
          <a:lstStyle/>
          <a:p>
            <a:pPr>
              <a:defRPr/>
            </a:pPr>
            <a:fld id="{3F3F56E1-7635-D94F-AA7C-B0630E87E1CC}" type="slidenum">
              <a:rPr lang="en-US" altLang="en-US" smtClean="0"/>
              <a:pPr>
                <a:defRPr/>
              </a:pPr>
              <a:t>81</a:t>
            </a:fld>
            <a:endParaRPr lang="en-US" altLang="en-US"/>
          </a:p>
        </p:txBody>
      </p:sp>
    </p:spTree>
    <p:extLst>
      <p:ext uri="{BB962C8B-B14F-4D97-AF65-F5344CB8AC3E}">
        <p14:creationId xmlns:p14="http://schemas.microsoft.com/office/powerpoint/2010/main" val="14776523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to the Flu example</a:t>
            </a:r>
          </a:p>
        </p:txBody>
      </p:sp>
      <p:sp>
        <p:nvSpPr>
          <p:cNvPr id="3" name="Content Placeholder 2"/>
          <p:cNvSpPr>
            <a:spLocks noGrp="1"/>
          </p:cNvSpPr>
          <p:nvPr>
            <p:ph idx="1"/>
          </p:nvPr>
        </p:nvSpPr>
        <p:spPr>
          <a:xfrm>
            <a:off x="1485900" y="1063229"/>
            <a:ext cx="6172200" cy="3531394"/>
          </a:xfrm>
        </p:spPr>
        <p:txBody>
          <a:bodyPr>
            <a:normAutofit/>
          </a:bodyPr>
          <a:lstStyle/>
          <a:p>
            <a:r>
              <a:rPr lang="en-US" dirty="0"/>
              <a:t>Treatment cost = $40</a:t>
            </a:r>
          </a:p>
          <a:p>
            <a:r>
              <a:rPr lang="en-US" dirty="0"/>
              <a:t>BBOP = $1080</a:t>
            </a:r>
          </a:p>
          <a:p>
            <a:r>
              <a:rPr lang="en-US" dirty="0"/>
              <a:t>NNT= 9</a:t>
            </a:r>
          </a:p>
          <a:p>
            <a:r>
              <a:rPr lang="en-US" dirty="0"/>
              <a:t>P</a:t>
            </a:r>
            <a:r>
              <a:rPr lang="en-US" baseline="-25000" dirty="0"/>
              <a:t>TT</a:t>
            </a:r>
            <a:r>
              <a:rPr lang="en-US" dirty="0"/>
              <a:t>= 9*40/1080= 0.33</a:t>
            </a:r>
          </a:p>
          <a:p>
            <a:pPr marL="0" indent="0">
              <a:buNone/>
            </a:pPr>
            <a:r>
              <a:rPr lang="en-US" dirty="0"/>
              <a:t>* If you treat household contacts when the index </a:t>
            </a:r>
            <a:r>
              <a:rPr lang="en-US" dirty="0" err="1"/>
              <a:t>cases’s</a:t>
            </a:r>
            <a:r>
              <a:rPr lang="en-US" dirty="0"/>
              <a:t> probability of the flu is 33% or higher, you will not spend more than the BBOP of $1080 to prevent a case of flu</a:t>
            </a:r>
          </a:p>
        </p:txBody>
      </p:sp>
      <p:sp>
        <p:nvSpPr>
          <p:cNvPr id="4" name="Slide Number Placeholder 3">
            <a:extLst>
              <a:ext uri="{FF2B5EF4-FFF2-40B4-BE49-F238E27FC236}">
                <a16:creationId xmlns:a16="http://schemas.microsoft.com/office/drawing/2014/main" id="{C7755103-FF96-1740-9698-E06CDAB2CB98}"/>
              </a:ext>
            </a:extLst>
          </p:cNvPr>
          <p:cNvSpPr>
            <a:spLocks noGrp="1"/>
          </p:cNvSpPr>
          <p:nvPr>
            <p:ph type="sldNum" sz="quarter" idx="12"/>
          </p:nvPr>
        </p:nvSpPr>
        <p:spPr/>
        <p:txBody>
          <a:bodyPr/>
          <a:lstStyle/>
          <a:p>
            <a:pPr>
              <a:defRPr/>
            </a:pPr>
            <a:fld id="{3F3F56E1-7635-D94F-AA7C-B0630E87E1CC}" type="slidenum">
              <a:rPr lang="en-US" altLang="en-US" smtClean="0"/>
              <a:pPr>
                <a:defRPr/>
              </a:pPr>
              <a:t>82</a:t>
            </a:fld>
            <a:endParaRPr lang="en-US" altLang="en-US"/>
          </a:p>
        </p:txBody>
      </p:sp>
    </p:spTree>
    <p:extLst>
      <p:ext uri="{BB962C8B-B14F-4D97-AF65-F5344CB8AC3E}">
        <p14:creationId xmlns:p14="http://schemas.microsoft.com/office/powerpoint/2010/main" val="340793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Number needed to Harm</a:t>
            </a:r>
          </a:p>
        </p:txBody>
      </p:sp>
      <p:sp>
        <p:nvSpPr>
          <p:cNvPr id="3" name="Content Placeholder 2"/>
          <p:cNvSpPr>
            <a:spLocks noGrp="1"/>
          </p:cNvSpPr>
          <p:nvPr>
            <p:ph idx="1"/>
          </p:nvPr>
        </p:nvSpPr>
        <p:spPr/>
        <p:txBody>
          <a:bodyPr/>
          <a:lstStyle/>
          <a:p>
            <a:r>
              <a:rPr lang="en-US" dirty="0"/>
              <a:t>Adverse effects of treatment</a:t>
            </a:r>
          </a:p>
          <a:p>
            <a:r>
              <a:rPr lang="en-US" dirty="0"/>
              <a:t>Trade-off between side effects and outcome prevention</a:t>
            </a:r>
          </a:p>
          <a:p>
            <a:pPr marL="0" indent="0">
              <a:buNone/>
            </a:pPr>
            <a:endParaRPr lang="en-US" dirty="0"/>
          </a:p>
        </p:txBody>
      </p:sp>
      <p:sp>
        <p:nvSpPr>
          <p:cNvPr id="4" name="Slide Number Placeholder 3">
            <a:extLst>
              <a:ext uri="{FF2B5EF4-FFF2-40B4-BE49-F238E27FC236}">
                <a16:creationId xmlns:a16="http://schemas.microsoft.com/office/drawing/2014/main" id="{F5178287-DE17-6B4A-98F1-B019B56B8A16}"/>
              </a:ext>
            </a:extLst>
          </p:cNvPr>
          <p:cNvSpPr>
            <a:spLocks noGrp="1"/>
          </p:cNvSpPr>
          <p:nvPr>
            <p:ph type="sldNum" sz="quarter" idx="12"/>
          </p:nvPr>
        </p:nvSpPr>
        <p:spPr/>
        <p:txBody>
          <a:bodyPr/>
          <a:lstStyle/>
          <a:p>
            <a:pPr>
              <a:defRPr/>
            </a:pPr>
            <a:fld id="{3F3F56E1-7635-D94F-AA7C-B0630E87E1CC}" type="slidenum">
              <a:rPr lang="en-US" altLang="en-US" smtClean="0"/>
              <a:pPr>
                <a:defRPr/>
              </a:pPr>
              <a:t>83</a:t>
            </a:fld>
            <a:endParaRPr lang="en-US" altLang="en-US"/>
          </a:p>
        </p:txBody>
      </p:sp>
    </p:spTree>
    <p:extLst>
      <p:ext uri="{BB962C8B-B14F-4D97-AF65-F5344CB8AC3E}">
        <p14:creationId xmlns:p14="http://schemas.microsoft.com/office/powerpoint/2010/main" val="28248372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34313" y="409365"/>
            <a:ext cx="3028950" cy="1989965"/>
          </a:xfrm>
        </p:spPr>
        <p:txBody>
          <a:bodyPr/>
          <a:lstStyle/>
          <a:p>
            <a:r>
              <a:rPr lang="en-US" dirty="0" err="1"/>
              <a:t>Plecanatide</a:t>
            </a:r>
            <a:r>
              <a:rPr lang="en-US" dirty="0"/>
              <a:t> (</a:t>
            </a:r>
            <a:r>
              <a:rPr lang="en-US" dirty="0" err="1"/>
              <a:t>Trulance</a:t>
            </a:r>
            <a:r>
              <a:rPr lang="en-US" dirty="0"/>
              <a:t>) to treat chronic constipation</a:t>
            </a:r>
          </a:p>
          <a:p>
            <a:pPr marL="257175" lvl="1" indent="-257175">
              <a:buFont typeface="Arial"/>
              <a:buChar char="•"/>
            </a:pPr>
            <a:r>
              <a:rPr lang="en-US" dirty="0"/>
              <a:t>Unintended side effect: Diarrhea</a:t>
            </a:r>
          </a:p>
          <a:p>
            <a:pPr marL="0" indent="0">
              <a:buNone/>
            </a:pPr>
            <a:endParaRPr lang="en-US" dirty="0"/>
          </a:p>
        </p:txBody>
      </p:sp>
      <p:pic>
        <p:nvPicPr>
          <p:cNvPr id="7" name="Picture 6"/>
          <p:cNvPicPr>
            <a:picLocks noChangeAspect="1"/>
          </p:cNvPicPr>
          <p:nvPr/>
        </p:nvPicPr>
        <p:blipFill>
          <a:blip r:embed="rId2"/>
          <a:stretch>
            <a:fillRect/>
          </a:stretch>
        </p:blipFill>
        <p:spPr>
          <a:xfrm>
            <a:off x="4572000" y="698208"/>
            <a:ext cx="4033708" cy="3747084"/>
          </a:xfrm>
          <a:prstGeom prst="rect">
            <a:avLst/>
          </a:prstGeom>
        </p:spPr>
      </p:pic>
      <p:sp>
        <p:nvSpPr>
          <p:cNvPr id="2" name="Slide Number Placeholder 1">
            <a:extLst>
              <a:ext uri="{FF2B5EF4-FFF2-40B4-BE49-F238E27FC236}">
                <a16:creationId xmlns:a16="http://schemas.microsoft.com/office/drawing/2014/main" id="{0E1F936B-C2FE-DE45-9ABD-73775E53A12E}"/>
              </a:ext>
            </a:extLst>
          </p:cNvPr>
          <p:cNvSpPr>
            <a:spLocks noGrp="1"/>
          </p:cNvSpPr>
          <p:nvPr>
            <p:ph type="sldNum" sz="quarter" idx="12"/>
          </p:nvPr>
        </p:nvSpPr>
        <p:spPr/>
        <p:txBody>
          <a:bodyPr/>
          <a:lstStyle/>
          <a:p>
            <a:pPr>
              <a:defRPr/>
            </a:pPr>
            <a:fld id="{C71F4E98-1D32-3049-B8B1-6924E2A16318}" type="slidenum">
              <a:rPr lang="en-US" altLang="en-US" smtClean="0"/>
              <a:pPr>
                <a:defRPr/>
              </a:pPr>
              <a:t>84</a:t>
            </a:fld>
            <a:endParaRPr lang="en-US" altLang="en-US"/>
          </a:p>
        </p:txBody>
      </p:sp>
    </p:spTree>
    <p:extLst>
      <p:ext uri="{BB962C8B-B14F-4D97-AF65-F5344CB8AC3E}">
        <p14:creationId xmlns:p14="http://schemas.microsoft.com/office/powerpoint/2010/main" val="13974852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Setting up for NNH</a:t>
            </a:r>
          </a:p>
        </p:txBody>
      </p:sp>
      <p:graphicFrame>
        <p:nvGraphicFramePr>
          <p:cNvPr id="4" name="Table 3"/>
          <p:cNvGraphicFramePr>
            <a:graphicFrameLocks noGrp="1"/>
          </p:cNvGraphicFramePr>
          <p:nvPr>
            <p:extLst>
              <p:ext uri="{D42A27DB-BD31-4B8C-83A1-F6EECF244321}">
                <p14:modId xmlns:p14="http://schemas.microsoft.com/office/powerpoint/2010/main" val="25951957"/>
              </p:ext>
            </p:extLst>
          </p:nvPr>
        </p:nvGraphicFramePr>
        <p:xfrm>
          <a:off x="1305858" y="1044027"/>
          <a:ext cx="6532284" cy="1424940"/>
        </p:xfrm>
        <a:graphic>
          <a:graphicData uri="http://schemas.openxmlformats.org/drawingml/2006/table">
            <a:tbl>
              <a:tblPr firstRow="1" bandRow="1">
                <a:tableStyleId>{5C22544A-7EE6-4342-B048-85BDC9FD1C3A}</a:tableStyleId>
              </a:tblPr>
              <a:tblGrid>
                <a:gridCol w="1562437">
                  <a:extLst>
                    <a:ext uri="{9D8B030D-6E8A-4147-A177-3AD203B41FA5}">
                      <a16:colId xmlns:a16="http://schemas.microsoft.com/office/drawing/2014/main" val="20000"/>
                    </a:ext>
                  </a:extLst>
                </a:gridCol>
                <a:gridCol w="1242461">
                  <a:extLst>
                    <a:ext uri="{9D8B030D-6E8A-4147-A177-3AD203B41FA5}">
                      <a16:colId xmlns:a16="http://schemas.microsoft.com/office/drawing/2014/main" val="20001"/>
                    </a:ext>
                  </a:extLst>
                </a:gridCol>
                <a:gridCol w="1480433">
                  <a:extLst>
                    <a:ext uri="{9D8B030D-6E8A-4147-A177-3AD203B41FA5}">
                      <a16:colId xmlns:a16="http://schemas.microsoft.com/office/drawing/2014/main" val="20002"/>
                    </a:ext>
                  </a:extLst>
                </a:gridCol>
                <a:gridCol w="1208684">
                  <a:extLst>
                    <a:ext uri="{9D8B030D-6E8A-4147-A177-3AD203B41FA5}">
                      <a16:colId xmlns:a16="http://schemas.microsoft.com/office/drawing/2014/main" val="20003"/>
                    </a:ext>
                  </a:extLst>
                </a:gridCol>
                <a:gridCol w="1038269">
                  <a:extLst>
                    <a:ext uri="{9D8B030D-6E8A-4147-A177-3AD203B41FA5}">
                      <a16:colId xmlns:a16="http://schemas.microsoft.com/office/drawing/2014/main" val="20004"/>
                    </a:ext>
                  </a:extLst>
                </a:gridCol>
              </a:tblGrid>
              <a:tr h="278130">
                <a:tc>
                  <a:txBody>
                    <a:bodyPr/>
                    <a:lstStyle/>
                    <a:p>
                      <a:endParaRPr lang="en-US" sz="2000" dirty="0"/>
                    </a:p>
                  </a:txBody>
                  <a:tcPr marL="68580" marR="68580" marT="34290" marB="34290"/>
                </a:tc>
                <a:tc>
                  <a:txBody>
                    <a:bodyPr/>
                    <a:lstStyle/>
                    <a:p>
                      <a:pPr algn="ctr"/>
                      <a:r>
                        <a:rPr lang="en-US" sz="2000" dirty="0"/>
                        <a:t>Diarrhea</a:t>
                      </a:r>
                    </a:p>
                  </a:txBody>
                  <a:tcPr marL="68580" marR="68580" marT="34290" marB="34290"/>
                </a:tc>
                <a:tc>
                  <a:txBody>
                    <a:bodyPr/>
                    <a:lstStyle/>
                    <a:p>
                      <a:pPr algn="ctr"/>
                      <a:r>
                        <a:rPr lang="en-US" sz="2000" dirty="0"/>
                        <a:t>No Diarrhea</a:t>
                      </a:r>
                    </a:p>
                  </a:txBody>
                  <a:tcPr marL="68580" marR="68580" marT="34290" marB="34290"/>
                </a:tc>
                <a:tc>
                  <a:txBody>
                    <a:bodyPr/>
                    <a:lstStyle/>
                    <a:p>
                      <a:pPr algn="ctr"/>
                      <a:r>
                        <a:rPr lang="en-US" sz="2000" dirty="0"/>
                        <a:t>Total</a:t>
                      </a:r>
                    </a:p>
                  </a:txBody>
                  <a:tcPr marL="68580" marR="68580" marT="34290" marB="34290"/>
                </a:tc>
                <a:tc>
                  <a:txBody>
                    <a:bodyPr/>
                    <a:lstStyle/>
                    <a:p>
                      <a:pPr algn="ctr"/>
                      <a:r>
                        <a:rPr lang="en-US" sz="2000" dirty="0"/>
                        <a:t>Risk</a:t>
                      </a:r>
                    </a:p>
                  </a:txBody>
                  <a:tcPr marL="68580" marR="68580" marT="34290" marB="34290"/>
                </a:tc>
                <a:extLst>
                  <a:ext uri="{0D108BD9-81ED-4DB2-BD59-A6C34878D82A}">
                    <a16:rowId xmlns:a16="http://schemas.microsoft.com/office/drawing/2014/main" val="10000"/>
                  </a:ext>
                </a:extLst>
              </a:tr>
              <a:tr h="278130">
                <a:tc>
                  <a:txBody>
                    <a:bodyPr/>
                    <a:lstStyle/>
                    <a:p>
                      <a:r>
                        <a:rPr lang="en-US" sz="2000" dirty="0" err="1"/>
                        <a:t>Plecanatide</a:t>
                      </a:r>
                      <a:endParaRPr lang="en-US" sz="2000" dirty="0"/>
                    </a:p>
                  </a:txBody>
                  <a:tcPr marL="68580" marR="68580" marT="34290" marB="34290"/>
                </a:tc>
                <a:tc>
                  <a:txBody>
                    <a:bodyPr/>
                    <a:lstStyle/>
                    <a:p>
                      <a:pPr algn="ctr"/>
                      <a:r>
                        <a:rPr lang="en-US" sz="2000" dirty="0"/>
                        <a:t>28</a:t>
                      </a:r>
                    </a:p>
                  </a:txBody>
                  <a:tcPr marL="68580" marR="68580" marT="34290" marB="34290"/>
                </a:tc>
                <a:tc>
                  <a:txBody>
                    <a:bodyPr/>
                    <a:lstStyle/>
                    <a:p>
                      <a:pPr algn="ctr"/>
                      <a:r>
                        <a:rPr lang="en-US" sz="2000" dirty="0"/>
                        <a:t>446</a:t>
                      </a:r>
                    </a:p>
                  </a:txBody>
                  <a:tcPr marL="68580" marR="68580" marT="34290" marB="34290"/>
                </a:tc>
                <a:tc>
                  <a:txBody>
                    <a:bodyPr/>
                    <a:lstStyle/>
                    <a:p>
                      <a:pPr algn="ctr"/>
                      <a:r>
                        <a:rPr lang="en-US" sz="2000" dirty="0"/>
                        <a:t>474</a:t>
                      </a:r>
                    </a:p>
                  </a:txBody>
                  <a:tcPr marL="68580" marR="68580" marT="34290" marB="34290"/>
                </a:tc>
                <a:tc>
                  <a:txBody>
                    <a:bodyPr/>
                    <a:lstStyle/>
                    <a:p>
                      <a:pPr algn="ctr"/>
                      <a:r>
                        <a:rPr lang="en-US" sz="2000" dirty="0"/>
                        <a:t>5.9%</a:t>
                      </a:r>
                    </a:p>
                  </a:txBody>
                  <a:tcPr marL="68580" marR="68580" marT="34290" marB="34290"/>
                </a:tc>
                <a:extLst>
                  <a:ext uri="{0D108BD9-81ED-4DB2-BD59-A6C34878D82A}">
                    <a16:rowId xmlns:a16="http://schemas.microsoft.com/office/drawing/2014/main" val="10001"/>
                  </a:ext>
                </a:extLst>
              </a:tr>
              <a:tr h="278130">
                <a:tc>
                  <a:txBody>
                    <a:bodyPr/>
                    <a:lstStyle/>
                    <a:p>
                      <a:r>
                        <a:rPr lang="en-US" sz="2000" dirty="0"/>
                        <a:t>Placebo</a:t>
                      </a:r>
                    </a:p>
                  </a:txBody>
                  <a:tcPr marL="68580" marR="68580" marT="34290" marB="34290"/>
                </a:tc>
                <a:tc>
                  <a:txBody>
                    <a:bodyPr/>
                    <a:lstStyle/>
                    <a:p>
                      <a:pPr algn="ctr"/>
                      <a:r>
                        <a:rPr lang="en-US" sz="2000" dirty="0"/>
                        <a:t>6</a:t>
                      </a:r>
                    </a:p>
                  </a:txBody>
                  <a:tcPr marL="68580" marR="68580" marT="34290" marB="34290"/>
                </a:tc>
                <a:tc>
                  <a:txBody>
                    <a:bodyPr/>
                    <a:lstStyle/>
                    <a:p>
                      <a:pPr algn="ctr"/>
                      <a:r>
                        <a:rPr lang="en-US" sz="2000" dirty="0"/>
                        <a:t>452</a:t>
                      </a:r>
                    </a:p>
                  </a:txBody>
                  <a:tcPr marL="68580" marR="68580" marT="34290" marB="34290"/>
                </a:tc>
                <a:tc>
                  <a:txBody>
                    <a:bodyPr/>
                    <a:lstStyle/>
                    <a:p>
                      <a:pPr algn="ctr"/>
                      <a:r>
                        <a:rPr lang="en-US" sz="2000" dirty="0"/>
                        <a:t>458</a:t>
                      </a:r>
                    </a:p>
                  </a:txBody>
                  <a:tcPr marL="68580" marR="68580" marT="34290" marB="34290"/>
                </a:tc>
                <a:tc>
                  <a:txBody>
                    <a:bodyPr/>
                    <a:lstStyle/>
                    <a:p>
                      <a:pPr algn="ctr"/>
                      <a:r>
                        <a:rPr lang="en-US" sz="2000" dirty="0"/>
                        <a:t>1.3%</a:t>
                      </a:r>
                    </a:p>
                  </a:txBody>
                  <a:tcPr marL="68580" marR="68580" marT="34290" marB="34290"/>
                </a:tc>
                <a:extLst>
                  <a:ext uri="{0D108BD9-81ED-4DB2-BD59-A6C34878D82A}">
                    <a16:rowId xmlns:a16="http://schemas.microsoft.com/office/drawing/2014/main" val="10002"/>
                  </a:ext>
                </a:extLst>
              </a:tr>
            </a:tbl>
          </a:graphicData>
        </a:graphic>
      </p:graphicFrame>
      <p:sp>
        <p:nvSpPr>
          <p:cNvPr id="5" name="TextBox 4"/>
          <p:cNvSpPr txBox="1"/>
          <p:nvPr/>
        </p:nvSpPr>
        <p:spPr>
          <a:xfrm>
            <a:off x="2050511" y="2756162"/>
            <a:ext cx="4807489" cy="1323439"/>
          </a:xfrm>
          <a:prstGeom prst="rect">
            <a:avLst/>
          </a:prstGeom>
          <a:noFill/>
        </p:spPr>
        <p:txBody>
          <a:bodyPr wrap="square" rtlCol="0">
            <a:spAutoFit/>
          </a:bodyPr>
          <a:lstStyle/>
          <a:p>
            <a:pPr marL="214313" indent="-214313">
              <a:buFont typeface="Arial"/>
              <a:buChar char="•"/>
            </a:pPr>
            <a:r>
              <a:rPr lang="en-US" sz="2000" dirty="0"/>
              <a:t>RR= 5.9%/1.3%= 4.5</a:t>
            </a:r>
          </a:p>
          <a:p>
            <a:pPr marL="214313" indent="-214313">
              <a:buFont typeface="Arial"/>
              <a:buChar char="•"/>
            </a:pPr>
            <a:r>
              <a:rPr lang="en-US" sz="2000" dirty="0"/>
              <a:t>ARR= 1.3%-5.9%= -4.6%</a:t>
            </a:r>
          </a:p>
          <a:p>
            <a:pPr marL="214313" indent="-214313">
              <a:buFont typeface="Arial"/>
              <a:buChar char="•"/>
            </a:pPr>
            <a:r>
              <a:rPr lang="en-US" sz="2000" b="1" dirty="0"/>
              <a:t>ARI= 5.9%-1.3%= 4.6%</a:t>
            </a:r>
          </a:p>
          <a:p>
            <a:pPr marL="214313" indent="-214313">
              <a:buFont typeface="Arial"/>
              <a:buChar char="•"/>
            </a:pPr>
            <a:r>
              <a:rPr lang="en-US" sz="2000" b="1" dirty="0"/>
              <a:t>NNH= 1/ARI= 21.7</a:t>
            </a:r>
          </a:p>
        </p:txBody>
      </p:sp>
      <p:sp>
        <p:nvSpPr>
          <p:cNvPr id="6" name="TextBox 5"/>
          <p:cNvSpPr txBox="1"/>
          <p:nvPr/>
        </p:nvSpPr>
        <p:spPr>
          <a:xfrm>
            <a:off x="1188113" y="4137700"/>
            <a:ext cx="6532284" cy="707886"/>
          </a:xfrm>
          <a:prstGeom prst="rect">
            <a:avLst/>
          </a:prstGeom>
          <a:noFill/>
        </p:spPr>
        <p:txBody>
          <a:bodyPr wrap="square" rtlCol="0">
            <a:spAutoFit/>
          </a:bodyPr>
          <a:lstStyle/>
          <a:p>
            <a:pPr marL="214313" indent="-214313">
              <a:buFont typeface="Wingdings" charset="2"/>
              <a:buChar char="Ø"/>
            </a:pPr>
            <a:r>
              <a:rPr lang="en-US" sz="2000" b="1" dirty="0"/>
              <a:t> For every 22 patients treated , we will cause one additional case of diarrhea</a:t>
            </a:r>
          </a:p>
        </p:txBody>
      </p:sp>
      <p:sp>
        <p:nvSpPr>
          <p:cNvPr id="3" name="Slide Number Placeholder 2">
            <a:extLst>
              <a:ext uri="{FF2B5EF4-FFF2-40B4-BE49-F238E27FC236}">
                <a16:creationId xmlns:a16="http://schemas.microsoft.com/office/drawing/2014/main" id="{65C1A627-187E-3046-ADC5-593D4D866FD0}"/>
              </a:ext>
            </a:extLst>
          </p:cNvPr>
          <p:cNvSpPr>
            <a:spLocks noGrp="1"/>
          </p:cNvSpPr>
          <p:nvPr>
            <p:ph type="sldNum" sz="quarter" idx="12"/>
          </p:nvPr>
        </p:nvSpPr>
        <p:spPr/>
        <p:txBody>
          <a:bodyPr/>
          <a:lstStyle/>
          <a:p>
            <a:pPr>
              <a:defRPr/>
            </a:pPr>
            <a:fld id="{3F3F56E1-7635-D94F-AA7C-B0630E87E1CC}" type="slidenum">
              <a:rPr lang="en-US" altLang="en-US" smtClean="0"/>
              <a:pPr>
                <a:defRPr/>
              </a:pPr>
              <a:t>85</a:t>
            </a:fld>
            <a:endParaRPr lang="en-US" altLang="en-US"/>
          </a:p>
        </p:txBody>
      </p:sp>
    </p:spTree>
    <p:extLst>
      <p:ext uri="{BB962C8B-B14F-4D97-AF65-F5344CB8AC3E}">
        <p14:creationId xmlns:p14="http://schemas.microsoft.com/office/powerpoint/2010/main" val="193319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05979"/>
            <a:ext cx="6172200" cy="414072"/>
          </a:xfrm>
        </p:spPr>
        <p:txBody>
          <a:bodyPr>
            <a:normAutofit fontScale="90000"/>
          </a:bodyPr>
          <a:lstStyle/>
          <a:p>
            <a:r>
              <a:rPr lang="en-US" dirty="0"/>
              <a:t>The trade-off</a:t>
            </a:r>
          </a:p>
        </p:txBody>
      </p:sp>
      <p:sp>
        <p:nvSpPr>
          <p:cNvPr id="3" name="Content Placeholder 2"/>
          <p:cNvSpPr>
            <a:spLocks noGrp="1"/>
          </p:cNvSpPr>
          <p:nvPr>
            <p:ph idx="1"/>
          </p:nvPr>
        </p:nvSpPr>
        <p:spPr>
          <a:xfrm>
            <a:off x="1485900" y="772817"/>
            <a:ext cx="7429500" cy="3821806"/>
          </a:xfrm>
        </p:spPr>
        <p:txBody>
          <a:bodyPr/>
          <a:lstStyle/>
          <a:p>
            <a:r>
              <a:rPr lang="en-US" dirty="0"/>
              <a:t>Trade-off between side effects and primary outcome prevention</a:t>
            </a:r>
          </a:p>
          <a:p>
            <a:r>
              <a:rPr lang="en-US" dirty="0"/>
              <a:t>Harms/Bad outcome prevented= ARI/ARR</a:t>
            </a:r>
          </a:p>
          <a:p>
            <a:r>
              <a:rPr lang="en-US" dirty="0"/>
              <a:t>NNT/NNH</a:t>
            </a:r>
          </a:p>
          <a:p>
            <a:r>
              <a:rPr lang="en-US" dirty="0" err="1"/>
              <a:t>Trulance</a:t>
            </a:r>
            <a:r>
              <a:rPr lang="en-US" dirty="0"/>
              <a:t> example: </a:t>
            </a:r>
          </a:p>
          <a:p>
            <a:pPr lvl="1"/>
            <a:r>
              <a:rPr lang="en-US" dirty="0"/>
              <a:t>NNT for primary outcome 9.3</a:t>
            </a:r>
          </a:p>
          <a:p>
            <a:pPr lvl="1"/>
            <a:r>
              <a:rPr lang="en-US" dirty="0"/>
              <a:t>NNH: 22</a:t>
            </a:r>
          </a:p>
          <a:p>
            <a:r>
              <a:rPr lang="en-US" dirty="0"/>
              <a:t>NNT/NNH= 9.3/21.7= 0.43= We cause 0.43 cases of diarrhea for each durable responder</a:t>
            </a:r>
          </a:p>
          <a:p>
            <a:pPr marL="0" indent="0">
              <a:buNone/>
            </a:pPr>
            <a:endParaRPr lang="en-US" dirty="0"/>
          </a:p>
        </p:txBody>
      </p:sp>
      <p:sp>
        <p:nvSpPr>
          <p:cNvPr id="4" name="Slide Number Placeholder 3">
            <a:extLst>
              <a:ext uri="{FF2B5EF4-FFF2-40B4-BE49-F238E27FC236}">
                <a16:creationId xmlns:a16="http://schemas.microsoft.com/office/drawing/2014/main" id="{E65F6762-B4CB-E54D-9649-228DD0372F19}"/>
              </a:ext>
            </a:extLst>
          </p:cNvPr>
          <p:cNvSpPr>
            <a:spLocks noGrp="1"/>
          </p:cNvSpPr>
          <p:nvPr>
            <p:ph type="sldNum" sz="quarter" idx="12"/>
          </p:nvPr>
        </p:nvSpPr>
        <p:spPr/>
        <p:txBody>
          <a:bodyPr/>
          <a:lstStyle/>
          <a:p>
            <a:pPr>
              <a:defRPr/>
            </a:pPr>
            <a:fld id="{3F3F56E1-7635-D94F-AA7C-B0630E87E1CC}" type="slidenum">
              <a:rPr lang="en-US" altLang="en-US" smtClean="0"/>
              <a:pPr>
                <a:defRPr/>
              </a:pPr>
              <a:t>86</a:t>
            </a:fld>
            <a:endParaRPr lang="en-US" altLang="en-US"/>
          </a:p>
        </p:txBody>
      </p:sp>
    </p:spTree>
    <p:extLst>
      <p:ext uri="{BB962C8B-B14F-4D97-AF65-F5344CB8AC3E}">
        <p14:creationId xmlns:p14="http://schemas.microsoft.com/office/powerpoint/2010/main" val="152336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Title 1">
            <a:extLst>
              <a:ext uri="{FF2B5EF4-FFF2-40B4-BE49-F238E27FC236}">
                <a16:creationId xmlns:a16="http://schemas.microsoft.com/office/drawing/2014/main" id="{A0297D82-A51A-AC4C-8EF6-B710A68B6537}"/>
              </a:ext>
            </a:extLst>
          </p:cNvPr>
          <p:cNvSpPr>
            <a:spLocks noGrp="1" noChangeArrowheads="1"/>
          </p:cNvSpPr>
          <p:nvPr>
            <p:ph type="title"/>
          </p:nvPr>
        </p:nvSpPr>
        <p:spPr>
          <a:xfrm>
            <a:off x="1092200" y="127000"/>
            <a:ext cx="2895600" cy="609600"/>
          </a:xfrm>
        </p:spPr>
        <p:txBody>
          <a:bodyPr/>
          <a:lstStyle/>
          <a:p>
            <a:r>
              <a:rPr lang="en-US" altLang="en-US" dirty="0"/>
              <a:t>References</a:t>
            </a:r>
          </a:p>
        </p:txBody>
      </p:sp>
      <p:sp>
        <p:nvSpPr>
          <p:cNvPr id="159746" name="Content Placeholder 2">
            <a:extLst>
              <a:ext uri="{FF2B5EF4-FFF2-40B4-BE49-F238E27FC236}">
                <a16:creationId xmlns:a16="http://schemas.microsoft.com/office/drawing/2014/main" id="{0A6147D9-A85E-C047-9226-F80CD376F961}"/>
              </a:ext>
            </a:extLst>
          </p:cNvPr>
          <p:cNvSpPr>
            <a:spLocks noGrp="1" noChangeArrowheads="1"/>
          </p:cNvSpPr>
          <p:nvPr>
            <p:ph idx="1"/>
          </p:nvPr>
        </p:nvSpPr>
        <p:spPr>
          <a:xfrm>
            <a:off x="1066800" y="896620"/>
            <a:ext cx="4876800" cy="3962400"/>
          </a:xfrm>
        </p:spPr>
        <p:txBody>
          <a:bodyPr/>
          <a:lstStyle/>
          <a:p>
            <a:pPr marL="0" indent="0">
              <a:lnSpc>
                <a:spcPct val="80000"/>
              </a:lnSpc>
              <a:buFont typeface="Wingdings" pitchFamily="2" charset="2"/>
              <a:buChar char="§"/>
            </a:pPr>
            <a:r>
              <a:rPr lang="en-US" altLang="en-US" sz="2000" dirty="0"/>
              <a:t>Angell M (former editor of NEJM). The Truth About the Drug Companies: How They Deceive us and What You Can Do About It. New York: Random House 2005</a:t>
            </a:r>
          </a:p>
          <a:p>
            <a:pPr marL="0" indent="0">
              <a:lnSpc>
                <a:spcPct val="80000"/>
              </a:lnSpc>
              <a:buFont typeface="Wingdings" pitchFamily="2" charset="2"/>
              <a:buChar char="§"/>
            </a:pPr>
            <a:r>
              <a:rPr lang="en-US" altLang="en-US" sz="2000" dirty="0" err="1"/>
              <a:t>Bero</a:t>
            </a:r>
            <a:r>
              <a:rPr lang="en-US" altLang="en-US" sz="2000" dirty="0"/>
              <a:t> L. Industry sponsorship and research outcome: a Cochrane Review. JAMA Intern Med. 2013 Apr 8;173(7):580-1 </a:t>
            </a:r>
          </a:p>
          <a:p>
            <a:pPr marL="0" indent="0">
              <a:lnSpc>
                <a:spcPct val="80000"/>
              </a:lnSpc>
              <a:buFont typeface="Wingdings" pitchFamily="2" charset="2"/>
              <a:buChar char="§"/>
            </a:pPr>
            <a:r>
              <a:rPr lang="en-US" altLang="en-US" sz="2000" dirty="0" err="1"/>
              <a:t>Gøtzsche</a:t>
            </a:r>
            <a:r>
              <a:rPr lang="en-US" altLang="en-US" sz="2000" dirty="0"/>
              <a:t> P.  Deadly Medicines and Organized Crime: How Big Pharma has corrupted Healthcare.  Boca Raton: CRC Press, 2013</a:t>
            </a:r>
          </a:p>
        </p:txBody>
      </p:sp>
      <p:sp>
        <p:nvSpPr>
          <p:cNvPr id="2" name="Slide Number Placeholder 1">
            <a:extLst>
              <a:ext uri="{FF2B5EF4-FFF2-40B4-BE49-F238E27FC236}">
                <a16:creationId xmlns:a16="http://schemas.microsoft.com/office/drawing/2014/main" id="{E68B5F62-A7CC-E646-8F83-0CDE3F8162D7}"/>
              </a:ext>
            </a:extLst>
          </p:cNvPr>
          <p:cNvSpPr>
            <a:spLocks noGrp="1"/>
          </p:cNvSpPr>
          <p:nvPr>
            <p:ph type="sldNum" sz="quarter" idx="12"/>
          </p:nvPr>
        </p:nvSpPr>
        <p:spPr/>
        <p:txBody>
          <a:bodyPr/>
          <a:lstStyle/>
          <a:p>
            <a:pPr>
              <a:defRPr/>
            </a:pPr>
            <a:fld id="{3F3F56E1-7635-D94F-AA7C-B0630E87E1CC}" type="slidenum">
              <a:rPr lang="en-US" altLang="en-US" smtClean="0"/>
              <a:pPr>
                <a:defRPr/>
              </a:pPr>
              <a:t>87</a:t>
            </a:fld>
            <a:endParaRPr lang="en-US" altLang="en-US"/>
          </a:p>
        </p:txBody>
      </p:sp>
      <p:pic>
        <p:nvPicPr>
          <p:cNvPr id="5" name="Picture 1">
            <a:extLst>
              <a:ext uri="{FF2B5EF4-FFF2-40B4-BE49-F238E27FC236}">
                <a16:creationId xmlns:a16="http://schemas.microsoft.com/office/drawing/2014/main" id="{75395BBC-C63F-E040-BF61-324A5D2196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14300"/>
            <a:ext cx="3048000" cy="4538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487C1-9FB3-E848-9443-047DDD284540}"/>
              </a:ext>
            </a:extLst>
          </p:cNvPr>
          <p:cNvSpPr>
            <a:spLocks noGrp="1"/>
          </p:cNvSpPr>
          <p:nvPr>
            <p:ph type="title"/>
          </p:nvPr>
        </p:nvSpPr>
        <p:spPr/>
        <p:txBody>
          <a:bodyPr/>
          <a:lstStyle/>
          <a:p>
            <a:r>
              <a:rPr lang="en-US" dirty="0"/>
              <a:t>Cut slides</a:t>
            </a:r>
          </a:p>
        </p:txBody>
      </p:sp>
      <p:sp>
        <p:nvSpPr>
          <p:cNvPr id="3" name="Content Placeholder 2">
            <a:extLst>
              <a:ext uri="{FF2B5EF4-FFF2-40B4-BE49-F238E27FC236}">
                <a16:creationId xmlns:a16="http://schemas.microsoft.com/office/drawing/2014/main" id="{0322278F-DE2C-A74E-A762-041A3DC8660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5E4205D-1A83-7B4B-B8DC-2D2BDEA2EF4A}"/>
              </a:ext>
            </a:extLst>
          </p:cNvPr>
          <p:cNvSpPr>
            <a:spLocks noGrp="1"/>
          </p:cNvSpPr>
          <p:nvPr>
            <p:ph type="sldNum" sz="quarter" idx="12"/>
          </p:nvPr>
        </p:nvSpPr>
        <p:spPr/>
        <p:txBody>
          <a:bodyPr/>
          <a:lstStyle/>
          <a:p>
            <a:pPr>
              <a:defRPr/>
            </a:pPr>
            <a:fld id="{3F3F56E1-7635-D94F-AA7C-B0630E87E1CC}" type="slidenum">
              <a:rPr lang="en-US" altLang="en-US" smtClean="0"/>
              <a:pPr>
                <a:defRPr/>
              </a:pPr>
              <a:t>88</a:t>
            </a:fld>
            <a:endParaRPr lang="en-US" altLang="en-US"/>
          </a:p>
        </p:txBody>
      </p:sp>
    </p:spTree>
    <p:extLst>
      <p:ext uri="{BB962C8B-B14F-4D97-AF65-F5344CB8AC3E}">
        <p14:creationId xmlns:p14="http://schemas.microsoft.com/office/powerpoint/2010/main" val="16632937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0F24F5CE-7346-4E4E-9666-C26C188AFBE8}"/>
              </a:ext>
            </a:extLst>
          </p:cNvPr>
          <p:cNvSpPr>
            <a:spLocks noGrp="1" noChangeArrowheads="1"/>
          </p:cNvSpPr>
          <p:nvPr>
            <p:ph type="title"/>
          </p:nvPr>
        </p:nvSpPr>
        <p:spPr>
          <a:xfrm>
            <a:off x="1288473" y="400050"/>
            <a:ext cx="7924800" cy="514350"/>
          </a:xfrm>
        </p:spPr>
        <p:txBody>
          <a:bodyPr/>
          <a:lstStyle/>
          <a:p>
            <a:r>
              <a:rPr lang="en-US" altLang="en-US" sz="3200" dirty="0"/>
              <a:t>ACCORD Diabetes Trial: Surrogate Outcome </a:t>
            </a:r>
          </a:p>
        </p:txBody>
      </p:sp>
      <p:sp>
        <p:nvSpPr>
          <p:cNvPr id="238595" name="Rectangle 3">
            <a:extLst>
              <a:ext uri="{FF2B5EF4-FFF2-40B4-BE49-F238E27FC236}">
                <a16:creationId xmlns:a16="http://schemas.microsoft.com/office/drawing/2014/main" id="{F7827DDF-5925-554D-9D94-41F6C7A7ABEE}"/>
              </a:ext>
            </a:extLst>
          </p:cNvPr>
          <p:cNvSpPr>
            <a:spLocks noGrp="1" noChangeArrowheads="1"/>
          </p:cNvSpPr>
          <p:nvPr>
            <p:ph type="body" idx="1"/>
          </p:nvPr>
        </p:nvSpPr>
        <p:spPr>
          <a:xfrm>
            <a:off x="1288472" y="1504950"/>
            <a:ext cx="7093527" cy="2590800"/>
          </a:xfrm>
        </p:spPr>
        <p:txBody>
          <a:bodyPr/>
          <a:lstStyle/>
          <a:p>
            <a:pPr>
              <a:lnSpc>
                <a:spcPct val="90000"/>
              </a:lnSpc>
            </a:pPr>
            <a:r>
              <a:rPr lang="en-US" altLang="en-US" sz="2800" dirty="0"/>
              <a:t>NHLBI-sponsored trial, N=10,251</a:t>
            </a:r>
          </a:p>
          <a:p>
            <a:pPr>
              <a:lnSpc>
                <a:spcPct val="90000"/>
              </a:lnSpc>
            </a:pPr>
            <a:r>
              <a:rPr lang="en-US" altLang="en-US" sz="2800" dirty="0"/>
              <a:t>Intervention: frequent blood tests, injections, etc. to target HbA1C &lt;6% vs 7-7.9%</a:t>
            </a:r>
          </a:p>
          <a:p>
            <a:pPr>
              <a:lnSpc>
                <a:spcPct val="90000"/>
              </a:lnSpc>
            </a:pPr>
            <a:r>
              <a:rPr lang="en-US" altLang="en-US" sz="2800" dirty="0"/>
              <a:t>Result: Intervention led to lower HbA1C (6.6% vs 7.7%) (&lt;0.001)</a:t>
            </a:r>
          </a:p>
        </p:txBody>
      </p:sp>
      <p:sp>
        <p:nvSpPr>
          <p:cNvPr id="50179" name="Text Box 4">
            <a:extLst>
              <a:ext uri="{FF2B5EF4-FFF2-40B4-BE49-F238E27FC236}">
                <a16:creationId xmlns:a16="http://schemas.microsoft.com/office/drawing/2014/main" id="{0CB6B8FF-34CF-D142-AE79-281457845F9E}"/>
              </a:ext>
            </a:extLst>
          </p:cNvPr>
          <p:cNvSpPr txBox="1">
            <a:spLocks noChangeArrowheads="1"/>
          </p:cNvSpPr>
          <p:nvPr/>
        </p:nvSpPr>
        <p:spPr bwMode="auto">
          <a:xfrm>
            <a:off x="304800" y="4781550"/>
            <a:ext cx="845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endParaRPr kumimoji="0" lang="en-US" altLang="en-US"/>
          </a:p>
        </p:txBody>
      </p:sp>
      <p:sp>
        <p:nvSpPr>
          <p:cNvPr id="65540" name="Rectangle 7">
            <a:extLst>
              <a:ext uri="{FF2B5EF4-FFF2-40B4-BE49-F238E27FC236}">
                <a16:creationId xmlns:a16="http://schemas.microsoft.com/office/drawing/2014/main" id="{1D13EA4D-D7D4-A443-BBB4-7C3E88E0AF62}"/>
              </a:ext>
            </a:extLst>
          </p:cNvPr>
          <p:cNvSpPr>
            <a:spLocks noChangeArrowheads="1"/>
          </p:cNvSpPr>
          <p:nvPr/>
        </p:nvSpPr>
        <p:spPr bwMode="auto">
          <a:xfrm>
            <a:off x="983672" y="4248150"/>
            <a:ext cx="7093527" cy="830263"/>
          </a:xfrm>
          <a:prstGeom prst="rect">
            <a:avLst/>
          </a:prstGeom>
          <a:noFill/>
          <a:ln>
            <a:noFill/>
          </a:ln>
        </p:spPr>
        <p:txBody>
          <a:bodyPr wrap="square">
            <a:spAutoFit/>
          </a:bodyPr>
          <a:lstStyle/>
          <a:p>
            <a:pPr>
              <a:spcBef>
                <a:spcPct val="50000"/>
              </a:spcBef>
              <a:defRPr/>
            </a:pPr>
            <a:r>
              <a:rPr lang="en-US" dirty="0">
                <a:effectLst>
                  <a:outerShdw blurRad="38100" dist="38100" dir="2700000" algn="tl">
                    <a:srgbClr val="000000"/>
                  </a:outerShdw>
                </a:effectLst>
                <a:latin typeface="Lucida Sans Unicode" charset="0"/>
                <a:ea typeface="ＭＳ Ｐゴシック" charset="0"/>
                <a:cs typeface="ＭＳ Ｐゴシック" charset="0"/>
              </a:rPr>
              <a:t>ACCORD Study Group. NEJM 2008;358:2545-59 ; NEJM 2011;364:818-28</a:t>
            </a:r>
            <a:endParaRPr lang="en-US" dirty="0">
              <a:latin typeface="Arial" charset="0"/>
              <a:ea typeface="ＭＳ Ｐゴシック" charset="0"/>
              <a:cs typeface="ＭＳ Ｐゴシック" charset="0"/>
            </a:endParaRPr>
          </a:p>
        </p:txBody>
      </p:sp>
      <p:sp>
        <p:nvSpPr>
          <p:cNvPr id="50181" name="Slide Number Placeholder 1">
            <a:extLst>
              <a:ext uri="{FF2B5EF4-FFF2-40B4-BE49-F238E27FC236}">
                <a16:creationId xmlns:a16="http://schemas.microsoft.com/office/drawing/2014/main" id="{8596373B-CE1A-9042-99D0-A612AAAF306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AF315FEB-F7F9-A247-9F49-EC5634B64D83}" type="slidenum">
              <a:rPr kumimoji="0" lang="en-US" altLang="en-US" sz="1400" smtClean="0">
                <a:latin typeface="Times" pitchFamily="2" charset="0"/>
              </a:rPr>
              <a:pPr>
                <a:spcBef>
                  <a:spcPct val="0"/>
                </a:spcBef>
                <a:buClrTx/>
                <a:buSzTx/>
                <a:buFontTx/>
                <a:buNone/>
              </a:pPr>
              <a:t>89</a:t>
            </a:fld>
            <a:endParaRPr kumimoji="0" lang="en-US" altLang="en-US" sz="1400">
              <a:latin typeface="Times" pitchFamily="2" charset="0"/>
            </a:endParaRPr>
          </a:p>
        </p:txBody>
      </p:sp>
    </p:spTree>
    <p:custDataLst>
      <p:tags r:id="rId1"/>
    </p:custDataLst>
    <p:extLst>
      <p:ext uri="{BB962C8B-B14F-4D97-AF65-F5344CB8AC3E}">
        <p14:creationId xmlns:p14="http://schemas.microsoft.com/office/powerpoint/2010/main" val="337452707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85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85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85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1219200" y="208208"/>
            <a:ext cx="7239000" cy="497983"/>
          </a:xfrm>
          <a:prstGeom prst="rect">
            <a:avLst/>
          </a:prstGeom>
        </p:spPr>
        <p:txBody>
          <a:bodyPr vert="horz" wrap="square" lIns="0" tIns="5487" rIns="0" bIns="0" rtlCol="0">
            <a:spAutoFit/>
          </a:bodyPr>
          <a:lstStyle/>
          <a:p>
            <a:pPr marL="7798">
              <a:spcBef>
                <a:spcPts val="43"/>
              </a:spcBef>
            </a:pPr>
            <a:r>
              <a:rPr sz="3200" b="0" spc="-2" dirty="0">
                <a:latin typeface="+mn-lt"/>
              </a:rPr>
              <a:t>Blinding</a:t>
            </a:r>
          </a:p>
        </p:txBody>
      </p:sp>
      <p:sp>
        <p:nvSpPr>
          <p:cNvPr id="4" name="object 4"/>
          <p:cNvSpPr txBox="1"/>
          <p:nvPr/>
        </p:nvSpPr>
        <p:spPr>
          <a:xfrm>
            <a:off x="3803337" y="1751067"/>
            <a:ext cx="4966326" cy="636251"/>
          </a:xfrm>
          <a:prstGeom prst="rect">
            <a:avLst/>
          </a:prstGeom>
        </p:spPr>
        <p:txBody>
          <a:bodyPr vert="horz" wrap="square" lIns="0" tIns="7798" rIns="0" bIns="0" rtlCol="0">
            <a:spAutoFit/>
          </a:bodyPr>
          <a:lstStyle/>
          <a:p>
            <a:pPr marL="5776">
              <a:spcBef>
                <a:spcPts val="61"/>
              </a:spcBef>
            </a:pPr>
            <a:r>
              <a:rPr sz="2000" b="1" spc="9" dirty="0">
                <a:latin typeface="Helvetica Neue"/>
                <a:cs typeface="Helvetica Neue"/>
              </a:rPr>
              <a:t>Person assessing </a:t>
            </a:r>
            <a:r>
              <a:rPr sz="2000" b="1" spc="7" dirty="0">
                <a:latin typeface="Helvetica Neue"/>
                <a:cs typeface="Helvetica Neue"/>
              </a:rPr>
              <a:t>the</a:t>
            </a:r>
            <a:r>
              <a:rPr sz="2000" b="1" spc="-30" dirty="0">
                <a:latin typeface="Helvetica Neue"/>
                <a:cs typeface="Helvetica Neue"/>
              </a:rPr>
              <a:t> </a:t>
            </a:r>
            <a:r>
              <a:rPr sz="2000" b="1" spc="9" dirty="0">
                <a:latin typeface="Helvetica Neue"/>
                <a:cs typeface="Helvetica Neue"/>
              </a:rPr>
              <a:t>outcome</a:t>
            </a:r>
            <a:endParaRPr lang="en-US" sz="2000" b="1" spc="9" dirty="0">
              <a:latin typeface="Helvetica Neue"/>
              <a:cs typeface="Helvetica Neue"/>
            </a:endParaRPr>
          </a:p>
          <a:p>
            <a:pPr marL="348676" indent="-342900">
              <a:spcBef>
                <a:spcPts val="61"/>
              </a:spcBef>
              <a:buFont typeface="Arial" panose="020B0604020202020204" pitchFamily="34" charset="0"/>
              <a:buChar char="•"/>
            </a:pPr>
            <a:r>
              <a:rPr lang="en-US" sz="2000" spc="9" dirty="0">
                <a:latin typeface="Helvetica Neue"/>
                <a:cs typeface="Helvetica Neue"/>
              </a:rPr>
              <a:t>Prevents biased outcome ascertainment</a:t>
            </a:r>
            <a:endParaRPr sz="2000" dirty="0">
              <a:latin typeface="Helvetica Neue"/>
              <a:cs typeface="Helvetica Neue"/>
            </a:endParaRPr>
          </a:p>
        </p:txBody>
      </p:sp>
      <p:sp>
        <p:nvSpPr>
          <p:cNvPr id="5" name="object 5"/>
          <p:cNvSpPr/>
          <p:nvPr/>
        </p:nvSpPr>
        <p:spPr>
          <a:xfrm>
            <a:off x="3657600" y="2671403"/>
            <a:ext cx="5257800" cy="1683000"/>
          </a:xfrm>
          <a:prstGeom prst="rect">
            <a:avLst/>
          </a:prstGeom>
          <a:blipFill>
            <a:blip r:embed="rId2" cstate="print"/>
            <a:stretch>
              <a:fillRect/>
            </a:stretch>
          </a:blipFill>
        </p:spPr>
        <p:txBody>
          <a:bodyPr wrap="square" lIns="0" tIns="0" rIns="0" bIns="0" rtlCol="0"/>
          <a:lstStyle/>
          <a:p>
            <a:endParaRPr sz="372"/>
          </a:p>
        </p:txBody>
      </p:sp>
      <p:grpSp>
        <p:nvGrpSpPr>
          <p:cNvPr id="21" name="Group 20">
            <a:extLst>
              <a:ext uri="{FF2B5EF4-FFF2-40B4-BE49-F238E27FC236}">
                <a16:creationId xmlns:a16="http://schemas.microsoft.com/office/drawing/2014/main" id="{A0A5DEEC-BCF6-3249-AAE3-0E700A9638DB}"/>
              </a:ext>
            </a:extLst>
          </p:cNvPr>
          <p:cNvGrpSpPr/>
          <p:nvPr/>
        </p:nvGrpSpPr>
        <p:grpSpPr>
          <a:xfrm>
            <a:off x="1364276" y="3317062"/>
            <a:ext cx="1293407" cy="1377662"/>
            <a:chOff x="1364276" y="3317062"/>
            <a:chExt cx="1293407" cy="1377662"/>
          </a:xfrm>
        </p:grpSpPr>
        <p:sp>
          <p:nvSpPr>
            <p:cNvPr id="6" name="object 6"/>
            <p:cNvSpPr/>
            <p:nvPr/>
          </p:nvSpPr>
          <p:spPr>
            <a:xfrm>
              <a:off x="1605031" y="3997997"/>
              <a:ext cx="59525" cy="108664"/>
            </a:xfrm>
            <a:prstGeom prst="rect">
              <a:avLst/>
            </a:prstGeom>
            <a:blipFill>
              <a:blip r:embed="rId3" cstate="print"/>
              <a:stretch>
                <a:fillRect/>
              </a:stretch>
            </a:blipFill>
          </p:spPr>
          <p:txBody>
            <a:bodyPr wrap="square" lIns="0" tIns="0" rIns="0" bIns="0" rtlCol="0"/>
            <a:lstStyle/>
            <a:p>
              <a:endParaRPr sz="372"/>
            </a:p>
          </p:txBody>
        </p:sp>
        <p:sp>
          <p:nvSpPr>
            <p:cNvPr id="7" name="object 7"/>
            <p:cNvSpPr/>
            <p:nvPr/>
          </p:nvSpPr>
          <p:spPr>
            <a:xfrm>
              <a:off x="1364276" y="3701257"/>
              <a:ext cx="400852" cy="993467"/>
            </a:xfrm>
            <a:custGeom>
              <a:avLst/>
              <a:gdLst/>
              <a:ahLst/>
              <a:cxnLst/>
              <a:rect l="l" t="t" r="r" b="b"/>
              <a:pathLst>
                <a:path w="881379" h="2184400">
                  <a:moveTo>
                    <a:pt x="453397" y="0"/>
                  </a:moveTo>
                  <a:lnTo>
                    <a:pt x="410350" y="6565"/>
                  </a:lnTo>
                  <a:lnTo>
                    <a:pt x="366801" y="20770"/>
                  </a:lnTo>
                  <a:lnTo>
                    <a:pt x="323808" y="43171"/>
                  </a:lnTo>
                  <a:lnTo>
                    <a:pt x="282428" y="74326"/>
                  </a:lnTo>
                  <a:lnTo>
                    <a:pt x="243720" y="114792"/>
                  </a:lnTo>
                  <a:lnTo>
                    <a:pt x="208741" y="165126"/>
                  </a:lnTo>
                  <a:lnTo>
                    <a:pt x="181318" y="213273"/>
                  </a:lnTo>
                  <a:lnTo>
                    <a:pt x="156313" y="259618"/>
                  </a:lnTo>
                  <a:lnTo>
                    <a:pt x="133603" y="304586"/>
                  </a:lnTo>
                  <a:lnTo>
                    <a:pt x="113063" y="348601"/>
                  </a:lnTo>
                  <a:lnTo>
                    <a:pt x="94571" y="392087"/>
                  </a:lnTo>
                  <a:lnTo>
                    <a:pt x="78005" y="435467"/>
                  </a:lnTo>
                  <a:lnTo>
                    <a:pt x="63240" y="479166"/>
                  </a:lnTo>
                  <a:lnTo>
                    <a:pt x="50154" y="523607"/>
                  </a:lnTo>
                  <a:lnTo>
                    <a:pt x="38624" y="569215"/>
                  </a:lnTo>
                  <a:lnTo>
                    <a:pt x="28526" y="616413"/>
                  </a:lnTo>
                  <a:lnTo>
                    <a:pt x="19738" y="665625"/>
                  </a:lnTo>
                  <a:lnTo>
                    <a:pt x="12136" y="717275"/>
                  </a:lnTo>
                  <a:lnTo>
                    <a:pt x="5598" y="771787"/>
                  </a:lnTo>
                  <a:lnTo>
                    <a:pt x="0" y="829585"/>
                  </a:lnTo>
                  <a:lnTo>
                    <a:pt x="4206" y="893535"/>
                  </a:lnTo>
                  <a:lnTo>
                    <a:pt x="17394" y="946461"/>
                  </a:lnTo>
                  <a:lnTo>
                    <a:pt x="38225" y="989518"/>
                  </a:lnTo>
                  <a:lnTo>
                    <a:pt x="65365" y="1023859"/>
                  </a:lnTo>
                  <a:lnTo>
                    <a:pt x="97474" y="1050638"/>
                  </a:lnTo>
                  <a:lnTo>
                    <a:pt x="133216" y="1071009"/>
                  </a:lnTo>
                  <a:lnTo>
                    <a:pt x="550348" y="1398615"/>
                  </a:lnTo>
                  <a:lnTo>
                    <a:pt x="409145" y="1992017"/>
                  </a:lnTo>
                  <a:lnTo>
                    <a:pt x="405468" y="2041819"/>
                  </a:lnTo>
                  <a:lnTo>
                    <a:pt x="417096" y="2088601"/>
                  </a:lnTo>
                  <a:lnTo>
                    <a:pt x="442129" y="2129268"/>
                  </a:lnTo>
                  <a:lnTo>
                    <a:pt x="478661" y="2160723"/>
                  </a:lnTo>
                  <a:lnTo>
                    <a:pt x="524791" y="2179867"/>
                  </a:lnTo>
                  <a:lnTo>
                    <a:pt x="561031" y="2184148"/>
                  </a:lnTo>
                  <a:lnTo>
                    <a:pt x="612100" y="2175484"/>
                  </a:lnTo>
                  <a:lnTo>
                    <a:pt x="656914" y="2151062"/>
                  </a:lnTo>
                  <a:lnTo>
                    <a:pt x="691692" y="2113204"/>
                  </a:lnTo>
                  <a:lnTo>
                    <a:pt x="712654" y="2064234"/>
                  </a:lnTo>
                  <a:lnTo>
                    <a:pt x="876956" y="1373719"/>
                  </a:lnTo>
                  <a:lnTo>
                    <a:pt x="880974" y="1329219"/>
                  </a:lnTo>
                  <a:lnTo>
                    <a:pt x="872488" y="1286221"/>
                  </a:lnTo>
                  <a:lnTo>
                    <a:pt x="852387" y="1247275"/>
                  </a:lnTo>
                  <a:lnTo>
                    <a:pt x="821561" y="1214932"/>
                  </a:lnTo>
                  <a:lnTo>
                    <a:pt x="434416" y="910875"/>
                  </a:lnTo>
                  <a:lnTo>
                    <a:pt x="441875" y="860674"/>
                  </a:lnTo>
                  <a:lnTo>
                    <a:pt x="452016" y="810293"/>
                  </a:lnTo>
                  <a:lnTo>
                    <a:pt x="464468" y="759962"/>
                  </a:lnTo>
                  <a:lnTo>
                    <a:pt x="478864" y="709908"/>
                  </a:lnTo>
                  <a:lnTo>
                    <a:pt x="494835" y="660361"/>
                  </a:lnTo>
                  <a:lnTo>
                    <a:pt x="512012" y="611547"/>
                  </a:lnTo>
                  <a:lnTo>
                    <a:pt x="501825" y="600816"/>
                  </a:lnTo>
                  <a:lnTo>
                    <a:pt x="473801" y="568993"/>
                  </a:lnTo>
                  <a:lnTo>
                    <a:pt x="427050" y="506903"/>
                  </a:lnTo>
                  <a:lnTo>
                    <a:pt x="389107" y="445988"/>
                  </a:lnTo>
                  <a:lnTo>
                    <a:pt x="359341" y="389143"/>
                  </a:lnTo>
                  <a:lnTo>
                    <a:pt x="337119" y="339260"/>
                  </a:lnTo>
                  <a:lnTo>
                    <a:pt x="321811" y="299233"/>
                  </a:lnTo>
                  <a:lnTo>
                    <a:pt x="309411" y="260318"/>
                  </a:lnTo>
                  <a:lnTo>
                    <a:pt x="306441" y="209395"/>
                  </a:lnTo>
                  <a:lnTo>
                    <a:pt x="322675" y="162842"/>
                  </a:lnTo>
                  <a:lnTo>
                    <a:pt x="355145" y="125752"/>
                  </a:lnTo>
                  <a:lnTo>
                    <a:pt x="400884" y="103216"/>
                  </a:lnTo>
                  <a:lnTo>
                    <a:pt x="433792" y="98911"/>
                  </a:lnTo>
                  <a:lnTo>
                    <a:pt x="639439" y="98911"/>
                  </a:lnTo>
                  <a:lnTo>
                    <a:pt x="628523" y="75368"/>
                  </a:lnTo>
                  <a:lnTo>
                    <a:pt x="602749" y="43643"/>
                  </a:lnTo>
                  <a:lnTo>
                    <a:pt x="568955" y="20566"/>
                  </a:lnTo>
                  <a:lnTo>
                    <a:pt x="533758" y="7557"/>
                  </a:lnTo>
                  <a:lnTo>
                    <a:pt x="494886" y="516"/>
                  </a:lnTo>
                  <a:lnTo>
                    <a:pt x="453397" y="0"/>
                  </a:lnTo>
                  <a:close/>
                </a:path>
                <a:path w="881379" h="2184400">
                  <a:moveTo>
                    <a:pt x="639439" y="98911"/>
                  </a:moveTo>
                  <a:lnTo>
                    <a:pt x="433792" y="98911"/>
                  </a:lnTo>
                  <a:lnTo>
                    <a:pt x="475540" y="105916"/>
                  </a:lnTo>
                  <a:lnTo>
                    <a:pt x="511948" y="125539"/>
                  </a:lnTo>
                  <a:lnTo>
                    <a:pt x="540295" y="155685"/>
                  </a:lnTo>
                  <a:lnTo>
                    <a:pt x="557861" y="194265"/>
                  </a:lnTo>
                  <a:lnTo>
                    <a:pt x="562921" y="210626"/>
                  </a:lnTo>
                  <a:lnTo>
                    <a:pt x="576207" y="246120"/>
                  </a:lnTo>
                  <a:lnTo>
                    <a:pt x="598905" y="295143"/>
                  </a:lnTo>
                  <a:lnTo>
                    <a:pt x="632196" y="352093"/>
                  </a:lnTo>
                  <a:lnTo>
                    <a:pt x="677263" y="411367"/>
                  </a:lnTo>
                  <a:lnTo>
                    <a:pt x="676213" y="352093"/>
                  </a:lnTo>
                  <a:lnTo>
                    <a:pt x="673636" y="293607"/>
                  </a:lnTo>
                  <a:lnTo>
                    <a:pt x="669535" y="241272"/>
                  </a:lnTo>
                  <a:lnTo>
                    <a:pt x="663827" y="195349"/>
                  </a:lnTo>
                  <a:lnTo>
                    <a:pt x="656448" y="157377"/>
                  </a:lnTo>
                  <a:lnTo>
                    <a:pt x="646387" y="113894"/>
                  </a:lnTo>
                  <a:lnTo>
                    <a:pt x="639439" y="98911"/>
                  </a:lnTo>
                  <a:close/>
                </a:path>
              </a:pathLst>
            </a:custGeom>
            <a:solidFill>
              <a:srgbClr val="000000"/>
            </a:solidFill>
          </p:spPr>
          <p:txBody>
            <a:bodyPr wrap="square" lIns="0" tIns="0" rIns="0" bIns="0" rtlCol="0"/>
            <a:lstStyle/>
            <a:p>
              <a:endParaRPr sz="372"/>
            </a:p>
          </p:txBody>
        </p:sp>
        <p:sp>
          <p:nvSpPr>
            <p:cNvPr id="8" name="object 8"/>
            <p:cNvSpPr/>
            <p:nvPr/>
          </p:nvSpPr>
          <p:spPr>
            <a:xfrm>
              <a:off x="1610963" y="3479117"/>
              <a:ext cx="255298" cy="255298"/>
            </a:xfrm>
            <a:custGeom>
              <a:avLst/>
              <a:gdLst/>
              <a:ahLst/>
              <a:cxnLst/>
              <a:rect l="l" t="t" r="r" b="b"/>
              <a:pathLst>
                <a:path w="561340" h="561340">
                  <a:moveTo>
                    <a:pt x="291703" y="0"/>
                  </a:moveTo>
                  <a:lnTo>
                    <a:pt x="247242" y="1737"/>
                  </a:lnTo>
                  <a:lnTo>
                    <a:pt x="204355" y="10317"/>
                  </a:lnTo>
                  <a:lnTo>
                    <a:pt x="163725" y="25289"/>
                  </a:lnTo>
                  <a:lnTo>
                    <a:pt x="126033" y="46204"/>
                  </a:lnTo>
                  <a:lnTo>
                    <a:pt x="91963" y="72612"/>
                  </a:lnTo>
                  <a:lnTo>
                    <a:pt x="62198" y="104062"/>
                  </a:lnTo>
                  <a:lnTo>
                    <a:pt x="37419" y="140105"/>
                  </a:lnTo>
                  <a:lnTo>
                    <a:pt x="18311" y="180290"/>
                  </a:lnTo>
                  <a:lnTo>
                    <a:pt x="5555" y="224166"/>
                  </a:lnTo>
                  <a:lnTo>
                    <a:pt x="0" y="269518"/>
                  </a:lnTo>
                  <a:lnTo>
                    <a:pt x="1738" y="313977"/>
                  </a:lnTo>
                  <a:lnTo>
                    <a:pt x="10319" y="356863"/>
                  </a:lnTo>
                  <a:lnTo>
                    <a:pt x="25293" y="397492"/>
                  </a:lnTo>
                  <a:lnTo>
                    <a:pt x="46209" y="435182"/>
                  </a:lnTo>
                  <a:lnTo>
                    <a:pt x="72618" y="469250"/>
                  </a:lnTo>
                  <a:lnTo>
                    <a:pt x="104068" y="499014"/>
                  </a:lnTo>
                  <a:lnTo>
                    <a:pt x="140110" y="523791"/>
                  </a:lnTo>
                  <a:lnTo>
                    <a:pt x="180293" y="542898"/>
                  </a:lnTo>
                  <a:lnTo>
                    <a:pt x="224167" y="555654"/>
                  </a:lnTo>
                  <a:lnTo>
                    <a:pt x="269524" y="561209"/>
                  </a:lnTo>
                  <a:lnTo>
                    <a:pt x="313987" y="559472"/>
                  </a:lnTo>
                  <a:lnTo>
                    <a:pt x="356875" y="550892"/>
                  </a:lnTo>
                  <a:lnTo>
                    <a:pt x="397504" y="535919"/>
                  </a:lnTo>
                  <a:lnTo>
                    <a:pt x="435193" y="515004"/>
                  </a:lnTo>
                  <a:lnTo>
                    <a:pt x="469260" y="488596"/>
                  </a:lnTo>
                  <a:lnTo>
                    <a:pt x="499023" y="457146"/>
                  </a:lnTo>
                  <a:lnTo>
                    <a:pt x="523800" y="421103"/>
                  </a:lnTo>
                  <a:lnTo>
                    <a:pt x="542908" y="380919"/>
                  </a:lnTo>
                  <a:lnTo>
                    <a:pt x="555667" y="337041"/>
                  </a:lnTo>
                  <a:lnTo>
                    <a:pt x="561222" y="291691"/>
                  </a:lnTo>
                  <a:lnTo>
                    <a:pt x="559486" y="247231"/>
                  </a:lnTo>
                  <a:lnTo>
                    <a:pt x="550907" y="204346"/>
                  </a:lnTo>
                  <a:lnTo>
                    <a:pt x="535936" y="163717"/>
                  </a:lnTo>
                  <a:lnTo>
                    <a:pt x="515022" y="126027"/>
                  </a:lnTo>
                  <a:lnTo>
                    <a:pt x="488615" y="91959"/>
                  </a:lnTo>
                  <a:lnTo>
                    <a:pt x="457164" y="62195"/>
                  </a:lnTo>
                  <a:lnTo>
                    <a:pt x="421121" y="37418"/>
                  </a:lnTo>
                  <a:lnTo>
                    <a:pt x="380935" y="18311"/>
                  </a:lnTo>
                  <a:lnTo>
                    <a:pt x="337054" y="5555"/>
                  </a:lnTo>
                  <a:lnTo>
                    <a:pt x="291703" y="0"/>
                  </a:lnTo>
                  <a:close/>
                </a:path>
              </a:pathLst>
            </a:custGeom>
            <a:solidFill>
              <a:srgbClr val="000000"/>
            </a:solidFill>
          </p:spPr>
          <p:txBody>
            <a:bodyPr wrap="square" lIns="0" tIns="0" rIns="0" bIns="0" rtlCol="0"/>
            <a:lstStyle/>
            <a:p>
              <a:endParaRPr sz="372"/>
            </a:p>
          </p:txBody>
        </p:sp>
        <p:sp>
          <p:nvSpPr>
            <p:cNvPr id="9" name="object 9"/>
            <p:cNvSpPr/>
            <p:nvPr/>
          </p:nvSpPr>
          <p:spPr>
            <a:xfrm>
              <a:off x="2122766" y="3317062"/>
              <a:ext cx="255587" cy="255587"/>
            </a:xfrm>
            <a:custGeom>
              <a:avLst/>
              <a:gdLst/>
              <a:ahLst/>
              <a:cxnLst/>
              <a:rect l="l" t="t" r="r" b="b"/>
              <a:pathLst>
                <a:path w="561975" h="561975">
                  <a:moveTo>
                    <a:pt x="280784" y="0"/>
                  </a:moveTo>
                  <a:lnTo>
                    <a:pt x="235234" y="3674"/>
                  </a:lnTo>
                  <a:lnTo>
                    <a:pt x="192026" y="14313"/>
                  </a:lnTo>
                  <a:lnTo>
                    <a:pt x="151738" y="31339"/>
                  </a:lnTo>
                  <a:lnTo>
                    <a:pt x="114948" y="54172"/>
                  </a:lnTo>
                  <a:lnTo>
                    <a:pt x="82232" y="82237"/>
                  </a:lnTo>
                  <a:lnTo>
                    <a:pt x="54169" y="114953"/>
                  </a:lnTo>
                  <a:lnTo>
                    <a:pt x="31336" y="151744"/>
                  </a:lnTo>
                  <a:lnTo>
                    <a:pt x="14312" y="192031"/>
                  </a:lnTo>
                  <a:lnTo>
                    <a:pt x="3674" y="235237"/>
                  </a:lnTo>
                  <a:lnTo>
                    <a:pt x="0" y="280784"/>
                  </a:lnTo>
                  <a:lnTo>
                    <a:pt x="3674" y="326330"/>
                  </a:lnTo>
                  <a:lnTo>
                    <a:pt x="14312" y="369536"/>
                  </a:lnTo>
                  <a:lnTo>
                    <a:pt x="31336" y="409823"/>
                  </a:lnTo>
                  <a:lnTo>
                    <a:pt x="54169" y="446614"/>
                  </a:lnTo>
                  <a:lnTo>
                    <a:pt x="82232" y="479330"/>
                  </a:lnTo>
                  <a:lnTo>
                    <a:pt x="114948" y="507394"/>
                  </a:lnTo>
                  <a:lnTo>
                    <a:pt x="151738" y="530228"/>
                  </a:lnTo>
                  <a:lnTo>
                    <a:pt x="192026" y="547253"/>
                  </a:lnTo>
                  <a:lnTo>
                    <a:pt x="235234" y="557892"/>
                  </a:lnTo>
                  <a:lnTo>
                    <a:pt x="280784" y="561567"/>
                  </a:lnTo>
                  <a:lnTo>
                    <a:pt x="326327" y="557892"/>
                  </a:lnTo>
                  <a:lnTo>
                    <a:pt x="369531" y="547253"/>
                  </a:lnTo>
                  <a:lnTo>
                    <a:pt x="409818" y="530228"/>
                  </a:lnTo>
                  <a:lnTo>
                    <a:pt x="446610" y="507394"/>
                  </a:lnTo>
                  <a:lnTo>
                    <a:pt x="479328" y="479330"/>
                  </a:lnTo>
                  <a:lnTo>
                    <a:pt x="507394" y="446614"/>
                  </a:lnTo>
                  <a:lnTo>
                    <a:pt x="530229" y="409823"/>
                  </a:lnTo>
                  <a:lnTo>
                    <a:pt x="547256" y="369536"/>
                  </a:lnTo>
                  <a:lnTo>
                    <a:pt x="557897" y="326330"/>
                  </a:lnTo>
                  <a:lnTo>
                    <a:pt x="561572" y="280784"/>
                  </a:lnTo>
                  <a:lnTo>
                    <a:pt x="557897" y="235237"/>
                  </a:lnTo>
                  <a:lnTo>
                    <a:pt x="547256" y="192031"/>
                  </a:lnTo>
                  <a:lnTo>
                    <a:pt x="530229" y="151744"/>
                  </a:lnTo>
                  <a:lnTo>
                    <a:pt x="507394" y="114953"/>
                  </a:lnTo>
                  <a:lnTo>
                    <a:pt x="479328" y="82237"/>
                  </a:lnTo>
                  <a:lnTo>
                    <a:pt x="446610" y="54172"/>
                  </a:lnTo>
                  <a:lnTo>
                    <a:pt x="409818" y="31339"/>
                  </a:lnTo>
                  <a:lnTo>
                    <a:pt x="369531" y="14313"/>
                  </a:lnTo>
                  <a:lnTo>
                    <a:pt x="326327" y="3674"/>
                  </a:lnTo>
                  <a:lnTo>
                    <a:pt x="280784" y="0"/>
                  </a:lnTo>
                  <a:close/>
                </a:path>
              </a:pathLst>
            </a:custGeom>
            <a:solidFill>
              <a:srgbClr val="000000"/>
            </a:solidFill>
          </p:spPr>
          <p:txBody>
            <a:bodyPr wrap="square" lIns="0" tIns="0" rIns="0" bIns="0" rtlCol="0"/>
            <a:lstStyle/>
            <a:p>
              <a:endParaRPr sz="372"/>
            </a:p>
          </p:txBody>
        </p:sp>
        <p:sp>
          <p:nvSpPr>
            <p:cNvPr id="10" name="object 10"/>
            <p:cNvSpPr/>
            <p:nvPr/>
          </p:nvSpPr>
          <p:spPr>
            <a:xfrm>
              <a:off x="1964237" y="3579709"/>
              <a:ext cx="565179" cy="833183"/>
            </a:xfrm>
            <a:custGeom>
              <a:avLst/>
              <a:gdLst/>
              <a:ahLst/>
              <a:cxnLst/>
              <a:rect l="l" t="t" r="r" b="b"/>
              <a:pathLst>
                <a:path w="1242695" h="1831975">
                  <a:moveTo>
                    <a:pt x="414132" y="821655"/>
                  </a:moveTo>
                  <a:lnTo>
                    <a:pt x="292884" y="821655"/>
                  </a:lnTo>
                  <a:lnTo>
                    <a:pt x="249758" y="827715"/>
                  </a:lnTo>
                  <a:lnTo>
                    <a:pt x="211008" y="844863"/>
                  </a:lnTo>
                  <a:lnTo>
                    <a:pt x="178517" y="871552"/>
                  </a:lnTo>
                  <a:lnTo>
                    <a:pt x="154170" y="906233"/>
                  </a:lnTo>
                  <a:lnTo>
                    <a:pt x="139851" y="947359"/>
                  </a:lnTo>
                  <a:lnTo>
                    <a:pt x="1768" y="1645299"/>
                  </a:lnTo>
                  <a:lnTo>
                    <a:pt x="0" y="1695209"/>
                  </a:lnTo>
                  <a:lnTo>
                    <a:pt x="13413" y="1741512"/>
                  </a:lnTo>
                  <a:lnTo>
                    <a:pt x="39986" y="1781190"/>
                  </a:lnTo>
                  <a:lnTo>
                    <a:pt x="77698" y="1811224"/>
                  </a:lnTo>
                  <a:lnTo>
                    <a:pt x="124527" y="1828595"/>
                  </a:lnTo>
                  <a:lnTo>
                    <a:pt x="154963" y="1831603"/>
                  </a:lnTo>
                  <a:lnTo>
                    <a:pt x="197468" y="1825657"/>
                  </a:lnTo>
                  <a:lnTo>
                    <a:pt x="236057" y="1808736"/>
                  </a:lnTo>
                  <a:lnTo>
                    <a:pt x="268679" y="1782213"/>
                  </a:lnTo>
                  <a:lnTo>
                    <a:pt x="293284" y="1747459"/>
                  </a:lnTo>
                  <a:lnTo>
                    <a:pt x="307821" y="1705849"/>
                  </a:lnTo>
                  <a:lnTo>
                    <a:pt x="421034" y="1133637"/>
                  </a:lnTo>
                  <a:lnTo>
                    <a:pt x="954302" y="1133637"/>
                  </a:lnTo>
                  <a:lnTo>
                    <a:pt x="960564" y="1133138"/>
                  </a:lnTo>
                  <a:lnTo>
                    <a:pt x="966742" y="1132389"/>
                  </a:lnTo>
                  <a:lnTo>
                    <a:pt x="1007293" y="1129533"/>
                  </a:lnTo>
                  <a:lnTo>
                    <a:pt x="1047751" y="1122464"/>
                  </a:lnTo>
                  <a:lnTo>
                    <a:pt x="1087027" y="1109773"/>
                  </a:lnTo>
                  <a:lnTo>
                    <a:pt x="1124033" y="1090045"/>
                  </a:lnTo>
                  <a:lnTo>
                    <a:pt x="1157680" y="1061871"/>
                  </a:lnTo>
                  <a:lnTo>
                    <a:pt x="1186882" y="1023836"/>
                  </a:lnTo>
                  <a:lnTo>
                    <a:pt x="1210548" y="974531"/>
                  </a:lnTo>
                  <a:lnTo>
                    <a:pt x="1227592" y="912541"/>
                  </a:lnTo>
                  <a:lnTo>
                    <a:pt x="1232088" y="870237"/>
                  </a:lnTo>
                  <a:lnTo>
                    <a:pt x="514604" y="870237"/>
                  </a:lnTo>
                  <a:lnTo>
                    <a:pt x="485068" y="866803"/>
                  </a:lnTo>
                  <a:lnTo>
                    <a:pt x="457962" y="857032"/>
                  </a:lnTo>
                  <a:lnTo>
                    <a:pt x="434059" y="841718"/>
                  </a:lnTo>
                  <a:lnTo>
                    <a:pt x="414132" y="821655"/>
                  </a:lnTo>
                  <a:close/>
                </a:path>
                <a:path w="1242695" h="1831975">
                  <a:moveTo>
                    <a:pt x="1093389" y="105307"/>
                  </a:moveTo>
                  <a:lnTo>
                    <a:pt x="901110" y="105307"/>
                  </a:lnTo>
                  <a:lnTo>
                    <a:pt x="951284" y="115369"/>
                  </a:lnTo>
                  <a:lnTo>
                    <a:pt x="992284" y="142791"/>
                  </a:lnTo>
                  <a:lnTo>
                    <a:pt x="1020011" y="183431"/>
                  </a:lnTo>
                  <a:lnTo>
                    <a:pt x="1030363" y="233145"/>
                  </a:lnTo>
                  <a:lnTo>
                    <a:pt x="1033117" y="741014"/>
                  </a:lnTo>
                  <a:lnTo>
                    <a:pt x="1030726" y="766230"/>
                  </a:lnTo>
                  <a:lnTo>
                    <a:pt x="1011694" y="812700"/>
                  </a:lnTo>
                  <a:lnTo>
                    <a:pt x="976151" y="848431"/>
                  </a:lnTo>
                  <a:lnTo>
                    <a:pt x="929788" y="867704"/>
                  </a:lnTo>
                  <a:lnTo>
                    <a:pt x="904576" y="870237"/>
                  </a:lnTo>
                  <a:lnTo>
                    <a:pt x="1232088" y="870237"/>
                  </a:lnTo>
                  <a:lnTo>
                    <a:pt x="1233729" y="854797"/>
                  </a:lnTo>
                  <a:lnTo>
                    <a:pt x="1238283" y="800084"/>
                  </a:lnTo>
                  <a:lnTo>
                    <a:pt x="1241220" y="747960"/>
                  </a:lnTo>
                  <a:lnTo>
                    <a:pt x="1242504" y="697987"/>
                  </a:lnTo>
                  <a:lnTo>
                    <a:pt x="1242101" y="649723"/>
                  </a:lnTo>
                  <a:lnTo>
                    <a:pt x="1239975" y="602730"/>
                  </a:lnTo>
                  <a:lnTo>
                    <a:pt x="1236091" y="556567"/>
                  </a:lnTo>
                  <a:lnTo>
                    <a:pt x="1230413" y="510794"/>
                  </a:lnTo>
                  <a:lnTo>
                    <a:pt x="1222906" y="464971"/>
                  </a:lnTo>
                  <a:lnTo>
                    <a:pt x="1213535" y="418658"/>
                  </a:lnTo>
                  <a:lnTo>
                    <a:pt x="1202265" y="371415"/>
                  </a:lnTo>
                  <a:lnTo>
                    <a:pt x="1189060" y="322802"/>
                  </a:lnTo>
                  <a:lnTo>
                    <a:pt x="1173885" y="272378"/>
                  </a:lnTo>
                  <a:lnTo>
                    <a:pt x="1156705" y="219705"/>
                  </a:lnTo>
                  <a:lnTo>
                    <a:pt x="1132555" y="163363"/>
                  </a:lnTo>
                  <a:lnTo>
                    <a:pt x="1102769" y="115938"/>
                  </a:lnTo>
                  <a:lnTo>
                    <a:pt x="1093389" y="105307"/>
                  </a:lnTo>
                  <a:close/>
                </a:path>
                <a:path w="1242695" h="1831975">
                  <a:moveTo>
                    <a:pt x="869982" y="0"/>
                  </a:moveTo>
                  <a:lnTo>
                    <a:pt x="795787" y="21064"/>
                  </a:lnTo>
                  <a:lnTo>
                    <a:pt x="764550" y="46186"/>
                  </a:lnTo>
                  <a:lnTo>
                    <a:pt x="739445" y="79321"/>
                  </a:lnTo>
                  <a:lnTo>
                    <a:pt x="720742" y="118751"/>
                  </a:lnTo>
                  <a:lnTo>
                    <a:pt x="708710" y="162759"/>
                  </a:lnTo>
                  <a:lnTo>
                    <a:pt x="703618" y="209627"/>
                  </a:lnTo>
                  <a:lnTo>
                    <a:pt x="705736" y="257639"/>
                  </a:lnTo>
                  <a:lnTo>
                    <a:pt x="715333" y="305076"/>
                  </a:lnTo>
                  <a:lnTo>
                    <a:pt x="724457" y="350703"/>
                  </a:lnTo>
                  <a:lnTo>
                    <a:pt x="734286" y="399153"/>
                  </a:lnTo>
                  <a:lnTo>
                    <a:pt x="744406" y="450024"/>
                  </a:lnTo>
                  <a:lnTo>
                    <a:pt x="754408" y="502919"/>
                  </a:lnTo>
                  <a:lnTo>
                    <a:pt x="763881" y="557436"/>
                  </a:lnTo>
                  <a:lnTo>
                    <a:pt x="772413" y="613177"/>
                  </a:lnTo>
                  <a:lnTo>
                    <a:pt x="775345" y="613177"/>
                  </a:lnTo>
                  <a:lnTo>
                    <a:pt x="773286" y="234543"/>
                  </a:lnTo>
                  <a:lnTo>
                    <a:pt x="782731" y="185273"/>
                  </a:lnTo>
                  <a:lnTo>
                    <a:pt x="810437" y="143444"/>
                  </a:lnTo>
                  <a:lnTo>
                    <a:pt x="851949" y="115293"/>
                  </a:lnTo>
                  <a:lnTo>
                    <a:pt x="901110" y="105307"/>
                  </a:lnTo>
                  <a:lnTo>
                    <a:pt x="1093389" y="105307"/>
                  </a:lnTo>
                  <a:lnTo>
                    <a:pt x="1068495" y="77096"/>
                  </a:lnTo>
                  <a:lnTo>
                    <a:pt x="1030881" y="46506"/>
                  </a:lnTo>
                  <a:lnTo>
                    <a:pt x="991074" y="23834"/>
                  </a:lnTo>
                  <a:lnTo>
                    <a:pt x="950223" y="8747"/>
                  </a:lnTo>
                  <a:lnTo>
                    <a:pt x="909477" y="913"/>
                  </a:lnTo>
                  <a:lnTo>
                    <a:pt x="869982" y="0"/>
                  </a:lnTo>
                  <a:close/>
                </a:path>
              </a:pathLst>
            </a:custGeom>
            <a:solidFill>
              <a:srgbClr val="000000"/>
            </a:solidFill>
          </p:spPr>
          <p:txBody>
            <a:bodyPr wrap="square" lIns="0" tIns="0" rIns="0" bIns="0" rtlCol="0"/>
            <a:lstStyle/>
            <a:p>
              <a:endParaRPr sz="372"/>
            </a:p>
          </p:txBody>
        </p:sp>
        <p:sp>
          <p:nvSpPr>
            <p:cNvPr id="11" name="object 11"/>
            <p:cNvSpPr/>
            <p:nvPr/>
          </p:nvSpPr>
          <p:spPr>
            <a:xfrm>
              <a:off x="2121072" y="4108340"/>
              <a:ext cx="146710" cy="310170"/>
            </a:xfrm>
            <a:custGeom>
              <a:avLst/>
              <a:gdLst/>
              <a:ahLst/>
              <a:cxnLst/>
              <a:rect l="l" t="t" r="r" b="b"/>
              <a:pathLst>
                <a:path w="322579" h="681990">
                  <a:moveTo>
                    <a:pt x="193504" y="0"/>
                  </a:moveTo>
                  <a:lnTo>
                    <a:pt x="99771" y="0"/>
                  </a:lnTo>
                  <a:lnTo>
                    <a:pt x="0" y="504274"/>
                  </a:lnTo>
                  <a:lnTo>
                    <a:pt x="15262" y="564224"/>
                  </a:lnTo>
                  <a:lnTo>
                    <a:pt x="36659" y="612360"/>
                  </a:lnTo>
                  <a:lnTo>
                    <a:pt x="71422" y="649453"/>
                  </a:lnTo>
                  <a:lnTo>
                    <a:pt x="115867" y="673315"/>
                  </a:lnTo>
                  <a:lnTo>
                    <a:pt x="166312" y="681755"/>
                  </a:lnTo>
                  <a:lnTo>
                    <a:pt x="175911" y="681457"/>
                  </a:lnTo>
                  <a:lnTo>
                    <a:pt x="250752" y="657011"/>
                  </a:lnTo>
                  <a:lnTo>
                    <a:pt x="286782" y="624981"/>
                  </a:lnTo>
                  <a:lnTo>
                    <a:pt x="311171" y="583924"/>
                  </a:lnTo>
                  <a:lnTo>
                    <a:pt x="322061" y="536965"/>
                  </a:lnTo>
                  <a:lnTo>
                    <a:pt x="317597" y="487228"/>
                  </a:lnTo>
                  <a:lnTo>
                    <a:pt x="193504" y="0"/>
                  </a:lnTo>
                  <a:close/>
                </a:path>
              </a:pathLst>
            </a:custGeom>
            <a:solidFill>
              <a:srgbClr val="000000"/>
            </a:solidFill>
          </p:spPr>
          <p:txBody>
            <a:bodyPr wrap="square" lIns="0" tIns="0" rIns="0" bIns="0" rtlCol="0"/>
            <a:lstStyle/>
            <a:p>
              <a:endParaRPr sz="372"/>
            </a:p>
          </p:txBody>
        </p:sp>
        <p:sp>
          <p:nvSpPr>
            <p:cNvPr id="12" name="object 12"/>
            <p:cNvSpPr/>
            <p:nvPr/>
          </p:nvSpPr>
          <p:spPr>
            <a:xfrm>
              <a:off x="2152877" y="3640656"/>
              <a:ext cx="268294" cy="322010"/>
            </a:xfrm>
            <a:custGeom>
              <a:avLst/>
              <a:gdLst/>
              <a:ahLst/>
              <a:cxnLst/>
              <a:rect l="l" t="t" r="r" b="b"/>
              <a:pathLst>
                <a:path w="589915" h="708025">
                  <a:moveTo>
                    <a:pt x="487058" y="0"/>
                  </a:moveTo>
                  <a:lnTo>
                    <a:pt x="486493" y="0"/>
                  </a:lnTo>
                  <a:lnTo>
                    <a:pt x="447675" y="8058"/>
                  </a:lnTo>
                  <a:lnTo>
                    <a:pt x="416060" y="29628"/>
                  </a:lnTo>
                  <a:lnTo>
                    <a:pt x="394840" y="61481"/>
                  </a:lnTo>
                  <a:lnTo>
                    <a:pt x="387207" y="100383"/>
                  </a:lnTo>
                  <a:lnTo>
                    <a:pt x="389427" y="507869"/>
                  </a:lnTo>
                  <a:lnTo>
                    <a:pt x="99834" y="507869"/>
                  </a:lnTo>
                  <a:lnTo>
                    <a:pt x="60975" y="515715"/>
                  </a:lnTo>
                  <a:lnTo>
                    <a:pt x="29241" y="537111"/>
                  </a:lnTo>
                  <a:lnTo>
                    <a:pt x="7845" y="568844"/>
                  </a:lnTo>
                  <a:lnTo>
                    <a:pt x="0" y="607702"/>
                  </a:lnTo>
                  <a:lnTo>
                    <a:pt x="7845" y="646566"/>
                  </a:lnTo>
                  <a:lnTo>
                    <a:pt x="29241" y="678300"/>
                  </a:lnTo>
                  <a:lnTo>
                    <a:pt x="60975" y="699693"/>
                  </a:lnTo>
                  <a:lnTo>
                    <a:pt x="99834" y="707537"/>
                  </a:lnTo>
                  <a:lnTo>
                    <a:pt x="489812" y="707537"/>
                  </a:lnTo>
                  <a:lnTo>
                    <a:pt x="528140" y="699886"/>
                  </a:lnTo>
                  <a:lnTo>
                    <a:pt x="560595" y="678111"/>
                  </a:lnTo>
                  <a:lnTo>
                    <a:pt x="582206" y="645535"/>
                  </a:lnTo>
                  <a:lnTo>
                    <a:pt x="589641" y="607166"/>
                  </a:lnTo>
                  <a:lnTo>
                    <a:pt x="586877" y="99297"/>
                  </a:lnTo>
                  <a:lnTo>
                    <a:pt x="578869" y="60596"/>
                  </a:lnTo>
                  <a:lnTo>
                    <a:pt x="557433" y="29039"/>
                  </a:lnTo>
                  <a:lnTo>
                    <a:pt x="525764" y="7786"/>
                  </a:lnTo>
                  <a:lnTo>
                    <a:pt x="487058" y="0"/>
                  </a:lnTo>
                  <a:close/>
                </a:path>
              </a:pathLst>
            </a:custGeom>
            <a:solidFill>
              <a:srgbClr val="000000"/>
            </a:solidFill>
          </p:spPr>
          <p:txBody>
            <a:bodyPr wrap="square" lIns="0" tIns="0" rIns="0" bIns="0" rtlCol="0"/>
            <a:lstStyle/>
            <a:p>
              <a:endParaRPr sz="372"/>
            </a:p>
          </p:txBody>
        </p:sp>
        <p:sp>
          <p:nvSpPr>
            <p:cNvPr id="13" name="object 13"/>
            <p:cNvSpPr/>
            <p:nvPr/>
          </p:nvSpPr>
          <p:spPr>
            <a:xfrm>
              <a:off x="2286000" y="4118522"/>
              <a:ext cx="371683" cy="567778"/>
            </a:xfrm>
            <a:custGeom>
              <a:avLst/>
              <a:gdLst/>
              <a:ahLst/>
              <a:cxnLst/>
              <a:rect l="l" t="t" r="r" b="b"/>
              <a:pathLst>
                <a:path w="817245" h="1248409">
                  <a:moveTo>
                    <a:pt x="197335" y="106073"/>
                  </a:moveTo>
                  <a:lnTo>
                    <a:pt x="90911" y="106073"/>
                  </a:lnTo>
                  <a:lnTo>
                    <a:pt x="0" y="1239378"/>
                  </a:lnTo>
                  <a:lnTo>
                    <a:pt x="105724" y="1247864"/>
                  </a:lnTo>
                  <a:lnTo>
                    <a:pt x="125417" y="1002509"/>
                  </a:lnTo>
                  <a:lnTo>
                    <a:pt x="798117" y="1002509"/>
                  </a:lnTo>
                  <a:lnTo>
                    <a:pt x="793111" y="940113"/>
                  </a:lnTo>
                  <a:lnTo>
                    <a:pt x="130421" y="940113"/>
                  </a:lnTo>
                  <a:lnTo>
                    <a:pt x="197335" y="106073"/>
                  </a:lnTo>
                  <a:close/>
                </a:path>
                <a:path w="817245" h="1248409">
                  <a:moveTo>
                    <a:pt x="798117" y="1002509"/>
                  </a:moveTo>
                  <a:lnTo>
                    <a:pt x="691697" y="1002509"/>
                  </a:lnTo>
                  <a:lnTo>
                    <a:pt x="711392" y="1247864"/>
                  </a:lnTo>
                  <a:lnTo>
                    <a:pt x="817117" y="1239378"/>
                  </a:lnTo>
                  <a:lnTo>
                    <a:pt x="798117" y="1002509"/>
                  </a:lnTo>
                  <a:close/>
                </a:path>
                <a:path w="817245" h="1248409">
                  <a:moveTo>
                    <a:pt x="726209" y="106073"/>
                  </a:moveTo>
                  <a:lnTo>
                    <a:pt x="619793" y="106073"/>
                  </a:lnTo>
                  <a:lnTo>
                    <a:pt x="686692" y="940113"/>
                  </a:lnTo>
                  <a:lnTo>
                    <a:pt x="793111" y="940113"/>
                  </a:lnTo>
                  <a:lnTo>
                    <a:pt x="726209" y="106073"/>
                  </a:lnTo>
                  <a:close/>
                </a:path>
                <a:path w="817245" h="1248409">
                  <a:moveTo>
                    <a:pt x="801652" y="0"/>
                  </a:moveTo>
                  <a:lnTo>
                    <a:pt x="15462" y="0"/>
                  </a:lnTo>
                  <a:lnTo>
                    <a:pt x="15462" y="106073"/>
                  </a:lnTo>
                  <a:lnTo>
                    <a:pt x="801652" y="106073"/>
                  </a:lnTo>
                  <a:lnTo>
                    <a:pt x="801652" y="0"/>
                  </a:lnTo>
                  <a:close/>
                </a:path>
              </a:pathLst>
            </a:custGeom>
            <a:solidFill>
              <a:srgbClr val="000000"/>
            </a:solidFill>
          </p:spPr>
          <p:txBody>
            <a:bodyPr wrap="square" lIns="0" tIns="0" rIns="0" bIns="0" rtlCol="0"/>
            <a:lstStyle/>
            <a:p>
              <a:endParaRPr sz="372"/>
            </a:p>
          </p:txBody>
        </p:sp>
        <p:sp>
          <p:nvSpPr>
            <p:cNvPr id="14" name="object 14"/>
            <p:cNvSpPr/>
            <p:nvPr/>
          </p:nvSpPr>
          <p:spPr>
            <a:xfrm>
              <a:off x="1905915" y="3863978"/>
              <a:ext cx="115519" cy="117541"/>
            </a:xfrm>
            <a:custGeom>
              <a:avLst/>
              <a:gdLst/>
              <a:ahLst/>
              <a:cxnLst/>
              <a:rect l="l" t="t" r="r" b="b"/>
              <a:pathLst>
                <a:path w="254000" h="258445">
                  <a:moveTo>
                    <a:pt x="72441" y="0"/>
                  </a:moveTo>
                  <a:lnTo>
                    <a:pt x="26730" y="31626"/>
                  </a:lnTo>
                  <a:lnTo>
                    <a:pt x="20439" y="50654"/>
                  </a:lnTo>
                  <a:lnTo>
                    <a:pt x="22359" y="60666"/>
                  </a:lnTo>
                  <a:lnTo>
                    <a:pt x="27616" y="69363"/>
                  </a:lnTo>
                  <a:lnTo>
                    <a:pt x="76385" y="123100"/>
                  </a:lnTo>
                  <a:lnTo>
                    <a:pt x="0" y="215621"/>
                  </a:lnTo>
                  <a:lnTo>
                    <a:pt x="11091" y="224500"/>
                  </a:lnTo>
                  <a:lnTo>
                    <a:pt x="21130" y="234566"/>
                  </a:lnTo>
                  <a:lnTo>
                    <a:pt x="30022" y="245730"/>
                  </a:lnTo>
                  <a:lnTo>
                    <a:pt x="37674" y="257901"/>
                  </a:lnTo>
                  <a:lnTo>
                    <a:pt x="114384" y="164968"/>
                  </a:lnTo>
                  <a:lnTo>
                    <a:pt x="223120" y="164968"/>
                  </a:lnTo>
                  <a:lnTo>
                    <a:pt x="248786" y="133882"/>
                  </a:lnTo>
                  <a:lnTo>
                    <a:pt x="253271" y="125379"/>
                  </a:lnTo>
                  <a:lnTo>
                    <a:pt x="253740" y="116468"/>
                  </a:lnTo>
                  <a:lnTo>
                    <a:pt x="250372" y="108206"/>
                  </a:lnTo>
                  <a:lnTo>
                    <a:pt x="243345" y="101647"/>
                  </a:lnTo>
                  <a:lnTo>
                    <a:pt x="81976" y="3511"/>
                  </a:lnTo>
                  <a:lnTo>
                    <a:pt x="72441" y="0"/>
                  </a:lnTo>
                  <a:close/>
                </a:path>
                <a:path w="254000" h="258445">
                  <a:moveTo>
                    <a:pt x="223120" y="164968"/>
                  </a:moveTo>
                  <a:lnTo>
                    <a:pt x="114384" y="164968"/>
                  </a:lnTo>
                  <a:lnTo>
                    <a:pt x="154555" y="209231"/>
                  </a:lnTo>
                  <a:lnTo>
                    <a:pt x="162320" y="214884"/>
                  </a:lnTo>
                  <a:lnTo>
                    <a:pt x="171067" y="216622"/>
                  </a:lnTo>
                  <a:lnTo>
                    <a:pt x="179722" y="214472"/>
                  </a:lnTo>
                  <a:lnTo>
                    <a:pt x="187214" y="208458"/>
                  </a:lnTo>
                  <a:lnTo>
                    <a:pt x="223120" y="164968"/>
                  </a:lnTo>
                  <a:close/>
                </a:path>
              </a:pathLst>
            </a:custGeom>
            <a:solidFill>
              <a:srgbClr val="000000"/>
            </a:solidFill>
          </p:spPr>
          <p:txBody>
            <a:bodyPr wrap="square" lIns="0" tIns="0" rIns="0" bIns="0" rtlCol="0"/>
            <a:lstStyle/>
            <a:p>
              <a:endParaRPr sz="372"/>
            </a:p>
          </p:txBody>
        </p:sp>
        <p:sp>
          <p:nvSpPr>
            <p:cNvPr id="15" name="object 15"/>
            <p:cNvSpPr/>
            <p:nvPr/>
          </p:nvSpPr>
          <p:spPr>
            <a:xfrm>
              <a:off x="1794789" y="4071518"/>
              <a:ext cx="53765" cy="41352"/>
            </a:xfrm>
            <a:prstGeom prst="rect">
              <a:avLst/>
            </a:prstGeom>
            <a:blipFill>
              <a:blip r:embed="rId4" cstate="print"/>
              <a:stretch>
                <a:fillRect/>
              </a:stretch>
            </a:blipFill>
          </p:spPr>
          <p:txBody>
            <a:bodyPr wrap="square" lIns="0" tIns="0" rIns="0" bIns="0" rtlCol="0"/>
            <a:lstStyle/>
            <a:p>
              <a:endParaRPr sz="372"/>
            </a:p>
          </p:txBody>
        </p:sp>
        <p:sp>
          <p:nvSpPr>
            <p:cNvPr id="16" name="object 16"/>
            <p:cNvSpPr/>
            <p:nvPr/>
          </p:nvSpPr>
          <p:spPr>
            <a:xfrm>
              <a:off x="1516557" y="3759751"/>
              <a:ext cx="400275" cy="300062"/>
            </a:xfrm>
            <a:custGeom>
              <a:avLst/>
              <a:gdLst/>
              <a:ahLst/>
              <a:cxnLst/>
              <a:rect l="l" t="t" r="r" b="b"/>
              <a:pathLst>
                <a:path w="880109" h="659765">
                  <a:moveTo>
                    <a:pt x="112877" y="0"/>
                  </a:moveTo>
                  <a:lnTo>
                    <a:pt x="73371" y="2359"/>
                  </a:lnTo>
                  <a:lnTo>
                    <a:pt x="37808" y="19859"/>
                  </a:lnTo>
                  <a:lnTo>
                    <a:pt x="12588" y="48645"/>
                  </a:lnTo>
                  <a:lnTo>
                    <a:pt x="0" y="84787"/>
                  </a:lnTo>
                  <a:lnTo>
                    <a:pt x="2328" y="124356"/>
                  </a:lnTo>
                  <a:lnTo>
                    <a:pt x="14241" y="161787"/>
                  </a:lnTo>
                  <a:lnTo>
                    <a:pt x="28978" y="200315"/>
                  </a:lnTo>
                  <a:lnTo>
                    <a:pt x="50401" y="248367"/>
                  </a:lnTo>
                  <a:lnTo>
                    <a:pt x="79134" y="303178"/>
                  </a:lnTo>
                  <a:lnTo>
                    <a:pt x="115801" y="361985"/>
                  </a:lnTo>
                  <a:lnTo>
                    <a:pt x="161026" y="422025"/>
                  </a:lnTo>
                  <a:lnTo>
                    <a:pt x="213875" y="479110"/>
                  </a:lnTo>
                  <a:lnTo>
                    <a:pt x="244570" y="507130"/>
                  </a:lnTo>
                  <a:lnTo>
                    <a:pt x="278213" y="534181"/>
                  </a:lnTo>
                  <a:lnTo>
                    <a:pt x="314881" y="559796"/>
                  </a:lnTo>
                  <a:lnTo>
                    <a:pt x="354652" y="583508"/>
                  </a:lnTo>
                  <a:lnTo>
                    <a:pt x="397601" y="604851"/>
                  </a:lnTo>
                  <a:lnTo>
                    <a:pt x="443805" y="623359"/>
                  </a:lnTo>
                  <a:lnTo>
                    <a:pt x="493341" y="638566"/>
                  </a:lnTo>
                  <a:lnTo>
                    <a:pt x="546285" y="650006"/>
                  </a:lnTo>
                  <a:lnTo>
                    <a:pt x="602714" y="657211"/>
                  </a:lnTo>
                  <a:lnTo>
                    <a:pt x="662705" y="659717"/>
                  </a:lnTo>
                  <a:lnTo>
                    <a:pt x="695043" y="659020"/>
                  </a:lnTo>
                  <a:lnTo>
                    <a:pt x="762663" y="653252"/>
                  </a:lnTo>
                  <a:lnTo>
                    <a:pt x="834982" y="633890"/>
                  </a:lnTo>
                  <a:lnTo>
                    <a:pt x="862742" y="607542"/>
                  </a:lnTo>
                  <a:lnTo>
                    <a:pt x="878597" y="572705"/>
                  </a:lnTo>
                  <a:lnTo>
                    <a:pt x="879907" y="533078"/>
                  </a:lnTo>
                  <a:lnTo>
                    <a:pt x="865730" y="496055"/>
                  </a:lnTo>
                  <a:lnTo>
                    <a:pt x="839354" y="468301"/>
                  </a:lnTo>
                  <a:lnTo>
                    <a:pt x="818743" y="458921"/>
                  </a:lnTo>
                  <a:lnTo>
                    <a:pt x="694335" y="458921"/>
                  </a:lnTo>
                  <a:lnTo>
                    <a:pt x="629401" y="458275"/>
                  </a:lnTo>
                  <a:lnTo>
                    <a:pt x="569942" y="450135"/>
                  </a:lnTo>
                  <a:lnTo>
                    <a:pt x="515752" y="435449"/>
                  </a:lnTo>
                  <a:lnTo>
                    <a:pt x="466625" y="415164"/>
                  </a:lnTo>
                  <a:lnTo>
                    <a:pt x="422357" y="390227"/>
                  </a:lnTo>
                  <a:lnTo>
                    <a:pt x="382741" y="361587"/>
                  </a:lnTo>
                  <a:lnTo>
                    <a:pt x="347572" y="330191"/>
                  </a:lnTo>
                  <a:lnTo>
                    <a:pt x="316646" y="296985"/>
                  </a:lnTo>
                  <a:lnTo>
                    <a:pt x="289756" y="262919"/>
                  </a:lnTo>
                  <a:lnTo>
                    <a:pt x="266697" y="228938"/>
                  </a:lnTo>
                  <a:lnTo>
                    <a:pt x="247265" y="195992"/>
                  </a:lnTo>
                  <a:lnTo>
                    <a:pt x="218455" y="136989"/>
                  </a:lnTo>
                  <a:lnTo>
                    <a:pt x="201683" y="93492"/>
                  </a:lnTo>
                  <a:lnTo>
                    <a:pt x="195307" y="73079"/>
                  </a:lnTo>
                  <a:lnTo>
                    <a:pt x="177737" y="37637"/>
                  </a:lnTo>
                  <a:lnTo>
                    <a:pt x="148963" y="12518"/>
                  </a:lnTo>
                  <a:lnTo>
                    <a:pt x="112877" y="0"/>
                  </a:lnTo>
                  <a:close/>
                </a:path>
                <a:path w="880109" h="659765">
                  <a:moveTo>
                    <a:pt x="764948" y="451126"/>
                  </a:moveTo>
                  <a:lnTo>
                    <a:pt x="694335" y="458921"/>
                  </a:lnTo>
                  <a:lnTo>
                    <a:pt x="818743" y="458921"/>
                  </a:lnTo>
                  <a:lnTo>
                    <a:pt x="804515" y="452447"/>
                  </a:lnTo>
                  <a:lnTo>
                    <a:pt x="764948" y="451126"/>
                  </a:lnTo>
                  <a:close/>
                </a:path>
              </a:pathLst>
            </a:custGeom>
            <a:solidFill>
              <a:srgbClr val="000000"/>
            </a:solidFill>
          </p:spPr>
          <p:txBody>
            <a:bodyPr wrap="square" lIns="0" tIns="0" rIns="0" bIns="0" rtlCol="0"/>
            <a:lstStyle/>
            <a:p>
              <a:endParaRPr sz="372"/>
            </a:p>
          </p:txBody>
        </p:sp>
        <p:sp>
          <p:nvSpPr>
            <p:cNvPr id="17" name="object 17"/>
            <p:cNvSpPr/>
            <p:nvPr/>
          </p:nvSpPr>
          <p:spPr>
            <a:xfrm>
              <a:off x="1870822" y="3794556"/>
              <a:ext cx="88000" cy="61433"/>
            </a:xfrm>
            <a:prstGeom prst="rect">
              <a:avLst/>
            </a:prstGeom>
            <a:blipFill>
              <a:blip r:embed="rId5" cstate="print"/>
              <a:stretch>
                <a:fillRect/>
              </a:stretch>
            </a:blipFill>
          </p:spPr>
          <p:txBody>
            <a:bodyPr wrap="square" lIns="0" tIns="0" rIns="0" bIns="0" rtlCol="0"/>
            <a:lstStyle/>
            <a:p>
              <a:endParaRPr sz="372"/>
            </a:p>
          </p:txBody>
        </p:sp>
        <p:sp>
          <p:nvSpPr>
            <p:cNvPr id="18" name="object 18"/>
            <p:cNvSpPr/>
            <p:nvPr/>
          </p:nvSpPr>
          <p:spPr>
            <a:xfrm>
              <a:off x="1886309" y="4282490"/>
              <a:ext cx="59934" cy="87404"/>
            </a:xfrm>
            <a:prstGeom prst="rect">
              <a:avLst/>
            </a:prstGeom>
            <a:blipFill>
              <a:blip r:embed="rId6" cstate="print"/>
              <a:stretch>
                <a:fillRect/>
              </a:stretch>
            </a:blipFill>
          </p:spPr>
          <p:txBody>
            <a:bodyPr wrap="square" lIns="0" tIns="0" rIns="0" bIns="0" rtlCol="0"/>
            <a:lstStyle/>
            <a:p>
              <a:endParaRPr sz="372"/>
            </a:p>
          </p:txBody>
        </p:sp>
      </p:grpSp>
      <p:sp>
        <p:nvSpPr>
          <p:cNvPr id="19" name="Slide Number Placeholder 18">
            <a:extLst>
              <a:ext uri="{FF2B5EF4-FFF2-40B4-BE49-F238E27FC236}">
                <a16:creationId xmlns:a16="http://schemas.microsoft.com/office/drawing/2014/main" id="{4359CE13-CA67-6E4C-8F0B-7BC9A118A819}"/>
              </a:ext>
            </a:extLst>
          </p:cNvPr>
          <p:cNvSpPr>
            <a:spLocks noGrp="1"/>
          </p:cNvSpPr>
          <p:nvPr>
            <p:ph type="sldNum" sz="quarter" idx="7"/>
          </p:nvPr>
        </p:nvSpPr>
        <p:spPr/>
        <p:txBody>
          <a:bodyPr/>
          <a:lstStyle/>
          <a:p>
            <a:fld id="{B6F15528-21DE-4FAA-801E-634DDDAF4B2B}" type="slidenum">
              <a:rPr lang="en-US" smtClean="0"/>
              <a:t>9</a:t>
            </a:fld>
            <a:endParaRPr lang="en-US"/>
          </a:p>
        </p:txBody>
      </p:sp>
      <p:sp>
        <p:nvSpPr>
          <p:cNvPr id="20" name="Rectangle 19">
            <a:extLst>
              <a:ext uri="{FF2B5EF4-FFF2-40B4-BE49-F238E27FC236}">
                <a16:creationId xmlns:a16="http://schemas.microsoft.com/office/drawing/2014/main" id="{0863ECC1-6A84-8148-9ABB-E229909FE9C9}"/>
              </a:ext>
            </a:extLst>
          </p:cNvPr>
          <p:cNvSpPr/>
          <p:nvPr/>
        </p:nvSpPr>
        <p:spPr>
          <a:xfrm>
            <a:off x="996460" y="1704959"/>
            <a:ext cx="2579080" cy="1336263"/>
          </a:xfrm>
          <a:prstGeom prst="rect">
            <a:avLst/>
          </a:prstGeom>
        </p:spPr>
        <p:txBody>
          <a:bodyPr wrap="square">
            <a:spAutoFit/>
          </a:bodyPr>
          <a:lstStyle/>
          <a:p>
            <a:pPr marL="5776">
              <a:spcBef>
                <a:spcPts val="61"/>
              </a:spcBef>
            </a:pPr>
            <a:r>
              <a:rPr lang="en-US" sz="2000" b="1" spc="9" dirty="0">
                <a:latin typeface="Helvetica Neue"/>
                <a:cs typeface="Helvetica Neue"/>
              </a:rPr>
              <a:t>Treating clinician</a:t>
            </a:r>
          </a:p>
          <a:p>
            <a:pPr marL="348676" indent="-342900">
              <a:spcBef>
                <a:spcPts val="61"/>
              </a:spcBef>
              <a:buFont typeface="Arial" panose="020B0604020202020204" pitchFamily="34" charset="0"/>
              <a:buChar char="•"/>
            </a:pPr>
            <a:r>
              <a:rPr lang="en-US" sz="2000" spc="9" dirty="0">
                <a:latin typeface="Helvetica Neue"/>
                <a:cs typeface="Helvetica Neue"/>
              </a:rPr>
              <a:t>Prevents differential cointerventions</a:t>
            </a:r>
            <a:endParaRPr lang="en-US" sz="2000" dirty="0">
              <a:latin typeface="Helvetica Neue"/>
              <a:cs typeface="Helvetica Neue"/>
            </a:endParaRPr>
          </a:p>
        </p:txBody>
      </p:sp>
    </p:spTree>
    <p:extLst>
      <p:ext uri="{BB962C8B-B14F-4D97-AF65-F5344CB8AC3E}">
        <p14:creationId xmlns:p14="http://schemas.microsoft.com/office/powerpoint/2010/main" val="2976252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BEEE5A88-CDB5-E743-8773-58CD3604995D}"/>
              </a:ext>
            </a:extLst>
          </p:cNvPr>
          <p:cNvSpPr>
            <a:spLocks noGrp="1" noChangeArrowheads="1"/>
          </p:cNvSpPr>
          <p:nvPr>
            <p:ph type="title"/>
          </p:nvPr>
        </p:nvSpPr>
        <p:spPr>
          <a:xfrm>
            <a:off x="1143000" y="266700"/>
            <a:ext cx="8915400" cy="514350"/>
          </a:xfrm>
        </p:spPr>
        <p:txBody>
          <a:bodyPr/>
          <a:lstStyle/>
          <a:p>
            <a:r>
              <a:rPr lang="en-US" altLang="en-US" sz="3200" dirty="0"/>
              <a:t>ACCORD Diabetes Trial: Patient-Relevant Outcomes </a:t>
            </a:r>
          </a:p>
        </p:txBody>
      </p:sp>
      <p:sp>
        <p:nvSpPr>
          <p:cNvPr id="238595" name="Rectangle 3">
            <a:extLst>
              <a:ext uri="{FF2B5EF4-FFF2-40B4-BE49-F238E27FC236}">
                <a16:creationId xmlns:a16="http://schemas.microsoft.com/office/drawing/2014/main" id="{379504DF-41B3-B444-8095-81D4183ACC2C}"/>
              </a:ext>
            </a:extLst>
          </p:cNvPr>
          <p:cNvSpPr>
            <a:spLocks noGrp="1" noChangeArrowheads="1"/>
          </p:cNvSpPr>
          <p:nvPr>
            <p:ph type="body" idx="1"/>
          </p:nvPr>
        </p:nvSpPr>
        <p:spPr>
          <a:xfrm>
            <a:off x="1143000" y="1123950"/>
            <a:ext cx="7696200" cy="3276600"/>
          </a:xfrm>
        </p:spPr>
        <p:txBody>
          <a:bodyPr/>
          <a:lstStyle/>
          <a:p>
            <a:pPr>
              <a:lnSpc>
                <a:spcPct val="90000"/>
              </a:lnSpc>
              <a:defRPr/>
            </a:pPr>
            <a:r>
              <a:rPr lang="en-US" altLang="en-US" sz="2600" i="1" dirty="0">
                <a:ea typeface="MS PGothic" panose="020B0600070205080204" pitchFamily="34" charset="-128"/>
              </a:rPr>
              <a:t>Decreased</a:t>
            </a:r>
            <a:r>
              <a:rPr lang="en-US" altLang="en-US" sz="2600" dirty="0">
                <a:ea typeface="MS PGothic" panose="020B0600070205080204" pitchFamily="34" charset="-128"/>
              </a:rPr>
              <a:t> nonfatal MI  (3.6% vs 4.6%; HR 0.76, P= 0.004)</a:t>
            </a:r>
          </a:p>
          <a:p>
            <a:pPr>
              <a:lnSpc>
                <a:spcPct val="90000"/>
              </a:lnSpc>
              <a:defRPr/>
            </a:pPr>
            <a:r>
              <a:rPr lang="en-US" altLang="en-US" sz="2600" dirty="0">
                <a:ea typeface="MS PGothic" panose="020B0600070205080204" pitchFamily="34" charset="-128"/>
              </a:rPr>
              <a:t>No significant effect on primary </a:t>
            </a:r>
            <a:r>
              <a:rPr lang="en-US" altLang="en-US" sz="2600" i="1" dirty="0">
                <a:ea typeface="MS PGothic" panose="020B0600070205080204" pitchFamily="34" charset="-128"/>
              </a:rPr>
              <a:t>(</a:t>
            </a:r>
            <a:r>
              <a:rPr lang="en-US" altLang="en-US" sz="2600" b="1" i="1" dirty="0">
                <a:ea typeface="MS PGothic" panose="020B0600070205080204" pitchFamily="34" charset="-128"/>
              </a:rPr>
              <a:t>composite</a:t>
            </a:r>
            <a:r>
              <a:rPr lang="en-US" altLang="en-US" sz="2600" i="1" dirty="0">
                <a:ea typeface="MS PGothic" panose="020B0600070205080204" pitchFamily="34" charset="-128"/>
              </a:rPr>
              <a:t>) </a:t>
            </a:r>
            <a:r>
              <a:rPr lang="en-US" altLang="en-US" sz="2600" dirty="0">
                <a:ea typeface="MS PGothic" panose="020B0600070205080204" pitchFamily="34" charset="-128"/>
              </a:rPr>
              <a:t>outcome of nonfatal MI, nonfatal stroke or  cardiovascular death </a:t>
            </a:r>
          </a:p>
          <a:p>
            <a:pPr>
              <a:lnSpc>
                <a:spcPct val="90000"/>
              </a:lnSpc>
              <a:defRPr/>
            </a:pPr>
            <a:r>
              <a:rPr lang="en-US" altLang="en-US" sz="2600" i="1" dirty="0">
                <a:ea typeface="MS PGothic" panose="020B0600070205080204" pitchFamily="34" charset="-128"/>
              </a:rPr>
              <a:t>Increased</a:t>
            </a:r>
            <a:r>
              <a:rPr lang="en-US" altLang="en-US" sz="2600" dirty="0">
                <a:ea typeface="MS PGothic" panose="020B0600070205080204" pitchFamily="34" charset="-128"/>
              </a:rPr>
              <a:t> cardiovascular death, leading to higher total mortality (5.0% vs 4.0%; HR 1.22 P= 0.04)</a:t>
            </a:r>
          </a:p>
          <a:p>
            <a:pPr lvl="1">
              <a:lnSpc>
                <a:spcPct val="90000"/>
              </a:lnSpc>
              <a:defRPr/>
            </a:pPr>
            <a:r>
              <a:rPr lang="en-US" altLang="en-US" sz="2600" i="1" dirty="0">
                <a:effectLst>
                  <a:outerShdw blurRad="38100" dist="38100" dir="2700000" algn="tl">
                    <a:srgbClr val="000000"/>
                  </a:outerShdw>
                </a:effectLst>
                <a:ea typeface="MS PGothic" panose="020B0600070205080204" pitchFamily="34" charset="-128"/>
              </a:rPr>
              <a:t>Persisted at 5-year follow-up (P=0.02)</a:t>
            </a:r>
          </a:p>
        </p:txBody>
      </p:sp>
      <p:sp>
        <p:nvSpPr>
          <p:cNvPr id="52227" name="Text Box 4">
            <a:extLst>
              <a:ext uri="{FF2B5EF4-FFF2-40B4-BE49-F238E27FC236}">
                <a16:creationId xmlns:a16="http://schemas.microsoft.com/office/drawing/2014/main" id="{7A81C6D3-277B-9945-A03F-EB4E611F48F4}"/>
              </a:ext>
            </a:extLst>
          </p:cNvPr>
          <p:cNvSpPr txBox="1">
            <a:spLocks noChangeArrowheads="1"/>
          </p:cNvSpPr>
          <p:nvPr/>
        </p:nvSpPr>
        <p:spPr bwMode="auto">
          <a:xfrm>
            <a:off x="304800" y="4743450"/>
            <a:ext cx="845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endParaRPr kumimoji="0" lang="en-US" altLang="en-US"/>
          </a:p>
        </p:txBody>
      </p:sp>
      <p:sp>
        <p:nvSpPr>
          <p:cNvPr id="65540" name="Rectangle 7">
            <a:extLst>
              <a:ext uri="{FF2B5EF4-FFF2-40B4-BE49-F238E27FC236}">
                <a16:creationId xmlns:a16="http://schemas.microsoft.com/office/drawing/2014/main" id="{DD36333C-93B7-1A41-92CC-6C2F46A6F610}"/>
              </a:ext>
            </a:extLst>
          </p:cNvPr>
          <p:cNvSpPr>
            <a:spLocks noChangeArrowheads="1"/>
          </p:cNvSpPr>
          <p:nvPr/>
        </p:nvSpPr>
        <p:spPr bwMode="auto">
          <a:xfrm>
            <a:off x="1371600" y="4457700"/>
            <a:ext cx="6172200" cy="1262063"/>
          </a:xfrm>
          <a:prstGeom prst="rect">
            <a:avLst/>
          </a:prstGeom>
          <a:noFill/>
          <a:ln>
            <a:noFill/>
          </a:ln>
        </p:spPr>
        <p:txBody>
          <a:bodyPr wrap="square">
            <a:spAutoFit/>
          </a:bodyPr>
          <a:lstStyle/>
          <a:p>
            <a:pPr>
              <a:spcBef>
                <a:spcPct val="50000"/>
              </a:spcBef>
              <a:defRPr/>
            </a:pPr>
            <a:r>
              <a:rPr lang="en-US" sz="2000" dirty="0">
                <a:effectLst>
                  <a:outerShdw blurRad="38100" dist="38100" dir="2700000" algn="tl">
                    <a:srgbClr val="000000"/>
                  </a:outerShdw>
                </a:effectLst>
                <a:latin typeface="Lucida Sans Unicode" charset="0"/>
                <a:ea typeface="ＭＳ Ｐゴシック" charset="0"/>
                <a:cs typeface="ＭＳ Ｐゴシック" charset="0"/>
              </a:rPr>
              <a:t>ACCORD Study Group. NEJM 2008;358:2545-59 ; NEJM 2011;364:818-28</a:t>
            </a:r>
          </a:p>
          <a:p>
            <a:pPr>
              <a:spcBef>
                <a:spcPct val="50000"/>
              </a:spcBef>
              <a:defRPr/>
            </a:pPr>
            <a:endParaRPr lang="en-US" dirty="0">
              <a:latin typeface="Arial" charset="0"/>
              <a:ea typeface="ＭＳ Ｐゴシック" charset="0"/>
              <a:cs typeface="ＭＳ Ｐゴシック" charset="0"/>
            </a:endParaRPr>
          </a:p>
        </p:txBody>
      </p:sp>
      <p:sp>
        <p:nvSpPr>
          <p:cNvPr id="52229" name="Slide Number Placeholder 1">
            <a:extLst>
              <a:ext uri="{FF2B5EF4-FFF2-40B4-BE49-F238E27FC236}">
                <a16:creationId xmlns:a16="http://schemas.microsoft.com/office/drawing/2014/main" id="{45765949-AA59-4640-95CA-7B35C881B93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3E92D284-1E23-A440-AC9C-32F264B7966D}" type="slidenum">
              <a:rPr kumimoji="0" lang="en-US" altLang="en-US" sz="1400" smtClean="0">
                <a:latin typeface="Times" pitchFamily="2" charset="0"/>
              </a:rPr>
              <a:pPr>
                <a:spcBef>
                  <a:spcPct val="0"/>
                </a:spcBef>
                <a:buClrTx/>
                <a:buSzTx/>
                <a:buFontTx/>
                <a:buNone/>
              </a:pPr>
              <a:t>90</a:t>
            </a:fld>
            <a:endParaRPr kumimoji="0" lang="en-US" altLang="en-US" sz="1400">
              <a:latin typeface="Times" pitchFamily="2" charset="0"/>
            </a:endParaRPr>
          </a:p>
        </p:txBody>
      </p:sp>
    </p:spTree>
    <p:custDataLst>
      <p:tags r:id="rId1"/>
    </p:custDataLst>
    <p:extLst>
      <p:ext uri="{BB962C8B-B14F-4D97-AF65-F5344CB8AC3E}">
        <p14:creationId xmlns:p14="http://schemas.microsoft.com/office/powerpoint/2010/main" val="329616768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85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85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859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85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5"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9C84D-00AE-DE4E-BF1B-E6DAAC6B7CAD}"/>
              </a:ext>
            </a:extLst>
          </p:cNvPr>
          <p:cNvSpPr>
            <a:spLocks noGrp="1"/>
          </p:cNvSpPr>
          <p:nvPr>
            <p:ph type="title"/>
          </p:nvPr>
        </p:nvSpPr>
        <p:spPr>
          <a:xfrm>
            <a:off x="1219200" y="113717"/>
            <a:ext cx="7772400" cy="685800"/>
          </a:xfrm>
        </p:spPr>
        <p:txBody>
          <a:bodyPr/>
          <a:lstStyle/>
          <a:p>
            <a:r>
              <a:rPr lang="en-US" dirty="0"/>
              <a:t>More from the Jane Brody NYT column…</a:t>
            </a:r>
          </a:p>
        </p:txBody>
      </p:sp>
      <p:sp>
        <p:nvSpPr>
          <p:cNvPr id="3" name="Content Placeholder 2">
            <a:extLst>
              <a:ext uri="{FF2B5EF4-FFF2-40B4-BE49-F238E27FC236}">
                <a16:creationId xmlns:a16="http://schemas.microsoft.com/office/drawing/2014/main" id="{FC229B74-07D3-5343-90C3-BC6E97AFBB0C}"/>
              </a:ext>
            </a:extLst>
          </p:cNvPr>
          <p:cNvSpPr>
            <a:spLocks noGrp="1"/>
          </p:cNvSpPr>
          <p:nvPr>
            <p:ph idx="1"/>
          </p:nvPr>
        </p:nvSpPr>
        <p:spPr>
          <a:xfrm>
            <a:off x="1066800" y="898460"/>
            <a:ext cx="7772400" cy="3086100"/>
          </a:xfrm>
        </p:spPr>
        <p:txBody>
          <a:bodyPr/>
          <a:lstStyle/>
          <a:p>
            <a:r>
              <a:rPr lang="en-US" sz="2000" dirty="0"/>
              <a:t>"</a:t>
            </a:r>
            <a:r>
              <a:rPr lang="en-US" sz="2000" kern="1200" dirty="0">
                <a:latin typeface="Times New Roman" charset="0"/>
              </a:rPr>
              <a:t>Unfortunately, the biologics are expensive, and insurance companies usually insist that patients fail to get relief from three months of treatment with each of two other drugs before they will cover the cost." </a:t>
            </a:r>
          </a:p>
          <a:p>
            <a:r>
              <a:rPr lang="en-US" sz="2000" kern="1200" dirty="0">
                <a:latin typeface="Times New Roman" charset="0"/>
              </a:rPr>
              <a:t>"However, for some patients, including some with heart conditions, insurance coverage can be more readily obtained if their doctors document that the older drugs are medically hazardous for them. </a:t>
            </a:r>
          </a:p>
          <a:p>
            <a:r>
              <a:rPr lang="en-US" sz="2000" kern="1200" dirty="0">
                <a:latin typeface="Times New Roman" charset="0"/>
              </a:rPr>
              <a:t>"Still, too often, doctors have to pursue a time-consuming appeal process to get the coverage their patients require."</a:t>
            </a:r>
          </a:p>
          <a:p>
            <a:r>
              <a:rPr lang="en-US" sz="2000" kern="1200" dirty="0">
                <a:latin typeface="Times New Roman" charset="0"/>
              </a:rPr>
              <a:t>"Dr. Silberstein urged patience when trying a new drug for migraine. He and his colleagues studied patients who had little relief after a month or two on a biologic, but by six months had almost no headaches."</a:t>
            </a:r>
            <a:r>
              <a:rPr lang="en-US" sz="2000" dirty="0"/>
              <a:t> </a:t>
            </a:r>
          </a:p>
          <a:p>
            <a:pPr marL="0" indent="0">
              <a:buNone/>
            </a:pPr>
            <a:endParaRPr lang="en-US" kern="1200" dirty="0">
              <a:latin typeface="Times New Roman" charset="0"/>
            </a:endParaRPr>
          </a:p>
          <a:p>
            <a:endParaRPr lang="en-US" dirty="0"/>
          </a:p>
        </p:txBody>
      </p:sp>
      <p:sp>
        <p:nvSpPr>
          <p:cNvPr id="4" name="Slide Number Placeholder 3">
            <a:extLst>
              <a:ext uri="{FF2B5EF4-FFF2-40B4-BE49-F238E27FC236}">
                <a16:creationId xmlns:a16="http://schemas.microsoft.com/office/drawing/2014/main" id="{B4BD0BF5-AFA0-C247-A723-6601F8BD2E51}"/>
              </a:ext>
            </a:extLst>
          </p:cNvPr>
          <p:cNvSpPr>
            <a:spLocks noGrp="1"/>
          </p:cNvSpPr>
          <p:nvPr>
            <p:ph type="sldNum" sz="quarter" idx="12"/>
          </p:nvPr>
        </p:nvSpPr>
        <p:spPr/>
        <p:txBody>
          <a:bodyPr/>
          <a:lstStyle/>
          <a:p>
            <a:pPr>
              <a:defRPr/>
            </a:pPr>
            <a:fld id="{3F3F56E1-7635-D94F-AA7C-B0630E87E1CC}" type="slidenum">
              <a:rPr lang="en-US" altLang="en-US" smtClean="0"/>
              <a:pPr>
                <a:defRPr/>
              </a:pPr>
              <a:t>91</a:t>
            </a:fld>
            <a:endParaRPr lang="en-US" altLang="en-US"/>
          </a:p>
        </p:txBody>
      </p:sp>
    </p:spTree>
    <p:extLst>
      <p:ext uri="{BB962C8B-B14F-4D97-AF65-F5344CB8AC3E}">
        <p14:creationId xmlns:p14="http://schemas.microsoft.com/office/powerpoint/2010/main" val="29218315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CAC3781B-3490-B148-989C-EB7607E9A05C}"/>
              </a:ext>
            </a:extLst>
          </p:cNvPr>
          <p:cNvSpPr>
            <a:spLocks noGrp="1" noChangeArrowheads="1"/>
          </p:cNvSpPr>
          <p:nvPr>
            <p:ph type="title"/>
          </p:nvPr>
        </p:nvSpPr>
        <p:spPr>
          <a:xfrm>
            <a:off x="1371600" y="171450"/>
            <a:ext cx="6629400" cy="857250"/>
          </a:xfrm>
        </p:spPr>
        <p:txBody>
          <a:bodyPr/>
          <a:lstStyle/>
          <a:p>
            <a:r>
              <a:rPr lang="en-US" altLang="en-US" sz="3600" dirty="0"/>
              <a:t>Choice of Comparison Drug:</a:t>
            </a:r>
            <a:br>
              <a:rPr lang="en-US" altLang="en-US" sz="3600" dirty="0"/>
            </a:br>
            <a:r>
              <a:rPr lang="en-US" altLang="en-US" sz="3600" dirty="0"/>
              <a:t> Ineffective</a:t>
            </a:r>
          </a:p>
        </p:txBody>
      </p:sp>
      <p:sp>
        <p:nvSpPr>
          <p:cNvPr id="353283" name="Rectangle 3">
            <a:extLst>
              <a:ext uri="{FF2B5EF4-FFF2-40B4-BE49-F238E27FC236}">
                <a16:creationId xmlns:a16="http://schemas.microsoft.com/office/drawing/2014/main" id="{E110F609-0E98-2741-8A49-40C407F83C8D}"/>
              </a:ext>
            </a:extLst>
          </p:cNvPr>
          <p:cNvSpPr>
            <a:spLocks noGrp="1" noChangeArrowheads="1"/>
          </p:cNvSpPr>
          <p:nvPr>
            <p:ph type="body" idx="1"/>
          </p:nvPr>
        </p:nvSpPr>
        <p:spPr>
          <a:xfrm>
            <a:off x="1143000" y="1257300"/>
            <a:ext cx="7848600" cy="2571750"/>
          </a:xfrm>
        </p:spPr>
        <p:txBody>
          <a:bodyPr/>
          <a:lstStyle/>
          <a:p>
            <a:pPr>
              <a:lnSpc>
                <a:spcPct val="80000"/>
              </a:lnSpc>
            </a:pPr>
            <a:r>
              <a:rPr lang="en-US" altLang="en-US" sz="2800" dirty="0"/>
              <a:t>Meta-analysis of fluconazole vs. amphotericin to prevent fungal infections in neutropenic cancer patients*</a:t>
            </a:r>
          </a:p>
          <a:p>
            <a:pPr>
              <a:lnSpc>
                <a:spcPct val="80000"/>
              </a:lnSpc>
            </a:pPr>
            <a:r>
              <a:rPr lang="en-US" altLang="en-US" sz="2800" dirty="0"/>
              <a:t>Almost all studies (92% of included patients) sponsored by Pfizer</a:t>
            </a:r>
          </a:p>
          <a:p>
            <a:pPr>
              <a:lnSpc>
                <a:spcPct val="80000"/>
              </a:lnSpc>
            </a:pPr>
            <a:r>
              <a:rPr lang="en-US" altLang="en-US" sz="2800" dirty="0"/>
              <a:t>Amphotericin B given orally to comparison groups (79% of patients)</a:t>
            </a:r>
          </a:p>
          <a:p>
            <a:pPr>
              <a:lnSpc>
                <a:spcPct val="80000"/>
              </a:lnSpc>
            </a:pPr>
            <a:r>
              <a:rPr lang="en-US" altLang="en-US" sz="2800" dirty="0"/>
              <a:t>Amphotericin is poorly absorbed orally</a:t>
            </a:r>
          </a:p>
          <a:p>
            <a:pPr>
              <a:lnSpc>
                <a:spcPct val="80000"/>
              </a:lnSpc>
            </a:pPr>
            <a:endParaRPr lang="en-US" altLang="en-US" sz="2800" dirty="0"/>
          </a:p>
        </p:txBody>
      </p:sp>
      <p:sp>
        <p:nvSpPr>
          <p:cNvPr id="38915" name="Text Box 4">
            <a:extLst>
              <a:ext uri="{FF2B5EF4-FFF2-40B4-BE49-F238E27FC236}">
                <a16:creationId xmlns:a16="http://schemas.microsoft.com/office/drawing/2014/main" id="{19D5E03B-B504-1A46-81A8-9F4BF90CEDE9}"/>
              </a:ext>
            </a:extLst>
          </p:cNvPr>
          <p:cNvSpPr txBox="1">
            <a:spLocks noChangeArrowheads="1"/>
          </p:cNvSpPr>
          <p:nvPr/>
        </p:nvSpPr>
        <p:spPr bwMode="auto">
          <a:xfrm>
            <a:off x="1295400" y="4629150"/>
            <a:ext cx="7543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000" dirty="0"/>
              <a:t>*Johansen HK, </a:t>
            </a:r>
            <a:r>
              <a:rPr kumimoji="0" lang="en-US" altLang="en-US" sz="2000" dirty="0" err="1"/>
              <a:t>Gotzsche</a:t>
            </a:r>
            <a:r>
              <a:rPr kumimoji="0" lang="en-US" altLang="en-US" sz="2000" dirty="0"/>
              <a:t> PC.  JAMA 1999;282:1752-59</a:t>
            </a:r>
          </a:p>
        </p:txBody>
      </p:sp>
      <p:sp>
        <p:nvSpPr>
          <p:cNvPr id="38916" name="Slide Number Placeholder 1">
            <a:extLst>
              <a:ext uri="{FF2B5EF4-FFF2-40B4-BE49-F238E27FC236}">
                <a16:creationId xmlns:a16="http://schemas.microsoft.com/office/drawing/2014/main" id="{F750C441-16EC-B442-98A4-651108D3EEA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60F1B952-61DD-1543-9737-45EBD36A94A1}" type="slidenum">
              <a:rPr kumimoji="0" lang="en-US" altLang="en-US" sz="1400" smtClean="0">
                <a:latin typeface="Times" pitchFamily="2" charset="0"/>
              </a:rPr>
              <a:pPr>
                <a:spcBef>
                  <a:spcPct val="0"/>
                </a:spcBef>
                <a:buClrTx/>
                <a:buSzTx/>
                <a:buFontTx/>
                <a:buNone/>
              </a:pPr>
              <a:t>92</a:t>
            </a:fld>
            <a:endParaRPr kumimoji="0" lang="en-US" altLang="en-US" sz="1400">
              <a:latin typeface="Times" pitchFamily="2" charset="0"/>
            </a:endParaRPr>
          </a:p>
        </p:txBody>
      </p:sp>
    </p:spTree>
    <p:custDataLst>
      <p:tags r:id="rId1"/>
    </p:custDataLst>
    <p:extLst>
      <p:ext uri="{BB962C8B-B14F-4D97-AF65-F5344CB8AC3E}">
        <p14:creationId xmlns:p14="http://schemas.microsoft.com/office/powerpoint/2010/main" val="406034972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32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32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32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32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C51CE71F-959E-AB42-B91F-872B352C0272}"/>
              </a:ext>
            </a:extLst>
          </p:cNvPr>
          <p:cNvSpPr>
            <a:spLocks noGrp="1" noChangeArrowheads="1"/>
          </p:cNvSpPr>
          <p:nvPr>
            <p:ph type="title"/>
          </p:nvPr>
        </p:nvSpPr>
        <p:spPr>
          <a:xfrm>
            <a:off x="1371600" y="47054"/>
            <a:ext cx="7086600" cy="422275"/>
          </a:xfrm>
        </p:spPr>
        <p:txBody>
          <a:bodyPr/>
          <a:lstStyle/>
          <a:p>
            <a:r>
              <a:rPr lang="en-US" altLang="en-US" sz="3600" dirty="0"/>
              <a:t>VESTRI Trial -1</a:t>
            </a:r>
          </a:p>
        </p:txBody>
      </p:sp>
      <p:sp>
        <p:nvSpPr>
          <p:cNvPr id="148483" name="Rectangle 3">
            <a:extLst>
              <a:ext uri="{FF2B5EF4-FFF2-40B4-BE49-F238E27FC236}">
                <a16:creationId xmlns:a16="http://schemas.microsoft.com/office/drawing/2014/main" id="{A21BAB5E-B721-0A47-8014-3A5E77FC4394}"/>
              </a:ext>
            </a:extLst>
          </p:cNvPr>
          <p:cNvSpPr>
            <a:spLocks noGrp="1" noChangeArrowheads="1"/>
          </p:cNvSpPr>
          <p:nvPr>
            <p:ph type="body" idx="1"/>
          </p:nvPr>
        </p:nvSpPr>
        <p:spPr>
          <a:xfrm>
            <a:off x="1143000" y="666750"/>
            <a:ext cx="7924800" cy="3733800"/>
          </a:xfrm>
        </p:spPr>
        <p:txBody>
          <a:bodyPr/>
          <a:lstStyle/>
          <a:p>
            <a:r>
              <a:rPr lang="en-US" dirty="0"/>
              <a:t>26-week trial conducted in 567 trial centers in 32 countries</a:t>
            </a:r>
          </a:p>
          <a:p>
            <a:r>
              <a:rPr lang="en-US" dirty="0"/>
              <a:t>Children 4-11 years with &gt;= 1 asthma exacerbation in the previous year; none within 30 days, no "unstable" asthma</a:t>
            </a:r>
          </a:p>
          <a:p>
            <a:r>
              <a:rPr lang="en-US" dirty="0"/>
              <a:t>Randomized 1:1 to fluticasone-salmeterol vs fluticasone alone</a:t>
            </a:r>
          </a:p>
          <a:p>
            <a:r>
              <a:rPr lang="en-US" dirty="0"/>
              <a:t>Outcome: death, endotracheal intubation, or hospitalization</a:t>
            </a:r>
          </a:p>
          <a:p>
            <a:endParaRPr lang="en-US" dirty="0"/>
          </a:p>
          <a:p>
            <a:endParaRPr lang="en-US" dirty="0"/>
          </a:p>
          <a:p>
            <a:pPr>
              <a:defRPr/>
            </a:pPr>
            <a:endParaRPr lang="en-US" altLang="en-US" dirty="0"/>
          </a:p>
        </p:txBody>
      </p:sp>
      <p:sp>
        <p:nvSpPr>
          <p:cNvPr id="47107" name="Slide Number Placeholder 1">
            <a:extLst>
              <a:ext uri="{FF2B5EF4-FFF2-40B4-BE49-F238E27FC236}">
                <a16:creationId xmlns:a16="http://schemas.microsoft.com/office/drawing/2014/main" id="{E97247AA-1AC4-104A-B3CC-F4349A17607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B7A769A6-E6C3-4A47-B382-11906A11EAFB}" type="slidenum">
              <a:rPr kumimoji="0" lang="en-US" altLang="en-US" sz="1400" smtClean="0">
                <a:latin typeface="Times" pitchFamily="2" charset="0"/>
              </a:rPr>
              <a:pPr>
                <a:spcBef>
                  <a:spcPct val="0"/>
                </a:spcBef>
                <a:buClrTx/>
                <a:buSzTx/>
                <a:buFontTx/>
                <a:buNone/>
              </a:pPr>
              <a:t>93</a:t>
            </a:fld>
            <a:endParaRPr kumimoji="0" lang="en-US" altLang="en-US" sz="1400">
              <a:latin typeface="Times" pitchFamily="2" charset="0"/>
            </a:endParaRPr>
          </a:p>
        </p:txBody>
      </p:sp>
      <p:sp>
        <p:nvSpPr>
          <p:cNvPr id="2" name="TextBox 1">
            <a:extLst>
              <a:ext uri="{FF2B5EF4-FFF2-40B4-BE49-F238E27FC236}">
                <a16:creationId xmlns:a16="http://schemas.microsoft.com/office/drawing/2014/main" id="{AF3E7230-E065-734B-B32F-E1821D810FED}"/>
              </a:ext>
            </a:extLst>
          </p:cNvPr>
          <p:cNvSpPr txBox="1"/>
          <p:nvPr/>
        </p:nvSpPr>
        <p:spPr>
          <a:xfrm>
            <a:off x="990600" y="4625651"/>
            <a:ext cx="7620000" cy="461665"/>
          </a:xfrm>
          <a:prstGeom prst="rect">
            <a:avLst/>
          </a:prstGeom>
          <a:noFill/>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r>
              <a:rPr kumimoji="1" lang="en-US" altLang="en-US" baseline="30000" dirty="0">
                <a:latin typeface="+mn-lt"/>
                <a:ea typeface="ＭＳ Ｐゴシック" panose="020B0600070205080204" pitchFamily="34" charset="-128"/>
              </a:rPr>
              <a:t>1</a:t>
            </a:r>
            <a:r>
              <a:rPr kumimoji="1" lang="en-US" altLang="en-US" dirty="0">
                <a:latin typeface="+mn-lt"/>
                <a:ea typeface="ＭＳ Ｐゴシック" panose="020B0600070205080204" pitchFamily="34" charset="-128"/>
              </a:rPr>
              <a:t>Stempel DA et al</a:t>
            </a:r>
            <a:r>
              <a:rPr lang="en-US" dirty="0"/>
              <a:t> N </a:t>
            </a:r>
            <a:r>
              <a:rPr lang="en-US" dirty="0" err="1"/>
              <a:t>Engl</a:t>
            </a:r>
            <a:r>
              <a:rPr lang="en-US" dirty="0"/>
              <a:t> J Med 2016;375:840-9.</a:t>
            </a:r>
            <a:endParaRPr kumimoji="1" lang="en-US" altLang="en-US" dirty="0">
              <a:latin typeface="+mn-lt"/>
              <a:ea typeface="ＭＳ Ｐゴシック" panose="020B0600070205080204" pitchFamily="34" charset="-128"/>
            </a:endParaRPr>
          </a:p>
        </p:txBody>
      </p:sp>
    </p:spTree>
    <p:custDataLst>
      <p:tags r:id="rId1"/>
    </p:custDataLst>
    <p:extLst>
      <p:ext uri="{BB962C8B-B14F-4D97-AF65-F5344CB8AC3E}">
        <p14:creationId xmlns:p14="http://schemas.microsoft.com/office/powerpoint/2010/main" val="37196412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84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84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84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84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C51CE71F-959E-AB42-B91F-872B352C0272}"/>
              </a:ext>
            </a:extLst>
          </p:cNvPr>
          <p:cNvSpPr>
            <a:spLocks noGrp="1" noChangeArrowheads="1"/>
          </p:cNvSpPr>
          <p:nvPr>
            <p:ph type="title"/>
          </p:nvPr>
        </p:nvSpPr>
        <p:spPr>
          <a:xfrm>
            <a:off x="1371600" y="47054"/>
            <a:ext cx="7086600" cy="422275"/>
          </a:xfrm>
        </p:spPr>
        <p:txBody>
          <a:bodyPr/>
          <a:lstStyle/>
          <a:p>
            <a:r>
              <a:rPr lang="en-US" altLang="en-US" sz="3600" dirty="0"/>
              <a:t>VESTRI Trial - Design</a:t>
            </a:r>
          </a:p>
        </p:txBody>
      </p:sp>
      <p:sp>
        <p:nvSpPr>
          <p:cNvPr id="148483" name="Rectangle 3">
            <a:extLst>
              <a:ext uri="{FF2B5EF4-FFF2-40B4-BE49-F238E27FC236}">
                <a16:creationId xmlns:a16="http://schemas.microsoft.com/office/drawing/2014/main" id="{A21BAB5E-B721-0A47-8014-3A5E77FC4394}"/>
              </a:ext>
            </a:extLst>
          </p:cNvPr>
          <p:cNvSpPr>
            <a:spLocks noGrp="1" noChangeArrowheads="1"/>
          </p:cNvSpPr>
          <p:nvPr>
            <p:ph type="body" idx="1"/>
          </p:nvPr>
        </p:nvSpPr>
        <p:spPr>
          <a:xfrm>
            <a:off x="1143000" y="833735"/>
            <a:ext cx="7924800" cy="3733800"/>
          </a:xfrm>
        </p:spPr>
        <p:txBody>
          <a:bodyPr/>
          <a:lstStyle/>
          <a:p>
            <a:r>
              <a:rPr lang="en-US" dirty="0"/>
              <a:t>26-week trial conducted in 567 trial centers in 32 countries</a:t>
            </a:r>
          </a:p>
          <a:p>
            <a:r>
              <a:rPr lang="en-US" dirty="0"/>
              <a:t>Children 4-11 years with &gt;= 1 asthma exacerbation in the previous year; none within 30 days</a:t>
            </a:r>
          </a:p>
          <a:p>
            <a:r>
              <a:rPr lang="en-US" dirty="0"/>
              <a:t>Randomized 1:1 to fluticasone-salmeterol vs fluticasone alone</a:t>
            </a:r>
          </a:p>
          <a:p>
            <a:r>
              <a:rPr lang="en-US" dirty="0"/>
              <a:t>Outcome: death, endotracheal intubation, or hospitalization</a:t>
            </a:r>
          </a:p>
          <a:p>
            <a:endParaRPr lang="en-US" dirty="0"/>
          </a:p>
          <a:p>
            <a:endParaRPr lang="en-US" dirty="0"/>
          </a:p>
          <a:p>
            <a:pPr>
              <a:defRPr/>
            </a:pPr>
            <a:endParaRPr lang="en-US" altLang="en-US" dirty="0"/>
          </a:p>
        </p:txBody>
      </p:sp>
      <p:sp>
        <p:nvSpPr>
          <p:cNvPr id="47107" name="Slide Number Placeholder 1">
            <a:extLst>
              <a:ext uri="{FF2B5EF4-FFF2-40B4-BE49-F238E27FC236}">
                <a16:creationId xmlns:a16="http://schemas.microsoft.com/office/drawing/2014/main" id="{E97247AA-1AC4-104A-B3CC-F4349A17607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B7A769A6-E6C3-4A47-B382-11906A11EAFB}" type="slidenum">
              <a:rPr kumimoji="0" lang="en-US" altLang="en-US" sz="1400" smtClean="0">
                <a:latin typeface="Times" pitchFamily="2" charset="0"/>
              </a:rPr>
              <a:pPr>
                <a:spcBef>
                  <a:spcPct val="0"/>
                </a:spcBef>
                <a:buClrTx/>
                <a:buSzTx/>
                <a:buFontTx/>
                <a:buNone/>
              </a:pPr>
              <a:t>94</a:t>
            </a:fld>
            <a:endParaRPr kumimoji="0" lang="en-US" altLang="en-US" sz="1400">
              <a:latin typeface="Times" pitchFamily="2" charset="0"/>
            </a:endParaRPr>
          </a:p>
        </p:txBody>
      </p:sp>
      <p:sp>
        <p:nvSpPr>
          <p:cNvPr id="2" name="TextBox 1">
            <a:extLst>
              <a:ext uri="{FF2B5EF4-FFF2-40B4-BE49-F238E27FC236}">
                <a16:creationId xmlns:a16="http://schemas.microsoft.com/office/drawing/2014/main" id="{AF3E7230-E065-734B-B32F-E1821D810FED}"/>
              </a:ext>
            </a:extLst>
          </p:cNvPr>
          <p:cNvSpPr txBox="1"/>
          <p:nvPr/>
        </p:nvSpPr>
        <p:spPr>
          <a:xfrm>
            <a:off x="990600" y="4625651"/>
            <a:ext cx="7620000" cy="461665"/>
          </a:xfrm>
          <a:prstGeom prst="rect">
            <a:avLst/>
          </a:prstGeom>
          <a:noFill/>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r>
              <a:rPr kumimoji="1" lang="en-US" altLang="en-US" baseline="30000" dirty="0">
                <a:latin typeface="+mn-lt"/>
                <a:ea typeface="ＭＳ Ｐゴシック" panose="020B0600070205080204" pitchFamily="34" charset="-128"/>
              </a:rPr>
              <a:t>1</a:t>
            </a:r>
            <a:r>
              <a:rPr kumimoji="1" lang="en-US" altLang="en-US" dirty="0">
                <a:latin typeface="+mn-lt"/>
                <a:ea typeface="ＭＳ Ｐゴシック" panose="020B0600070205080204" pitchFamily="34" charset="-128"/>
              </a:rPr>
              <a:t>Stempel DA et al</a:t>
            </a:r>
            <a:r>
              <a:rPr lang="en-US" dirty="0"/>
              <a:t> N </a:t>
            </a:r>
            <a:r>
              <a:rPr lang="en-US" dirty="0" err="1"/>
              <a:t>Engl</a:t>
            </a:r>
            <a:r>
              <a:rPr lang="en-US" dirty="0"/>
              <a:t> J Med 2016;375:840-9.</a:t>
            </a:r>
            <a:endParaRPr kumimoji="1" lang="en-US" altLang="en-US" dirty="0">
              <a:latin typeface="+mn-lt"/>
              <a:ea typeface="ＭＳ Ｐゴシック" panose="020B0600070205080204" pitchFamily="34" charset="-128"/>
            </a:endParaRPr>
          </a:p>
        </p:txBody>
      </p:sp>
    </p:spTree>
    <p:custDataLst>
      <p:tags r:id="rId1"/>
    </p:custDataLst>
    <p:extLst>
      <p:ext uri="{BB962C8B-B14F-4D97-AF65-F5344CB8AC3E}">
        <p14:creationId xmlns:p14="http://schemas.microsoft.com/office/powerpoint/2010/main" val="14770308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84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84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84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84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C51CE71F-959E-AB42-B91F-872B352C0272}"/>
              </a:ext>
            </a:extLst>
          </p:cNvPr>
          <p:cNvSpPr>
            <a:spLocks noGrp="1" noChangeArrowheads="1"/>
          </p:cNvSpPr>
          <p:nvPr>
            <p:ph type="title"/>
          </p:nvPr>
        </p:nvSpPr>
        <p:spPr>
          <a:xfrm>
            <a:off x="1257300" y="114300"/>
            <a:ext cx="7962900" cy="422275"/>
          </a:xfrm>
        </p:spPr>
        <p:txBody>
          <a:bodyPr/>
          <a:lstStyle/>
          <a:p>
            <a:r>
              <a:rPr lang="en-US" altLang="en-US" sz="3600" dirty="0"/>
              <a:t>VESTRI Trial – Analysis and Results</a:t>
            </a:r>
          </a:p>
        </p:txBody>
      </p:sp>
      <p:sp>
        <p:nvSpPr>
          <p:cNvPr id="148483" name="Rectangle 3">
            <a:extLst>
              <a:ext uri="{FF2B5EF4-FFF2-40B4-BE49-F238E27FC236}">
                <a16:creationId xmlns:a16="http://schemas.microsoft.com/office/drawing/2014/main" id="{A21BAB5E-B721-0A47-8014-3A5E77FC4394}"/>
              </a:ext>
            </a:extLst>
          </p:cNvPr>
          <p:cNvSpPr>
            <a:spLocks noGrp="1" noChangeArrowheads="1"/>
          </p:cNvSpPr>
          <p:nvPr>
            <p:ph type="body" idx="1"/>
          </p:nvPr>
        </p:nvSpPr>
        <p:spPr>
          <a:xfrm>
            <a:off x="1020417" y="833735"/>
            <a:ext cx="7924800" cy="3733800"/>
          </a:xfrm>
        </p:spPr>
        <p:txBody>
          <a:bodyPr/>
          <a:lstStyle/>
          <a:p>
            <a:r>
              <a:rPr lang="en-US" dirty="0"/>
              <a:t>"The statistical design specified that noninferiority would be shown if the upper boundary of the 95% confidence interval of the hazard ratio for the primary safety end point was less than 2.675…</a:t>
            </a:r>
          </a:p>
          <a:p>
            <a:r>
              <a:rPr lang="en-US" dirty="0"/>
              <a:t>"The hazard ratio with fluticasone–salmeterol versus fluticasone alone was 1.28 (95% confidence interval [CI], 0.73 to 2.27), which showed the noninferiority of fluticasone–salmeterol (P = 0.006).</a:t>
            </a:r>
          </a:p>
          <a:p>
            <a:r>
              <a:rPr lang="en-US" dirty="0"/>
              <a:t>Who can explain what the </a:t>
            </a:r>
            <a:r>
              <a:rPr lang="en-US"/>
              <a:t>P-value means?</a:t>
            </a:r>
            <a:endParaRPr lang="en-US" dirty="0"/>
          </a:p>
          <a:p>
            <a:endParaRPr lang="en-US" dirty="0"/>
          </a:p>
        </p:txBody>
      </p:sp>
      <p:sp>
        <p:nvSpPr>
          <p:cNvPr id="47107" name="Slide Number Placeholder 1">
            <a:extLst>
              <a:ext uri="{FF2B5EF4-FFF2-40B4-BE49-F238E27FC236}">
                <a16:creationId xmlns:a16="http://schemas.microsoft.com/office/drawing/2014/main" id="{E97247AA-1AC4-104A-B3CC-F4349A17607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B7A769A6-E6C3-4A47-B382-11906A11EAFB}" type="slidenum">
              <a:rPr kumimoji="0" lang="en-US" altLang="en-US" sz="1400" smtClean="0">
                <a:latin typeface="Times" pitchFamily="2" charset="0"/>
              </a:rPr>
              <a:pPr>
                <a:spcBef>
                  <a:spcPct val="0"/>
                </a:spcBef>
                <a:buClrTx/>
                <a:buSzTx/>
                <a:buFontTx/>
                <a:buNone/>
              </a:pPr>
              <a:t>95</a:t>
            </a:fld>
            <a:endParaRPr kumimoji="0" lang="en-US" altLang="en-US" sz="1400">
              <a:latin typeface="Times" pitchFamily="2" charset="0"/>
            </a:endParaRPr>
          </a:p>
        </p:txBody>
      </p:sp>
      <p:sp>
        <p:nvSpPr>
          <p:cNvPr id="2" name="TextBox 1">
            <a:extLst>
              <a:ext uri="{FF2B5EF4-FFF2-40B4-BE49-F238E27FC236}">
                <a16:creationId xmlns:a16="http://schemas.microsoft.com/office/drawing/2014/main" id="{AF3E7230-E065-734B-B32F-E1821D810FED}"/>
              </a:ext>
            </a:extLst>
          </p:cNvPr>
          <p:cNvSpPr txBox="1"/>
          <p:nvPr/>
        </p:nvSpPr>
        <p:spPr>
          <a:xfrm>
            <a:off x="990600" y="4625651"/>
            <a:ext cx="7620000" cy="461665"/>
          </a:xfrm>
          <a:prstGeom prst="rect">
            <a:avLst/>
          </a:prstGeom>
          <a:noFill/>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r>
              <a:rPr kumimoji="1" lang="en-US" altLang="en-US" baseline="30000" dirty="0">
                <a:latin typeface="+mn-lt"/>
                <a:ea typeface="ＭＳ Ｐゴシック" panose="020B0600070205080204" pitchFamily="34" charset="-128"/>
              </a:rPr>
              <a:t>1</a:t>
            </a:r>
            <a:r>
              <a:rPr kumimoji="1" lang="en-US" altLang="en-US" dirty="0">
                <a:latin typeface="+mn-lt"/>
                <a:ea typeface="ＭＳ Ｐゴシック" panose="020B0600070205080204" pitchFamily="34" charset="-128"/>
              </a:rPr>
              <a:t>Stempel DA et al</a:t>
            </a:r>
            <a:r>
              <a:rPr lang="en-US" dirty="0"/>
              <a:t> N </a:t>
            </a:r>
            <a:r>
              <a:rPr lang="en-US" dirty="0" err="1"/>
              <a:t>Engl</a:t>
            </a:r>
            <a:r>
              <a:rPr lang="en-US" dirty="0"/>
              <a:t> J Med 2016;375:840-9.</a:t>
            </a:r>
            <a:endParaRPr kumimoji="1" lang="en-US" altLang="en-US" dirty="0">
              <a:latin typeface="+mn-lt"/>
              <a:ea typeface="ＭＳ Ｐゴシック" panose="020B0600070205080204" pitchFamily="34" charset="-128"/>
            </a:endParaRPr>
          </a:p>
        </p:txBody>
      </p:sp>
    </p:spTree>
    <p:custDataLst>
      <p:tags r:id="rId1"/>
    </p:custDataLst>
    <p:extLst>
      <p:ext uri="{BB962C8B-B14F-4D97-AF65-F5344CB8AC3E}">
        <p14:creationId xmlns:p14="http://schemas.microsoft.com/office/powerpoint/2010/main" val="287324032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a:extLst>
              <a:ext uri="{FF2B5EF4-FFF2-40B4-BE49-F238E27FC236}">
                <a16:creationId xmlns:a16="http://schemas.microsoft.com/office/drawing/2014/main" id="{CED86F5A-E12E-F643-9563-916281032880}"/>
              </a:ext>
            </a:extLst>
          </p:cNvPr>
          <p:cNvSpPr>
            <a:spLocks noGrp="1" noChangeArrowheads="1"/>
          </p:cNvSpPr>
          <p:nvPr>
            <p:ph type="title"/>
          </p:nvPr>
        </p:nvSpPr>
        <p:spPr/>
        <p:txBody>
          <a:bodyPr/>
          <a:lstStyle/>
          <a:p>
            <a:r>
              <a:rPr lang="en-US" altLang="en-US"/>
              <a:t>Effect Size vs. P-values</a:t>
            </a:r>
          </a:p>
        </p:txBody>
      </p:sp>
      <p:sp>
        <p:nvSpPr>
          <p:cNvPr id="83970" name="Rectangle 3">
            <a:extLst>
              <a:ext uri="{FF2B5EF4-FFF2-40B4-BE49-F238E27FC236}">
                <a16:creationId xmlns:a16="http://schemas.microsoft.com/office/drawing/2014/main" id="{35F6FA21-CFFD-114B-95B0-D39BE4F90EB9}"/>
              </a:ext>
            </a:extLst>
          </p:cNvPr>
          <p:cNvSpPr>
            <a:spLocks noGrp="1" noChangeArrowheads="1"/>
          </p:cNvSpPr>
          <p:nvPr>
            <p:ph type="body" idx="1"/>
          </p:nvPr>
        </p:nvSpPr>
        <p:spPr/>
        <p:txBody>
          <a:bodyPr/>
          <a:lstStyle/>
          <a:p>
            <a:r>
              <a:rPr lang="en-US" altLang="en-US" sz="2800"/>
              <a:t>Effect size: How big is the difference between the groups?</a:t>
            </a:r>
          </a:p>
          <a:p>
            <a:r>
              <a:rPr lang="en-US" altLang="en-US" sz="2800"/>
              <a:t>P-value: How big is the difference </a:t>
            </a:r>
            <a:r>
              <a:rPr lang="en-US" altLang="en-US" sz="2800" i="1"/>
              <a:t>compared with what might be expected by chance alone?</a:t>
            </a:r>
          </a:p>
        </p:txBody>
      </p:sp>
      <p:sp>
        <p:nvSpPr>
          <p:cNvPr id="83971" name="Slide Number Placeholder 1">
            <a:extLst>
              <a:ext uri="{FF2B5EF4-FFF2-40B4-BE49-F238E27FC236}">
                <a16:creationId xmlns:a16="http://schemas.microsoft.com/office/drawing/2014/main" id="{63D2C216-227B-1F4C-8E03-DC11B9601B1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FD6BB55E-0ED5-CF4A-932A-B71721C1A953}" type="slidenum">
              <a:rPr kumimoji="0" lang="en-US" altLang="en-US" sz="1400" smtClean="0">
                <a:latin typeface="Times" pitchFamily="2" charset="0"/>
              </a:rPr>
              <a:pPr>
                <a:spcBef>
                  <a:spcPct val="0"/>
                </a:spcBef>
                <a:buClrTx/>
                <a:buSzTx/>
                <a:buFontTx/>
                <a:buNone/>
              </a:pPr>
              <a:t>96</a:t>
            </a:fld>
            <a:endParaRPr kumimoji="0" lang="en-US" altLang="en-US" sz="1400">
              <a:latin typeface="Times" pitchFamily="2" charset="0"/>
            </a:endParaRPr>
          </a:p>
        </p:txBody>
      </p:sp>
    </p:spTree>
    <p:custDataLst>
      <p:tags r:id="rId1"/>
    </p:custDataLst>
    <p:extLst>
      <p:ext uri="{BB962C8B-B14F-4D97-AF65-F5344CB8AC3E}">
        <p14:creationId xmlns:p14="http://schemas.microsoft.com/office/powerpoint/2010/main" val="10338821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a:extLst>
              <a:ext uri="{FF2B5EF4-FFF2-40B4-BE49-F238E27FC236}">
                <a16:creationId xmlns:a16="http://schemas.microsoft.com/office/drawing/2014/main" id="{ABC5381F-C0F6-4C45-B836-30833849C6C9}"/>
              </a:ext>
            </a:extLst>
          </p:cNvPr>
          <p:cNvSpPr>
            <a:spLocks noGrp="1" noChangeArrowheads="1"/>
          </p:cNvSpPr>
          <p:nvPr>
            <p:ph type="title"/>
          </p:nvPr>
        </p:nvSpPr>
        <p:spPr>
          <a:xfrm>
            <a:off x="1295400" y="209550"/>
            <a:ext cx="6858000" cy="857250"/>
          </a:xfrm>
        </p:spPr>
        <p:txBody>
          <a:bodyPr/>
          <a:lstStyle/>
          <a:p>
            <a:r>
              <a:rPr lang="en-US" altLang="en-US" dirty="0"/>
              <a:t>P-values are very dependent on sample size!</a:t>
            </a:r>
          </a:p>
        </p:txBody>
      </p:sp>
      <p:sp>
        <p:nvSpPr>
          <p:cNvPr id="505859" name="Rectangle 3">
            <a:extLst>
              <a:ext uri="{FF2B5EF4-FFF2-40B4-BE49-F238E27FC236}">
                <a16:creationId xmlns:a16="http://schemas.microsoft.com/office/drawing/2014/main" id="{D9C7CB0D-49F4-714B-B1AE-8BD04203CBE9}"/>
              </a:ext>
            </a:extLst>
          </p:cNvPr>
          <p:cNvSpPr>
            <a:spLocks noGrp="1" noChangeArrowheads="1"/>
          </p:cNvSpPr>
          <p:nvPr>
            <p:ph type="body" idx="1"/>
          </p:nvPr>
        </p:nvSpPr>
        <p:spPr>
          <a:xfrm>
            <a:off x="1066800" y="1028700"/>
            <a:ext cx="7696200" cy="3086100"/>
          </a:xfrm>
        </p:spPr>
        <p:txBody>
          <a:bodyPr/>
          <a:lstStyle/>
          <a:p>
            <a:pPr>
              <a:defRPr/>
            </a:pPr>
            <a:r>
              <a:rPr lang="en-US" altLang="en-US" dirty="0">
                <a:ea typeface="MS PGothic" panose="020B0600070205080204" pitchFamily="34" charset="-128"/>
              </a:rPr>
              <a:t>Small sample size: clinically significant effects can be missed. (Study underpowered)</a:t>
            </a:r>
          </a:p>
          <a:p>
            <a:pPr lvl="1">
              <a:defRPr/>
            </a:pPr>
            <a:r>
              <a:rPr lang="en-US" altLang="en-US" sz="2400" dirty="0">
                <a:effectLst>
                  <a:outerShdw blurRad="38100" dist="38100" dir="2700000" algn="tl">
                    <a:srgbClr val="000000"/>
                  </a:outerShdw>
                </a:effectLst>
                <a:ea typeface="MS PGothic" panose="020B0600070205080204" pitchFamily="34" charset="-128"/>
              </a:rPr>
              <a:t>Problem for equivalence studies </a:t>
            </a:r>
          </a:p>
          <a:p>
            <a:pPr>
              <a:defRPr/>
            </a:pPr>
            <a:r>
              <a:rPr lang="en-US" altLang="en-US" dirty="0">
                <a:ea typeface="MS PGothic" panose="020B0600070205080204" pitchFamily="34" charset="-128"/>
              </a:rPr>
              <a:t>Large sample size: </a:t>
            </a:r>
            <a:r>
              <a:rPr lang="en-US" altLang="en-US" i="1" dirty="0">
                <a:ea typeface="MS PGothic" panose="020B0600070205080204" pitchFamily="34" charset="-128"/>
              </a:rPr>
              <a:t>statistically significant</a:t>
            </a:r>
            <a:r>
              <a:rPr lang="en-US" altLang="en-US" dirty="0">
                <a:ea typeface="MS PGothic" panose="020B0600070205080204" pitchFamily="34" charset="-128"/>
              </a:rPr>
              <a:t> effects might not be </a:t>
            </a:r>
            <a:r>
              <a:rPr lang="en-US" altLang="en-US" i="1" dirty="0">
                <a:ea typeface="MS PGothic" panose="020B0600070205080204" pitchFamily="34" charset="-128"/>
              </a:rPr>
              <a:t>clinically significant. </a:t>
            </a:r>
            <a:r>
              <a:rPr lang="en-US" altLang="en-US" dirty="0">
                <a:ea typeface="MS PGothic" panose="020B0600070205080204" pitchFamily="34" charset="-128"/>
              </a:rPr>
              <a:t>(Study overpowered)</a:t>
            </a:r>
            <a:endParaRPr lang="en-US" altLang="en-US" i="1" dirty="0">
              <a:ea typeface="MS PGothic" panose="020B0600070205080204" pitchFamily="34" charset="-128"/>
            </a:endParaRPr>
          </a:p>
          <a:p>
            <a:pPr>
              <a:defRPr/>
            </a:pPr>
            <a:r>
              <a:rPr lang="en-US" altLang="en-US" dirty="0">
                <a:ea typeface="MS PGothic" panose="020B0600070205080204" pitchFamily="34" charset="-128"/>
              </a:rPr>
              <a:t> Power depends on the number of </a:t>
            </a:r>
            <a:r>
              <a:rPr lang="en-US" altLang="en-US" i="1" dirty="0">
                <a:ea typeface="MS PGothic" panose="020B0600070205080204" pitchFamily="34" charset="-128"/>
              </a:rPr>
              <a:t>outcomes</a:t>
            </a:r>
            <a:r>
              <a:rPr lang="en-US" altLang="en-US" dirty="0">
                <a:ea typeface="MS PGothic" panose="020B0600070205080204" pitchFamily="34" charset="-128"/>
              </a:rPr>
              <a:t>.  E.g., if the outcome is rare, may need a very large sample size</a:t>
            </a:r>
          </a:p>
        </p:txBody>
      </p:sp>
      <p:sp>
        <p:nvSpPr>
          <p:cNvPr id="86019" name="Slide Number Placeholder 1">
            <a:extLst>
              <a:ext uri="{FF2B5EF4-FFF2-40B4-BE49-F238E27FC236}">
                <a16:creationId xmlns:a16="http://schemas.microsoft.com/office/drawing/2014/main" id="{D5B2DE01-EE13-D24D-970A-F775A4238D0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95955552-23FB-A14A-A5B9-DA569046D3AE}" type="slidenum">
              <a:rPr kumimoji="0" lang="en-US" altLang="en-US" sz="1400" smtClean="0">
                <a:latin typeface="Times" pitchFamily="2" charset="0"/>
              </a:rPr>
              <a:pPr>
                <a:spcBef>
                  <a:spcPct val="0"/>
                </a:spcBef>
                <a:buClrTx/>
                <a:buSzTx/>
                <a:buFontTx/>
                <a:buNone/>
              </a:pPr>
              <a:t>97</a:t>
            </a:fld>
            <a:endParaRPr kumimoji="0" lang="en-US" altLang="en-US" sz="1400">
              <a:latin typeface="Times" pitchFamily="2" charset="0"/>
            </a:endParaRPr>
          </a:p>
        </p:txBody>
      </p:sp>
    </p:spTree>
    <p:custDataLst>
      <p:tags r:id="rId1"/>
    </p:custDataLst>
    <p:extLst>
      <p:ext uri="{BB962C8B-B14F-4D97-AF65-F5344CB8AC3E}">
        <p14:creationId xmlns:p14="http://schemas.microsoft.com/office/powerpoint/2010/main" val="42864771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Within vs Between Group Comparisons</a:t>
            </a:r>
          </a:p>
        </p:txBody>
      </p:sp>
      <p:sp>
        <p:nvSpPr>
          <p:cNvPr id="3" name="Content Placeholder 2"/>
          <p:cNvSpPr>
            <a:spLocks noGrp="1"/>
          </p:cNvSpPr>
          <p:nvPr>
            <p:ph idx="1"/>
          </p:nvPr>
        </p:nvSpPr>
        <p:spPr>
          <a:xfrm>
            <a:off x="4594412" y="819150"/>
            <a:ext cx="4038600" cy="1143000"/>
          </a:xfrm>
        </p:spPr>
        <p:txBody>
          <a:bodyPr/>
          <a:lstStyle/>
          <a:p>
            <a:r>
              <a:rPr lang="en-US" dirty="0"/>
              <a:t>Fluoxetine vs. Placebo effect on depression in adolescents</a:t>
            </a:r>
          </a:p>
        </p:txBody>
      </p:sp>
      <p:pic>
        <p:nvPicPr>
          <p:cNvPr id="4" name="Picture 2" descr="Screenshot 2016-10-26 17.31.5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19150"/>
            <a:ext cx="3200400" cy="4210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4724400" y="2266950"/>
            <a:ext cx="4343400" cy="1631216"/>
          </a:xfrm>
          <a:prstGeom prst="rect">
            <a:avLst/>
          </a:prstGeom>
          <a:noFill/>
        </p:spPr>
        <p:txBody>
          <a:bodyPr wrap="square" rtlCol="0">
            <a:spAutoFit/>
          </a:bodyPr>
          <a:lstStyle/>
          <a:p>
            <a:r>
              <a:rPr lang="en-US" sz="2000" dirty="0">
                <a:latin typeface="+mn-lt"/>
              </a:rPr>
              <a:t>Looking at mean change in depression scale in each group over time (not comparing placebo vs. fluoxetine). Looks like placebo group did pretty well!</a:t>
            </a:r>
          </a:p>
        </p:txBody>
      </p:sp>
      <p:sp>
        <p:nvSpPr>
          <p:cNvPr id="6" name="Slide Number Placeholder 5">
            <a:extLst>
              <a:ext uri="{FF2B5EF4-FFF2-40B4-BE49-F238E27FC236}">
                <a16:creationId xmlns:a16="http://schemas.microsoft.com/office/drawing/2014/main" id="{32E07559-36C8-C142-9E0A-FE9F8B6139F2}"/>
              </a:ext>
            </a:extLst>
          </p:cNvPr>
          <p:cNvSpPr>
            <a:spLocks noGrp="1"/>
          </p:cNvSpPr>
          <p:nvPr>
            <p:ph type="sldNum" sz="quarter" idx="12"/>
          </p:nvPr>
        </p:nvSpPr>
        <p:spPr/>
        <p:txBody>
          <a:bodyPr/>
          <a:lstStyle/>
          <a:p>
            <a:pPr>
              <a:defRPr/>
            </a:pPr>
            <a:fld id="{3F3F56E1-7635-D94F-AA7C-B0630E87E1CC}" type="slidenum">
              <a:rPr lang="en-US" altLang="en-US" smtClean="0"/>
              <a:pPr>
                <a:defRPr/>
              </a:pPr>
              <a:t>98</a:t>
            </a:fld>
            <a:endParaRPr lang="en-US" altLang="en-US"/>
          </a:p>
        </p:txBody>
      </p:sp>
    </p:spTree>
    <p:extLst>
      <p:ext uri="{BB962C8B-B14F-4D97-AF65-F5344CB8AC3E}">
        <p14:creationId xmlns:p14="http://schemas.microsoft.com/office/powerpoint/2010/main" val="34860751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LAPSEDTIME" val="18.672"/>
  <p:tag name="AUDIO_ID" val="258"/>
</p:tagLst>
</file>

<file path=ppt/tags/tag10.xml><?xml version="1.0" encoding="utf-8"?>
<p:tagLst xmlns:a="http://schemas.openxmlformats.org/drawingml/2006/main" xmlns:r="http://schemas.openxmlformats.org/officeDocument/2006/relationships" xmlns:p="http://schemas.openxmlformats.org/presentationml/2006/main">
  <p:tag name="ELAPSEDTIME" val="85.578"/>
  <p:tag name="AUDIO_ID" val="269"/>
</p:tagLst>
</file>

<file path=ppt/tags/tag11.xml><?xml version="1.0" encoding="utf-8"?>
<p:tagLst xmlns:a="http://schemas.openxmlformats.org/drawingml/2006/main" xmlns:r="http://schemas.openxmlformats.org/officeDocument/2006/relationships" xmlns:p="http://schemas.openxmlformats.org/presentationml/2006/main">
  <p:tag name="ELAPSEDTIME" val="118.437"/>
  <p:tag name="AUDIO_ID" val="345"/>
</p:tagLst>
</file>

<file path=ppt/tags/tag12.xml><?xml version="1.0" encoding="utf-8"?>
<p:tagLst xmlns:a="http://schemas.openxmlformats.org/drawingml/2006/main" xmlns:r="http://schemas.openxmlformats.org/officeDocument/2006/relationships" xmlns:p="http://schemas.openxmlformats.org/presentationml/2006/main">
  <p:tag name="ELAPSEDTIME" val="56.25"/>
  <p:tag name="AUDIO_ID" val="271"/>
</p:tagLst>
</file>

<file path=ppt/tags/tag13.xml><?xml version="1.0" encoding="utf-8"?>
<p:tagLst xmlns:a="http://schemas.openxmlformats.org/drawingml/2006/main" xmlns:r="http://schemas.openxmlformats.org/officeDocument/2006/relationships" xmlns:p="http://schemas.openxmlformats.org/presentationml/2006/main">
  <p:tag name="ELAPSEDTIME" val="78.375"/>
  <p:tag name="AUDIO_ID" val="272"/>
</p:tagLst>
</file>

<file path=ppt/tags/tag14.xml><?xml version="1.0" encoding="utf-8"?>
<p:tagLst xmlns:a="http://schemas.openxmlformats.org/drawingml/2006/main" xmlns:r="http://schemas.openxmlformats.org/officeDocument/2006/relationships" xmlns:p="http://schemas.openxmlformats.org/presentationml/2006/main">
  <p:tag name="ELAPSEDTIME" val="42.593"/>
  <p:tag name="AUDIO_ID" val="273"/>
</p:tagLst>
</file>

<file path=ppt/tags/tag15.xml><?xml version="1.0" encoding="utf-8"?>
<p:tagLst xmlns:a="http://schemas.openxmlformats.org/drawingml/2006/main" xmlns:r="http://schemas.openxmlformats.org/officeDocument/2006/relationships" xmlns:p="http://schemas.openxmlformats.org/presentationml/2006/main">
  <p:tag name="ELAPSEDTIME" val="25.89"/>
  <p:tag name="AUDIO_ID" val="299"/>
</p:tagLst>
</file>

<file path=ppt/tags/tag16.xml><?xml version="1.0" encoding="utf-8"?>
<p:tagLst xmlns:a="http://schemas.openxmlformats.org/drawingml/2006/main" xmlns:r="http://schemas.openxmlformats.org/officeDocument/2006/relationships" xmlns:p="http://schemas.openxmlformats.org/presentationml/2006/main">
  <p:tag name="ELAPSEDTIME" val="48.328"/>
  <p:tag name="AUDIO_ID" val="304"/>
</p:tagLst>
</file>

<file path=ppt/tags/tag17.xml><?xml version="1.0" encoding="utf-8"?>
<p:tagLst xmlns:a="http://schemas.openxmlformats.org/drawingml/2006/main" xmlns:r="http://schemas.openxmlformats.org/officeDocument/2006/relationships" xmlns:p="http://schemas.openxmlformats.org/presentationml/2006/main">
  <p:tag name="ELAPSEDTIME" val="53.64"/>
  <p:tag name="AUDIO_ID" val="298"/>
</p:tagLst>
</file>

<file path=ppt/tags/tag18.xml><?xml version="1.0" encoding="utf-8"?>
<p:tagLst xmlns:a="http://schemas.openxmlformats.org/drawingml/2006/main" xmlns:r="http://schemas.openxmlformats.org/officeDocument/2006/relationships" xmlns:p="http://schemas.openxmlformats.org/presentationml/2006/main">
  <p:tag name="ELAPSEDTIME" val="25.89"/>
  <p:tag name="AUDIO_ID" val="299"/>
</p:tagLst>
</file>

<file path=ppt/tags/tag19.xml><?xml version="1.0" encoding="utf-8"?>
<p:tagLst xmlns:a="http://schemas.openxmlformats.org/drawingml/2006/main" xmlns:r="http://schemas.openxmlformats.org/officeDocument/2006/relationships" xmlns:p="http://schemas.openxmlformats.org/presentationml/2006/main">
  <p:tag name="ELAPSEDTIME" val="40.75"/>
  <p:tag name="AUDIO_ID" val="402"/>
</p:tagLst>
</file>

<file path=ppt/tags/tag2.xml><?xml version="1.0" encoding="utf-8"?>
<p:tagLst xmlns:a="http://schemas.openxmlformats.org/drawingml/2006/main" xmlns:r="http://schemas.openxmlformats.org/officeDocument/2006/relationships" xmlns:p="http://schemas.openxmlformats.org/presentationml/2006/main">
  <p:tag name="ELAPSEDTIME" val="15.375"/>
  <p:tag name="AUDIO_ID" val="344"/>
</p:tagLst>
</file>

<file path=ppt/tags/tag20.xml><?xml version="1.0" encoding="utf-8"?>
<p:tagLst xmlns:a="http://schemas.openxmlformats.org/drawingml/2006/main" xmlns:r="http://schemas.openxmlformats.org/officeDocument/2006/relationships" xmlns:p="http://schemas.openxmlformats.org/presentationml/2006/main">
  <p:tag name="ELAPSEDTIME" val="18.672"/>
  <p:tag name="AUDIO_ID" val="258"/>
</p:tagLst>
</file>

<file path=ppt/tags/tag21.xml><?xml version="1.0" encoding="utf-8"?>
<p:tagLst xmlns:a="http://schemas.openxmlformats.org/drawingml/2006/main" xmlns:r="http://schemas.openxmlformats.org/officeDocument/2006/relationships" xmlns:p="http://schemas.openxmlformats.org/presentationml/2006/main">
  <p:tag name="ELAPSEDTIME" val="28.391"/>
  <p:tag name="AUDIO_ID" val="259"/>
</p:tagLst>
</file>

<file path=ppt/tags/tag22.xml><?xml version="1.0" encoding="utf-8"?>
<p:tagLst xmlns:a="http://schemas.openxmlformats.org/drawingml/2006/main" xmlns:r="http://schemas.openxmlformats.org/officeDocument/2006/relationships" xmlns:p="http://schemas.openxmlformats.org/presentationml/2006/main">
  <p:tag name="ELAPSEDTIME" val="32.812"/>
  <p:tag name="AUDIO_ID" val="274"/>
</p:tagLst>
</file>

<file path=ppt/tags/tag23.xml><?xml version="1.0" encoding="utf-8"?>
<p:tagLst xmlns:a="http://schemas.openxmlformats.org/drawingml/2006/main" xmlns:r="http://schemas.openxmlformats.org/officeDocument/2006/relationships" xmlns:p="http://schemas.openxmlformats.org/presentationml/2006/main">
  <p:tag name="ELAPSEDTIME" val="47.391"/>
  <p:tag name="AUDIO_ID" val="350"/>
</p:tagLst>
</file>

<file path=ppt/tags/tag24.xml><?xml version="1.0" encoding="utf-8"?>
<p:tagLst xmlns:a="http://schemas.openxmlformats.org/drawingml/2006/main" xmlns:r="http://schemas.openxmlformats.org/officeDocument/2006/relationships" xmlns:p="http://schemas.openxmlformats.org/presentationml/2006/main">
  <p:tag name="ELAPSEDTIME" val="38.578"/>
  <p:tag name="AUDIO_ID" val="351"/>
</p:tagLst>
</file>

<file path=ppt/tags/tag25.xml><?xml version="1.0" encoding="utf-8"?>
<p:tagLst xmlns:a="http://schemas.openxmlformats.org/drawingml/2006/main" xmlns:r="http://schemas.openxmlformats.org/officeDocument/2006/relationships" xmlns:p="http://schemas.openxmlformats.org/presentationml/2006/main">
  <p:tag name="ELAPSEDTIME" val="47.281"/>
  <p:tag name="AUDIO_ID" val="385"/>
</p:tagLst>
</file>

<file path=ppt/tags/tag26.xml><?xml version="1.0" encoding="utf-8"?>
<p:tagLst xmlns:a="http://schemas.openxmlformats.org/drawingml/2006/main" xmlns:r="http://schemas.openxmlformats.org/officeDocument/2006/relationships" xmlns:p="http://schemas.openxmlformats.org/presentationml/2006/main">
  <p:tag name="ELAPSEDTIME" val="75.078"/>
  <p:tag name="AUDIO_ID" val="386"/>
</p:tagLst>
</file>

<file path=ppt/tags/tag27.xml><?xml version="1.0" encoding="utf-8"?>
<p:tagLst xmlns:a="http://schemas.openxmlformats.org/drawingml/2006/main" xmlns:r="http://schemas.openxmlformats.org/officeDocument/2006/relationships" xmlns:p="http://schemas.openxmlformats.org/presentationml/2006/main">
  <p:tag name="ELAPSEDTIME" val="59.016"/>
  <p:tag name="AUDIO_ID" val="352"/>
  <p:tag name="TIMELINE" val="27.3/37.3/48.1"/>
</p:tagLst>
</file>

<file path=ppt/tags/tag28.xml><?xml version="1.0" encoding="utf-8"?>
<p:tagLst xmlns:a="http://schemas.openxmlformats.org/drawingml/2006/main" xmlns:r="http://schemas.openxmlformats.org/officeDocument/2006/relationships" xmlns:p="http://schemas.openxmlformats.org/presentationml/2006/main">
  <p:tag name="ELAPSEDTIME" val="35.969"/>
  <p:tag name="AUDIO_ID" val="353"/>
</p:tagLst>
</file>

<file path=ppt/tags/tag29.xml><?xml version="1.0" encoding="utf-8"?>
<p:tagLst xmlns:a="http://schemas.openxmlformats.org/drawingml/2006/main" xmlns:r="http://schemas.openxmlformats.org/officeDocument/2006/relationships" xmlns:p="http://schemas.openxmlformats.org/presentationml/2006/main">
  <p:tag name="ELAPSEDTIME" val="94.453"/>
  <p:tag name="AUDIO_ID" val="354"/>
</p:tagLst>
</file>

<file path=ppt/tags/tag3.xml><?xml version="1.0" encoding="utf-8"?>
<p:tagLst xmlns:a="http://schemas.openxmlformats.org/drawingml/2006/main" xmlns:r="http://schemas.openxmlformats.org/officeDocument/2006/relationships" xmlns:p="http://schemas.openxmlformats.org/presentationml/2006/main">
  <p:tag name="ELAPSEDTIME" val="28.391"/>
  <p:tag name="AUDIO_ID" val="259"/>
</p:tagLst>
</file>

<file path=ppt/tags/tag30.xml><?xml version="1.0" encoding="utf-8"?>
<p:tagLst xmlns:a="http://schemas.openxmlformats.org/drawingml/2006/main" xmlns:r="http://schemas.openxmlformats.org/officeDocument/2006/relationships" xmlns:p="http://schemas.openxmlformats.org/presentationml/2006/main">
  <p:tag name="ELAPSEDTIME" val="14.313"/>
  <p:tag name="AUDIO_ID" val="355"/>
</p:tagLst>
</file>

<file path=ppt/tags/tag31.xml><?xml version="1.0" encoding="utf-8"?>
<p:tagLst xmlns:a="http://schemas.openxmlformats.org/drawingml/2006/main" xmlns:r="http://schemas.openxmlformats.org/officeDocument/2006/relationships" xmlns:p="http://schemas.openxmlformats.org/presentationml/2006/main">
  <p:tag name="ELAPSEDTIME" val="80"/>
  <p:tag name="AUDIO_ID" val="356"/>
</p:tagLst>
</file>

<file path=ppt/tags/tag32.xml><?xml version="1.0" encoding="utf-8"?>
<p:tagLst xmlns:a="http://schemas.openxmlformats.org/drawingml/2006/main" xmlns:r="http://schemas.openxmlformats.org/officeDocument/2006/relationships" xmlns:p="http://schemas.openxmlformats.org/presentationml/2006/main">
  <p:tag name="ELAPSEDTIME" val="56.25"/>
  <p:tag name="AUDIO_ID" val="271"/>
</p:tagLst>
</file>

<file path=ppt/tags/tag33.xml><?xml version="1.0" encoding="utf-8"?>
<p:tagLst xmlns:a="http://schemas.openxmlformats.org/drawingml/2006/main" xmlns:r="http://schemas.openxmlformats.org/officeDocument/2006/relationships" xmlns:p="http://schemas.openxmlformats.org/presentationml/2006/main">
  <p:tag name="ELAPSEDTIME" val="82.76501"/>
  <p:tag name="AUDIO_ID" val="358"/>
  <p:tag name="TIMELINE" val="25.7"/>
</p:tagLst>
</file>

<file path=ppt/tags/tag34.xml><?xml version="1.0" encoding="utf-8"?>
<p:tagLst xmlns:a="http://schemas.openxmlformats.org/drawingml/2006/main" xmlns:r="http://schemas.openxmlformats.org/officeDocument/2006/relationships" xmlns:p="http://schemas.openxmlformats.org/presentationml/2006/main">
  <p:tag name="ELAPSEDTIME" val="70"/>
  <p:tag name="AUDIO_ID" val="368"/>
</p:tagLst>
</file>

<file path=ppt/tags/tag35.xml><?xml version="1.0" encoding="utf-8"?>
<p:tagLst xmlns:a="http://schemas.openxmlformats.org/drawingml/2006/main" xmlns:r="http://schemas.openxmlformats.org/officeDocument/2006/relationships" xmlns:p="http://schemas.openxmlformats.org/presentationml/2006/main">
  <p:tag name="ELAPSEDTIME" val="121.672"/>
  <p:tag name="AUDIO_ID" val="309"/>
  <p:tag name="TIMELINE" val="12.5/17.6/31.8/46.8/80.5"/>
</p:tagLst>
</file>

<file path=ppt/tags/tag36.xml><?xml version="1.0" encoding="utf-8"?>
<p:tagLst xmlns:a="http://schemas.openxmlformats.org/drawingml/2006/main" xmlns:r="http://schemas.openxmlformats.org/officeDocument/2006/relationships" xmlns:p="http://schemas.openxmlformats.org/presentationml/2006/main">
  <p:tag name="ELAPSEDTIME" val="121.672"/>
  <p:tag name="AUDIO_ID" val="309"/>
  <p:tag name="TIMELINE" val="12.5/17.6/31.8/46.8/80.5"/>
</p:tagLst>
</file>

<file path=ppt/tags/tag37.xml><?xml version="1.0" encoding="utf-8"?>
<p:tagLst xmlns:a="http://schemas.openxmlformats.org/drawingml/2006/main" xmlns:r="http://schemas.openxmlformats.org/officeDocument/2006/relationships" xmlns:p="http://schemas.openxmlformats.org/presentationml/2006/main">
  <p:tag name="ELAPSEDTIME" val="100.672"/>
  <p:tag name="AUDIO_ID" val="346"/>
</p:tagLst>
</file>

<file path=ppt/tags/tag38.xml><?xml version="1.0" encoding="utf-8"?>
<p:tagLst xmlns:a="http://schemas.openxmlformats.org/drawingml/2006/main" xmlns:r="http://schemas.openxmlformats.org/officeDocument/2006/relationships" xmlns:p="http://schemas.openxmlformats.org/presentationml/2006/main">
  <p:tag name="ELAPSEDTIME" val="56.25"/>
  <p:tag name="AUDIO_ID" val="271"/>
</p:tagLst>
</file>

<file path=ppt/tags/tag39.xml><?xml version="1.0" encoding="utf-8"?>
<p:tagLst xmlns:a="http://schemas.openxmlformats.org/drawingml/2006/main" xmlns:r="http://schemas.openxmlformats.org/officeDocument/2006/relationships" xmlns:p="http://schemas.openxmlformats.org/presentationml/2006/main">
  <p:tag name="ELAPSEDTIME" val="56.25"/>
  <p:tag name="AUDIO_ID" val="271"/>
</p:tagLst>
</file>

<file path=ppt/tags/tag4.xml><?xml version="1.0" encoding="utf-8"?>
<p:tagLst xmlns:a="http://schemas.openxmlformats.org/drawingml/2006/main" xmlns:r="http://schemas.openxmlformats.org/officeDocument/2006/relationships" xmlns:p="http://schemas.openxmlformats.org/presentationml/2006/main">
  <p:tag name="ELAPSEDTIME" val="69.875"/>
  <p:tag name="AUDIO_ID" val="340"/>
</p:tagLst>
</file>

<file path=ppt/tags/tag40.xml><?xml version="1.0" encoding="utf-8"?>
<p:tagLst xmlns:a="http://schemas.openxmlformats.org/drawingml/2006/main" xmlns:r="http://schemas.openxmlformats.org/officeDocument/2006/relationships" xmlns:p="http://schemas.openxmlformats.org/presentationml/2006/main">
  <p:tag name="ELAPSEDTIME" val="56.25"/>
  <p:tag name="AUDIO_ID" val="271"/>
</p:tagLst>
</file>

<file path=ppt/tags/tag41.xml><?xml version="1.0" encoding="utf-8"?>
<p:tagLst xmlns:a="http://schemas.openxmlformats.org/drawingml/2006/main" xmlns:r="http://schemas.openxmlformats.org/officeDocument/2006/relationships" xmlns:p="http://schemas.openxmlformats.org/presentationml/2006/main">
  <p:tag name="ELAPSEDTIME" val="21.219"/>
  <p:tag name="AUDIO_ID" val="325"/>
</p:tagLst>
</file>

<file path=ppt/tags/tag42.xml><?xml version="1.0" encoding="utf-8"?>
<p:tagLst xmlns:a="http://schemas.openxmlformats.org/drawingml/2006/main" xmlns:r="http://schemas.openxmlformats.org/officeDocument/2006/relationships" xmlns:p="http://schemas.openxmlformats.org/presentationml/2006/main">
  <p:tag name="ELAPSEDTIME" val="74.5"/>
  <p:tag name="AUDIO_ID" val="383"/>
</p:tagLst>
</file>

<file path=ppt/tags/tag5.xml><?xml version="1.0" encoding="utf-8"?>
<p:tagLst xmlns:a="http://schemas.openxmlformats.org/drawingml/2006/main" xmlns:r="http://schemas.openxmlformats.org/officeDocument/2006/relationships" xmlns:p="http://schemas.openxmlformats.org/presentationml/2006/main">
  <p:tag name="ELAPSEDTIME" val="28.391"/>
  <p:tag name="AUDIO_ID" val="259"/>
</p:tagLst>
</file>

<file path=ppt/tags/tag6.xml><?xml version="1.0" encoding="utf-8"?>
<p:tagLst xmlns:a="http://schemas.openxmlformats.org/drawingml/2006/main" xmlns:r="http://schemas.openxmlformats.org/officeDocument/2006/relationships" xmlns:p="http://schemas.openxmlformats.org/presentationml/2006/main">
  <p:tag name="ELAPSEDTIME" val="56.25"/>
  <p:tag name="AUDIO_ID" val="271"/>
</p:tagLst>
</file>

<file path=ppt/tags/tag7.xml><?xml version="1.0" encoding="utf-8"?>
<p:tagLst xmlns:a="http://schemas.openxmlformats.org/drawingml/2006/main" xmlns:r="http://schemas.openxmlformats.org/officeDocument/2006/relationships" xmlns:p="http://schemas.openxmlformats.org/presentationml/2006/main">
  <p:tag name="ELAPSEDTIME" val="28.391"/>
  <p:tag name="AUDIO_ID" val="259"/>
</p:tagLst>
</file>

<file path=ppt/tags/tag8.xml><?xml version="1.0" encoding="utf-8"?>
<p:tagLst xmlns:a="http://schemas.openxmlformats.org/drawingml/2006/main" xmlns:r="http://schemas.openxmlformats.org/officeDocument/2006/relationships" xmlns:p="http://schemas.openxmlformats.org/presentationml/2006/main">
  <p:tag name="ELAPSEDTIME" val="23.359"/>
  <p:tag name="AUDIO_ID" val="263"/>
</p:tagLst>
</file>

<file path=ppt/tags/tag9.xml><?xml version="1.0" encoding="utf-8"?>
<p:tagLst xmlns:a="http://schemas.openxmlformats.org/drawingml/2006/main" xmlns:r="http://schemas.openxmlformats.org/officeDocument/2006/relationships" xmlns:p="http://schemas.openxmlformats.org/presentationml/2006/main">
  <p:tag name="ELAPSEDTIME" val="28.391"/>
  <p:tag name="AUDIO_ID" val="259"/>
</p:tagLst>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rgbClr val="800080"/>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12700" cap="flat" cmpd="sng" algn="ctr">
          <a:solidFill>
            <a:srgbClr val="800080"/>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Designs\Dads Tie.pot</Template>
  <TotalTime>85098</TotalTime>
  <Words>8327</Words>
  <Application>Microsoft Macintosh PowerPoint</Application>
  <PresentationFormat>On-screen Show (16:9)</PresentationFormat>
  <Paragraphs>968</Paragraphs>
  <Slides>98</Slides>
  <Notes>73</Notes>
  <HiddenSlides>0</HiddenSlides>
  <MMClips>1</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98</vt:i4>
      </vt:variant>
    </vt:vector>
  </HeadingPairs>
  <TitlesOfParts>
    <vt:vector size="114" baseType="lpstr">
      <vt:lpstr>Arial</vt:lpstr>
      <vt:lpstr>Calibri</vt:lpstr>
      <vt:lpstr>Century Gothic</vt:lpstr>
      <vt:lpstr>Chalkduster</vt:lpstr>
      <vt:lpstr>Georgia</vt:lpstr>
      <vt:lpstr>Helvetica</vt:lpstr>
      <vt:lpstr>Helvetica Neue</vt:lpstr>
      <vt:lpstr>HelveticaNeue-Thin</vt:lpstr>
      <vt:lpstr>Lucida Sans Unicode</vt:lpstr>
      <vt:lpstr>Monotype Sorts</vt:lpstr>
      <vt:lpstr>StarSymbol</vt:lpstr>
      <vt:lpstr>Times</vt:lpstr>
      <vt:lpstr>Times New Roman</vt:lpstr>
      <vt:lpstr>Wingdings</vt:lpstr>
      <vt:lpstr>Dads Tie</vt:lpstr>
      <vt:lpstr>Worksheet</vt:lpstr>
      <vt:lpstr>Randomized Trials &amp; Quantifying Treatment Effects EBD-2 Chapter 8</vt:lpstr>
      <vt:lpstr> Acknowledgements</vt:lpstr>
      <vt:lpstr>PowerPoint Presentation</vt:lpstr>
      <vt:lpstr>Outline</vt:lpstr>
      <vt:lpstr>Introduction</vt:lpstr>
      <vt:lpstr>Why randomize?</vt:lpstr>
      <vt:lpstr>Why randomize?</vt:lpstr>
      <vt:lpstr>Blinding</vt:lpstr>
      <vt:lpstr>Blinding</vt:lpstr>
      <vt:lpstr>Issues with blinding</vt:lpstr>
      <vt:lpstr>Critical Appraisal: History and Physical of a Research Paper</vt:lpstr>
      <vt:lpstr>Newman's Guide to Medical Advertisements</vt:lpstr>
      <vt:lpstr>Newman's Guide to Medical News</vt:lpstr>
      <vt:lpstr>New Hope for Migraine Sufferers</vt:lpstr>
      <vt:lpstr>Effect of Fremanezumab Compared With Placebo for Prevention of Episodic Migraine A Randomized Clinical Trial</vt:lpstr>
      <vt:lpstr>Dr. Dodick's disclosures</vt:lpstr>
      <vt:lpstr>Useful life skill</vt:lpstr>
      <vt:lpstr>PowerPoint Presentation</vt:lpstr>
      <vt:lpstr>PowerPoint Presentation</vt:lpstr>
      <vt:lpstr>Critical Appraisal: History and Physical of a Research Paper</vt:lpstr>
      <vt:lpstr>Study participants: AUSTRI</vt:lpstr>
      <vt:lpstr>Ferric Carboxymaltose in Patients with Congestive Heart Failure (CHF) and Iron Deficiency</vt:lpstr>
      <vt:lpstr>Ferric Carboxymaltose in Patients with Heart Failure and Iron Deficiency: Issues</vt:lpstr>
      <vt:lpstr>Critical Appraisal: History and Physical of a Research Paper</vt:lpstr>
      <vt:lpstr>Predictor variable: Drugs and Doses Being Compared</vt:lpstr>
      <vt:lpstr>Dodick NEJM Study compares with placebo</vt:lpstr>
      <vt:lpstr>Critical Appraisal: History and Physical of a Research Paper</vt:lpstr>
      <vt:lpstr>Outcome variable</vt:lpstr>
      <vt:lpstr>Surrogate Outcomes:  Cardiac Arrhythmia Suppression Trial (CAST)*</vt:lpstr>
      <vt:lpstr>Composite outcomes</vt:lpstr>
      <vt:lpstr>Meta-analysis of composite endpoints in cardiovascular trials*</vt:lpstr>
      <vt:lpstr>Multiple Outcomes, Time Periods, etc.</vt:lpstr>
      <vt:lpstr>Multiple Outcomes, Time Periods, etc.</vt:lpstr>
      <vt:lpstr>Multiple Outcomes, Time Periods, etc.</vt:lpstr>
      <vt:lpstr>Multiple Outcomes, Time Periods, etc.</vt:lpstr>
      <vt:lpstr>It didn’t actually contain rice…</vt:lpstr>
      <vt:lpstr>Restoring Study 329</vt:lpstr>
      <vt:lpstr>Restoring Study 329</vt:lpstr>
      <vt:lpstr>Restoring Study 329: Making excess adverse effects go away</vt:lpstr>
      <vt:lpstr>Fines: A Cost of Doing Business*</vt:lpstr>
      <vt:lpstr>Recent Large Big Pharma Settlements</vt:lpstr>
      <vt:lpstr>PowerPoint Presentation</vt:lpstr>
      <vt:lpstr>Why Olanzapine Beats Risperidone, Risperidone Beats Quetiapine, and Quetiapine Beats Olanzapine:   An Exploratory Analysis of Head-to-Head Comparison Studies of Second-Generation Antipsychotics</vt:lpstr>
      <vt:lpstr>End of Part 1</vt:lpstr>
      <vt:lpstr>Randomized Trials &amp; Quantifying Treatment Effects- Part 2</vt:lpstr>
      <vt:lpstr>Outline</vt:lpstr>
      <vt:lpstr>Critical Appraisal: History and Physical of a Research Paper</vt:lpstr>
      <vt:lpstr>Analysis and Presentation of Results</vt:lpstr>
      <vt:lpstr>Analysis of RCTs</vt:lpstr>
      <vt:lpstr>Analysis of RCTs: Intention to treat (ITT)</vt:lpstr>
      <vt:lpstr>Analysis of RCTs: As treated</vt:lpstr>
      <vt:lpstr>Analysis of RCTs: Per protocol</vt:lpstr>
      <vt:lpstr>Analysis of RCTs</vt:lpstr>
      <vt:lpstr>Penciclovir for Recurrent Oral Herpes Simplex Virus (HSV)* </vt:lpstr>
      <vt:lpstr>Penciclovir Effect Size, Continuous outcome </vt:lpstr>
      <vt:lpstr>A $2,500 tube of cold-sore cream? Now that stings* </vt:lpstr>
      <vt:lpstr>Effect Size: Odds Ratio vs. Risk Ratio</vt:lpstr>
      <vt:lpstr>Effect Size: Odds Ratio vs. Risk Ratio </vt:lpstr>
      <vt:lpstr>Effect Size: Relative vs. Absolute  (Dichotomous Outcome Variables)</vt:lpstr>
      <vt:lpstr>PowerPoint Presentation</vt:lpstr>
      <vt:lpstr>Nimotop® Ad Graph</vt:lpstr>
      <vt:lpstr>PowerPoint Presentation</vt:lpstr>
      <vt:lpstr>Why is NNT 1/ARR?  For each 100 patients:</vt:lpstr>
      <vt:lpstr>NNT in AUSTRI Trial, 12-17 years</vt:lpstr>
      <vt:lpstr>Zelnorm® for Constipation</vt:lpstr>
      <vt:lpstr>Trulance® (plecanatide) for Constipation*</vt:lpstr>
      <vt:lpstr>Trulance® (plecanatide) for Constipation -2*</vt:lpstr>
      <vt:lpstr>Annual Cost per Durable Overall CSBM Responder</vt:lpstr>
      <vt:lpstr>Trulance® (plecanatide) for Constipation*</vt:lpstr>
      <vt:lpstr>Seeding trials</vt:lpstr>
      <vt:lpstr>Within group comparisons </vt:lpstr>
      <vt:lpstr>Combination Therapy With Desmopressin and an Anticholinergic Medication for Nonresponders to Desmopressin* (Problem 8.3)</vt:lpstr>
      <vt:lpstr>Combination Therapy With Desmopressin and an Anticholinergic Medication for Nonresponders to Desmopressin*</vt:lpstr>
      <vt:lpstr>Incorporating Cost</vt:lpstr>
      <vt:lpstr>Tamiflu® or not?</vt:lpstr>
      <vt:lpstr>Oseltamivir Prophylaxis</vt:lpstr>
      <vt:lpstr>Oseltamivir prophylaxis ~ $40</vt:lpstr>
      <vt:lpstr>CBOP: Is it worth it?</vt:lpstr>
      <vt:lpstr>Treatment Thresholds</vt:lpstr>
      <vt:lpstr>What is B?</vt:lpstr>
      <vt:lpstr>Getting to PTT= C/(C+B)</vt:lpstr>
      <vt:lpstr>Back to the Flu example</vt:lpstr>
      <vt:lpstr>Number needed to Harm</vt:lpstr>
      <vt:lpstr>PowerPoint Presentation</vt:lpstr>
      <vt:lpstr>Setting up for NNH</vt:lpstr>
      <vt:lpstr>The trade-off</vt:lpstr>
      <vt:lpstr>References</vt:lpstr>
      <vt:lpstr>Cut slides</vt:lpstr>
      <vt:lpstr>ACCORD Diabetes Trial: Surrogate Outcome </vt:lpstr>
      <vt:lpstr>ACCORD Diabetes Trial: Patient-Relevant Outcomes </vt:lpstr>
      <vt:lpstr>More from the Jane Brody NYT column…</vt:lpstr>
      <vt:lpstr>Choice of Comparison Drug:  Ineffective</vt:lpstr>
      <vt:lpstr>VESTRI Trial -1</vt:lpstr>
      <vt:lpstr>VESTRI Trial - Design</vt:lpstr>
      <vt:lpstr>VESTRI Trial – Analysis and Results</vt:lpstr>
      <vt:lpstr>Effect Size vs. P-values</vt:lpstr>
      <vt:lpstr>P-values are very dependent on sample size!</vt:lpstr>
      <vt:lpstr>Within vs Between Group Comparisons</vt:lpstr>
    </vt:vector>
  </TitlesOfParts>
  <Company>UCSF - Epidemiology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Urine Testing and Urinary Tract Infections in Febrile Infants: The PROS Febrile Infant Study</dc:title>
  <dc:creator>Thomas B. Newman</dc:creator>
  <cp:lastModifiedBy>Newman, Thomas</cp:lastModifiedBy>
  <cp:revision>662</cp:revision>
  <cp:lastPrinted>2003-11-05T07:31:28Z</cp:lastPrinted>
  <dcterms:created xsi:type="dcterms:W3CDTF">2013-04-02T04:03:48Z</dcterms:created>
  <dcterms:modified xsi:type="dcterms:W3CDTF">2021-10-26T21:58:06Z</dcterms:modified>
</cp:coreProperties>
</file>