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Lst>
  <p:notesMasterIdLst>
    <p:notesMasterId r:id="rId54"/>
  </p:notesMasterIdLst>
  <p:handoutMasterIdLst>
    <p:handoutMasterId r:id="rId55"/>
  </p:handoutMasterIdLst>
  <p:sldIdLst>
    <p:sldId id="256" r:id="rId4"/>
    <p:sldId id="562" r:id="rId5"/>
    <p:sldId id="564" r:id="rId6"/>
    <p:sldId id="563" r:id="rId7"/>
    <p:sldId id="565" r:id="rId8"/>
    <p:sldId id="506" r:id="rId9"/>
    <p:sldId id="451" r:id="rId10"/>
    <p:sldId id="549" r:id="rId11"/>
    <p:sldId id="551" r:id="rId12"/>
    <p:sldId id="552" r:id="rId13"/>
    <p:sldId id="550" r:id="rId14"/>
    <p:sldId id="553" r:id="rId15"/>
    <p:sldId id="554" r:id="rId16"/>
    <p:sldId id="555" r:id="rId17"/>
    <p:sldId id="556" r:id="rId18"/>
    <p:sldId id="557" r:id="rId19"/>
    <p:sldId id="558" r:id="rId20"/>
    <p:sldId id="559" r:id="rId21"/>
    <p:sldId id="547" r:id="rId22"/>
    <p:sldId id="560" r:id="rId23"/>
    <p:sldId id="523" r:id="rId24"/>
    <p:sldId id="580" r:id="rId25"/>
    <p:sldId id="526" r:id="rId26"/>
    <p:sldId id="541" r:id="rId27"/>
    <p:sldId id="527" r:id="rId28"/>
    <p:sldId id="525" r:id="rId29"/>
    <p:sldId id="561" r:id="rId30"/>
    <p:sldId id="467" r:id="rId31"/>
    <p:sldId id="570" r:id="rId32"/>
    <p:sldId id="572" r:id="rId33"/>
    <p:sldId id="571" r:id="rId34"/>
    <p:sldId id="579" r:id="rId35"/>
    <p:sldId id="581" r:id="rId36"/>
    <p:sldId id="582" r:id="rId37"/>
    <p:sldId id="566" r:id="rId38"/>
    <p:sldId id="583" r:id="rId39"/>
    <p:sldId id="567" r:id="rId40"/>
    <p:sldId id="568" r:id="rId41"/>
    <p:sldId id="569" r:id="rId42"/>
    <p:sldId id="481" r:id="rId43"/>
    <p:sldId id="573" r:id="rId44"/>
    <p:sldId id="574" r:id="rId45"/>
    <p:sldId id="575" r:id="rId46"/>
    <p:sldId id="576" r:id="rId47"/>
    <p:sldId id="577" r:id="rId48"/>
    <p:sldId id="578" r:id="rId49"/>
    <p:sldId id="584" r:id="rId50"/>
    <p:sldId id="585" r:id="rId51"/>
    <p:sldId id="273" r:id="rId52"/>
    <p:sldId id="520"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73890" autoAdjust="0"/>
  </p:normalViewPr>
  <p:slideViewPr>
    <p:cSldViewPr>
      <p:cViewPr>
        <p:scale>
          <a:sx n="70" d="100"/>
          <a:sy n="70" d="100"/>
        </p:scale>
        <p:origin x="-1152" y="-234"/>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100" d="100"/>
        <a:sy n="100" d="100"/>
      </p:scale>
      <p:origin x="0" y="1056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Sheet1!$B$4</c:f>
              <c:strCache>
                <c:ptCount val="1"/>
                <c:pt idx="0">
                  <c:v>&lt; = high school</c:v>
                </c:pt>
              </c:strCache>
            </c:strRef>
          </c:tx>
          <c:spPr>
            <a:ln w="38100"/>
          </c:spPr>
          <c:marker>
            <c:symbol val="none"/>
          </c:marker>
          <c:cat>
            <c:strRef>
              <c:f>Sheet1!$C$3:$E$3</c:f>
              <c:strCache>
                <c:ptCount val="3"/>
                <c:pt idx="0">
                  <c:v>2001-2005</c:v>
                </c:pt>
                <c:pt idx="1">
                  <c:v>2006-2010</c:v>
                </c:pt>
                <c:pt idx="2">
                  <c:v>2011-2012</c:v>
                </c:pt>
              </c:strCache>
            </c:strRef>
          </c:cat>
          <c:val>
            <c:numRef>
              <c:f>Sheet1!$C$4:$E$4</c:f>
              <c:numCache>
                <c:formatCode>General</c:formatCode>
                <c:ptCount val="3"/>
                <c:pt idx="0">
                  <c:v>33</c:v>
                </c:pt>
                <c:pt idx="1">
                  <c:v>30</c:v>
                </c:pt>
                <c:pt idx="2">
                  <c:v>28</c:v>
                </c:pt>
              </c:numCache>
            </c:numRef>
          </c:val>
        </c:ser>
        <c:ser>
          <c:idx val="1"/>
          <c:order val="1"/>
          <c:tx>
            <c:strRef>
              <c:f>Sheet1!$B$5</c:f>
              <c:strCache>
                <c:ptCount val="1"/>
                <c:pt idx="0">
                  <c:v>some college</c:v>
                </c:pt>
              </c:strCache>
            </c:strRef>
          </c:tx>
          <c:spPr>
            <a:ln w="38100"/>
          </c:spPr>
          <c:marker>
            <c:symbol val="none"/>
          </c:marker>
          <c:cat>
            <c:strRef>
              <c:f>Sheet1!$C$3:$E$3</c:f>
              <c:strCache>
                <c:ptCount val="3"/>
                <c:pt idx="0">
                  <c:v>2001-2005</c:v>
                </c:pt>
                <c:pt idx="1">
                  <c:v>2006-2010</c:v>
                </c:pt>
                <c:pt idx="2">
                  <c:v>2011-2012</c:v>
                </c:pt>
              </c:strCache>
            </c:strRef>
          </c:cat>
          <c:val>
            <c:numRef>
              <c:f>Sheet1!$C$5:$E$5</c:f>
              <c:numCache>
                <c:formatCode>General</c:formatCode>
                <c:ptCount val="3"/>
                <c:pt idx="0">
                  <c:v>27</c:v>
                </c:pt>
                <c:pt idx="1">
                  <c:v>22</c:v>
                </c:pt>
                <c:pt idx="2">
                  <c:v>20</c:v>
                </c:pt>
              </c:numCache>
            </c:numRef>
          </c:val>
        </c:ser>
        <c:ser>
          <c:idx val="2"/>
          <c:order val="2"/>
          <c:tx>
            <c:strRef>
              <c:f>Sheet1!$B$6</c:f>
              <c:strCache>
                <c:ptCount val="1"/>
                <c:pt idx="0">
                  <c:v>college graduate</c:v>
                </c:pt>
              </c:strCache>
            </c:strRef>
          </c:tx>
          <c:spPr>
            <a:ln w="38100"/>
          </c:spPr>
          <c:marker>
            <c:symbol val="none"/>
          </c:marker>
          <c:cat>
            <c:strRef>
              <c:f>Sheet1!$C$3:$E$3</c:f>
              <c:strCache>
                <c:ptCount val="3"/>
                <c:pt idx="0">
                  <c:v>2001-2005</c:v>
                </c:pt>
                <c:pt idx="1">
                  <c:v>2006-2010</c:v>
                </c:pt>
                <c:pt idx="2">
                  <c:v>2011-2012</c:v>
                </c:pt>
              </c:strCache>
            </c:strRef>
          </c:cat>
          <c:val>
            <c:numRef>
              <c:f>Sheet1!$C$6:$E$6</c:f>
              <c:numCache>
                <c:formatCode>General</c:formatCode>
                <c:ptCount val="3"/>
                <c:pt idx="0">
                  <c:v>17</c:v>
                </c:pt>
                <c:pt idx="1">
                  <c:v>15</c:v>
                </c:pt>
                <c:pt idx="2">
                  <c:v>16</c:v>
                </c:pt>
              </c:numCache>
            </c:numRef>
          </c:val>
        </c:ser>
        <c:ser>
          <c:idx val="3"/>
          <c:order val="3"/>
          <c:tx>
            <c:strRef>
              <c:f>Sheet1!$B$7</c:f>
              <c:strCache>
                <c:ptCount val="1"/>
                <c:pt idx="0">
                  <c:v>post graduate</c:v>
                </c:pt>
              </c:strCache>
            </c:strRef>
          </c:tx>
          <c:spPr>
            <a:ln w="38100"/>
          </c:spPr>
          <c:marker>
            <c:symbol val="none"/>
          </c:marker>
          <c:cat>
            <c:strRef>
              <c:f>Sheet1!$C$3:$E$3</c:f>
              <c:strCache>
                <c:ptCount val="3"/>
                <c:pt idx="0">
                  <c:v>2001-2005</c:v>
                </c:pt>
                <c:pt idx="1">
                  <c:v>2006-2010</c:v>
                </c:pt>
                <c:pt idx="2">
                  <c:v>2011-2012</c:v>
                </c:pt>
              </c:strCache>
            </c:strRef>
          </c:cat>
          <c:val>
            <c:numRef>
              <c:f>Sheet1!$C$7:$E$7</c:f>
              <c:numCache>
                <c:formatCode>General</c:formatCode>
                <c:ptCount val="3"/>
                <c:pt idx="0">
                  <c:v>10</c:v>
                </c:pt>
                <c:pt idx="1">
                  <c:v>10</c:v>
                </c:pt>
                <c:pt idx="2">
                  <c:v>8</c:v>
                </c:pt>
              </c:numCache>
            </c:numRef>
          </c:val>
        </c:ser>
        <c:marker val="1"/>
        <c:axId val="34205696"/>
        <c:axId val="34207232"/>
      </c:lineChart>
      <c:catAx>
        <c:axId val="34205696"/>
        <c:scaling>
          <c:orientation val="minMax"/>
        </c:scaling>
        <c:axPos val="b"/>
        <c:numFmt formatCode="General" sourceLinked="0"/>
        <c:tickLblPos val="nextTo"/>
        <c:txPr>
          <a:bodyPr/>
          <a:lstStyle/>
          <a:p>
            <a:pPr>
              <a:defRPr>
                <a:solidFill>
                  <a:schemeClr val="bg1"/>
                </a:solidFill>
              </a:defRPr>
            </a:pPr>
            <a:endParaRPr lang="en-US"/>
          </a:p>
        </c:txPr>
        <c:crossAx val="34207232"/>
        <c:crosses val="autoZero"/>
        <c:auto val="1"/>
        <c:lblAlgn val="ctr"/>
        <c:lblOffset val="100"/>
      </c:catAx>
      <c:valAx>
        <c:axId val="34207232"/>
        <c:scaling>
          <c:orientation val="minMax"/>
        </c:scaling>
        <c:axPos val="l"/>
        <c:majorGridlines>
          <c:spPr>
            <a:ln w="19050">
              <a:solidFill>
                <a:schemeClr val="bg1"/>
              </a:solidFill>
            </a:ln>
          </c:spPr>
        </c:majorGridlines>
        <c:numFmt formatCode="General" sourceLinked="1"/>
        <c:tickLblPos val="nextTo"/>
        <c:txPr>
          <a:bodyPr/>
          <a:lstStyle/>
          <a:p>
            <a:pPr>
              <a:defRPr sz="1400">
                <a:solidFill>
                  <a:schemeClr val="bg1"/>
                </a:solidFill>
              </a:defRPr>
            </a:pPr>
            <a:endParaRPr lang="en-US"/>
          </a:p>
        </c:txPr>
        <c:crossAx val="34205696"/>
        <c:crosses val="autoZero"/>
        <c:crossBetween val="between"/>
      </c:valAx>
    </c:plotArea>
    <c:legend>
      <c:legendPos val="r"/>
      <c:legendEntry>
        <c:idx val="0"/>
        <c:txPr>
          <a:bodyPr/>
          <a:lstStyle/>
          <a:p>
            <a:pPr>
              <a:defRPr>
                <a:solidFill>
                  <a:schemeClr val="bg1"/>
                </a:solidFill>
              </a:defRPr>
            </a:pPr>
            <a:endParaRPr lang="en-US"/>
          </a:p>
        </c:txPr>
      </c:legendEntry>
      <c:legendEntry>
        <c:idx val="1"/>
        <c:txPr>
          <a:bodyPr/>
          <a:lstStyle/>
          <a:p>
            <a:pPr>
              <a:defRPr>
                <a:solidFill>
                  <a:schemeClr val="bg1"/>
                </a:solidFill>
              </a:defRPr>
            </a:pPr>
            <a:endParaRPr lang="en-US"/>
          </a:p>
        </c:txPr>
      </c:legendEntry>
      <c:legendEntry>
        <c:idx val="2"/>
        <c:txPr>
          <a:bodyPr/>
          <a:lstStyle/>
          <a:p>
            <a:pPr>
              <a:defRPr>
                <a:solidFill>
                  <a:schemeClr val="bg1"/>
                </a:solidFill>
              </a:defRPr>
            </a:pPr>
            <a:endParaRPr lang="en-US"/>
          </a:p>
        </c:txPr>
      </c:legendEntry>
      <c:legendEntry>
        <c:idx val="3"/>
        <c:txPr>
          <a:bodyPr/>
          <a:lstStyle/>
          <a:p>
            <a:pPr>
              <a:defRPr>
                <a:solidFill>
                  <a:schemeClr val="bg1"/>
                </a:solidFill>
              </a:defRPr>
            </a:pPr>
            <a:endParaRPr lang="en-US"/>
          </a:p>
        </c:txPr>
      </c:legendEntry>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Sheet1!$D$5</c:f>
              <c:strCache>
                <c:ptCount val="1"/>
                <c:pt idx="0">
                  <c:v>African American</c:v>
                </c:pt>
              </c:strCache>
            </c:strRef>
          </c:tx>
          <c:cat>
            <c:strRef>
              <c:f>Sheet1!$C$6:$C$9</c:f>
              <c:strCache>
                <c:ptCount val="4"/>
                <c:pt idx="0">
                  <c:v>18-29</c:v>
                </c:pt>
                <c:pt idx="1">
                  <c:v>30-44</c:v>
                </c:pt>
                <c:pt idx="2">
                  <c:v>45-59</c:v>
                </c:pt>
                <c:pt idx="3">
                  <c:v>&gt;=60</c:v>
                </c:pt>
              </c:strCache>
            </c:strRef>
          </c:cat>
          <c:val>
            <c:numRef>
              <c:f>Sheet1!$D$6:$D$9</c:f>
              <c:numCache>
                <c:formatCode>General</c:formatCode>
                <c:ptCount val="4"/>
                <c:pt idx="0">
                  <c:v>12.8</c:v>
                </c:pt>
                <c:pt idx="1">
                  <c:v>10.200000000000001</c:v>
                </c:pt>
                <c:pt idx="2">
                  <c:v>12.2</c:v>
                </c:pt>
                <c:pt idx="3">
                  <c:v>4.5</c:v>
                </c:pt>
              </c:numCache>
            </c:numRef>
          </c:val>
        </c:ser>
        <c:ser>
          <c:idx val="1"/>
          <c:order val="1"/>
          <c:tx>
            <c:strRef>
              <c:f>Sheet1!$E$5</c:f>
              <c:strCache>
                <c:ptCount val="1"/>
                <c:pt idx="0">
                  <c:v>Caribbean Black</c:v>
                </c:pt>
              </c:strCache>
            </c:strRef>
          </c:tx>
          <c:cat>
            <c:strRef>
              <c:f>Sheet1!$C$6:$C$9</c:f>
              <c:strCache>
                <c:ptCount val="4"/>
                <c:pt idx="0">
                  <c:v>18-29</c:v>
                </c:pt>
                <c:pt idx="1">
                  <c:v>30-44</c:v>
                </c:pt>
                <c:pt idx="2">
                  <c:v>45-59</c:v>
                </c:pt>
                <c:pt idx="3">
                  <c:v>&gt;=60</c:v>
                </c:pt>
              </c:strCache>
            </c:strRef>
          </c:cat>
          <c:val>
            <c:numRef>
              <c:f>Sheet1!$E$6:$E$9</c:f>
              <c:numCache>
                <c:formatCode>General</c:formatCode>
                <c:ptCount val="4"/>
                <c:pt idx="0">
                  <c:v>19.899999999999999</c:v>
                </c:pt>
                <c:pt idx="1">
                  <c:v>10.4</c:v>
                </c:pt>
                <c:pt idx="2">
                  <c:v>9.5</c:v>
                </c:pt>
                <c:pt idx="3">
                  <c:v>7.6</c:v>
                </c:pt>
              </c:numCache>
            </c:numRef>
          </c:val>
        </c:ser>
        <c:ser>
          <c:idx val="2"/>
          <c:order val="2"/>
          <c:tx>
            <c:strRef>
              <c:f>Sheet1!$F$5</c:f>
              <c:strCache>
                <c:ptCount val="1"/>
                <c:pt idx="0">
                  <c:v>White</c:v>
                </c:pt>
              </c:strCache>
            </c:strRef>
          </c:tx>
          <c:cat>
            <c:strRef>
              <c:f>Sheet1!$C$6:$C$9</c:f>
              <c:strCache>
                <c:ptCount val="4"/>
                <c:pt idx="0">
                  <c:v>18-29</c:v>
                </c:pt>
                <c:pt idx="1">
                  <c:v>30-44</c:v>
                </c:pt>
                <c:pt idx="2">
                  <c:v>45-59</c:v>
                </c:pt>
                <c:pt idx="3">
                  <c:v>&gt;=60</c:v>
                </c:pt>
              </c:strCache>
            </c:strRef>
          </c:cat>
          <c:val>
            <c:numRef>
              <c:f>Sheet1!$F$6:$F$9</c:f>
              <c:numCache>
                <c:formatCode>General</c:formatCode>
                <c:ptCount val="4"/>
                <c:pt idx="0">
                  <c:v>14.7</c:v>
                </c:pt>
                <c:pt idx="1">
                  <c:v>26.4</c:v>
                </c:pt>
                <c:pt idx="2">
                  <c:v>16.2</c:v>
                </c:pt>
                <c:pt idx="3">
                  <c:v>9.3000000000000007</c:v>
                </c:pt>
              </c:numCache>
            </c:numRef>
          </c:val>
        </c:ser>
        <c:axId val="34709504"/>
        <c:axId val="34711040"/>
      </c:barChart>
      <c:catAx>
        <c:axId val="34709504"/>
        <c:scaling>
          <c:orientation val="minMax"/>
        </c:scaling>
        <c:axPos val="b"/>
        <c:tickLblPos val="nextTo"/>
        <c:crossAx val="34711040"/>
        <c:crosses val="autoZero"/>
        <c:auto val="1"/>
        <c:lblAlgn val="ctr"/>
        <c:lblOffset val="100"/>
      </c:catAx>
      <c:valAx>
        <c:axId val="34711040"/>
        <c:scaling>
          <c:orientation val="minMax"/>
        </c:scaling>
        <c:axPos val="l"/>
        <c:majorGridlines/>
        <c:numFmt formatCode="General" sourceLinked="1"/>
        <c:tickLblPos val="nextTo"/>
        <c:crossAx val="34709504"/>
        <c:crosses val="autoZero"/>
        <c:crossBetween val="between"/>
      </c:valAx>
    </c:plotArea>
    <c:legend>
      <c:legendPos val="r"/>
      <c:layout/>
    </c:legend>
    <c:plotVisOnly val="1"/>
  </c:chart>
  <c:txPr>
    <a:bodyPr/>
    <a:lstStyle/>
    <a:p>
      <a:pPr>
        <a:defRPr sz="1400">
          <a:solidFill>
            <a:schemeClr val="bg1"/>
          </a:solidFil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4/30/2015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pPr/>
              <a:t>4/30/2015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pPr/>
              <a:t>‹#›</a:t>
            </a:fld>
            <a:endParaRPr lang="en-US"/>
          </a:p>
        </p:txBody>
      </p:sp>
    </p:spTree>
    <p:extLst>
      <p:ext uri="{BB962C8B-B14F-4D97-AF65-F5344CB8AC3E}">
        <p14:creationId xmlns=""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jech.bmj.com/content/55/10/693.ful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a:t>
            </a:fld>
            <a:endParaRPr lang="en-US" dirty="0"/>
          </a:p>
        </p:txBody>
      </p:sp>
    </p:spTree>
    <p:extLst>
      <p:ext uri="{BB962C8B-B14F-4D97-AF65-F5344CB8AC3E}">
        <p14:creationId xmlns="" xmlns:p14="http://schemas.microsoft.com/office/powerpoint/2010/main" val="294970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Keira</a:t>
            </a:r>
            <a:r>
              <a:rPr lang="en-US" dirty="0" smtClean="0"/>
              <a:t>  </a:t>
            </a:r>
            <a:r>
              <a:rPr lang="en-US" dirty="0" err="1" smtClean="0"/>
              <a:t>Kneightly</a:t>
            </a:r>
            <a:r>
              <a:rPr lang="en-US" baseline="0" dirty="0" smtClean="0"/>
              <a:t> (“Domino”) – example of product placement</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13</a:t>
            </a:fld>
            <a:endParaRPr lang="en-US"/>
          </a:p>
        </p:txBody>
      </p:sp>
    </p:spTree>
    <p:extLst>
      <p:ext uri="{BB962C8B-B14F-4D97-AF65-F5344CB8AC3E}">
        <p14:creationId xmlns="" xmlns:p14="http://schemas.microsoft.com/office/powerpoint/2010/main" val="31248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14</a:t>
            </a:fld>
            <a:endParaRPr lang="en-US"/>
          </a:p>
        </p:txBody>
      </p:sp>
    </p:spTree>
    <p:extLst>
      <p:ext uri="{BB962C8B-B14F-4D97-AF65-F5344CB8AC3E}">
        <p14:creationId xmlns="" xmlns:p14="http://schemas.microsoft.com/office/powerpoint/2010/main" val="417070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15</a:t>
            </a:fld>
            <a:endParaRPr lang="en-US"/>
          </a:p>
        </p:txBody>
      </p:sp>
    </p:spTree>
    <p:extLst>
      <p:ext uri="{BB962C8B-B14F-4D97-AF65-F5344CB8AC3E}">
        <p14:creationId xmlns="" xmlns:p14="http://schemas.microsoft.com/office/powerpoint/2010/main" val="351046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25</a:t>
            </a:fld>
            <a:endParaRPr lang="en-US"/>
          </a:p>
        </p:txBody>
      </p:sp>
    </p:spTree>
    <p:extLst>
      <p:ext uri="{BB962C8B-B14F-4D97-AF65-F5344CB8AC3E}">
        <p14:creationId xmlns="" xmlns:p14="http://schemas.microsoft.com/office/powerpoint/2010/main" val="132316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 become directly pathogenic by affecting neuroendocrine function, and/or (b) induce health damaging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(especially in relation to use of psychoactive substances, diet, and sexual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1</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4</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36</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28</a:t>
            </a:fld>
            <a:endParaRPr lang="en-US"/>
          </a:p>
        </p:txBody>
      </p:sp>
    </p:spTree>
    <p:extLst>
      <p:ext uri="{BB962C8B-B14F-4D97-AF65-F5344CB8AC3E}">
        <p14:creationId xmlns="" xmlns:p14="http://schemas.microsoft.com/office/powerpoint/2010/main" val="250724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a:t>
            </a:r>
            <a:r>
              <a:rPr lang="en-US" baseline="0" dirty="0" smtClean="0"/>
              <a:t> Survey of American Life (2001-2003)</a:t>
            </a:r>
          </a:p>
          <a:p>
            <a:r>
              <a:rPr lang="en-US" baseline="0" dirty="0" smtClean="0"/>
              <a:t>percents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40</a:t>
            </a:fld>
            <a:endParaRPr lang="en-US"/>
          </a:p>
        </p:txBody>
      </p:sp>
    </p:spTree>
    <p:extLst>
      <p:ext uri="{BB962C8B-B14F-4D97-AF65-F5344CB8AC3E}">
        <p14:creationId xmlns="" xmlns:p14="http://schemas.microsoft.com/office/powerpoint/2010/main" val="3587603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Negative Stressful Events (count) (Wave I) Negative Stressful Events (count) (Wave I) Serious illness, moved, lost job, robbed, Serious illness, moved, lost job, robbed, anything else bad</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it is not the individual</a:t>
            </a:r>
            <a:r>
              <a:rPr lang="en-US" baseline="0" dirty="0" smtClean="0"/>
              <a:t> woman’s job to solve public health problem of unintended pregnancy on her own time</a:t>
            </a:r>
          </a:p>
          <a:p>
            <a:r>
              <a:rPr lang="en-US" baseline="0" dirty="0" smtClean="0"/>
              <a:t>It is about informed preferences</a:t>
            </a:r>
          </a:p>
          <a:p>
            <a:r>
              <a:rPr lang="en-US" baseline="0" dirty="0" smtClean="0"/>
              <a:t>Comparison to maternal mortality – our job is to give women the information they need and to think about how it relates to their preferences. In the visit, s not to solve public health problem.</a:t>
            </a:r>
          </a:p>
          <a:p>
            <a:r>
              <a:rPr lang="en-US" baseline="0" dirty="0" smtClean="0"/>
              <a:t>Contraception as preference sensitive – maybe elucidate this a bit more </a:t>
            </a:r>
          </a:p>
          <a:p>
            <a:r>
              <a:rPr lang="en-US" dirty="0" smtClean="0"/>
              <a:t>Challenges around “Shared” – from a feminist perspective</a:t>
            </a:r>
          </a:p>
          <a:p>
            <a:r>
              <a:rPr lang="en-US" dirty="0" smtClean="0"/>
              <a:t>Importance of question “what is important to</a:t>
            </a:r>
            <a:r>
              <a:rPr lang="en-US" baseline="0" dirty="0" smtClean="0"/>
              <a:t> you about your method” </a:t>
            </a:r>
          </a:p>
          <a:p>
            <a:r>
              <a:rPr lang="en-US" baseline="0" dirty="0" smtClean="0"/>
              <a:t>The public health question – some people really felt like it was okay to have the public health hat on during a visit. I think it is important to say that while affecting public health outcomes may be secondary outcome of your clinical care, it should never be what you are primarily focusing on – it should be about influencing the individual women’s outcome – and this is why the public health level outcome around IUD use goes along with getting women to use IUDs regardless of their preferences.</a:t>
            </a:r>
          </a:p>
          <a:p>
            <a:r>
              <a:rPr lang="en-US" baseline="0" dirty="0" smtClean="0"/>
              <a:t>Really, you should never really have the public </a:t>
            </a:r>
            <a:r>
              <a:rPr lang="en-US" baseline="0" dirty="0" err="1" smtClean="0"/>
              <a:t>heatlh</a:t>
            </a:r>
            <a:r>
              <a:rPr lang="en-US" baseline="0" dirty="0" smtClean="0"/>
              <a:t> in mind – it should be the individual patient’s goals that matter – i.e. avoiding diabetes related foot amputations.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49</a:t>
            </a:fld>
            <a:endParaRPr lang="en-US"/>
          </a:p>
        </p:txBody>
      </p:sp>
    </p:spTree>
    <p:extLst>
      <p:ext uri="{BB962C8B-B14F-4D97-AF65-F5344CB8AC3E}">
        <p14:creationId xmlns="" xmlns:p14="http://schemas.microsoft.com/office/powerpoint/2010/main" val="304276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4/30/2015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 xmlns:p14="http://schemas.microsoft.com/office/powerpoint/2010/main" val="74520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4/30/2015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 xmlns:p14="http://schemas.microsoft.com/office/powerpoint/2010/main" val="11652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4/30/2015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 xmlns:p14="http://schemas.microsoft.com/office/powerpoint/2010/main" val="115631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4/30/2015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 xmlns:p14="http://schemas.microsoft.com/office/powerpoint/2010/main" val="6838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9038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4/30/2015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 xmlns:p14="http://schemas.microsoft.com/office/powerpoint/2010/main" val="11454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4/30/2015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 xmlns:p14="http://schemas.microsoft.com/office/powerpoint/2010/main" val="226849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4/30/2015</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 xmlns:p14="http://schemas.microsoft.com/office/powerpoint/2010/main" val="17115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4/30/2015</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 xmlns:p14="http://schemas.microsoft.com/office/powerpoint/2010/main" val="2906984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33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 xmlns:p14="http://schemas.microsoft.com/office/powerpoint/2010/main" val="540266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 xmlns:p14="http://schemas.microsoft.com/office/powerpoint/2010/main" val="230092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4/30/2015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 xmlns:p14="http://schemas.microsoft.com/office/powerpoint/2010/main" val="371089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4/30/2015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 xmlns:p14="http://schemas.microsoft.com/office/powerpoint/2010/main" val="218706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4/30/2015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 xmlns:p14="http://schemas.microsoft.com/office/powerpoint/2010/main" val="269641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4/30/2015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 xmlns:p14="http://schemas.microsoft.com/office/powerpoint/2010/main" val="327486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27356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 xmlns:p14="http://schemas.microsoft.com/office/powerpoint/2010/main" val="117961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4/30/2015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 xmlns:p14="http://schemas.microsoft.com/office/powerpoint/2010/main" val="157340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 xmlns:p14="http://schemas.microsoft.com/office/powerpoint/2010/main" val="2644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 xmlns:p14="http://schemas.microsoft.com/office/powerpoint/2010/main" val="292324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 xmlns:p14="http://schemas.microsoft.com/office/powerpoint/2010/main" val="314025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4/30/2015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 xmlns:p14="http://schemas.microsoft.com/office/powerpoint/2010/main" val="3395021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457200" y="2667000"/>
            <a:ext cx="8686800" cy="14700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smtClean="0"/>
              <a:t>Multi-level Etiologies of Health Disparities:</a:t>
            </a:r>
            <a:br>
              <a:rPr lang="en-US" sz="3600" dirty="0" smtClean="0"/>
            </a:br>
            <a:r>
              <a:rPr lang="en-US" sz="3600" dirty="0" smtClean="0"/>
              <a:t>Behavioral</a:t>
            </a:r>
            <a:endParaRPr lang="en-US" altLang="en-US" sz="3600" dirty="0" smtClean="0"/>
          </a:p>
        </p:txBody>
      </p:sp>
      <p:sp>
        <p:nvSpPr>
          <p:cNvPr id="24579" name="Subtitle 2"/>
          <p:cNvSpPr>
            <a:spLocks noGrp="1"/>
          </p:cNvSpPr>
          <p:nvPr>
            <p:ph type="subTitle" idx="1"/>
          </p:nvPr>
        </p:nvSpPr>
        <p:spPr bwMode="auto">
          <a:xfrm>
            <a:off x="685800" y="4800600"/>
            <a:ext cx="8117874" cy="1219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Irene Yen, PhD, MPH</a:t>
            </a:r>
          </a:p>
          <a:p>
            <a:pPr>
              <a:spcBef>
                <a:spcPts val="0"/>
              </a:spcBef>
            </a:pPr>
            <a:r>
              <a:rPr lang="en-US" altLang="en-US" sz="2400" dirty="0" smtClean="0"/>
              <a:t>Associate Professor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143000" y="1447800"/>
          <a:ext cx="6705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Tobacco – by education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llupsmokingrace.gif"/>
          <p:cNvPicPr>
            <a:picLocks noChangeAspect="1"/>
          </p:cNvPicPr>
          <p:nvPr/>
        </p:nvPicPr>
        <p:blipFill>
          <a:blip r:embed="rId2" cstate="print"/>
          <a:stretch>
            <a:fillRect/>
          </a:stretch>
        </p:blipFill>
        <p:spPr>
          <a:xfrm>
            <a:off x="1905000" y="1676400"/>
            <a:ext cx="5353050" cy="3133725"/>
          </a:xfrm>
          <a:prstGeom prst="rect">
            <a:avLst/>
          </a:prstGeom>
        </p:spPr>
      </p:pic>
      <p:sp>
        <p:nvSpPr>
          <p:cNvPr id="3"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Tobacco</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Tobacco</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TextBox 2"/>
          <p:cNvSpPr txBox="1"/>
          <p:nvPr/>
        </p:nvSpPr>
        <p:spPr>
          <a:xfrm>
            <a:off x="1280160" y="1645920"/>
            <a:ext cx="6400800" cy="461665"/>
          </a:xfrm>
          <a:prstGeom prst="rect">
            <a:avLst/>
          </a:prstGeom>
          <a:noFill/>
        </p:spPr>
        <p:txBody>
          <a:bodyPr wrap="square" rtlCol="0">
            <a:spAutoFit/>
          </a:bodyPr>
          <a:lstStyle/>
          <a:p>
            <a:pPr marL="225425" indent="-225425">
              <a:buFont typeface="Arial" pitchFamily="34" charset="0"/>
              <a:buChar char="•"/>
            </a:pPr>
            <a:r>
              <a:rPr lang="en-US" sz="2400" dirty="0" smtClean="0">
                <a:solidFill>
                  <a:schemeClr val="bg1"/>
                </a:solidFill>
              </a:rPr>
              <a:t>9 out of 10 smokers start smoking by age 18</a:t>
            </a:r>
            <a:endParaRPr lang="en-US" sz="2400" dirty="0">
              <a:solidFill>
                <a:schemeClr val="bg1"/>
              </a:solidFill>
            </a:endParaRPr>
          </a:p>
        </p:txBody>
      </p:sp>
      <p:sp>
        <p:nvSpPr>
          <p:cNvPr id="4" name="TextBox 3"/>
          <p:cNvSpPr txBox="1"/>
          <p:nvPr/>
        </p:nvSpPr>
        <p:spPr>
          <a:xfrm>
            <a:off x="1280160" y="2286000"/>
            <a:ext cx="6400800" cy="461665"/>
          </a:xfrm>
          <a:prstGeom prst="rect">
            <a:avLst/>
          </a:prstGeom>
          <a:noFill/>
        </p:spPr>
        <p:txBody>
          <a:bodyPr wrap="square" rtlCol="0">
            <a:spAutoFit/>
          </a:bodyPr>
          <a:lstStyle/>
          <a:p>
            <a:pPr marL="225425" indent="-225425">
              <a:buFont typeface="Arial" pitchFamily="34" charset="0"/>
              <a:buChar char="•"/>
            </a:pPr>
            <a:r>
              <a:rPr lang="en-US" sz="2400" dirty="0" smtClean="0">
                <a:solidFill>
                  <a:schemeClr val="bg1"/>
                </a:solidFill>
              </a:rPr>
              <a:t>99% of smokers start smoking by age 26</a:t>
            </a:r>
            <a:endParaRPr lang="en-US" sz="2400" dirty="0">
              <a:solidFill>
                <a:schemeClr val="bg1"/>
              </a:solidFill>
            </a:endParaRPr>
          </a:p>
        </p:txBody>
      </p:sp>
      <p:pic>
        <p:nvPicPr>
          <p:cNvPr id="5" name="Picture 4" descr="smoking-899934538.jpg"/>
          <p:cNvPicPr>
            <a:picLocks noChangeAspect="1"/>
          </p:cNvPicPr>
          <p:nvPr/>
        </p:nvPicPr>
        <p:blipFill>
          <a:blip r:embed="rId2" cstate="print"/>
          <a:stretch>
            <a:fillRect/>
          </a:stretch>
        </p:blipFill>
        <p:spPr>
          <a:xfrm>
            <a:off x="457200" y="2971800"/>
            <a:ext cx="3995737" cy="2657328"/>
          </a:xfrm>
          <a:prstGeom prst="rect">
            <a:avLst/>
          </a:prstGeom>
        </p:spPr>
      </p:pic>
      <p:pic>
        <p:nvPicPr>
          <p:cNvPr id="6" name="Picture 5" descr="new-joe-camel-face.jpg"/>
          <p:cNvPicPr>
            <a:picLocks noChangeAspect="1"/>
          </p:cNvPicPr>
          <p:nvPr/>
        </p:nvPicPr>
        <p:blipFill>
          <a:blip r:embed="rId3" cstate="print"/>
          <a:stretch>
            <a:fillRect/>
          </a:stretch>
        </p:blipFill>
        <p:spPr>
          <a:xfrm>
            <a:off x="4724400" y="3124200"/>
            <a:ext cx="3875275" cy="2328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ira-knightley-smoking.png"/>
          <p:cNvPicPr>
            <a:picLocks noChangeAspect="1"/>
          </p:cNvPicPr>
          <p:nvPr/>
        </p:nvPicPr>
        <p:blipFill>
          <a:blip r:embed="rId3" cstate="print"/>
          <a:stretch>
            <a:fillRect/>
          </a:stretch>
        </p:blipFill>
        <p:spPr>
          <a:xfrm>
            <a:off x="2547937" y="1971675"/>
            <a:ext cx="4048125" cy="29146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nthol_147.jpg"/>
          <p:cNvPicPr>
            <a:picLocks noChangeAspect="1"/>
          </p:cNvPicPr>
          <p:nvPr/>
        </p:nvPicPr>
        <p:blipFill>
          <a:blip r:embed="rId3" cstate="print"/>
          <a:stretch>
            <a:fillRect/>
          </a:stretch>
        </p:blipFill>
        <p:spPr>
          <a:xfrm>
            <a:off x="457200" y="304800"/>
            <a:ext cx="4191000" cy="5730629"/>
          </a:xfrm>
          <a:prstGeom prst="rect">
            <a:avLst/>
          </a:prstGeom>
        </p:spPr>
      </p:pic>
      <p:sp>
        <p:nvSpPr>
          <p:cNvPr id="3" name="Rectangle 2"/>
          <p:cNvSpPr/>
          <p:nvPr/>
        </p:nvSpPr>
        <p:spPr>
          <a:xfrm>
            <a:off x="4724400" y="609600"/>
            <a:ext cx="3733800" cy="4231928"/>
          </a:xfrm>
          <a:prstGeom prst="rect">
            <a:avLst/>
          </a:prstGeom>
        </p:spPr>
        <p:txBody>
          <a:bodyPr wrap="square">
            <a:spAutoFit/>
          </a:bodyPr>
          <a:lstStyle/>
          <a:p>
            <a:pPr>
              <a:spcAft>
                <a:spcPts val="600"/>
              </a:spcAft>
            </a:pPr>
            <a:r>
              <a:rPr lang="en-US" sz="2400" dirty="0" smtClean="0">
                <a:solidFill>
                  <a:schemeClr val="bg1"/>
                </a:solidFill>
              </a:rPr>
              <a:t>For every 10 %  increase in the proportion of African-American students at a school, the per-pack price of Newport (the leading brand of menthol cigarettes) was 12 cents lower. </a:t>
            </a:r>
          </a:p>
          <a:p>
            <a:r>
              <a:rPr lang="en-US" sz="2400" dirty="0" smtClean="0">
                <a:solidFill>
                  <a:schemeClr val="bg1"/>
                </a:solidFill>
              </a:rPr>
              <a:t>the prices for the leading non-menthol brand weren’t affected by school demographics. </a:t>
            </a:r>
            <a:endParaRPr lang="en-US" sz="2400" dirty="0">
              <a:solidFill>
                <a:schemeClr val="bg1"/>
              </a:solidFill>
            </a:endParaRPr>
          </a:p>
        </p:txBody>
      </p:sp>
      <p:sp>
        <p:nvSpPr>
          <p:cNvPr id="4" name="TextBox 3"/>
          <p:cNvSpPr txBox="1"/>
          <p:nvPr/>
        </p:nvSpPr>
        <p:spPr>
          <a:xfrm>
            <a:off x="5257800" y="5410200"/>
            <a:ext cx="2667000" cy="369332"/>
          </a:xfrm>
          <a:prstGeom prst="rect">
            <a:avLst/>
          </a:prstGeom>
          <a:noFill/>
        </p:spPr>
        <p:txBody>
          <a:bodyPr wrap="square" rtlCol="0">
            <a:spAutoFit/>
          </a:bodyPr>
          <a:lstStyle/>
          <a:p>
            <a:r>
              <a:rPr lang="en-US" dirty="0" err="1" smtClean="0">
                <a:solidFill>
                  <a:schemeClr val="bg2"/>
                </a:solidFill>
              </a:rPr>
              <a:t>Henriksen</a:t>
            </a:r>
            <a:r>
              <a:rPr lang="en-US" dirty="0" smtClean="0">
                <a:solidFill>
                  <a:schemeClr val="bg2"/>
                </a:solidFill>
              </a:rPr>
              <a:t>, </a:t>
            </a:r>
            <a:r>
              <a:rPr lang="en-US" i="1" dirty="0" smtClean="0">
                <a:solidFill>
                  <a:schemeClr val="bg2"/>
                </a:solidFill>
              </a:rPr>
              <a:t>et al.</a:t>
            </a:r>
            <a:r>
              <a:rPr lang="en-US" dirty="0" smtClean="0">
                <a:solidFill>
                  <a:schemeClr val="bg2"/>
                </a:solidFill>
              </a:rPr>
              <a:t> 2011</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613525"/>
            <a:ext cx="517525" cy="244475"/>
          </a:xfrm>
          <a:prstGeom prst="rect">
            <a:avLst/>
          </a:prstGeom>
          <a:noFill/>
        </p:spPr>
        <p:txBody>
          <a:bodyPr/>
          <a:lstStyle/>
          <a:p>
            <a:fld id="{6FE84E81-2091-4234-B46B-26C4B931637B}" type="slidenum">
              <a:rPr lang="en-US" smtClean="0">
                <a:latin typeface="Arial" pitchFamily="34" charset="0"/>
              </a:rPr>
              <a:pPr/>
              <a:t>15</a:t>
            </a:fld>
            <a:endParaRPr lang="en-US" smtClean="0">
              <a:latin typeface="Arial" pitchFamily="34" charset="0"/>
            </a:endParaRPr>
          </a:p>
        </p:txBody>
      </p:sp>
      <p:sp>
        <p:nvSpPr>
          <p:cNvPr id="3" name="Rectangle 78"/>
          <p:cNvSpPr txBox="1">
            <a:spLocks noChangeArrowheads="1"/>
          </p:cNvSpPr>
          <p:nvPr/>
        </p:nvSpPr>
        <p:spPr bwMode="auto">
          <a:xfrm>
            <a:off x="0" y="242888"/>
            <a:ext cx="10287000" cy="1143000"/>
          </a:xfrm>
          <a:prstGeom prst="rect">
            <a:avLst/>
          </a:prstGeom>
          <a:noFill/>
          <a:ln w="9525" algn="ctr">
            <a:noFill/>
            <a:miter lim="800000"/>
            <a:headEnd/>
            <a:tailEnd/>
          </a:ln>
        </p:spPr>
        <p:txBody>
          <a:bodyPr anchor="ctr"/>
          <a:lstStyle/>
          <a:p>
            <a:pPr algn="ctr" eaLnBrk="0" hangingPunct="0">
              <a:lnSpc>
                <a:spcPct val="95000"/>
              </a:lnSpc>
              <a:defRPr/>
            </a:pPr>
            <a:r>
              <a:rPr lang="en-US" sz="3200" kern="0" dirty="0">
                <a:latin typeface="+mj-lt"/>
                <a:ea typeface="+mj-ea"/>
                <a:cs typeface="+mj-cs"/>
              </a:rPr>
              <a:t>Obesity Trends* Among U.S. Adults</a:t>
            </a:r>
            <a:r>
              <a:rPr lang="en-US" sz="2400" b="1" kern="0" dirty="0">
                <a:latin typeface="+mj-lt"/>
                <a:ea typeface="+mj-ea"/>
                <a:cs typeface="+mj-cs"/>
              </a:rPr>
              <a:t/>
            </a:r>
            <a:br>
              <a:rPr lang="en-US" sz="2400" b="1" kern="0" dirty="0">
                <a:latin typeface="+mj-lt"/>
                <a:ea typeface="+mj-ea"/>
                <a:cs typeface="+mj-cs"/>
              </a:rPr>
            </a:br>
            <a:r>
              <a:rPr lang="en-US" sz="2400" b="1" kern="0" dirty="0">
                <a:solidFill>
                  <a:srgbClr val="DE3021"/>
                </a:solidFill>
                <a:latin typeface="+mj-lt"/>
                <a:ea typeface="+mj-ea"/>
                <a:cs typeface="+mj-cs"/>
              </a:rPr>
              <a:t>BRFSS, 2001</a:t>
            </a:r>
          </a:p>
        </p:txBody>
      </p:sp>
      <p:sp>
        <p:nvSpPr>
          <p:cNvPr id="4" name="Freeform 3"/>
          <p:cNvSpPr>
            <a:spLocks/>
          </p:cNvSpPr>
          <p:nvPr/>
        </p:nvSpPr>
        <p:spPr bwMode="auto">
          <a:xfrm>
            <a:off x="4514850"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 name="Freeform 16"/>
          <p:cNvSpPr>
            <a:spLocks/>
          </p:cNvSpPr>
          <p:nvPr/>
        </p:nvSpPr>
        <p:spPr bwMode="auto">
          <a:xfrm>
            <a:off x="6289675" y="4311650"/>
            <a:ext cx="1001713"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 name="Freeform 20"/>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 name="Freeform 21"/>
          <p:cNvSpPr>
            <a:spLocks/>
          </p:cNvSpPr>
          <p:nvPr/>
        </p:nvSpPr>
        <p:spPr bwMode="auto">
          <a:xfrm>
            <a:off x="3865563" y="3003550"/>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 name="Freeform 22"/>
          <p:cNvSpPr>
            <a:spLocks/>
          </p:cNvSpPr>
          <p:nvPr/>
        </p:nvSpPr>
        <p:spPr bwMode="auto">
          <a:xfrm>
            <a:off x="3759200" y="3521075"/>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9" name="Freeform 25"/>
          <p:cNvSpPr>
            <a:spLocks/>
          </p:cNvSpPr>
          <p:nvPr/>
        </p:nvSpPr>
        <p:spPr bwMode="auto">
          <a:xfrm>
            <a:off x="7494588"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0" name="Freeform 42"/>
          <p:cNvSpPr>
            <a:spLocks/>
          </p:cNvSpPr>
          <p:nvPr/>
        </p:nvSpPr>
        <p:spPr bwMode="auto">
          <a:xfrm>
            <a:off x="3327400" y="2794000"/>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 name="Freeform 43"/>
          <p:cNvSpPr>
            <a:spLocks/>
          </p:cNvSpPr>
          <p:nvPr/>
        </p:nvSpPr>
        <p:spPr bwMode="auto">
          <a:xfrm>
            <a:off x="2636838" y="1709738"/>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 name="Freeform 46"/>
          <p:cNvSpPr>
            <a:spLocks/>
          </p:cNvSpPr>
          <p:nvPr/>
        </p:nvSpPr>
        <p:spPr bwMode="auto">
          <a:xfrm>
            <a:off x="3433763" y="1857375"/>
            <a:ext cx="1122362"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 name="Freeform 47"/>
          <p:cNvSpPr>
            <a:spLocks/>
          </p:cNvSpPr>
          <p:nvPr/>
        </p:nvSpPr>
        <p:spPr bwMode="auto">
          <a:xfrm>
            <a:off x="2759075" y="2662238"/>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 name="Freeform 48"/>
          <p:cNvSpPr>
            <a:spLocks/>
          </p:cNvSpPr>
          <p:nvPr/>
        </p:nvSpPr>
        <p:spPr bwMode="auto">
          <a:xfrm>
            <a:off x="3124200"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 name="Freeform 49"/>
          <p:cNvSpPr>
            <a:spLocks/>
          </p:cNvSpPr>
          <p:nvPr/>
        </p:nvSpPr>
        <p:spPr bwMode="auto">
          <a:xfrm>
            <a:off x="5183188" y="1981200"/>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 name="Freeform 56"/>
          <p:cNvSpPr>
            <a:spLocks/>
          </p:cNvSpPr>
          <p:nvPr/>
        </p:nvSpPr>
        <p:spPr bwMode="auto">
          <a:xfrm>
            <a:off x="5818188" y="3846513"/>
            <a:ext cx="381000"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7" name="Freeform 58"/>
          <p:cNvSpPr>
            <a:spLocks/>
          </p:cNvSpPr>
          <p:nvPr/>
        </p:nvSpPr>
        <p:spPr bwMode="auto">
          <a:xfrm>
            <a:off x="6664325" y="3127375"/>
            <a:ext cx="830263"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 name="Freeform 61"/>
          <p:cNvSpPr>
            <a:spLocks/>
          </p:cNvSpPr>
          <p:nvPr/>
        </p:nvSpPr>
        <p:spPr bwMode="auto">
          <a:xfrm>
            <a:off x="7029450" y="3041650"/>
            <a:ext cx="504825"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9" name="Group 103"/>
          <p:cNvGrpSpPr>
            <a:grpSpLocks/>
          </p:cNvGrpSpPr>
          <p:nvPr/>
        </p:nvGrpSpPr>
        <p:grpSpPr bwMode="auto">
          <a:xfrm>
            <a:off x="1155700" y="1833563"/>
            <a:ext cx="6615113" cy="3443287"/>
            <a:chOff x="720" y="1155"/>
            <a:chExt cx="4167" cy="2169"/>
          </a:xfrm>
        </p:grpSpPr>
        <p:sp>
          <p:nvSpPr>
            <p:cNvPr id="20" name="Freeform 4"/>
            <p:cNvSpPr>
              <a:spLocks/>
            </p:cNvSpPr>
            <p:nvPr/>
          </p:nvSpPr>
          <p:spPr bwMode="auto">
            <a:xfrm>
              <a:off x="2816" y="1511"/>
              <a:ext cx="482" cy="312"/>
            </a:xfrm>
            <a:custGeom>
              <a:avLst/>
              <a:gdLst>
                <a:gd name="T0" fmla="*/ 0 w 94"/>
                <a:gd name="T1" fmla="*/ 685639 h 64"/>
                <a:gd name="T2" fmla="*/ 53246 w 94"/>
                <a:gd name="T3" fmla="*/ 228696 h 64"/>
                <a:gd name="T4" fmla="*/ 74700 w 94"/>
                <a:gd name="T5" fmla="*/ 0 h 64"/>
                <a:gd name="T6" fmla="*/ 1690923 w 94"/>
                <a:gd name="T7" fmla="*/ 54805 h 64"/>
                <a:gd name="T8" fmla="*/ 1690923 w 94"/>
                <a:gd name="T9" fmla="*/ 79589 h 64"/>
                <a:gd name="T10" fmla="*/ 1672991 w 94"/>
                <a:gd name="T11" fmla="*/ 93732 h 64"/>
                <a:gd name="T12" fmla="*/ 1634288 w 94"/>
                <a:gd name="T13" fmla="*/ 134964 h 64"/>
                <a:gd name="T14" fmla="*/ 1634288 w 94"/>
                <a:gd name="T15" fmla="*/ 148536 h 64"/>
                <a:gd name="T16" fmla="*/ 1708987 w 94"/>
                <a:gd name="T17" fmla="*/ 201011 h 64"/>
                <a:gd name="T18" fmla="*/ 1708987 w 94"/>
                <a:gd name="T19" fmla="*/ 616717 h 64"/>
                <a:gd name="T20" fmla="*/ 1708987 w 94"/>
                <a:gd name="T21" fmla="*/ 616717 h 64"/>
                <a:gd name="T22" fmla="*/ 1672991 w 94"/>
                <a:gd name="T23" fmla="*/ 616717 h 64"/>
                <a:gd name="T24" fmla="*/ 1690923 w 94"/>
                <a:gd name="T25" fmla="*/ 630264 h 64"/>
                <a:gd name="T26" fmla="*/ 1708987 w 94"/>
                <a:gd name="T27" fmla="*/ 644407 h 64"/>
                <a:gd name="T28" fmla="*/ 1690923 w 94"/>
                <a:gd name="T29" fmla="*/ 671497 h 64"/>
                <a:gd name="T30" fmla="*/ 1708987 w 94"/>
                <a:gd name="T31" fmla="*/ 685639 h 64"/>
                <a:gd name="T32" fmla="*/ 1708987 w 94"/>
                <a:gd name="T33" fmla="*/ 724113 h 64"/>
                <a:gd name="T34" fmla="*/ 1690923 w 94"/>
                <a:gd name="T35" fmla="*/ 724113 h 64"/>
                <a:gd name="T36" fmla="*/ 1708987 w 94"/>
                <a:gd name="T37" fmla="*/ 751803 h 64"/>
                <a:gd name="T38" fmla="*/ 1672991 w 94"/>
                <a:gd name="T39" fmla="*/ 792914 h 64"/>
                <a:gd name="T40" fmla="*/ 1708987 w 94"/>
                <a:gd name="T41" fmla="*/ 831392 h 64"/>
                <a:gd name="T42" fmla="*/ 1708987 w 94"/>
                <a:gd name="T43" fmla="*/ 859077 h 64"/>
                <a:gd name="T44" fmla="*/ 1708987 w 94"/>
                <a:gd name="T45" fmla="*/ 859077 h 64"/>
                <a:gd name="T46" fmla="*/ 1655742 w 94"/>
                <a:gd name="T47" fmla="*/ 831392 h 64"/>
                <a:gd name="T48" fmla="*/ 1563111 w 94"/>
                <a:gd name="T49" fmla="*/ 792914 h 64"/>
                <a:gd name="T50" fmla="*/ 1527802 w 94"/>
                <a:gd name="T51" fmla="*/ 779371 h 64"/>
                <a:gd name="T52" fmla="*/ 1489098 w 94"/>
                <a:gd name="T53" fmla="*/ 779371 h 64"/>
                <a:gd name="T54" fmla="*/ 1453102 w 94"/>
                <a:gd name="T55" fmla="*/ 803707 h 64"/>
                <a:gd name="T56" fmla="*/ 1435853 w 94"/>
                <a:gd name="T57" fmla="*/ 803707 h 64"/>
                <a:gd name="T58" fmla="*/ 1399990 w 94"/>
                <a:gd name="T59" fmla="*/ 803707 h 64"/>
                <a:gd name="T60" fmla="*/ 1382586 w 94"/>
                <a:gd name="T61" fmla="*/ 765346 h 64"/>
                <a:gd name="T62" fmla="*/ 1364655 w 94"/>
                <a:gd name="T63" fmla="*/ 751803 h 64"/>
                <a:gd name="T64" fmla="*/ 1325977 w 94"/>
                <a:gd name="T65" fmla="*/ 765346 h 64"/>
                <a:gd name="T66" fmla="*/ 1289955 w 94"/>
                <a:gd name="T67" fmla="*/ 765346 h 64"/>
                <a:gd name="T68" fmla="*/ 1254774 w 94"/>
                <a:gd name="T69" fmla="*/ 724113 h 64"/>
                <a:gd name="T70" fmla="*/ 0 w 94"/>
                <a:gd name="T71" fmla="*/ 685639 h 64"/>
                <a:gd name="T72" fmla="*/ 0 w 94"/>
                <a:gd name="T73" fmla="*/ 68563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 name="Freeform 5"/>
            <p:cNvSpPr>
              <a:spLocks/>
            </p:cNvSpPr>
            <p:nvPr/>
          </p:nvSpPr>
          <p:spPr bwMode="auto">
            <a:xfrm>
              <a:off x="2800" y="1760"/>
              <a:ext cx="570" cy="268"/>
            </a:xfrm>
            <a:custGeom>
              <a:avLst/>
              <a:gdLst>
                <a:gd name="T0" fmla="*/ 0 w 111"/>
                <a:gd name="T1" fmla="*/ 456063 h 55"/>
                <a:gd name="T2" fmla="*/ 53477 w 111"/>
                <a:gd name="T3" fmla="*/ 0 h 55"/>
                <a:gd name="T4" fmla="*/ 1321224 w 111"/>
                <a:gd name="T5" fmla="*/ 41194 h 55"/>
                <a:gd name="T6" fmla="*/ 1356693 w 111"/>
                <a:gd name="T7" fmla="*/ 79494 h 55"/>
                <a:gd name="T8" fmla="*/ 1392844 w 111"/>
                <a:gd name="T9" fmla="*/ 79494 h 55"/>
                <a:gd name="T10" fmla="*/ 1431712 w 111"/>
                <a:gd name="T11" fmla="*/ 65938 h 55"/>
                <a:gd name="T12" fmla="*/ 1449854 w 111"/>
                <a:gd name="T13" fmla="*/ 79494 h 55"/>
                <a:gd name="T14" fmla="*/ 1467863 w 111"/>
                <a:gd name="T15" fmla="*/ 120663 h 55"/>
                <a:gd name="T16" fmla="*/ 1503332 w 111"/>
                <a:gd name="T17" fmla="*/ 120663 h 55"/>
                <a:gd name="T18" fmla="*/ 1521474 w 111"/>
                <a:gd name="T19" fmla="*/ 120663 h 55"/>
                <a:gd name="T20" fmla="*/ 1556968 w 111"/>
                <a:gd name="T21" fmla="*/ 93595 h 55"/>
                <a:gd name="T22" fmla="*/ 1595836 w 111"/>
                <a:gd name="T23" fmla="*/ 93595 h 55"/>
                <a:gd name="T24" fmla="*/ 1631987 w 111"/>
                <a:gd name="T25" fmla="*/ 107132 h 55"/>
                <a:gd name="T26" fmla="*/ 1724466 w 111"/>
                <a:gd name="T27" fmla="*/ 148326 h 55"/>
                <a:gd name="T28" fmla="*/ 1778077 w 111"/>
                <a:gd name="T29" fmla="*/ 173089 h 55"/>
                <a:gd name="T30" fmla="*/ 1778077 w 111"/>
                <a:gd name="T31" fmla="*/ 200727 h 55"/>
                <a:gd name="T32" fmla="*/ 1814254 w 111"/>
                <a:gd name="T33" fmla="*/ 214259 h 55"/>
                <a:gd name="T34" fmla="*/ 1814254 w 111"/>
                <a:gd name="T35" fmla="*/ 227795 h 55"/>
                <a:gd name="T36" fmla="*/ 1796086 w 111"/>
                <a:gd name="T37" fmla="*/ 255336 h 55"/>
                <a:gd name="T38" fmla="*/ 1814254 w 111"/>
                <a:gd name="T39" fmla="*/ 280221 h 55"/>
                <a:gd name="T40" fmla="*/ 1835087 w 111"/>
                <a:gd name="T41" fmla="*/ 321298 h 55"/>
                <a:gd name="T42" fmla="*/ 1853101 w 111"/>
                <a:gd name="T43" fmla="*/ 334830 h 55"/>
                <a:gd name="T44" fmla="*/ 1853101 w 111"/>
                <a:gd name="T45" fmla="*/ 348936 h 55"/>
                <a:gd name="T46" fmla="*/ 1853101 w 111"/>
                <a:gd name="T47" fmla="*/ 373816 h 55"/>
                <a:gd name="T48" fmla="*/ 1888590 w 111"/>
                <a:gd name="T49" fmla="*/ 387353 h 55"/>
                <a:gd name="T50" fmla="*/ 1906732 w 111"/>
                <a:gd name="T51" fmla="*/ 400884 h 55"/>
                <a:gd name="T52" fmla="*/ 1888590 w 111"/>
                <a:gd name="T53" fmla="*/ 428430 h 55"/>
                <a:gd name="T54" fmla="*/ 1888590 w 111"/>
                <a:gd name="T55" fmla="*/ 456063 h 55"/>
                <a:gd name="T56" fmla="*/ 1924746 w 111"/>
                <a:gd name="T57" fmla="*/ 469599 h 55"/>
                <a:gd name="T58" fmla="*/ 1924746 w 111"/>
                <a:gd name="T59" fmla="*/ 494363 h 55"/>
                <a:gd name="T60" fmla="*/ 1906732 w 111"/>
                <a:gd name="T61" fmla="*/ 507899 h 55"/>
                <a:gd name="T62" fmla="*/ 1924746 w 111"/>
                <a:gd name="T63" fmla="*/ 522025 h 55"/>
                <a:gd name="T64" fmla="*/ 1942889 w 111"/>
                <a:gd name="T65" fmla="*/ 549663 h 55"/>
                <a:gd name="T66" fmla="*/ 1924746 w 111"/>
                <a:gd name="T67" fmla="*/ 563195 h 55"/>
                <a:gd name="T68" fmla="*/ 1942889 w 111"/>
                <a:gd name="T69" fmla="*/ 587958 h 55"/>
                <a:gd name="T70" fmla="*/ 1942889 w 111"/>
                <a:gd name="T71" fmla="*/ 601494 h 55"/>
                <a:gd name="T72" fmla="*/ 1960210 w 111"/>
                <a:gd name="T73" fmla="*/ 615026 h 55"/>
                <a:gd name="T74" fmla="*/ 1981757 w 111"/>
                <a:gd name="T75" fmla="*/ 642688 h 55"/>
                <a:gd name="T76" fmla="*/ 1999899 w 111"/>
                <a:gd name="T77" fmla="*/ 670351 h 55"/>
                <a:gd name="T78" fmla="*/ 2035367 w 111"/>
                <a:gd name="T79" fmla="*/ 695090 h 55"/>
                <a:gd name="T80" fmla="*/ 2035367 w 111"/>
                <a:gd name="T81" fmla="*/ 708626 h 55"/>
                <a:gd name="T82" fmla="*/ 2035367 w 111"/>
                <a:gd name="T83" fmla="*/ 722752 h 55"/>
                <a:gd name="T84" fmla="*/ 2035367 w 111"/>
                <a:gd name="T85" fmla="*/ 736284 h 55"/>
                <a:gd name="T86" fmla="*/ 456878 w 111"/>
                <a:gd name="T87" fmla="*/ 708626 h 55"/>
                <a:gd name="T88" fmla="*/ 478399 w 111"/>
                <a:gd name="T89" fmla="*/ 480831 h 55"/>
                <a:gd name="T90" fmla="*/ 0 w 111"/>
                <a:gd name="T91" fmla="*/ 456063 h 55"/>
                <a:gd name="T92" fmla="*/ 0 w 111"/>
                <a:gd name="T93" fmla="*/ 456063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 name="Freeform 6"/>
            <p:cNvSpPr>
              <a:spLocks/>
            </p:cNvSpPr>
            <p:nvPr/>
          </p:nvSpPr>
          <p:spPr bwMode="auto">
            <a:xfrm>
              <a:off x="2913" y="2018"/>
              <a:ext cx="512" cy="259"/>
            </a:xfrm>
            <a:custGeom>
              <a:avLst/>
              <a:gdLst>
                <a:gd name="T0" fmla="*/ 52874 w 100"/>
                <a:gd name="T1" fmla="*/ 0 h 53"/>
                <a:gd name="T2" fmla="*/ 1604583 w 100"/>
                <a:gd name="T3" fmla="*/ 27894 h 53"/>
                <a:gd name="T4" fmla="*/ 1709809 w 100"/>
                <a:gd name="T5" fmla="*/ 80979 h 53"/>
                <a:gd name="T6" fmla="*/ 1674629 w 100"/>
                <a:gd name="T7" fmla="*/ 108873 h 53"/>
                <a:gd name="T8" fmla="*/ 1674629 w 100"/>
                <a:gd name="T9" fmla="*/ 136312 h 53"/>
                <a:gd name="T10" fmla="*/ 1692611 w 100"/>
                <a:gd name="T11" fmla="*/ 164206 h 53"/>
                <a:gd name="T12" fmla="*/ 1709809 w 100"/>
                <a:gd name="T13" fmla="*/ 164206 h 53"/>
                <a:gd name="T14" fmla="*/ 1731016 w 100"/>
                <a:gd name="T15" fmla="*/ 203633 h 53"/>
                <a:gd name="T16" fmla="*/ 1748869 w 100"/>
                <a:gd name="T17" fmla="*/ 217291 h 53"/>
                <a:gd name="T18" fmla="*/ 1784023 w 100"/>
                <a:gd name="T19" fmla="*/ 217291 h 53"/>
                <a:gd name="T20" fmla="*/ 1784023 w 100"/>
                <a:gd name="T21" fmla="*/ 231522 h 53"/>
                <a:gd name="T22" fmla="*/ 1801190 w 100"/>
                <a:gd name="T23" fmla="*/ 722033 h 53"/>
                <a:gd name="T24" fmla="*/ 0 w 100"/>
                <a:gd name="T25" fmla="*/ 694022 h 53"/>
                <a:gd name="T26" fmla="*/ 52874 w 100"/>
                <a:gd name="T27" fmla="*/ 0 h 53"/>
                <a:gd name="T28" fmla="*/ 5287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3" name="Freeform 7"/>
            <p:cNvSpPr>
              <a:spLocks/>
            </p:cNvSpPr>
            <p:nvPr/>
          </p:nvSpPr>
          <p:spPr bwMode="auto">
            <a:xfrm>
              <a:off x="2841" y="2262"/>
              <a:ext cx="595" cy="293"/>
            </a:xfrm>
            <a:custGeom>
              <a:avLst/>
              <a:gdLst>
                <a:gd name="T0" fmla="*/ 255470 w 116"/>
                <a:gd name="T1" fmla="*/ 13615 h 60"/>
                <a:gd name="T2" fmla="*/ 0 w 116"/>
                <a:gd name="T3" fmla="*/ 122288 h 60"/>
                <a:gd name="T4" fmla="*/ 728203 w 116"/>
                <a:gd name="T5" fmla="*/ 597173 h 60"/>
                <a:gd name="T6" fmla="*/ 763565 w 116"/>
                <a:gd name="T7" fmla="*/ 610793 h 60"/>
                <a:gd name="T8" fmla="*/ 820233 w 116"/>
                <a:gd name="T9" fmla="*/ 650045 h 60"/>
                <a:gd name="T10" fmla="*/ 873537 w 116"/>
                <a:gd name="T11" fmla="*/ 638623 h 60"/>
                <a:gd name="T12" fmla="*/ 908898 w 116"/>
                <a:gd name="T13" fmla="*/ 650045 h 60"/>
                <a:gd name="T14" fmla="*/ 930344 w 116"/>
                <a:gd name="T15" fmla="*/ 677875 h 60"/>
                <a:gd name="T16" fmla="*/ 1000934 w 116"/>
                <a:gd name="T17" fmla="*/ 691490 h 60"/>
                <a:gd name="T18" fmla="*/ 1036977 w 116"/>
                <a:gd name="T19" fmla="*/ 705129 h 60"/>
                <a:gd name="T20" fmla="*/ 1075704 w 116"/>
                <a:gd name="T21" fmla="*/ 691490 h 60"/>
                <a:gd name="T22" fmla="*/ 1111065 w 116"/>
                <a:gd name="T23" fmla="*/ 719320 h 60"/>
                <a:gd name="T24" fmla="*/ 1182311 w 116"/>
                <a:gd name="T25" fmla="*/ 719320 h 60"/>
                <a:gd name="T26" fmla="*/ 1221037 w 116"/>
                <a:gd name="T27" fmla="*/ 747267 h 60"/>
                <a:gd name="T28" fmla="*/ 1238980 w 116"/>
                <a:gd name="T29" fmla="*/ 772309 h 60"/>
                <a:gd name="T30" fmla="*/ 1292284 w 116"/>
                <a:gd name="T31" fmla="*/ 758001 h 60"/>
                <a:gd name="T32" fmla="*/ 1367059 w 116"/>
                <a:gd name="T33" fmla="*/ 785948 h 60"/>
                <a:gd name="T34" fmla="*/ 1402420 w 116"/>
                <a:gd name="T35" fmla="*/ 772309 h 60"/>
                <a:gd name="T36" fmla="*/ 1437782 w 116"/>
                <a:gd name="T37" fmla="*/ 772309 h 60"/>
                <a:gd name="T38" fmla="*/ 1437782 w 116"/>
                <a:gd name="T39" fmla="*/ 813778 h 60"/>
                <a:gd name="T40" fmla="*/ 1455724 w 116"/>
                <a:gd name="T41" fmla="*/ 785948 h 60"/>
                <a:gd name="T42" fmla="*/ 1494450 w 116"/>
                <a:gd name="T43" fmla="*/ 758001 h 60"/>
                <a:gd name="T44" fmla="*/ 1512526 w 116"/>
                <a:gd name="T45" fmla="*/ 772309 h 60"/>
                <a:gd name="T46" fmla="*/ 1547754 w 116"/>
                <a:gd name="T47" fmla="*/ 785948 h 60"/>
                <a:gd name="T48" fmla="*/ 1583798 w 116"/>
                <a:gd name="T49" fmla="*/ 772309 h 60"/>
                <a:gd name="T50" fmla="*/ 1583798 w 116"/>
                <a:gd name="T51" fmla="*/ 785948 h 60"/>
                <a:gd name="T52" fmla="*/ 1640472 w 116"/>
                <a:gd name="T53" fmla="*/ 813778 h 60"/>
                <a:gd name="T54" fmla="*/ 1693775 w 116"/>
                <a:gd name="T55" fmla="*/ 785948 h 60"/>
                <a:gd name="T56" fmla="*/ 1803881 w 116"/>
                <a:gd name="T57" fmla="*/ 758001 h 60"/>
                <a:gd name="T58" fmla="*/ 1839243 w 116"/>
                <a:gd name="T59" fmla="*/ 758001 h 60"/>
                <a:gd name="T60" fmla="*/ 1931298 w 116"/>
                <a:gd name="T61" fmla="*/ 758001 h 60"/>
                <a:gd name="T62" fmla="*/ 2059352 w 116"/>
                <a:gd name="T63" fmla="*/ 799563 h 60"/>
                <a:gd name="T64" fmla="*/ 2094580 w 116"/>
                <a:gd name="T65" fmla="*/ 813778 h 60"/>
                <a:gd name="T66" fmla="*/ 2112655 w 116"/>
                <a:gd name="T67" fmla="*/ 419112 h 60"/>
                <a:gd name="T68" fmla="*/ 2077294 w 116"/>
                <a:gd name="T69" fmla="*/ 4144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4" name="Freeform 8"/>
            <p:cNvSpPr>
              <a:spLocks/>
            </p:cNvSpPr>
            <p:nvPr/>
          </p:nvSpPr>
          <p:spPr bwMode="auto">
            <a:xfrm>
              <a:off x="3288" y="1726"/>
              <a:ext cx="420" cy="263"/>
            </a:xfrm>
            <a:custGeom>
              <a:avLst/>
              <a:gdLst>
                <a:gd name="T0" fmla="*/ 1191330 w 82"/>
                <a:gd name="T1" fmla="*/ 0 h 54"/>
                <a:gd name="T2" fmla="*/ 1226405 w 82"/>
                <a:gd name="T3" fmla="*/ 52327 h 54"/>
                <a:gd name="T4" fmla="*/ 1209195 w 82"/>
                <a:gd name="T5" fmla="*/ 79368 h 54"/>
                <a:gd name="T6" fmla="*/ 1244270 w 82"/>
                <a:gd name="T7" fmla="*/ 172708 h 54"/>
                <a:gd name="T8" fmla="*/ 1335907 w 82"/>
                <a:gd name="T9" fmla="*/ 213838 h 54"/>
                <a:gd name="T10" fmla="*/ 1353798 w 82"/>
                <a:gd name="T11" fmla="*/ 241332 h 54"/>
                <a:gd name="T12" fmla="*/ 1410227 w 82"/>
                <a:gd name="T13" fmla="*/ 279691 h 54"/>
                <a:gd name="T14" fmla="*/ 1480382 w 82"/>
                <a:gd name="T15" fmla="*/ 348314 h 54"/>
                <a:gd name="T16" fmla="*/ 1445307 w 82"/>
                <a:gd name="T17" fmla="*/ 386552 h 54"/>
                <a:gd name="T18" fmla="*/ 1445307 w 82"/>
                <a:gd name="T19" fmla="*/ 413592 h 54"/>
                <a:gd name="T20" fmla="*/ 1353798 w 82"/>
                <a:gd name="T21" fmla="*/ 454605 h 54"/>
                <a:gd name="T22" fmla="*/ 1300699 w 82"/>
                <a:gd name="T23" fmla="*/ 465919 h 54"/>
                <a:gd name="T24" fmla="*/ 1265649 w 82"/>
                <a:gd name="T25" fmla="*/ 506933 h 54"/>
                <a:gd name="T26" fmla="*/ 1300699 w 82"/>
                <a:gd name="T27" fmla="*/ 548063 h 54"/>
                <a:gd name="T28" fmla="*/ 1300699 w 82"/>
                <a:gd name="T29" fmla="*/ 586300 h 54"/>
                <a:gd name="T30" fmla="*/ 1226405 w 82"/>
                <a:gd name="T31" fmla="*/ 668444 h 54"/>
                <a:gd name="T32" fmla="*/ 1209195 w 82"/>
                <a:gd name="T33" fmla="*/ 707251 h 54"/>
                <a:gd name="T34" fmla="*/ 1138389 w 82"/>
                <a:gd name="T35" fmla="*/ 668444 h 54"/>
                <a:gd name="T36" fmla="*/ 197518 w 82"/>
                <a:gd name="T37" fmla="*/ 679641 h 54"/>
                <a:gd name="T38" fmla="*/ 197518 w 82"/>
                <a:gd name="T39" fmla="*/ 641404 h 54"/>
                <a:gd name="T40" fmla="*/ 162443 w 82"/>
                <a:gd name="T41" fmla="*/ 600390 h 54"/>
                <a:gd name="T42" fmla="*/ 179652 w 82"/>
                <a:gd name="T43" fmla="*/ 561583 h 54"/>
                <a:gd name="T44" fmla="*/ 144577 w 82"/>
                <a:gd name="T45" fmla="*/ 520453 h 54"/>
                <a:gd name="T46" fmla="*/ 144577 w 82"/>
                <a:gd name="T47" fmla="*/ 479439 h 54"/>
                <a:gd name="T48" fmla="*/ 109369 w 82"/>
                <a:gd name="T49" fmla="*/ 441085 h 54"/>
                <a:gd name="T50" fmla="*/ 91504 w 82"/>
                <a:gd name="T51" fmla="*/ 413592 h 54"/>
                <a:gd name="T52" fmla="*/ 52940 w 82"/>
                <a:gd name="T53" fmla="*/ 348314 h 54"/>
                <a:gd name="T54" fmla="*/ 70150 w 82"/>
                <a:gd name="T55" fmla="*/ 306609 h 54"/>
                <a:gd name="T56" fmla="*/ 35075 w 82"/>
                <a:gd name="T57" fmla="*/ 265601 h 54"/>
                <a:gd name="T58" fmla="*/ 35075 w 82"/>
                <a:gd name="T59" fmla="*/ 241332 h 54"/>
                <a:gd name="T60" fmla="*/ 35075 w 82"/>
                <a:gd name="T61" fmla="*/ 158618 h 54"/>
                <a:gd name="T62" fmla="*/ 35075 w 82"/>
                <a:gd name="T63" fmla="*/ 134471 h 54"/>
                <a:gd name="T64" fmla="*/ 17865 w 82"/>
                <a:gd name="T65" fmla="*/ 79368 h 54"/>
                <a:gd name="T66" fmla="*/ 17865 w 82"/>
                <a:gd name="T67" fmla="*/ 41130 h 54"/>
                <a:gd name="T68" fmla="*/ 35075 w 82"/>
                <a:gd name="T69" fmla="*/ 27610 h 54"/>
                <a:gd name="T70" fmla="*/ 35075 w 82"/>
                <a:gd name="T71" fmla="*/ 276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 name="Freeform 9"/>
            <p:cNvSpPr>
              <a:spLocks/>
            </p:cNvSpPr>
            <p:nvPr/>
          </p:nvSpPr>
          <p:spPr bwMode="auto">
            <a:xfrm>
              <a:off x="3345" y="1970"/>
              <a:ext cx="460" cy="380"/>
            </a:xfrm>
            <a:custGeom>
              <a:avLst/>
              <a:gdLst>
                <a:gd name="T0" fmla="*/ 1353223 w 90"/>
                <a:gd name="T1" fmla="*/ 922153 h 78"/>
                <a:gd name="T2" fmla="*/ 1374460 w 90"/>
                <a:gd name="T3" fmla="*/ 949781 h 78"/>
                <a:gd name="T4" fmla="*/ 1374460 w 90"/>
                <a:gd name="T5" fmla="*/ 990816 h 78"/>
                <a:gd name="T6" fmla="*/ 1318503 w 90"/>
                <a:gd name="T7" fmla="*/ 1029220 h 78"/>
                <a:gd name="T8" fmla="*/ 1478875 w 90"/>
                <a:gd name="T9" fmla="*/ 1042744 h 78"/>
                <a:gd name="T10" fmla="*/ 1478875 w 90"/>
                <a:gd name="T11" fmla="*/ 990816 h 78"/>
                <a:gd name="T12" fmla="*/ 1513594 w 90"/>
                <a:gd name="T13" fmla="*/ 922153 h 78"/>
                <a:gd name="T14" fmla="*/ 1569653 w 90"/>
                <a:gd name="T15" fmla="*/ 894500 h 78"/>
                <a:gd name="T16" fmla="*/ 1587286 w 90"/>
                <a:gd name="T17" fmla="*/ 894500 h 78"/>
                <a:gd name="T18" fmla="*/ 1604373 w 90"/>
                <a:gd name="T19" fmla="*/ 815061 h 78"/>
                <a:gd name="T20" fmla="*/ 1587286 w 90"/>
                <a:gd name="T21" fmla="*/ 801654 h 78"/>
                <a:gd name="T22" fmla="*/ 1569653 w 90"/>
                <a:gd name="T23" fmla="*/ 787555 h 78"/>
                <a:gd name="T24" fmla="*/ 1551892 w 90"/>
                <a:gd name="T25" fmla="*/ 801654 h 78"/>
                <a:gd name="T26" fmla="*/ 1496615 w 90"/>
                <a:gd name="T27" fmla="*/ 749151 h 78"/>
                <a:gd name="T28" fmla="*/ 1513594 w 90"/>
                <a:gd name="T29" fmla="*/ 721644 h 78"/>
                <a:gd name="T30" fmla="*/ 1496615 w 90"/>
                <a:gd name="T31" fmla="*/ 694586 h 78"/>
                <a:gd name="T32" fmla="*/ 1409179 w 90"/>
                <a:gd name="T33" fmla="*/ 614577 h 78"/>
                <a:gd name="T34" fmla="*/ 1318503 w 90"/>
                <a:gd name="T35" fmla="*/ 573400 h 78"/>
                <a:gd name="T36" fmla="*/ 1265889 w 90"/>
                <a:gd name="T37" fmla="*/ 507490 h 78"/>
                <a:gd name="T38" fmla="*/ 1318503 w 90"/>
                <a:gd name="T39" fmla="*/ 455698 h 78"/>
                <a:gd name="T40" fmla="*/ 1318503 w 90"/>
                <a:gd name="T41" fmla="*/ 400539 h 78"/>
                <a:gd name="T42" fmla="*/ 1248808 w 90"/>
                <a:gd name="T43" fmla="*/ 362257 h 78"/>
                <a:gd name="T44" fmla="*/ 1214088 w 90"/>
                <a:gd name="T45" fmla="*/ 387011 h 78"/>
                <a:gd name="T46" fmla="*/ 1158157 w 90"/>
                <a:gd name="T47" fmla="*/ 293477 h 78"/>
                <a:gd name="T48" fmla="*/ 1070696 w 90"/>
                <a:gd name="T49" fmla="*/ 241665 h 78"/>
                <a:gd name="T50" fmla="*/ 997653 w 90"/>
                <a:gd name="T51" fmla="*/ 172978 h 78"/>
                <a:gd name="T52" fmla="*/ 980045 w 90"/>
                <a:gd name="T53" fmla="*/ 79439 h 78"/>
                <a:gd name="T54" fmla="*/ 980045 w 90"/>
                <a:gd name="T55" fmla="*/ 52382 h 78"/>
                <a:gd name="T56" fmla="*/ 0 w 90"/>
                <a:gd name="T57" fmla="*/ 27628 h 78"/>
                <a:gd name="T58" fmla="*/ 34848 w 90"/>
                <a:gd name="T59" fmla="*/ 65911 h 78"/>
                <a:gd name="T60" fmla="*/ 90804 w 90"/>
                <a:gd name="T61" fmla="*/ 120596 h 78"/>
                <a:gd name="T62" fmla="*/ 90804 w 90"/>
                <a:gd name="T63" fmla="*/ 148127 h 78"/>
                <a:gd name="T64" fmla="*/ 195193 w 90"/>
                <a:gd name="T65" fmla="*/ 214037 h 78"/>
                <a:gd name="T66" fmla="*/ 160346 w 90"/>
                <a:gd name="T67" fmla="*/ 266419 h 78"/>
                <a:gd name="T68" fmla="*/ 195193 w 90"/>
                <a:gd name="T69" fmla="*/ 293477 h 78"/>
                <a:gd name="T70" fmla="*/ 229913 w 90"/>
                <a:gd name="T71" fmla="*/ 348728 h 78"/>
                <a:gd name="T72" fmla="*/ 268916 w 90"/>
                <a:gd name="T73" fmla="*/ 362257 h 78"/>
                <a:gd name="T74" fmla="*/ 285997 w 90"/>
                <a:gd name="T75" fmla="*/ 9633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6" name="Freeform 10"/>
            <p:cNvSpPr>
              <a:spLocks/>
            </p:cNvSpPr>
            <p:nvPr/>
          </p:nvSpPr>
          <p:spPr bwMode="auto">
            <a:xfrm>
              <a:off x="3518" y="1438"/>
              <a:ext cx="364" cy="371"/>
            </a:xfrm>
            <a:custGeom>
              <a:avLst/>
              <a:gdLst>
                <a:gd name="T0" fmla="*/ 527831 w 71"/>
                <a:gd name="T1" fmla="*/ 1014719 h 76"/>
                <a:gd name="T2" fmla="*/ 435913 w 71"/>
                <a:gd name="T3" fmla="*/ 972733 h 76"/>
                <a:gd name="T4" fmla="*/ 399933 w 71"/>
                <a:gd name="T5" fmla="*/ 878508 h 76"/>
                <a:gd name="T6" fmla="*/ 417990 w 71"/>
                <a:gd name="T7" fmla="*/ 854086 h 76"/>
                <a:gd name="T8" fmla="*/ 382692 w 71"/>
                <a:gd name="T9" fmla="*/ 798348 h 76"/>
                <a:gd name="T10" fmla="*/ 382692 w 71"/>
                <a:gd name="T11" fmla="*/ 731934 h 76"/>
                <a:gd name="T12" fmla="*/ 308175 w 71"/>
                <a:gd name="T13" fmla="*/ 676314 h 76"/>
                <a:gd name="T14" fmla="*/ 219651 w 71"/>
                <a:gd name="T15" fmla="*/ 609899 h 76"/>
                <a:gd name="T16" fmla="*/ 145139 w 71"/>
                <a:gd name="T17" fmla="*/ 582089 h 76"/>
                <a:gd name="T18" fmla="*/ 127738 w 71"/>
                <a:gd name="T19" fmla="*/ 568367 h 76"/>
                <a:gd name="T20" fmla="*/ 53226 w 71"/>
                <a:gd name="T21" fmla="*/ 554186 h 76"/>
                <a:gd name="T22" fmla="*/ 17923 w 71"/>
                <a:gd name="T23" fmla="*/ 526376 h 76"/>
                <a:gd name="T24" fmla="*/ 35170 w 71"/>
                <a:gd name="T25" fmla="*/ 418547 h 76"/>
                <a:gd name="T26" fmla="*/ 53226 w 71"/>
                <a:gd name="T27" fmla="*/ 379919 h 76"/>
                <a:gd name="T28" fmla="*/ 0 w 71"/>
                <a:gd name="T29" fmla="*/ 338406 h 76"/>
                <a:gd name="T30" fmla="*/ 17923 w 71"/>
                <a:gd name="T31" fmla="*/ 296395 h 76"/>
                <a:gd name="T32" fmla="*/ 91887 w 71"/>
                <a:gd name="T33" fmla="*/ 229981 h 76"/>
                <a:gd name="T34" fmla="*/ 127738 w 71"/>
                <a:gd name="T35" fmla="*/ 216376 h 76"/>
                <a:gd name="T36" fmla="*/ 127738 w 71"/>
                <a:gd name="T37" fmla="*/ 80614 h 76"/>
                <a:gd name="T38" fmla="*/ 163036 w 71"/>
                <a:gd name="T39" fmla="*/ 66414 h 76"/>
                <a:gd name="T40" fmla="*/ 236892 w 71"/>
                <a:gd name="T41" fmla="*/ 66414 h 76"/>
                <a:gd name="T42" fmla="*/ 399933 w 71"/>
                <a:gd name="T43" fmla="*/ 13605 h 76"/>
                <a:gd name="T44" fmla="*/ 435913 w 71"/>
                <a:gd name="T45" fmla="*/ 13605 h 76"/>
                <a:gd name="T46" fmla="*/ 417990 w 71"/>
                <a:gd name="T47" fmla="*/ 41415 h 76"/>
                <a:gd name="T48" fmla="*/ 399933 w 71"/>
                <a:gd name="T49" fmla="*/ 80614 h 76"/>
                <a:gd name="T50" fmla="*/ 471083 w 71"/>
                <a:gd name="T51" fmla="*/ 66414 h 76"/>
                <a:gd name="T52" fmla="*/ 509902 w 71"/>
                <a:gd name="T53" fmla="*/ 80614 h 76"/>
                <a:gd name="T54" fmla="*/ 562995 w 71"/>
                <a:gd name="T55" fmla="*/ 107829 h 76"/>
                <a:gd name="T56" fmla="*/ 581052 w 71"/>
                <a:gd name="T57" fmla="*/ 135757 h 76"/>
                <a:gd name="T58" fmla="*/ 800677 w 71"/>
                <a:gd name="T59" fmla="*/ 174961 h 76"/>
                <a:gd name="T60" fmla="*/ 871170 w 71"/>
                <a:gd name="T61" fmla="*/ 202171 h 76"/>
                <a:gd name="T62" fmla="*/ 906339 w 71"/>
                <a:gd name="T63" fmla="*/ 202171 h 76"/>
                <a:gd name="T64" fmla="*/ 924396 w 71"/>
                <a:gd name="T65" fmla="*/ 202171 h 76"/>
                <a:gd name="T66" fmla="*/ 1016155 w 71"/>
                <a:gd name="T67" fmla="*/ 216376 h 76"/>
                <a:gd name="T68" fmla="*/ 1016155 w 71"/>
                <a:gd name="T69" fmla="*/ 229981 h 76"/>
                <a:gd name="T70" fmla="*/ 1052134 w 71"/>
                <a:gd name="T71" fmla="*/ 244162 h 76"/>
                <a:gd name="T72" fmla="*/ 1108723 w 71"/>
                <a:gd name="T73" fmla="*/ 285577 h 76"/>
                <a:gd name="T74" fmla="*/ 1090800 w 71"/>
                <a:gd name="T75" fmla="*/ 338406 h 76"/>
                <a:gd name="T76" fmla="*/ 1144021 w 71"/>
                <a:gd name="T77" fmla="*/ 338406 h 76"/>
                <a:gd name="T78" fmla="*/ 1126098 w 71"/>
                <a:gd name="T79" fmla="*/ 365738 h 76"/>
                <a:gd name="T80" fmla="*/ 1161949 w 71"/>
                <a:gd name="T81" fmla="*/ 404942 h 76"/>
                <a:gd name="T82" fmla="*/ 1108723 w 71"/>
                <a:gd name="T83" fmla="*/ 446357 h 76"/>
                <a:gd name="T84" fmla="*/ 1069375 w 71"/>
                <a:gd name="T85" fmla="*/ 515558 h 76"/>
                <a:gd name="T86" fmla="*/ 1069375 w 71"/>
                <a:gd name="T87" fmla="*/ 526376 h 76"/>
                <a:gd name="T88" fmla="*/ 1144021 w 71"/>
                <a:gd name="T89" fmla="*/ 474143 h 76"/>
                <a:gd name="T90" fmla="*/ 1197247 w 71"/>
                <a:gd name="T91" fmla="*/ 446357 h 76"/>
                <a:gd name="T92" fmla="*/ 1235939 w 71"/>
                <a:gd name="T93" fmla="*/ 418547 h 76"/>
                <a:gd name="T94" fmla="*/ 1235939 w 71"/>
                <a:gd name="T95" fmla="*/ 379919 h 76"/>
                <a:gd name="T96" fmla="*/ 1253862 w 71"/>
                <a:gd name="T97" fmla="*/ 365738 h 76"/>
                <a:gd name="T98" fmla="*/ 1271759 w 71"/>
                <a:gd name="T99" fmla="*/ 338406 h 76"/>
                <a:gd name="T100" fmla="*/ 1289160 w 71"/>
                <a:gd name="T101" fmla="*/ 352133 h 76"/>
                <a:gd name="T102" fmla="*/ 1253862 w 71"/>
                <a:gd name="T103" fmla="*/ 446357 h 76"/>
                <a:gd name="T104" fmla="*/ 1235939 w 71"/>
                <a:gd name="T105" fmla="*/ 474143 h 76"/>
                <a:gd name="T106" fmla="*/ 1197247 w 71"/>
                <a:gd name="T107" fmla="*/ 540581 h 76"/>
                <a:gd name="T108" fmla="*/ 1197247 w 71"/>
                <a:gd name="T109" fmla="*/ 609899 h 76"/>
                <a:gd name="T110" fmla="*/ 1161949 w 71"/>
                <a:gd name="T111" fmla="*/ 634922 h 76"/>
                <a:gd name="T112" fmla="*/ 1179191 w 71"/>
                <a:gd name="T113" fmla="*/ 731934 h 76"/>
                <a:gd name="T114" fmla="*/ 1144021 w 71"/>
                <a:gd name="T115" fmla="*/ 798348 h 76"/>
                <a:gd name="T116" fmla="*/ 1179191 w 71"/>
                <a:gd name="T117" fmla="*/ 947710 h 76"/>
                <a:gd name="T118" fmla="*/ 1179191 w 71"/>
                <a:gd name="T119" fmla="*/ 961915 h 76"/>
                <a:gd name="T120" fmla="*/ 1179191 w 71"/>
                <a:gd name="T121" fmla="*/ 1000519 h 76"/>
                <a:gd name="T122" fmla="*/ 545728 w 71"/>
                <a:gd name="T123" fmla="*/ 1028446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 name="Freeform 11"/>
            <p:cNvSpPr>
              <a:spLocks/>
            </p:cNvSpPr>
            <p:nvPr/>
          </p:nvSpPr>
          <p:spPr bwMode="auto">
            <a:xfrm>
              <a:off x="3779" y="2057"/>
              <a:ext cx="509" cy="249"/>
            </a:xfrm>
            <a:custGeom>
              <a:avLst/>
              <a:gdLst>
                <a:gd name="T0" fmla="*/ 370341 w 99"/>
                <a:gd name="T1" fmla="*/ 663155 h 51"/>
                <a:gd name="T2" fmla="*/ 352130 w 99"/>
                <a:gd name="T3" fmla="*/ 635218 h 51"/>
                <a:gd name="T4" fmla="*/ 405951 w 99"/>
                <a:gd name="T5" fmla="*/ 635218 h 51"/>
                <a:gd name="T6" fmla="*/ 1476506 w 99"/>
                <a:gd name="T7" fmla="*/ 554552 h 51"/>
                <a:gd name="T8" fmla="*/ 1570162 w 99"/>
                <a:gd name="T9" fmla="*/ 515913 h 51"/>
                <a:gd name="T10" fmla="*/ 1645577 w 99"/>
                <a:gd name="T11" fmla="*/ 474482 h 51"/>
                <a:gd name="T12" fmla="*/ 1645577 w 99"/>
                <a:gd name="T13" fmla="*/ 446667 h 51"/>
                <a:gd name="T14" fmla="*/ 1663104 w 99"/>
                <a:gd name="T15" fmla="*/ 418750 h 51"/>
                <a:gd name="T16" fmla="*/ 1828662 w 99"/>
                <a:gd name="T17" fmla="*/ 310864 h 51"/>
                <a:gd name="T18" fmla="*/ 1810446 w 99"/>
                <a:gd name="T19" fmla="*/ 296657 h 51"/>
                <a:gd name="T20" fmla="*/ 1793053 w 99"/>
                <a:gd name="T21" fmla="*/ 285832 h 51"/>
                <a:gd name="T22" fmla="*/ 1753217 w 99"/>
                <a:gd name="T23" fmla="*/ 271625 h 51"/>
                <a:gd name="T24" fmla="*/ 1735006 w 99"/>
                <a:gd name="T25" fmla="*/ 271625 h 51"/>
                <a:gd name="T26" fmla="*/ 1663104 w 99"/>
                <a:gd name="T27" fmla="*/ 188649 h 51"/>
                <a:gd name="T28" fmla="*/ 1645577 w 99"/>
                <a:gd name="T29" fmla="*/ 163642 h 51"/>
                <a:gd name="T30" fmla="*/ 1645577 w 99"/>
                <a:gd name="T31" fmla="*/ 108007 h 51"/>
                <a:gd name="T32" fmla="*/ 1605767 w 99"/>
                <a:gd name="T33" fmla="*/ 94278 h 51"/>
                <a:gd name="T34" fmla="*/ 1551946 w 99"/>
                <a:gd name="T35" fmla="*/ 55634 h 51"/>
                <a:gd name="T36" fmla="*/ 1516342 w 99"/>
                <a:gd name="T37" fmla="*/ 55634 h 51"/>
                <a:gd name="T38" fmla="*/ 1494589 w 99"/>
                <a:gd name="T39" fmla="*/ 80642 h 51"/>
                <a:gd name="T40" fmla="*/ 1440897 w 99"/>
                <a:gd name="T41" fmla="*/ 80642 h 51"/>
                <a:gd name="T42" fmla="*/ 1387077 w 99"/>
                <a:gd name="T43" fmla="*/ 80642 h 51"/>
                <a:gd name="T44" fmla="*/ 1311528 w 99"/>
                <a:gd name="T45" fmla="*/ 66459 h 51"/>
                <a:gd name="T46" fmla="*/ 1217872 w 99"/>
                <a:gd name="T47" fmla="*/ 55634 h 51"/>
                <a:gd name="T48" fmla="*/ 1164186 w 99"/>
                <a:gd name="T49" fmla="*/ 0 h 51"/>
                <a:gd name="T50" fmla="*/ 1127759 w 99"/>
                <a:gd name="T51" fmla="*/ 13612 h 51"/>
                <a:gd name="T52" fmla="*/ 1070556 w 99"/>
                <a:gd name="T53" fmla="*/ 0 h 51"/>
                <a:gd name="T54" fmla="*/ 1070556 w 99"/>
                <a:gd name="T55" fmla="*/ 27820 h 51"/>
                <a:gd name="T56" fmla="*/ 1070556 w 99"/>
                <a:gd name="T57" fmla="*/ 80642 h 51"/>
                <a:gd name="T58" fmla="*/ 1016735 w 99"/>
                <a:gd name="T59" fmla="*/ 108007 h 51"/>
                <a:gd name="T60" fmla="*/ 941162 w 99"/>
                <a:gd name="T61" fmla="*/ 108007 h 51"/>
                <a:gd name="T62" fmla="*/ 851732 w 99"/>
                <a:gd name="T63" fmla="*/ 244284 h 51"/>
                <a:gd name="T64" fmla="*/ 776318 w 99"/>
                <a:gd name="T65" fmla="*/ 285832 h 51"/>
                <a:gd name="T66" fmla="*/ 721808 w 99"/>
                <a:gd name="T67" fmla="*/ 258018 h 51"/>
                <a:gd name="T68" fmla="*/ 682662 w 99"/>
                <a:gd name="T69" fmla="*/ 324476 h 51"/>
                <a:gd name="T70" fmla="*/ 646394 w 99"/>
                <a:gd name="T71" fmla="*/ 324476 h 51"/>
                <a:gd name="T72" fmla="*/ 592574 w 99"/>
                <a:gd name="T73" fmla="*/ 310864 h 51"/>
                <a:gd name="T74" fmla="*/ 553427 w 99"/>
                <a:gd name="T75" fmla="*/ 352291 h 51"/>
                <a:gd name="T76" fmla="*/ 481391 w 99"/>
                <a:gd name="T77" fmla="*/ 324476 h 51"/>
                <a:gd name="T78" fmla="*/ 370341 w 99"/>
                <a:gd name="T79" fmla="*/ 338679 h 51"/>
                <a:gd name="T80" fmla="*/ 370341 w 99"/>
                <a:gd name="T81" fmla="*/ 365903 h 51"/>
                <a:gd name="T82" fmla="*/ 334074 w 99"/>
                <a:gd name="T83" fmla="*/ 365903 h 51"/>
                <a:gd name="T84" fmla="*/ 334074 w 99"/>
                <a:gd name="T85" fmla="*/ 365903 h 51"/>
                <a:gd name="T86" fmla="*/ 312320 w 99"/>
                <a:gd name="T87" fmla="*/ 405118 h 51"/>
                <a:gd name="T88" fmla="*/ 312320 w 99"/>
                <a:gd name="T89" fmla="*/ 405118 h 51"/>
                <a:gd name="T90" fmla="*/ 334074 w 99"/>
                <a:gd name="T91" fmla="*/ 446667 h 51"/>
                <a:gd name="T92" fmla="*/ 222891 w 99"/>
                <a:gd name="T93" fmla="*/ 460298 h 51"/>
                <a:gd name="T94" fmla="*/ 240418 w 99"/>
                <a:gd name="T95" fmla="*/ 540940 h 51"/>
                <a:gd name="T96" fmla="*/ 183055 w 99"/>
                <a:gd name="T97" fmla="*/ 527328 h 51"/>
                <a:gd name="T98" fmla="*/ 111049 w 99"/>
                <a:gd name="T99" fmla="*/ 515913 h 51"/>
                <a:gd name="T100" fmla="*/ 75414 w 99"/>
                <a:gd name="T101" fmla="*/ 568760 h 51"/>
                <a:gd name="T102" fmla="*/ 75414 w 99"/>
                <a:gd name="T103" fmla="*/ 568760 h 51"/>
                <a:gd name="T104" fmla="*/ 93630 w 99"/>
                <a:gd name="T105" fmla="*/ 596580 h 51"/>
                <a:gd name="T106" fmla="*/ 53820 w 99"/>
                <a:gd name="T107" fmla="*/ 663155 h 51"/>
                <a:gd name="T108" fmla="*/ 18211 w 99"/>
                <a:gd name="T109" fmla="*/ 663155 h 51"/>
                <a:gd name="T110" fmla="*/ 0 w 99"/>
                <a:gd name="T111" fmla="*/ 690975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8" name="Freeform 12"/>
            <p:cNvSpPr>
              <a:spLocks/>
            </p:cNvSpPr>
            <p:nvPr/>
          </p:nvSpPr>
          <p:spPr bwMode="auto">
            <a:xfrm>
              <a:off x="3734" y="2243"/>
              <a:ext cx="568" cy="190"/>
            </a:xfrm>
            <a:custGeom>
              <a:avLst/>
              <a:gdLst>
                <a:gd name="T0" fmla="*/ 1993117 w 111"/>
                <a:gd name="T1" fmla="*/ 0 h 39"/>
                <a:gd name="T2" fmla="*/ 1596229 w 111"/>
                <a:gd name="T3" fmla="*/ 41157 h 39"/>
                <a:gd name="T4" fmla="*/ 1561274 w 111"/>
                <a:gd name="T5" fmla="*/ 52382 h 39"/>
                <a:gd name="T6" fmla="*/ 558078 w 111"/>
                <a:gd name="T7" fmla="*/ 120596 h 39"/>
                <a:gd name="T8" fmla="*/ 558078 w 111"/>
                <a:gd name="T9" fmla="*/ 107067 h 39"/>
                <a:gd name="T10" fmla="*/ 501938 w 111"/>
                <a:gd name="T11" fmla="*/ 120596 h 39"/>
                <a:gd name="T12" fmla="*/ 519091 w 111"/>
                <a:gd name="T13" fmla="*/ 134598 h 39"/>
                <a:gd name="T14" fmla="*/ 519091 w 111"/>
                <a:gd name="T15" fmla="*/ 148127 h 39"/>
                <a:gd name="T16" fmla="*/ 161194 w 111"/>
                <a:gd name="T17" fmla="*/ 172978 h 39"/>
                <a:gd name="T18" fmla="*/ 144042 w 111"/>
                <a:gd name="T19" fmla="*/ 200508 h 39"/>
                <a:gd name="T20" fmla="*/ 126214 w 111"/>
                <a:gd name="T21" fmla="*/ 241665 h 39"/>
                <a:gd name="T22" fmla="*/ 144042 w 111"/>
                <a:gd name="T23" fmla="*/ 255194 h 39"/>
                <a:gd name="T24" fmla="*/ 126214 w 111"/>
                <a:gd name="T25" fmla="*/ 293477 h 39"/>
                <a:gd name="T26" fmla="*/ 126214 w 111"/>
                <a:gd name="T27" fmla="*/ 293477 h 39"/>
                <a:gd name="T28" fmla="*/ 126214 w 111"/>
                <a:gd name="T29" fmla="*/ 307576 h 39"/>
                <a:gd name="T30" fmla="*/ 109061 w 111"/>
                <a:gd name="T31" fmla="*/ 334629 h 39"/>
                <a:gd name="T32" fmla="*/ 91254 w 111"/>
                <a:gd name="T33" fmla="*/ 348728 h 39"/>
                <a:gd name="T34" fmla="*/ 69941 w 111"/>
                <a:gd name="T35" fmla="*/ 400539 h 39"/>
                <a:gd name="T36" fmla="*/ 34981 w 111"/>
                <a:gd name="T37" fmla="*/ 428167 h 39"/>
                <a:gd name="T38" fmla="*/ 34981 w 111"/>
                <a:gd name="T39" fmla="*/ 469227 h 39"/>
                <a:gd name="T40" fmla="*/ 34981 w 111"/>
                <a:gd name="T41" fmla="*/ 507490 h 39"/>
                <a:gd name="T42" fmla="*/ 34981 w 111"/>
                <a:gd name="T43" fmla="*/ 507490 h 39"/>
                <a:gd name="T44" fmla="*/ 0 w 111"/>
                <a:gd name="T45" fmla="*/ 521608 h 39"/>
                <a:gd name="T46" fmla="*/ 519091 w 111"/>
                <a:gd name="T47" fmla="*/ 494078 h 39"/>
                <a:gd name="T48" fmla="*/ 1168396 w 111"/>
                <a:gd name="T49" fmla="*/ 455698 h 39"/>
                <a:gd name="T50" fmla="*/ 1400079 w 111"/>
                <a:gd name="T51" fmla="*/ 428167 h 39"/>
                <a:gd name="T52" fmla="*/ 1417232 w 111"/>
                <a:gd name="T53" fmla="*/ 373486 h 39"/>
                <a:gd name="T54" fmla="*/ 1435034 w 111"/>
                <a:gd name="T55" fmla="*/ 373486 h 39"/>
                <a:gd name="T56" fmla="*/ 1435034 w 111"/>
                <a:gd name="T57" fmla="*/ 373486 h 39"/>
                <a:gd name="T58" fmla="*/ 1452187 w 111"/>
                <a:gd name="T59" fmla="*/ 362257 h 39"/>
                <a:gd name="T60" fmla="*/ 1473505 w 111"/>
                <a:gd name="T61" fmla="*/ 348728 h 39"/>
                <a:gd name="T62" fmla="*/ 1452187 w 111"/>
                <a:gd name="T63" fmla="*/ 334629 h 39"/>
                <a:gd name="T64" fmla="*/ 1473505 w 111"/>
                <a:gd name="T65" fmla="*/ 321105 h 39"/>
                <a:gd name="T66" fmla="*/ 1491333 w 111"/>
                <a:gd name="T67" fmla="*/ 307576 h 39"/>
                <a:gd name="T68" fmla="*/ 1544121 w 111"/>
                <a:gd name="T69" fmla="*/ 293477 h 39"/>
                <a:gd name="T70" fmla="*/ 1596229 w 111"/>
                <a:gd name="T71" fmla="*/ 279948 h 39"/>
                <a:gd name="T72" fmla="*/ 1652374 w 111"/>
                <a:gd name="T73" fmla="*/ 241665 h 39"/>
                <a:gd name="T74" fmla="*/ 1670202 w 111"/>
                <a:gd name="T75" fmla="*/ 241665 h 39"/>
                <a:gd name="T76" fmla="*/ 1705162 w 111"/>
                <a:gd name="T77" fmla="*/ 214037 h 39"/>
                <a:gd name="T78" fmla="*/ 1722990 w 111"/>
                <a:gd name="T79" fmla="*/ 186507 h 39"/>
                <a:gd name="T80" fmla="*/ 1722990 w 111"/>
                <a:gd name="T81" fmla="*/ 186507 h 39"/>
                <a:gd name="T82" fmla="*/ 1740142 w 111"/>
                <a:gd name="T83" fmla="*/ 186507 h 39"/>
                <a:gd name="T84" fmla="*/ 1757976 w 111"/>
                <a:gd name="T85" fmla="*/ 186507 h 39"/>
                <a:gd name="T86" fmla="*/ 1757976 w 111"/>
                <a:gd name="T87" fmla="*/ 172978 h 39"/>
                <a:gd name="T88" fmla="*/ 1778608 w 111"/>
                <a:gd name="T89" fmla="*/ 159449 h 39"/>
                <a:gd name="T90" fmla="*/ 1778608 w 111"/>
                <a:gd name="T91" fmla="*/ 159449 h 39"/>
                <a:gd name="T92" fmla="*/ 1796415 w 111"/>
                <a:gd name="T93" fmla="*/ 172978 h 39"/>
                <a:gd name="T94" fmla="*/ 1814248 w 111"/>
                <a:gd name="T95" fmla="*/ 159449 h 39"/>
                <a:gd name="T96" fmla="*/ 1814248 w 111"/>
                <a:gd name="T97" fmla="*/ 159449 h 39"/>
                <a:gd name="T98" fmla="*/ 1849203 w 111"/>
                <a:gd name="T99" fmla="*/ 134598 h 39"/>
                <a:gd name="T100" fmla="*/ 1866356 w 111"/>
                <a:gd name="T101" fmla="*/ 134598 h 39"/>
                <a:gd name="T102" fmla="*/ 1901337 w 111"/>
                <a:gd name="T103" fmla="*/ 134598 h 39"/>
                <a:gd name="T104" fmla="*/ 1957476 w 111"/>
                <a:gd name="T105" fmla="*/ 79439 h 39"/>
                <a:gd name="T106" fmla="*/ 1975310 w 111"/>
                <a:gd name="T107" fmla="*/ 65911 h 39"/>
                <a:gd name="T108" fmla="*/ 1993117 w 111"/>
                <a:gd name="T109" fmla="*/ 52382 h 39"/>
                <a:gd name="T110" fmla="*/ 1993117 w 111"/>
                <a:gd name="T111" fmla="*/ 41157 h 39"/>
                <a:gd name="T112" fmla="*/ 1993117 w 111"/>
                <a:gd name="T113" fmla="*/ 13529 h 39"/>
                <a:gd name="T114" fmla="*/ 1993117 w 111"/>
                <a:gd name="T115" fmla="*/ 0 h 39"/>
                <a:gd name="T116" fmla="*/ 199311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 name="Freeform 13"/>
            <p:cNvSpPr>
              <a:spLocks/>
            </p:cNvSpPr>
            <p:nvPr/>
          </p:nvSpPr>
          <p:spPr bwMode="auto">
            <a:xfrm>
              <a:off x="3882" y="2409"/>
              <a:ext cx="267" cy="404"/>
            </a:xfrm>
            <a:custGeom>
              <a:avLst/>
              <a:gdLst>
                <a:gd name="T0" fmla="*/ 0 w 52"/>
                <a:gd name="T1" fmla="*/ 40940 h 83"/>
                <a:gd name="T2" fmla="*/ 18141 w 52"/>
                <a:gd name="T3" fmla="*/ 65628 h 83"/>
                <a:gd name="T4" fmla="*/ 0 w 52"/>
                <a:gd name="T5" fmla="*/ 731951 h 83"/>
                <a:gd name="T6" fmla="*/ 0 w 52"/>
                <a:gd name="T7" fmla="*/ 756614 h 83"/>
                <a:gd name="T8" fmla="*/ 53467 w 52"/>
                <a:gd name="T9" fmla="*/ 1090128 h 83"/>
                <a:gd name="T10" fmla="*/ 75140 w 52"/>
                <a:gd name="T11" fmla="*/ 1090128 h 83"/>
                <a:gd name="T12" fmla="*/ 93147 w 52"/>
                <a:gd name="T13" fmla="*/ 1076645 h 83"/>
                <a:gd name="T14" fmla="*/ 128607 w 52"/>
                <a:gd name="T15" fmla="*/ 1090128 h 83"/>
                <a:gd name="T16" fmla="*/ 146614 w 52"/>
                <a:gd name="T17" fmla="*/ 1076645 h 83"/>
                <a:gd name="T18" fmla="*/ 146614 w 52"/>
                <a:gd name="T19" fmla="*/ 1024408 h 83"/>
                <a:gd name="T20" fmla="*/ 164066 w 52"/>
                <a:gd name="T21" fmla="*/ 997422 h 83"/>
                <a:gd name="T22" fmla="*/ 182073 w 52"/>
                <a:gd name="T23" fmla="*/ 1024408 h 83"/>
                <a:gd name="T24" fmla="*/ 182073 w 52"/>
                <a:gd name="T25" fmla="*/ 1038479 h 83"/>
                <a:gd name="T26" fmla="*/ 200209 w 52"/>
                <a:gd name="T27" fmla="*/ 1062573 h 83"/>
                <a:gd name="T28" fmla="*/ 239073 w 52"/>
                <a:gd name="T29" fmla="*/ 1103514 h 83"/>
                <a:gd name="T30" fmla="*/ 257208 w 52"/>
                <a:gd name="T31" fmla="*/ 1103514 h 83"/>
                <a:gd name="T32" fmla="*/ 274532 w 52"/>
                <a:gd name="T33" fmla="*/ 1103514 h 83"/>
                <a:gd name="T34" fmla="*/ 310675 w 52"/>
                <a:gd name="T35" fmla="*/ 1076645 h 83"/>
                <a:gd name="T36" fmla="*/ 310675 w 52"/>
                <a:gd name="T37" fmla="*/ 1076645 h 83"/>
                <a:gd name="T38" fmla="*/ 328128 w 52"/>
                <a:gd name="T39" fmla="*/ 1062573 h 83"/>
                <a:gd name="T40" fmla="*/ 328128 w 52"/>
                <a:gd name="T41" fmla="*/ 1062573 h 83"/>
                <a:gd name="T42" fmla="*/ 328128 w 52"/>
                <a:gd name="T43" fmla="*/ 1051962 h 83"/>
                <a:gd name="T44" fmla="*/ 310675 w 52"/>
                <a:gd name="T45" fmla="*/ 1051962 h 83"/>
                <a:gd name="T46" fmla="*/ 310675 w 52"/>
                <a:gd name="T47" fmla="*/ 1038479 h 83"/>
                <a:gd name="T48" fmla="*/ 328128 w 52"/>
                <a:gd name="T49" fmla="*/ 1024408 h 83"/>
                <a:gd name="T50" fmla="*/ 328128 w 52"/>
                <a:gd name="T51" fmla="*/ 1010900 h 83"/>
                <a:gd name="T52" fmla="*/ 292668 w 52"/>
                <a:gd name="T53" fmla="*/ 997422 h 83"/>
                <a:gd name="T54" fmla="*/ 292668 w 52"/>
                <a:gd name="T55" fmla="*/ 997422 h 83"/>
                <a:gd name="T56" fmla="*/ 274532 w 52"/>
                <a:gd name="T57" fmla="*/ 997422 h 83"/>
                <a:gd name="T58" fmla="*/ 257208 w 52"/>
                <a:gd name="T59" fmla="*/ 969960 h 83"/>
                <a:gd name="T60" fmla="*/ 257208 w 52"/>
                <a:gd name="T61" fmla="*/ 956482 h 83"/>
                <a:gd name="T62" fmla="*/ 257208 w 52"/>
                <a:gd name="T63" fmla="*/ 945297 h 83"/>
                <a:gd name="T64" fmla="*/ 257208 w 52"/>
                <a:gd name="T65" fmla="*/ 945297 h 83"/>
                <a:gd name="T66" fmla="*/ 257208 w 52"/>
                <a:gd name="T67" fmla="*/ 931794 h 83"/>
                <a:gd name="T68" fmla="*/ 953015 w 52"/>
                <a:gd name="T69" fmla="*/ 876777 h 83"/>
                <a:gd name="T70" fmla="*/ 953015 w 52"/>
                <a:gd name="T71" fmla="*/ 863299 h 83"/>
                <a:gd name="T72" fmla="*/ 917530 w 52"/>
                <a:gd name="T73" fmla="*/ 838612 h 83"/>
                <a:gd name="T74" fmla="*/ 917530 w 52"/>
                <a:gd name="T75" fmla="*/ 770686 h 83"/>
                <a:gd name="T76" fmla="*/ 877876 w 52"/>
                <a:gd name="T77" fmla="*/ 731951 h 83"/>
                <a:gd name="T78" fmla="*/ 877876 w 52"/>
                <a:gd name="T79" fmla="*/ 691010 h 83"/>
                <a:gd name="T80" fmla="*/ 899390 w 52"/>
                <a:gd name="T81" fmla="*/ 664025 h 83"/>
                <a:gd name="T82" fmla="*/ 899390 w 52"/>
                <a:gd name="T83" fmla="*/ 625854 h 83"/>
                <a:gd name="T84" fmla="*/ 917530 w 52"/>
                <a:gd name="T85" fmla="*/ 598397 h 83"/>
                <a:gd name="T86" fmla="*/ 934875 w 52"/>
                <a:gd name="T87" fmla="*/ 598397 h 83"/>
                <a:gd name="T88" fmla="*/ 899390 w 52"/>
                <a:gd name="T89" fmla="*/ 584914 h 83"/>
                <a:gd name="T90" fmla="*/ 917530 w 52"/>
                <a:gd name="T91" fmla="*/ 557335 h 83"/>
                <a:gd name="T92" fmla="*/ 899390 w 52"/>
                <a:gd name="T93" fmla="*/ 546154 h 83"/>
                <a:gd name="T94" fmla="*/ 877876 w 52"/>
                <a:gd name="T95" fmla="*/ 532672 h 83"/>
                <a:gd name="T96" fmla="*/ 859868 w 52"/>
                <a:gd name="T97" fmla="*/ 519169 h 83"/>
                <a:gd name="T98" fmla="*/ 842416 w 52"/>
                <a:gd name="T99" fmla="*/ 491731 h 83"/>
                <a:gd name="T100" fmla="*/ 824409 w 52"/>
                <a:gd name="T101" fmla="*/ 478229 h 83"/>
                <a:gd name="T102" fmla="*/ 660347 w 52"/>
                <a:gd name="T103" fmla="*/ 0 h 83"/>
                <a:gd name="T104" fmla="*/ 0 w 52"/>
                <a:gd name="T105" fmla="*/ 40940 h 83"/>
                <a:gd name="T106" fmla="*/ 0 w 52"/>
                <a:gd name="T107" fmla="*/ 4094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0" name="Freeform 14"/>
            <p:cNvSpPr>
              <a:spLocks/>
            </p:cNvSpPr>
            <p:nvPr/>
          </p:nvSpPr>
          <p:spPr bwMode="auto">
            <a:xfrm>
              <a:off x="4052" y="1789"/>
              <a:ext cx="291" cy="307"/>
            </a:xfrm>
            <a:custGeom>
              <a:avLst/>
              <a:gdLst>
                <a:gd name="T0" fmla="*/ 90338 w 57"/>
                <a:gd name="T1" fmla="*/ 736420 h 63"/>
                <a:gd name="T2" fmla="*/ 141967 w 57"/>
                <a:gd name="T3" fmla="*/ 749957 h 63"/>
                <a:gd name="T4" fmla="*/ 176581 w 57"/>
                <a:gd name="T5" fmla="*/ 736420 h 63"/>
                <a:gd name="T6" fmla="*/ 228864 w 57"/>
                <a:gd name="T7" fmla="*/ 791154 h 63"/>
                <a:gd name="T8" fmla="*/ 319227 w 57"/>
                <a:gd name="T9" fmla="*/ 802362 h 63"/>
                <a:gd name="T10" fmla="*/ 388531 w 57"/>
                <a:gd name="T11" fmla="*/ 815923 h 63"/>
                <a:gd name="T12" fmla="*/ 443632 w 57"/>
                <a:gd name="T13" fmla="*/ 815923 h 63"/>
                <a:gd name="T14" fmla="*/ 495915 w 57"/>
                <a:gd name="T15" fmla="*/ 815923 h 63"/>
                <a:gd name="T16" fmla="*/ 513610 w 57"/>
                <a:gd name="T17" fmla="*/ 791154 h 63"/>
                <a:gd name="T18" fmla="*/ 548224 w 57"/>
                <a:gd name="T19" fmla="*/ 791154 h 63"/>
                <a:gd name="T20" fmla="*/ 603166 w 57"/>
                <a:gd name="T21" fmla="*/ 830026 h 63"/>
                <a:gd name="T22" fmla="*/ 637908 w 57"/>
                <a:gd name="T23" fmla="*/ 843563 h 63"/>
                <a:gd name="T24" fmla="*/ 690191 w 57"/>
                <a:gd name="T25" fmla="*/ 815923 h 63"/>
                <a:gd name="T26" fmla="*/ 707212 w 57"/>
                <a:gd name="T27" fmla="*/ 777621 h 63"/>
                <a:gd name="T28" fmla="*/ 724779 w 57"/>
                <a:gd name="T29" fmla="*/ 695219 h 63"/>
                <a:gd name="T30" fmla="*/ 780528 w 57"/>
                <a:gd name="T31" fmla="*/ 722883 h 63"/>
                <a:gd name="T32" fmla="*/ 797575 w 57"/>
                <a:gd name="T33" fmla="*/ 683986 h 63"/>
                <a:gd name="T34" fmla="*/ 832163 w 57"/>
                <a:gd name="T35" fmla="*/ 629253 h 63"/>
                <a:gd name="T36" fmla="*/ 849858 w 57"/>
                <a:gd name="T37" fmla="*/ 601730 h 63"/>
                <a:gd name="T38" fmla="*/ 901493 w 57"/>
                <a:gd name="T39" fmla="*/ 588197 h 63"/>
                <a:gd name="T40" fmla="*/ 940221 w 57"/>
                <a:gd name="T41" fmla="*/ 549774 h 63"/>
                <a:gd name="T42" fmla="*/ 974809 w 57"/>
                <a:gd name="T43" fmla="*/ 522110 h 63"/>
                <a:gd name="T44" fmla="*/ 974809 w 57"/>
                <a:gd name="T45" fmla="*/ 481030 h 63"/>
                <a:gd name="T46" fmla="*/ 991856 w 57"/>
                <a:gd name="T47" fmla="*/ 456144 h 63"/>
                <a:gd name="T48" fmla="*/ 957114 w 57"/>
                <a:gd name="T49" fmla="*/ 349001 h 63"/>
                <a:gd name="T50" fmla="*/ 974809 w 57"/>
                <a:gd name="T51" fmla="*/ 307916 h 63"/>
                <a:gd name="T52" fmla="*/ 1009423 w 57"/>
                <a:gd name="T53" fmla="*/ 293814 h 63"/>
                <a:gd name="T54" fmla="*/ 815142 w 57"/>
                <a:gd name="T55" fmla="*/ 41201 h 63"/>
                <a:gd name="T56" fmla="*/ 742479 w 57"/>
                <a:gd name="T57" fmla="*/ 79503 h 63"/>
                <a:gd name="T58" fmla="*/ 655608 w 57"/>
                <a:gd name="T59" fmla="*/ 134807 h 63"/>
                <a:gd name="T60" fmla="*/ 603166 w 57"/>
                <a:gd name="T61" fmla="*/ 134807 h 63"/>
                <a:gd name="T62" fmla="*/ 530529 w 57"/>
                <a:gd name="T63" fmla="*/ 173109 h 63"/>
                <a:gd name="T64" fmla="*/ 478894 w 57"/>
                <a:gd name="T65" fmla="*/ 159577 h 63"/>
                <a:gd name="T66" fmla="*/ 443632 w 57"/>
                <a:gd name="T67" fmla="*/ 159577 h 63"/>
                <a:gd name="T68" fmla="*/ 443632 w 57"/>
                <a:gd name="T69" fmla="*/ 148344 h 63"/>
                <a:gd name="T70" fmla="*/ 336248 w 57"/>
                <a:gd name="T71" fmla="*/ 120705 h 63"/>
                <a:gd name="T72" fmla="*/ 301660 w 57"/>
                <a:gd name="T73" fmla="*/ 134807 h 63"/>
                <a:gd name="T74" fmla="*/ 0 w 57"/>
                <a:gd name="T75" fmla="*/ 14834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 name="Freeform 15"/>
            <p:cNvSpPr>
              <a:spLocks/>
            </p:cNvSpPr>
            <p:nvPr/>
          </p:nvSpPr>
          <p:spPr bwMode="auto">
            <a:xfrm>
              <a:off x="4134" y="2179"/>
              <a:ext cx="610" cy="249"/>
            </a:xfrm>
            <a:custGeom>
              <a:avLst/>
              <a:gdLst>
                <a:gd name="T0" fmla="*/ 35160 w 119"/>
                <a:gd name="T1" fmla="*/ 554552 h 51"/>
                <a:gd name="T2" fmla="*/ 74625 w 119"/>
                <a:gd name="T3" fmla="*/ 527328 h 51"/>
                <a:gd name="T4" fmla="*/ 91864 w 119"/>
                <a:gd name="T5" fmla="*/ 488118 h 51"/>
                <a:gd name="T6" fmla="*/ 254826 w 119"/>
                <a:gd name="T7" fmla="*/ 418750 h 51"/>
                <a:gd name="T8" fmla="*/ 325827 w 119"/>
                <a:gd name="T9" fmla="*/ 365903 h 51"/>
                <a:gd name="T10" fmla="*/ 364611 w 119"/>
                <a:gd name="T11" fmla="*/ 365903 h 51"/>
                <a:gd name="T12" fmla="*/ 382532 w 119"/>
                <a:gd name="T13" fmla="*/ 338679 h 51"/>
                <a:gd name="T14" fmla="*/ 417691 w 119"/>
                <a:gd name="T15" fmla="*/ 338679 h 51"/>
                <a:gd name="T16" fmla="*/ 509550 w 119"/>
                <a:gd name="T17" fmla="*/ 310864 h 51"/>
                <a:gd name="T18" fmla="*/ 597918 w 119"/>
                <a:gd name="T19" fmla="*/ 230076 h 51"/>
                <a:gd name="T20" fmla="*/ 597918 w 119"/>
                <a:gd name="T21" fmla="*/ 175037 h 51"/>
                <a:gd name="T22" fmla="*/ 672517 w 119"/>
                <a:gd name="T23" fmla="*/ 175037 h 51"/>
                <a:gd name="T24" fmla="*/ 760885 w 119"/>
                <a:gd name="T25" fmla="*/ 163642 h 51"/>
                <a:gd name="T26" fmla="*/ 2049241 w 119"/>
                <a:gd name="T27" fmla="*/ 13612 h 51"/>
                <a:gd name="T28" fmla="*/ 2067136 w 119"/>
                <a:gd name="T29" fmla="*/ 27820 h 51"/>
                <a:gd name="T30" fmla="*/ 2105817 w 119"/>
                <a:gd name="T31" fmla="*/ 66459 h 51"/>
                <a:gd name="T32" fmla="*/ 2105817 w 119"/>
                <a:gd name="T33" fmla="*/ 80642 h 51"/>
                <a:gd name="T34" fmla="*/ 2067136 w 119"/>
                <a:gd name="T35" fmla="*/ 66459 h 51"/>
                <a:gd name="T36" fmla="*/ 2049241 w 119"/>
                <a:gd name="T37" fmla="*/ 80642 h 51"/>
                <a:gd name="T38" fmla="*/ 1978112 w 119"/>
                <a:gd name="T39" fmla="*/ 108007 h 51"/>
                <a:gd name="T40" fmla="*/ 1904302 w 119"/>
                <a:gd name="T41" fmla="*/ 150010 h 51"/>
                <a:gd name="T42" fmla="*/ 1921541 w 119"/>
                <a:gd name="T43" fmla="*/ 163642 h 51"/>
                <a:gd name="T44" fmla="*/ 2031326 w 119"/>
                <a:gd name="T45" fmla="*/ 122191 h 51"/>
                <a:gd name="T46" fmla="*/ 2067136 w 119"/>
                <a:gd name="T47" fmla="*/ 150010 h 51"/>
                <a:gd name="T48" fmla="*/ 2084534 w 119"/>
                <a:gd name="T49" fmla="*/ 150010 h 51"/>
                <a:gd name="T50" fmla="*/ 2141105 w 119"/>
                <a:gd name="T51" fmla="*/ 122191 h 51"/>
                <a:gd name="T52" fmla="*/ 2159000 w 119"/>
                <a:gd name="T53" fmla="*/ 188649 h 51"/>
                <a:gd name="T54" fmla="*/ 2123866 w 119"/>
                <a:gd name="T55" fmla="*/ 230076 h 51"/>
                <a:gd name="T56" fmla="*/ 2067136 w 119"/>
                <a:gd name="T57" fmla="*/ 258018 h 51"/>
                <a:gd name="T58" fmla="*/ 1996033 w 119"/>
                <a:gd name="T59" fmla="*/ 271625 h 51"/>
                <a:gd name="T60" fmla="*/ 1978112 w 119"/>
                <a:gd name="T61" fmla="*/ 258018 h 51"/>
                <a:gd name="T62" fmla="*/ 1960878 w 119"/>
                <a:gd name="T63" fmla="*/ 244284 h 51"/>
                <a:gd name="T64" fmla="*/ 1960878 w 119"/>
                <a:gd name="T65" fmla="*/ 285832 h 51"/>
                <a:gd name="T66" fmla="*/ 1978112 w 119"/>
                <a:gd name="T67" fmla="*/ 296657 h 51"/>
                <a:gd name="T68" fmla="*/ 1996033 w 119"/>
                <a:gd name="T69" fmla="*/ 324476 h 51"/>
                <a:gd name="T70" fmla="*/ 1904302 w 119"/>
                <a:gd name="T71" fmla="*/ 365903 h 51"/>
                <a:gd name="T72" fmla="*/ 1904302 w 119"/>
                <a:gd name="T73" fmla="*/ 393723 h 51"/>
                <a:gd name="T74" fmla="*/ 2031326 w 119"/>
                <a:gd name="T75" fmla="*/ 365903 h 51"/>
                <a:gd name="T76" fmla="*/ 2067136 w 119"/>
                <a:gd name="T77" fmla="*/ 365903 h 51"/>
                <a:gd name="T78" fmla="*/ 1978112 w 119"/>
                <a:gd name="T79" fmla="*/ 432933 h 51"/>
                <a:gd name="T80" fmla="*/ 1869015 w 119"/>
                <a:gd name="T81" fmla="*/ 488118 h 51"/>
                <a:gd name="T82" fmla="*/ 1851094 w 119"/>
                <a:gd name="T83" fmla="*/ 502301 h 51"/>
                <a:gd name="T84" fmla="*/ 1741335 w 119"/>
                <a:gd name="T85" fmla="*/ 596580 h 51"/>
                <a:gd name="T86" fmla="*/ 1688127 w 119"/>
                <a:gd name="T87" fmla="*/ 676767 h 51"/>
                <a:gd name="T88" fmla="*/ 1253201 w 119"/>
                <a:gd name="T89" fmla="*/ 527328 h 51"/>
                <a:gd name="T90" fmla="*/ 905824 w 119"/>
                <a:gd name="T91" fmla="*/ 488118 h 51"/>
                <a:gd name="T92" fmla="*/ 888591 w 119"/>
                <a:gd name="T93" fmla="*/ 488118 h 51"/>
                <a:gd name="T94" fmla="*/ 544710 w 119"/>
                <a:gd name="T95" fmla="*/ 502301 h 51"/>
                <a:gd name="T96" fmla="*/ 470900 w 119"/>
                <a:gd name="T97" fmla="*/ 540940 h 51"/>
                <a:gd name="T98" fmla="*/ 0 w 119"/>
                <a:gd name="T99" fmla="*/ 610309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 name="Freeform 17"/>
            <p:cNvSpPr>
              <a:spLocks/>
            </p:cNvSpPr>
            <p:nvPr/>
          </p:nvSpPr>
          <p:spPr bwMode="auto">
            <a:xfrm>
              <a:off x="4236" y="1896"/>
              <a:ext cx="313" cy="293"/>
            </a:xfrm>
            <a:custGeom>
              <a:avLst/>
              <a:gdLst>
                <a:gd name="T0" fmla="*/ 366651 w 61"/>
                <a:gd name="T1" fmla="*/ 0 h 60"/>
                <a:gd name="T2" fmla="*/ 366651 w 61"/>
                <a:gd name="T3" fmla="*/ 41445 h 60"/>
                <a:gd name="T4" fmla="*/ 384082 w 61"/>
                <a:gd name="T5" fmla="*/ 66487 h 60"/>
                <a:gd name="T6" fmla="*/ 345167 w 61"/>
                <a:gd name="T7" fmla="*/ 175155 h 60"/>
                <a:gd name="T8" fmla="*/ 345167 w 61"/>
                <a:gd name="T9" fmla="*/ 202390 h 60"/>
                <a:gd name="T10" fmla="*/ 327213 w 61"/>
                <a:gd name="T11" fmla="*/ 258167 h 60"/>
                <a:gd name="T12" fmla="*/ 273844 w 61"/>
                <a:gd name="T13" fmla="*/ 297419 h 60"/>
                <a:gd name="T14" fmla="*/ 238434 w 61"/>
                <a:gd name="T15" fmla="*/ 311034 h 60"/>
                <a:gd name="T16" fmla="*/ 198991 w 61"/>
                <a:gd name="T17" fmla="*/ 324678 h 60"/>
                <a:gd name="T18" fmla="*/ 181561 w 61"/>
                <a:gd name="T19" fmla="*/ 352626 h 60"/>
                <a:gd name="T20" fmla="*/ 163607 w 61"/>
                <a:gd name="T21" fmla="*/ 408286 h 60"/>
                <a:gd name="T22" fmla="*/ 110238 w 61"/>
                <a:gd name="T23" fmla="*/ 408286 h 60"/>
                <a:gd name="T24" fmla="*/ 74853 w 61"/>
                <a:gd name="T25" fmla="*/ 461153 h 60"/>
                <a:gd name="T26" fmla="*/ 74853 w 61"/>
                <a:gd name="T27" fmla="*/ 516359 h 60"/>
                <a:gd name="T28" fmla="*/ 35384 w 61"/>
                <a:gd name="T29" fmla="*/ 555587 h 60"/>
                <a:gd name="T30" fmla="*/ 0 w 61"/>
                <a:gd name="T31" fmla="*/ 583441 h 60"/>
                <a:gd name="T32" fmla="*/ 0 w 61"/>
                <a:gd name="T33" fmla="*/ 625003 h 60"/>
                <a:gd name="T34" fmla="*/ 53369 w 61"/>
                <a:gd name="T35" fmla="*/ 691490 h 60"/>
                <a:gd name="T36" fmla="*/ 110238 w 61"/>
                <a:gd name="T37" fmla="*/ 733081 h 60"/>
                <a:gd name="T38" fmla="*/ 145622 w 61"/>
                <a:gd name="T39" fmla="*/ 733081 h 60"/>
                <a:gd name="T40" fmla="*/ 145622 w 61"/>
                <a:gd name="T41" fmla="*/ 747267 h 60"/>
                <a:gd name="T42" fmla="*/ 181561 w 61"/>
                <a:gd name="T43" fmla="*/ 747267 h 60"/>
                <a:gd name="T44" fmla="*/ 181561 w 61"/>
                <a:gd name="T45" fmla="*/ 772309 h 60"/>
                <a:gd name="T46" fmla="*/ 273844 w 61"/>
                <a:gd name="T47" fmla="*/ 813778 h 60"/>
                <a:gd name="T48" fmla="*/ 327213 w 61"/>
                <a:gd name="T49" fmla="*/ 799563 h 60"/>
                <a:gd name="T50" fmla="*/ 345167 w 61"/>
                <a:gd name="T51" fmla="*/ 772309 h 60"/>
                <a:gd name="T52" fmla="*/ 384082 w 61"/>
                <a:gd name="T53" fmla="*/ 799563 h 60"/>
                <a:gd name="T54" fmla="*/ 455405 w 61"/>
                <a:gd name="T55" fmla="*/ 772309 h 60"/>
                <a:gd name="T56" fmla="*/ 472707 w 61"/>
                <a:gd name="T57" fmla="*/ 747267 h 60"/>
                <a:gd name="T58" fmla="*/ 547688 w 61"/>
                <a:gd name="T59" fmla="*/ 719320 h 60"/>
                <a:gd name="T60" fmla="*/ 601032 w 61"/>
                <a:gd name="T61" fmla="*/ 691490 h 60"/>
                <a:gd name="T62" fmla="*/ 601032 w 61"/>
                <a:gd name="T63" fmla="*/ 650045 h 60"/>
                <a:gd name="T64" fmla="*/ 693865 w 61"/>
                <a:gd name="T65" fmla="*/ 433323 h 60"/>
                <a:gd name="T66" fmla="*/ 729254 w 61"/>
                <a:gd name="T67" fmla="*/ 446937 h 60"/>
                <a:gd name="T68" fmla="*/ 747208 w 61"/>
                <a:gd name="T69" fmla="*/ 474890 h 60"/>
                <a:gd name="T70" fmla="*/ 804102 w 61"/>
                <a:gd name="T71" fmla="*/ 433323 h 60"/>
                <a:gd name="T72" fmla="*/ 839492 w 61"/>
                <a:gd name="T73" fmla="*/ 366836 h 60"/>
                <a:gd name="T74" fmla="*/ 892861 w 61"/>
                <a:gd name="T75" fmla="*/ 338889 h 60"/>
                <a:gd name="T76" fmla="*/ 931616 w 61"/>
                <a:gd name="T77" fmla="*/ 311034 h 60"/>
                <a:gd name="T78" fmla="*/ 949729 w 61"/>
                <a:gd name="T79" fmla="*/ 272378 h 60"/>
                <a:gd name="T80" fmla="*/ 949729 w 61"/>
                <a:gd name="T81" fmla="*/ 258167 h 60"/>
                <a:gd name="T82" fmla="*/ 949729 w 61"/>
                <a:gd name="T83" fmla="*/ 202390 h 60"/>
                <a:gd name="T84" fmla="*/ 1077921 w 61"/>
                <a:gd name="T85" fmla="*/ 258167 h 60"/>
                <a:gd name="T86" fmla="*/ 1095223 w 61"/>
                <a:gd name="T87" fmla="*/ 258167 h 60"/>
                <a:gd name="T88" fmla="*/ 1077921 w 61"/>
                <a:gd name="T89" fmla="*/ 175155 h 60"/>
                <a:gd name="T90" fmla="*/ 1059967 w 61"/>
                <a:gd name="T91" fmla="*/ 150119 h 60"/>
                <a:gd name="T92" fmla="*/ 1021052 w 61"/>
                <a:gd name="T93" fmla="*/ 150119 h 60"/>
                <a:gd name="T94" fmla="*/ 931616 w 61"/>
                <a:gd name="T95" fmla="*/ 163733 h 60"/>
                <a:gd name="T96" fmla="*/ 892861 w 61"/>
                <a:gd name="T97" fmla="*/ 188770 h 60"/>
                <a:gd name="T98" fmla="*/ 839492 w 61"/>
                <a:gd name="T99" fmla="*/ 175155 h 60"/>
                <a:gd name="T100" fmla="*/ 821374 w 61"/>
                <a:gd name="T101" fmla="*/ 202390 h 60"/>
                <a:gd name="T102" fmla="*/ 768035 w 61"/>
                <a:gd name="T103" fmla="*/ 230337 h 60"/>
                <a:gd name="T104" fmla="*/ 711270 w 61"/>
                <a:gd name="T105" fmla="*/ 272378 h 60"/>
                <a:gd name="T106" fmla="*/ 657798 w 61"/>
                <a:gd name="T107" fmla="*/ 175155 h 60"/>
                <a:gd name="T108" fmla="*/ 384082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3" name="Freeform 18"/>
            <p:cNvSpPr>
              <a:spLocks/>
            </p:cNvSpPr>
            <p:nvPr/>
          </p:nvSpPr>
          <p:spPr bwMode="auto">
            <a:xfrm>
              <a:off x="3425" y="2306"/>
              <a:ext cx="345" cy="302"/>
            </a:xfrm>
            <a:custGeom>
              <a:avLst/>
              <a:gdLst>
                <a:gd name="T0" fmla="*/ 0 w 67"/>
                <a:gd name="T1" fmla="*/ 41140 h 62"/>
                <a:gd name="T2" fmla="*/ 1118474 w 67"/>
                <a:gd name="T3" fmla="*/ 0 h 62"/>
                <a:gd name="T4" fmla="*/ 1118474 w 67"/>
                <a:gd name="T5" fmla="*/ 13522 h 62"/>
                <a:gd name="T6" fmla="*/ 1136770 w 67"/>
                <a:gd name="T7" fmla="*/ 27618 h 62"/>
                <a:gd name="T8" fmla="*/ 1155065 w 67"/>
                <a:gd name="T9" fmla="*/ 41140 h 62"/>
                <a:gd name="T10" fmla="*/ 1136770 w 67"/>
                <a:gd name="T11" fmla="*/ 65865 h 62"/>
                <a:gd name="T12" fmla="*/ 1118474 w 67"/>
                <a:gd name="T13" fmla="*/ 79387 h 62"/>
                <a:gd name="T14" fmla="*/ 1082708 w 67"/>
                <a:gd name="T15" fmla="*/ 106913 h 62"/>
                <a:gd name="T16" fmla="*/ 1082708 w 67"/>
                <a:gd name="T17" fmla="*/ 120435 h 62"/>
                <a:gd name="T18" fmla="*/ 1248580 w 67"/>
                <a:gd name="T19" fmla="*/ 120435 h 62"/>
                <a:gd name="T20" fmla="*/ 1248580 w 67"/>
                <a:gd name="T21" fmla="*/ 120435 h 62"/>
                <a:gd name="T22" fmla="*/ 1248580 w 67"/>
                <a:gd name="T23" fmla="*/ 134526 h 62"/>
                <a:gd name="T24" fmla="*/ 1230975 w 67"/>
                <a:gd name="T25" fmla="*/ 159251 h 62"/>
                <a:gd name="T26" fmla="*/ 1212680 w 67"/>
                <a:gd name="T27" fmla="*/ 172773 h 62"/>
                <a:gd name="T28" fmla="*/ 1194519 w 67"/>
                <a:gd name="T29" fmla="*/ 227440 h 62"/>
                <a:gd name="T30" fmla="*/ 1155065 w 67"/>
                <a:gd name="T31" fmla="*/ 255058 h 62"/>
                <a:gd name="T32" fmla="*/ 1155065 w 67"/>
                <a:gd name="T33" fmla="*/ 293330 h 62"/>
                <a:gd name="T34" fmla="*/ 1155065 w 67"/>
                <a:gd name="T35" fmla="*/ 334353 h 62"/>
                <a:gd name="T36" fmla="*/ 1155065 w 67"/>
                <a:gd name="T37" fmla="*/ 334353 h 62"/>
                <a:gd name="T38" fmla="*/ 1118474 w 67"/>
                <a:gd name="T39" fmla="*/ 348445 h 62"/>
                <a:gd name="T40" fmla="*/ 1118474 w 67"/>
                <a:gd name="T41" fmla="*/ 361967 h 62"/>
                <a:gd name="T42" fmla="*/ 1064412 w 67"/>
                <a:gd name="T43" fmla="*/ 386692 h 62"/>
                <a:gd name="T44" fmla="*/ 1064412 w 67"/>
                <a:gd name="T45" fmla="*/ 427832 h 62"/>
                <a:gd name="T46" fmla="*/ 1064412 w 67"/>
                <a:gd name="T47" fmla="*/ 466103 h 62"/>
                <a:gd name="T48" fmla="*/ 1042564 w 67"/>
                <a:gd name="T49" fmla="*/ 479630 h 62"/>
                <a:gd name="T50" fmla="*/ 1006102 w 67"/>
                <a:gd name="T51" fmla="*/ 507243 h 62"/>
                <a:gd name="T52" fmla="*/ 970202 w 67"/>
                <a:gd name="T53" fmla="*/ 534745 h 62"/>
                <a:gd name="T54" fmla="*/ 951906 w 67"/>
                <a:gd name="T55" fmla="*/ 548266 h 62"/>
                <a:gd name="T56" fmla="*/ 951906 w 67"/>
                <a:gd name="T57" fmla="*/ 573108 h 62"/>
                <a:gd name="T58" fmla="*/ 930058 w 67"/>
                <a:gd name="T59" fmla="*/ 600610 h 62"/>
                <a:gd name="T60" fmla="*/ 930058 w 67"/>
                <a:gd name="T61" fmla="*/ 614132 h 62"/>
                <a:gd name="T62" fmla="*/ 912587 w 67"/>
                <a:gd name="T63" fmla="*/ 655272 h 62"/>
                <a:gd name="T64" fmla="*/ 894291 w 67"/>
                <a:gd name="T65" fmla="*/ 680021 h 62"/>
                <a:gd name="T66" fmla="*/ 912587 w 67"/>
                <a:gd name="T67" fmla="*/ 721162 h 62"/>
                <a:gd name="T68" fmla="*/ 930058 w 67"/>
                <a:gd name="T69" fmla="*/ 734688 h 62"/>
                <a:gd name="T70" fmla="*/ 930058 w 67"/>
                <a:gd name="T71" fmla="*/ 762185 h 62"/>
                <a:gd name="T72" fmla="*/ 930058 w 67"/>
                <a:gd name="T73" fmla="*/ 762185 h 62"/>
                <a:gd name="T74" fmla="*/ 930058 w 67"/>
                <a:gd name="T75" fmla="*/ 775707 h 62"/>
                <a:gd name="T76" fmla="*/ 930058 w 67"/>
                <a:gd name="T77" fmla="*/ 775707 h 62"/>
                <a:gd name="T78" fmla="*/ 912587 w 67"/>
                <a:gd name="T79" fmla="*/ 800549 h 62"/>
                <a:gd name="T80" fmla="*/ 930058 w 67"/>
                <a:gd name="T81" fmla="*/ 814548 h 62"/>
                <a:gd name="T82" fmla="*/ 148273 w 67"/>
                <a:gd name="T83" fmla="*/ 828050 h 62"/>
                <a:gd name="T84" fmla="*/ 148273 w 67"/>
                <a:gd name="T85" fmla="*/ 707640 h 62"/>
                <a:gd name="T86" fmla="*/ 112501 w 67"/>
                <a:gd name="T87" fmla="*/ 693543 h 62"/>
                <a:gd name="T88" fmla="*/ 75910 w 67"/>
                <a:gd name="T89" fmla="*/ 707640 h 62"/>
                <a:gd name="T90" fmla="*/ 75910 w 67"/>
                <a:gd name="T91" fmla="*/ 707640 h 62"/>
                <a:gd name="T92" fmla="*/ 35901 w 67"/>
                <a:gd name="T93" fmla="*/ 680021 h 62"/>
                <a:gd name="T94" fmla="*/ 35901 w 67"/>
                <a:gd name="T95" fmla="*/ 293330 h 62"/>
                <a:gd name="T96" fmla="*/ 0 w 67"/>
                <a:gd name="T97" fmla="*/ 41140 h 62"/>
                <a:gd name="T98" fmla="*/ 0 w 67"/>
                <a:gd name="T99" fmla="*/ 41140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4" name="Freeform 19"/>
            <p:cNvSpPr>
              <a:spLocks/>
            </p:cNvSpPr>
            <p:nvPr/>
          </p:nvSpPr>
          <p:spPr bwMode="auto">
            <a:xfrm>
              <a:off x="1484" y="1614"/>
              <a:ext cx="553" cy="897"/>
            </a:xfrm>
            <a:custGeom>
              <a:avLst/>
              <a:gdLst>
                <a:gd name="T0" fmla="*/ 1098412 w 108"/>
                <a:gd name="T1" fmla="*/ 2403823 h 184"/>
                <a:gd name="T2" fmla="*/ 1098412 w 108"/>
                <a:gd name="T3" fmla="*/ 2376109 h 184"/>
                <a:gd name="T4" fmla="*/ 1080557 w 108"/>
                <a:gd name="T5" fmla="*/ 2348424 h 184"/>
                <a:gd name="T6" fmla="*/ 1027648 w 108"/>
                <a:gd name="T7" fmla="*/ 2189124 h 184"/>
                <a:gd name="T8" fmla="*/ 901201 w 108"/>
                <a:gd name="T9" fmla="*/ 2095392 h 184"/>
                <a:gd name="T10" fmla="*/ 866172 w 108"/>
                <a:gd name="T11" fmla="*/ 2054159 h 184"/>
                <a:gd name="T12" fmla="*/ 830304 w 108"/>
                <a:gd name="T13" fmla="*/ 2012902 h 184"/>
                <a:gd name="T14" fmla="*/ 703851 w 108"/>
                <a:gd name="T15" fmla="*/ 1973975 h 184"/>
                <a:gd name="T16" fmla="*/ 594577 w 108"/>
                <a:gd name="T17" fmla="*/ 1891480 h 184"/>
                <a:gd name="T18" fmla="*/ 398042 w 108"/>
                <a:gd name="T19" fmla="*/ 1825439 h 184"/>
                <a:gd name="T20" fmla="*/ 398042 w 108"/>
                <a:gd name="T21" fmla="*/ 1773437 h 184"/>
                <a:gd name="T22" fmla="*/ 415216 w 108"/>
                <a:gd name="T23" fmla="*/ 1704612 h 184"/>
                <a:gd name="T24" fmla="*/ 380188 w 108"/>
                <a:gd name="T25" fmla="*/ 1638449 h 184"/>
                <a:gd name="T26" fmla="*/ 398042 w 108"/>
                <a:gd name="T27" fmla="*/ 1610880 h 184"/>
                <a:gd name="T28" fmla="*/ 288768 w 108"/>
                <a:gd name="T29" fmla="*/ 1462227 h 184"/>
                <a:gd name="T30" fmla="*/ 214518 w 108"/>
                <a:gd name="T31" fmla="*/ 1368496 h 184"/>
                <a:gd name="T32" fmla="*/ 253581 w 108"/>
                <a:gd name="T33" fmla="*/ 1288336 h 184"/>
                <a:gd name="T34" fmla="*/ 253581 w 108"/>
                <a:gd name="T35" fmla="*/ 1222289 h 184"/>
                <a:gd name="T36" fmla="*/ 162157 w 108"/>
                <a:gd name="T37" fmla="*/ 1153942 h 184"/>
                <a:gd name="T38" fmla="*/ 162157 w 108"/>
                <a:gd name="T39" fmla="*/ 1045975 h 184"/>
                <a:gd name="T40" fmla="*/ 197344 w 108"/>
                <a:gd name="T41" fmla="*/ 1007614 h 184"/>
                <a:gd name="T42" fmla="*/ 214518 w 108"/>
                <a:gd name="T43" fmla="*/ 1060088 h 184"/>
                <a:gd name="T44" fmla="*/ 270781 w 108"/>
                <a:gd name="T45" fmla="*/ 1045975 h 184"/>
                <a:gd name="T46" fmla="*/ 253581 w 108"/>
                <a:gd name="T47" fmla="*/ 952814 h 184"/>
                <a:gd name="T48" fmla="*/ 214518 w 108"/>
                <a:gd name="T49" fmla="*/ 980499 h 184"/>
                <a:gd name="T50" fmla="*/ 126453 w 108"/>
                <a:gd name="T51" fmla="*/ 938671 h 184"/>
                <a:gd name="T52" fmla="*/ 109279 w 108"/>
                <a:gd name="T53" fmla="*/ 817845 h 184"/>
                <a:gd name="T54" fmla="*/ 17855 w 108"/>
                <a:gd name="T55" fmla="*/ 685640 h 184"/>
                <a:gd name="T56" fmla="*/ 17855 w 108"/>
                <a:gd name="T57" fmla="*/ 616839 h 184"/>
                <a:gd name="T58" fmla="*/ 70083 w 108"/>
                <a:gd name="T59" fmla="*/ 537127 h 184"/>
                <a:gd name="T60" fmla="*/ 35028 w 108"/>
                <a:gd name="T61" fmla="*/ 429824 h 184"/>
                <a:gd name="T62" fmla="*/ 0 w 108"/>
                <a:gd name="T63" fmla="*/ 374449 h 184"/>
                <a:gd name="T64" fmla="*/ 0 w 108"/>
                <a:gd name="T65" fmla="*/ 321974 h 184"/>
                <a:gd name="T66" fmla="*/ 109279 w 108"/>
                <a:gd name="T67" fmla="*/ 201128 h 184"/>
                <a:gd name="T68" fmla="*/ 162157 w 108"/>
                <a:gd name="T69" fmla="*/ 134964 h 184"/>
                <a:gd name="T70" fmla="*/ 162157 w 108"/>
                <a:gd name="T71" fmla="*/ 13548 h 184"/>
                <a:gd name="T72" fmla="*/ 866172 w 108"/>
                <a:gd name="T73" fmla="*/ 859082 h 184"/>
                <a:gd name="T74" fmla="*/ 1875832 w 108"/>
                <a:gd name="T75" fmla="*/ 1998882 h 184"/>
                <a:gd name="T76" fmla="*/ 1893820 w 108"/>
                <a:gd name="T77" fmla="*/ 2054159 h 184"/>
                <a:gd name="T78" fmla="*/ 1910994 w 108"/>
                <a:gd name="T79" fmla="*/ 2106180 h 184"/>
                <a:gd name="T80" fmla="*/ 1928849 w 108"/>
                <a:gd name="T81" fmla="*/ 2147413 h 184"/>
                <a:gd name="T82" fmla="*/ 1854624 w 108"/>
                <a:gd name="T83" fmla="*/ 2175103 h 184"/>
                <a:gd name="T84" fmla="*/ 1766554 w 108"/>
                <a:gd name="T85" fmla="*/ 2310092 h 184"/>
                <a:gd name="T86" fmla="*/ 1749385 w 108"/>
                <a:gd name="T87" fmla="*/ 2334876 h 184"/>
                <a:gd name="T88" fmla="*/ 1731530 w 108"/>
                <a:gd name="T89" fmla="*/ 2389681 h 184"/>
                <a:gd name="T90" fmla="*/ 1766554 w 108"/>
                <a:gd name="T91" fmla="*/ 2428730 h 184"/>
                <a:gd name="T92" fmla="*/ 1731530 w 108"/>
                <a:gd name="T93" fmla="*/ 2469841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5" name="Freeform 23"/>
            <p:cNvSpPr>
              <a:spLocks/>
            </p:cNvSpPr>
            <p:nvPr/>
          </p:nvSpPr>
          <p:spPr bwMode="auto">
            <a:xfrm>
              <a:off x="2545" y="2306"/>
              <a:ext cx="968" cy="898"/>
            </a:xfrm>
            <a:custGeom>
              <a:avLst/>
              <a:gdLst>
                <a:gd name="T0" fmla="*/ 3087526 w 189"/>
                <a:gd name="T1" fmla="*/ 675735 h 184"/>
                <a:gd name="T2" fmla="*/ 2868650 w 189"/>
                <a:gd name="T3" fmla="*/ 634242 h 184"/>
                <a:gd name="T4" fmla="*/ 2724244 w 189"/>
                <a:gd name="T5" fmla="*/ 661563 h 184"/>
                <a:gd name="T6" fmla="*/ 2618240 w 189"/>
                <a:gd name="T7" fmla="*/ 661563 h 184"/>
                <a:gd name="T8" fmla="*/ 2579684 w 189"/>
                <a:gd name="T9" fmla="*/ 661563 h 184"/>
                <a:gd name="T10" fmla="*/ 2526746 w 189"/>
                <a:gd name="T11" fmla="*/ 634242 h 184"/>
                <a:gd name="T12" fmla="*/ 2473680 w 189"/>
                <a:gd name="T13" fmla="*/ 689337 h 184"/>
                <a:gd name="T14" fmla="*/ 2435252 w 189"/>
                <a:gd name="T15" fmla="*/ 647844 h 184"/>
                <a:gd name="T16" fmla="*/ 2329249 w 189"/>
                <a:gd name="T17" fmla="*/ 634242 h 184"/>
                <a:gd name="T18" fmla="*/ 2255614 w 189"/>
                <a:gd name="T19" fmla="*/ 622953 h 184"/>
                <a:gd name="T20" fmla="*/ 2146256 w 189"/>
                <a:gd name="T21" fmla="*/ 595179 h 184"/>
                <a:gd name="T22" fmla="*/ 2075981 w 189"/>
                <a:gd name="T23" fmla="*/ 581460 h 184"/>
                <a:gd name="T24" fmla="*/ 1966617 w 189"/>
                <a:gd name="T25" fmla="*/ 553690 h 184"/>
                <a:gd name="T26" fmla="*/ 1913552 w 189"/>
                <a:gd name="T27" fmla="*/ 512289 h 184"/>
                <a:gd name="T28" fmla="*/ 1804193 w 189"/>
                <a:gd name="T29" fmla="*/ 487307 h 184"/>
                <a:gd name="T30" fmla="*/ 1046592 w 189"/>
                <a:gd name="T31" fmla="*/ 0 h 184"/>
                <a:gd name="T32" fmla="*/ 0 w 189"/>
                <a:gd name="T33" fmla="*/ 971802 h 184"/>
                <a:gd name="T34" fmla="*/ 17864 w 189"/>
                <a:gd name="T35" fmla="*/ 1013198 h 184"/>
                <a:gd name="T36" fmla="*/ 91494 w 189"/>
                <a:gd name="T37" fmla="*/ 1093754 h 184"/>
                <a:gd name="T38" fmla="*/ 415692 w 189"/>
                <a:gd name="T39" fmla="*/ 1337181 h 184"/>
                <a:gd name="T40" fmla="*/ 451421 w 189"/>
                <a:gd name="T41" fmla="*/ 1406444 h 184"/>
                <a:gd name="T42" fmla="*/ 687480 w 189"/>
                <a:gd name="T43" fmla="*/ 1661134 h 184"/>
                <a:gd name="T44" fmla="*/ 884824 w 189"/>
                <a:gd name="T45" fmla="*/ 1688933 h 184"/>
                <a:gd name="T46" fmla="*/ 1011524 w 189"/>
                <a:gd name="T47" fmla="*/ 1539782 h 184"/>
                <a:gd name="T48" fmla="*/ 1081666 w 189"/>
                <a:gd name="T49" fmla="*/ 1525487 h 184"/>
                <a:gd name="T50" fmla="*/ 1209022 w 189"/>
                <a:gd name="T51" fmla="*/ 1553379 h 184"/>
                <a:gd name="T52" fmla="*/ 1353454 w 189"/>
                <a:gd name="T53" fmla="*/ 1608948 h 184"/>
                <a:gd name="T54" fmla="*/ 1388655 w 189"/>
                <a:gd name="T55" fmla="*/ 1636151 h 184"/>
                <a:gd name="T56" fmla="*/ 1498019 w 189"/>
                <a:gd name="T57" fmla="*/ 1744502 h 184"/>
                <a:gd name="T58" fmla="*/ 1695516 w 189"/>
                <a:gd name="T59" fmla="*/ 2012916 h 184"/>
                <a:gd name="T60" fmla="*/ 1804193 w 189"/>
                <a:gd name="T61" fmla="*/ 2093467 h 184"/>
                <a:gd name="T62" fmla="*/ 1839948 w 189"/>
                <a:gd name="T63" fmla="*/ 2228997 h 184"/>
                <a:gd name="T64" fmla="*/ 2005179 w 189"/>
                <a:gd name="T65" fmla="*/ 2378270 h 184"/>
                <a:gd name="T66" fmla="*/ 2272823 w 189"/>
                <a:gd name="T67" fmla="*/ 2444649 h 184"/>
                <a:gd name="T68" fmla="*/ 2435252 w 189"/>
                <a:gd name="T69" fmla="*/ 2458821 h 184"/>
                <a:gd name="T70" fmla="*/ 2417388 w 189"/>
                <a:gd name="T71" fmla="*/ 2431052 h 184"/>
                <a:gd name="T72" fmla="*/ 2364972 w 189"/>
                <a:gd name="T73" fmla="*/ 2189836 h 184"/>
                <a:gd name="T74" fmla="*/ 2347113 w 189"/>
                <a:gd name="T75" fmla="*/ 2162638 h 184"/>
                <a:gd name="T76" fmla="*/ 2400046 w 189"/>
                <a:gd name="T77" fmla="*/ 2068460 h 184"/>
                <a:gd name="T78" fmla="*/ 2417388 w 189"/>
                <a:gd name="T79" fmla="*/ 2040685 h 184"/>
                <a:gd name="T80" fmla="*/ 2473680 w 189"/>
                <a:gd name="T81" fmla="*/ 1960134 h 184"/>
                <a:gd name="T82" fmla="*/ 2509537 w 189"/>
                <a:gd name="T83" fmla="*/ 1960134 h 184"/>
                <a:gd name="T84" fmla="*/ 2544611 w 189"/>
                <a:gd name="T85" fmla="*/ 1918733 h 184"/>
                <a:gd name="T86" fmla="*/ 2579684 w 189"/>
                <a:gd name="T87" fmla="*/ 1918733 h 184"/>
                <a:gd name="T88" fmla="*/ 2653969 w 189"/>
                <a:gd name="T89" fmla="*/ 1890841 h 184"/>
                <a:gd name="T90" fmla="*/ 2689171 w 189"/>
                <a:gd name="T91" fmla="*/ 1838655 h 184"/>
                <a:gd name="T92" fmla="*/ 2706354 w 189"/>
                <a:gd name="T93" fmla="*/ 1865976 h 184"/>
                <a:gd name="T94" fmla="*/ 2978168 w 189"/>
                <a:gd name="T95" fmla="*/ 1755317 h 184"/>
                <a:gd name="T96" fmla="*/ 3031105 w 189"/>
                <a:gd name="T97" fmla="*/ 1636151 h 184"/>
                <a:gd name="T98" fmla="*/ 3087526 w 189"/>
                <a:gd name="T99" fmla="*/ 1622549 h 184"/>
                <a:gd name="T100" fmla="*/ 3267139 w 189"/>
                <a:gd name="T101" fmla="*/ 1608948 h 184"/>
                <a:gd name="T102" fmla="*/ 3320071 w 189"/>
                <a:gd name="T103" fmla="*/ 1581178 h 184"/>
                <a:gd name="T104" fmla="*/ 3340768 w 189"/>
                <a:gd name="T105" fmla="*/ 1539782 h 184"/>
                <a:gd name="T106" fmla="*/ 3358632 w 189"/>
                <a:gd name="T107" fmla="*/ 1431334 h 184"/>
                <a:gd name="T108" fmla="*/ 3393706 w 189"/>
                <a:gd name="T109" fmla="*/ 1364950 h 184"/>
                <a:gd name="T110" fmla="*/ 3376497 w 189"/>
                <a:gd name="T111" fmla="*/ 1229401 h 184"/>
                <a:gd name="T112" fmla="*/ 3340768 w 189"/>
                <a:gd name="T113" fmla="*/ 1188025 h 184"/>
                <a:gd name="T114" fmla="*/ 3320071 w 189"/>
                <a:gd name="T115" fmla="*/ 1107473 h 184"/>
                <a:gd name="T116" fmla="*/ 3249274 w 189"/>
                <a:gd name="T117" fmla="*/ 717107 h 184"/>
                <a:gd name="T118" fmla="*/ 3139783 w 189"/>
                <a:gd name="T119" fmla="*/ 68933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6" name="Freeform 24"/>
            <p:cNvSpPr>
              <a:spLocks/>
            </p:cNvSpPr>
            <p:nvPr/>
          </p:nvSpPr>
          <p:spPr bwMode="auto">
            <a:xfrm>
              <a:off x="4365" y="1453"/>
              <a:ext cx="522" cy="380"/>
            </a:xfrm>
            <a:custGeom>
              <a:avLst/>
              <a:gdLst>
                <a:gd name="T0" fmla="*/ 1400634 w 102"/>
                <a:gd name="T1" fmla="*/ 935682 h 78"/>
                <a:gd name="T2" fmla="*/ 1365670 w 102"/>
                <a:gd name="T3" fmla="*/ 976834 h 78"/>
                <a:gd name="T4" fmla="*/ 1347830 w 102"/>
                <a:gd name="T5" fmla="*/ 1001568 h 78"/>
                <a:gd name="T6" fmla="*/ 1347830 w 102"/>
                <a:gd name="T7" fmla="*/ 1042744 h 78"/>
                <a:gd name="T8" fmla="*/ 1382824 w 102"/>
                <a:gd name="T9" fmla="*/ 1015691 h 78"/>
                <a:gd name="T10" fmla="*/ 1456943 w 102"/>
                <a:gd name="T11" fmla="*/ 1001568 h 78"/>
                <a:gd name="T12" fmla="*/ 1561886 w 102"/>
                <a:gd name="T13" fmla="*/ 976834 h 78"/>
                <a:gd name="T14" fmla="*/ 1723793 w 102"/>
                <a:gd name="T15" fmla="*/ 883870 h 78"/>
                <a:gd name="T16" fmla="*/ 1779948 w 102"/>
                <a:gd name="T17" fmla="*/ 856242 h 78"/>
                <a:gd name="T18" fmla="*/ 1832092 w 102"/>
                <a:gd name="T19" fmla="*/ 815061 h 78"/>
                <a:gd name="T20" fmla="*/ 1797103 w 102"/>
                <a:gd name="T21" fmla="*/ 828590 h 78"/>
                <a:gd name="T22" fmla="*/ 1740947 w 102"/>
                <a:gd name="T23" fmla="*/ 856242 h 78"/>
                <a:gd name="T24" fmla="*/ 1688803 w 102"/>
                <a:gd name="T25" fmla="*/ 869771 h 78"/>
                <a:gd name="T26" fmla="*/ 1740947 w 102"/>
                <a:gd name="T27" fmla="*/ 815061 h 78"/>
                <a:gd name="T28" fmla="*/ 1705958 w 102"/>
                <a:gd name="T29" fmla="*/ 828590 h 78"/>
                <a:gd name="T30" fmla="*/ 1544731 w 102"/>
                <a:gd name="T31" fmla="*/ 894500 h 78"/>
                <a:gd name="T32" fmla="*/ 1435623 w 102"/>
                <a:gd name="T33" fmla="*/ 963310 h 78"/>
                <a:gd name="T34" fmla="*/ 1418469 w 102"/>
                <a:gd name="T35" fmla="*/ 908624 h 78"/>
                <a:gd name="T36" fmla="*/ 1456943 w 102"/>
                <a:gd name="T37" fmla="*/ 856242 h 78"/>
                <a:gd name="T38" fmla="*/ 1418469 w 102"/>
                <a:gd name="T39" fmla="*/ 655734 h 78"/>
                <a:gd name="T40" fmla="*/ 1382824 w 102"/>
                <a:gd name="T41" fmla="*/ 455698 h 78"/>
                <a:gd name="T42" fmla="*/ 1347830 w 102"/>
                <a:gd name="T43" fmla="*/ 334629 h 78"/>
                <a:gd name="T44" fmla="*/ 1330675 w 102"/>
                <a:gd name="T45" fmla="*/ 321105 h 78"/>
                <a:gd name="T46" fmla="*/ 1312840 w 102"/>
                <a:gd name="T47" fmla="*/ 279948 h 78"/>
                <a:gd name="T48" fmla="*/ 1291679 w 102"/>
                <a:gd name="T49" fmla="*/ 159449 h 78"/>
                <a:gd name="T50" fmla="*/ 1239535 w 102"/>
                <a:gd name="T51" fmla="*/ 41157 h 78"/>
                <a:gd name="T52" fmla="*/ 1221700 w 102"/>
                <a:gd name="T53" fmla="*/ 0 h 78"/>
                <a:gd name="T54" fmla="*/ 916371 w 102"/>
                <a:gd name="T55" fmla="*/ 52382 h 78"/>
                <a:gd name="T56" fmla="*/ 754464 w 102"/>
                <a:gd name="T57" fmla="*/ 186507 h 78"/>
                <a:gd name="T58" fmla="*/ 737310 w 102"/>
                <a:gd name="T59" fmla="*/ 241665 h 78"/>
                <a:gd name="T60" fmla="*/ 646169 w 102"/>
                <a:gd name="T61" fmla="*/ 307576 h 78"/>
                <a:gd name="T62" fmla="*/ 681159 w 102"/>
                <a:gd name="T63" fmla="*/ 334629 h 78"/>
                <a:gd name="T64" fmla="*/ 681159 w 102"/>
                <a:gd name="T65" fmla="*/ 362257 h 78"/>
                <a:gd name="T66" fmla="*/ 702320 w 102"/>
                <a:gd name="T67" fmla="*/ 428167 h 78"/>
                <a:gd name="T68" fmla="*/ 540541 w 102"/>
                <a:gd name="T69" fmla="*/ 521608 h 78"/>
                <a:gd name="T70" fmla="*/ 340185 w 102"/>
                <a:gd name="T71" fmla="*/ 521608 h 78"/>
                <a:gd name="T72" fmla="*/ 161252 w 102"/>
                <a:gd name="T73" fmla="*/ 562765 h 78"/>
                <a:gd name="T74" fmla="*/ 109108 w 102"/>
                <a:gd name="T75" fmla="*/ 614577 h 78"/>
                <a:gd name="T76" fmla="*/ 161252 w 102"/>
                <a:gd name="T77" fmla="*/ 694586 h 78"/>
                <a:gd name="T78" fmla="*/ 34989 w 102"/>
                <a:gd name="T79" fmla="*/ 801654 h 78"/>
                <a:gd name="T80" fmla="*/ 1007644 w 102"/>
                <a:gd name="T81" fmla="*/ 735743 h 78"/>
                <a:gd name="T82" fmla="*/ 1024829 w 102"/>
                <a:gd name="T83" fmla="*/ 762679 h 78"/>
                <a:gd name="T84" fmla="*/ 1060474 w 102"/>
                <a:gd name="T85" fmla="*/ 776803 h 78"/>
                <a:gd name="T86" fmla="*/ 1112617 w 102"/>
                <a:gd name="T87" fmla="*/ 842713 h 78"/>
                <a:gd name="T88" fmla="*/ 1186736 w 102"/>
                <a:gd name="T89" fmla="*/ 85624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7" name="Group 26"/>
            <p:cNvGrpSpPr>
              <a:grpSpLocks/>
            </p:cNvGrpSpPr>
            <p:nvPr/>
          </p:nvGrpSpPr>
          <p:grpSpPr bwMode="auto">
            <a:xfrm>
              <a:off x="720" y="2448"/>
              <a:ext cx="1266" cy="876"/>
              <a:chOff x="768" y="2832"/>
              <a:chExt cx="1203" cy="876"/>
            </a:xfrm>
          </p:grpSpPr>
          <p:sp>
            <p:nvSpPr>
              <p:cNvPr id="50" name="Freeform 27"/>
              <p:cNvSpPr>
                <a:spLocks/>
              </p:cNvSpPr>
              <p:nvPr/>
            </p:nvSpPr>
            <p:spPr bwMode="auto">
              <a:xfrm>
                <a:off x="1056" y="2832"/>
                <a:ext cx="915" cy="780"/>
              </a:xfrm>
              <a:custGeom>
                <a:avLst/>
                <a:gdLst>
                  <a:gd name="T0" fmla="*/ 185735 w 188"/>
                  <a:gd name="T1" fmla="*/ 415686 h 160"/>
                  <a:gd name="T2" fmla="*/ 346790 w 188"/>
                  <a:gd name="T3" fmla="*/ 537127 h 160"/>
                  <a:gd name="T4" fmla="*/ 240149 w 188"/>
                  <a:gd name="T5" fmla="*/ 671497 h 160"/>
                  <a:gd name="T6" fmla="*/ 213166 w 188"/>
                  <a:gd name="T7" fmla="*/ 578360 h 160"/>
                  <a:gd name="T8" fmla="*/ 65593 w 188"/>
                  <a:gd name="T9" fmla="*/ 738231 h 160"/>
                  <a:gd name="T10" fmla="*/ 147578 w 188"/>
                  <a:gd name="T11" fmla="*/ 859082 h 160"/>
                  <a:gd name="T12" fmla="*/ 357969 w 188"/>
                  <a:gd name="T13" fmla="*/ 817845 h 160"/>
                  <a:gd name="T14" fmla="*/ 292381 w 188"/>
                  <a:gd name="T15" fmla="*/ 994066 h 160"/>
                  <a:gd name="T16" fmla="*/ 240149 w 188"/>
                  <a:gd name="T17" fmla="*/ 1060088 h 160"/>
                  <a:gd name="T18" fmla="*/ 133507 w 188"/>
                  <a:gd name="T19" fmla="*/ 1101345 h 160"/>
                  <a:gd name="T20" fmla="*/ 79094 w 188"/>
                  <a:gd name="T21" fmla="*/ 1316021 h 160"/>
                  <a:gd name="T22" fmla="*/ 147578 w 188"/>
                  <a:gd name="T23" fmla="*/ 1437438 h 160"/>
                  <a:gd name="T24" fmla="*/ 292381 w 188"/>
                  <a:gd name="T25" fmla="*/ 1503484 h 160"/>
                  <a:gd name="T26" fmla="*/ 292381 w 188"/>
                  <a:gd name="T27" fmla="*/ 1610763 h 160"/>
                  <a:gd name="T28" fmla="*/ 464046 w 188"/>
                  <a:gd name="T29" fmla="*/ 1652020 h 160"/>
                  <a:gd name="T30" fmla="*/ 557186 w 188"/>
                  <a:gd name="T31" fmla="*/ 1676927 h 160"/>
                  <a:gd name="T32" fmla="*/ 384952 w 188"/>
                  <a:gd name="T33" fmla="*/ 1891480 h 160"/>
                  <a:gd name="T34" fmla="*/ 251328 w 188"/>
                  <a:gd name="T35" fmla="*/ 1973970 h 160"/>
                  <a:gd name="T36" fmla="*/ 40932 w 188"/>
                  <a:gd name="T37" fmla="*/ 2081274 h 160"/>
                  <a:gd name="T38" fmla="*/ 40932 w 188"/>
                  <a:gd name="T39" fmla="*/ 2147413 h 160"/>
                  <a:gd name="T40" fmla="*/ 384952 w 188"/>
                  <a:gd name="T41" fmla="*/ 1998877 h 160"/>
                  <a:gd name="T42" fmla="*/ 824907 w 188"/>
                  <a:gd name="T43" fmla="*/ 1610763 h 160"/>
                  <a:gd name="T44" fmla="*/ 783858 w 188"/>
                  <a:gd name="T45" fmla="*/ 1569623 h 160"/>
                  <a:gd name="T46" fmla="*/ 1024002 w 188"/>
                  <a:gd name="T47" fmla="*/ 1274788 h 160"/>
                  <a:gd name="T48" fmla="*/ 955640 w 188"/>
                  <a:gd name="T49" fmla="*/ 1354377 h 160"/>
                  <a:gd name="T50" fmla="*/ 969593 w 188"/>
                  <a:gd name="T51" fmla="*/ 1462227 h 160"/>
                  <a:gd name="T52" fmla="*/ 955640 w 188"/>
                  <a:gd name="T53" fmla="*/ 1531169 h 160"/>
                  <a:gd name="T54" fmla="*/ 1144125 w 188"/>
                  <a:gd name="T55" fmla="*/ 1423300 h 160"/>
                  <a:gd name="T56" fmla="*/ 1144125 w 188"/>
                  <a:gd name="T57" fmla="*/ 1316021 h 160"/>
                  <a:gd name="T58" fmla="*/ 1423025 w 188"/>
                  <a:gd name="T59" fmla="*/ 1382067 h 160"/>
                  <a:gd name="T60" fmla="*/ 1608740 w 188"/>
                  <a:gd name="T61" fmla="*/ 1354377 h 160"/>
                  <a:gd name="T62" fmla="*/ 1927983 w 188"/>
                  <a:gd name="T63" fmla="*/ 1462227 h 160"/>
                  <a:gd name="T64" fmla="*/ 2034624 w 188"/>
                  <a:gd name="T65" fmla="*/ 1597216 h 160"/>
                  <a:gd name="T66" fmla="*/ 2206883 w 188"/>
                  <a:gd name="T67" fmla="*/ 1718160 h 160"/>
                  <a:gd name="T68" fmla="*/ 2498670 w 188"/>
                  <a:gd name="T69" fmla="*/ 1745845 h 160"/>
                  <a:gd name="T70" fmla="*/ 2457738 w 188"/>
                  <a:gd name="T71" fmla="*/ 1569623 h 160"/>
                  <a:gd name="T72" fmla="*/ 2340390 w 188"/>
                  <a:gd name="T73" fmla="*/ 1544717 h 160"/>
                  <a:gd name="T74" fmla="*/ 2165951 w 188"/>
                  <a:gd name="T75" fmla="*/ 1423300 h 160"/>
                  <a:gd name="T76" fmla="*/ 1952664 w 188"/>
                  <a:gd name="T77" fmla="*/ 1274788 h 160"/>
                  <a:gd name="T78" fmla="*/ 1873570 w 188"/>
                  <a:gd name="T79" fmla="*/ 1382067 h 160"/>
                  <a:gd name="T80" fmla="*/ 1714812 w 188"/>
                  <a:gd name="T81" fmla="*/ 1247078 h 160"/>
                  <a:gd name="T82" fmla="*/ 1553763 w 188"/>
                  <a:gd name="T83" fmla="*/ 1073660 h 160"/>
                  <a:gd name="T84" fmla="*/ 1354546 w 188"/>
                  <a:gd name="T85" fmla="*/ 280717 h 160"/>
                  <a:gd name="T86" fmla="*/ 1196241 w 188"/>
                  <a:gd name="T87" fmla="*/ 66046 h 160"/>
                  <a:gd name="T88" fmla="*/ 917477 w 188"/>
                  <a:gd name="T89" fmla="*/ 66046 h 160"/>
                  <a:gd name="T90" fmla="*/ 783858 w 188"/>
                  <a:gd name="T91" fmla="*/ 66046 h 160"/>
                  <a:gd name="T92" fmla="*/ 598118 w 188"/>
                  <a:gd name="T93" fmla="*/ 0 h 160"/>
                  <a:gd name="T94" fmla="*/ 464046 w 188"/>
                  <a:gd name="T95" fmla="*/ 55375 h 160"/>
                  <a:gd name="T96" fmla="*/ 319243 w 188"/>
                  <a:gd name="T97" fmla="*/ 173443 h 160"/>
                  <a:gd name="T98" fmla="*/ 251328 w 188"/>
                  <a:gd name="T99" fmla="*/ 280717 h 160"/>
                  <a:gd name="T100" fmla="*/ 133507 w 188"/>
                  <a:gd name="T101" fmla="*/ 349664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 name="Freeform 28"/>
              <p:cNvSpPr>
                <a:spLocks/>
              </p:cNvSpPr>
              <p:nvPr/>
            </p:nvSpPr>
            <p:spPr bwMode="auto">
              <a:xfrm>
                <a:off x="1021" y="3608"/>
                <a:ext cx="20" cy="14"/>
              </a:xfrm>
              <a:custGeom>
                <a:avLst/>
                <a:gdLst>
                  <a:gd name="T0" fmla="*/ 31250 w 4"/>
                  <a:gd name="T1" fmla="*/ 19927 h 3"/>
                  <a:gd name="T2" fmla="*/ 31250 w 4"/>
                  <a:gd name="T3" fmla="*/ 10869 h 3"/>
                  <a:gd name="T4" fmla="*/ 31250 w 4"/>
                  <a:gd name="T5" fmla="*/ 10869 h 3"/>
                  <a:gd name="T6" fmla="*/ 31250 w 4"/>
                  <a:gd name="T7" fmla="*/ 10869 h 3"/>
                  <a:gd name="T8" fmla="*/ 31250 w 4"/>
                  <a:gd name="T9" fmla="*/ 10869 h 3"/>
                  <a:gd name="T10" fmla="*/ 31250 w 4"/>
                  <a:gd name="T11" fmla="*/ 10869 h 3"/>
                  <a:gd name="T12" fmla="*/ 31250 w 4"/>
                  <a:gd name="T13" fmla="*/ 10869 h 3"/>
                  <a:gd name="T14" fmla="*/ 15625 w 4"/>
                  <a:gd name="T15" fmla="*/ 0 h 3"/>
                  <a:gd name="T16" fmla="*/ 15625 w 4"/>
                  <a:gd name="T17" fmla="*/ 0 h 3"/>
                  <a:gd name="T18" fmla="*/ 0 w 4"/>
                  <a:gd name="T19" fmla="*/ 10869 h 3"/>
                  <a:gd name="T20" fmla="*/ 0 w 4"/>
                  <a:gd name="T21" fmla="*/ 10869 h 3"/>
                  <a:gd name="T22" fmla="*/ 0 w 4"/>
                  <a:gd name="T23" fmla="*/ 10869 h 3"/>
                  <a:gd name="T24" fmla="*/ 0 w 4"/>
                  <a:gd name="T25" fmla="*/ 10869 h 3"/>
                  <a:gd name="T26" fmla="*/ 0 w 4"/>
                  <a:gd name="T27" fmla="*/ 10869 h 3"/>
                  <a:gd name="T28" fmla="*/ 0 w 4"/>
                  <a:gd name="T29" fmla="*/ 10869 h 3"/>
                  <a:gd name="T30" fmla="*/ 0 w 4"/>
                  <a:gd name="T31" fmla="*/ 19927 h 3"/>
                  <a:gd name="T32" fmla="*/ 0 w 4"/>
                  <a:gd name="T33" fmla="*/ 19927 h 3"/>
                  <a:gd name="T34" fmla="*/ 15625 w 4"/>
                  <a:gd name="T35" fmla="*/ 19927 h 3"/>
                  <a:gd name="T36" fmla="*/ 15625 w 4"/>
                  <a:gd name="T37" fmla="*/ 19927 h 3"/>
                  <a:gd name="T38" fmla="*/ 15625 w 4"/>
                  <a:gd name="T39" fmla="*/ 30795 h 3"/>
                  <a:gd name="T40" fmla="*/ 31250 w 4"/>
                  <a:gd name="T41" fmla="*/ 30795 h 3"/>
                  <a:gd name="T42" fmla="*/ 31250 w 4"/>
                  <a:gd name="T43" fmla="*/ 30795 h 3"/>
                  <a:gd name="T44" fmla="*/ 46875 w 4"/>
                  <a:gd name="T45" fmla="*/ 30795 h 3"/>
                  <a:gd name="T46" fmla="*/ 46875 w 4"/>
                  <a:gd name="T47" fmla="*/ 30795 h 3"/>
                  <a:gd name="T48" fmla="*/ 62500 w 4"/>
                  <a:gd name="T49" fmla="*/ 19927 h 3"/>
                  <a:gd name="T50" fmla="*/ 62500 w 4"/>
                  <a:gd name="T51" fmla="*/ 19927 h 3"/>
                  <a:gd name="T52" fmla="*/ 62500 w 4"/>
                  <a:gd name="T53" fmla="*/ 19927 h 3"/>
                  <a:gd name="T54" fmla="*/ 62500 w 4"/>
                  <a:gd name="T55" fmla="*/ 10869 h 3"/>
                  <a:gd name="T56" fmla="*/ 62500 w 4"/>
                  <a:gd name="T57" fmla="*/ 10869 h 3"/>
                  <a:gd name="T58" fmla="*/ 62500 w 4"/>
                  <a:gd name="T59" fmla="*/ 10869 h 3"/>
                  <a:gd name="T60" fmla="*/ 62500 w 4"/>
                  <a:gd name="T61" fmla="*/ 10869 h 3"/>
                  <a:gd name="T62" fmla="*/ 62500 w 4"/>
                  <a:gd name="T63" fmla="*/ 10869 h 3"/>
                  <a:gd name="T64" fmla="*/ 62500 w 4"/>
                  <a:gd name="T65" fmla="*/ 0 h 3"/>
                  <a:gd name="T66" fmla="*/ 62500 w 4"/>
                  <a:gd name="T67" fmla="*/ 0 h 3"/>
                  <a:gd name="T68" fmla="*/ 62500 w 4"/>
                  <a:gd name="T69" fmla="*/ 0 h 3"/>
                  <a:gd name="T70" fmla="*/ 62500 w 4"/>
                  <a:gd name="T71" fmla="*/ 0 h 3"/>
                  <a:gd name="T72" fmla="*/ 62500 w 4"/>
                  <a:gd name="T73" fmla="*/ 10869 h 3"/>
                  <a:gd name="T74" fmla="*/ 46875 w 4"/>
                  <a:gd name="T75" fmla="*/ 10869 h 3"/>
                  <a:gd name="T76" fmla="*/ 46875 w 4"/>
                  <a:gd name="T77" fmla="*/ 10869 h 3"/>
                  <a:gd name="T78" fmla="*/ 31250 w 4"/>
                  <a:gd name="T79" fmla="*/ 19927 h 3"/>
                  <a:gd name="T80" fmla="*/ 31250 w 4"/>
                  <a:gd name="T81" fmla="*/ 19927 h 3"/>
                  <a:gd name="T82" fmla="*/ 31250 w 4"/>
                  <a:gd name="T83" fmla="*/ 19927 h 3"/>
                  <a:gd name="T84" fmla="*/ 31250 w 4"/>
                  <a:gd name="T85" fmla="*/ 19927 h 3"/>
                  <a:gd name="T86" fmla="*/ 31250 w 4"/>
                  <a:gd name="T87" fmla="*/ 30795 h 3"/>
                  <a:gd name="T88" fmla="*/ 46875 w 4"/>
                  <a:gd name="T89" fmla="*/ 3079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52" name="Freeform 29"/>
              <p:cNvSpPr>
                <a:spLocks/>
              </p:cNvSpPr>
              <p:nvPr/>
            </p:nvSpPr>
            <p:spPr bwMode="auto">
              <a:xfrm>
                <a:off x="978" y="3610"/>
                <a:ext cx="43" cy="30"/>
              </a:xfrm>
              <a:custGeom>
                <a:avLst/>
                <a:gdLst>
                  <a:gd name="T0" fmla="*/ 82335 w 9"/>
                  <a:gd name="T1" fmla="*/ 0 h 6"/>
                  <a:gd name="T2" fmla="*/ 47434 w 9"/>
                  <a:gd name="T3" fmla="*/ 0 h 6"/>
                  <a:gd name="T4" fmla="*/ 34902 w 9"/>
                  <a:gd name="T5" fmla="*/ 15625 h 6"/>
                  <a:gd name="T6" fmla="*/ 34902 w 9"/>
                  <a:gd name="T7" fmla="*/ 15625 h 6"/>
                  <a:gd name="T8" fmla="*/ 34902 w 9"/>
                  <a:gd name="T9" fmla="*/ 31250 h 6"/>
                  <a:gd name="T10" fmla="*/ 34902 w 9"/>
                  <a:gd name="T11" fmla="*/ 46875 h 6"/>
                  <a:gd name="T12" fmla="*/ 24973 w 9"/>
                  <a:gd name="T13" fmla="*/ 46875 h 6"/>
                  <a:gd name="T14" fmla="*/ 24973 w 9"/>
                  <a:gd name="T15" fmla="*/ 46875 h 6"/>
                  <a:gd name="T16" fmla="*/ 12532 w 9"/>
                  <a:gd name="T17" fmla="*/ 46875 h 6"/>
                  <a:gd name="T18" fmla="*/ 12532 w 9"/>
                  <a:gd name="T19" fmla="*/ 62500 h 6"/>
                  <a:gd name="T20" fmla="*/ 12532 w 9"/>
                  <a:gd name="T21" fmla="*/ 78125 h 6"/>
                  <a:gd name="T22" fmla="*/ 0 w 9"/>
                  <a:gd name="T23" fmla="*/ 78125 h 6"/>
                  <a:gd name="T24" fmla="*/ 0 w 9"/>
                  <a:gd name="T25" fmla="*/ 93750 h 6"/>
                  <a:gd name="T26" fmla="*/ 0 w 9"/>
                  <a:gd name="T27" fmla="*/ 93750 h 6"/>
                  <a:gd name="T28" fmla="*/ 0 w 9"/>
                  <a:gd name="T29" fmla="*/ 93750 h 6"/>
                  <a:gd name="T30" fmla="*/ 0 w 9"/>
                  <a:gd name="T31" fmla="*/ 93750 h 6"/>
                  <a:gd name="T32" fmla="*/ 0 w 9"/>
                  <a:gd name="T33" fmla="*/ 93750 h 6"/>
                  <a:gd name="T34" fmla="*/ 0 w 9"/>
                  <a:gd name="T35" fmla="*/ 93750 h 6"/>
                  <a:gd name="T36" fmla="*/ 0 w 9"/>
                  <a:gd name="T37" fmla="*/ 93750 h 6"/>
                  <a:gd name="T38" fmla="*/ 12532 w 9"/>
                  <a:gd name="T39" fmla="*/ 93750 h 6"/>
                  <a:gd name="T40" fmla="*/ 24973 w 9"/>
                  <a:gd name="T41" fmla="*/ 93750 h 6"/>
                  <a:gd name="T42" fmla="*/ 34902 w 9"/>
                  <a:gd name="T43" fmla="*/ 78125 h 6"/>
                  <a:gd name="T44" fmla="*/ 72407 w 9"/>
                  <a:gd name="T45" fmla="*/ 46875 h 6"/>
                  <a:gd name="T46" fmla="*/ 82335 w 9"/>
                  <a:gd name="T47" fmla="*/ 31250 h 6"/>
                  <a:gd name="T48" fmla="*/ 94891 w 9"/>
                  <a:gd name="T49" fmla="*/ 31250 h 6"/>
                  <a:gd name="T50" fmla="*/ 106764 w 9"/>
                  <a:gd name="T51" fmla="*/ 15625 h 6"/>
                  <a:gd name="T52" fmla="*/ 106764 w 9"/>
                  <a:gd name="T53" fmla="*/ 15625 h 6"/>
                  <a:gd name="T54" fmla="*/ 106764 w 9"/>
                  <a:gd name="T55" fmla="*/ 15625 h 6"/>
                  <a:gd name="T56" fmla="*/ 94891 w 9"/>
                  <a:gd name="T57" fmla="*/ 0 h 6"/>
                  <a:gd name="T58" fmla="*/ 94891 w 9"/>
                  <a:gd name="T59" fmla="*/ 0 h 6"/>
                  <a:gd name="T60" fmla="*/ 94891 w 9"/>
                  <a:gd name="T61" fmla="*/ 0 h 6"/>
                  <a:gd name="T62" fmla="*/ 9489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3" name="Freeform 30"/>
              <p:cNvSpPr>
                <a:spLocks/>
              </p:cNvSpPr>
              <p:nvPr/>
            </p:nvSpPr>
            <p:spPr bwMode="auto">
              <a:xfrm>
                <a:off x="934" y="3632"/>
                <a:ext cx="44" cy="34"/>
              </a:xfrm>
              <a:custGeom>
                <a:avLst/>
                <a:gdLst>
                  <a:gd name="T0" fmla="*/ 109135 w 9"/>
                  <a:gd name="T1" fmla="*/ 40674 h 7"/>
                  <a:gd name="T2" fmla="*/ 109135 w 9"/>
                  <a:gd name="T3" fmla="*/ 13401 h 7"/>
                  <a:gd name="T4" fmla="*/ 66826 w 9"/>
                  <a:gd name="T5" fmla="*/ 40674 h 7"/>
                  <a:gd name="T6" fmla="*/ 55978 w 9"/>
                  <a:gd name="T7" fmla="*/ 51219 h 7"/>
                  <a:gd name="T8" fmla="*/ 55978 w 9"/>
                  <a:gd name="T9" fmla="*/ 51219 h 7"/>
                  <a:gd name="T10" fmla="*/ 28038 w 9"/>
                  <a:gd name="T11" fmla="*/ 65091 h 7"/>
                  <a:gd name="T12" fmla="*/ 13669 w 9"/>
                  <a:gd name="T13" fmla="*/ 78491 h 7"/>
                  <a:gd name="T14" fmla="*/ 0 w 9"/>
                  <a:gd name="T15" fmla="*/ 78491 h 7"/>
                  <a:gd name="T16" fmla="*/ 28038 w 9"/>
                  <a:gd name="T17" fmla="*/ 78491 h 7"/>
                  <a:gd name="T18" fmla="*/ 41707 w 9"/>
                  <a:gd name="T19" fmla="*/ 65091 h 7"/>
                  <a:gd name="T20" fmla="*/ 81097 w 9"/>
                  <a:gd name="T21" fmla="*/ 51219 h 7"/>
                  <a:gd name="T22" fmla="*/ 109135 w 9"/>
                  <a:gd name="T23" fmla="*/ 40674 h 7"/>
                  <a:gd name="T24" fmla="*/ 109135 w 9"/>
                  <a:gd name="T25" fmla="*/ 4067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4" name="Freeform 31"/>
              <p:cNvSpPr>
                <a:spLocks/>
              </p:cNvSpPr>
              <p:nvPr/>
            </p:nvSpPr>
            <p:spPr bwMode="auto">
              <a:xfrm>
                <a:off x="934" y="3637"/>
                <a:ext cx="39" cy="29"/>
              </a:xfrm>
              <a:custGeom>
                <a:avLst/>
                <a:gdLst>
                  <a:gd name="T0" fmla="*/ 107279 w 8"/>
                  <a:gd name="T1" fmla="*/ 26187 h 6"/>
                  <a:gd name="T2" fmla="*/ 107279 w 8"/>
                  <a:gd name="T3" fmla="*/ 13108 h 6"/>
                  <a:gd name="T4" fmla="*/ 107279 w 8"/>
                  <a:gd name="T5" fmla="*/ 13108 h 6"/>
                  <a:gd name="T6" fmla="*/ 107279 w 8"/>
                  <a:gd name="T7" fmla="*/ 0 h 6"/>
                  <a:gd name="T8" fmla="*/ 107279 w 8"/>
                  <a:gd name="T9" fmla="*/ 0 h 6"/>
                  <a:gd name="T10" fmla="*/ 107279 w 8"/>
                  <a:gd name="T11" fmla="*/ 0 h 6"/>
                  <a:gd name="T12" fmla="*/ 107279 w 8"/>
                  <a:gd name="T13" fmla="*/ 0 h 6"/>
                  <a:gd name="T14" fmla="*/ 107279 w 8"/>
                  <a:gd name="T15" fmla="*/ 0 h 6"/>
                  <a:gd name="T16" fmla="*/ 107279 w 8"/>
                  <a:gd name="T17" fmla="*/ 0 h 6"/>
                  <a:gd name="T18" fmla="*/ 107279 w 8"/>
                  <a:gd name="T19" fmla="*/ 0 h 6"/>
                  <a:gd name="T20" fmla="*/ 93732 w 8"/>
                  <a:gd name="T21" fmla="*/ 0 h 6"/>
                  <a:gd name="T22" fmla="*/ 93732 w 8"/>
                  <a:gd name="T23" fmla="*/ 0 h 6"/>
                  <a:gd name="T24" fmla="*/ 79589 w 8"/>
                  <a:gd name="T25" fmla="*/ 0 h 6"/>
                  <a:gd name="T26" fmla="*/ 66046 w 8"/>
                  <a:gd name="T27" fmla="*/ 13108 h 6"/>
                  <a:gd name="T28" fmla="*/ 66046 w 8"/>
                  <a:gd name="T29" fmla="*/ 26187 h 6"/>
                  <a:gd name="T30" fmla="*/ 66046 w 8"/>
                  <a:gd name="T31" fmla="*/ 26187 h 6"/>
                  <a:gd name="T32" fmla="*/ 54805 w 8"/>
                  <a:gd name="T33" fmla="*/ 26187 h 6"/>
                  <a:gd name="T34" fmla="*/ 54805 w 8"/>
                  <a:gd name="T35" fmla="*/ 26187 h 6"/>
                  <a:gd name="T36" fmla="*/ 54805 w 8"/>
                  <a:gd name="T37" fmla="*/ 26187 h 6"/>
                  <a:gd name="T38" fmla="*/ 54805 w 8"/>
                  <a:gd name="T39" fmla="*/ 39295 h 6"/>
                  <a:gd name="T40" fmla="*/ 54805 w 8"/>
                  <a:gd name="T41" fmla="*/ 39295 h 6"/>
                  <a:gd name="T42" fmla="*/ 54805 w 8"/>
                  <a:gd name="T43" fmla="*/ 39295 h 6"/>
                  <a:gd name="T44" fmla="*/ 54805 w 8"/>
                  <a:gd name="T45" fmla="*/ 39295 h 6"/>
                  <a:gd name="T46" fmla="*/ 27685 w 8"/>
                  <a:gd name="T47" fmla="*/ 50252 h 6"/>
                  <a:gd name="T48" fmla="*/ 27685 w 8"/>
                  <a:gd name="T49" fmla="*/ 50252 h 6"/>
                  <a:gd name="T50" fmla="*/ 27685 w 8"/>
                  <a:gd name="T51" fmla="*/ 50252 h 6"/>
                  <a:gd name="T52" fmla="*/ 27685 w 8"/>
                  <a:gd name="T53" fmla="*/ 50252 h 6"/>
                  <a:gd name="T54" fmla="*/ 13548 w 8"/>
                  <a:gd name="T55" fmla="*/ 50252 h 6"/>
                  <a:gd name="T56" fmla="*/ 13548 w 8"/>
                  <a:gd name="T57" fmla="*/ 63355 h 6"/>
                  <a:gd name="T58" fmla="*/ 13548 w 8"/>
                  <a:gd name="T59" fmla="*/ 63355 h 6"/>
                  <a:gd name="T60" fmla="*/ 0 w 8"/>
                  <a:gd name="T61" fmla="*/ 63355 h 6"/>
                  <a:gd name="T62" fmla="*/ 0 w 8"/>
                  <a:gd name="T63" fmla="*/ 63355 h 6"/>
                  <a:gd name="T64" fmla="*/ 0 w 8"/>
                  <a:gd name="T65" fmla="*/ 63355 h 6"/>
                  <a:gd name="T66" fmla="*/ 13548 w 8"/>
                  <a:gd name="T67" fmla="*/ 76439 h 6"/>
                  <a:gd name="T68" fmla="*/ 13548 w 8"/>
                  <a:gd name="T69" fmla="*/ 76439 h 6"/>
                  <a:gd name="T70" fmla="*/ 13548 w 8"/>
                  <a:gd name="T71" fmla="*/ 76439 h 6"/>
                  <a:gd name="T72" fmla="*/ 13548 w 8"/>
                  <a:gd name="T73" fmla="*/ 76439 h 6"/>
                  <a:gd name="T74" fmla="*/ 27685 w 8"/>
                  <a:gd name="T75" fmla="*/ 63355 h 6"/>
                  <a:gd name="T76" fmla="*/ 27685 w 8"/>
                  <a:gd name="T77" fmla="*/ 63355 h 6"/>
                  <a:gd name="T78" fmla="*/ 41233 w 8"/>
                  <a:gd name="T79" fmla="*/ 63355 h 6"/>
                  <a:gd name="T80" fmla="*/ 41233 w 8"/>
                  <a:gd name="T81" fmla="*/ 50252 h 6"/>
                  <a:gd name="T82" fmla="*/ 41233 w 8"/>
                  <a:gd name="T83" fmla="*/ 50252 h 6"/>
                  <a:gd name="T84" fmla="*/ 66046 w 8"/>
                  <a:gd name="T85" fmla="*/ 50252 h 6"/>
                  <a:gd name="T86" fmla="*/ 66046 w 8"/>
                  <a:gd name="T87" fmla="*/ 39295 h 6"/>
                  <a:gd name="T88" fmla="*/ 79589 w 8"/>
                  <a:gd name="T89" fmla="*/ 39295 h 6"/>
                  <a:gd name="T90" fmla="*/ 93732 w 8"/>
                  <a:gd name="T91" fmla="*/ 39295 h 6"/>
                  <a:gd name="T92" fmla="*/ 93732 w 8"/>
                  <a:gd name="T93" fmla="*/ 26187 h 6"/>
                  <a:gd name="T94" fmla="*/ 93732 w 8"/>
                  <a:gd name="T95" fmla="*/ 26187 h 6"/>
                  <a:gd name="T96" fmla="*/ 107279 w 8"/>
                  <a:gd name="T97" fmla="*/ 26187 h 6"/>
                  <a:gd name="T98" fmla="*/ 107279 w 8"/>
                  <a:gd name="T99" fmla="*/ 26187 h 6"/>
                  <a:gd name="T100" fmla="*/ 107279 w 8"/>
                  <a:gd name="T101" fmla="*/ 2618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 name="Freeform 32"/>
              <p:cNvSpPr>
                <a:spLocks/>
              </p:cNvSpPr>
              <p:nvPr/>
            </p:nvSpPr>
            <p:spPr bwMode="auto">
              <a:xfrm>
                <a:off x="909" y="3676"/>
                <a:ext cx="5" cy="5"/>
              </a:xfrm>
              <a:custGeom>
                <a:avLst/>
                <a:gdLst>
                  <a:gd name="T0" fmla="*/ 15625 w 1"/>
                  <a:gd name="T1" fmla="*/ 0 h 1"/>
                  <a:gd name="T2" fmla="*/ 0 w 1"/>
                  <a:gd name="T3" fmla="*/ 0 h 1"/>
                  <a:gd name="T4" fmla="*/ 0 w 1"/>
                  <a:gd name="T5" fmla="*/ 15625 h 1"/>
                  <a:gd name="T6" fmla="*/ 156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6" name="Freeform 33"/>
              <p:cNvSpPr>
                <a:spLocks/>
              </p:cNvSpPr>
              <p:nvPr/>
            </p:nvSpPr>
            <p:spPr bwMode="auto">
              <a:xfrm>
                <a:off x="909" y="3676"/>
                <a:ext cx="5" cy="5"/>
              </a:xfrm>
              <a:custGeom>
                <a:avLst/>
                <a:gdLst>
                  <a:gd name="T0" fmla="*/ 15625 w 1"/>
                  <a:gd name="T1" fmla="*/ 0 h 1"/>
                  <a:gd name="T2" fmla="*/ 15625 w 1"/>
                  <a:gd name="T3" fmla="*/ 0 h 1"/>
                  <a:gd name="T4" fmla="*/ 15625 w 1"/>
                  <a:gd name="T5" fmla="*/ 0 h 1"/>
                  <a:gd name="T6" fmla="*/ 15625 w 1"/>
                  <a:gd name="T7" fmla="*/ 0 h 1"/>
                  <a:gd name="T8" fmla="*/ 0 w 1"/>
                  <a:gd name="T9" fmla="*/ 0 h 1"/>
                  <a:gd name="T10" fmla="*/ 0 w 1"/>
                  <a:gd name="T11" fmla="*/ 0 h 1"/>
                  <a:gd name="T12" fmla="*/ 0 w 1"/>
                  <a:gd name="T13" fmla="*/ 0 h 1"/>
                  <a:gd name="T14" fmla="*/ 0 w 1"/>
                  <a:gd name="T15" fmla="*/ 0 h 1"/>
                  <a:gd name="T16" fmla="*/ 0 w 1"/>
                  <a:gd name="T17" fmla="*/ 15625 h 1"/>
                  <a:gd name="T18" fmla="*/ 0 w 1"/>
                  <a:gd name="T19" fmla="*/ 15625 h 1"/>
                  <a:gd name="T20" fmla="*/ 0 w 1"/>
                  <a:gd name="T21" fmla="*/ 15625 h 1"/>
                  <a:gd name="T22" fmla="*/ 0 w 1"/>
                  <a:gd name="T23" fmla="*/ 15625 h 1"/>
                  <a:gd name="T24" fmla="*/ 0 w 1"/>
                  <a:gd name="T25" fmla="*/ 15625 h 1"/>
                  <a:gd name="T26" fmla="*/ 15625 w 1"/>
                  <a:gd name="T27" fmla="*/ 15625 h 1"/>
                  <a:gd name="T28" fmla="*/ 15625 w 1"/>
                  <a:gd name="T29" fmla="*/ 0 h 1"/>
                  <a:gd name="T30" fmla="*/ 15625 w 1"/>
                  <a:gd name="T31" fmla="*/ 0 h 1"/>
                  <a:gd name="T32" fmla="*/ 15625 w 1"/>
                  <a:gd name="T33" fmla="*/ 0 h 1"/>
                  <a:gd name="T34" fmla="*/ 15625 w 1"/>
                  <a:gd name="T35" fmla="*/ 0 h 1"/>
                  <a:gd name="T36" fmla="*/ 156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 name="Freeform 34"/>
              <p:cNvSpPr>
                <a:spLocks/>
              </p:cNvSpPr>
              <p:nvPr/>
            </p:nvSpPr>
            <p:spPr bwMode="auto">
              <a:xfrm>
                <a:off x="870" y="3682"/>
                <a:ext cx="14" cy="14"/>
              </a:xfrm>
              <a:custGeom>
                <a:avLst/>
                <a:gdLst>
                  <a:gd name="T0" fmla="*/ 19927 w 3"/>
                  <a:gd name="T1" fmla="*/ 10869 h 3"/>
                  <a:gd name="T2" fmla="*/ 30795 w 3"/>
                  <a:gd name="T3" fmla="*/ 10869 h 3"/>
                  <a:gd name="T4" fmla="*/ 19927 w 3"/>
                  <a:gd name="T5" fmla="*/ 10869 h 3"/>
                  <a:gd name="T6" fmla="*/ 30795 w 3"/>
                  <a:gd name="T7" fmla="*/ 19927 h 3"/>
                  <a:gd name="T8" fmla="*/ 19927 w 3"/>
                  <a:gd name="T9" fmla="*/ 19927 h 3"/>
                  <a:gd name="T10" fmla="*/ 10869 w 3"/>
                  <a:gd name="T11" fmla="*/ 30795 h 3"/>
                  <a:gd name="T12" fmla="*/ 0 w 3"/>
                  <a:gd name="T13" fmla="*/ 30795 h 3"/>
                  <a:gd name="T14" fmla="*/ 10869 w 3"/>
                  <a:gd name="T15" fmla="*/ 10869 h 3"/>
                  <a:gd name="T16" fmla="*/ 19927 w 3"/>
                  <a:gd name="T17" fmla="*/ 1086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 name="Freeform 35"/>
              <p:cNvSpPr>
                <a:spLocks/>
              </p:cNvSpPr>
              <p:nvPr/>
            </p:nvSpPr>
            <p:spPr bwMode="auto">
              <a:xfrm>
                <a:off x="875" y="3684"/>
                <a:ext cx="14" cy="9"/>
              </a:xfrm>
              <a:custGeom>
                <a:avLst/>
                <a:gdLst>
                  <a:gd name="T0" fmla="*/ 19927 w 3"/>
                  <a:gd name="T1" fmla="*/ 0 h 2"/>
                  <a:gd name="T2" fmla="*/ 19927 w 3"/>
                  <a:gd name="T3" fmla="*/ 0 h 2"/>
                  <a:gd name="T4" fmla="*/ 19927 w 3"/>
                  <a:gd name="T5" fmla="*/ 0 h 2"/>
                  <a:gd name="T6" fmla="*/ 19927 w 3"/>
                  <a:gd name="T7" fmla="*/ 0 h 2"/>
                  <a:gd name="T8" fmla="*/ 30795 w 3"/>
                  <a:gd name="T9" fmla="*/ 0 h 2"/>
                  <a:gd name="T10" fmla="*/ 30795 w 3"/>
                  <a:gd name="T11" fmla="*/ 0 h 2"/>
                  <a:gd name="T12" fmla="*/ 30795 w 3"/>
                  <a:gd name="T13" fmla="*/ 0 h 2"/>
                  <a:gd name="T14" fmla="*/ 30795 w 3"/>
                  <a:gd name="T15" fmla="*/ 0 h 2"/>
                  <a:gd name="T16" fmla="*/ 30795 w 3"/>
                  <a:gd name="T17" fmla="*/ 0 h 2"/>
                  <a:gd name="T18" fmla="*/ 30795 w 3"/>
                  <a:gd name="T19" fmla="*/ 0 h 2"/>
                  <a:gd name="T20" fmla="*/ 30795 w 3"/>
                  <a:gd name="T21" fmla="*/ 0 h 2"/>
                  <a:gd name="T22" fmla="*/ 19927 w 3"/>
                  <a:gd name="T23" fmla="*/ 0 h 2"/>
                  <a:gd name="T24" fmla="*/ 19927 w 3"/>
                  <a:gd name="T25" fmla="*/ 9009 h 2"/>
                  <a:gd name="T26" fmla="*/ 30795 w 3"/>
                  <a:gd name="T27" fmla="*/ 9009 h 2"/>
                  <a:gd name="T28" fmla="*/ 30795 w 3"/>
                  <a:gd name="T29" fmla="*/ 9009 h 2"/>
                  <a:gd name="T30" fmla="*/ 30795 w 3"/>
                  <a:gd name="T31" fmla="*/ 9009 h 2"/>
                  <a:gd name="T32" fmla="*/ 19927 w 3"/>
                  <a:gd name="T33" fmla="*/ 9009 h 2"/>
                  <a:gd name="T34" fmla="*/ 19927 w 3"/>
                  <a:gd name="T35" fmla="*/ 9009 h 2"/>
                  <a:gd name="T36" fmla="*/ 19927 w 3"/>
                  <a:gd name="T37" fmla="*/ 9009 h 2"/>
                  <a:gd name="T38" fmla="*/ 19927 w 3"/>
                  <a:gd name="T39" fmla="*/ 9009 h 2"/>
                  <a:gd name="T40" fmla="*/ 19927 w 3"/>
                  <a:gd name="T41" fmla="*/ 9009 h 2"/>
                  <a:gd name="T42" fmla="*/ 10869 w 3"/>
                  <a:gd name="T43" fmla="*/ 16402 h 2"/>
                  <a:gd name="T44" fmla="*/ 10869 w 3"/>
                  <a:gd name="T45" fmla="*/ 16402 h 2"/>
                  <a:gd name="T46" fmla="*/ 10869 w 3"/>
                  <a:gd name="T47" fmla="*/ 16402 h 2"/>
                  <a:gd name="T48" fmla="*/ 0 w 3"/>
                  <a:gd name="T49" fmla="*/ 16402 h 2"/>
                  <a:gd name="T50" fmla="*/ 0 w 3"/>
                  <a:gd name="T51" fmla="*/ 16402 h 2"/>
                  <a:gd name="T52" fmla="*/ 0 w 3"/>
                  <a:gd name="T53" fmla="*/ 9009 h 2"/>
                  <a:gd name="T54" fmla="*/ 10869 w 3"/>
                  <a:gd name="T55" fmla="*/ 9009 h 2"/>
                  <a:gd name="T56" fmla="*/ 10869 w 3"/>
                  <a:gd name="T57" fmla="*/ 9009 h 2"/>
                  <a:gd name="T58" fmla="*/ 10869 w 3"/>
                  <a:gd name="T59" fmla="*/ 9009 h 2"/>
                  <a:gd name="T60" fmla="*/ 10869 w 3"/>
                  <a:gd name="T61" fmla="*/ 0 h 2"/>
                  <a:gd name="T62" fmla="*/ 19927 w 3"/>
                  <a:gd name="T63" fmla="*/ 0 h 2"/>
                  <a:gd name="T64" fmla="*/ 19927 w 3"/>
                  <a:gd name="T65" fmla="*/ 0 h 2"/>
                  <a:gd name="T66" fmla="*/ 19927 w 3"/>
                  <a:gd name="T67" fmla="*/ 0 h 2"/>
                  <a:gd name="T68" fmla="*/ 19927 w 3"/>
                  <a:gd name="T69" fmla="*/ 0 h 2"/>
                  <a:gd name="T70" fmla="*/ 19927 w 3"/>
                  <a:gd name="T71" fmla="*/ 0 h 2"/>
                  <a:gd name="T72" fmla="*/ 19927 w 3"/>
                  <a:gd name="T73" fmla="*/ 0 h 2"/>
                  <a:gd name="T74" fmla="*/ 1992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 name="Freeform 36"/>
              <p:cNvSpPr>
                <a:spLocks/>
              </p:cNvSpPr>
              <p:nvPr/>
            </p:nvSpPr>
            <p:spPr bwMode="auto">
              <a:xfrm>
                <a:off x="833" y="3690"/>
                <a:ext cx="19" cy="10"/>
              </a:xfrm>
              <a:custGeom>
                <a:avLst/>
                <a:gdLst>
                  <a:gd name="T0" fmla="*/ 33549 w 4"/>
                  <a:gd name="T1" fmla="*/ 15625 h 2"/>
                  <a:gd name="T2" fmla="*/ 33549 w 4"/>
                  <a:gd name="T3" fmla="*/ 0 h 2"/>
                  <a:gd name="T4" fmla="*/ 45757 w 4"/>
                  <a:gd name="T5" fmla="*/ 0 h 2"/>
                  <a:gd name="T6" fmla="*/ 45757 w 4"/>
                  <a:gd name="T7" fmla="*/ 15625 h 2"/>
                  <a:gd name="T8" fmla="*/ 12207 w 4"/>
                  <a:gd name="T9" fmla="*/ 31250 h 2"/>
                  <a:gd name="T10" fmla="*/ 33549 w 4"/>
                  <a:gd name="T11" fmla="*/ 15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60" name="Freeform 37"/>
              <p:cNvSpPr>
                <a:spLocks/>
              </p:cNvSpPr>
              <p:nvPr/>
            </p:nvSpPr>
            <p:spPr bwMode="auto">
              <a:xfrm>
                <a:off x="838" y="3690"/>
                <a:ext cx="14" cy="10"/>
              </a:xfrm>
              <a:custGeom>
                <a:avLst/>
                <a:gdLst>
                  <a:gd name="T0" fmla="*/ 19927 w 3"/>
                  <a:gd name="T1" fmla="*/ 15625 h 2"/>
                  <a:gd name="T2" fmla="*/ 19927 w 3"/>
                  <a:gd name="T3" fmla="*/ 15625 h 2"/>
                  <a:gd name="T4" fmla="*/ 19927 w 3"/>
                  <a:gd name="T5" fmla="*/ 0 h 2"/>
                  <a:gd name="T6" fmla="*/ 19927 w 3"/>
                  <a:gd name="T7" fmla="*/ 0 h 2"/>
                  <a:gd name="T8" fmla="*/ 19927 w 3"/>
                  <a:gd name="T9" fmla="*/ 0 h 2"/>
                  <a:gd name="T10" fmla="*/ 19927 w 3"/>
                  <a:gd name="T11" fmla="*/ 0 h 2"/>
                  <a:gd name="T12" fmla="*/ 19927 w 3"/>
                  <a:gd name="T13" fmla="*/ 0 h 2"/>
                  <a:gd name="T14" fmla="*/ 30795 w 3"/>
                  <a:gd name="T15" fmla="*/ 0 h 2"/>
                  <a:gd name="T16" fmla="*/ 30795 w 3"/>
                  <a:gd name="T17" fmla="*/ 0 h 2"/>
                  <a:gd name="T18" fmla="*/ 30795 w 3"/>
                  <a:gd name="T19" fmla="*/ 0 h 2"/>
                  <a:gd name="T20" fmla="*/ 30795 w 3"/>
                  <a:gd name="T21" fmla="*/ 15625 h 2"/>
                  <a:gd name="T22" fmla="*/ 30795 w 3"/>
                  <a:gd name="T23" fmla="*/ 15625 h 2"/>
                  <a:gd name="T24" fmla="*/ 30795 w 3"/>
                  <a:gd name="T25" fmla="*/ 15625 h 2"/>
                  <a:gd name="T26" fmla="*/ 30795 w 3"/>
                  <a:gd name="T27" fmla="*/ 15625 h 2"/>
                  <a:gd name="T28" fmla="*/ 19927 w 3"/>
                  <a:gd name="T29" fmla="*/ 31250 h 2"/>
                  <a:gd name="T30" fmla="*/ 10869 w 3"/>
                  <a:gd name="T31" fmla="*/ 31250 h 2"/>
                  <a:gd name="T32" fmla="*/ 0 w 3"/>
                  <a:gd name="T33" fmla="*/ 31250 h 2"/>
                  <a:gd name="T34" fmla="*/ 0 w 3"/>
                  <a:gd name="T35" fmla="*/ 31250 h 2"/>
                  <a:gd name="T36" fmla="*/ 0 w 3"/>
                  <a:gd name="T37" fmla="*/ 31250 h 2"/>
                  <a:gd name="T38" fmla="*/ 0 w 3"/>
                  <a:gd name="T39" fmla="*/ 31250 h 2"/>
                  <a:gd name="T40" fmla="*/ 0 w 3"/>
                  <a:gd name="T41" fmla="*/ 31250 h 2"/>
                  <a:gd name="T42" fmla="*/ 0 w 3"/>
                  <a:gd name="T43" fmla="*/ 31250 h 2"/>
                  <a:gd name="T44" fmla="*/ 10869 w 3"/>
                  <a:gd name="T45" fmla="*/ 31250 h 2"/>
                  <a:gd name="T46" fmla="*/ 19927 w 3"/>
                  <a:gd name="T47" fmla="*/ 15625 h 2"/>
                  <a:gd name="T48" fmla="*/ 19927 w 3"/>
                  <a:gd name="T49" fmla="*/ 15625 h 2"/>
                  <a:gd name="T50" fmla="*/ 19927 w 3"/>
                  <a:gd name="T51" fmla="*/ 15625 h 2"/>
                  <a:gd name="T52" fmla="*/ 19927 w 3"/>
                  <a:gd name="T53" fmla="*/ 15625 h 2"/>
                  <a:gd name="T54" fmla="*/ 19927 w 3"/>
                  <a:gd name="T55" fmla="*/ 15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1" name="Freeform 38"/>
              <p:cNvSpPr>
                <a:spLocks/>
              </p:cNvSpPr>
              <p:nvPr/>
            </p:nvSpPr>
            <p:spPr bwMode="auto">
              <a:xfrm>
                <a:off x="814" y="3691"/>
                <a:ext cx="10" cy="15"/>
              </a:xfrm>
              <a:custGeom>
                <a:avLst/>
                <a:gdLst>
                  <a:gd name="T0" fmla="*/ 15625 w 2"/>
                  <a:gd name="T1" fmla="*/ 15625 h 3"/>
                  <a:gd name="T2" fmla="*/ 0 w 2"/>
                  <a:gd name="T3" fmla="*/ 0 h 3"/>
                  <a:gd name="T4" fmla="*/ 0 w 2"/>
                  <a:gd name="T5" fmla="*/ 0 h 3"/>
                  <a:gd name="T6" fmla="*/ 15625 w 2"/>
                  <a:gd name="T7" fmla="*/ 31250 h 3"/>
                  <a:gd name="T8" fmla="*/ 0 w 2"/>
                  <a:gd name="T9" fmla="*/ 31250 h 3"/>
                  <a:gd name="T10" fmla="*/ 0 w 2"/>
                  <a:gd name="T11" fmla="*/ 31250 h 3"/>
                  <a:gd name="T12" fmla="*/ 0 w 2"/>
                  <a:gd name="T13" fmla="*/ 46875 h 3"/>
                  <a:gd name="T14" fmla="*/ 15625 w 2"/>
                  <a:gd name="T15" fmla="*/ 46875 h 3"/>
                  <a:gd name="T16" fmla="*/ 15625 w 2"/>
                  <a:gd name="T17" fmla="*/ 46875 h 3"/>
                  <a:gd name="T18" fmla="*/ 31250 w 2"/>
                  <a:gd name="T19" fmla="*/ 46875 h 3"/>
                  <a:gd name="T20" fmla="*/ 31250 w 2"/>
                  <a:gd name="T21" fmla="*/ 15625 h 3"/>
                  <a:gd name="T22" fmla="*/ 31250 w 2"/>
                  <a:gd name="T23" fmla="*/ 0 h 3"/>
                  <a:gd name="T24" fmla="*/ 15625 w 2"/>
                  <a:gd name="T25" fmla="*/ 0 h 3"/>
                  <a:gd name="T26" fmla="*/ 15625 w 2"/>
                  <a:gd name="T27" fmla="*/ 15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62" name="Freeform 39"/>
              <p:cNvSpPr>
                <a:spLocks/>
              </p:cNvSpPr>
              <p:nvPr/>
            </p:nvSpPr>
            <p:spPr bwMode="auto">
              <a:xfrm>
                <a:off x="814" y="3691"/>
                <a:ext cx="10" cy="15"/>
              </a:xfrm>
              <a:custGeom>
                <a:avLst/>
                <a:gdLst>
                  <a:gd name="T0" fmla="*/ 15625 w 2"/>
                  <a:gd name="T1" fmla="*/ 15625 h 3"/>
                  <a:gd name="T2" fmla="*/ 15625 w 2"/>
                  <a:gd name="T3" fmla="*/ 0 h 3"/>
                  <a:gd name="T4" fmla="*/ 15625 w 2"/>
                  <a:gd name="T5" fmla="*/ 0 h 3"/>
                  <a:gd name="T6" fmla="*/ 15625 w 2"/>
                  <a:gd name="T7" fmla="*/ 0 h 3"/>
                  <a:gd name="T8" fmla="*/ 0 w 2"/>
                  <a:gd name="T9" fmla="*/ 0 h 3"/>
                  <a:gd name="T10" fmla="*/ 0 w 2"/>
                  <a:gd name="T11" fmla="*/ 0 h 3"/>
                  <a:gd name="T12" fmla="*/ 0 w 2"/>
                  <a:gd name="T13" fmla="*/ 15625 h 3"/>
                  <a:gd name="T14" fmla="*/ 15625 w 2"/>
                  <a:gd name="T15" fmla="*/ 15625 h 3"/>
                  <a:gd name="T16" fmla="*/ 15625 w 2"/>
                  <a:gd name="T17" fmla="*/ 15625 h 3"/>
                  <a:gd name="T18" fmla="*/ 15625 w 2"/>
                  <a:gd name="T19" fmla="*/ 31250 h 3"/>
                  <a:gd name="T20" fmla="*/ 0 w 2"/>
                  <a:gd name="T21" fmla="*/ 31250 h 3"/>
                  <a:gd name="T22" fmla="*/ 0 w 2"/>
                  <a:gd name="T23" fmla="*/ 31250 h 3"/>
                  <a:gd name="T24" fmla="*/ 0 w 2"/>
                  <a:gd name="T25" fmla="*/ 31250 h 3"/>
                  <a:gd name="T26" fmla="*/ 0 w 2"/>
                  <a:gd name="T27" fmla="*/ 31250 h 3"/>
                  <a:gd name="T28" fmla="*/ 0 w 2"/>
                  <a:gd name="T29" fmla="*/ 31250 h 3"/>
                  <a:gd name="T30" fmla="*/ 0 w 2"/>
                  <a:gd name="T31" fmla="*/ 31250 h 3"/>
                  <a:gd name="T32" fmla="*/ 0 w 2"/>
                  <a:gd name="T33" fmla="*/ 46875 h 3"/>
                  <a:gd name="T34" fmla="*/ 15625 w 2"/>
                  <a:gd name="T35" fmla="*/ 46875 h 3"/>
                  <a:gd name="T36" fmla="*/ 15625 w 2"/>
                  <a:gd name="T37" fmla="*/ 46875 h 3"/>
                  <a:gd name="T38" fmla="*/ 15625 w 2"/>
                  <a:gd name="T39" fmla="*/ 46875 h 3"/>
                  <a:gd name="T40" fmla="*/ 15625 w 2"/>
                  <a:gd name="T41" fmla="*/ 46875 h 3"/>
                  <a:gd name="T42" fmla="*/ 15625 w 2"/>
                  <a:gd name="T43" fmla="*/ 46875 h 3"/>
                  <a:gd name="T44" fmla="*/ 31250 w 2"/>
                  <a:gd name="T45" fmla="*/ 46875 h 3"/>
                  <a:gd name="T46" fmla="*/ 31250 w 2"/>
                  <a:gd name="T47" fmla="*/ 31250 h 3"/>
                  <a:gd name="T48" fmla="*/ 31250 w 2"/>
                  <a:gd name="T49" fmla="*/ 15625 h 3"/>
                  <a:gd name="T50" fmla="*/ 31250 w 2"/>
                  <a:gd name="T51" fmla="*/ 15625 h 3"/>
                  <a:gd name="T52" fmla="*/ 31250 w 2"/>
                  <a:gd name="T53" fmla="*/ 15625 h 3"/>
                  <a:gd name="T54" fmla="*/ 31250 w 2"/>
                  <a:gd name="T55" fmla="*/ 0 h 3"/>
                  <a:gd name="T56" fmla="*/ 31250 w 2"/>
                  <a:gd name="T57" fmla="*/ 0 h 3"/>
                  <a:gd name="T58" fmla="*/ 31250 w 2"/>
                  <a:gd name="T59" fmla="*/ 0 h 3"/>
                  <a:gd name="T60" fmla="*/ 15625 w 2"/>
                  <a:gd name="T61" fmla="*/ 0 h 3"/>
                  <a:gd name="T62" fmla="*/ 15625 w 2"/>
                  <a:gd name="T63" fmla="*/ 0 h 3"/>
                  <a:gd name="T64" fmla="*/ 15625 w 2"/>
                  <a:gd name="T65" fmla="*/ 15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3" name="Freeform 40"/>
              <p:cNvSpPr>
                <a:spLocks/>
              </p:cNvSpPr>
              <p:nvPr/>
            </p:nvSpPr>
            <p:spPr bwMode="auto">
              <a:xfrm>
                <a:off x="795" y="3693"/>
                <a:ext cx="15" cy="15"/>
              </a:xfrm>
              <a:custGeom>
                <a:avLst/>
                <a:gdLst>
                  <a:gd name="T0" fmla="*/ 46875 w 3"/>
                  <a:gd name="T1" fmla="*/ 46875 h 3"/>
                  <a:gd name="T2" fmla="*/ 46875 w 3"/>
                  <a:gd name="T3" fmla="*/ 46875 h 3"/>
                  <a:gd name="T4" fmla="*/ 46875 w 3"/>
                  <a:gd name="T5" fmla="*/ 46875 h 3"/>
                  <a:gd name="T6" fmla="*/ 46875 w 3"/>
                  <a:gd name="T7" fmla="*/ 46875 h 3"/>
                  <a:gd name="T8" fmla="*/ 46875 w 3"/>
                  <a:gd name="T9" fmla="*/ 46875 h 3"/>
                  <a:gd name="T10" fmla="*/ 46875 w 3"/>
                  <a:gd name="T11" fmla="*/ 46875 h 3"/>
                  <a:gd name="T12" fmla="*/ 31250 w 3"/>
                  <a:gd name="T13" fmla="*/ 31250 h 3"/>
                  <a:gd name="T14" fmla="*/ 15625 w 3"/>
                  <a:gd name="T15" fmla="*/ 15625 h 3"/>
                  <a:gd name="T16" fmla="*/ 15625 w 3"/>
                  <a:gd name="T17" fmla="*/ 15625 h 3"/>
                  <a:gd name="T18" fmla="*/ 15625 w 3"/>
                  <a:gd name="T19" fmla="*/ 15625 h 3"/>
                  <a:gd name="T20" fmla="*/ 15625 w 3"/>
                  <a:gd name="T21" fmla="*/ 15625 h 3"/>
                  <a:gd name="T22" fmla="*/ 15625 w 3"/>
                  <a:gd name="T23" fmla="*/ 15625 h 3"/>
                  <a:gd name="T24" fmla="*/ 156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5625 h 3"/>
                  <a:gd name="T42" fmla="*/ 0 w 3"/>
                  <a:gd name="T43" fmla="*/ 15625 h 3"/>
                  <a:gd name="T44" fmla="*/ 0 w 3"/>
                  <a:gd name="T45" fmla="*/ 15625 h 3"/>
                  <a:gd name="T46" fmla="*/ 0 w 3"/>
                  <a:gd name="T47" fmla="*/ 15625 h 3"/>
                  <a:gd name="T48" fmla="*/ 15625 w 3"/>
                  <a:gd name="T49" fmla="*/ 15625 h 3"/>
                  <a:gd name="T50" fmla="*/ 15625 w 3"/>
                  <a:gd name="T51" fmla="*/ 31250 h 3"/>
                  <a:gd name="T52" fmla="*/ 15625 w 3"/>
                  <a:gd name="T53" fmla="*/ 31250 h 3"/>
                  <a:gd name="T54" fmla="*/ 31250 w 3"/>
                  <a:gd name="T55" fmla="*/ 46875 h 3"/>
                  <a:gd name="T56" fmla="*/ 31250 w 3"/>
                  <a:gd name="T57" fmla="*/ 46875 h 3"/>
                  <a:gd name="T58" fmla="*/ 46875 w 3"/>
                  <a:gd name="T59" fmla="*/ 46875 h 3"/>
                  <a:gd name="T60" fmla="*/ 46875 w 3"/>
                  <a:gd name="T61" fmla="*/ 46875 h 3"/>
                  <a:gd name="T62" fmla="*/ 46875 w 3"/>
                  <a:gd name="T63" fmla="*/ 46875 h 3"/>
                  <a:gd name="T64" fmla="*/ 46875 w 3"/>
                  <a:gd name="T65" fmla="*/ 46875 h 3"/>
                  <a:gd name="T66" fmla="*/ 46875 w 3"/>
                  <a:gd name="T67" fmla="*/ 46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4" name="Freeform 41"/>
              <p:cNvSpPr>
                <a:spLocks/>
              </p:cNvSpPr>
              <p:nvPr/>
            </p:nvSpPr>
            <p:spPr bwMode="auto">
              <a:xfrm>
                <a:off x="768" y="3683"/>
                <a:ext cx="19" cy="10"/>
              </a:xfrm>
              <a:custGeom>
                <a:avLst/>
                <a:gdLst>
                  <a:gd name="T0" fmla="*/ 0 w 4"/>
                  <a:gd name="T1" fmla="*/ 15625 h 2"/>
                  <a:gd name="T2" fmla="*/ 0 w 4"/>
                  <a:gd name="T3" fmla="*/ 15625 h 2"/>
                  <a:gd name="T4" fmla="*/ 12207 w 4"/>
                  <a:gd name="T5" fmla="*/ 0 h 2"/>
                  <a:gd name="T6" fmla="*/ 12207 w 4"/>
                  <a:gd name="T7" fmla="*/ 0 h 2"/>
                  <a:gd name="T8" fmla="*/ 23892 w 4"/>
                  <a:gd name="T9" fmla="*/ 0 h 2"/>
                  <a:gd name="T10" fmla="*/ 33549 w 4"/>
                  <a:gd name="T11" fmla="*/ 0 h 2"/>
                  <a:gd name="T12" fmla="*/ 33549 w 4"/>
                  <a:gd name="T13" fmla="*/ 0 h 2"/>
                  <a:gd name="T14" fmla="*/ 33549 w 4"/>
                  <a:gd name="T15" fmla="*/ 0 h 2"/>
                  <a:gd name="T16" fmla="*/ 33549 w 4"/>
                  <a:gd name="T17" fmla="*/ 15625 h 2"/>
                  <a:gd name="T18" fmla="*/ 45757 w 4"/>
                  <a:gd name="T19" fmla="*/ 15625 h 2"/>
                  <a:gd name="T20" fmla="*/ 45757 w 4"/>
                  <a:gd name="T21" fmla="*/ 15625 h 2"/>
                  <a:gd name="T22" fmla="*/ 45757 w 4"/>
                  <a:gd name="T23" fmla="*/ 15625 h 2"/>
                  <a:gd name="T24" fmla="*/ 45757 w 4"/>
                  <a:gd name="T25" fmla="*/ 15625 h 2"/>
                  <a:gd name="T26" fmla="*/ 45757 w 4"/>
                  <a:gd name="T27" fmla="*/ 15625 h 2"/>
                  <a:gd name="T28" fmla="*/ 45757 w 4"/>
                  <a:gd name="T29" fmla="*/ 15625 h 2"/>
                  <a:gd name="T30" fmla="*/ 45757 w 4"/>
                  <a:gd name="T31" fmla="*/ 15625 h 2"/>
                  <a:gd name="T32" fmla="*/ 45757 w 4"/>
                  <a:gd name="T33" fmla="*/ 31250 h 2"/>
                  <a:gd name="T34" fmla="*/ 45757 w 4"/>
                  <a:gd name="T35" fmla="*/ 31250 h 2"/>
                  <a:gd name="T36" fmla="*/ 45757 w 4"/>
                  <a:gd name="T37" fmla="*/ 31250 h 2"/>
                  <a:gd name="T38" fmla="*/ 45757 w 4"/>
                  <a:gd name="T39" fmla="*/ 31250 h 2"/>
                  <a:gd name="T40" fmla="*/ 33549 w 4"/>
                  <a:gd name="T41" fmla="*/ 15625 h 2"/>
                  <a:gd name="T42" fmla="*/ 33549 w 4"/>
                  <a:gd name="T43" fmla="*/ 15625 h 2"/>
                  <a:gd name="T44" fmla="*/ 33549 w 4"/>
                  <a:gd name="T45" fmla="*/ 31250 h 2"/>
                  <a:gd name="T46" fmla="*/ 33549 w 4"/>
                  <a:gd name="T47" fmla="*/ 31250 h 2"/>
                  <a:gd name="T48" fmla="*/ 33549 w 4"/>
                  <a:gd name="T49" fmla="*/ 31250 h 2"/>
                  <a:gd name="T50" fmla="*/ 23892 w 4"/>
                  <a:gd name="T51" fmla="*/ 31250 h 2"/>
                  <a:gd name="T52" fmla="*/ 23892 w 4"/>
                  <a:gd name="T53" fmla="*/ 31250 h 2"/>
                  <a:gd name="T54" fmla="*/ 23892 w 4"/>
                  <a:gd name="T55" fmla="*/ 31250 h 2"/>
                  <a:gd name="T56" fmla="*/ 23892 w 4"/>
                  <a:gd name="T57" fmla="*/ 31250 h 2"/>
                  <a:gd name="T58" fmla="*/ 23892 w 4"/>
                  <a:gd name="T59" fmla="*/ 31250 h 2"/>
                  <a:gd name="T60" fmla="*/ 23892 w 4"/>
                  <a:gd name="T61" fmla="*/ 31250 h 2"/>
                  <a:gd name="T62" fmla="*/ 23892 w 4"/>
                  <a:gd name="T63" fmla="*/ 31250 h 2"/>
                  <a:gd name="T64" fmla="*/ 12207 w 4"/>
                  <a:gd name="T65" fmla="*/ 31250 h 2"/>
                  <a:gd name="T66" fmla="*/ 12207 w 4"/>
                  <a:gd name="T67" fmla="*/ 31250 h 2"/>
                  <a:gd name="T68" fmla="*/ 12207 w 4"/>
                  <a:gd name="T69" fmla="*/ 15625 h 2"/>
                  <a:gd name="T70" fmla="*/ 12207 w 4"/>
                  <a:gd name="T71" fmla="*/ 15625 h 2"/>
                  <a:gd name="T72" fmla="*/ 12207 w 4"/>
                  <a:gd name="T73" fmla="*/ 15625 h 2"/>
                  <a:gd name="T74" fmla="*/ 12207 w 4"/>
                  <a:gd name="T75" fmla="*/ 15625 h 2"/>
                  <a:gd name="T76" fmla="*/ 12207 w 4"/>
                  <a:gd name="T77" fmla="*/ 15625 h 2"/>
                  <a:gd name="T78" fmla="*/ 12207 w 4"/>
                  <a:gd name="T79" fmla="*/ 15625 h 2"/>
                  <a:gd name="T80" fmla="*/ 12207 w 4"/>
                  <a:gd name="T81" fmla="*/ 15625 h 2"/>
                  <a:gd name="T82" fmla="*/ 12207 w 4"/>
                  <a:gd name="T83" fmla="*/ 15625 h 2"/>
                  <a:gd name="T84" fmla="*/ 12207 w 4"/>
                  <a:gd name="T85" fmla="*/ 15625 h 2"/>
                  <a:gd name="T86" fmla="*/ 12207 w 4"/>
                  <a:gd name="T87" fmla="*/ 15625 h 2"/>
                  <a:gd name="T88" fmla="*/ 12207 w 4"/>
                  <a:gd name="T89" fmla="*/ 15625 h 2"/>
                  <a:gd name="T90" fmla="*/ 12207 w 4"/>
                  <a:gd name="T91" fmla="*/ 15625 h 2"/>
                  <a:gd name="T92" fmla="*/ 12207 w 4"/>
                  <a:gd name="T93" fmla="*/ 15625 h 2"/>
                  <a:gd name="T94" fmla="*/ 0 w 4"/>
                  <a:gd name="T95" fmla="*/ 15625 h 2"/>
                  <a:gd name="T96" fmla="*/ 0 w 4"/>
                  <a:gd name="T97" fmla="*/ 15625 h 2"/>
                  <a:gd name="T98" fmla="*/ 0 w 4"/>
                  <a:gd name="T99" fmla="*/ 15625 h 2"/>
                  <a:gd name="T100" fmla="*/ 0 w 4"/>
                  <a:gd name="T101" fmla="*/ 15625 h 2"/>
                  <a:gd name="T102" fmla="*/ 0 w 4"/>
                  <a:gd name="T103" fmla="*/ 15625 h 2"/>
                  <a:gd name="T104" fmla="*/ 0 w 4"/>
                  <a:gd name="T105" fmla="*/ 15625 h 2"/>
                  <a:gd name="T106" fmla="*/ 0 w 4"/>
                  <a:gd name="T107" fmla="*/ 15625 h 2"/>
                  <a:gd name="T108" fmla="*/ 0 w 4"/>
                  <a:gd name="T109" fmla="*/ 15625 h 2"/>
                  <a:gd name="T110" fmla="*/ 0 w 4"/>
                  <a:gd name="T111" fmla="*/ 15625 h 2"/>
                  <a:gd name="T112" fmla="*/ 0 w 4"/>
                  <a:gd name="T113" fmla="*/ 15625 h 2"/>
                  <a:gd name="T114" fmla="*/ 0 w 4"/>
                  <a:gd name="T115" fmla="*/ 15625 h 2"/>
                  <a:gd name="T116" fmla="*/ 0 w 4"/>
                  <a:gd name="T117" fmla="*/ 15625 h 2"/>
                  <a:gd name="T118" fmla="*/ 0 w 4"/>
                  <a:gd name="T119" fmla="*/ 15625 h 2"/>
                  <a:gd name="T120" fmla="*/ 0 w 4"/>
                  <a:gd name="T121" fmla="*/ 15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8" name="Freeform 44"/>
            <p:cNvSpPr>
              <a:spLocks/>
            </p:cNvSpPr>
            <p:nvPr/>
          </p:nvSpPr>
          <p:spPr bwMode="auto">
            <a:xfrm>
              <a:off x="1529" y="1282"/>
              <a:ext cx="554" cy="439"/>
            </a:xfrm>
            <a:custGeom>
              <a:avLst/>
              <a:gdLst>
                <a:gd name="T0" fmla="*/ 0 w 108"/>
                <a:gd name="T1" fmla="*/ 902911 h 90"/>
                <a:gd name="T2" fmla="*/ 0 w 108"/>
                <a:gd name="T3" fmla="*/ 833861 h 90"/>
                <a:gd name="T4" fmla="*/ 17943 w 108"/>
                <a:gd name="T5" fmla="*/ 767601 h 90"/>
                <a:gd name="T6" fmla="*/ 35364 w 108"/>
                <a:gd name="T7" fmla="*/ 687869 h 90"/>
                <a:gd name="T8" fmla="*/ 53312 w 108"/>
                <a:gd name="T9" fmla="*/ 660012 h 90"/>
                <a:gd name="T10" fmla="*/ 92041 w 108"/>
                <a:gd name="T11" fmla="*/ 632267 h 90"/>
                <a:gd name="T12" fmla="*/ 92041 w 108"/>
                <a:gd name="T13" fmla="*/ 607430 h 90"/>
                <a:gd name="T14" fmla="*/ 181404 w 108"/>
                <a:gd name="T15" fmla="*/ 497080 h 90"/>
                <a:gd name="T16" fmla="*/ 291548 w 108"/>
                <a:gd name="T17" fmla="*/ 309066 h 90"/>
                <a:gd name="T18" fmla="*/ 365517 w 108"/>
                <a:gd name="T19" fmla="*/ 173737 h 90"/>
                <a:gd name="T20" fmla="*/ 436932 w 108"/>
                <a:gd name="T21" fmla="*/ 41305 h 90"/>
                <a:gd name="T22" fmla="*/ 436932 w 108"/>
                <a:gd name="T23" fmla="*/ 0 h 90"/>
                <a:gd name="T24" fmla="*/ 493609 w 108"/>
                <a:gd name="T25" fmla="*/ 0 h 90"/>
                <a:gd name="T26" fmla="*/ 546916 w 108"/>
                <a:gd name="T27" fmla="*/ 13585 h 90"/>
                <a:gd name="T28" fmla="*/ 565024 w 108"/>
                <a:gd name="T29" fmla="*/ 27740 h 90"/>
                <a:gd name="T30" fmla="*/ 639121 w 108"/>
                <a:gd name="T31" fmla="*/ 66265 h 90"/>
                <a:gd name="T32" fmla="*/ 639121 w 108"/>
                <a:gd name="T33" fmla="*/ 107589 h 90"/>
                <a:gd name="T34" fmla="*/ 657064 w 108"/>
                <a:gd name="T35" fmla="*/ 187892 h 90"/>
                <a:gd name="T36" fmla="*/ 785157 w 108"/>
                <a:gd name="T37" fmla="*/ 215159 h 90"/>
                <a:gd name="T38" fmla="*/ 873832 w 108"/>
                <a:gd name="T39" fmla="*/ 215159 h 90"/>
                <a:gd name="T40" fmla="*/ 983848 w 108"/>
                <a:gd name="T41" fmla="*/ 242899 h 90"/>
                <a:gd name="T42" fmla="*/ 1111940 w 108"/>
                <a:gd name="T43" fmla="*/ 242899 h 90"/>
                <a:gd name="T44" fmla="*/ 1182539 w 108"/>
                <a:gd name="T45" fmla="*/ 257059 h 90"/>
                <a:gd name="T46" fmla="*/ 1239349 w 108"/>
                <a:gd name="T47" fmla="*/ 242899 h 90"/>
                <a:gd name="T48" fmla="*/ 1292656 w 108"/>
                <a:gd name="T49" fmla="*/ 257059 h 90"/>
                <a:gd name="T50" fmla="*/ 1349493 w 108"/>
                <a:gd name="T51" fmla="*/ 242899 h 90"/>
                <a:gd name="T52" fmla="*/ 1385411 w 108"/>
                <a:gd name="T53" fmla="*/ 257059 h 90"/>
                <a:gd name="T54" fmla="*/ 1438723 w 108"/>
                <a:gd name="T55" fmla="*/ 257059 h 90"/>
                <a:gd name="T56" fmla="*/ 1892910 w 108"/>
                <a:gd name="T57" fmla="*/ 323226 h 90"/>
                <a:gd name="T58" fmla="*/ 1914383 w 108"/>
                <a:gd name="T59" fmla="*/ 364526 h 90"/>
                <a:gd name="T60" fmla="*/ 1967695 w 108"/>
                <a:gd name="T61" fmla="*/ 378116 h 90"/>
                <a:gd name="T62" fmla="*/ 1857680 w 108"/>
                <a:gd name="T63" fmla="*/ 538380 h 90"/>
                <a:gd name="T64" fmla="*/ 1839603 w 108"/>
                <a:gd name="T65" fmla="*/ 566125 h 90"/>
                <a:gd name="T66" fmla="*/ 1786291 w 108"/>
                <a:gd name="T67" fmla="*/ 593865 h 90"/>
                <a:gd name="T68" fmla="*/ 1711511 w 108"/>
                <a:gd name="T69" fmla="*/ 687869 h 90"/>
                <a:gd name="T70" fmla="*/ 1769004 w 108"/>
                <a:gd name="T71" fmla="*/ 715019 h 90"/>
                <a:gd name="T72" fmla="*/ 1769004 w 108"/>
                <a:gd name="T73" fmla="*/ 739857 h 90"/>
                <a:gd name="T74" fmla="*/ 1747532 w 108"/>
                <a:gd name="T75" fmla="*/ 754017 h 90"/>
                <a:gd name="T76" fmla="*/ 1729588 w 108"/>
                <a:gd name="T77" fmla="*/ 808906 h 90"/>
                <a:gd name="T78" fmla="*/ 948612 w 108"/>
                <a:gd name="T79" fmla="*/ 1090803 h 90"/>
                <a:gd name="T80" fmla="*/ 17943 w 108"/>
                <a:gd name="T81" fmla="*/ 916495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 name="Freeform 45"/>
            <p:cNvSpPr>
              <a:spLocks/>
            </p:cNvSpPr>
            <p:nvPr/>
          </p:nvSpPr>
          <p:spPr bwMode="auto">
            <a:xfrm>
              <a:off x="1981" y="1155"/>
              <a:ext cx="415" cy="634"/>
            </a:xfrm>
            <a:custGeom>
              <a:avLst/>
              <a:gdLst>
                <a:gd name="T0" fmla="*/ 126811 w 81"/>
                <a:gd name="T1" fmla="*/ 1155777 h 130"/>
                <a:gd name="T2" fmla="*/ 144717 w 81"/>
                <a:gd name="T3" fmla="*/ 1103691 h 130"/>
                <a:gd name="T4" fmla="*/ 162593 w 81"/>
                <a:gd name="T5" fmla="*/ 1089539 h 130"/>
                <a:gd name="T6" fmla="*/ 162593 w 81"/>
                <a:gd name="T7" fmla="*/ 1062398 h 130"/>
                <a:gd name="T8" fmla="*/ 109621 w 81"/>
                <a:gd name="T9" fmla="*/ 1037448 h 130"/>
                <a:gd name="T10" fmla="*/ 179813 w 81"/>
                <a:gd name="T11" fmla="*/ 940719 h 130"/>
                <a:gd name="T12" fmla="*/ 236299 w 81"/>
                <a:gd name="T13" fmla="*/ 915891 h 130"/>
                <a:gd name="T14" fmla="*/ 254308 w 81"/>
                <a:gd name="T15" fmla="*/ 888180 h 130"/>
                <a:gd name="T16" fmla="*/ 360435 w 81"/>
                <a:gd name="T17" fmla="*/ 725779 h 130"/>
                <a:gd name="T18" fmla="*/ 307305 w 81"/>
                <a:gd name="T19" fmla="*/ 711631 h 130"/>
                <a:gd name="T20" fmla="*/ 289429 w 81"/>
                <a:gd name="T21" fmla="*/ 673240 h 130"/>
                <a:gd name="T22" fmla="*/ 289429 w 81"/>
                <a:gd name="T23" fmla="*/ 631927 h 130"/>
                <a:gd name="T24" fmla="*/ 289429 w 81"/>
                <a:gd name="T25" fmla="*/ 604216 h 130"/>
                <a:gd name="T26" fmla="*/ 289429 w 81"/>
                <a:gd name="T27" fmla="*/ 579266 h 130"/>
                <a:gd name="T28" fmla="*/ 469242 w 81"/>
                <a:gd name="T29" fmla="*/ 0 h 130"/>
                <a:gd name="T30" fmla="*/ 613959 w 81"/>
                <a:gd name="T31" fmla="*/ 256824 h 130"/>
                <a:gd name="T32" fmla="*/ 649711 w 81"/>
                <a:gd name="T33" fmla="*/ 350178 h 130"/>
                <a:gd name="T34" fmla="*/ 631835 w 81"/>
                <a:gd name="T35" fmla="*/ 389159 h 130"/>
                <a:gd name="T36" fmla="*/ 670420 w 81"/>
                <a:gd name="T37" fmla="*/ 416299 h 130"/>
                <a:gd name="T38" fmla="*/ 759327 w 81"/>
                <a:gd name="T39" fmla="*/ 524420 h 130"/>
                <a:gd name="T40" fmla="*/ 776547 w 81"/>
                <a:gd name="T41" fmla="*/ 579266 h 130"/>
                <a:gd name="T42" fmla="*/ 815818 w 81"/>
                <a:gd name="T43" fmla="*/ 604216 h 130"/>
                <a:gd name="T44" fmla="*/ 886143 w 81"/>
                <a:gd name="T45" fmla="*/ 617774 h 130"/>
                <a:gd name="T46" fmla="*/ 833038 w 81"/>
                <a:gd name="T47" fmla="*/ 700950 h 130"/>
                <a:gd name="T48" fmla="*/ 815818 w 81"/>
                <a:gd name="T49" fmla="*/ 752919 h 130"/>
                <a:gd name="T50" fmla="*/ 815818 w 81"/>
                <a:gd name="T51" fmla="*/ 767072 h 130"/>
                <a:gd name="T52" fmla="*/ 776547 w 81"/>
                <a:gd name="T53" fmla="*/ 808360 h 130"/>
                <a:gd name="T54" fmla="*/ 776547 w 81"/>
                <a:gd name="T55" fmla="*/ 833310 h 130"/>
                <a:gd name="T56" fmla="*/ 833038 w 81"/>
                <a:gd name="T57" fmla="*/ 874598 h 130"/>
                <a:gd name="T58" fmla="*/ 904044 w 81"/>
                <a:gd name="T59" fmla="*/ 819157 h 130"/>
                <a:gd name="T60" fmla="*/ 921264 w 81"/>
                <a:gd name="T61" fmla="*/ 846868 h 130"/>
                <a:gd name="T62" fmla="*/ 939140 w 81"/>
                <a:gd name="T63" fmla="*/ 861016 h 130"/>
                <a:gd name="T64" fmla="*/ 939140 w 81"/>
                <a:gd name="T65" fmla="*/ 930039 h 130"/>
                <a:gd name="T66" fmla="*/ 977755 w 81"/>
                <a:gd name="T67" fmla="*/ 996160 h 130"/>
                <a:gd name="T68" fmla="*/ 960535 w 81"/>
                <a:gd name="T69" fmla="*/ 1023300 h 130"/>
                <a:gd name="T70" fmla="*/ 1012851 w 81"/>
                <a:gd name="T71" fmla="*/ 1048251 h 130"/>
                <a:gd name="T72" fmla="*/ 1030855 w 81"/>
                <a:gd name="T73" fmla="*/ 1089539 h 130"/>
                <a:gd name="T74" fmla="*/ 1030855 w 81"/>
                <a:gd name="T75" fmla="*/ 1131422 h 130"/>
                <a:gd name="T76" fmla="*/ 1065976 w 81"/>
                <a:gd name="T77" fmla="*/ 1169813 h 130"/>
                <a:gd name="T78" fmla="*/ 1105247 w 81"/>
                <a:gd name="T79" fmla="*/ 1131422 h 130"/>
                <a:gd name="T80" fmla="*/ 1175572 w 81"/>
                <a:gd name="T81" fmla="*/ 1155777 h 130"/>
                <a:gd name="T82" fmla="*/ 1210668 w 81"/>
                <a:gd name="T83" fmla="*/ 1131422 h 130"/>
                <a:gd name="T84" fmla="*/ 1285060 w 81"/>
                <a:gd name="T85" fmla="*/ 1144979 h 130"/>
                <a:gd name="T86" fmla="*/ 1320284 w 81"/>
                <a:gd name="T87" fmla="*/ 1155777 h 130"/>
                <a:gd name="T88" fmla="*/ 1373286 w 81"/>
                <a:gd name="T89" fmla="*/ 1131422 h 130"/>
                <a:gd name="T90" fmla="*/ 1429747 w 81"/>
                <a:gd name="T91" fmla="*/ 1144979 h 130"/>
                <a:gd name="T92" fmla="*/ 1464868 w 81"/>
                <a:gd name="T93" fmla="*/ 1183488 h 130"/>
                <a:gd name="T94" fmla="*/ 1338165 w 81"/>
                <a:gd name="T95" fmla="*/ 1749079 h 130"/>
                <a:gd name="T96" fmla="*/ 0 w 81"/>
                <a:gd name="T97" fmla="*/ 1561279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 name="Freeform 50"/>
            <p:cNvSpPr>
              <a:spLocks/>
            </p:cNvSpPr>
            <p:nvPr/>
          </p:nvSpPr>
          <p:spPr bwMode="auto">
            <a:xfrm>
              <a:off x="3467" y="2604"/>
              <a:ext cx="394" cy="322"/>
            </a:xfrm>
            <a:custGeom>
              <a:avLst/>
              <a:gdLst>
                <a:gd name="T0" fmla="*/ 736985 w 77"/>
                <a:gd name="T1" fmla="*/ 13592 h 66"/>
                <a:gd name="T2" fmla="*/ 789090 w 77"/>
                <a:gd name="T3" fmla="*/ 135411 h 66"/>
                <a:gd name="T4" fmla="*/ 771938 w 77"/>
                <a:gd name="T5" fmla="*/ 173948 h 66"/>
                <a:gd name="T6" fmla="*/ 719152 w 77"/>
                <a:gd name="T7" fmla="*/ 295772 h 66"/>
                <a:gd name="T8" fmla="*/ 1146949 w 77"/>
                <a:gd name="T9" fmla="*/ 444775 h 66"/>
                <a:gd name="T10" fmla="*/ 1146949 w 77"/>
                <a:gd name="T11" fmla="*/ 538843 h 66"/>
                <a:gd name="T12" fmla="*/ 1129803 w 77"/>
                <a:gd name="T13" fmla="*/ 607916 h 66"/>
                <a:gd name="T14" fmla="*/ 1042038 w 77"/>
                <a:gd name="T15" fmla="*/ 594348 h 66"/>
                <a:gd name="T16" fmla="*/ 1007084 w 77"/>
                <a:gd name="T17" fmla="*/ 660642 h 66"/>
                <a:gd name="T18" fmla="*/ 1111970 w 77"/>
                <a:gd name="T19" fmla="*/ 647074 h 66"/>
                <a:gd name="T20" fmla="*/ 1185935 w 77"/>
                <a:gd name="T21" fmla="*/ 632886 h 66"/>
                <a:gd name="T22" fmla="*/ 1146949 w 77"/>
                <a:gd name="T23" fmla="*/ 660642 h 66"/>
                <a:gd name="T24" fmla="*/ 1185935 w 77"/>
                <a:gd name="T25" fmla="*/ 688392 h 66"/>
                <a:gd name="T26" fmla="*/ 1273019 w 77"/>
                <a:gd name="T27" fmla="*/ 632886 h 66"/>
                <a:gd name="T28" fmla="*/ 1329284 w 77"/>
                <a:gd name="T29" fmla="*/ 647074 h 66"/>
                <a:gd name="T30" fmla="*/ 1312137 w 77"/>
                <a:gd name="T31" fmla="*/ 688392 h 66"/>
                <a:gd name="T32" fmla="*/ 1220888 w 77"/>
                <a:gd name="T33" fmla="*/ 754709 h 66"/>
                <a:gd name="T34" fmla="*/ 1273019 w 77"/>
                <a:gd name="T35" fmla="*/ 809645 h 66"/>
                <a:gd name="T36" fmla="*/ 1382070 w 77"/>
                <a:gd name="T37" fmla="*/ 876411 h 66"/>
                <a:gd name="T38" fmla="*/ 1273019 w 77"/>
                <a:gd name="T39" fmla="*/ 848655 h 66"/>
                <a:gd name="T40" fmla="*/ 1146949 w 77"/>
                <a:gd name="T41" fmla="*/ 796052 h 66"/>
                <a:gd name="T42" fmla="*/ 1094169 w 77"/>
                <a:gd name="T43" fmla="*/ 834492 h 66"/>
                <a:gd name="T44" fmla="*/ 1077017 w 77"/>
                <a:gd name="T45" fmla="*/ 876411 h 66"/>
                <a:gd name="T46" fmla="*/ 1024231 w 77"/>
                <a:gd name="T47" fmla="*/ 848655 h 66"/>
                <a:gd name="T48" fmla="*/ 967940 w 77"/>
                <a:gd name="T49" fmla="*/ 848655 h 66"/>
                <a:gd name="T50" fmla="*/ 880201 w 77"/>
                <a:gd name="T51" fmla="*/ 862365 h 66"/>
                <a:gd name="T52" fmla="*/ 736985 w 77"/>
                <a:gd name="T53" fmla="*/ 796052 h 66"/>
                <a:gd name="T54" fmla="*/ 680719 w 77"/>
                <a:gd name="T55" fmla="*/ 768297 h 66"/>
                <a:gd name="T56" fmla="*/ 662887 w 77"/>
                <a:gd name="T57" fmla="*/ 754709 h 66"/>
                <a:gd name="T58" fmla="*/ 610106 w 77"/>
                <a:gd name="T59" fmla="*/ 741020 h 66"/>
                <a:gd name="T60" fmla="*/ 592955 w 77"/>
                <a:gd name="T61" fmla="*/ 726837 h 66"/>
                <a:gd name="T62" fmla="*/ 558001 w 77"/>
                <a:gd name="T63" fmla="*/ 782460 h 66"/>
                <a:gd name="T64" fmla="*/ 270100 w 77"/>
                <a:gd name="T65" fmla="*/ 754709 h 66"/>
                <a:gd name="T66" fmla="*/ 69932 w 77"/>
                <a:gd name="T67" fmla="*/ 741020 h 66"/>
                <a:gd name="T68" fmla="*/ 91244 w 77"/>
                <a:gd name="T69" fmla="*/ 716147 h 66"/>
                <a:gd name="T70" fmla="*/ 109051 w 77"/>
                <a:gd name="T71" fmla="*/ 619318 h 66"/>
                <a:gd name="T72" fmla="*/ 109051 w 77"/>
                <a:gd name="T73" fmla="*/ 566598 h 66"/>
                <a:gd name="T74" fmla="*/ 161023 w 77"/>
                <a:gd name="T75" fmla="*/ 500281 h 66"/>
                <a:gd name="T76" fmla="*/ 126198 w 77"/>
                <a:gd name="T77" fmla="*/ 403432 h 66"/>
                <a:gd name="T78" fmla="*/ 109051 w 77"/>
                <a:gd name="T79" fmla="*/ 378462 h 66"/>
                <a:gd name="T80" fmla="*/ 69932 w 77"/>
                <a:gd name="T81" fmla="*/ 337114 h 66"/>
                <a:gd name="T82" fmla="*/ 17832 w 77"/>
                <a:gd name="T83" fmla="*/ 257234 h 66"/>
                <a:gd name="T84" fmla="*/ 0 w 77"/>
                <a:gd name="T85" fmla="*/ 13592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 name="Freeform 51"/>
            <p:cNvSpPr>
              <a:spLocks/>
            </p:cNvSpPr>
            <p:nvPr/>
          </p:nvSpPr>
          <p:spPr bwMode="auto">
            <a:xfrm>
              <a:off x="3626" y="1799"/>
              <a:ext cx="277" cy="463"/>
            </a:xfrm>
            <a:custGeom>
              <a:avLst/>
              <a:gdLst>
                <a:gd name="T0" fmla="*/ 163456 w 54"/>
                <a:gd name="T1" fmla="*/ 27673 h 95"/>
                <a:gd name="T2" fmla="*/ 220133 w 54"/>
                <a:gd name="T3" fmla="*/ 65985 h 95"/>
                <a:gd name="T4" fmla="*/ 273471 w 54"/>
                <a:gd name="T5" fmla="*/ 107197 h 95"/>
                <a:gd name="T6" fmla="*/ 273471 w 54"/>
                <a:gd name="T7" fmla="*/ 159642 h 95"/>
                <a:gd name="T8" fmla="*/ 255502 w 54"/>
                <a:gd name="T9" fmla="*/ 200854 h 95"/>
                <a:gd name="T10" fmla="*/ 198691 w 54"/>
                <a:gd name="T11" fmla="*/ 255605 h 95"/>
                <a:gd name="T12" fmla="*/ 163456 w 54"/>
                <a:gd name="T13" fmla="*/ 266839 h 95"/>
                <a:gd name="T14" fmla="*/ 92041 w 54"/>
                <a:gd name="T15" fmla="*/ 280378 h 95"/>
                <a:gd name="T16" fmla="*/ 74780 w 54"/>
                <a:gd name="T17" fmla="*/ 321590 h 95"/>
                <a:gd name="T18" fmla="*/ 110149 w 54"/>
                <a:gd name="T19" fmla="*/ 362802 h 95"/>
                <a:gd name="T20" fmla="*/ 74780 w 54"/>
                <a:gd name="T21" fmla="*/ 456460 h 95"/>
                <a:gd name="T22" fmla="*/ 17943 w 54"/>
                <a:gd name="T23" fmla="*/ 481232 h 95"/>
                <a:gd name="T24" fmla="*/ 0 w 54"/>
                <a:gd name="T25" fmla="*/ 522444 h 95"/>
                <a:gd name="T26" fmla="*/ 0 w 54"/>
                <a:gd name="T27" fmla="*/ 550117 h 95"/>
                <a:gd name="T28" fmla="*/ 17943 w 54"/>
                <a:gd name="T29" fmla="*/ 643180 h 95"/>
                <a:gd name="T30" fmla="*/ 92041 w 54"/>
                <a:gd name="T31" fmla="*/ 709165 h 95"/>
                <a:gd name="T32" fmla="*/ 181404 w 54"/>
                <a:gd name="T33" fmla="*/ 764506 h 95"/>
                <a:gd name="T34" fmla="*/ 238241 w 54"/>
                <a:gd name="T35" fmla="*/ 858163 h 95"/>
                <a:gd name="T36" fmla="*/ 273471 w 54"/>
                <a:gd name="T37" fmla="*/ 830495 h 95"/>
                <a:gd name="T38" fmla="*/ 344860 w 54"/>
                <a:gd name="T39" fmla="*/ 871702 h 95"/>
                <a:gd name="T40" fmla="*/ 344860 w 54"/>
                <a:gd name="T41" fmla="*/ 924148 h 95"/>
                <a:gd name="T42" fmla="*/ 291548 w 54"/>
                <a:gd name="T43" fmla="*/ 978899 h 95"/>
                <a:gd name="T44" fmla="*/ 344860 w 54"/>
                <a:gd name="T45" fmla="*/ 1044884 h 95"/>
                <a:gd name="T46" fmla="*/ 436932 w 54"/>
                <a:gd name="T47" fmla="*/ 1086096 h 95"/>
                <a:gd name="T48" fmla="*/ 528973 w 54"/>
                <a:gd name="T49" fmla="*/ 1165619 h 95"/>
                <a:gd name="T50" fmla="*/ 546916 w 54"/>
                <a:gd name="T51" fmla="*/ 1193292 h 95"/>
                <a:gd name="T52" fmla="*/ 528973 w 54"/>
                <a:gd name="T53" fmla="*/ 1220965 h 95"/>
                <a:gd name="T54" fmla="*/ 582285 w 54"/>
                <a:gd name="T55" fmla="*/ 1273411 h 95"/>
                <a:gd name="T56" fmla="*/ 600228 w 54"/>
                <a:gd name="T57" fmla="*/ 1259277 h 95"/>
                <a:gd name="T58" fmla="*/ 618331 w 54"/>
                <a:gd name="T59" fmla="*/ 1231604 h 95"/>
                <a:gd name="T60" fmla="*/ 692428 w 54"/>
                <a:gd name="T61" fmla="*/ 1220965 h 95"/>
                <a:gd name="T62" fmla="*/ 763684 w 54"/>
                <a:gd name="T63" fmla="*/ 1245738 h 95"/>
                <a:gd name="T64" fmla="*/ 785157 w 54"/>
                <a:gd name="T65" fmla="*/ 1193292 h 95"/>
                <a:gd name="T66" fmla="*/ 802443 w 54"/>
                <a:gd name="T67" fmla="*/ 1165619 h 95"/>
                <a:gd name="T68" fmla="*/ 873832 w 54"/>
                <a:gd name="T69" fmla="*/ 1138541 h 95"/>
                <a:gd name="T70" fmla="*/ 855756 w 54"/>
                <a:gd name="T71" fmla="*/ 1113768 h 95"/>
                <a:gd name="T72" fmla="*/ 855756 w 54"/>
                <a:gd name="T73" fmla="*/ 1086096 h 95"/>
                <a:gd name="T74" fmla="*/ 873832 w 54"/>
                <a:gd name="T75" fmla="*/ 1072557 h 95"/>
                <a:gd name="T76" fmla="*/ 873832 w 54"/>
                <a:gd name="T77" fmla="*/ 1058423 h 95"/>
                <a:gd name="T78" fmla="*/ 873832 w 54"/>
                <a:gd name="T79" fmla="*/ 978899 h 95"/>
                <a:gd name="T80" fmla="*/ 948612 w 54"/>
                <a:gd name="T81" fmla="*/ 910019 h 95"/>
                <a:gd name="T82" fmla="*/ 983848 w 54"/>
                <a:gd name="T83" fmla="*/ 858163 h 95"/>
                <a:gd name="T84" fmla="*/ 948612 w 54"/>
                <a:gd name="T85" fmla="*/ 764506 h 95"/>
                <a:gd name="T86" fmla="*/ 948612 w 54"/>
                <a:gd name="T87" fmla="*/ 723299 h 95"/>
                <a:gd name="T88" fmla="*/ 891776 w 54"/>
                <a:gd name="T89" fmla="*/ 173182 h 95"/>
                <a:gd name="T90" fmla="*/ 873832 w 54"/>
                <a:gd name="T91" fmla="*/ 148409 h 95"/>
                <a:gd name="T92" fmla="*/ 838469 w 54"/>
                <a:gd name="T93" fmla="*/ 79524 h 95"/>
                <a:gd name="T94" fmla="*/ 802443 w 54"/>
                <a:gd name="T95" fmla="*/ 41212 h 95"/>
                <a:gd name="T96" fmla="*/ 802443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2" name="Group 52"/>
            <p:cNvGrpSpPr>
              <a:grpSpLocks/>
            </p:cNvGrpSpPr>
            <p:nvPr/>
          </p:nvGrpSpPr>
          <p:grpSpPr bwMode="auto">
            <a:xfrm>
              <a:off x="3661" y="1384"/>
              <a:ext cx="523" cy="468"/>
              <a:chOff x="3562" y="1636"/>
              <a:chExt cx="497" cy="468"/>
            </a:xfrm>
          </p:grpSpPr>
          <p:sp>
            <p:nvSpPr>
              <p:cNvPr id="48" name="Freeform 53"/>
              <p:cNvSpPr>
                <a:spLocks/>
              </p:cNvSpPr>
              <p:nvPr/>
            </p:nvSpPr>
            <p:spPr bwMode="auto">
              <a:xfrm>
                <a:off x="3806" y="1758"/>
                <a:ext cx="253" cy="346"/>
              </a:xfrm>
              <a:custGeom>
                <a:avLst/>
                <a:gdLst>
                  <a:gd name="T0" fmla="*/ 346323 w 52"/>
                  <a:gd name="T1" fmla="*/ 909780 h 71"/>
                  <a:gd name="T2" fmla="*/ 569878 w 52"/>
                  <a:gd name="T3" fmla="*/ 898996 h 71"/>
                  <a:gd name="T4" fmla="*/ 597411 w 52"/>
                  <a:gd name="T5" fmla="*/ 830151 h 71"/>
                  <a:gd name="T6" fmla="*/ 597411 w 52"/>
                  <a:gd name="T7" fmla="*/ 777715 h 71"/>
                  <a:gd name="T8" fmla="*/ 637721 w 52"/>
                  <a:gd name="T9" fmla="*/ 736512 h 71"/>
                  <a:gd name="T10" fmla="*/ 648896 w 52"/>
                  <a:gd name="T11" fmla="*/ 695426 h 71"/>
                  <a:gd name="T12" fmla="*/ 662364 w 52"/>
                  <a:gd name="T13" fmla="*/ 670563 h 71"/>
                  <a:gd name="T14" fmla="*/ 676400 w 52"/>
                  <a:gd name="T15" fmla="*/ 684100 h 71"/>
                  <a:gd name="T16" fmla="*/ 689775 w 52"/>
                  <a:gd name="T17" fmla="*/ 670563 h 71"/>
                  <a:gd name="T18" fmla="*/ 689775 w 52"/>
                  <a:gd name="T19" fmla="*/ 615914 h 71"/>
                  <a:gd name="T20" fmla="*/ 676400 w 52"/>
                  <a:gd name="T21" fmla="*/ 563385 h 71"/>
                  <a:gd name="T22" fmla="*/ 624229 w 52"/>
                  <a:gd name="T23" fmla="*/ 373919 h 71"/>
                  <a:gd name="T24" fmla="*/ 556410 w 52"/>
                  <a:gd name="T25" fmla="*/ 373919 h 71"/>
                  <a:gd name="T26" fmla="*/ 476822 w 52"/>
                  <a:gd name="T27" fmla="*/ 481096 h 71"/>
                  <a:gd name="T28" fmla="*/ 463452 w 52"/>
                  <a:gd name="T29" fmla="*/ 469746 h 71"/>
                  <a:gd name="T30" fmla="*/ 438809 w 52"/>
                  <a:gd name="T31" fmla="*/ 456208 h 71"/>
                  <a:gd name="T32" fmla="*/ 438809 w 52"/>
                  <a:gd name="T33" fmla="*/ 401019 h 71"/>
                  <a:gd name="T34" fmla="*/ 476822 w 52"/>
                  <a:gd name="T35" fmla="*/ 373919 h 71"/>
                  <a:gd name="T36" fmla="*/ 476822 w 52"/>
                  <a:gd name="T37" fmla="*/ 349172 h 71"/>
                  <a:gd name="T38" fmla="*/ 504356 w 52"/>
                  <a:gd name="T39" fmla="*/ 321507 h 71"/>
                  <a:gd name="T40" fmla="*/ 504356 w 52"/>
                  <a:gd name="T41" fmla="*/ 227868 h 71"/>
                  <a:gd name="T42" fmla="*/ 490864 w 52"/>
                  <a:gd name="T43" fmla="*/ 186689 h 71"/>
                  <a:gd name="T44" fmla="*/ 463452 w 52"/>
                  <a:gd name="T45" fmla="*/ 159589 h 71"/>
                  <a:gd name="T46" fmla="*/ 490864 w 52"/>
                  <a:gd name="T47" fmla="*/ 134818 h 71"/>
                  <a:gd name="T48" fmla="*/ 476822 w 52"/>
                  <a:gd name="T49" fmla="*/ 93615 h 71"/>
                  <a:gd name="T50" fmla="*/ 397808 w 52"/>
                  <a:gd name="T51" fmla="*/ 52436 h 71"/>
                  <a:gd name="T52" fmla="*/ 346323 w 52"/>
                  <a:gd name="T53" fmla="*/ 27665 h 71"/>
                  <a:gd name="T54" fmla="*/ 277911 w 52"/>
                  <a:gd name="T55" fmla="*/ 13538 h 71"/>
                  <a:gd name="T56" fmla="*/ 239795 w 52"/>
                  <a:gd name="T57" fmla="*/ 13538 h 71"/>
                  <a:gd name="T58" fmla="*/ 198916 w 52"/>
                  <a:gd name="T59" fmla="*/ 41203 h 71"/>
                  <a:gd name="T60" fmla="*/ 198916 w 52"/>
                  <a:gd name="T61" fmla="*/ 79512 h 71"/>
                  <a:gd name="T62" fmla="*/ 212953 w 52"/>
                  <a:gd name="T63" fmla="*/ 93615 h 71"/>
                  <a:gd name="T64" fmla="*/ 198916 w 52"/>
                  <a:gd name="T65" fmla="*/ 107177 h 71"/>
                  <a:gd name="T66" fmla="*/ 172069 w 52"/>
                  <a:gd name="T67" fmla="*/ 134818 h 71"/>
                  <a:gd name="T68" fmla="*/ 158008 w 52"/>
                  <a:gd name="T69" fmla="*/ 173127 h 71"/>
                  <a:gd name="T70" fmla="*/ 158008 w 52"/>
                  <a:gd name="T71" fmla="*/ 227868 h 71"/>
                  <a:gd name="T72" fmla="*/ 133370 w 52"/>
                  <a:gd name="T73" fmla="*/ 214330 h 71"/>
                  <a:gd name="T74" fmla="*/ 133370 w 52"/>
                  <a:gd name="T75" fmla="*/ 173127 h 71"/>
                  <a:gd name="T76" fmla="*/ 133370 w 52"/>
                  <a:gd name="T77" fmla="*/ 148356 h 71"/>
                  <a:gd name="T78" fmla="*/ 106430 w 52"/>
                  <a:gd name="T79" fmla="*/ 173127 h 71"/>
                  <a:gd name="T80" fmla="*/ 106430 w 52"/>
                  <a:gd name="T81" fmla="*/ 214330 h 71"/>
                  <a:gd name="T82" fmla="*/ 65522 w 52"/>
                  <a:gd name="T83" fmla="*/ 227868 h 71"/>
                  <a:gd name="T84" fmla="*/ 51607 w 52"/>
                  <a:gd name="T85" fmla="*/ 255533 h 71"/>
                  <a:gd name="T86" fmla="*/ 40884 w 52"/>
                  <a:gd name="T87" fmla="*/ 307969 h 71"/>
                  <a:gd name="T88" fmla="*/ 27412 w 52"/>
                  <a:gd name="T89" fmla="*/ 373919 h 71"/>
                  <a:gd name="T90" fmla="*/ 13467 w 52"/>
                  <a:gd name="T91" fmla="*/ 428660 h 71"/>
                  <a:gd name="T92" fmla="*/ 27412 w 52"/>
                  <a:gd name="T93" fmla="*/ 494634 h 71"/>
                  <a:gd name="T94" fmla="*/ 27412 w 52"/>
                  <a:gd name="T95" fmla="*/ 549848 h 71"/>
                  <a:gd name="T96" fmla="*/ 79019 w 52"/>
                  <a:gd name="T97" fmla="*/ 670563 h 71"/>
                  <a:gd name="T98" fmla="*/ 92486 w 52"/>
                  <a:gd name="T99" fmla="*/ 736512 h 71"/>
                  <a:gd name="T100" fmla="*/ 92486 w 52"/>
                  <a:gd name="T101" fmla="*/ 750045 h 71"/>
                  <a:gd name="T102" fmla="*/ 79019 w 52"/>
                  <a:gd name="T103" fmla="*/ 830151 h 71"/>
                  <a:gd name="T104" fmla="*/ 27412 w 52"/>
                  <a:gd name="T105" fmla="*/ 923196 h 71"/>
                  <a:gd name="T106" fmla="*/ 0 w 52"/>
                  <a:gd name="T107" fmla="*/ 95086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9" name="Freeform 54"/>
              <p:cNvSpPr>
                <a:spLocks/>
              </p:cNvSpPr>
              <p:nvPr/>
            </p:nvSpPr>
            <p:spPr bwMode="auto">
              <a:xfrm>
                <a:off x="3562" y="1636"/>
                <a:ext cx="405" cy="200"/>
              </a:xfrm>
              <a:custGeom>
                <a:avLst/>
                <a:gdLst>
                  <a:gd name="T0" fmla="*/ 55524 w 83"/>
                  <a:gd name="T1" fmla="*/ 215205 h 41"/>
                  <a:gd name="T2" fmla="*/ 107691 w 83"/>
                  <a:gd name="T3" fmla="*/ 173873 h 41"/>
                  <a:gd name="T4" fmla="*/ 270930 w 83"/>
                  <a:gd name="T5" fmla="*/ 79859 h 41"/>
                  <a:gd name="T6" fmla="*/ 351457 w 83"/>
                  <a:gd name="T7" fmla="*/ 13585 h 41"/>
                  <a:gd name="T8" fmla="*/ 417789 w 83"/>
                  <a:gd name="T9" fmla="*/ 13585 h 41"/>
                  <a:gd name="T10" fmla="*/ 378738 w 83"/>
                  <a:gd name="T11" fmla="*/ 55493 h 41"/>
                  <a:gd name="T12" fmla="*/ 310074 w 83"/>
                  <a:gd name="T13" fmla="*/ 121761 h 41"/>
                  <a:gd name="T14" fmla="*/ 310074 w 83"/>
                  <a:gd name="T15" fmla="*/ 163093 h 41"/>
                  <a:gd name="T16" fmla="*/ 378738 w 83"/>
                  <a:gd name="T17" fmla="*/ 135346 h 41"/>
                  <a:gd name="T18" fmla="*/ 525480 w 83"/>
                  <a:gd name="T19" fmla="*/ 201620 h 41"/>
                  <a:gd name="T20" fmla="*/ 581121 w 83"/>
                  <a:gd name="T21" fmla="*/ 215205 h 41"/>
                  <a:gd name="T22" fmla="*/ 594720 w 83"/>
                  <a:gd name="T23" fmla="*/ 229366 h 41"/>
                  <a:gd name="T24" fmla="*/ 661053 w 83"/>
                  <a:gd name="T25" fmla="*/ 173873 h 41"/>
                  <a:gd name="T26" fmla="*/ 862865 w 83"/>
                  <a:gd name="T27" fmla="*/ 107605 h 41"/>
                  <a:gd name="T28" fmla="*/ 849270 w 83"/>
                  <a:gd name="T29" fmla="*/ 148937 h 41"/>
                  <a:gd name="T30" fmla="*/ 890624 w 83"/>
                  <a:gd name="T31" fmla="*/ 188029 h 41"/>
                  <a:gd name="T32" fmla="*/ 971151 w 83"/>
                  <a:gd name="T33" fmla="*/ 173873 h 41"/>
                  <a:gd name="T34" fmla="*/ 1026104 w 83"/>
                  <a:gd name="T35" fmla="*/ 242951 h 41"/>
                  <a:gd name="T36" fmla="*/ 1106601 w 83"/>
                  <a:gd name="T37" fmla="*/ 257107 h 41"/>
                  <a:gd name="T38" fmla="*/ 1106601 w 83"/>
                  <a:gd name="T39" fmla="*/ 281951 h 41"/>
                  <a:gd name="T40" fmla="*/ 1065248 w 83"/>
                  <a:gd name="T41" fmla="*/ 281951 h 41"/>
                  <a:gd name="T42" fmla="*/ 1012510 w 83"/>
                  <a:gd name="T43" fmla="*/ 281951 h 41"/>
                  <a:gd name="T44" fmla="*/ 931983 w 83"/>
                  <a:gd name="T45" fmla="*/ 281951 h 41"/>
                  <a:gd name="T46" fmla="*/ 931983 w 83"/>
                  <a:gd name="T47" fmla="*/ 323259 h 41"/>
                  <a:gd name="T48" fmla="*/ 837886 w 83"/>
                  <a:gd name="T49" fmla="*/ 281951 h 41"/>
                  <a:gd name="T50" fmla="*/ 769339 w 83"/>
                  <a:gd name="T51" fmla="*/ 309102 h 41"/>
                  <a:gd name="T52" fmla="*/ 741457 w 83"/>
                  <a:gd name="T53" fmla="*/ 336849 h 41"/>
                  <a:gd name="T54" fmla="*/ 675242 w 83"/>
                  <a:gd name="T55" fmla="*/ 336849 h 41"/>
                  <a:gd name="T56" fmla="*/ 619577 w 83"/>
                  <a:gd name="T57" fmla="*/ 403117 h 41"/>
                  <a:gd name="T58" fmla="*/ 633171 w 83"/>
                  <a:gd name="T59" fmla="*/ 378298 h 41"/>
                  <a:gd name="T60" fmla="*/ 594720 w 83"/>
                  <a:gd name="T61" fmla="*/ 378298 h 41"/>
                  <a:gd name="T62" fmla="*/ 566956 w 83"/>
                  <a:gd name="T63" fmla="*/ 364590 h 41"/>
                  <a:gd name="T64" fmla="*/ 539645 w 83"/>
                  <a:gd name="T65" fmla="*/ 430863 h 41"/>
                  <a:gd name="T66" fmla="*/ 487030 w 83"/>
                  <a:gd name="T67" fmla="*/ 510722 h 41"/>
                  <a:gd name="T68" fmla="*/ 459148 w 83"/>
                  <a:gd name="T69" fmla="*/ 524902 h 41"/>
                  <a:gd name="T70" fmla="*/ 472859 w 83"/>
                  <a:gd name="T71" fmla="*/ 486351 h 41"/>
                  <a:gd name="T72" fmla="*/ 431384 w 83"/>
                  <a:gd name="T73" fmla="*/ 486351 h 41"/>
                  <a:gd name="T74" fmla="*/ 403600 w 83"/>
                  <a:gd name="T75" fmla="*/ 389556 h 41"/>
                  <a:gd name="T76" fmla="*/ 392933 w 83"/>
                  <a:gd name="T77" fmla="*/ 378298 h 41"/>
                  <a:gd name="T78" fmla="*/ 310074 w 83"/>
                  <a:gd name="T79" fmla="*/ 351005 h 41"/>
                  <a:gd name="T80" fmla="*/ 295909 w 83"/>
                  <a:gd name="T81" fmla="*/ 351005 h 41"/>
                  <a:gd name="T82" fmla="*/ 215977 w 83"/>
                  <a:gd name="T83" fmla="*/ 323259 h 41"/>
                  <a:gd name="T84" fmla="*/ 55524 w 83"/>
                  <a:gd name="T85" fmla="*/ 257107 h 41"/>
                  <a:gd name="T86" fmla="*/ 0 w 83"/>
                  <a:gd name="T87" fmla="*/ 22936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43" name="Freeform 55"/>
            <p:cNvSpPr>
              <a:spLocks/>
            </p:cNvSpPr>
            <p:nvPr/>
          </p:nvSpPr>
          <p:spPr bwMode="auto">
            <a:xfrm>
              <a:off x="3872" y="1838"/>
              <a:ext cx="206" cy="351"/>
            </a:xfrm>
            <a:custGeom>
              <a:avLst/>
              <a:gdLst>
                <a:gd name="T0" fmla="*/ 18298 w 40"/>
                <a:gd name="T1" fmla="*/ 66046 h 72"/>
                <a:gd name="T2" fmla="*/ 75932 w 40"/>
                <a:gd name="T3" fmla="*/ 603267 h 72"/>
                <a:gd name="T4" fmla="*/ 75932 w 40"/>
                <a:gd name="T5" fmla="*/ 616814 h 72"/>
                <a:gd name="T6" fmla="*/ 75932 w 40"/>
                <a:gd name="T7" fmla="*/ 630381 h 72"/>
                <a:gd name="T8" fmla="*/ 75932 w 40"/>
                <a:gd name="T9" fmla="*/ 657950 h 72"/>
                <a:gd name="T10" fmla="*/ 94235 w 40"/>
                <a:gd name="T11" fmla="*/ 696428 h 72"/>
                <a:gd name="T12" fmla="*/ 112564 w 40"/>
                <a:gd name="T13" fmla="*/ 751803 h 72"/>
                <a:gd name="T14" fmla="*/ 75932 w 40"/>
                <a:gd name="T15" fmla="*/ 792919 h 72"/>
                <a:gd name="T16" fmla="*/ 75932 w 40"/>
                <a:gd name="T17" fmla="*/ 803707 h 72"/>
                <a:gd name="T18" fmla="*/ 36601 w 40"/>
                <a:gd name="T19" fmla="*/ 845535 h 72"/>
                <a:gd name="T20" fmla="*/ 0 w 40"/>
                <a:gd name="T21" fmla="*/ 872625 h 72"/>
                <a:gd name="T22" fmla="*/ 0 w 40"/>
                <a:gd name="T23" fmla="*/ 913882 h 72"/>
                <a:gd name="T24" fmla="*/ 0 w 40"/>
                <a:gd name="T25" fmla="*/ 952809 h 72"/>
                <a:gd name="T26" fmla="*/ 0 w 40"/>
                <a:gd name="T27" fmla="*/ 952809 h 72"/>
                <a:gd name="T28" fmla="*/ 0 w 40"/>
                <a:gd name="T29" fmla="*/ 966357 h 72"/>
                <a:gd name="T30" fmla="*/ 0 w 40"/>
                <a:gd name="T31" fmla="*/ 966357 h 72"/>
                <a:gd name="T32" fmla="*/ 18298 w 40"/>
                <a:gd name="T33" fmla="*/ 966357 h 72"/>
                <a:gd name="T34" fmla="*/ 36601 w 40"/>
                <a:gd name="T35" fmla="*/ 966357 h 72"/>
                <a:gd name="T36" fmla="*/ 36601 w 40"/>
                <a:gd name="T37" fmla="*/ 952809 h 72"/>
                <a:gd name="T38" fmla="*/ 36601 w 40"/>
                <a:gd name="T39" fmla="*/ 938671 h 72"/>
                <a:gd name="T40" fmla="*/ 94235 w 40"/>
                <a:gd name="T41" fmla="*/ 938671 h 72"/>
                <a:gd name="T42" fmla="*/ 148474 w 40"/>
                <a:gd name="T43" fmla="*/ 925124 h 72"/>
                <a:gd name="T44" fmla="*/ 224406 w 40"/>
                <a:gd name="T45" fmla="*/ 952809 h 72"/>
                <a:gd name="T46" fmla="*/ 224406 w 40"/>
                <a:gd name="T47" fmla="*/ 952809 h 72"/>
                <a:gd name="T48" fmla="*/ 242735 w 40"/>
                <a:gd name="T49" fmla="*/ 952809 h 72"/>
                <a:gd name="T50" fmla="*/ 261033 w 40"/>
                <a:gd name="T51" fmla="*/ 913882 h 72"/>
                <a:gd name="T52" fmla="*/ 296815 w 40"/>
                <a:gd name="T53" fmla="*/ 913882 h 72"/>
                <a:gd name="T54" fmla="*/ 318667 w 40"/>
                <a:gd name="T55" fmla="*/ 925124 h 72"/>
                <a:gd name="T56" fmla="*/ 336970 w 40"/>
                <a:gd name="T57" fmla="*/ 938671 h 72"/>
                <a:gd name="T58" fmla="*/ 355268 w 40"/>
                <a:gd name="T59" fmla="*/ 925124 h 72"/>
                <a:gd name="T60" fmla="*/ 372881 w 40"/>
                <a:gd name="T61" fmla="*/ 872625 h 72"/>
                <a:gd name="T62" fmla="*/ 391050 w 40"/>
                <a:gd name="T63" fmla="*/ 859082 h 72"/>
                <a:gd name="T64" fmla="*/ 409374 w 40"/>
                <a:gd name="T65" fmla="*/ 859082 h 72"/>
                <a:gd name="T66" fmla="*/ 449528 w 40"/>
                <a:gd name="T67" fmla="*/ 886767 h 72"/>
                <a:gd name="T68" fmla="*/ 503608 w 40"/>
                <a:gd name="T69" fmla="*/ 886767 h 72"/>
                <a:gd name="T70" fmla="*/ 521911 w 40"/>
                <a:gd name="T71" fmla="*/ 845535 h 72"/>
                <a:gd name="T72" fmla="*/ 615482 w 40"/>
                <a:gd name="T73" fmla="*/ 751803 h 72"/>
                <a:gd name="T74" fmla="*/ 615482 w 40"/>
                <a:gd name="T75" fmla="*/ 710546 h 72"/>
                <a:gd name="T76" fmla="*/ 633780 w 40"/>
                <a:gd name="T77" fmla="*/ 710546 h 72"/>
                <a:gd name="T78" fmla="*/ 692237 w 40"/>
                <a:gd name="T79" fmla="*/ 710546 h 72"/>
                <a:gd name="T80" fmla="*/ 709716 w 40"/>
                <a:gd name="T81" fmla="*/ 696428 h 72"/>
                <a:gd name="T82" fmla="*/ 746343 w 40"/>
                <a:gd name="T83" fmla="*/ 685640 h 72"/>
                <a:gd name="T84" fmla="*/ 746343 w 40"/>
                <a:gd name="T85" fmla="*/ 671497 h 72"/>
                <a:gd name="T86" fmla="*/ 746343 w 40"/>
                <a:gd name="T87" fmla="*/ 630381 h 72"/>
                <a:gd name="T88" fmla="*/ 746343 w 40"/>
                <a:gd name="T89" fmla="*/ 630381 h 72"/>
                <a:gd name="T90" fmla="*/ 746343 w 40"/>
                <a:gd name="T91" fmla="*/ 603267 h 72"/>
                <a:gd name="T92" fmla="*/ 652083 w 40"/>
                <a:gd name="T93" fmla="*/ 13548 h 72"/>
                <a:gd name="T94" fmla="*/ 652083 w 40"/>
                <a:gd name="T95" fmla="*/ 0 h 72"/>
                <a:gd name="T96" fmla="*/ 166772 w 40"/>
                <a:gd name="T97" fmla="*/ 41233 h 72"/>
                <a:gd name="T98" fmla="*/ 148474 w 40"/>
                <a:gd name="T99" fmla="*/ 54805 h 72"/>
                <a:gd name="T100" fmla="*/ 112564 w 40"/>
                <a:gd name="T101" fmla="*/ 66046 h 72"/>
                <a:gd name="T102" fmla="*/ 94235 w 40"/>
                <a:gd name="T103" fmla="*/ 79589 h 72"/>
                <a:gd name="T104" fmla="*/ 54240 w 40"/>
                <a:gd name="T105" fmla="*/ 79589 h 72"/>
                <a:gd name="T106" fmla="*/ 18298 w 40"/>
                <a:gd name="T107" fmla="*/ 66046 h 72"/>
                <a:gd name="T108" fmla="*/ 18298 w 40"/>
                <a:gd name="T109" fmla="*/ 6604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 name="Freeform 57"/>
            <p:cNvSpPr>
              <a:spLocks/>
            </p:cNvSpPr>
            <p:nvPr/>
          </p:nvSpPr>
          <p:spPr bwMode="auto">
            <a:xfrm>
              <a:off x="4324" y="1721"/>
              <a:ext cx="404" cy="249"/>
            </a:xfrm>
            <a:custGeom>
              <a:avLst/>
              <a:gdLst>
                <a:gd name="T0" fmla="*/ 339299 w 79"/>
                <a:gd name="T1" fmla="*/ 663155 h 51"/>
                <a:gd name="T2" fmla="*/ 982850 w 79"/>
                <a:gd name="T3" fmla="*/ 568760 h 51"/>
                <a:gd name="T4" fmla="*/ 1182523 w 79"/>
                <a:gd name="T5" fmla="*/ 540940 h 51"/>
                <a:gd name="T6" fmla="*/ 1199655 w 79"/>
                <a:gd name="T7" fmla="*/ 540940 h 51"/>
                <a:gd name="T8" fmla="*/ 1199655 w 79"/>
                <a:gd name="T9" fmla="*/ 527328 h 51"/>
                <a:gd name="T10" fmla="*/ 1199655 w 79"/>
                <a:gd name="T11" fmla="*/ 515913 h 51"/>
                <a:gd name="T12" fmla="*/ 1217436 w 79"/>
                <a:gd name="T13" fmla="*/ 502301 h 51"/>
                <a:gd name="T14" fmla="*/ 1252349 w 79"/>
                <a:gd name="T15" fmla="*/ 502301 h 51"/>
                <a:gd name="T16" fmla="*/ 1269322 w 79"/>
                <a:gd name="T17" fmla="*/ 502301 h 51"/>
                <a:gd name="T18" fmla="*/ 1322021 w 79"/>
                <a:gd name="T19" fmla="*/ 474482 h 51"/>
                <a:gd name="T20" fmla="*/ 1322021 w 79"/>
                <a:gd name="T21" fmla="*/ 446667 h 51"/>
                <a:gd name="T22" fmla="*/ 1378198 w 79"/>
                <a:gd name="T23" fmla="*/ 418750 h 51"/>
                <a:gd name="T24" fmla="*/ 1412977 w 79"/>
                <a:gd name="T25" fmla="*/ 405118 h 51"/>
                <a:gd name="T26" fmla="*/ 1412977 w 79"/>
                <a:gd name="T27" fmla="*/ 393723 h 51"/>
                <a:gd name="T28" fmla="*/ 1378198 w 79"/>
                <a:gd name="T29" fmla="*/ 380111 h 51"/>
                <a:gd name="T30" fmla="*/ 1360411 w 79"/>
                <a:gd name="T31" fmla="*/ 365903 h 51"/>
                <a:gd name="T32" fmla="*/ 1343285 w 79"/>
                <a:gd name="T33" fmla="*/ 365903 h 51"/>
                <a:gd name="T34" fmla="*/ 1343285 w 79"/>
                <a:gd name="T35" fmla="*/ 352291 h 51"/>
                <a:gd name="T36" fmla="*/ 1304235 w 79"/>
                <a:gd name="T37" fmla="*/ 352291 h 51"/>
                <a:gd name="T38" fmla="*/ 1304235 w 79"/>
                <a:gd name="T39" fmla="*/ 324476 h 51"/>
                <a:gd name="T40" fmla="*/ 1269322 w 79"/>
                <a:gd name="T41" fmla="*/ 324476 h 51"/>
                <a:gd name="T42" fmla="*/ 1269322 w 79"/>
                <a:gd name="T43" fmla="*/ 310864 h 51"/>
                <a:gd name="T44" fmla="*/ 1269322 w 79"/>
                <a:gd name="T45" fmla="*/ 271625 h 51"/>
                <a:gd name="T46" fmla="*/ 1287108 w 79"/>
                <a:gd name="T47" fmla="*/ 271625 h 51"/>
                <a:gd name="T48" fmla="*/ 1269322 w 79"/>
                <a:gd name="T49" fmla="*/ 244284 h 51"/>
                <a:gd name="T50" fmla="*/ 1252349 w 79"/>
                <a:gd name="T51" fmla="*/ 230076 h 51"/>
                <a:gd name="T52" fmla="*/ 1252349 w 79"/>
                <a:gd name="T53" fmla="*/ 230076 h 51"/>
                <a:gd name="T54" fmla="*/ 1269322 w 79"/>
                <a:gd name="T55" fmla="*/ 216469 h 51"/>
                <a:gd name="T56" fmla="*/ 1287108 w 79"/>
                <a:gd name="T57" fmla="*/ 202286 h 51"/>
                <a:gd name="T58" fmla="*/ 1304235 w 79"/>
                <a:gd name="T59" fmla="*/ 163642 h 51"/>
                <a:gd name="T60" fmla="*/ 1304235 w 79"/>
                <a:gd name="T61" fmla="*/ 150010 h 51"/>
                <a:gd name="T62" fmla="*/ 1322021 w 79"/>
                <a:gd name="T63" fmla="*/ 135827 h 51"/>
                <a:gd name="T64" fmla="*/ 1322021 w 79"/>
                <a:gd name="T65" fmla="*/ 122191 h 51"/>
                <a:gd name="T66" fmla="*/ 1304235 w 79"/>
                <a:gd name="T67" fmla="*/ 122191 h 51"/>
                <a:gd name="T68" fmla="*/ 1252349 w 79"/>
                <a:gd name="T69" fmla="*/ 108007 h 51"/>
                <a:gd name="T70" fmla="*/ 1252349 w 79"/>
                <a:gd name="T71" fmla="*/ 108007 h 51"/>
                <a:gd name="T72" fmla="*/ 1234568 w 79"/>
                <a:gd name="T73" fmla="*/ 94278 h 51"/>
                <a:gd name="T74" fmla="*/ 1234568 w 79"/>
                <a:gd name="T75" fmla="*/ 80642 h 51"/>
                <a:gd name="T76" fmla="*/ 1199655 w 79"/>
                <a:gd name="T77" fmla="*/ 41432 h 51"/>
                <a:gd name="T78" fmla="*/ 1182523 w 79"/>
                <a:gd name="T79" fmla="*/ 41432 h 51"/>
                <a:gd name="T80" fmla="*/ 1182523 w 79"/>
                <a:gd name="T81" fmla="*/ 27820 h 51"/>
                <a:gd name="T82" fmla="*/ 1161265 w 79"/>
                <a:gd name="T83" fmla="*/ 27820 h 51"/>
                <a:gd name="T84" fmla="*/ 1161265 w 79"/>
                <a:gd name="T85" fmla="*/ 27820 h 51"/>
                <a:gd name="T86" fmla="*/ 1161265 w 79"/>
                <a:gd name="T87" fmla="*/ 13612 h 51"/>
                <a:gd name="T88" fmla="*/ 1143478 w 79"/>
                <a:gd name="T89" fmla="*/ 0 h 51"/>
                <a:gd name="T90" fmla="*/ 160756 w 79"/>
                <a:gd name="T91" fmla="*/ 150010 h 51"/>
                <a:gd name="T92" fmla="*/ 143630 w 79"/>
                <a:gd name="T93" fmla="*/ 94278 h 51"/>
                <a:gd name="T94" fmla="*/ 90931 w 79"/>
                <a:gd name="T95" fmla="*/ 135827 h 51"/>
                <a:gd name="T96" fmla="*/ 90931 w 79"/>
                <a:gd name="T97" fmla="*/ 135827 h 51"/>
                <a:gd name="T98" fmla="*/ 69800 w 79"/>
                <a:gd name="T99" fmla="*/ 122191 h 51"/>
                <a:gd name="T100" fmla="*/ 69800 w 79"/>
                <a:gd name="T101" fmla="*/ 122191 h 51"/>
                <a:gd name="T102" fmla="*/ 52699 w 79"/>
                <a:gd name="T103" fmla="*/ 150010 h 51"/>
                <a:gd name="T104" fmla="*/ 17781 w 79"/>
                <a:gd name="T105" fmla="*/ 175037 h 51"/>
                <a:gd name="T106" fmla="*/ 0 w 79"/>
                <a:gd name="T107" fmla="*/ 188649 h 51"/>
                <a:gd name="T108" fmla="*/ 69800 w 79"/>
                <a:gd name="T109" fmla="*/ 488118 h 51"/>
                <a:gd name="T110" fmla="*/ 108742 w 79"/>
                <a:gd name="T111" fmla="*/ 690975 h 51"/>
                <a:gd name="T112" fmla="*/ 339299 w 79"/>
                <a:gd name="T113" fmla="*/ 663155 h 51"/>
                <a:gd name="T114" fmla="*/ 339299 w 79"/>
                <a:gd name="T115" fmla="*/ 663155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5" name="Freeform 59"/>
            <p:cNvSpPr>
              <a:spLocks/>
            </p:cNvSpPr>
            <p:nvPr/>
          </p:nvSpPr>
          <p:spPr bwMode="auto">
            <a:xfrm>
              <a:off x="4225" y="2350"/>
              <a:ext cx="354" cy="258"/>
            </a:xfrm>
            <a:custGeom>
              <a:avLst/>
              <a:gdLst>
                <a:gd name="T0" fmla="*/ 746104 w 69"/>
                <a:gd name="T1" fmla="*/ 705260 h 53"/>
                <a:gd name="T2" fmla="*/ 692752 w 69"/>
                <a:gd name="T3" fmla="*/ 691776 h 53"/>
                <a:gd name="T4" fmla="*/ 675458 w 69"/>
                <a:gd name="T5" fmla="*/ 639645 h 53"/>
                <a:gd name="T6" fmla="*/ 600656 w 69"/>
                <a:gd name="T7" fmla="*/ 585071 h 53"/>
                <a:gd name="T8" fmla="*/ 565276 w 69"/>
                <a:gd name="T9" fmla="*/ 519432 h 53"/>
                <a:gd name="T10" fmla="*/ 529348 w 69"/>
                <a:gd name="T11" fmla="*/ 491875 h 53"/>
                <a:gd name="T12" fmla="*/ 455229 w 69"/>
                <a:gd name="T13" fmla="*/ 453695 h 53"/>
                <a:gd name="T14" fmla="*/ 419167 w 69"/>
                <a:gd name="T15" fmla="*/ 426231 h 53"/>
                <a:gd name="T16" fmla="*/ 401872 w 69"/>
                <a:gd name="T17" fmla="*/ 399243 h 53"/>
                <a:gd name="T18" fmla="*/ 273714 w 69"/>
                <a:gd name="T19" fmla="*/ 333604 h 53"/>
                <a:gd name="T20" fmla="*/ 238339 w 69"/>
                <a:gd name="T21" fmla="*/ 306042 h 53"/>
                <a:gd name="T22" fmla="*/ 181484 w 69"/>
                <a:gd name="T23" fmla="*/ 251589 h 53"/>
                <a:gd name="T24" fmla="*/ 145427 w 69"/>
                <a:gd name="T25" fmla="*/ 213415 h 53"/>
                <a:gd name="T26" fmla="*/ 17951 w 69"/>
                <a:gd name="T27" fmla="*/ 185828 h 53"/>
                <a:gd name="T28" fmla="*/ 17951 w 69"/>
                <a:gd name="T29" fmla="*/ 134145 h 53"/>
                <a:gd name="T30" fmla="*/ 53351 w 69"/>
                <a:gd name="T31" fmla="*/ 106705 h 53"/>
                <a:gd name="T32" fmla="*/ 53351 w 69"/>
                <a:gd name="T33" fmla="*/ 93201 h 53"/>
                <a:gd name="T34" fmla="*/ 145427 w 69"/>
                <a:gd name="T35" fmla="*/ 65756 h 53"/>
                <a:gd name="T36" fmla="*/ 220255 w 69"/>
                <a:gd name="T37" fmla="*/ 40949 h 53"/>
                <a:gd name="T38" fmla="*/ 238339 w 69"/>
                <a:gd name="T39" fmla="*/ 27557 h 53"/>
                <a:gd name="T40" fmla="*/ 565276 w 69"/>
                <a:gd name="T41" fmla="*/ 13508 h 53"/>
                <a:gd name="T42" fmla="*/ 565276 w 69"/>
                <a:gd name="T43" fmla="*/ 27557 h 53"/>
                <a:gd name="T44" fmla="*/ 639426 w 69"/>
                <a:gd name="T45" fmla="*/ 51683 h 53"/>
                <a:gd name="T46" fmla="*/ 931092 w 69"/>
                <a:gd name="T47" fmla="*/ 51683 h 53"/>
                <a:gd name="T48" fmla="*/ 1240893 w 69"/>
                <a:gd name="T49" fmla="*/ 226894 h 53"/>
                <a:gd name="T50" fmla="*/ 1204831 w 69"/>
                <a:gd name="T51" fmla="*/ 251589 h 53"/>
                <a:gd name="T52" fmla="*/ 1147981 w 69"/>
                <a:gd name="T53" fmla="*/ 320095 h 53"/>
                <a:gd name="T54" fmla="*/ 1130004 w 69"/>
                <a:gd name="T55" fmla="*/ 371778 h 53"/>
                <a:gd name="T56" fmla="*/ 1130004 w 69"/>
                <a:gd name="T57" fmla="*/ 399243 h 53"/>
                <a:gd name="T58" fmla="*/ 1094624 w 69"/>
                <a:gd name="T59" fmla="*/ 412727 h 53"/>
                <a:gd name="T60" fmla="*/ 1077360 w 69"/>
                <a:gd name="T61" fmla="*/ 440192 h 53"/>
                <a:gd name="T62" fmla="*/ 1037774 w 69"/>
                <a:gd name="T63" fmla="*/ 464999 h 53"/>
                <a:gd name="T64" fmla="*/ 966492 w 69"/>
                <a:gd name="T65" fmla="*/ 519432 h 53"/>
                <a:gd name="T66" fmla="*/ 913823 w 69"/>
                <a:gd name="T67" fmla="*/ 546897 h 53"/>
                <a:gd name="T68" fmla="*/ 892347 w 69"/>
                <a:gd name="T69" fmla="*/ 571115 h 53"/>
                <a:gd name="T70" fmla="*/ 838995 w 69"/>
                <a:gd name="T71" fmla="*/ 585071 h 53"/>
                <a:gd name="T72" fmla="*/ 838995 w 69"/>
                <a:gd name="T73" fmla="*/ 598579 h 53"/>
                <a:gd name="T74" fmla="*/ 821044 w 69"/>
                <a:gd name="T75" fmla="*/ 626137 h 53"/>
                <a:gd name="T76" fmla="*/ 785664 w 69"/>
                <a:gd name="T77" fmla="*/ 639645 h 53"/>
                <a:gd name="T78" fmla="*/ 785664 w 69"/>
                <a:gd name="T79" fmla="*/ 639645 h 53"/>
                <a:gd name="T80" fmla="*/ 785664 w 69"/>
                <a:gd name="T81" fmla="*/ 653008 h 53"/>
                <a:gd name="T82" fmla="*/ 802959 w 69"/>
                <a:gd name="T83" fmla="*/ 664311 h 53"/>
                <a:gd name="T84" fmla="*/ 764189 w 69"/>
                <a:gd name="T85" fmla="*/ 677820 h 53"/>
                <a:gd name="T86" fmla="*/ 746104 w 69"/>
                <a:gd name="T87" fmla="*/ 691776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6" name="Freeform 60"/>
            <p:cNvSpPr>
              <a:spLocks/>
            </p:cNvSpPr>
            <p:nvPr/>
          </p:nvSpPr>
          <p:spPr bwMode="auto">
            <a:xfrm>
              <a:off x="4066" y="2384"/>
              <a:ext cx="376" cy="376"/>
            </a:xfrm>
            <a:custGeom>
              <a:avLst/>
              <a:gdLst>
                <a:gd name="T0" fmla="*/ 166846 w 73"/>
                <a:gd name="T1" fmla="*/ 555513 h 77"/>
                <a:gd name="T2" fmla="*/ 206877 w 73"/>
                <a:gd name="T3" fmla="*/ 596980 h 77"/>
                <a:gd name="T4" fmla="*/ 242824 w 73"/>
                <a:gd name="T5" fmla="*/ 624927 h 77"/>
                <a:gd name="T6" fmla="*/ 242824 w 73"/>
                <a:gd name="T7" fmla="*/ 663577 h 77"/>
                <a:gd name="T8" fmla="*/ 261129 w 73"/>
                <a:gd name="T9" fmla="*/ 677196 h 77"/>
                <a:gd name="T10" fmla="*/ 242824 w 73"/>
                <a:gd name="T11" fmla="*/ 747058 h 77"/>
                <a:gd name="T12" fmla="*/ 224518 w 73"/>
                <a:gd name="T13" fmla="*/ 813659 h 77"/>
                <a:gd name="T14" fmla="*/ 261129 w 73"/>
                <a:gd name="T15" fmla="*/ 921722 h 77"/>
                <a:gd name="T16" fmla="*/ 297076 w 73"/>
                <a:gd name="T17" fmla="*/ 963165 h 77"/>
                <a:gd name="T18" fmla="*/ 318807 w 73"/>
                <a:gd name="T19" fmla="*/ 1002411 h 77"/>
                <a:gd name="T20" fmla="*/ 337112 w 73"/>
                <a:gd name="T21" fmla="*/ 1030240 h 77"/>
                <a:gd name="T22" fmla="*/ 1083864 w 73"/>
                <a:gd name="T23" fmla="*/ 1030240 h 77"/>
                <a:gd name="T24" fmla="*/ 1120500 w 73"/>
                <a:gd name="T25" fmla="*/ 1043854 h 77"/>
                <a:gd name="T26" fmla="*/ 1102169 w 73"/>
                <a:gd name="T27" fmla="*/ 963165 h 77"/>
                <a:gd name="T28" fmla="*/ 1120500 w 73"/>
                <a:gd name="T29" fmla="*/ 935908 h 77"/>
                <a:gd name="T30" fmla="*/ 1196458 w 73"/>
                <a:gd name="T31" fmla="*/ 935908 h 77"/>
                <a:gd name="T32" fmla="*/ 1250710 w 73"/>
                <a:gd name="T33" fmla="*/ 935908 h 77"/>
                <a:gd name="T34" fmla="*/ 1250710 w 73"/>
                <a:gd name="T35" fmla="*/ 880138 h 77"/>
                <a:gd name="T36" fmla="*/ 1250710 w 73"/>
                <a:gd name="T37" fmla="*/ 841483 h 77"/>
                <a:gd name="T38" fmla="*/ 1286522 w 73"/>
                <a:gd name="T39" fmla="*/ 719229 h 77"/>
                <a:gd name="T40" fmla="*/ 1326687 w 73"/>
                <a:gd name="T41" fmla="*/ 649845 h 77"/>
                <a:gd name="T42" fmla="*/ 1363299 w 73"/>
                <a:gd name="T43" fmla="*/ 638541 h 77"/>
                <a:gd name="T44" fmla="*/ 1363299 w 73"/>
                <a:gd name="T45" fmla="*/ 624927 h 77"/>
                <a:gd name="T46" fmla="*/ 1344993 w 73"/>
                <a:gd name="T47" fmla="*/ 624927 h 77"/>
                <a:gd name="T48" fmla="*/ 1286522 w 73"/>
                <a:gd name="T49" fmla="*/ 610595 h 77"/>
                <a:gd name="T50" fmla="*/ 1269015 w 73"/>
                <a:gd name="T51" fmla="*/ 555513 h 77"/>
                <a:gd name="T52" fmla="*/ 1196458 w 73"/>
                <a:gd name="T53" fmla="*/ 502648 h 77"/>
                <a:gd name="T54" fmla="*/ 1156421 w 73"/>
                <a:gd name="T55" fmla="*/ 433259 h 77"/>
                <a:gd name="T56" fmla="*/ 1120500 w 73"/>
                <a:gd name="T57" fmla="*/ 405435 h 77"/>
                <a:gd name="T58" fmla="*/ 1043699 w 73"/>
                <a:gd name="T59" fmla="*/ 366781 h 77"/>
                <a:gd name="T60" fmla="*/ 1007886 w 73"/>
                <a:gd name="T61" fmla="*/ 338835 h 77"/>
                <a:gd name="T62" fmla="*/ 989580 w 73"/>
                <a:gd name="T63" fmla="*/ 311006 h 77"/>
                <a:gd name="T64" fmla="*/ 859371 w 73"/>
                <a:gd name="T65" fmla="*/ 244527 h 77"/>
                <a:gd name="T66" fmla="*/ 822734 w 73"/>
                <a:gd name="T67" fmla="*/ 216581 h 77"/>
                <a:gd name="T68" fmla="*/ 765088 w 73"/>
                <a:gd name="T69" fmla="*/ 163716 h 77"/>
                <a:gd name="T70" fmla="*/ 728446 w 73"/>
                <a:gd name="T71" fmla="*/ 122254 h 77"/>
                <a:gd name="T72" fmla="*/ 598242 w 73"/>
                <a:gd name="T73" fmla="*/ 94425 h 77"/>
                <a:gd name="T74" fmla="*/ 598242 w 73"/>
                <a:gd name="T75" fmla="*/ 41443 h 77"/>
                <a:gd name="T76" fmla="*/ 634163 w 73"/>
                <a:gd name="T77" fmla="*/ 13614 h 77"/>
                <a:gd name="T78" fmla="*/ 634163 w 73"/>
                <a:gd name="T79" fmla="*/ 0 h 77"/>
                <a:gd name="T80" fmla="*/ 0 w 73"/>
                <a:gd name="T81" fmla="*/ 66479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7" name="Freeform 62"/>
            <p:cNvSpPr>
              <a:spLocks/>
            </p:cNvSpPr>
            <p:nvPr/>
          </p:nvSpPr>
          <p:spPr bwMode="auto">
            <a:xfrm>
              <a:off x="4662" y="1901"/>
              <a:ext cx="76" cy="117"/>
            </a:xfrm>
            <a:custGeom>
              <a:avLst/>
              <a:gdLst>
                <a:gd name="T0" fmla="*/ 253759 w 15"/>
                <a:gd name="T1" fmla="*/ 294859 h 24"/>
                <a:gd name="T2" fmla="*/ 253759 w 15"/>
                <a:gd name="T3" fmla="*/ 269953 h 24"/>
                <a:gd name="T4" fmla="*/ 237252 w 15"/>
                <a:gd name="T5" fmla="*/ 242268 h 24"/>
                <a:gd name="T6" fmla="*/ 203675 w 15"/>
                <a:gd name="T7" fmla="*/ 214676 h 24"/>
                <a:gd name="T8" fmla="*/ 169992 w 15"/>
                <a:gd name="T9" fmla="*/ 201128 h 24"/>
                <a:gd name="T10" fmla="*/ 153616 w 15"/>
                <a:gd name="T11" fmla="*/ 187580 h 24"/>
                <a:gd name="T12" fmla="*/ 153616 w 15"/>
                <a:gd name="T13" fmla="*/ 159895 h 24"/>
                <a:gd name="T14" fmla="*/ 116675 w 15"/>
                <a:gd name="T15" fmla="*/ 121417 h 24"/>
                <a:gd name="T16" fmla="*/ 100143 w 15"/>
                <a:gd name="T17" fmla="*/ 107279 h 24"/>
                <a:gd name="T18" fmla="*/ 83635 w 15"/>
                <a:gd name="T19" fmla="*/ 79589 h 24"/>
                <a:gd name="T20" fmla="*/ 66591 w 15"/>
                <a:gd name="T21" fmla="*/ 66046 h 24"/>
                <a:gd name="T22" fmla="*/ 66591 w 15"/>
                <a:gd name="T23" fmla="*/ 55375 h 24"/>
                <a:gd name="T24" fmla="*/ 66591 w 15"/>
                <a:gd name="T25" fmla="*/ 55375 h 24"/>
                <a:gd name="T26" fmla="*/ 66591 w 15"/>
                <a:gd name="T27" fmla="*/ 41257 h 24"/>
                <a:gd name="T28" fmla="*/ 83635 w 15"/>
                <a:gd name="T29" fmla="*/ 0 h 24"/>
                <a:gd name="T30" fmla="*/ 66591 w 15"/>
                <a:gd name="T31" fmla="*/ 0 h 24"/>
                <a:gd name="T32" fmla="*/ 33551 w 15"/>
                <a:gd name="T33" fmla="*/ 0 h 24"/>
                <a:gd name="T34" fmla="*/ 16507 w 15"/>
                <a:gd name="T35" fmla="*/ 13548 h 24"/>
                <a:gd name="T36" fmla="*/ 16507 w 15"/>
                <a:gd name="T37" fmla="*/ 27685 h 24"/>
                <a:gd name="T38" fmla="*/ 16507 w 15"/>
                <a:gd name="T39" fmla="*/ 41257 h 24"/>
                <a:gd name="T40" fmla="*/ 0 w 15"/>
                <a:gd name="T41" fmla="*/ 41257 h 24"/>
                <a:gd name="T42" fmla="*/ 116675 w 15"/>
                <a:gd name="T43" fmla="*/ 321974 h 24"/>
                <a:gd name="T44" fmla="*/ 253759 w 15"/>
                <a:gd name="T45" fmla="*/ 294859 h 24"/>
                <a:gd name="T46" fmla="*/ 253759 w 15"/>
                <a:gd name="T47" fmla="*/ 2948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65" name="Freeform 63"/>
          <p:cNvSpPr>
            <a:spLocks/>
          </p:cNvSpPr>
          <p:nvPr/>
        </p:nvSpPr>
        <p:spPr bwMode="auto">
          <a:xfrm>
            <a:off x="7445375" y="2801938"/>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6" name="Freeform 64"/>
          <p:cNvSpPr>
            <a:spLocks/>
          </p:cNvSpPr>
          <p:nvPr/>
        </p:nvSpPr>
        <p:spPr bwMode="auto">
          <a:xfrm>
            <a:off x="7583488" y="2654300"/>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7" name="Freeform 65"/>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8" name="Freeform 66"/>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9" name="Freeform 67"/>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0" name="Freeform 68"/>
          <p:cNvSpPr>
            <a:spLocks/>
          </p:cNvSpPr>
          <p:nvPr/>
        </p:nvSpPr>
        <p:spPr bwMode="auto">
          <a:xfrm>
            <a:off x="7697788" y="1887538"/>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71" name="Group 69"/>
          <p:cNvGrpSpPr>
            <a:grpSpLocks/>
          </p:cNvGrpSpPr>
          <p:nvPr/>
        </p:nvGrpSpPr>
        <p:grpSpPr bwMode="auto">
          <a:xfrm>
            <a:off x="3159125" y="4589463"/>
            <a:ext cx="1044575" cy="635000"/>
            <a:chOff x="1991" y="3321"/>
            <a:chExt cx="361" cy="231"/>
          </a:xfrm>
        </p:grpSpPr>
        <p:sp>
          <p:nvSpPr>
            <p:cNvPr id="72" name="Freeform 70"/>
            <p:cNvSpPr>
              <a:spLocks/>
            </p:cNvSpPr>
            <p:nvPr/>
          </p:nvSpPr>
          <p:spPr bwMode="auto">
            <a:xfrm>
              <a:off x="2274" y="3459"/>
              <a:ext cx="78" cy="93"/>
            </a:xfrm>
            <a:custGeom>
              <a:avLst/>
              <a:gdLst>
                <a:gd name="T0" fmla="*/ 0 w 16"/>
                <a:gd name="T1" fmla="*/ 95330 h 19"/>
                <a:gd name="T2" fmla="*/ 13548 w 16"/>
                <a:gd name="T3" fmla="*/ 179666 h 19"/>
                <a:gd name="T4" fmla="*/ 13548 w 16"/>
                <a:gd name="T5" fmla="*/ 219294 h 19"/>
                <a:gd name="T6" fmla="*/ 79589 w 16"/>
                <a:gd name="T7" fmla="*/ 261173 h 19"/>
                <a:gd name="T8" fmla="*/ 107279 w 16"/>
                <a:gd name="T9" fmla="*/ 219294 h 19"/>
                <a:gd name="T10" fmla="*/ 214554 w 16"/>
                <a:gd name="T11" fmla="*/ 151512 h 19"/>
                <a:gd name="T12" fmla="*/ 173443 w 16"/>
                <a:gd name="T13" fmla="*/ 67205 h 19"/>
                <a:gd name="T14" fmla="*/ 41233 w 16"/>
                <a:gd name="T15" fmla="*/ 0 h 19"/>
                <a:gd name="T16" fmla="*/ 41233 w 16"/>
                <a:gd name="T17" fmla="*/ 67205 h 19"/>
                <a:gd name="T18" fmla="*/ 0 w 16"/>
                <a:gd name="T19" fmla="*/ 95330 h 19"/>
                <a:gd name="T20" fmla="*/ 0 w 16"/>
                <a:gd name="T21" fmla="*/ 9533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3" name="Freeform 71"/>
            <p:cNvSpPr>
              <a:spLocks/>
            </p:cNvSpPr>
            <p:nvPr/>
          </p:nvSpPr>
          <p:spPr bwMode="auto">
            <a:xfrm>
              <a:off x="2235" y="3409"/>
              <a:ext cx="44" cy="29"/>
            </a:xfrm>
            <a:custGeom>
              <a:avLst/>
              <a:gdLst>
                <a:gd name="T0" fmla="*/ 41707 w 9"/>
                <a:gd name="T1" fmla="*/ 76439 h 6"/>
                <a:gd name="T2" fmla="*/ 109135 w 9"/>
                <a:gd name="T3" fmla="*/ 76439 h 6"/>
                <a:gd name="T4" fmla="*/ 122804 w 9"/>
                <a:gd name="T5" fmla="*/ 39295 h 6"/>
                <a:gd name="T6" fmla="*/ 66826 w 9"/>
                <a:gd name="T7" fmla="*/ 26187 h 6"/>
                <a:gd name="T8" fmla="*/ 41707 w 9"/>
                <a:gd name="T9" fmla="*/ 26187 h 6"/>
                <a:gd name="T10" fmla="*/ 28038 w 9"/>
                <a:gd name="T11" fmla="*/ 0 h 6"/>
                <a:gd name="T12" fmla="*/ 0 w 9"/>
                <a:gd name="T13" fmla="*/ 26187 h 6"/>
                <a:gd name="T14" fmla="*/ 28038 w 9"/>
                <a:gd name="T15" fmla="*/ 63355 h 6"/>
                <a:gd name="T16" fmla="*/ 41707 w 9"/>
                <a:gd name="T17" fmla="*/ 76439 h 6"/>
                <a:gd name="T18" fmla="*/ 41707 w 9"/>
                <a:gd name="T19" fmla="*/ 7643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4" name="Freeform 72"/>
            <p:cNvSpPr>
              <a:spLocks/>
            </p:cNvSpPr>
            <p:nvPr/>
          </p:nvSpPr>
          <p:spPr bwMode="auto">
            <a:xfrm>
              <a:off x="2225" y="3438"/>
              <a:ext cx="20" cy="10"/>
            </a:xfrm>
            <a:custGeom>
              <a:avLst/>
              <a:gdLst>
                <a:gd name="T0" fmla="*/ 0 w 4"/>
                <a:gd name="T1" fmla="*/ 31250 h 2"/>
                <a:gd name="T2" fmla="*/ 62500 w 4"/>
                <a:gd name="T3" fmla="*/ 0 h 2"/>
                <a:gd name="T4" fmla="*/ 62500 w 4"/>
                <a:gd name="T5" fmla="*/ 31250 h 2"/>
                <a:gd name="T6" fmla="*/ 0 w 4"/>
                <a:gd name="T7" fmla="*/ 31250 h 2"/>
                <a:gd name="T8" fmla="*/ 0 w 4"/>
                <a:gd name="T9" fmla="*/ 3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5" name="Freeform 73"/>
            <p:cNvSpPr>
              <a:spLocks/>
            </p:cNvSpPr>
            <p:nvPr/>
          </p:nvSpPr>
          <p:spPr bwMode="auto">
            <a:xfrm>
              <a:off x="2211" y="3419"/>
              <a:ext cx="19" cy="14"/>
            </a:xfrm>
            <a:custGeom>
              <a:avLst/>
              <a:gdLst>
                <a:gd name="T0" fmla="*/ 23892 w 4"/>
                <a:gd name="T1" fmla="*/ 0 h 3"/>
                <a:gd name="T2" fmla="*/ 23892 w 4"/>
                <a:gd name="T3" fmla="*/ 0 h 3"/>
                <a:gd name="T4" fmla="*/ 33549 w 4"/>
                <a:gd name="T5" fmla="*/ 0 h 3"/>
                <a:gd name="T6" fmla="*/ 33549 w 4"/>
                <a:gd name="T7" fmla="*/ 0 h 3"/>
                <a:gd name="T8" fmla="*/ 33549 w 4"/>
                <a:gd name="T9" fmla="*/ 0 h 3"/>
                <a:gd name="T10" fmla="*/ 33549 w 4"/>
                <a:gd name="T11" fmla="*/ 10869 h 3"/>
                <a:gd name="T12" fmla="*/ 33549 w 4"/>
                <a:gd name="T13" fmla="*/ 10869 h 3"/>
                <a:gd name="T14" fmla="*/ 33549 w 4"/>
                <a:gd name="T15" fmla="*/ 10869 h 3"/>
                <a:gd name="T16" fmla="*/ 45757 w 4"/>
                <a:gd name="T17" fmla="*/ 10869 h 3"/>
                <a:gd name="T18" fmla="*/ 33549 w 4"/>
                <a:gd name="T19" fmla="*/ 19927 h 3"/>
                <a:gd name="T20" fmla="*/ 33549 w 4"/>
                <a:gd name="T21" fmla="*/ 19927 h 3"/>
                <a:gd name="T22" fmla="*/ 33549 w 4"/>
                <a:gd name="T23" fmla="*/ 19927 h 3"/>
                <a:gd name="T24" fmla="*/ 33549 w 4"/>
                <a:gd name="T25" fmla="*/ 30795 h 3"/>
                <a:gd name="T26" fmla="*/ 33549 w 4"/>
                <a:gd name="T27" fmla="*/ 30795 h 3"/>
                <a:gd name="T28" fmla="*/ 33549 w 4"/>
                <a:gd name="T29" fmla="*/ 30795 h 3"/>
                <a:gd name="T30" fmla="*/ 23892 w 4"/>
                <a:gd name="T31" fmla="*/ 30795 h 3"/>
                <a:gd name="T32" fmla="*/ 23892 w 4"/>
                <a:gd name="T33" fmla="*/ 30795 h 3"/>
                <a:gd name="T34" fmla="*/ 23892 w 4"/>
                <a:gd name="T35" fmla="*/ 30795 h 3"/>
                <a:gd name="T36" fmla="*/ 12207 w 4"/>
                <a:gd name="T37" fmla="*/ 30795 h 3"/>
                <a:gd name="T38" fmla="*/ 12207 w 4"/>
                <a:gd name="T39" fmla="*/ 30795 h 3"/>
                <a:gd name="T40" fmla="*/ 12207 w 4"/>
                <a:gd name="T41" fmla="*/ 30795 h 3"/>
                <a:gd name="T42" fmla="*/ 12207 w 4"/>
                <a:gd name="T43" fmla="*/ 19927 h 3"/>
                <a:gd name="T44" fmla="*/ 0 w 4"/>
                <a:gd name="T45" fmla="*/ 19927 h 3"/>
                <a:gd name="T46" fmla="*/ 0 w 4"/>
                <a:gd name="T47" fmla="*/ 19927 h 3"/>
                <a:gd name="T48" fmla="*/ 0 w 4"/>
                <a:gd name="T49" fmla="*/ 10869 h 3"/>
                <a:gd name="T50" fmla="*/ 0 w 4"/>
                <a:gd name="T51" fmla="*/ 10869 h 3"/>
                <a:gd name="T52" fmla="*/ 0 w 4"/>
                <a:gd name="T53" fmla="*/ 10869 h 3"/>
                <a:gd name="T54" fmla="*/ 12207 w 4"/>
                <a:gd name="T55" fmla="*/ 10869 h 3"/>
                <a:gd name="T56" fmla="*/ 12207 w 4"/>
                <a:gd name="T57" fmla="*/ 0 h 3"/>
                <a:gd name="T58" fmla="*/ 12207 w 4"/>
                <a:gd name="T59" fmla="*/ 0 h 3"/>
                <a:gd name="T60" fmla="*/ 12207 w 4"/>
                <a:gd name="T61" fmla="*/ 0 h 3"/>
                <a:gd name="T62" fmla="*/ 23892 w 4"/>
                <a:gd name="T63" fmla="*/ 0 h 3"/>
                <a:gd name="T64" fmla="*/ 23892 w 4"/>
                <a:gd name="T65" fmla="*/ 0 h 3"/>
                <a:gd name="T66" fmla="*/ 2389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6" name="Freeform 74"/>
            <p:cNvSpPr>
              <a:spLocks/>
            </p:cNvSpPr>
            <p:nvPr/>
          </p:nvSpPr>
          <p:spPr bwMode="auto">
            <a:xfrm>
              <a:off x="2186" y="3394"/>
              <a:ext cx="39" cy="15"/>
            </a:xfrm>
            <a:custGeom>
              <a:avLst/>
              <a:gdLst>
                <a:gd name="T0" fmla="*/ 0 w 8"/>
                <a:gd name="T1" fmla="*/ 46875 h 3"/>
                <a:gd name="T2" fmla="*/ 93732 w 8"/>
                <a:gd name="T3" fmla="*/ 46875 h 3"/>
                <a:gd name="T4" fmla="*/ 107279 w 8"/>
                <a:gd name="T5" fmla="*/ 0 h 3"/>
                <a:gd name="T6" fmla="*/ 27685 w 8"/>
                <a:gd name="T7" fmla="*/ 0 h 3"/>
                <a:gd name="T8" fmla="*/ 0 w 8"/>
                <a:gd name="T9" fmla="*/ 46875 h 3"/>
                <a:gd name="T10" fmla="*/ 0 w 8"/>
                <a:gd name="T11" fmla="*/ 46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7" name="Freeform 75"/>
            <p:cNvSpPr>
              <a:spLocks/>
            </p:cNvSpPr>
            <p:nvPr/>
          </p:nvSpPr>
          <p:spPr bwMode="auto">
            <a:xfrm>
              <a:off x="2026" y="3321"/>
              <a:ext cx="38" cy="24"/>
            </a:xfrm>
            <a:custGeom>
              <a:avLst/>
              <a:gdLst>
                <a:gd name="T0" fmla="*/ 0 w 8"/>
                <a:gd name="T1" fmla="*/ 48336 h 5"/>
                <a:gd name="T2" fmla="*/ 33549 w 8"/>
                <a:gd name="T3" fmla="*/ 61056 h 5"/>
                <a:gd name="T4" fmla="*/ 67730 w 8"/>
                <a:gd name="T5" fmla="*/ 61056 h 5"/>
                <a:gd name="T6" fmla="*/ 91627 w 8"/>
                <a:gd name="T7" fmla="*/ 25435 h 5"/>
                <a:gd name="T8" fmla="*/ 57983 w 8"/>
                <a:gd name="T9" fmla="*/ 0 h 5"/>
                <a:gd name="T10" fmla="*/ 12207 w 8"/>
                <a:gd name="T11" fmla="*/ 25435 h 5"/>
                <a:gd name="T12" fmla="*/ 0 w 8"/>
                <a:gd name="T13" fmla="*/ 48336 h 5"/>
                <a:gd name="T14" fmla="*/ 0 w 8"/>
                <a:gd name="T15" fmla="*/ 4833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8" name="Freeform 76"/>
            <p:cNvSpPr>
              <a:spLocks/>
            </p:cNvSpPr>
            <p:nvPr/>
          </p:nvSpPr>
          <p:spPr bwMode="auto">
            <a:xfrm>
              <a:off x="1991" y="3321"/>
              <a:ext cx="20" cy="24"/>
            </a:xfrm>
            <a:custGeom>
              <a:avLst/>
              <a:gdLst>
                <a:gd name="T0" fmla="*/ 0 w 4"/>
                <a:gd name="T1" fmla="*/ 61056 h 5"/>
                <a:gd name="T2" fmla="*/ 62500 w 4"/>
                <a:gd name="T3" fmla="*/ 25435 h 5"/>
                <a:gd name="T4" fmla="*/ 62500 w 4"/>
                <a:gd name="T5" fmla="*/ 0 h 5"/>
                <a:gd name="T6" fmla="*/ 0 w 4"/>
                <a:gd name="T7" fmla="*/ 48336 h 5"/>
                <a:gd name="T8" fmla="*/ 0 w 4"/>
                <a:gd name="T9" fmla="*/ 61056 h 5"/>
                <a:gd name="T10" fmla="*/ 0 w 4"/>
                <a:gd name="T11" fmla="*/ 6105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79" name="Freeform 77"/>
            <p:cNvSpPr>
              <a:spLocks/>
            </p:cNvSpPr>
            <p:nvPr/>
          </p:nvSpPr>
          <p:spPr bwMode="auto">
            <a:xfrm>
              <a:off x="2128" y="3360"/>
              <a:ext cx="39" cy="34"/>
            </a:xfrm>
            <a:custGeom>
              <a:avLst/>
              <a:gdLst>
                <a:gd name="T0" fmla="*/ 41233 w 8"/>
                <a:gd name="T1" fmla="*/ 91795 h 7"/>
                <a:gd name="T2" fmla="*/ 107279 w 8"/>
                <a:gd name="T3" fmla="*/ 91795 h 7"/>
                <a:gd name="T4" fmla="*/ 107279 w 8"/>
                <a:gd name="T5" fmla="*/ 51219 h 7"/>
                <a:gd name="T6" fmla="*/ 54805 w 8"/>
                <a:gd name="T7" fmla="*/ 0 h 7"/>
                <a:gd name="T8" fmla="*/ 0 w 8"/>
                <a:gd name="T9" fmla="*/ 27273 h 7"/>
                <a:gd name="T10" fmla="*/ 41233 w 8"/>
                <a:gd name="T11" fmla="*/ 91795 h 7"/>
                <a:gd name="T12" fmla="*/ 41233 w 8"/>
                <a:gd name="T13" fmla="*/ 9179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80" name="Text Box 117"/>
          <p:cNvSpPr txBox="1">
            <a:spLocks noChangeArrowheads="1"/>
          </p:cNvSpPr>
          <p:nvPr/>
        </p:nvSpPr>
        <p:spPr bwMode="auto">
          <a:xfrm>
            <a:off x="2384425" y="1200150"/>
            <a:ext cx="4974695" cy="307777"/>
          </a:xfrm>
          <a:prstGeom prst="rect">
            <a:avLst/>
          </a:prstGeom>
          <a:noFill/>
          <a:ln w="9525">
            <a:noFill/>
            <a:miter lim="800000"/>
            <a:headEnd/>
            <a:tailEnd/>
          </a:ln>
        </p:spPr>
        <p:txBody>
          <a:bodyPr wrap="none">
            <a:spAutoFit/>
          </a:bodyPr>
          <a:lstStyle/>
          <a:p>
            <a:pPr eaLnBrk="0" hangingPunct="0"/>
            <a:r>
              <a:rPr lang="en-US" sz="1400" dirty="0">
                <a:latin typeface="Verdana" pitchFamily="34" charset="0"/>
              </a:rPr>
              <a:t>(*BMI ≥30, or ~ 30 lbs. overweight for 5’ 4” person)</a:t>
            </a:r>
          </a:p>
        </p:txBody>
      </p:sp>
      <p:grpSp>
        <p:nvGrpSpPr>
          <p:cNvPr id="81" name="Group 91"/>
          <p:cNvGrpSpPr>
            <a:grpSpLocks/>
          </p:cNvGrpSpPr>
          <p:nvPr/>
        </p:nvGrpSpPr>
        <p:grpSpPr bwMode="auto">
          <a:xfrm>
            <a:off x="1557338" y="5562600"/>
            <a:ext cx="8145462" cy="304800"/>
            <a:chOff x="735013" y="5894388"/>
            <a:chExt cx="8145462" cy="304800"/>
          </a:xfrm>
        </p:grpSpPr>
        <p:sp>
          <p:nvSpPr>
            <p:cNvPr id="82" name="Text Box 149"/>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dirty="0" smtClean="0">
                  <a:latin typeface="Arial Narrow" pitchFamily="34" charset="0"/>
                </a:rPr>
                <a:t>                        </a:t>
              </a:r>
              <a:r>
                <a:rPr lang="en-US" sz="1400" b="1" dirty="0">
                  <a:latin typeface="Arial Narrow" pitchFamily="34" charset="0"/>
                </a:rPr>
                <a:t>&lt;10%           10%–14%</a:t>
              </a:r>
              <a:r>
                <a:rPr lang="en-US" sz="1400" b="1" dirty="0">
                  <a:solidFill>
                    <a:srgbClr val="000000"/>
                  </a:solidFill>
                  <a:latin typeface="Arial Narrow" pitchFamily="34" charset="0"/>
                </a:rPr>
                <a:t>	    </a:t>
              </a:r>
              <a:r>
                <a:rPr lang="en-US" sz="1400" b="1" dirty="0">
                  <a:latin typeface="Arial Narrow" pitchFamily="34" charset="0"/>
                </a:rPr>
                <a:t>15%–19%           20%–24%        </a:t>
              </a:r>
              <a:r>
                <a:rPr lang="en-US" sz="1400" dirty="0">
                  <a:latin typeface="Arial Narrow" pitchFamily="34" charset="0"/>
                </a:rPr>
                <a:t>  </a:t>
              </a:r>
              <a:r>
                <a:rPr lang="en-US" sz="1400" b="1" dirty="0">
                  <a:latin typeface="Arial Narrow" pitchFamily="34" charset="0"/>
                </a:rPr>
                <a:t>≥25%</a:t>
              </a:r>
              <a:endParaRPr lang="en-US" sz="1400" dirty="0">
                <a:latin typeface="Arial Narrow" pitchFamily="34" charset="0"/>
              </a:endParaRPr>
            </a:p>
          </p:txBody>
        </p:sp>
        <p:sp>
          <p:nvSpPr>
            <p:cNvPr id="84" name="Rectangle 151"/>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5" name="Rectangle 152"/>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86" name="Rectangle 153"/>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7" name="Rectangle 154"/>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8" name="Rectangle 155"/>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613525"/>
            <a:ext cx="517525" cy="244475"/>
          </a:xfrm>
          <a:prstGeom prst="rect">
            <a:avLst/>
          </a:prstGeom>
          <a:noFill/>
        </p:spPr>
        <p:txBody>
          <a:bodyPr/>
          <a:lstStyle/>
          <a:p>
            <a:fld id="{D179B237-DF3C-4630-8BDB-79A8186C68DA}" type="slidenum">
              <a:rPr lang="en-US" smtClean="0">
                <a:latin typeface="Arial" pitchFamily="34" charset="0"/>
              </a:rPr>
              <a:pPr/>
              <a:t>16</a:t>
            </a:fld>
            <a:endParaRPr lang="en-US" smtClean="0">
              <a:latin typeface="Arial" pitchFamily="34" charset="0"/>
            </a:endParaRPr>
          </a:p>
        </p:txBody>
      </p:sp>
      <p:sp>
        <p:nvSpPr>
          <p:cNvPr id="3" name="Freeform 2"/>
          <p:cNvSpPr>
            <a:spLocks/>
          </p:cNvSpPr>
          <p:nvPr/>
        </p:nvSpPr>
        <p:spPr bwMode="auto">
          <a:xfrm>
            <a:off x="4514850"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 name="Freeform 3"/>
          <p:cNvSpPr>
            <a:spLocks/>
          </p:cNvSpPr>
          <p:nvPr/>
        </p:nvSpPr>
        <p:spPr bwMode="auto">
          <a:xfrm>
            <a:off x="4483100" y="2398713"/>
            <a:ext cx="766763"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 name="Freeform 5"/>
          <p:cNvSpPr>
            <a:spLocks/>
          </p:cNvSpPr>
          <p:nvPr/>
        </p:nvSpPr>
        <p:spPr bwMode="auto">
          <a:xfrm>
            <a:off x="4637088" y="3203575"/>
            <a:ext cx="8128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 name="Freeform 7"/>
          <p:cNvSpPr>
            <a:spLocks/>
          </p:cNvSpPr>
          <p:nvPr/>
        </p:nvSpPr>
        <p:spPr bwMode="auto">
          <a:xfrm>
            <a:off x="5232400" y="2740025"/>
            <a:ext cx="666750"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 name="Freeform 9"/>
          <p:cNvSpPr>
            <a:spLocks/>
          </p:cNvSpPr>
          <p:nvPr/>
        </p:nvSpPr>
        <p:spPr bwMode="auto">
          <a:xfrm>
            <a:off x="5597525" y="2282825"/>
            <a:ext cx="5778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8" name="Freeform 13"/>
          <p:cNvSpPr>
            <a:spLocks/>
          </p:cNvSpPr>
          <p:nvPr/>
        </p:nvSpPr>
        <p:spPr bwMode="auto">
          <a:xfrm>
            <a:off x="6445250" y="2840038"/>
            <a:ext cx="461963"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9" name="Freeform 15"/>
          <p:cNvSpPr>
            <a:spLocks/>
          </p:cNvSpPr>
          <p:nvPr/>
        </p:nvSpPr>
        <p:spPr bwMode="auto">
          <a:xfrm>
            <a:off x="6289675" y="4311650"/>
            <a:ext cx="10033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0" name="Freeform 18"/>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1" name="Freeform 19"/>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2" name="Freeform 20"/>
          <p:cNvSpPr>
            <a:spLocks/>
          </p:cNvSpPr>
          <p:nvPr/>
        </p:nvSpPr>
        <p:spPr bwMode="auto">
          <a:xfrm>
            <a:off x="3865563" y="3003550"/>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 name="Freeform 21"/>
          <p:cNvSpPr>
            <a:spLocks/>
          </p:cNvSpPr>
          <p:nvPr/>
        </p:nvSpPr>
        <p:spPr bwMode="auto">
          <a:xfrm>
            <a:off x="3759200" y="3521075"/>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4" name="Freeform 22"/>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5" name="Freeform 23"/>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6" name="Freeform 24"/>
          <p:cNvSpPr>
            <a:spLocks/>
          </p:cNvSpPr>
          <p:nvPr/>
        </p:nvSpPr>
        <p:spPr bwMode="auto">
          <a:xfrm>
            <a:off x="7494588"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 name="Freeform 41"/>
          <p:cNvSpPr>
            <a:spLocks/>
          </p:cNvSpPr>
          <p:nvPr/>
        </p:nvSpPr>
        <p:spPr bwMode="auto">
          <a:xfrm>
            <a:off x="3327400" y="2794000"/>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8" name="Freeform 42"/>
          <p:cNvSpPr>
            <a:spLocks/>
          </p:cNvSpPr>
          <p:nvPr/>
        </p:nvSpPr>
        <p:spPr bwMode="auto">
          <a:xfrm>
            <a:off x="2636838" y="1709738"/>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 name="Freeform 43"/>
          <p:cNvSpPr>
            <a:spLocks/>
          </p:cNvSpPr>
          <p:nvPr/>
        </p:nvSpPr>
        <p:spPr bwMode="auto">
          <a:xfrm>
            <a:off x="2439988" y="2035175"/>
            <a:ext cx="881062"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 name="Freeform 44"/>
          <p:cNvSpPr>
            <a:spLocks/>
          </p:cNvSpPr>
          <p:nvPr/>
        </p:nvSpPr>
        <p:spPr bwMode="auto">
          <a:xfrm>
            <a:off x="3157538" y="1833563"/>
            <a:ext cx="658812"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 name="Freeform 4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 name="Freeform 46"/>
          <p:cNvSpPr>
            <a:spLocks/>
          </p:cNvSpPr>
          <p:nvPr/>
        </p:nvSpPr>
        <p:spPr bwMode="auto">
          <a:xfrm>
            <a:off x="2759075" y="2662238"/>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3" name="Freeform 47"/>
          <p:cNvSpPr>
            <a:spLocks/>
          </p:cNvSpPr>
          <p:nvPr/>
        </p:nvSpPr>
        <p:spPr bwMode="auto">
          <a:xfrm>
            <a:off x="3124200"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4" name="Freeform 48"/>
          <p:cNvSpPr>
            <a:spLocks/>
          </p:cNvSpPr>
          <p:nvPr/>
        </p:nvSpPr>
        <p:spPr bwMode="auto">
          <a:xfrm>
            <a:off x="5183188" y="1981200"/>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 name="Freeform 50"/>
          <p:cNvSpPr>
            <a:spLocks/>
          </p:cNvSpPr>
          <p:nvPr/>
        </p:nvSpPr>
        <p:spPr bwMode="auto">
          <a:xfrm>
            <a:off x="5768975" y="2855913"/>
            <a:ext cx="439738"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6" name="Group 109"/>
          <p:cNvGrpSpPr>
            <a:grpSpLocks/>
          </p:cNvGrpSpPr>
          <p:nvPr/>
        </p:nvGrpSpPr>
        <p:grpSpPr bwMode="auto">
          <a:xfrm>
            <a:off x="5516563" y="3009900"/>
            <a:ext cx="1719262" cy="1635125"/>
            <a:chOff x="3475" y="1896"/>
            <a:chExt cx="1083" cy="1030"/>
          </a:xfrm>
        </p:grpSpPr>
        <p:sp>
          <p:nvSpPr>
            <p:cNvPr id="27" name="Freeform 16" descr="20%"/>
            <p:cNvSpPr>
              <a:spLocks/>
            </p:cNvSpPr>
            <p:nvPr/>
          </p:nvSpPr>
          <p:spPr bwMode="auto">
            <a:xfrm>
              <a:off x="4244" y="1896"/>
              <a:ext cx="314" cy="293"/>
            </a:xfrm>
            <a:custGeom>
              <a:avLst/>
              <a:gdLst>
                <a:gd name="T0" fmla="*/ 372075 w 61"/>
                <a:gd name="T1" fmla="*/ 0 h 60"/>
                <a:gd name="T2" fmla="*/ 372075 w 61"/>
                <a:gd name="T3" fmla="*/ 41445 h 60"/>
                <a:gd name="T4" fmla="*/ 390359 w 61"/>
                <a:gd name="T5" fmla="*/ 66487 h 60"/>
                <a:gd name="T6" fmla="*/ 353816 w 61"/>
                <a:gd name="T7" fmla="*/ 175155 h 60"/>
                <a:gd name="T8" fmla="*/ 353816 w 61"/>
                <a:gd name="T9" fmla="*/ 202390 h 60"/>
                <a:gd name="T10" fmla="*/ 336356 w 61"/>
                <a:gd name="T11" fmla="*/ 258167 h 60"/>
                <a:gd name="T12" fmla="*/ 277983 w 61"/>
                <a:gd name="T13" fmla="*/ 297419 h 60"/>
                <a:gd name="T14" fmla="*/ 242238 w 61"/>
                <a:gd name="T15" fmla="*/ 311034 h 60"/>
                <a:gd name="T16" fmla="*/ 205670 w 61"/>
                <a:gd name="T17" fmla="*/ 324678 h 60"/>
                <a:gd name="T18" fmla="*/ 184684 w 61"/>
                <a:gd name="T19" fmla="*/ 352626 h 60"/>
                <a:gd name="T20" fmla="*/ 166405 w 61"/>
                <a:gd name="T21" fmla="*/ 408286 h 60"/>
                <a:gd name="T22" fmla="*/ 112402 w 61"/>
                <a:gd name="T23" fmla="*/ 408286 h 60"/>
                <a:gd name="T24" fmla="*/ 75834 w 61"/>
                <a:gd name="T25" fmla="*/ 461153 h 60"/>
                <a:gd name="T26" fmla="*/ 75834 w 61"/>
                <a:gd name="T27" fmla="*/ 516359 h 60"/>
                <a:gd name="T28" fmla="*/ 35878 w 61"/>
                <a:gd name="T29" fmla="*/ 555587 h 60"/>
                <a:gd name="T30" fmla="*/ 0 w 61"/>
                <a:gd name="T31" fmla="*/ 583441 h 60"/>
                <a:gd name="T32" fmla="*/ 0 w 61"/>
                <a:gd name="T33" fmla="*/ 625003 h 60"/>
                <a:gd name="T34" fmla="*/ 54003 w 61"/>
                <a:gd name="T35" fmla="*/ 691490 h 60"/>
                <a:gd name="T36" fmla="*/ 112402 w 61"/>
                <a:gd name="T37" fmla="*/ 733081 h 60"/>
                <a:gd name="T38" fmla="*/ 148120 w 61"/>
                <a:gd name="T39" fmla="*/ 733081 h 60"/>
                <a:gd name="T40" fmla="*/ 148120 w 61"/>
                <a:gd name="T41" fmla="*/ 747267 h 60"/>
                <a:gd name="T42" fmla="*/ 184684 w 61"/>
                <a:gd name="T43" fmla="*/ 747267 h 60"/>
                <a:gd name="T44" fmla="*/ 184684 w 61"/>
                <a:gd name="T45" fmla="*/ 772309 h 60"/>
                <a:gd name="T46" fmla="*/ 277983 w 61"/>
                <a:gd name="T47" fmla="*/ 813778 h 60"/>
                <a:gd name="T48" fmla="*/ 336356 w 61"/>
                <a:gd name="T49" fmla="*/ 799563 h 60"/>
                <a:gd name="T50" fmla="*/ 353816 w 61"/>
                <a:gd name="T51" fmla="*/ 772309 h 60"/>
                <a:gd name="T52" fmla="*/ 390359 w 61"/>
                <a:gd name="T53" fmla="*/ 799563 h 60"/>
                <a:gd name="T54" fmla="*/ 466192 w 61"/>
                <a:gd name="T55" fmla="*/ 772309 h 60"/>
                <a:gd name="T56" fmla="*/ 484476 w 61"/>
                <a:gd name="T57" fmla="*/ 747267 h 60"/>
                <a:gd name="T58" fmla="*/ 556758 w 61"/>
                <a:gd name="T59" fmla="*/ 719320 h 60"/>
                <a:gd name="T60" fmla="*/ 614338 w 61"/>
                <a:gd name="T61" fmla="*/ 691490 h 60"/>
                <a:gd name="T62" fmla="*/ 614338 w 61"/>
                <a:gd name="T63" fmla="*/ 650045 h 60"/>
                <a:gd name="T64" fmla="*/ 708430 w 61"/>
                <a:gd name="T65" fmla="*/ 433323 h 60"/>
                <a:gd name="T66" fmla="*/ 744175 w 61"/>
                <a:gd name="T67" fmla="*/ 446937 h 60"/>
                <a:gd name="T68" fmla="*/ 762454 w 61"/>
                <a:gd name="T69" fmla="*/ 474890 h 60"/>
                <a:gd name="T70" fmla="*/ 816591 w 61"/>
                <a:gd name="T71" fmla="*/ 433323 h 60"/>
                <a:gd name="T72" fmla="*/ 856577 w 61"/>
                <a:gd name="T73" fmla="*/ 366836 h 60"/>
                <a:gd name="T74" fmla="*/ 910574 w 61"/>
                <a:gd name="T75" fmla="*/ 338889 h 60"/>
                <a:gd name="T76" fmla="*/ 950669 w 61"/>
                <a:gd name="T77" fmla="*/ 311034 h 60"/>
                <a:gd name="T78" fmla="*/ 968947 w 61"/>
                <a:gd name="T79" fmla="*/ 272378 h 60"/>
                <a:gd name="T80" fmla="*/ 968947 w 61"/>
                <a:gd name="T81" fmla="*/ 258167 h 60"/>
                <a:gd name="T82" fmla="*/ 968947 w 61"/>
                <a:gd name="T83" fmla="*/ 202390 h 60"/>
                <a:gd name="T84" fmla="*/ 1098810 w 61"/>
                <a:gd name="T85" fmla="*/ 258167 h 60"/>
                <a:gd name="T86" fmla="*/ 1117068 w 61"/>
                <a:gd name="T87" fmla="*/ 258167 h 60"/>
                <a:gd name="T88" fmla="*/ 1098810 w 61"/>
                <a:gd name="T89" fmla="*/ 175155 h 60"/>
                <a:gd name="T90" fmla="*/ 1080531 w 61"/>
                <a:gd name="T91" fmla="*/ 150119 h 60"/>
                <a:gd name="T92" fmla="*/ 1040570 w 61"/>
                <a:gd name="T93" fmla="*/ 150119 h 60"/>
                <a:gd name="T94" fmla="*/ 950669 w 61"/>
                <a:gd name="T95" fmla="*/ 163733 h 60"/>
                <a:gd name="T96" fmla="*/ 910574 w 61"/>
                <a:gd name="T97" fmla="*/ 188770 h 60"/>
                <a:gd name="T98" fmla="*/ 856577 w 61"/>
                <a:gd name="T99" fmla="*/ 175155 h 60"/>
                <a:gd name="T100" fmla="*/ 838293 w 61"/>
                <a:gd name="T101" fmla="*/ 202390 h 60"/>
                <a:gd name="T102" fmla="*/ 780738 w 61"/>
                <a:gd name="T103" fmla="*/ 230337 h 60"/>
                <a:gd name="T104" fmla="*/ 726709 w 61"/>
                <a:gd name="T105" fmla="*/ 272378 h 60"/>
                <a:gd name="T106" fmla="*/ 668336 w 61"/>
                <a:gd name="T107" fmla="*/ 175155 h 60"/>
                <a:gd name="T108" fmla="*/ 390359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28" name="Freeform 49" descr="20%"/>
            <p:cNvSpPr>
              <a:spLocks/>
            </p:cNvSpPr>
            <p:nvPr/>
          </p:nvSpPr>
          <p:spPr bwMode="auto">
            <a:xfrm>
              <a:off x="3475" y="2604"/>
              <a:ext cx="394" cy="322"/>
            </a:xfrm>
            <a:custGeom>
              <a:avLst/>
              <a:gdLst>
                <a:gd name="T0" fmla="*/ 736985 w 77"/>
                <a:gd name="T1" fmla="*/ 13592 h 66"/>
                <a:gd name="T2" fmla="*/ 789090 w 77"/>
                <a:gd name="T3" fmla="*/ 135411 h 66"/>
                <a:gd name="T4" fmla="*/ 771938 w 77"/>
                <a:gd name="T5" fmla="*/ 173948 h 66"/>
                <a:gd name="T6" fmla="*/ 719152 w 77"/>
                <a:gd name="T7" fmla="*/ 295772 h 66"/>
                <a:gd name="T8" fmla="*/ 1146949 w 77"/>
                <a:gd name="T9" fmla="*/ 444775 h 66"/>
                <a:gd name="T10" fmla="*/ 1146949 w 77"/>
                <a:gd name="T11" fmla="*/ 538843 h 66"/>
                <a:gd name="T12" fmla="*/ 1129803 w 77"/>
                <a:gd name="T13" fmla="*/ 607916 h 66"/>
                <a:gd name="T14" fmla="*/ 1042038 w 77"/>
                <a:gd name="T15" fmla="*/ 594348 h 66"/>
                <a:gd name="T16" fmla="*/ 1007084 w 77"/>
                <a:gd name="T17" fmla="*/ 660642 h 66"/>
                <a:gd name="T18" fmla="*/ 1111970 w 77"/>
                <a:gd name="T19" fmla="*/ 647074 h 66"/>
                <a:gd name="T20" fmla="*/ 1185935 w 77"/>
                <a:gd name="T21" fmla="*/ 632886 h 66"/>
                <a:gd name="T22" fmla="*/ 1146949 w 77"/>
                <a:gd name="T23" fmla="*/ 660642 h 66"/>
                <a:gd name="T24" fmla="*/ 1185935 w 77"/>
                <a:gd name="T25" fmla="*/ 688392 h 66"/>
                <a:gd name="T26" fmla="*/ 1273019 w 77"/>
                <a:gd name="T27" fmla="*/ 632886 h 66"/>
                <a:gd name="T28" fmla="*/ 1329284 w 77"/>
                <a:gd name="T29" fmla="*/ 647074 h 66"/>
                <a:gd name="T30" fmla="*/ 1312137 w 77"/>
                <a:gd name="T31" fmla="*/ 688392 h 66"/>
                <a:gd name="T32" fmla="*/ 1220888 w 77"/>
                <a:gd name="T33" fmla="*/ 754709 h 66"/>
                <a:gd name="T34" fmla="*/ 1273019 w 77"/>
                <a:gd name="T35" fmla="*/ 809645 h 66"/>
                <a:gd name="T36" fmla="*/ 1382070 w 77"/>
                <a:gd name="T37" fmla="*/ 876411 h 66"/>
                <a:gd name="T38" fmla="*/ 1273019 w 77"/>
                <a:gd name="T39" fmla="*/ 848655 h 66"/>
                <a:gd name="T40" fmla="*/ 1146949 w 77"/>
                <a:gd name="T41" fmla="*/ 796052 h 66"/>
                <a:gd name="T42" fmla="*/ 1094169 w 77"/>
                <a:gd name="T43" fmla="*/ 834492 h 66"/>
                <a:gd name="T44" fmla="*/ 1077017 w 77"/>
                <a:gd name="T45" fmla="*/ 876411 h 66"/>
                <a:gd name="T46" fmla="*/ 1024231 w 77"/>
                <a:gd name="T47" fmla="*/ 848655 h 66"/>
                <a:gd name="T48" fmla="*/ 967940 w 77"/>
                <a:gd name="T49" fmla="*/ 848655 h 66"/>
                <a:gd name="T50" fmla="*/ 880201 w 77"/>
                <a:gd name="T51" fmla="*/ 862365 h 66"/>
                <a:gd name="T52" fmla="*/ 736985 w 77"/>
                <a:gd name="T53" fmla="*/ 796052 h 66"/>
                <a:gd name="T54" fmla="*/ 680719 w 77"/>
                <a:gd name="T55" fmla="*/ 768297 h 66"/>
                <a:gd name="T56" fmla="*/ 662887 w 77"/>
                <a:gd name="T57" fmla="*/ 754709 h 66"/>
                <a:gd name="T58" fmla="*/ 610106 w 77"/>
                <a:gd name="T59" fmla="*/ 741020 h 66"/>
                <a:gd name="T60" fmla="*/ 592955 w 77"/>
                <a:gd name="T61" fmla="*/ 726837 h 66"/>
                <a:gd name="T62" fmla="*/ 558001 w 77"/>
                <a:gd name="T63" fmla="*/ 782460 h 66"/>
                <a:gd name="T64" fmla="*/ 270100 w 77"/>
                <a:gd name="T65" fmla="*/ 754709 h 66"/>
                <a:gd name="T66" fmla="*/ 69932 w 77"/>
                <a:gd name="T67" fmla="*/ 741020 h 66"/>
                <a:gd name="T68" fmla="*/ 91244 w 77"/>
                <a:gd name="T69" fmla="*/ 716147 h 66"/>
                <a:gd name="T70" fmla="*/ 109051 w 77"/>
                <a:gd name="T71" fmla="*/ 619318 h 66"/>
                <a:gd name="T72" fmla="*/ 109051 w 77"/>
                <a:gd name="T73" fmla="*/ 566598 h 66"/>
                <a:gd name="T74" fmla="*/ 161023 w 77"/>
                <a:gd name="T75" fmla="*/ 500281 h 66"/>
                <a:gd name="T76" fmla="*/ 126198 w 77"/>
                <a:gd name="T77" fmla="*/ 403432 h 66"/>
                <a:gd name="T78" fmla="*/ 109051 w 77"/>
                <a:gd name="T79" fmla="*/ 378462 h 66"/>
                <a:gd name="T80" fmla="*/ 69932 w 77"/>
                <a:gd name="T81" fmla="*/ 337114 h 66"/>
                <a:gd name="T82" fmla="*/ 17832 w 77"/>
                <a:gd name="T83" fmla="*/ 257234 h 66"/>
                <a:gd name="T84" fmla="*/ 0 w 77"/>
                <a:gd name="T85" fmla="*/ 13592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29" name="Freeform 55" descr="20%"/>
            <p:cNvSpPr>
              <a:spLocks/>
            </p:cNvSpPr>
            <p:nvPr/>
          </p:nvSpPr>
          <p:spPr bwMode="auto">
            <a:xfrm>
              <a:off x="3665" y="2423"/>
              <a:ext cx="240" cy="405"/>
            </a:xfrm>
            <a:custGeom>
              <a:avLst/>
              <a:gdLst>
                <a:gd name="T0" fmla="*/ 781185 w 47"/>
                <a:gd name="T1" fmla="*/ 0 h 83"/>
                <a:gd name="T2" fmla="*/ 267243 w 47"/>
                <a:gd name="T3" fmla="*/ 27764 h 83"/>
                <a:gd name="T4" fmla="*/ 267243 w 47"/>
                <a:gd name="T5" fmla="*/ 41359 h 83"/>
                <a:gd name="T6" fmla="*/ 211445 w 47"/>
                <a:gd name="T7" fmla="*/ 66332 h 83"/>
                <a:gd name="T8" fmla="*/ 211445 w 47"/>
                <a:gd name="T9" fmla="*/ 107691 h 83"/>
                <a:gd name="T10" fmla="*/ 211445 w 47"/>
                <a:gd name="T11" fmla="*/ 149050 h 83"/>
                <a:gd name="T12" fmla="*/ 194390 w 47"/>
                <a:gd name="T13" fmla="*/ 163239 h 83"/>
                <a:gd name="T14" fmla="*/ 159789 w 47"/>
                <a:gd name="T15" fmla="*/ 188218 h 83"/>
                <a:gd name="T16" fmla="*/ 125163 w 47"/>
                <a:gd name="T17" fmla="*/ 215977 h 83"/>
                <a:gd name="T18" fmla="*/ 107454 w 47"/>
                <a:gd name="T19" fmla="*/ 229572 h 83"/>
                <a:gd name="T20" fmla="*/ 107454 w 47"/>
                <a:gd name="T21" fmla="*/ 257336 h 83"/>
                <a:gd name="T22" fmla="*/ 90403 w 47"/>
                <a:gd name="T23" fmla="*/ 282309 h 83"/>
                <a:gd name="T24" fmla="*/ 90403 w 47"/>
                <a:gd name="T25" fmla="*/ 295909 h 83"/>
                <a:gd name="T26" fmla="*/ 69360 w 47"/>
                <a:gd name="T27" fmla="*/ 337263 h 83"/>
                <a:gd name="T28" fmla="*/ 52335 w 47"/>
                <a:gd name="T29" fmla="*/ 365027 h 83"/>
                <a:gd name="T30" fmla="*/ 69360 w 47"/>
                <a:gd name="T31" fmla="*/ 403600 h 83"/>
                <a:gd name="T32" fmla="*/ 90403 w 47"/>
                <a:gd name="T33" fmla="*/ 417789 h 83"/>
                <a:gd name="T34" fmla="*/ 90403 w 47"/>
                <a:gd name="T35" fmla="*/ 445549 h 83"/>
                <a:gd name="T36" fmla="*/ 90403 w 47"/>
                <a:gd name="T37" fmla="*/ 445549 h 83"/>
                <a:gd name="T38" fmla="*/ 90403 w 47"/>
                <a:gd name="T39" fmla="*/ 459148 h 83"/>
                <a:gd name="T40" fmla="*/ 90403 w 47"/>
                <a:gd name="T41" fmla="*/ 459148 h 83"/>
                <a:gd name="T42" fmla="*/ 69360 w 47"/>
                <a:gd name="T43" fmla="*/ 487030 h 83"/>
                <a:gd name="T44" fmla="*/ 90403 w 47"/>
                <a:gd name="T45" fmla="*/ 500624 h 83"/>
                <a:gd name="T46" fmla="*/ 69360 w 47"/>
                <a:gd name="T47" fmla="*/ 511886 h 83"/>
                <a:gd name="T48" fmla="*/ 107454 w 47"/>
                <a:gd name="T49" fmla="*/ 566956 h 83"/>
                <a:gd name="T50" fmla="*/ 107454 w 47"/>
                <a:gd name="T51" fmla="*/ 608315 h 83"/>
                <a:gd name="T52" fmla="*/ 125163 w 47"/>
                <a:gd name="T53" fmla="*/ 633171 h 83"/>
                <a:gd name="T54" fmla="*/ 142085 w 47"/>
                <a:gd name="T55" fmla="*/ 647361 h 83"/>
                <a:gd name="T56" fmla="*/ 142085 w 47"/>
                <a:gd name="T57" fmla="*/ 661053 h 83"/>
                <a:gd name="T58" fmla="*/ 107454 w 47"/>
                <a:gd name="T59" fmla="*/ 675242 h 83"/>
                <a:gd name="T60" fmla="*/ 107454 w 47"/>
                <a:gd name="T61" fmla="*/ 688837 h 83"/>
                <a:gd name="T62" fmla="*/ 90403 w 47"/>
                <a:gd name="T63" fmla="*/ 727292 h 83"/>
                <a:gd name="T64" fmla="*/ 52335 w 47"/>
                <a:gd name="T65" fmla="*/ 796528 h 83"/>
                <a:gd name="T66" fmla="*/ 0 w 47"/>
                <a:gd name="T67" fmla="*/ 890624 h 83"/>
                <a:gd name="T68" fmla="*/ 0 w 47"/>
                <a:gd name="T69" fmla="*/ 956981 h 83"/>
                <a:gd name="T70" fmla="*/ 479341 w 47"/>
                <a:gd name="T71" fmla="*/ 946173 h 83"/>
                <a:gd name="T72" fmla="*/ 479341 w 47"/>
                <a:gd name="T73" fmla="*/ 956981 h 83"/>
                <a:gd name="T74" fmla="*/ 461632 w 47"/>
                <a:gd name="T75" fmla="*/ 984745 h 83"/>
                <a:gd name="T76" fmla="*/ 479341 w 47"/>
                <a:gd name="T77" fmla="*/ 1040269 h 83"/>
                <a:gd name="T78" fmla="*/ 513968 w 47"/>
                <a:gd name="T79" fmla="*/ 1078842 h 83"/>
                <a:gd name="T80" fmla="*/ 530992 w 47"/>
                <a:gd name="T81" fmla="*/ 1120201 h 83"/>
                <a:gd name="T82" fmla="*/ 565751 w 47"/>
                <a:gd name="T83" fmla="*/ 1120201 h 83"/>
                <a:gd name="T84" fmla="*/ 621396 w 47"/>
                <a:gd name="T85" fmla="*/ 1092436 h 83"/>
                <a:gd name="T86" fmla="*/ 725541 w 47"/>
                <a:gd name="T87" fmla="*/ 1065248 h 83"/>
                <a:gd name="T88" fmla="*/ 763481 w 47"/>
                <a:gd name="T89" fmla="*/ 1065248 h 83"/>
                <a:gd name="T90" fmla="*/ 798240 w 47"/>
                <a:gd name="T91" fmla="*/ 1053864 h 83"/>
                <a:gd name="T92" fmla="*/ 815944 w 47"/>
                <a:gd name="T93" fmla="*/ 1065248 h 83"/>
                <a:gd name="T94" fmla="*/ 833520 w 47"/>
                <a:gd name="T95" fmla="*/ 1078842 h 83"/>
                <a:gd name="T96" fmla="*/ 833520 w 47"/>
                <a:gd name="T97" fmla="*/ 1065248 h 83"/>
                <a:gd name="T98" fmla="*/ 781185 w 47"/>
                <a:gd name="T99" fmla="*/ 727292 h 83"/>
                <a:gd name="T100" fmla="*/ 781185 w 47"/>
                <a:gd name="T101" fmla="*/ 702436 h 83"/>
                <a:gd name="T102" fmla="*/ 798240 w 47"/>
                <a:gd name="T103" fmla="*/ 27764 h 83"/>
                <a:gd name="T104" fmla="*/ 781185 w 47"/>
                <a:gd name="T105" fmla="*/ 0 h 83"/>
                <a:gd name="T106" fmla="*/ 78118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grpSp>
      <p:sp>
        <p:nvSpPr>
          <p:cNvPr id="30" name="Freeform 56"/>
          <p:cNvSpPr>
            <a:spLocks/>
          </p:cNvSpPr>
          <p:nvPr/>
        </p:nvSpPr>
        <p:spPr bwMode="auto">
          <a:xfrm>
            <a:off x="6878638" y="2732088"/>
            <a:ext cx="639762"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 name="Freeform 57"/>
          <p:cNvSpPr>
            <a:spLocks/>
          </p:cNvSpPr>
          <p:nvPr/>
        </p:nvSpPr>
        <p:spPr bwMode="auto">
          <a:xfrm>
            <a:off x="6664325" y="3127375"/>
            <a:ext cx="830263"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 name="Freeform 4"/>
          <p:cNvSpPr>
            <a:spLocks/>
          </p:cNvSpPr>
          <p:nvPr/>
        </p:nvSpPr>
        <p:spPr bwMode="auto">
          <a:xfrm>
            <a:off x="4457700" y="2794000"/>
            <a:ext cx="906463"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 name="Freeform 6"/>
          <p:cNvSpPr>
            <a:spLocks/>
          </p:cNvSpPr>
          <p:nvPr/>
        </p:nvSpPr>
        <p:spPr bwMode="auto">
          <a:xfrm>
            <a:off x="4522788" y="3590925"/>
            <a:ext cx="944562"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4" name="Freeform 8"/>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5" name="Freeform 10"/>
          <p:cNvSpPr>
            <a:spLocks/>
          </p:cNvSpPr>
          <p:nvPr/>
        </p:nvSpPr>
        <p:spPr bwMode="auto">
          <a:xfrm>
            <a:off x="6011863" y="3265488"/>
            <a:ext cx="809625"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6" name="Freeform 11"/>
          <p:cNvSpPr>
            <a:spLocks/>
          </p:cNvSpPr>
          <p:nvPr/>
        </p:nvSpPr>
        <p:spPr bwMode="auto">
          <a:xfrm>
            <a:off x="5940425" y="3560763"/>
            <a:ext cx="901700"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7" name="Freeform 12"/>
          <p:cNvSpPr>
            <a:spLocks/>
          </p:cNvSpPr>
          <p:nvPr/>
        </p:nvSpPr>
        <p:spPr bwMode="auto">
          <a:xfrm>
            <a:off x="6175375" y="3824288"/>
            <a:ext cx="423863"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8" name="Freeform 14"/>
          <p:cNvSpPr>
            <a:spLocks/>
          </p:cNvSpPr>
          <p:nvPr/>
        </p:nvSpPr>
        <p:spPr bwMode="auto">
          <a:xfrm>
            <a:off x="6575425" y="3459163"/>
            <a:ext cx="96837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 name="Freeform 17"/>
          <p:cNvSpPr>
            <a:spLocks/>
          </p:cNvSpPr>
          <p:nvPr/>
        </p:nvSpPr>
        <p:spPr bwMode="auto">
          <a:xfrm>
            <a:off x="5449888" y="3660775"/>
            <a:ext cx="547687"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40" name="Group 25"/>
          <p:cNvGrpSpPr>
            <a:grpSpLocks/>
          </p:cNvGrpSpPr>
          <p:nvPr/>
        </p:nvGrpSpPr>
        <p:grpSpPr bwMode="auto">
          <a:xfrm>
            <a:off x="1155700" y="3886200"/>
            <a:ext cx="2009775" cy="1390650"/>
            <a:chOff x="768" y="2832"/>
            <a:chExt cx="1203" cy="876"/>
          </a:xfrm>
        </p:grpSpPr>
        <p:sp>
          <p:nvSpPr>
            <p:cNvPr id="41" name="Freeform 26"/>
            <p:cNvSpPr>
              <a:spLocks/>
            </p:cNvSpPr>
            <p:nvPr/>
          </p:nvSpPr>
          <p:spPr bwMode="auto">
            <a:xfrm>
              <a:off x="1056" y="2832"/>
              <a:ext cx="915" cy="780"/>
            </a:xfrm>
            <a:custGeom>
              <a:avLst/>
              <a:gdLst>
                <a:gd name="T0" fmla="*/ 185735 w 188"/>
                <a:gd name="T1" fmla="*/ 415686 h 160"/>
                <a:gd name="T2" fmla="*/ 346790 w 188"/>
                <a:gd name="T3" fmla="*/ 537127 h 160"/>
                <a:gd name="T4" fmla="*/ 240149 w 188"/>
                <a:gd name="T5" fmla="*/ 671497 h 160"/>
                <a:gd name="T6" fmla="*/ 213166 w 188"/>
                <a:gd name="T7" fmla="*/ 578360 h 160"/>
                <a:gd name="T8" fmla="*/ 65593 w 188"/>
                <a:gd name="T9" fmla="*/ 738231 h 160"/>
                <a:gd name="T10" fmla="*/ 147578 w 188"/>
                <a:gd name="T11" fmla="*/ 859082 h 160"/>
                <a:gd name="T12" fmla="*/ 357969 w 188"/>
                <a:gd name="T13" fmla="*/ 817845 h 160"/>
                <a:gd name="T14" fmla="*/ 292381 w 188"/>
                <a:gd name="T15" fmla="*/ 994066 h 160"/>
                <a:gd name="T16" fmla="*/ 240149 w 188"/>
                <a:gd name="T17" fmla="*/ 1060088 h 160"/>
                <a:gd name="T18" fmla="*/ 133507 w 188"/>
                <a:gd name="T19" fmla="*/ 1101345 h 160"/>
                <a:gd name="T20" fmla="*/ 79094 w 188"/>
                <a:gd name="T21" fmla="*/ 1316021 h 160"/>
                <a:gd name="T22" fmla="*/ 147578 w 188"/>
                <a:gd name="T23" fmla="*/ 1437438 h 160"/>
                <a:gd name="T24" fmla="*/ 292381 w 188"/>
                <a:gd name="T25" fmla="*/ 1503484 h 160"/>
                <a:gd name="T26" fmla="*/ 292381 w 188"/>
                <a:gd name="T27" fmla="*/ 1610763 h 160"/>
                <a:gd name="T28" fmla="*/ 464046 w 188"/>
                <a:gd name="T29" fmla="*/ 1652020 h 160"/>
                <a:gd name="T30" fmla="*/ 557186 w 188"/>
                <a:gd name="T31" fmla="*/ 1676927 h 160"/>
                <a:gd name="T32" fmla="*/ 384952 w 188"/>
                <a:gd name="T33" fmla="*/ 1891480 h 160"/>
                <a:gd name="T34" fmla="*/ 251328 w 188"/>
                <a:gd name="T35" fmla="*/ 1973970 h 160"/>
                <a:gd name="T36" fmla="*/ 40932 w 188"/>
                <a:gd name="T37" fmla="*/ 2081274 h 160"/>
                <a:gd name="T38" fmla="*/ 40932 w 188"/>
                <a:gd name="T39" fmla="*/ 2147413 h 160"/>
                <a:gd name="T40" fmla="*/ 384952 w 188"/>
                <a:gd name="T41" fmla="*/ 1998877 h 160"/>
                <a:gd name="T42" fmla="*/ 824907 w 188"/>
                <a:gd name="T43" fmla="*/ 1610763 h 160"/>
                <a:gd name="T44" fmla="*/ 783858 w 188"/>
                <a:gd name="T45" fmla="*/ 1569623 h 160"/>
                <a:gd name="T46" fmla="*/ 1024002 w 188"/>
                <a:gd name="T47" fmla="*/ 1274788 h 160"/>
                <a:gd name="T48" fmla="*/ 955640 w 188"/>
                <a:gd name="T49" fmla="*/ 1354377 h 160"/>
                <a:gd name="T50" fmla="*/ 969593 w 188"/>
                <a:gd name="T51" fmla="*/ 1462227 h 160"/>
                <a:gd name="T52" fmla="*/ 955640 w 188"/>
                <a:gd name="T53" fmla="*/ 1531169 h 160"/>
                <a:gd name="T54" fmla="*/ 1144125 w 188"/>
                <a:gd name="T55" fmla="*/ 1423300 h 160"/>
                <a:gd name="T56" fmla="*/ 1144125 w 188"/>
                <a:gd name="T57" fmla="*/ 1316021 h 160"/>
                <a:gd name="T58" fmla="*/ 1423025 w 188"/>
                <a:gd name="T59" fmla="*/ 1382067 h 160"/>
                <a:gd name="T60" fmla="*/ 1608740 w 188"/>
                <a:gd name="T61" fmla="*/ 1354377 h 160"/>
                <a:gd name="T62" fmla="*/ 1927983 w 188"/>
                <a:gd name="T63" fmla="*/ 1462227 h 160"/>
                <a:gd name="T64" fmla="*/ 2034624 w 188"/>
                <a:gd name="T65" fmla="*/ 1597216 h 160"/>
                <a:gd name="T66" fmla="*/ 2206883 w 188"/>
                <a:gd name="T67" fmla="*/ 1718160 h 160"/>
                <a:gd name="T68" fmla="*/ 2498670 w 188"/>
                <a:gd name="T69" fmla="*/ 1745845 h 160"/>
                <a:gd name="T70" fmla="*/ 2457738 w 188"/>
                <a:gd name="T71" fmla="*/ 1569623 h 160"/>
                <a:gd name="T72" fmla="*/ 2340390 w 188"/>
                <a:gd name="T73" fmla="*/ 1544717 h 160"/>
                <a:gd name="T74" fmla="*/ 2165951 w 188"/>
                <a:gd name="T75" fmla="*/ 1423300 h 160"/>
                <a:gd name="T76" fmla="*/ 1952664 w 188"/>
                <a:gd name="T77" fmla="*/ 1274788 h 160"/>
                <a:gd name="T78" fmla="*/ 1873570 w 188"/>
                <a:gd name="T79" fmla="*/ 1382067 h 160"/>
                <a:gd name="T80" fmla="*/ 1714812 w 188"/>
                <a:gd name="T81" fmla="*/ 1247078 h 160"/>
                <a:gd name="T82" fmla="*/ 1553763 w 188"/>
                <a:gd name="T83" fmla="*/ 1073660 h 160"/>
                <a:gd name="T84" fmla="*/ 1354546 w 188"/>
                <a:gd name="T85" fmla="*/ 280717 h 160"/>
                <a:gd name="T86" fmla="*/ 1196241 w 188"/>
                <a:gd name="T87" fmla="*/ 66046 h 160"/>
                <a:gd name="T88" fmla="*/ 917477 w 188"/>
                <a:gd name="T89" fmla="*/ 66046 h 160"/>
                <a:gd name="T90" fmla="*/ 783858 w 188"/>
                <a:gd name="T91" fmla="*/ 66046 h 160"/>
                <a:gd name="T92" fmla="*/ 598118 w 188"/>
                <a:gd name="T93" fmla="*/ 0 h 160"/>
                <a:gd name="T94" fmla="*/ 464046 w 188"/>
                <a:gd name="T95" fmla="*/ 55375 h 160"/>
                <a:gd name="T96" fmla="*/ 319243 w 188"/>
                <a:gd name="T97" fmla="*/ 173443 h 160"/>
                <a:gd name="T98" fmla="*/ 251328 w 188"/>
                <a:gd name="T99" fmla="*/ 280717 h 160"/>
                <a:gd name="T100" fmla="*/ 133507 w 188"/>
                <a:gd name="T101" fmla="*/ 349664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 name="Freeform 27"/>
            <p:cNvSpPr>
              <a:spLocks/>
            </p:cNvSpPr>
            <p:nvPr/>
          </p:nvSpPr>
          <p:spPr bwMode="auto">
            <a:xfrm>
              <a:off x="1021" y="3608"/>
              <a:ext cx="20" cy="14"/>
            </a:xfrm>
            <a:custGeom>
              <a:avLst/>
              <a:gdLst>
                <a:gd name="T0" fmla="*/ 31250 w 4"/>
                <a:gd name="T1" fmla="*/ 19927 h 3"/>
                <a:gd name="T2" fmla="*/ 31250 w 4"/>
                <a:gd name="T3" fmla="*/ 10869 h 3"/>
                <a:gd name="T4" fmla="*/ 31250 w 4"/>
                <a:gd name="T5" fmla="*/ 10869 h 3"/>
                <a:gd name="T6" fmla="*/ 31250 w 4"/>
                <a:gd name="T7" fmla="*/ 10869 h 3"/>
                <a:gd name="T8" fmla="*/ 31250 w 4"/>
                <a:gd name="T9" fmla="*/ 10869 h 3"/>
                <a:gd name="T10" fmla="*/ 31250 w 4"/>
                <a:gd name="T11" fmla="*/ 10869 h 3"/>
                <a:gd name="T12" fmla="*/ 31250 w 4"/>
                <a:gd name="T13" fmla="*/ 10869 h 3"/>
                <a:gd name="T14" fmla="*/ 15625 w 4"/>
                <a:gd name="T15" fmla="*/ 0 h 3"/>
                <a:gd name="T16" fmla="*/ 15625 w 4"/>
                <a:gd name="T17" fmla="*/ 0 h 3"/>
                <a:gd name="T18" fmla="*/ 0 w 4"/>
                <a:gd name="T19" fmla="*/ 10869 h 3"/>
                <a:gd name="T20" fmla="*/ 0 w 4"/>
                <a:gd name="T21" fmla="*/ 10869 h 3"/>
                <a:gd name="T22" fmla="*/ 0 w 4"/>
                <a:gd name="T23" fmla="*/ 10869 h 3"/>
                <a:gd name="T24" fmla="*/ 0 w 4"/>
                <a:gd name="T25" fmla="*/ 10869 h 3"/>
                <a:gd name="T26" fmla="*/ 0 w 4"/>
                <a:gd name="T27" fmla="*/ 10869 h 3"/>
                <a:gd name="T28" fmla="*/ 0 w 4"/>
                <a:gd name="T29" fmla="*/ 10869 h 3"/>
                <a:gd name="T30" fmla="*/ 0 w 4"/>
                <a:gd name="T31" fmla="*/ 19927 h 3"/>
                <a:gd name="T32" fmla="*/ 0 w 4"/>
                <a:gd name="T33" fmla="*/ 19927 h 3"/>
                <a:gd name="T34" fmla="*/ 15625 w 4"/>
                <a:gd name="T35" fmla="*/ 19927 h 3"/>
                <a:gd name="T36" fmla="*/ 15625 w 4"/>
                <a:gd name="T37" fmla="*/ 19927 h 3"/>
                <a:gd name="T38" fmla="*/ 15625 w 4"/>
                <a:gd name="T39" fmla="*/ 30795 h 3"/>
                <a:gd name="T40" fmla="*/ 31250 w 4"/>
                <a:gd name="T41" fmla="*/ 30795 h 3"/>
                <a:gd name="T42" fmla="*/ 31250 w 4"/>
                <a:gd name="T43" fmla="*/ 30795 h 3"/>
                <a:gd name="T44" fmla="*/ 46875 w 4"/>
                <a:gd name="T45" fmla="*/ 30795 h 3"/>
                <a:gd name="T46" fmla="*/ 46875 w 4"/>
                <a:gd name="T47" fmla="*/ 30795 h 3"/>
                <a:gd name="T48" fmla="*/ 62500 w 4"/>
                <a:gd name="T49" fmla="*/ 19927 h 3"/>
                <a:gd name="T50" fmla="*/ 62500 w 4"/>
                <a:gd name="T51" fmla="*/ 19927 h 3"/>
                <a:gd name="T52" fmla="*/ 62500 w 4"/>
                <a:gd name="T53" fmla="*/ 19927 h 3"/>
                <a:gd name="T54" fmla="*/ 62500 w 4"/>
                <a:gd name="T55" fmla="*/ 10869 h 3"/>
                <a:gd name="T56" fmla="*/ 62500 w 4"/>
                <a:gd name="T57" fmla="*/ 10869 h 3"/>
                <a:gd name="T58" fmla="*/ 62500 w 4"/>
                <a:gd name="T59" fmla="*/ 10869 h 3"/>
                <a:gd name="T60" fmla="*/ 62500 w 4"/>
                <a:gd name="T61" fmla="*/ 10869 h 3"/>
                <a:gd name="T62" fmla="*/ 62500 w 4"/>
                <a:gd name="T63" fmla="*/ 10869 h 3"/>
                <a:gd name="T64" fmla="*/ 62500 w 4"/>
                <a:gd name="T65" fmla="*/ 0 h 3"/>
                <a:gd name="T66" fmla="*/ 62500 w 4"/>
                <a:gd name="T67" fmla="*/ 0 h 3"/>
                <a:gd name="T68" fmla="*/ 62500 w 4"/>
                <a:gd name="T69" fmla="*/ 0 h 3"/>
                <a:gd name="T70" fmla="*/ 62500 w 4"/>
                <a:gd name="T71" fmla="*/ 0 h 3"/>
                <a:gd name="T72" fmla="*/ 62500 w 4"/>
                <a:gd name="T73" fmla="*/ 10869 h 3"/>
                <a:gd name="T74" fmla="*/ 46875 w 4"/>
                <a:gd name="T75" fmla="*/ 10869 h 3"/>
                <a:gd name="T76" fmla="*/ 46875 w 4"/>
                <a:gd name="T77" fmla="*/ 10869 h 3"/>
                <a:gd name="T78" fmla="*/ 31250 w 4"/>
                <a:gd name="T79" fmla="*/ 19927 h 3"/>
                <a:gd name="T80" fmla="*/ 31250 w 4"/>
                <a:gd name="T81" fmla="*/ 19927 h 3"/>
                <a:gd name="T82" fmla="*/ 31250 w 4"/>
                <a:gd name="T83" fmla="*/ 19927 h 3"/>
                <a:gd name="T84" fmla="*/ 31250 w 4"/>
                <a:gd name="T85" fmla="*/ 19927 h 3"/>
                <a:gd name="T86" fmla="*/ 31250 w 4"/>
                <a:gd name="T87" fmla="*/ 30795 h 3"/>
                <a:gd name="T88" fmla="*/ 46875 w 4"/>
                <a:gd name="T89" fmla="*/ 3079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3" name="Freeform 28"/>
            <p:cNvSpPr>
              <a:spLocks/>
            </p:cNvSpPr>
            <p:nvPr/>
          </p:nvSpPr>
          <p:spPr bwMode="auto">
            <a:xfrm>
              <a:off x="978" y="3610"/>
              <a:ext cx="43" cy="30"/>
            </a:xfrm>
            <a:custGeom>
              <a:avLst/>
              <a:gdLst>
                <a:gd name="T0" fmla="*/ 82335 w 9"/>
                <a:gd name="T1" fmla="*/ 0 h 6"/>
                <a:gd name="T2" fmla="*/ 47434 w 9"/>
                <a:gd name="T3" fmla="*/ 0 h 6"/>
                <a:gd name="T4" fmla="*/ 34902 w 9"/>
                <a:gd name="T5" fmla="*/ 15625 h 6"/>
                <a:gd name="T6" fmla="*/ 34902 w 9"/>
                <a:gd name="T7" fmla="*/ 15625 h 6"/>
                <a:gd name="T8" fmla="*/ 34902 w 9"/>
                <a:gd name="T9" fmla="*/ 31250 h 6"/>
                <a:gd name="T10" fmla="*/ 34902 w 9"/>
                <a:gd name="T11" fmla="*/ 46875 h 6"/>
                <a:gd name="T12" fmla="*/ 24973 w 9"/>
                <a:gd name="T13" fmla="*/ 46875 h 6"/>
                <a:gd name="T14" fmla="*/ 24973 w 9"/>
                <a:gd name="T15" fmla="*/ 46875 h 6"/>
                <a:gd name="T16" fmla="*/ 12532 w 9"/>
                <a:gd name="T17" fmla="*/ 46875 h 6"/>
                <a:gd name="T18" fmla="*/ 12532 w 9"/>
                <a:gd name="T19" fmla="*/ 62500 h 6"/>
                <a:gd name="T20" fmla="*/ 12532 w 9"/>
                <a:gd name="T21" fmla="*/ 78125 h 6"/>
                <a:gd name="T22" fmla="*/ 0 w 9"/>
                <a:gd name="T23" fmla="*/ 78125 h 6"/>
                <a:gd name="T24" fmla="*/ 0 w 9"/>
                <a:gd name="T25" fmla="*/ 93750 h 6"/>
                <a:gd name="T26" fmla="*/ 0 w 9"/>
                <a:gd name="T27" fmla="*/ 93750 h 6"/>
                <a:gd name="T28" fmla="*/ 0 w 9"/>
                <a:gd name="T29" fmla="*/ 93750 h 6"/>
                <a:gd name="T30" fmla="*/ 0 w 9"/>
                <a:gd name="T31" fmla="*/ 93750 h 6"/>
                <a:gd name="T32" fmla="*/ 0 w 9"/>
                <a:gd name="T33" fmla="*/ 93750 h 6"/>
                <a:gd name="T34" fmla="*/ 0 w 9"/>
                <a:gd name="T35" fmla="*/ 93750 h 6"/>
                <a:gd name="T36" fmla="*/ 0 w 9"/>
                <a:gd name="T37" fmla="*/ 93750 h 6"/>
                <a:gd name="T38" fmla="*/ 12532 w 9"/>
                <a:gd name="T39" fmla="*/ 93750 h 6"/>
                <a:gd name="T40" fmla="*/ 24973 w 9"/>
                <a:gd name="T41" fmla="*/ 93750 h 6"/>
                <a:gd name="T42" fmla="*/ 34902 w 9"/>
                <a:gd name="T43" fmla="*/ 78125 h 6"/>
                <a:gd name="T44" fmla="*/ 72407 w 9"/>
                <a:gd name="T45" fmla="*/ 46875 h 6"/>
                <a:gd name="T46" fmla="*/ 82335 w 9"/>
                <a:gd name="T47" fmla="*/ 31250 h 6"/>
                <a:gd name="T48" fmla="*/ 94891 w 9"/>
                <a:gd name="T49" fmla="*/ 31250 h 6"/>
                <a:gd name="T50" fmla="*/ 106764 w 9"/>
                <a:gd name="T51" fmla="*/ 15625 h 6"/>
                <a:gd name="T52" fmla="*/ 106764 w 9"/>
                <a:gd name="T53" fmla="*/ 15625 h 6"/>
                <a:gd name="T54" fmla="*/ 106764 w 9"/>
                <a:gd name="T55" fmla="*/ 15625 h 6"/>
                <a:gd name="T56" fmla="*/ 94891 w 9"/>
                <a:gd name="T57" fmla="*/ 0 h 6"/>
                <a:gd name="T58" fmla="*/ 94891 w 9"/>
                <a:gd name="T59" fmla="*/ 0 h 6"/>
                <a:gd name="T60" fmla="*/ 94891 w 9"/>
                <a:gd name="T61" fmla="*/ 0 h 6"/>
                <a:gd name="T62" fmla="*/ 9489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 name="Freeform 29"/>
            <p:cNvSpPr>
              <a:spLocks/>
            </p:cNvSpPr>
            <p:nvPr/>
          </p:nvSpPr>
          <p:spPr bwMode="auto">
            <a:xfrm>
              <a:off x="934" y="3632"/>
              <a:ext cx="44" cy="34"/>
            </a:xfrm>
            <a:custGeom>
              <a:avLst/>
              <a:gdLst>
                <a:gd name="T0" fmla="*/ 109135 w 9"/>
                <a:gd name="T1" fmla="*/ 40674 h 7"/>
                <a:gd name="T2" fmla="*/ 109135 w 9"/>
                <a:gd name="T3" fmla="*/ 13401 h 7"/>
                <a:gd name="T4" fmla="*/ 66826 w 9"/>
                <a:gd name="T5" fmla="*/ 40674 h 7"/>
                <a:gd name="T6" fmla="*/ 55978 w 9"/>
                <a:gd name="T7" fmla="*/ 51219 h 7"/>
                <a:gd name="T8" fmla="*/ 55978 w 9"/>
                <a:gd name="T9" fmla="*/ 51219 h 7"/>
                <a:gd name="T10" fmla="*/ 28038 w 9"/>
                <a:gd name="T11" fmla="*/ 65091 h 7"/>
                <a:gd name="T12" fmla="*/ 13669 w 9"/>
                <a:gd name="T13" fmla="*/ 78491 h 7"/>
                <a:gd name="T14" fmla="*/ 0 w 9"/>
                <a:gd name="T15" fmla="*/ 78491 h 7"/>
                <a:gd name="T16" fmla="*/ 28038 w 9"/>
                <a:gd name="T17" fmla="*/ 78491 h 7"/>
                <a:gd name="T18" fmla="*/ 41707 w 9"/>
                <a:gd name="T19" fmla="*/ 65091 h 7"/>
                <a:gd name="T20" fmla="*/ 81097 w 9"/>
                <a:gd name="T21" fmla="*/ 51219 h 7"/>
                <a:gd name="T22" fmla="*/ 109135 w 9"/>
                <a:gd name="T23" fmla="*/ 40674 h 7"/>
                <a:gd name="T24" fmla="*/ 109135 w 9"/>
                <a:gd name="T25" fmla="*/ 4067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5" name="Freeform 30"/>
            <p:cNvSpPr>
              <a:spLocks/>
            </p:cNvSpPr>
            <p:nvPr/>
          </p:nvSpPr>
          <p:spPr bwMode="auto">
            <a:xfrm>
              <a:off x="934" y="3637"/>
              <a:ext cx="39" cy="29"/>
            </a:xfrm>
            <a:custGeom>
              <a:avLst/>
              <a:gdLst>
                <a:gd name="T0" fmla="*/ 107279 w 8"/>
                <a:gd name="T1" fmla="*/ 26187 h 6"/>
                <a:gd name="T2" fmla="*/ 107279 w 8"/>
                <a:gd name="T3" fmla="*/ 13108 h 6"/>
                <a:gd name="T4" fmla="*/ 107279 w 8"/>
                <a:gd name="T5" fmla="*/ 13108 h 6"/>
                <a:gd name="T6" fmla="*/ 107279 w 8"/>
                <a:gd name="T7" fmla="*/ 0 h 6"/>
                <a:gd name="T8" fmla="*/ 107279 w 8"/>
                <a:gd name="T9" fmla="*/ 0 h 6"/>
                <a:gd name="T10" fmla="*/ 107279 w 8"/>
                <a:gd name="T11" fmla="*/ 0 h 6"/>
                <a:gd name="T12" fmla="*/ 107279 w 8"/>
                <a:gd name="T13" fmla="*/ 0 h 6"/>
                <a:gd name="T14" fmla="*/ 107279 w 8"/>
                <a:gd name="T15" fmla="*/ 0 h 6"/>
                <a:gd name="T16" fmla="*/ 107279 w 8"/>
                <a:gd name="T17" fmla="*/ 0 h 6"/>
                <a:gd name="T18" fmla="*/ 107279 w 8"/>
                <a:gd name="T19" fmla="*/ 0 h 6"/>
                <a:gd name="T20" fmla="*/ 93732 w 8"/>
                <a:gd name="T21" fmla="*/ 0 h 6"/>
                <a:gd name="T22" fmla="*/ 93732 w 8"/>
                <a:gd name="T23" fmla="*/ 0 h 6"/>
                <a:gd name="T24" fmla="*/ 79589 w 8"/>
                <a:gd name="T25" fmla="*/ 0 h 6"/>
                <a:gd name="T26" fmla="*/ 66046 w 8"/>
                <a:gd name="T27" fmla="*/ 13108 h 6"/>
                <a:gd name="T28" fmla="*/ 66046 w 8"/>
                <a:gd name="T29" fmla="*/ 26187 h 6"/>
                <a:gd name="T30" fmla="*/ 66046 w 8"/>
                <a:gd name="T31" fmla="*/ 26187 h 6"/>
                <a:gd name="T32" fmla="*/ 54805 w 8"/>
                <a:gd name="T33" fmla="*/ 26187 h 6"/>
                <a:gd name="T34" fmla="*/ 54805 w 8"/>
                <a:gd name="T35" fmla="*/ 26187 h 6"/>
                <a:gd name="T36" fmla="*/ 54805 w 8"/>
                <a:gd name="T37" fmla="*/ 26187 h 6"/>
                <a:gd name="T38" fmla="*/ 54805 w 8"/>
                <a:gd name="T39" fmla="*/ 39295 h 6"/>
                <a:gd name="T40" fmla="*/ 54805 w 8"/>
                <a:gd name="T41" fmla="*/ 39295 h 6"/>
                <a:gd name="T42" fmla="*/ 54805 w 8"/>
                <a:gd name="T43" fmla="*/ 39295 h 6"/>
                <a:gd name="T44" fmla="*/ 54805 w 8"/>
                <a:gd name="T45" fmla="*/ 39295 h 6"/>
                <a:gd name="T46" fmla="*/ 27685 w 8"/>
                <a:gd name="T47" fmla="*/ 50252 h 6"/>
                <a:gd name="T48" fmla="*/ 27685 w 8"/>
                <a:gd name="T49" fmla="*/ 50252 h 6"/>
                <a:gd name="T50" fmla="*/ 27685 w 8"/>
                <a:gd name="T51" fmla="*/ 50252 h 6"/>
                <a:gd name="T52" fmla="*/ 27685 w 8"/>
                <a:gd name="T53" fmla="*/ 50252 h 6"/>
                <a:gd name="T54" fmla="*/ 13548 w 8"/>
                <a:gd name="T55" fmla="*/ 50252 h 6"/>
                <a:gd name="T56" fmla="*/ 13548 w 8"/>
                <a:gd name="T57" fmla="*/ 63355 h 6"/>
                <a:gd name="T58" fmla="*/ 13548 w 8"/>
                <a:gd name="T59" fmla="*/ 63355 h 6"/>
                <a:gd name="T60" fmla="*/ 0 w 8"/>
                <a:gd name="T61" fmla="*/ 63355 h 6"/>
                <a:gd name="T62" fmla="*/ 0 w 8"/>
                <a:gd name="T63" fmla="*/ 63355 h 6"/>
                <a:gd name="T64" fmla="*/ 0 w 8"/>
                <a:gd name="T65" fmla="*/ 63355 h 6"/>
                <a:gd name="T66" fmla="*/ 13548 w 8"/>
                <a:gd name="T67" fmla="*/ 76439 h 6"/>
                <a:gd name="T68" fmla="*/ 13548 w 8"/>
                <a:gd name="T69" fmla="*/ 76439 h 6"/>
                <a:gd name="T70" fmla="*/ 13548 w 8"/>
                <a:gd name="T71" fmla="*/ 76439 h 6"/>
                <a:gd name="T72" fmla="*/ 13548 w 8"/>
                <a:gd name="T73" fmla="*/ 76439 h 6"/>
                <a:gd name="T74" fmla="*/ 27685 w 8"/>
                <a:gd name="T75" fmla="*/ 63355 h 6"/>
                <a:gd name="T76" fmla="*/ 27685 w 8"/>
                <a:gd name="T77" fmla="*/ 63355 h 6"/>
                <a:gd name="T78" fmla="*/ 41233 w 8"/>
                <a:gd name="T79" fmla="*/ 63355 h 6"/>
                <a:gd name="T80" fmla="*/ 41233 w 8"/>
                <a:gd name="T81" fmla="*/ 50252 h 6"/>
                <a:gd name="T82" fmla="*/ 41233 w 8"/>
                <a:gd name="T83" fmla="*/ 50252 h 6"/>
                <a:gd name="T84" fmla="*/ 66046 w 8"/>
                <a:gd name="T85" fmla="*/ 50252 h 6"/>
                <a:gd name="T86" fmla="*/ 66046 w 8"/>
                <a:gd name="T87" fmla="*/ 39295 h 6"/>
                <a:gd name="T88" fmla="*/ 79589 w 8"/>
                <a:gd name="T89" fmla="*/ 39295 h 6"/>
                <a:gd name="T90" fmla="*/ 93732 w 8"/>
                <a:gd name="T91" fmla="*/ 39295 h 6"/>
                <a:gd name="T92" fmla="*/ 93732 w 8"/>
                <a:gd name="T93" fmla="*/ 26187 h 6"/>
                <a:gd name="T94" fmla="*/ 93732 w 8"/>
                <a:gd name="T95" fmla="*/ 26187 h 6"/>
                <a:gd name="T96" fmla="*/ 107279 w 8"/>
                <a:gd name="T97" fmla="*/ 26187 h 6"/>
                <a:gd name="T98" fmla="*/ 107279 w 8"/>
                <a:gd name="T99" fmla="*/ 26187 h 6"/>
                <a:gd name="T100" fmla="*/ 107279 w 8"/>
                <a:gd name="T101" fmla="*/ 2618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6" name="Freeform 31"/>
            <p:cNvSpPr>
              <a:spLocks/>
            </p:cNvSpPr>
            <p:nvPr/>
          </p:nvSpPr>
          <p:spPr bwMode="auto">
            <a:xfrm>
              <a:off x="909" y="3676"/>
              <a:ext cx="5" cy="5"/>
            </a:xfrm>
            <a:custGeom>
              <a:avLst/>
              <a:gdLst>
                <a:gd name="T0" fmla="*/ 15625 w 1"/>
                <a:gd name="T1" fmla="*/ 0 h 1"/>
                <a:gd name="T2" fmla="*/ 0 w 1"/>
                <a:gd name="T3" fmla="*/ 0 h 1"/>
                <a:gd name="T4" fmla="*/ 0 w 1"/>
                <a:gd name="T5" fmla="*/ 15625 h 1"/>
                <a:gd name="T6" fmla="*/ 156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7" name="Freeform 32"/>
            <p:cNvSpPr>
              <a:spLocks/>
            </p:cNvSpPr>
            <p:nvPr/>
          </p:nvSpPr>
          <p:spPr bwMode="auto">
            <a:xfrm>
              <a:off x="909" y="3676"/>
              <a:ext cx="5" cy="5"/>
            </a:xfrm>
            <a:custGeom>
              <a:avLst/>
              <a:gdLst>
                <a:gd name="T0" fmla="*/ 15625 w 1"/>
                <a:gd name="T1" fmla="*/ 0 h 1"/>
                <a:gd name="T2" fmla="*/ 15625 w 1"/>
                <a:gd name="T3" fmla="*/ 0 h 1"/>
                <a:gd name="T4" fmla="*/ 15625 w 1"/>
                <a:gd name="T5" fmla="*/ 0 h 1"/>
                <a:gd name="T6" fmla="*/ 15625 w 1"/>
                <a:gd name="T7" fmla="*/ 0 h 1"/>
                <a:gd name="T8" fmla="*/ 0 w 1"/>
                <a:gd name="T9" fmla="*/ 0 h 1"/>
                <a:gd name="T10" fmla="*/ 0 w 1"/>
                <a:gd name="T11" fmla="*/ 0 h 1"/>
                <a:gd name="T12" fmla="*/ 0 w 1"/>
                <a:gd name="T13" fmla="*/ 0 h 1"/>
                <a:gd name="T14" fmla="*/ 0 w 1"/>
                <a:gd name="T15" fmla="*/ 0 h 1"/>
                <a:gd name="T16" fmla="*/ 0 w 1"/>
                <a:gd name="T17" fmla="*/ 15625 h 1"/>
                <a:gd name="T18" fmla="*/ 0 w 1"/>
                <a:gd name="T19" fmla="*/ 15625 h 1"/>
                <a:gd name="T20" fmla="*/ 0 w 1"/>
                <a:gd name="T21" fmla="*/ 15625 h 1"/>
                <a:gd name="T22" fmla="*/ 0 w 1"/>
                <a:gd name="T23" fmla="*/ 15625 h 1"/>
                <a:gd name="T24" fmla="*/ 0 w 1"/>
                <a:gd name="T25" fmla="*/ 15625 h 1"/>
                <a:gd name="T26" fmla="*/ 15625 w 1"/>
                <a:gd name="T27" fmla="*/ 15625 h 1"/>
                <a:gd name="T28" fmla="*/ 15625 w 1"/>
                <a:gd name="T29" fmla="*/ 0 h 1"/>
                <a:gd name="T30" fmla="*/ 15625 w 1"/>
                <a:gd name="T31" fmla="*/ 0 h 1"/>
                <a:gd name="T32" fmla="*/ 15625 w 1"/>
                <a:gd name="T33" fmla="*/ 0 h 1"/>
                <a:gd name="T34" fmla="*/ 15625 w 1"/>
                <a:gd name="T35" fmla="*/ 0 h 1"/>
                <a:gd name="T36" fmla="*/ 156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8" name="Freeform 33"/>
            <p:cNvSpPr>
              <a:spLocks/>
            </p:cNvSpPr>
            <p:nvPr/>
          </p:nvSpPr>
          <p:spPr bwMode="auto">
            <a:xfrm>
              <a:off x="870" y="3682"/>
              <a:ext cx="14" cy="14"/>
            </a:xfrm>
            <a:custGeom>
              <a:avLst/>
              <a:gdLst>
                <a:gd name="T0" fmla="*/ 19927 w 3"/>
                <a:gd name="T1" fmla="*/ 10869 h 3"/>
                <a:gd name="T2" fmla="*/ 30795 w 3"/>
                <a:gd name="T3" fmla="*/ 10869 h 3"/>
                <a:gd name="T4" fmla="*/ 19927 w 3"/>
                <a:gd name="T5" fmla="*/ 10869 h 3"/>
                <a:gd name="T6" fmla="*/ 30795 w 3"/>
                <a:gd name="T7" fmla="*/ 19927 h 3"/>
                <a:gd name="T8" fmla="*/ 19927 w 3"/>
                <a:gd name="T9" fmla="*/ 19927 h 3"/>
                <a:gd name="T10" fmla="*/ 10869 w 3"/>
                <a:gd name="T11" fmla="*/ 30795 h 3"/>
                <a:gd name="T12" fmla="*/ 0 w 3"/>
                <a:gd name="T13" fmla="*/ 30795 h 3"/>
                <a:gd name="T14" fmla="*/ 10869 w 3"/>
                <a:gd name="T15" fmla="*/ 10869 h 3"/>
                <a:gd name="T16" fmla="*/ 19927 w 3"/>
                <a:gd name="T17" fmla="*/ 1086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9" name="Freeform 34"/>
            <p:cNvSpPr>
              <a:spLocks/>
            </p:cNvSpPr>
            <p:nvPr/>
          </p:nvSpPr>
          <p:spPr bwMode="auto">
            <a:xfrm>
              <a:off x="875" y="3684"/>
              <a:ext cx="14" cy="9"/>
            </a:xfrm>
            <a:custGeom>
              <a:avLst/>
              <a:gdLst>
                <a:gd name="T0" fmla="*/ 19927 w 3"/>
                <a:gd name="T1" fmla="*/ 0 h 2"/>
                <a:gd name="T2" fmla="*/ 19927 w 3"/>
                <a:gd name="T3" fmla="*/ 0 h 2"/>
                <a:gd name="T4" fmla="*/ 19927 w 3"/>
                <a:gd name="T5" fmla="*/ 0 h 2"/>
                <a:gd name="T6" fmla="*/ 19927 w 3"/>
                <a:gd name="T7" fmla="*/ 0 h 2"/>
                <a:gd name="T8" fmla="*/ 30795 w 3"/>
                <a:gd name="T9" fmla="*/ 0 h 2"/>
                <a:gd name="T10" fmla="*/ 30795 w 3"/>
                <a:gd name="T11" fmla="*/ 0 h 2"/>
                <a:gd name="T12" fmla="*/ 30795 w 3"/>
                <a:gd name="T13" fmla="*/ 0 h 2"/>
                <a:gd name="T14" fmla="*/ 30795 w 3"/>
                <a:gd name="T15" fmla="*/ 0 h 2"/>
                <a:gd name="T16" fmla="*/ 30795 w 3"/>
                <a:gd name="T17" fmla="*/ 0 h 2"/>
                <a:gd name="T18" fmla="*/ 30795 w 3"/>
                <a:gd name="T19" fmla="*/ 0 h 2"/>
                <a:gd name="T20" fmla="*/ 30795 w 3"/>
                <a:gd name="T21" fmla="*/ 0 h 2"/>
                <a:gd name="T22" fmla="*/ 19927 w 3"/>
                <a:gd name="T23" fmla="*/ 0 h 2"/>
                <a:gd name="T24" fmla="*/ 19927 w 3"/>
                <a:gd name="T25" fmla="*/ 9009 h 2"/>
                <a:gd name="T26" fmla="*/ 30795 w 3"/>
                <a:gd name="T27" fmla="*/ 9009 h 2"/>
                <a:gd name="T28" fmla="*/ 30795 w 3"/>
                <a:gd name="T29" fmla="*/ 9009 h 2"/>
                <a:gd name="T30" fmla="*/ 30795 w 3"/>
                <a:gd name="T31" fmla="*/ 9009 h 2"/>
                <a:gd name="T32" fmla="*/ 19927 w 3"/>
                <a:gd name="T33" fmla="*/ 9009 h 2"/>
                <a:gd name="T34" fmla="*/ 19927 w 3"/>
                <a:gd name="T35" fmla="*/ 9009 h 2"/>
                <a:gd name="T36" fmla="*/ 19927 w 3"/>
                <a:gd name="T37" fmla="*/ 9009 h 2"/>
                <a:gd name="T38" fmla="*/ 19927 w 3"/>
                <a:gd name="T39" fmla="*/ 9009 h 2"/>
                <a:gd name="T40" fmla="*/ 19927 w 3"/>
                <a:gd name="T41" fmla="*/ 9009 h 2"/>
                <a:gd name="T42" fmla="*/ 10869 w 3"/>
                <a:gd name="T43" fmla="*/ 16402 h 2"/>
                <a:gd name="T44" fmla="*/ 10869 w 3"/>
                <a:gd name="T45" fmla="*/ 16402 h 2"/>
                <a:gd name="T46" fmla="*/ 10869 w 3"/>
                <a:gd name="T47" fmla="*/ 16402 h 2"/>
                <a:gd name="T48" fmla="*/ 0 w 3"/>
                <a:gd name="T49" fmla="*/ 16402 h 2"/>
                <a:gd name="T50" fmla="*/ 0 w 3"/>
                <a:gd name="T51" fmla="*/ 16402 h 2"/>
                <a:gd name="T52" fmla="*/ 0 w 3"/>
                <a:gd name="T53" fmla="*/ 9009 h 2"/>
                <a:gd name="T54" fmla="*/ 10869 w 3"/>
                <a:gd name="T55" fmla="*/ 9009 h 2"/>
                <a:gd name="T56" fmla="*/ 10869 w 3"/>
                <a:gd name="T57" fmla="*/ 9009 h 2"/>
                <a:gd name="T58" fmla="*/ 10869 w 3"/>
                <a:gd name="T59" fmla="*/ 9009 h 2"/>
                <a:gd name="T60" fmla="*/ 10869 w 3"/>
                <a:gd name="T61" fmla="*/ 0 h 2"/>
                <a:gd name="T62" fmla="*/ 19927 w 3"/>
                <a:gd name="T63" fmla="*/ 0 h 2"/>
                <a:gd name="T64" fmla="*/ 19927 w 3"/>
                <a:gd name="T65" fmla="*/ 0 h 2"/>
                <a:gd name="T66" fmla="*/ 19927 w 3"/>
                <a:gd name="T67" fmla="*/ 0 h 2"/>
                <a:gd name="T68" fmla="*/ 19927 w 3"/>
                <a:gd name="T69" fmla="*/ 0 h 2"/>
                <a:gd name="T70" fmla="*/ 19927 w 3"/>
                <a:gd name="T71" fmla="*/ 0 h 2"/>
                <a:gd name="T72" fmla="*/ 19927 w 3"/>
                <a:gd name="T73" fmla="*/ 0 h 2"/>
                <a:gd name="T74" fmla="*/ 1992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0" name="Freeform 35"/>
            <p:cNvSpPr>
              <a:spLocks/>
            </p:cNvSpPr>
            <p:nvPr/>
          </p:nvSpPr>
          <p:spPr bwMode="auto">
            <a:xfrm>
              <a:off x="833" y="3690"/>
              <a:ext cx="19" cy="10"/>
            </a:xfrm>
            <a:custGeom>
              <a:avLst/>
              <a:gdLst>
                <a:gd name="T0" fmla="*/ 33549 w 4"/>
                <a:gd name="T1" fmla="*/ 15625 h 2"/>
                <a:gd name="T2" fmla="*/ 33549 w 4"/>
                <a:gd name="T3" fmla="*/ 0 h 2"/>
                <a:gd name="T4" fmla="*/ 45757 w 4"/>
                <a:gd name="T5" fmla="*/ 0 h 2"/>
                <a:gd name="T6" fmla="*/ 45757 w 4"/>
                <a:gd name="T7" fmla="*/ 15625 h 2"/>
                <a:gd name="T8" fmla="*/ 12207 w 4"/>
                <a:gd name="T9" fmla="*/ 31250 h 2"/>
                <a:gd name="T10" fmla="*/ 33549 w 4"/>
                <a:gd name="T11" fmla="*/ 15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1" name="Freeform 36"/>
            <p:cNvSpPr>
              <a:spLocks/>
            </p:cNvSpPr>
            <p:nvPr/>
          </p:nvSpPr>
          <p:spPr bwMode="auto">
            <a:xfrm>
              <a:off x="838" y="3690"/>
              <a:ext cx="14" cy="10"/>
            </a:xfrm>
            <a:custGeom>
              <a:avLst/>
              <a:gdLst>
                <a:gd name="T0" fmla="*/ 19927 w 3"/>
                <a:gd name="T1" fmla="*/ 15625 h 2"/>
                <a:gd name="T2" fmla="*/ 19927 w 3"/>
                <a:gd name="T3" fmla="*/ 15625 h 2"/>
                <a:gd name="T4" fmla="*/ 19927 w 3"/>
                <a:gd name="T5" fmla="*/ 0 h 2"/>
                <a:gd name="T6" fmla="*/ 19927 w 3"/>
                <a:gd name="T7" fmla="*/ 0 h 2"/>
                <a:gd name="T8" fmla="*/ 19927 w 3"/>
                <a:gd name="T9" fmla="*/ 0 h 2"/>
                <a:gd name="T10" fmla="*/ 19927 w 3"/>
                <a:gd name="T11" fmla="*/ 0 h 2"/>
                <a:gd name="T12" fmla="*/ 19927 w 3"/>
                <a:gd name="T13" fmla="*/ 0 h 2"/>
                <a:gd name="T14" fmla="*/ 30795 w 3"/>
                <a:gd name="T15" fmla="*/ 0 h 2"/>
                <a:gd name="T16" fmla="*/ 30795 w 3"/>
                <a:gd name="T17" fmla="*/ 0 h 2"/>
                <a:gd name="T18" fmla="*/ 30795 w 3"/>
                <a:gd name="T19" fmla="*/ 0 h 2"/>
                <a:gd name="T20" fmla="*/ 30795 w 3"/>
                <a:gd name="T21" fmla="*/ 15625 h 2"/>
                <a:gd name="T22" fmla="*/ 30795 w 3"/>
                <a:gd name="T23" fmla="*/ 15625 h 2"/>
                <a:gd name="T24" fmla="*/ 30795 w 3"/>
                <a:gd name="T25" fmla="*/ 15625 h 2"/>
                <a:gd name="T26" fmla="*/ 30795 w 3"/>
                <a:gd name="T27" fmla="*/ 15625 h 2"/>
                <a:gd name="T28" fmla="*/ 19927 w 3"/>
                <a:gd name="T29" fmla="*/ 31250 h 2"/>
                <a:gd name="T30" fmla="*/ 10869 w 3"/>
                <a:gd name="T31" fmla="*/ 31250 h 2"/>
                <a:gd name="T32" fmla="*/ 0 w 3"/>
                <a:gd name="T33" fmla="*/ 31250 h 2"/>
                <a:gd name="T34" fmla="*/ 0 w 3"/>
                <a:gd name="T35" fmla="*/ 31250 h 2"/>
                <a:gd name="T36" fmla="*/ 0 w 3"/>
                <a:gd name="T37" fmla="*/ 31250 h 2"/>
                <a:gd name="T38" fmla="*/ 0 w 3"/>
                <a:gd name="T39" fmla="*/ 31250 h 2"/>
                <a:gd name="T40" fmla="*/ 0 w 3"/>
                <a:gd name="T41" fmla="*/ 31250 h 2"/>
                <a:gd name="T42" fmla="*/ 0 w 3"/>
                <a:gd name="T43" fmla="*/ 31250 h 2"/>
                <a:gd name="T44" fmla="*/ 10869 w 3"/>
                <a:gd name="T45" fmla="*/ 31250 h 2"/>
                <a:gd name="T46" fmla="*/ 19927 w 3"/>
                <a:gd name="T47" fmla="*/ 15625 h 2"/>
                <a:gd name="T48" fmla="*/ 19927 w 3"/>
                <a:gd name="T49" fmla="*/ 15625 h 2"/>
                <a:gd name="T50" fmla="*/ 19927 w 3"/>
                <a:gd name="T51" fmla="*/ 15625 h 2"/>
                <a:gd name="T52" fmla="*/ 19927 w 3"/>
                <a:gd name="T53" fmla="*/ 15625 h 2"/>
                <a:gd name="T54" fmla="*/ 19927 w 3"/>
                <a:gd name="T55" fmla="*/ 15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2" name="Freeform 37"/>
            <p:cNvSpPr>
              <a:spLocks/>
            </p:cNvSpPr>
            <p:nvPr/>
          </p:nvSpPr>
          <p:spPr bwMode="auto">
            <a:xfrm>
              <a:off x="814" y="3691"/>
              <a:ext cx="10" cy="15"/>
            </a:xfrm>
            <a:custGeom>
              <a:avLst/>
              <a:gdLst>
                <a:gd name="T0" fmla="*/ 15625 w 2"/>
                <a:gd name="T1" fmla="*/ 15625 h 3"/>
                <a:gd name="T2" fmla="*/ 0 w 2"/>
                <a:gd name="T3" fmla="*/ 0 h 3"/>
                <a:gd name="T4" fmla="*/ 0 w 2"/>
                <a:gd name="T5" fmla="*/ 0 h 3"/>
                <a:gd name="T6" fmla="*/ 15625 w 2"/>
                <a:gd name="T7" fmla="*/ 31250 h 3"/>
                <a:gd name="T8" fmla="*/ 0 w 2"/>
                <a:gd name="T9" fmla="*/ 31250 h 3"/>
                <a:gd name="T10" fmla="*/ 0 w 2"/>
                <a:gd name="T11" fmla="*/ 31250 h 3"/>
                <a:gd name="T12" fmla="*/ 0 w 2"/>
                <a:gd name="T13" fmla="*/ 46875 h 3"/>
                <a:gd name="T14" fmla="*/ 15625 w 2"/>
                <a:gd name="T15" fmla="*/ 46875 h 3"/>
                <a:gd name="T16" fmla="*/ 15625 w 2"/>
                <a:gd name="T17" fmla="*/ 46875 h 3"/>
                <a:gd name="T18" fmla="*/ 31250 w 2"/>
                <a:gd name="T19" fmla="*/ 46875 h 3"/>
                <a:gd name="T20" fmla="*/ 31250 w 2"/>
                <a:gd name="T21" fmla="*/ 15625 h 3"/>
                <a:gd name="T22" fmla="*/ 31250 w 2"/>
                <a:gd name="T23" fmla="*/ 0 h 3"/>
                <a:gd name="T24" fmla="*/ 15625 w 2"/>
                <a:gd name="T25" fmla="*/ 0 h 3"/>
                <a:gd name="T26" fmla="*/ 15625 w 2"/>
                <a:gd name="T27" fmla="*/ 15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3" name="Freeform 38"/>
            <p:cNvSpPr>
              <a:spLocks/>
            </p:cNvSpPr>
            <p:nvPr/>
          </p:nvSpPr>
          <p:spPr bwMode="auto">
            <a:xfrm>
              <a:off x="814" y="3691"/>
              <a:ext cx="10" cy="15"/>
            </a:xfrm>
            <a:custGeom>
              <a:avLst/>
              <a:gdLst>
                <a:gd name="T0" fmla="*/ 15625 w 2"/>
                <a:gd name="T1" fmla="*/ 15625 h 3"/>
                <a:gd name="T2" fmla="*/ 15625 w 2"/>
                <a:gd name="T3" fmla="*/ 0 h 3"/>
                <a:gd name="T4" fmla="*/ 15625 w 2"/>
                <a:gd name="T5" fmla="*/ 0 h 3"/>
                <a:gd name="T6" fmla="*/ 15625 w 2"/>
                <a:gd name="T7" fmla="*/ 0 h 3"/>
                <a:gd name="T8" fmla="*/ 0 w 2"/>
                <a:gd name="T9" fmla="*/ 0 h 3"/>
                <a:gd name="T10" fmla="*/ 0 w 2"/>
                <a:gd name="T11" fmla="*/ 0 h 3"/>
                <a:gd name="T12" fmla="*/ 0 w 2"/>
                <a:gd name="T13" fmla="*/ 15625 h 3"/>
                <a:gd name="T14" fmla="*/ 15625 w 2"/>
                <a:gd name="T15" fmla="*/ 15625 h 3"/>
                <a:gd name="T16" fmla="*/ 15625 w 2"/>
                <a:gd name="T17" fmla="*/ 15625 h 3"/>
                <a:gd name="T18" fmla="*/ 15625 w 2"/>
                <a:gd name="T19" fmla="*/ 31250 h 3"/>
                <a:gd name="T20" fmla="*/ 0 w 2"/>
                <a:gd name="T21" fmla="*/ 31250 h 3"/>
                <a:gd name="T22" fmla="*/ 0 w 2"/>
                <a:gd name="T23" fmla="*/ 31250 h 3"/>
                <a:gd name="T24" fmla="*/ 0 w 2"/>
                <a:gd name="T25" fmla="*/ 31250 h 3"/>
                <a:gd name="T26" fmla="*/ 0 w 2"/>
                <a:gd name="T27" fmla="*/ 31250 h 3"/>
                <a:gd name="T28" fmla="*/ 0 w 2"/>
                <a:gd name="T29" fmla="*/ 31250 h 3"/>
                <a:gd name="T30" fmla="*/ 0 w 2"/>
                <a:gd name="T31" fmla="*/ 31250 h 3"/>
                <a:gd name="T32" fmla="*/ 0 w 2"/>
                <a:gd name="T33" fmla="*/ 46875 h 3"/>
                <a:gd name="T34" fmla="*/ 15625 w 2"/>
                <a:gd name="T35" fmla="*/ 46875 h 3"/>
                <a:gd name="T36" fmla="*/ 15625 w 2"/>
                <a:gd name="T37" fmla="*/ 46875 h 3"/>
                <a:gd name="T38" fmla="*/ 15625 w 2"/>
                <a:gd name="T39" fmla="*/ 46875 h 3"/>
                <a:gd name="T40" fmla="*/ 15625 w 2"/>
                <a:gd name="T41" fmla="*/ 46875 h 3"/>
                <a:gd name="T42" fmla="*/ 15625 w 2"/>
                <a:gd name="T43" fmla="*/ 46875 h 3"/>
                <a:gd name="T44" fmla="*/ 31250 w 2"/>
                <a:gd name="T45" fmla="*/ 46875 h 3"/>
                <a:gd name="T46" fmla="*/ 31250 w 2"/>
                <a:gd name="T47" fmla="*/ 31250 h 3"/>
                <a:gd name="T48" fmla="*/ 31250 w 2"/>
                <a:gd name="T49" fmla="*/ 15625 h 3"/>
                <a:gd name="T50" fmla="*/ 31250 w 2"/>
                <a:gd name="T51" fmla="*/ 15625 h 3"/>
                <a:gd name="T52" fmla="*/ 31250 w 2"/>
                <a:gd name="T53" fmla="*/ 15625 h 3"/>
                <a:gd name="T54" fmla="*/ 31250 w 2"/>
                <a:gd name="T55" fmla="*/ 0 h 3"/>
                <a:gd name="T56" fmla="*/ 31250 w 2"/>
                <a:gd name="T57" fmla="*/ 0 h 3"/>
                <a:gd name="T58" fmla="*/ 31250 w 2"/>
                <a:gd name="T59" fmla="*/ 0 h 3"/>
                <a:gd name="T60" fmla="*/ 15625 w 2"/>
                <a:gd name="T61" fmla="*/ 0 h 3"/>
                <a:gd name="T62" fmla="*/ 15625 w 2"/>
                <a:gd name="T63" fmla="*/ 0 h 3"/>
                <a:gd name="T64" fmla="*/ 15625 w 2"/>
                <a:gd name="T65" fmla="*/ 15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4" name="Freeform 39"/>
            <p:cNvSpPr>
              <a:spLocks/>
            </p:cNvSpPr>
            <p:nvPr/>
          </p:nvSpPr>
          <p:spPr bwMode="auto">
            <a:xfrm>
              <a:off x="795" y="3693"/>
              <a:ext cx="15" cy="15"/>
            </a:xfrm>
            <a:custGeom>
              <a:avLst/>
              <a:gdLst>
                <a:gd name="T0" fmla="*/ 46875 w 3"/>
                <a:gd name="T1" fmla="*/ 46875 h 3"/>
                <a:gd name="T2" fmla="*/ 46875 w 3"/>
                <a:gd name="T3" fmla="*/ 46875 h 3"/>
                <a:gd name="T4" fmla="*/ 46875 w 3"/>
                <a:gd name="T5" fmla="*/ 46875 h 3"/>
                <a:gd name="T6" fmla="*/ 46875 w 3"/>
                <a:gd name="T7" fmla="*/ 46875 h 3"/>
                <a:gd name="T8" fmla="*/ 46875 w 3"/>
                <a:gd name="T9" fmla="*/ 46875 h 3"/>
                <a:gd name="T10" fmla="*/ 46875 w 3"/>
                <a:gd name="T11" fmla="*/ 46875 h 3"/>
                <a:gd name="T12" fmla="*/ 31250 w 3"/>
                <a:gd name="T13" fmla="*/ 31250 h 3"/>
                <a:gd name="T14" fmla="*/ 15625 w 3"/>
                <a:gd name="T15" fmla="*/ 15625 h 3"/>
                <a:gd name="T16" fmla="*/ 15625 w 3"/>
                <a:gd name="T17" fmla="*/ 15625 h 3"/>
                <a:gd name="T18" fmla="*/ 15625 w 3"/>
                <a:gd name="T19" fmla="*/ 15625 h 3"/>
                <a:gd name="T20" fmla="*/ 15625 w 3"/>
                <a:gd name="T21" fmla="*/ 15625 h 3"/>
                <a:gd name="T22" fmla="*/ 15625 w 3"/>
                <a:gd name="T23" fmla="*/ 15625 h 3"/>
                <a:gd name="T24" fmla="*/ 156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5625 h 3"/>
                <a:gd name="T42" fmla="*/ 0 w 3"/>
                <a:gd name="T43" fmla="*/ 15625 h 3"/>
                <a:gd name="T44" fmla="*/ 0 w 3"/>
                <a:gd name="T45" fmla="*/ 15625 h 3"/>
                <a:gd name="T46" fmla="*/ 0 w 3"/>
                <a:gd name="T47" fmla="*/ 15625 h 3"/>
                <a:gd name="T48" fmla="*/ 15625 w 3"/>
                <a:gd name="T49" fmla="*/ 15625 h 3"/>
                <a:gd name="T50" fmla="*/ 15625 w 3"/>
                <a:gd name="T51" fmla="*/ 31250 h 3"/>
                <a:gd name="T52" fmla="*/ 15625 w 3"/>
                <a:gd name="T53" fmla="*/ 31250 h 3"/>
                <a:gd name="T54" fmla="*/ 31250 w 3"/>
                <a:gd name="T55" fmla="*/ 46875 h 3"/>
                <a:gd name="T56" fmla="*/ 31250 w 3"/>
                <a:gd name="T57" fmla="*/ 46875 h 3"/>
                <a:gd name="T58" fmla="*/ 46875 w 3"/>
                <a:gd name="T59" fmla="*/ 46875 h 3"/>
                <a:gd name="T60" fmla="*/ 46875 w 3"/>
                <a:gd name="T61" fmla="*/ 46875 h 3"/>
                <a:gd name="T62" fmla="*/ 46875 w 3"/>
                <a:gd name="T63" fmla="*/ 46875 h 3"/>
                <a:gd name="T64" fmla="*/ 46875 w 3"/>
                <a:gd name="T65" fmla="*/ 46875 h 3"/>
                <a:gd name="T66" fmla="*/ 46875 w 3"/>
                <a:gd name="T67" fmla="*/ 46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5" name="Freeform 40"/>
            <p:cNvSpPr>
              <a:spLocks/>
            </p:cNvSpPr>
            <p:nvPr/>
          </p:nvSpPr>
          <p:spPr bwMode="auto">
            <a:xfrm>
              <a:off x="768" y="3683"/>
              <a:ext cx="19" cy="10"/>
            </a:xfrm>
            <a:custGeom>
              <a:avLst/>
              <a:gdLst>
                <a:gd name="T0" fmla="*/ 0 w 4"/>
                <a:gd name="T1" fmla="*/ 15625 h 2"/>
                <a:gd name="T2" fmla="*/ 0 w 4"/>
                <a:gd name="T3" fmla="*/ 15625 h 2"/>
                <a:gd name="T4" fmla="*/ 12207 w 4"/>
                <a:gd name="T5" fmla="*/ 0 h 2"/>
                <a:gd name="T6" fmla="*/ 12207 w 4"/>
                <a:gd name="T7" fmla="*/ 0 h 2"/>
                <a:gd name="T8" fmla="*/ 23892 w 4"/>
                <a:gd name="T9" fmla="*/ 0 h 2"/>
                <a:gd name="T10" fmla="*/ 33549 w 4"/>
                <a:gd name="T11" fmla="*/ 0 h 2"/>
                <a:gd name="T12" fmla="*/ 33549 w 4"/>
                <a:gd name="T13" fmla="*/ 0 h 2"/>
                <a:gd name="T14" fmla="*/ 33549 w 4"/>
                <a:gd name="T15" fmla="*/ 0 h 2"/>
                <a:gd name="T16" fmla="*/ 33549 w 4"/>
                <a:gd name="T17" fmla="*/ 15625 h 2"/>
                <a:gd name="T18" fmla="*/ 45757 w 4"/>
                <a:gd name="T19" fmla="*/ 15625 h 2"/>
                <a:gd name="T20" fmla="*/ 45757 w 4"/>
                <a:gd name="T21" fmla="*/ 15625 h 2"/>
                <a:gd name="T22" fmla="*/ 45757 w 4"/>
                <a:gd name="T23" fmla="*/ 15625 h 2"/>
                <a:gd name="T24" fmla="*/ 45757 w 4"/>
                <a:gd name="T25" fmla="*/ 15625 h 2"/>
                <a:gd name="T26" fmla="*/ 45757 w 4"/>
                <a:gd name="T27" fmla="*/ 15625 h 2"/>
                <a:gd name="T28" fmla="*/ 45757 w 4"/>
                <a:gd name="T29" fmla="*/ 15625 h 2"/>
                <a:gd name="T30" fmla="*/ 45757 w 4"/>
                <a:gd name="T31" fmla="*/ 15625 h 2"/>
                <a:gd name="T32" fmla="*/ 45757 w 4"/>
                <a:gd name="T33" fmla="*/ 31250 h 2"/>
                <a:gd name="T34" fmla="*/ 45757 w 4"/>
                <a:gd name="T35" fmla="*/ 31250 h 2"/>
                <a:gd name="T36" fmla="*/ 45757 w 4"/>
                <a:gd name="T37" fmla="*/ 31250 h 2"/>
                <a:gd name="T38" fmla="*/ 45757 w 4"/>
                <a:gd name="T39" fmla="*/ 31250 h 2"/>
                <a:gd name="T40" fmla="*/ 33549 w 4"/>
                <a:gd name="T41" fmla="*/ 15625 h 2"/>
                <a:gd name="T42" fmla="*/ 33549 w 4"/>
                <a:gd name="T43" fmla="*/ 15625 h 2"/>
                <a:gd name="T44" fmla="*/ 33549 w 4"/>
                <a:gd name="T45" fmla="*/ 31250 h 2"/>
                <a:gd name="T46" fmla="*/ 33549 w 4"/>
                <a:gd name="T47" fmla="*/ 31250 h 2"/>
                <a:gd name="T48" fmla="*/ 33549 w 4"/>
                <a:gd name="T49" fmla="*/ 31250 h 2"/>
                <a:gd name="T50" fmla="*/ 23892 w 4"/>
                <a:gd name="T51" fmla="*/ 31250 h 2"/>
                <a:gd name="T52" fmla="*/ 23892 w 4"/>
                <a:gd name="T53" fmla="*/ 31250 h 2"/>
                <a:gd name="T54" fmla="*/ 23892 w 4"/>
                <a:gd name="T55" fmla="*/ 31250 h 2"/>
                <a:gd name="T56" fmla="*/ 23892 w 4"/>
                <a:gd name="T57" fmla="*/ 31250 h 2"/>
                <a:gd name="T58" fmla="*/ 23892 w 4"/>
                <a:gd name="T59" fmla="*/ 31250 h 2"/>
                <a:gd name="T60" fmla="*/ 23892 w 4"/>
                <a:gd name="T61" fmla="*/ 31250 h 2"/>
                <a:gd name="T62" fmla="*/ 23892 w 4"/>
                <a:gd name="T63" fmla="*/ 31250 h 2"/>
                <a:gd name="T64" fmla="*/ 12207 w 4"/>
                <a:gd name="T65" fmla="*/ 31250 h 2"/>
                <a:gd name="T66" fmla="*/ 12207 w 4"/>
                <a:gd name="T67" fmla="*/ 31250 h 2"/>
                <a:gd name="T68" fmla="*/ 12207 w 4"/>
                <a:gd name="T69" fmla="*/ 15625 h 2"/>
                <a:gd name="T70" fmla="*/ 12207 w 4"/>
                <a:gd name="T71" fmla="*/ 15625 h 2"/>
                <a:gd name="T72" fmla="*/ 12207 w 4"/>
                <a:gd name="T73" fmla="*/ 15625 h 2"/>
                <a:gd name="T74" fmla="*/ 12207 w 4"/>
                <a:gd name="T75" fmla="*/ 15625 h 2"/>
                <a:gd name="T76" fmla="*/ 12207 w 4"/>
                <a:gd name="T77" fmla="*/ 15625 h 2"/>
                <a:gd name="T78" fmla="*/ 12207 w 4"/>
                <a:gd name="T79" fmla="*/ 15625 h 2"/>
                <a:gd name="T80" fmla="*/ 12207 w 4"/>
                <a:gd name="T81" fmla="*/ 15625 h 2"/>
                <a:gd name="T82" fmla="*/ 12207 w 4"/>
                <a:gd name="T83" fmla="*/ 15625 h 2"/>
                <a:gd name="T84" fmla="*/ 12207 w 4"/>
                <a:gd name="T85" fmla="*/ 15625 h 2"/>
                <a:gd name="T86" fmla="*/ 12207 w 4"/>
                <a:gd name="T87" fmla="*/ 15625 h 2"/>
                <a:gd name="T88" fmla="*/ 12207 w 4"/>
                <a:gd name="T89" fmla="*/ 15625 h 2"/>
                <a:gd name="T90" fmla="*/ 12207 w 4"/>
                <a:gd name="T91" fmla="*/ 15625 h 2"/>
                <a:gd name="T92" fmla="*/ 12207 w 4"/>
                <a:gd name="T93" fmla="*/ 15625 h 2"/>
                <a:gd name="T94" fmla="*/ 0 w 4"/>
                <a:gd name="T95" fmla="*/ 15625 h 2"/>
                <a:gd name="T96" fmla="*/ 0 w 4"/>
                <a:gd name="T97" fmla="*/ 15625 h 2"/>
                <a:gd name="T98" fmla="*/ 0 w 4"/>
                <a:gd name="T99" fmla="*/ 15625 h 2"/>
                <a:gd name="T100" fmla="*/ 0 w 4"/>
                <a:gd name="T101" fmla="*/ 15625 h 2"/>
                <a:gd name="T102" fmla="*/ 0 w 4"/>
                <a:gd name="T103" fmla="*/ 15625 h 2"/>
                <a:gd name="T104" fmla="*/ 0 w 4"/>
                <a:gd name="T105" fmla="*/ 15625 h 2"/>
                <a:gd name="T106" fmla="*/ 0 w 4"/>
                <a:gd name="T107" fmla="*/ 15625 h 2"/>
                <a:gd name="T108" fmla="*/ 0 w 4"/>
                <a:gd name="T109" fmla="*/ 15625 h 2"/>
                <a:gd name="T110" fmla="*/ 0 w 4"/>
                <a:gd name="T111" fmla="*/ 15625 h 2"/>
                <a:gd name="T112" fmla="*/ 0 w 4"/>
                <a:gd name="T113" fmla="*/ 15625 h 2"/>
                <a:gd name="T114" fmla="*/ 0 w 4"/>
                <a:gd name="T115" fmla="*/ 15625 h 2"/>
                <a:gd name="T116" fmla="*/ 0 w 4"/>
                <a:gd name="T117" fmla="*/ 15625 h 2"/>
                <a:gd name="T118" fmla="*/ 0 w 4"/>
                <a:gd name="T119" fmla="*/ 15625 h 2"/>
                <a:gd name="T120" fmla="*/ 0 w 4"/>
                <a:gd name="T121" fmla="*/ 15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56" name="Group 51"/>
          <p:cNvGrpSpPr>
            <a:grpSpLocks/>
          </p:cNvGrpSpPr>
          <p:nvPr/>
        </p:nvGrpSpPr>
        <p:grpSpPr bwMode="auto">
          <a:xfrm>
            <a:off x="5824538" y="2197100"/>
            <a:ext cx="830262" cy="742950"/>
            <a:chOff x="3562" y="1636"/>
            <a:chExt cx="497" cy="468"/>
          </a:xfrm>
        </p:grpSpPr>
        <p:sp>
          <p:nvSpPr>
            <p:cNvPr id="57" name="Freeform 52"/>
            <p:cNvSpPr>
              <a:spLocks/>
            </p:cNvSpPr>
            <p:nvPr/>
          </p:nvSpPr>
          <p:spPr bwMode="auto">
            <a:xfrm>
              <a:off x="3806" y="1758"/>
              <a:ext cx="253" cy="346"/>
            </a:xfrm>
            <a:custGeom>
              <a:avLst/>
              <a:gdLst>
                <a:gd name="T0" fmla="*/ 346323 w 52"/>
                <a:gd name="T1" fmla="*/ 909780 h 71"/>
                <a:gd name="T2" fmla="*/ 569878 w 52"/>
                <a:gd name="T3" fmla="*/ 898996 h 71"/>
                <a:gd name="T4" fmla="*/ 597411 w 52"/>
                <a:gd name="T5" fmla="*/ 830151 h 71"/>
                <a:gd name="T6" fmla="*/ 597411 w 52"/>
                <a:gd name="T7" fmla="*/ 777715 h 71"/>
                <a:gd name="T8" fmla="*/ 637721 w 52"/>
                <a:gd name="T9" fmla="*/ 736512 h 71"/>
                <a:gd name="T10" fmla="*/ 648896 w 52"/>
                <a:gd name="T11" fmla="*/ 695426 h 71"/>
                <a:gd name="T12" fmla="*/ 662364 w 52"/>
                <a:gd name="T13" fmla="*/ 670563 h 71"/>
                <a:gd name="T14" fmla="*/ 676400 w 52"/>
                <a:gd name="T15" fmla="*/ 684100 h 71"/>
                <a:gd name="T16" fmla="*/ 689775 w 52"/>
                <a:gd name="T17" fmla="*/ 670563 h 71"/>
                <a:gd name="T18" fmla="*/ 689775 w 52"/>
                <a:gd name="T19" fmla="*/ 615914 h 71"/>
                <a:gd name="T20" fmla="*/ 676400 w 52"/>
                <a:gd name="T21" fmla="*/ 563385 h 71"/>
                <a:gd name="T22" fmla="*/ 624229 w 52"/>
                <a:gd name="T23" fmla="*/ 373919 h 71"/>
                <a:gd name="T24" fmla="*/ 556410 w 52"/>
                <a:gd name="T25" fmla="*/ 373919 h 71"/>
                <a:gd name="T26" fmla="*/ 476822 w 52"/>
                <a:gd name="T27" fmla="*/ 481096 h 71"/>
                <a:gd name="T28" fmla="*/ 463452 w 52"/>
                <a:gd name="T29" fmla="*/ 469746 h 71"/>
                <a:gd name="T30" fmla="*/ 438809 w 52"/>
                <a:gd name="T31" fmla="*/ 456208 h 71"/>
                <a:gd name="T32" fmla="*/ 438809 w 52"/>
                <a:gd name="T33" fmla="*/ 401019 h 71"/>
                <a:gd name="T34" fmla="*/ 476822 w 52"/>
                <a:gd name="T35" fmla="*/ 373919 h 71"/>
                <a:gd name="T36" fmla="*/ 476822 w 52"/>
                <a:gd name="T37" fmla="*/ 349172 h 71"/>
                <a:gd name="T38" fmla="*/ 504356 w 52"/>
                <a:gd name="T39" fmla="*/ 321507 h 71"/>
                <a:gd name="T40" fmla="*/ 504356 w 52"/>
                <a:gd name="T41" fmla="*/ 227868 h 71"/>
                <a:gd name="T42" fmla="*/ 490864 w 52"/>
                <a:gd name="T43" fmla="*/ 186689 h 71"/>
                <a:gd name="T44" fmla="*/ 463452 w 52"/>
                <a:gd name="T45" fmla="*/ 159589 h 71"/>
                <a:gd name="T46" fmla="*/ 490864 w 52"/>
                <a:gd name="T47" fmla="*/ 134818 h 71"/>
                <a:gd name="T48" fmla="*/ 476822 w 52"/>
                <a:gd name="T49" fmla="*/ 93615 h 71"/>
                <a:gd name="T50" fmla="*/ 397808 w 52"/>
                <a:gd name="T51" fmla="*/ 52436 h 71"/>
                <a:gd name="T52" fmla="*/ 346323 w 52"/>
                <a:gd name="T53" fmla="*/ 27665 h 71"/>
                <a:gd name="T54" fmla="*/ 277911 w 52"/>
                <a:gd name="T55" fmla="*/ 13538 h 71"/>
                <a:gd name="T56" fmla="*/ 239795 w 52"/>
                <a:gd name="T57" fmla="*/ 13538 h 71"/>
                <a:gd name="T58" fmla="*/ 198916 w 52"/>
                <a:gd name="T59" fmla="*/ 41203 h 71"/>
                <a:gd name="T60" fmla="*/ 198916 w 52"/>
                <a:gd name="T61" fmla="*/ 79512 h 71"/>
                <a:gd name="T62" fmla="*/ 212953 w 52"/>
                <a:gd name="T63" fmla="*/ 93615 h 71"/>
                <a:gd name="T64" fmla="*/ 198916 w 52"/>
                <a:gd name="T65" fmla="*/ 107177 h 71"/>
                <a:gd name="T66" fmla="*/ 172069 w 52"/>
                <a:gd name="T67" fmla="*/ 134818 h 71"/>
                <a:gd name="T68" fmla="*/ 158008 w 52"/>
                <a:gd name="T69" fmla="*/ 173127 h 71"/>
                <a:gd name="T70" fmla="*/ 158008 w 52"/>
                <a:gd name="T71" fmla="*/ 227868 h 71"/>
                <a:gd name="T72" fmla="*/ 133370 w 52"/>
                <a:gd name="T73" fmla="*/ 214330 h 71"/>
                <a:gd name="T74" fmla="*/ 133370 w 52"/>
                <a:gd name="T75" fmla="*/ 173127 h 71"/>
                <a:gd name="T76" fmla="*/ 133370 w 52"/>
                <a:gd name="T77" fmla="*/ 148356 h 71"/>
                <a:gd name="T78" fmla="*/ 106430 w 52"/>
                <a:gd name="T79" fmla="*/ 173127 h 71"/>
                <a:gd name="T80" fmla="*/ 106430 w 52"/>
                <a:gd name="T81" fmla="*/ 214330 h 71"/>
                <a:gd name="T82" fmla="*/ 65522 w 52"/>
                <a:gd name="T83" fmla="*/ 227868 h 71"/>
                <a:gd name="T84" fmla="*/ 51607 w 52"/>
                <a:gd name="T85" fmla="*/ 255533 h 71"/>
                <a:gd name="T86" fmla="*/ 40884 w 52"/>
                <a:gd name="T87" fmla="*/ 307969 h 71"/>
                <a:gd name="T88" fmla="*/ 27412 w 52"/>
                <a:gd name="T89" fmla="*/ 373919 h 71"/>
                <a:gd name="T90" fmla="*/ 13467 w 52"/>
                <a:gd name="T91" fmla="*/ 428660 h 71"/>
                <a:gd name="T92" fmla="*/ 27412 w 52"/>
                <a:gd name="T93" fmla="*/ 494634 h 71"/>
                <a:gd name="T94" fmla="*/ 27412 w 52"/>
                <a:gd name="T95" fmla="*/ 549848 h 71"/>
                <a:gd name="T96" fmla="*/ 79019 w 52"/>
                <a:gd name="T97" fmla="*/ 670563 h 71"/>
                <a:gd name="T98" fmla="*/ 92486 w 52"/>
                <a:gd name="T99" fmla="*/ 736512 h 71"/>
                <a:gd name="T100" fmla="*/ 92486 w 52"/>
                <a:gd name="T101" fmla="*/ 750045 h 71"/>
                <a:gd name="T102" fmla="*/ 79019 w 52"/>
                <a:gd name="T103" fmla="*/ 830151 h 71"/>
                <a:gd name="T104" fmla="*/ 27412 w 52"/>
                <a:gd name="T105" fmla="*/ 923196 h 71"/>
                <a:gd name="T106" fmla="*/ 0 w 52"/>
                <a:gd name="T107" fmla="*/ 95086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 name="Freeform 53"/>
            <p:cNvSpPr>
              <a:spLocks/>
            </p:cNvSpPr>
            <p:nvPr/>
          </p:nvSpPr>
          <p:spPr bwMode="auto">
            <a:xfrm>
              <a:off x="3562" y="1636"/>
              <a:ext cx="405" cy="200"/>
            </a:xfrm>
            <a:custGeom>
              <a:avLst/>
              <a:gdLst>
                <a:gd name="T0" fmla="*/ 55524 w 83"/>
                <a:gd name="T1" fmla="*/ 215205 h 41"/>
                <a:gd name="T2" fmla="*/ 107691 w 83"/>
                <a:gd name="T3" fmla="*/ 173873 h 41"/>
                <a:gd name="T4" fmla="*/ 270930 w 83"/>
                <a:gd name="T5" fmla="*/ 79859 h 41"/>
                <a:gd name="T6" fmla="*/ 351457 w 83"/>
                <a:gd name="T7" fmla="*/ 13585 h 41"/>
                <a:gd name="T8" fmla="*/ 417789 w 83"/>
                <a:gd name="T9" fmla="*/ 13585 h 41"/>
                <a:gd name="T10" fmla="*/ 378738 w 83"/>
                <a:gd name="T11" fmla="*/ 55493 h 41"/>
                <a:gd name="T12" fmla="*/ 310074 w 83"/>
                <a:gd name="T13" fmla="*/ 121761 h 41"/>
                <a:gd name="T14" fmla="*/ 310074 w 83"/>
                <a:gd name="T15" fmla="*/ 163093 h 41"/>
                <a:gd name="T16" fmla="*/ 378738 w 83"/>
                <a:gd name="T17" fmla="*/ 135346 h 41"/>
                <a:gd name="T18" fmla="*/ 525480 w 83"/>
                <a:gd name="T19" fmla="*/ 201620 h 41"/>
                <a:gd name="T20" fmla="*/ 581121 w 83"/>
                <a:gd name="T21" fmla="*/ 215205 h 41"/>
                <a:gd name="T22" fmla="*/ 594720 w 83"/>
                <a:gd name="T23" fmla="*/ 229366 h 41"/>
                <a:gd name="T24" fmla="*/ 661053 w 83"/>
                <a:gd name="T25" fmla="*/ 173873 h 41"/>
                <a:gd name="T26" fmla="*/ 862865 w 83"/>
                <a:gd name="T27" fmla="*/ 107605 h 41"/>
                <a:gd name="T28" fmla="*/ 849270 w 83"/>
                <a:gd name="T29" fmla="*/ 148937 h 41"/>
                <a:gd name="T30" fmla="*/ 890624 w 83"/>
                <a:gd name="T31" fmla="*/ 188029 h 41"/>
                <a:gd name="T32" fmla="*/ 971151 w 83"/>
                <a:gd name="T33" fmla="*/ 173873 h 41"/>
                <a:gd name="T34" fmla="*/ 1026104 w 83"/>
                <a:gd name="T35" fmla="*/ 242951 h 41"/>
                <a:gd name="T36" fmla="*/ 1106601 w 83"/>
                <a:gd name="T37" fmla="*/ 257107 h 41"/>
                <a:gd name="T38" fmla="*/ 1106601 w 83"/>
                <a:gd name="T39" fmla="*/ 281951 h 41"/>
                <a:gd name="T40" fmla="*/ 1065248 w 83"/>
                <a:gd name="T41" fmla="*/ 281951 h 41"/>
                <a:gd name="T42" fmla="*/ 1012510 w 83"/>
                <a:gd name="T43" fmla="*/ 281951 h 41"/>
                <a:gd name="T44" fmla="*/ 931983 w 83"/>
                <a:gd name="T45" fmla="*/ 281951 h 41"/>
                <a:gd name="T46" fmla="*/ 931983 w 83"/>
                <a:gd name="T47" fmla="*/ 323259 h 41"/>
                <a:gd name="T48" fmla="*/ 837886 w 83"/>
                <a:gd name="T49" fmla="*/ 281951 h 41"/>
                <a:gd name="T50" fmla="*/ 769339 w 83"/>
                <a:gd name="T51" fmla="*/ 309102 h 41"/>
                <a:gd name="T52" fmla="*/ 741457 w 83"/>
                <a:gd name="T53" fmla="*/ 336849 h 41"/>
                <a:gd name="T54" fmla="*/ 675242 w 83"/>
                <a:gd name="T55" fmla="*/ 336849 h 41"/>
                <a:gd name="T56" fmla="*/ 619577 w 83"/>
                <a:gd name="T57" fmla="*/ 403117 h 41"/>
                <a:gd name="T58" fmla="*/ 633171 w 83"/>
                <a:gd name="T59" fmla="*/ 378298 h 41"/>
                <a:gd name="T60" fmla="*/ 594720 w 83"/>
                <a:gd name="T61" fmla="*/ 378298 h 41"/>
                <a:gd name="T62" fmla="*/ 566956 w 83"/>
                <a:gd name="T63" fmla="*/ 364590 h 41"/>
                <a:gd name="T64" fmla="*/ 539645 w 83"/>
                <a:gd name="T65" fmla="*/ 430863 h 41"/>
                <a:gd name="T66" fmla="*/ 487030 w 83"/>
                <a:gd name="T67" fmla="*/ 510722 h 41"/>
                <a:gd name="T68" fmla="*/ 459148 w 83"/>
                <a:gd name="T69" fmla="*/ 524902 h 41"/>
                <a:gd name="T70" fmla="*/ 472859 w 83"/>
                <a:gd name="T71" fmla="*/ 486351 h 41"/>
                <a:gd name="T72" fmla="*/ 431384 w 83"/>
                <a:gd name="T73" fmla="*/ 486351 h 41"/>
                <a:gd name="T74" fmla="*/ 403600 w 83"/>
                <a:gd name="T75" fmla="*/ 389556 h 41"/>
                <a:gd name="T76" fmla="*/ 392933 w 83"/>
                <a:gd name="T77" fmla="*/ 378298 h 41"/>
                <a:gd name="T78" fmla="*/ 310074 w 83"/>
                <a:gd name="T79" fmla="*/ 351005 h 41"/>
                <a:gd name="T80" fmla="*/ 295909 w 83"/>
                <a:gd name="T81" fmla="*/ 351005 h 41"/>
                <a:gd name="T82" fmla="*/ 215977 w 83"/>
                <a:gd name="T83" fmla="*/ 323259 h 41"/>
                <a:gd name="T84" fmla="*/ 55524 w 83"/>
                <a:gd name="T85" fmla="*/ 257107 h 41"/>
                <a:gd name="T86" fmla="*/ 0 w 83"/>
                <a:gd name="T87" fmla="*/ 22936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59" name="Freeform 54"/>
          <p:cNvSpPr>
            <a:spLocks/>
          </p:cNvSpPr>
          <p:nvPr/>
        </p:nvSpPr>
        <p:spPr bwMode="auto">
          <a:xfrm>
            <a:off x="6159500" y="2917825"/>
            <a:ext cx="327025"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60" name="Freeform 58"/>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61" name="Freeform 59"/>
          <p:cNvSpPr>
            <a:spLocks/>
          </p:cNvSpPr>
          <p:nvPr/>
        </p:nvSpPr>
        <p:spPr bwMode="auto">
          <a:xfrm>
            <a:off x="6467475" y="3784600"/>
            <a:ext cx="596900"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62" name="Freeform 60"/>
          <p:cNvSpPr>
            <a:spLocks/>
          </p:cNvSpPr>
          <p:nvPr/>
        </p:nvSpPr>
        <p:spPr bwMode="auto">
          <a:xfrm>
            <a:off x="7029450" y="3041650"/>
            <a:ext cx="50641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3" name="Freeform 61"/>
          <p:cNvSpPr>
            <a:spLocks/>
          </p:cNvSpPr>
          <p:nvPr/>
        </p:nvSpPr>
        <p:spPr bwMode="auto">
          <a:xfrm>
            <a:off x="7413625" y="3017838"/>
            <a:ext cx="122238"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4" name="Freeform 62"/>
          <p:cNvSpPr>
            <a:spLocks/>
          </p:cNvSpPr>
          <p:nvPr/>
        </p:nvSpPr>
        <p:spPr bwMode="auto">
          <a:xfrm>
            <a:off x="7445375" y="2801938"/>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5" name="Freeform 63"/>
          <p:cNvSpPr>
            <a:spLocks/>
          </p:cNvSpPr>
          <p:nvPr/>
        </p:nvSpPr>
        <p:spPr bwMode="auto">
          <a:xfrm>
            <a:off x="7583488" y="2654300"/>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66" name="Freeform 64"/>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7" name="Freeform 65"/>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8" name="Freeform 66"/>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9" name="Freeform 67"/>
          <p:cNvSpPr>
            <a:spLocks/>
          </p:cNvSpPr>
          <p:nvPr/>
        </p:nvSpPr>
        <p:spPr bwMode="auto">
          <a:xfrm>
            <a:off x="7697788" y="1887538"/>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70" name="Group 68"/>
          <p:cNvGrpSpPr>
            <a:grpSpLocks/>
          </p:cNvGrpSpPr>
          <p:nvPr/>
        </p:nvGrpSpPr>
        <p:grpSpPr bwMode="auto">
          <a:xfrm>
            <a:off x="3159125" y="4589463"/>
            <a:ext cx="1044575" cy="635000"/>
            <a:chOff x="1991" y="3321"/>
            <a:chExt cx="361" cy="231"/>
          </a:xfrm>
        </p:grpSpPr>
        <p:sp>
          <p:nvSpPr>
            <p:cNvPr id="71" name="Freeform 69"/>
            <p:cNvSpPr>
              <a:spLocks/>
            </p:cNvSpPr>
            <p:nvPr/>
          </p:nvSpPr>
          <p:spPr bwMode="auto">
            <a:xfrm>
              <a:off x="2274" y="3459"/>
              <a:ext cx="78" cy="93"/>
            </a:xfrm>
            <a:custGeom>
              <a:avLst/>
              <a:gdLst>
                <a:gd name="T0" fmla="*/ 0 w 16"/>
                <a:gd name="T1" fmla="*/ 95330 h 19"/>
                <a:gd name="T2" fmla="*/ 13548 w 16"/>
                <a:gd name="T3" fmla="*/ 179666 h 19"/>
                <a:gd name="T4" fmla="*/ 13548 w 16"/>
                <a:gd name="T5" fmla="*/ 219294 h 19"/>
                <a:gd name="T6" fmla="*/ 79589 w 16"/>
                <a:gd name="T7" fmla="*/ 261173 h 19"/>
                <a:gd name="T8" fmla="*/ 107279 w 16"/>
                <a:gd name="T9" fmla="*/ 219294 h 19"/>
                <a:gd name="T10" fmla="*/ 214554 w 16"/>
                <a:gd name="T11" fmla="*/ 151512 h 19"/>
                <a:gd name="T12" fmla="*/ 173443 w 16"/>
                <a:gd name="T13" fmla="*/ 67205 h 19"/>
                <a:gd name="T14" fmla="*/ 41233 w 16"/>
                <a:gd name="T15" fmla="*/ 0 h 19"/>
                <a:gd name="T16" fmla="*/ 41233 w 16"/>
                <a:gd name="T17" fmla="*/ 67205 h 19"/>
                <a:gd name="T18" fmla="*/ 0 w 16"/>
                <a:gd name="T19" fmla="*/ 95330 h 19"/>
                <a:gd name="T20" fmla="*/ 0 w 16"/>
                <a:gd name="T21" fmla="*/ 9533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2" name="Freeform 70"/>
            <p:cNvSpPr>
              <a:spLocks/>
            </p:cNvSpPr>
            <p:nvPr/>
          </p:nvSpPr>
          <p:spPr bwMode="auto">
            <a:xfrm>
              <a:off x="2235" y="3409"/>
              <a:ext cx="44" cy="29"/>
            </a:xfrm>
            <a:custGeom>
              <a:avLst/>
              <a:gdLst>
                <a:gd name="T0" fmla="*/ 41707 w 9"/>
                <a:gd name="T1" fmla="*/ 76439 h 6"/>
                <a:gd name="T2" fmla="*/ 109135 w 9"/>
                <a:gd name="T3" fmla="*/ 76439 h 6"/>
                <a:gd name="T4" fmla="*/ 122804 w 9"/>
                <a:gd name="T5" fmla="*/ 39295 h 6"/>
                <a:gd name="T6" fmla="*/ 66826 w 9"/>
                <a:gd name="T7" fmla="*/ 26187 h 6"/>
                <a:gd name="T8" fmla="*/ 41707 w 9"/>
                <a:gd name="T9" fmla="*/ 26187 h 6"/>
                <a:gd name="T10" fmla="*/ 28038 w 9"/>
                <a:gd name="T11" fmla="*/ 0 h 6"/>
                <a:gd name="T12" fmla="*/ 0 w 9"/>
                <a:gd name="T13" fmla="*/ 26187 h 6"/>
                <a:gd name="T14" fmla="*/ 28038 w 9"/>
                <a:gd name="T15" fmla="*/ 63355 h 6"/>
                <a:gd name="T16" fmla="*/ 41707 w 9"/>
                <a:gd name="T17" fmla="*/ 76439 h 6"/>
                <a:gd name="T18" fmla="*/ 41707 w 9"/>
                <a:gd name="T19" fmla="*/ 7643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3" name="Freeform 71"/>
            <p:cNvSpPr>
              <a:spLocks/>
            </p:cNvSpPr>
            <p:nvPr/>
          </p:nvSpPr>
          <p:spPr bwMode="auto">
            <a:xfrm>
              <a:off x="2225" y="3438"/>
              <a:ext cx="20" cy="10"/>
            </a:xfrm>
            <a:custGeom>
              <a:avLst/>
              <a:gdLst>
                <a:gd name="T0" fmla="*/ 0 w 4"/>
                <a:gd name="T1" fmla="*/ 31250 h 2"/>
                <a:gd name="T2" fmla="*/ 62500 w 4"/>
                <a:gd name="T3" fmla="*/ 0 h 2"/>
                <a:gd name="T4" fmla="*/ 62500 w 4"/>
                <a:gd name="T5" fmla="*/ 31250 h 2"/>
                <a:gd name="T6" fmla="*/ 0 w 4"/>
                <a:gd name="T7" fmla="*/ 31250 h 2"/>
                <a:gd name="T8" fmla="*/ 0 w 4"/>
                <a:gd name="T9" fmla="*/ 3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4" name="Freeform 72"/>
            <p:cNvSpPr>
              <a:spLocks/>
            </p:cNvSpPr>
            <p:nvPr/>
          </p:nvSpPr>
          <p:spPr bwMode="auto">
            <a:xfrm>
              <a:off x="2211" y="3419"/>
              <a:ext cx="19" cy="14"/>
            </a:xfrm>
            <a:custGeom>
              <a:avLst/>
              <a:gdLst>
                <a:gd name="T0" fmla="*/ 23892 w 4"/>
                <a:gd name="T1" fmla="*/ 0 h 3"/>
                <a:gd name="T2" fmla="*/ 23892 w 4"/>
                <a:gd name="T3" fmla="*/ 0 h 3"/>
                <a:gd name="T4" fmla="*/ 33549 w 4"/>
                <a:gd name="T5" fmla="*/ 0 h 3"/>
                <a:gd name="T6" fmla="*/ 33549 w 4"/>
                <a:gd name="T7" fmla="*/ 0 h 3"/>
                <a:gd name="T8" fmla="*/ 33549 w 4"/>
                <a:gd name="T9" fmla="*/ 0 h 3"/>
                <a:gd name="T10" fmla="*/ 33549 w 4"/>
                <a:gd name="T11" fmla="*/ 10869 h 3"/>
                <a:gd name="T12" fmla="*/ 33549 w 4"/>
                <a:gd name="T13" fmla="*/ 10869 h 3"/>
                <a:gd name="T14" fmla="*/ 33549 w 4"/>
                <a:gd name="T15" fmla="*/ 10869 h 3"/>
                <a:gd name="T16" fmla="*/ 45757 w 4"/>
                <a:gd name="T17" fmla="*/ 10869 h 3"/>
                <a:gd name="T18" fmla="*/ 33549 w 4"/>
                <a:gd name="T19" fmla="*/ 19927 h 3"/>
                <a:gd name="T20" fmla="*/ 33549 w 4"/>
                <a:gd name="T21" fmla="*/ 19927 h 3"/>
                <a:gd name="T22" fmla="*/ 33549 w 4"/>
                <a:gd name="T23" fmla="*/ 19927 h 3"/>
                <a:gd name="T24" fmla="*/ 33549 w 4"/>
                <a:gd name="T25" fmla="*/ 30795 h 3"/>
                <a:gd name="T26" fmla="*/ 33549 w 4"/>
                <a:gd name="T27" fmla="*/ 30795 h 3"/>
                <a:gd name="T28" fmla="*/ 33549 w 4"/>
                <a:gd name="T29" fmla="*/ 30795 h 3"/>
                <a:gd name="T30" fmla="*/ 23892 w 4"/>
                <a:gd name="T31" fmla="*/ 30795 h 3"/>
                <a:gd name="T32" fmla="*/ 23892 w 4"/>
                <a:gd name="T33" fmla="*/ 30795 h 3"/>
                <a:gd name="T34" fmla="*/ 23892 w 4"/>
                <a:gd name="T35" fmla="*/ 30795 h 3"/>
                <a:gd name="T36" fmla="*/ 12207 w 4"/>
                <a:gd name="T37" fmla="*/ 30795 h 3"/>
                <a:gd name="T38" fmla="*/ 12207 w 4"/>
                <a:gd name="T39" fmla="*/ 30795 h 3"/>
                <a:gd name="T40" fmla="*/ 12207 w 4"/>
                <a:gd name="T41" fmla="*/ 30795 h 3"/>
                <a:gd name="T42" fmla="*/ 12207 w 4"/>
                <a:gd name="T43" fmla="*/ 19927 h 3"/>
                <a:gd name="T44" fmla="*/ 0 w 4"/>
                <a:gd name="T45" fmla="*/ 19927 h 3"/>
                <a:gd name="T46" fmla="*/ 0 w 4"/>
                <a:gd name="T47" fmla="*/ 19927 h 3"/>
                <a:gd name="T48" fmla="*/ 0 w 4"/>
                <a:gd name="T49" fmla="*/ 10869 h 3"/>
                <a:gd name="T50" fmla="*/ 0 w 4"/>
                <a:gd name="T51" fmla="*/ 10869 h 3"/>
                <a:gd name="T52" fmla="*/ 0 w 4"/>
                <a:gd name="T53" fmla="*/ 10869 h 3"/>
                <a:gd name="T54" fmla="*/ 12207 w 4"/>
                <a:gd name="T55" fmla="*/ 10869 h 3"/>
                <a:gd name="T56" fmla="*/ 12207 w 4"/>
                <a:gd name="T57" fmla="*/ 0 h 3"/>
                <a:gd name="T58" fmla="*/ 12207 w 4"/>
                <a:gd name="T59" fmla="*/ 0 h 3"/>
                <a:gd name="T60" fmla="*/ 12207 w 4"/>
                <a:gd name="T61" fmla="*/ 0 h 3"/>
                <a:gd name="T62" fmla="*/ 23892 w 4"/>
                <a:gd name="T63" fmla="*/ 0 h 3"/>
                <a:gd name="T64" fmla="*/ 23892 w 4"/>
                <a:gd name="T65" fmla="*/ 0 h 3"/>
                <a:gd name="T66" fmla="*/ 2389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5" name="Freeform 73"/>
            <p:cNvSpPr>
              <a:spLocks/>
            </p:cNvSpPr>
            <p:nvPr/>
          </p:nvSpPr>
          <p:spPr bwMode="auto">
            <a:xfrm>
              <a:off x="2186" y="3394"/>
              <a:ext cx="39" cy="15"/>
            </a:xfrm>
            <a:custGeom>
              <a:avLst/>
              <a:gdLst>
                <a:gd name="T0" fmla="*/ 0 w 8"/>
                <a:gd name="T1" fmla="*/ 46875 h 3"/>
                <a:gd name="T2" fmla="*/ 93732 w 8"/>
                <a:gd name="T3" fmla="*/ 46875 h 3"/>
                <a:gd name="T4" fmla="*/ 107279 w 8"/>
                <a:gd name="T5" fmla="*/ 0 h 3"/>
                <a:gd name="T6" fmla="*/ 27685 w 8"/>
                <a:gd name="T7" fmla="*/ 0 h 3"/>
                <a:gd name="T8" fmla="*/ 0 w 8"/>
                <a:gd name="T9" fmla="*/ 46875 h 3"/>
                <a:gd name="T10" fmla="*/ 0 w 8"/>
                <a:gd name="T11" fmla="*/ 46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6" name="Freeform 74"/>
            <p:cNvSpPr>
              <a:spLocks/>
            </p:cNvSpPr>
            <p:nvPr/>
          </p:nvSpPr>
          <p:spPr bwMode="auto">
            <a:xfrm>
              <a:off x="2026" y="3321"/>
              <a:ext cx="38" cy="24"/>
            </a:xfrm>
            <a:custGeom>
              <a:avLst/>
              <a:gdLst>
                <a:gd name="T0" fmla="*/ 0 w 8"/>
                <a:gd name="T1" fmla="*/ 48336 h 5"/>
                <a:gd name="T2" fmla="*/ 33549 w 8"/>
                <a:gd name="T3" fmla="*/ 61056 h 5"/>
                <a:gd name="T4" fmla="*/ 67730 w 8"/>
                <a:gd name="T5" fmla="*/ 61056 h 5"/>
                <a:gd name="T6" fmla="*/ 91627 w 8"/>
                <a:gd name="T7" fmla="*/ 25435 h 5"/>
                <a:gd name="T8" fmla="*/ 57983 w 8"/>
                <a:gd name="T9" fmla="*/ 0 h 5"/>
                <a:gd name="T10" fmla="*/ 12207 w 8"/>
                <a:gd name="T11" fmla="*/ 25435 h 5"/>
                <a:gd name="T12" fmla="*/ 0 w 8"/>
                <a:gd name="T13" fmla="*/ 48336 h 5"/>
                <a:gd name="T14" fmla="*/ 0 w 8"/>
                <a:gd name="T15" fmla="*/ 4833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7" name="Freeform 75"/>
            <p:cNvSpPr>
              <a:spLocks/>
            </p:cNvSpPr>
            <p:nvPr/>
          </p:nvSpPr>
          <p:spPr bwMode="auto">
            <a:xfrm>
              <a:off x="1991" y="3321"/>
              <a:ext cx="20" cy="24"/>
            </a:xfrm>
            <a:custGeom>
              <a:avLst/>
              <a:gdLst>
                <a:gd name="T0" fmla="*/ 0 w 4"/>
                <a:gd name="T1" fmla="*/ 61056 h 5"/>
                <a:gd name="T2" fmla="*/ 62500 w 4"/>
                <a:gd name="T3" fmla="*/ 25435 h 5"/>
                <a:gd name="T4" fmla="*/ 62500 w 4"/>
                <a:gd name="T5" fmla="*/ 0 h 5"/>
                <a:gd name="T6" fmla="*/ 0 w 4"/>
                <a:gd name="T7" fmla="*/ 48336 h 5"/>
                <a:gd name="T8" fmla="*/ 0 w 4"/>
                <a:gd name="T9" fmla="*/ 61056 h 5"/>
                <a:gd name="T10" fmla="*/ 0 w 4"/>
                <a:gd name="T11" fmla="*/ 6105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78" name="Freeform 76"/>
            <p:cNvSpPr>
              <a:spLocks/>
            </p:cNvSpPr>
            <p:nvPr/>
          </p:nvSpPr>
          <p:spPr bwMode="auto">
            <a:xfrm>
              <a:off x="2128" y="3360"/>
              <a:ext cx="39" cy="34"/>
            </a:xfrm>
            <a:custGeom>
              <a:avLst/>
              <a:gdLst>
                <a:gd name="T0" fmla="*/ 41233 w 8"/>
                <a:gd name="T1" fmla="*/ 91795 h 7"/>
                <a:gd name="T2" fmla="*/ 107279 w 8"/>
                <a:gd name="T3" fmla="*/ 91795 h 7"/>
                <a:gd name="T4" fmla="*/ 107279 w 8"/>
                <a:gd name="T5" fmla="*/ 51219 h 7"/>
                <a:gd name="T6" fmla="*/ 54805 w 8"/>
                <a:gd name="T7" fmla="*/ 0 h 7"/>
                <a:gd name="T8" fmla="*/ 0 w 8"/>
                <a:gd name="T9" fmla="*/ 27273 h 7"/>
                <a:gd name="T10" fmla="*/ 41233 w 8"/>
                <a:gd name="T11" fmla="*/ 91795 h 7"/>
                <a:gd name="T12" fmla="*/ 41233 w 8"/>
                <a:gd name="T13" fmla="*/ 9179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accent2"/>
            </a:solidFill>
            <a:ln w="12700" cmpd="sng">
              <a:solidFill>
                <a:schemeClr val="tx1"/>
              </a:solidFill>
              <a:prstDash val="solid"/>
              <a:round/>
              <a:headEnd/>
              <a:tailEnd/>
            </a:ln>
          </p:spPr>
          <p:txBody>
            <a:bodyPr/>
            <a:lstStyle/>
            <a:p>
              <a:endParaRPr lang="en-US"/>
            </a:p>
          </p:txBody>
        </p:sp>
      </p:grpSp>
      <p:sp>
        <p:nvSpPr>
          <p:cNvPr id="79" name="Rectangle 77"/>
          <p:cNvSpPr txBox="1">
            <a:spLocks noChangeArrowheads="1"/>
          </p:cNvSpPr>
          <p:nvPr/>
        </p:nvSpPr>
        <p:spPr>
          <a:xfrm>
            <a:off x="0" y="417513"/>
            <a:ext cx="10287000" cy="1143000"/>
          </a:xfrm>
          <a:prstGeom prst="rect">
            <a:avLst/>
          </a:prstGeom>
        </p:spPr>
        <p:txBody>
          <a:bodyPr/>
          <a:lstStyle/>
          <a:p>
            <a:pPr algn="ctr">
              <a:lnSpc>
                <a:spcPct val="95000"/>
              </a:lnSpc>
              <a:defRPr/>
            </a:pPr>
            <a:r>
              <a:rPr lang="en-US" sz="2400" b="1" kern="0" dirty="0">
                <a:latin typeface="+mj-lt"/>
                <a:ea typeface="+mj-ea"/>
                <a:cs typeface="+mj-cs"/>
              </a:rPr>
              <a:t>Obesity Trends* Among U.S. Adults</a:t>
            </a:r>
            <a:br>
              <a:rPr lang="en-US" sz="2400" b="1" kern="0" dirty="0">
                <a:latin typeface="+mj-lt"/>
                <a:ea typeface="+mj-ea"/>
                <a:cs typeface="+mj-cs"/>
              </a:rPr>
            </a:br>
            <a:r>
              <a:rPr lang="en-US" sz="2400" b="1" kern="0" dirty="0">
                <a:solidFill>
                  <a:srgbClr val="DE3021"/>
                </a:solidFill>
                <a:latin typeface="+mj-lt"/>
                <a:ea typeface="+mj-ea"/>
                <a:cs typeface="+mj-cs"/>
              </a:rPr>
              <a:t>BRFSS, 2005</a:t>
            </a:r>
          </a:p>
        </p:txBody>
      </p:sp>
      <p:sp>
        <p:nvSpPr>
          <p:cNvPr id="80" name="Text Box 86"/>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grpSp>
        <p:nvGrpSpPr>
          <p:cNvPr id="81" name="Group 94"/>
          <p:cNvGrpSpPr>
            <a:grpSpLocks/>
          </p:cNvGrpSpPr>
          <p:nvPr/>
        </p:nvGrpSpPr>
        <p:grpSpPr bwMode="auto">
          <a:xfrm>
            <a:off x="1785938" y="5845175"/>
            <a:ext cx="8145462" cy="304800"/>
            <a:chOff x="735013" y="5894388"/>
            <a:chExt cx="8145462" cy="304800"/>
          </a:xfrm>
        </p:grpSpPr>
        <p:sp>
          <p:nvSpPr>
            <p:cNvPr id="82" name="Rectangle 104"/>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4" name="Text Box 81"/>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dirty="0">
                  <a:solidFill>
                    <a:srgbClr val="000000"/>
                  </a:solidFill>
                  <a:latin typeface="Arial Narrow" pitchFamily="34" charset="0"/>
                </a:rPr>
                <a:t> </a:t>
              </a:r>
              <a:r>
                <a:rPr lang="en-US" sz="1400" b="1" dirty="0" smtClean="0">
                  <a:solidFill>
                    <a:srgbClr val="000000"/>
                  </a:solidFill>
                  <a:latin typeface="Arial Narrow" pitchFamily="34" charset="0"/>
                </a:rPr>
                <a:t>                       </a:t>
              </a:r>
              <a:r>
                <a:rPr lang="en-US" sz="1400" b="1" dirty="0">
                  <a:solidFill>
                    <a:srgbClr val="000000"/>
                  </a:solidFill>
                  <a:latin typeface="Arial Narrow" pitchFamily="34" charset="0"/>
                </a:rPr>
                <a:t>&lt;10%           10%–14%	    15%–19%           20%–24%          25%–29%           ≥30%</a:t>
              </a:r>
              <a:r>
                <a:rPr lang="en-US" sz="1400" dirty="0">
                  <a:solidFill>
                    <a:srgbClr val="000000"/>
                  </a:solidFill>
                  <a:latin typeface="Arial Narrow" pitchFamily="34" charset="0"/>
                </a:rPr>
                <a:t> </a:t>
              </a:r>
            </a:p>
          </p:txBody>
        </p:sp>
        <p:sp>
          <p:nvSpPr>
            <p:cNvPr id="85" name="Rectangle 102"/>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6" name="Rectangle 103"/>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87" name="Rectangle 105"/>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8" name="Rectangle 106"/>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9" name="Rectangle 108" descr="20%"/>
            <p:cNvSpPr>
              <a:spLocks noChangeArrowheads="1"/>
            </p:cNvSpPr>
            <p:nvPr/>
          </p:nvSpPr>
          <p:spPr bwMode="auto">
            <a:xfrm>
              <a:off x="6753225" y="5948363"/>
              <a:ext cx="2349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613525"/>
            <a:ext cx="517525" cy="244475"/>
          </a:xfrm>
          <a:prstGeom prst="rect">
            <a:avLst/>
          </a:prstGeom>
          <a:noFill/>
        </p:spPr>
        <p:txBody>
          <a:bodyPr/>
          <a:lstStyle/>
          <a:p>
            <a:fld id="{8F6F97BC-1A7E-41D4-8133-D6AA41F11B70}" type="slidenum">
              <a:rPr lang="en-US" smtClean="0">
                <a:latin typeface="Arial" pitchFamily="34" charset="0"/>
              </a:rPr>
              <a:pPr/>
              <a:t>17</a:t>
            </a:fld>
            <a:endParaRPr lang="en-US" smtClean="0">
              <a:latin typeface="Arial" pitchFamily="34" charset="0"/>
            </a:endParaRPr>
          </a:p>
        </p:txBody>
      </p:sp>
      <p:grpSp>
        <p:nvGrpSpPr>
          <p:cNvPr id="3" name="Group 89"/>
          <p:cNvGrpSpPr>
            <a:grpSpLocks/>
          </p:cNvGrpSpPr>
          <p:nvPr/>
        </p:nvGrpSpPr>
        <p:grpSpPr bwMode="auto">
          <a:xfrm>
            <a:off x="1155700" y="1709738"/>
            <a:ext cx="6940550" cy="3567112"/>
            <a:chOff x="1155700" y="1709738"/>
            <a:chExt cx="6940550" cy="3567112"/>
          </a:xfrm>
        </p:grpSpPr>
        <p:sp>
          <p:nvSpPr>
            <p:cNvPr id="4" name="Freeform 2"/>
            <p:cNvSpPr>
              <a:spLocks/>
            </p:cNvSpPr>
            <p:nvPr/>
          </p:nvSpPr>
          <p:spPr bwMode="auto">
            <a:xfrm>
              <a:off x="7697788" y="1887538"/>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 name="Freeform 3"/>
            <p:cNvSpPr>
              <a:spLocks/>
            </p:cNvSpPr>
            <p:nvPr/>
          </p:nvSpPr>
          <p:spPr bwMode="auto">
            <a:xfrm>
              <a:off x="2636838" y="1709738"/>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6" name="Freeform 4"/>
            <p:cNvSpPr>
              <a:spLocks/>
            </p:cNvSpPr>
            <p:nvPr/>
          </p:nvSpPr>
          <p:spPr bwMode="auto">
            <a:xfrm>
              <a:off x="3157538" y="1833563"/>
              <a:ext cx="658812"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7"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8" name="Freeform 6"/>
            <p:cNvSpPr>
              <a:spLocks/>
            </p:cNvSpPr>
            <p:nvPr/>
          </p:nvSpPr>
          <p:spPr bwMode="auto">
            <a:xfrm>
              <a:off x="4514850"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9" name="Freeform 7"/>
            <p:cNvSpPr>
              <a:spLocks/>
            </p:cNvSpPr>
            <p:nvPr/>
          </p:nvSpPr>
          <p:spPr bwMode="auto">
            <a:xfrm>
              <a:off x="4483100" y="2398713"/>
              <a:ext cx="766763"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0" name="Freeform 8"/>
            <p:cNvSpPr>
              <a:spLocks/>
            </p:cNvSpPr>
            <p:nvPr/>
          </p:nvSpPr>
          <p:spPr bwMode="auto">
            <a:xfrm>
              <a:off x="4637088" y="3203575"/>
              <a:ext cx="8128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1" name="Freeform 9"/>
            <p:cNvSpPr>
              <a:spLocks/>
            </p:cNvSpPr>
            <p:nvPr/>
          </p:nvSpPr>
          <p:spPr bwMode="auto">
            <a:xfrm>
              <a:off x="5232400" y="2740025"/>
              <a:ext cx="666750"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2" name="Freeform 10"/>
            <p:cNvSpPr>
              <a:spLocks/>
            </p:cNvSpPr>
            <p:nvPr/>
          </p:nvSpPr>
          <p:spPr bwMode="auto">
            <a:xfrm>
              <a:off x="5597525" y="2282825"/>
              <a:ext cx="5778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3" name="Freeform 11"/>
            <p:cNvSpPr>
              <a:spLocks/>
            </p:cNvSpPr>
            <p:nvPr/>
          </p:nvSpPr>
          <p:spPr bwMode="auto">
            <a:xfrm>
              <a:off x="6445250" y="2840038"/>
              <a:ext cx="461963"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4" name="Freeform 12"/>
            <p:cNvSpPr>
              <a:spLocks/>
            </p:cNvSpPr>
            <p:nvPr/>
          </p:nvSpPr>
          <p:spPr bwMode="auto">
            <a:xfrm>
              <a:off x="6289675" y="4311650"/>
              <a:ext cx="10033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5"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6"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7" name="Freeform 15"/>
            <p:cNvSpPr>
              <a:spLocks/>
            </p:cNvSpPr>
            <p:nvPr/>
          </p:nvSpPr>
          <p:spPr bwMode="auto">
            <a:xfrm>
              <a:off x="3865563" y="3003550"/>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8" name="Freeform 16"/>
            <p:cNvSpPr>
              <a:spLocks/>
            </p:cNvSpPr>
            <p:nvPr/>
          </p:nvSpPr>
          <p:spPr bwMode="auto">
            <a:xfrm>
              <a:off x="3759200" y="3521075"/>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20"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 name="Freeform 19"/>
            <p:cNvSpPr>
              <a:spLocks/>
            </p:cNvSpPr>
            <p:nvPr/>
          </p:nvSpPr>
          <p:spPr bwMode="auto">
            <a:xfrm>
              <a:off x="7494588"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 name="Freeform 20"/>
            <p:cNvSpPr>
              <a:spLocks/>
            </p:cNvSpPr>
            <p:nvPr/>
          </p:nvSpPr>
          <p:spPr bwMode="auto">
            <a:xfrm>
              <a:off x="3327400" y="2794000"/>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3"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4" name="Freeform 22"/>
            <p:cNvSpPr>
              <a:spLocks/>
            </p:cNvSpPr>
            <p:nvPr/>
          </p:nvSpPr>
          <p:spPr bwMode="auto">
            <a:xfrm>
              <a:off x="2759075" y="2662238"/>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 name="Freeform 23"/>
            <p:cNvSpPr>
              <a:spLocks/>
            </p:cNvSpPr>
            <p:nvPr/>
          </p:nvSpPr>
          <p:spPr bwMode="auto">
            <a:xfrm>
              <a:off x="3124200"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6" name="Freeform 24"/>
            <p:cNvSpPr>
              <a:spLocks/>
            </p:cNvSpPr>
            <p:nvPr/>
          </p:nvSpPr>
          <p:spPr bwMode="auto">
            <a:xfrm>
              <a:off x="5183188" y="1981200"/>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 name="Freeform 25"/>
            <p:cNvSpPr>
              <a:spLocks/>
            </p:cNvSpPr>
            <p:nvPr/>
          </p:nvSpPr>
          <p:spPr bwMode="auto">
            <a:xfrm>
              <a:off x="5768975" y="2855913"/>
              <a:ext cx="439738"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8" name="Freeform 26" descr="75%"/>
            <p:cNvSpPr>
              <a:spLocks/>
            </p:cNvSpPr>
            <p:nvPr/>
          </p:nvSpPr>
          <p:spPr bwMode="auto">
            <a:xfrm>
              <a:off x="6737350" y="3009900"/>
              <a:ext cx="49847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29" name="Freeform 27" descr="20%"/>
            <p:cNvSpPr>
              <a:spLocks/>
            </p:cNvSpPr>
            <p:nvPr/>
          </p:nvSpPr>
          <p:spPr bwMode="auto">
            <a:xfrm>
              <a:off x="5516563" y="4133850"/>
              <a:ext cx="62547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0" name="Freeform 28" descr="20%"/>
            <p:cNvSpPr>
              <a:spLocks/>
            </p:cNvSpPr>
            <p:nvPr/>
          </p:nvSpPr>
          <p:spPr bwMode="auto">
            <a:xfrm>
              <a:off x="5818188" y="3846513"/>
              <a:ext cx="381000"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31" name="Freeform 29"/>
            <p:cNvSpPr>
              <a:spLocks/>
            </p:cNvSpPr>
            <p:nvPr/>
          </p:nvSpPr>
          <p:spPr bwMode="auto">
            <a:xfrm>
              <a:off x="6878638" y="2732088"/>
              <a:ext cx="639762"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 name="Freeform 30"/>
            <p:cNvSpPr>
              <a:spLocks/>
            </p:cNvSpPr>
            <p:nvPr/>
          </p:nvSpPr>
          <p:spPr bwMode="auto">
            <a:xfrm>
              <a:off x="6664325" y="3127375"/>
              <a:ext cx="830263"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3" name="Freeform 31"/>
            <p:cNvSpPr>
              <a:spLocks/>
            </p:cNvSpPr>
            <p:nvPr/>
          </p:nvSpPr>
          <p:spPr bwMode="auto">
            <a:xfrm>
              <a:off x="4457700" y="2794000"/>
              <a:ext cx="906463"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4" name="Freeform 32"/>
            <p:cNvSpPr>
              <a:spLocks/>
            </p:cNvSpPr>
            <p:nvPr/>
          </p:nvSpPr>
          <p:spPr bwMode="auto">
            <a:xfrm>
              <a:off x="4522788" y="3590925"/>
              <a:ext cx="944562"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5"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6" name="Freeform 34" descr="20%"/>
            <p:cNvSpPr>
              <a:spLocks/>
            </p:cNvSpPr>
            <p:nvPr/>
          </p:nvSpPr>
          <p:spPr bwMode="auto">
            <a:xfrm>
              <a:off x="6011863" y="3265488"/>
              <a:ext cx="809625"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7" name="Freeform 35" descr="20%"/>
            <p:cNvSpPr>
              <a:spLocks/>
            </p:cNvSpPr>
            <p:nvPr/>
          </p:nvSpPr>
          <p:spPr bwMode="auto">
            <a:xfrm>
              <a:off x="5940425" y="3560763"/>
              <a:ext cx="901700"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8" name="Freeform 36" descr="20%"/>
            <p:cNvSpPr>
              <a:spLocks/>
            </p:cNvSpPr>
            <p:nvPr/>
          </p:nvSpPr>
          <p:spPr bwMode="auto">
            <a:xfrm>
              <a:off x="6175375" y="3824288"/>
              <a:ext cx="423863"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9" name="Freeform 37"/>
            <p:cNvSpPr>
              <a:spLocks/>
            </p:cNvSpPr>
            <p:nvPr/>
          </p:nvSpPr>
          <p:spPr bwMode="auto">
            <a:xfrm>
              <a:off x="6575425" y="3459163"/>
              <a:ext cx="96837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 name="Freeform 38" descr="20%"/>
            <p:cNvSpPr>
              <a:spLocks/>
            </p:cNvSpPr>
            <p:nvPr/>
          </p:nvSpPr>
          <p:spPr bwMode="auto">
            <a:xfrm>
              <a:off x="5449888" y="3660775"/>
              <a:ext cx="547687"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41" name="Group 43"/>
            <p:cNvGrpSpPr>
              <a:grpSpLocks/>
            </p:cNvGrpSpPr>
            <p:nvPr/>
          </p:nvGrpSpPr>
          <p:grpSpPr bwMode="auto">
            <a:xfrm>
              <a:off x="1155700" y="3886200"/>
              <a:ext cx="2009775" cy="1390650"/>
              <a:chOff x="768" y="2832"/>
              <a:chExt cx="1203" cy="876"/>
            </a:xfrm>
          </p:grpSpPr>
          <p:sp>
            <p:nvSpPr>
              <p:cNvPr id="64" name="Freeform 40"/>
              <p:cNvSpPr>
                <a:spLocks/>
              </p:cNvSpPr>
              <p:nvPr/>
            </p:nvSpPr>
            <p:spPr bwMode="auto">
              <a:xfrm>
                <a:off x="1056" y="2832"/>
                <a:ext cx="915" cy="780"/>
              </a:xfrm>
              <a:custGeom>
                <a:avLst/>
                <a:gdLst>
                  <a:gd name="T0" fmla="*/ 185735 w 188"/>
                  <a:gd name="T1" fmla="*/ 415686 h 160"/>
                  <a:gd name="T2" fmla="*/ 346790 w 188"/>
                  <a:gd name="T3" fmla="*/ 537127 h 160"/>
                  <a:gd name="T4" fmla="*/ 240149 w 188"/>
                  <a:gd name="T5" fmla="*/ 671497 h 160"/>
                  <a:gd name="T6" fmla="*/ 213166 w 188"/>
                  <a:gd name="T7" fmla="*/ 578360 h 160"/>
                  <a:gd name="T8" fmla="*/ 65593 w 188"/>
                  <a:gd name="T9" fmla="*/ 738231 h 160"/>
                  <a:gd name="T10" fmla="*/ 147578 w 188"/>
                  <a:gd name="T11" fmla="*/ 859082 h 160"/>
                  <a:gd name="T12" fmla="*/ 357969 w 188"/>
                  <a:gd name="T13" fmla="*/ 817845 h 160"/>
                  <a:gd name="T14" fmla="*/ 292381 w 188"/>
                  <a:gd name="T15" fmla="*/ 994066 h 160"/>
                  <a:gd name="T16" fmla="*/ 240149 w 188"/>
                  <a:gd name="T17" fmla="*/ 1060088 h 160"/>
                  <a:gd name="T18" fmla="*/ 133507 w 188"/>
                  <a:gd name="T19" fmla="*/ 1101345 h 160"/>
                  <a:gd name="T20" fmla="*/ 79094 w 188"/>
                  <a:gd name="T21" fmla="*/ 1316021 h 160"/>
                  <a:gd name="T22" fmla="*/ 147578 w 188"/>
                  <a:gd name="T23" fmla="*/ 1437438 h 160"/>
                  <a:gd name="T24" fmla="*/ 292381 w 188"/>
                  <a:gd name="T25" fmla="*/ 1503484 h 160"/>
                  <a:gd name="T26" fmla="*/ 292381 w 188"/>
                  <a:gd name="T27" fmla="*/ 1610763 h 160"/>
                  <a:gd name="T28" fmla="*/ 464046 w 188"/>
                  <a:gd name="T29" fmla="*/ 1652020 h 160"/>
                  <a:gd name="T30" fmla="*/ 557186 w 188"/>
                  <a:gd name="T31" fmla="*/ 1676927 h 160"/>
                  <a:gd name="T32" fmla="*/ 384952 w 188"/>
                  <a:gd name="T33" fmla="*/ 1891480 h 160"/>
                  <a:gd name="T34" fmla="*/ 251328 w 188"/>
                  <a:gd name="T35" fmla="*/ 1973970 h 160"/>
                  <a:gd name="T36" fmla="*/ 40932 w 188"/>
                  <a:gd name="T37" fmla="*/ 2081274 h 160"/>
                  <a:gd name="T38" fmla="*/ 40932 w 188"/>
                  <a:gd name="T39" fmla="*/ 2147413 h 160"/>
                  <a:gd name="T40" fmla="*/ 384952 w 188"/>
                  <a:gd name="T41" fmla="*/ 1998877 h 160"/>
                  <a:gd name="T42" fmla="*/ 824907 w 188"/>
                  <a:gd name="T43" fmla="*/ 1610763 h 160"/>
                  <a:gd name="T44" fmla="*/ 783858 w 188"/>
                  <a:gd name="T45" fmla="*/ 1569623 h 160"/>
                  <a:gd name="T46" fmla="*/ 1024002 w 188"/>
                  <a:gd name="T47" fmla="*/ 1274788 h 160"/>
                  <a:gd name="T48" fmla="*/ 955640 w 188"/>
                  <a:gd name="T49" fmla="*/ 1354377 h 160"/>
                  <a:gd name="T50" fmla="*/ 969593 w 188"/>
                  <a:gd name="T51" fmla="*/ 1462227 h 160"/>
                  <a:gd name="T52" fmla="*/ 955640 w 188"/>
                  <a:gd name="T53" fmla="*/ 1531169 h 160"/>
                  <a:gd name="T54" fmla="*/ 1144125 w 188"/>
                  <a:gd name="T55" fmla="*/ 1423300 h 160"/>
                  <a:gd name="T56" fmla="*/ 1144125 w 188"/>
                  <a:gd name="T57" fmla="*/ 1316021 h 160"/>
                  <a:gd name="T58" fmla="*/ 1423025 w 188"/>
                  <a:gd name="T59" fmla="*/ 1382067 h 160"/>
                  <a:gd name="T60" fmla="*/ 1608740 w 188"/>
                  <a:gd name="T61" fmla="*/ 1354377 h 160"/>
                  <a:gd name="T62" fmla="*/ 1927983 w 188"/>
                  <a:gd name="T63" fmla="*/ 1462227 h 160"/>
                  <a:gd name="T64" fmla="*/ 2034624 w 188"/>
                  <a:gd name="T65" fmla="*/ 1597216 h 160"/>
                  <a:gd name="T66" fmla="*/ 2206883 w 188"/>
                  <a:gd name="T67" fmla="*/ 1718160 h 160"/>
                  <a:gd name="T68" fmla="*/ 2498670 w 188"/>
                  <a:gd name="T69" fmla="*/ 1745845 h 160"/>
                  <a:gd name="T70" fmla="*/ 2457738 w 188"/>
                  <a:gd name="T71" fmla="*/ 1569623 h 160"/>
                  <a:gd name="T72" fmla="*/ 2340390 w 188"/>
                  <a:gd name="T73" fmla="*/ 1544717 h 160"/>
                  <a:gd name="T74" fmla="*/ 2165951 w 188"/>
                  <a:gd name="T75" fmla="*/ 1423300 h 160"/>
                  <a:gd name="T76" fmla="*/ 1952664 w 188"/>
                  <a:gd name="T77" fmla="*/ 1274788 h 160"/>
                  <a:gd name="T78" fmla="*/ 1873570 w 188"/>
                  <a:gd name="T79" fmla="*/ 1382067 h 160"/>
                  <a:gd name="T80" fmla="*/ 1714812 w 188"/>
                  <a:gd name="T81" fmla="*/ 1247078 h 160"/>
                  <a:gd name="T82" fmla="*/ 1553763 w 188"/>
                  <a:gd name="T83" fmla="*/ 1073660 h 160"/>
                  <a:gd name="T84" fmla="*/ 1354546 w 188"/>
                  <a:gd name="T85" fmla="*/ 280717 h 160"/>
                  <a:gd name="T86" fmla="*/ 1196241 w 188"/>
                  <a:gd name="T87" fmla="*/ 66046 h 160"/>
                  <a:gd name="T88" fmla="*/ 917477 w 188"/>
                  <a:gd name="T89" fmla="*/ 66046 h 160"/>
                  <a:gd name="T90" fmla="*/ 783858 w 188"/>
                  <a:gd name="T91" fmla="*/ 66046 h 160"/>
                  <a:gd name="T92" fmla="*/ 598118 w 188"/>
                  <a:gd name="T93" fmla="*/ 0 h 160"/>
                  <a:gd name="T94" fmla="*/ 464046 w 188"/>
                  <a:gd name="T95" fmla="*/ 55375 h 160"/>
                  <a:gd name="T96" fmla="*/ 319243 w 188"/>
                  <a:gd name="T97" fmla="*/ 173443 h 160"/>
                  <a:gd name="T98" fmla="*/ 251328 w 188"/>
                  <a:gd name="T99" fmla="*/ 280717 h 160"/>
                  <a:gd name="T100" fmla="*/ 133507 w 188"/>
                  <a:gd name="T101" fmla="*/ 349664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5" name="Freeform 41"/>
              <p:cNvSpPr>
                <a:spLocks/>
              </p:cNvSpPr>
              <p:nvPr/>
            </p:nvSpPr>
            <p:spPr bwMode="auto">
              <a:xfrm>
                <a:off x="1021" y="3608"/>
                <a:ext cx="20" cy="14"/>
              </a:xfrm>
              <a:custGeom>
                <a:avLst/>
                <a:gdLst>
                  <a:gd name="T0" fmla="*/ 31250 w 4"/>
                  <a:gd name="T1" fmla="*/ 19927 h 3"/>
                  <a:gd name="T2" fmla="*/ 31250 w 4"/>
                  <a:gd name="T3" fmla="*/ 10869 h 3"/>
                  <a:gd name="T4" fmla="*/ 31250 w 4"/>
                  <a:gd name="T5" fmla="*/ 10869 h 3"/>
                  <a:gd name="T6" fmla="*/ 31250 w 4"/>
                  <a:gd name="T7" fmla="*/ 10869 h 3"/>
                  <a:gd name="T8" fmla="*/ 31250 w 4"/>
                  <a:gd name="T9" fmla="*/ 10869 h 3"/>
                  <a:gd name="T10" fmla="*/ 31250 w 4"/>
                  <a:gd name="T11" fmla="*/ 10869 h 3"/>
                  <a:gd name="T12" fmla="*/ 31250 w 4"/>
                  <a:gd name="T13" fmla="*/ 10869 h 3"/>
                  <a:gd name="T14" fmla="*/ 15625 w 4"/>
                  <a:gd name="T15" fmla="*/ 0 h 3"/>
                  <a:gd name="T16" fmla="*/ 15625 w 4"/>
                  <a:gd name="T17" fmla="*/ 0 h 3"/>
                  <a:gd name="T18" fmla="*/ 0 w 4"/>
                  <a:gd name="T19" fmla="*/ 10869 h 3"/>
                  <a:gd name="T20" fmla="*/ 0 w 4"/>
                  <a:gd name="T21" fmla="*/ 10869 h 3"/>
                  <a:gd name="T22" fmla="*/ 0 w 4"/>
                  <a:gd name="T23" fmla="*/ 10869 h 3"/>
                  <a:gd name="T24" fmla="*/ 0 w 4"/>
                  <a:gd name="T25" fmla="*/ 10869 h 3"/>
                  <a:gd name="T26" fmla="*/ 0 w 4"/>
                  <a:gd name="T27" fmla="*/ 10869 h 3"/>
                  <a:gd name="T28" fmla="*/ 0 w 4"/>
                  <a:gd name="T29" fmla="*/ 10869 h 3"/>
                  <a:gd name="T30" fmla="*/ 0 w 4"/>
                  <a:gd name="T31" fmla="*/ 19927 h 3"/>
                  <a:gd name="T32" fmla="*/ 0 w 4"/>
                  <a:gd name="T33" fmla="*/ 19927 h 3"/>
                  <a:gd name="T34" fmla="*/ 15625 w 4"/>
                  <a:gd name="T35" fmla="*/ 19927 h 3"/>
                  <a:gd name="T36" fmla="*/ 15625 w 4"/>
                  <a:gd name="T37" fmla="*/ 19927 h 3"/>
                  <a:gd name="T38" fmla="*/ 15625 w 4"/>
                  <a:gd name="T39" fmla="*/ 30795 h 3"/>
                  <a:gd name="T40" fmla="*/ 31250 w 4"/>
                  <a:gd name="T41" fmla="*/ 30795 h 3"/>
                  <a:gd name="T42" fmla="*/ 31250 w 4"/>
                  <a:gd name="T43" fmla="*/ 30795 h 3"/>
                  <a:gd name="T44" fmla="*/ 46875 w 4"/>
                  <a:gd name="T45" fmla="*/ 30795 h 3"/>
                  <a:gd name="T46" fmla="*/ 46875 w 4"/>
                  <a:gd name="T47" fmla="*/ 30795 h 3"/>
                  <a:gd name="T48" fmla="*/ 62500 w 4"/>
                  <a:gd name="T49" fmla="*/ 19927 h 3"/>
                  <a:gd name="T50" fmla="*/ 62500 w 4"/>
                  <a:gd name="T51" fmla="*/ 19927 h 3"/>
                  <a:gd name="T52" fmla="*/ 62500 w 4"/>
                  <a:gd name="T53" fmla="*/ 19927 h 3"/>
                  <a:gd name="T54" fmla="*/ 62500 w 4"/>
                  <a:gd name="T55" fmla="*/ 10869 h 3"/>
                  <a:gd name="T56" fmla="*/ 62500 w 4"/>
                  <a:gd name="T57" fmla="*/ 10869 h 3"/>
                  <a:gd name="T58" fmla="*/ 62500 w 4"/>
                  <a:gd name="T59" fmla="*/ 10869 h 3"/>
                  <a:gd name="T60" fmla="*/ 62500 w 4"/>
                  <a:gd name="T61" fmla="*/ 10869 h 3"/>
                  <a:gd name="T62" fmla="*/ 62500 w 4"/>
                  <a:gd name="T63" fmla="*/ 10869 h 3"/>
                  <a:gd name="T64" fmla="*/ 62500 w 4"/>
                  <a:gd name="T65" fmla="*/ 0 h 3"/>
                  <a:gd name="T66" fmla="*/ 62500 w 4"/>
                  <a:gd name="T67" fmla="*/ 0 h 3"/>
                  <a:gd name="T68" fmla="*/ 62500 w 4"/>
                  <a:gd name="T69" fmla="*/ 0 h 3"/>
                  <a:gd name="T70" fmla="*/ 62500 w 4"/>
                  <a:gd name="T71" fmla="*/ 0 h 3"/>
                  <a:gd name="T72" fmla="*/ 62500 w 4"/>
                  <a:gd name="T73" fmla="*/ 10869 h 3"/>
                  <a:gd name="T74" fmla="*/ 46875 w 4"/>
                  <a:gd name="T75" fmla="*/ 10869 h 3"/>
                  <a:gd name="T76" fmla="*/ 46875 w 4"/>
                  <a:gd name="T77" fmla="*/ 10869 h 3"/>
                  <a:gd name="T78" fmla="*/ 31250 w 4"/>
                  <a:gd name="T79" fmla="*/ 19927 h 3"/>
                  <a:gd name="T80" fmla="*/ 31250 w 4"/>
                  <a:gd name="T81" fmla="*/ 19927 h 3"/>
                  <a:gd name="T82" fmla="*/ 31250 w 4"/>
                  <a:gd name="T83" fmla="*/ 19927 h 3"/>
                  <a:gd name="T84" fmla="*/ 31250 w 4"/>
                  <a:gd name="T85" fmla="*/ 19927 h 3"/>
                  <a:gd name="T86" fmla="*/ 31250 w 4"/>
                  <a:gd name="T87" fmla="*/ 30795 h 3"/>
                  <a:gd name="T88" fmla="*/ 46875 w 4"/>
                  <a:gd name="T89" fmla="*/ 3079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66" name="Freeform 42"/>
              <p:cNvSpPr>
                <a:spLocks/>
              </p:cNvSpPr>
              <p:nvPr/>
            </p:nvSpPr>
            <p:spPr bwMode="auto">
              <a:xfrm>
                <a:off x="978" y="3610"/>
                <a:ext cx="43" cy="30"/>
              </a:xfrm>
              <a:custGeom>
                <a:avLst/>
                <a:gdLst>
                  <a:gd name="T0" fmla="*/ 82335 w 9"/>
                  <a:gd name="T1" fmla="*/ 0 h 6"/>
                  <a:gd name="T2" fmla="*/ 47434 w 9"/>
                  <a:gd name="T3" fmla="*/ 0 h 6"/>
                  <a:gd name="T4" fmla="*/ 34902 w 9"/>
                  <a:gd name="T5" fmla="*/ 15625 h 6"/>
                  <a:gd name="T6" fmla="*/ 34902 w 9"/>
                  <a:gd name="T7" fmla="*/ 15625 h 6"/>
                  <a:gd name="T8" fmla="*/ 34902 w 9"/>
                  <a:gd name="T9" fmla="*/ 31250 h 6"/>
                  <a:gd name="T10" fmla="*/ 34902 w 9"/>
                  <a:gd name="T11" fmla="*/ 46875 h 6"/>
                  <a:gd name="T12" fmla="*/ 24973 w 9"/>
                  <a:gd name="T13" fmla="*/ 46875 h 6"/>
                  <a:gd name="T14" fmla="*/ 24973 w 9"/>
                  <a:gd name="T15" fmla="*/ 46875 h 6"/>
                  <a:gd name="T16" fmla="*/ 12532 w 9"/>
                  <a:gd name="T17" fmla="*/ 46875 h 6"/>
                  <a:gd name="T18" fmla="*/ 12532 w 9"/>
                  <a:gd name="T19" fmla="*/ 62500 h 6"/>
                  <a:gd name="T20" fmla="*/ 12532 w 9"/>
                  <a:gd name="T21" fmla="*/ 78125 h 6"/>
                  <a:gd name="T22" fmla="*/ 0 w 9"/>
                  <a:gd name="T23" fmla="*/ 78125 h 6"/>
                  <a:gd name="T24" fmla="*/ 0 w 9"/>
                  <a:gd name="T25" fmla="*/ 93750 h 6"/>
                  <a:gd name="T26" fmla="*/ 0 w 9"/>
                  <a:gd name="T27" fmla="*/ 93750 h 6"/>
                  <a:gd name="T28" fmla="*/ 0 w 9"/>
                  <a:gd name="T29" fmla="*/ 93750 h 6"/>
                  <a:gd name="T30" fmla="*/ 0 w 9"/>
                  <a:gd name="T31" fmla="*/ 93750 h 6"/>
                  <a:gd name="T32" fmla="*/ 0 w 9"/>
                  <a:gd name="T33" fmla="*/ 93750 h 6"/>
                  <a:gd name="T34" fmla="*/ 0 w 9"/>
                  <a:gd name="T35" fmla="*/ 93750 h 6"/>
                  <a:gd name="T36" fmla="*/ 0 w 9"/>
                  <a:gd name="T37" fmla="*/ 93750 h 6"/>
                  <a:gd name="T38" fmla="*/ 12532 w 9"/>
                  <a:gd name="T39" fmla="*/ 93750 h 6"/>
                  <a:gd name="T40" fmla="*/ 24973 w 9"/>
                  <a:gd name="T41" fmla="*/ 93750 h 6"/>
                  <a:gd name="T42" fmla="*/ 34902 w 9"/>
                  <a:gd name="T43" fmla="*/ 78125 h 6"/>
                  <a:gd name="T44" fmla="*/ 72407 w 9"/>
                  <a:gd name="T45" fmla="*/ 46875 h 6"/>
                  <a:gd name="T46" fmla="*/ 82335 w 9"/>
                  <a:gd name="T47" fmla="*/ 31250 h 6"/>
                  <a:gd name="T48" fmla="*/ 94891 w 9"/>
                  <a:gd name="T49" fmla="*/ 31250 h 6"/>
                  <a:gd name="T50" fmla="*/ 106764 w 9"/>
                  <a:gd name="T51" fmla="*/ 15625 h 6"/>
                  <a:gd name="T52" fmla="*/ 106764 w 9"/>
                  <a:gd name="T53" fmla="*/ 15625 h 6"/>
                  <a:gd name="T54" fmla="*/ 106764 w 9"/>
                  <a:gd name="T55" fmla="*/ 15625 h 6"/>
                  <a:gd name="T56" fmla="*/ 94891 w 9"/>
                  <a:gd name="T57" fmla="*/ 0 h 6"/>
                  <a:gd name="T58" fmla="*/ 94891 w 9"/>
                  <a:gd name="T59" fmla="*/ 0 h 6"/>
                  <a:gd name="T60" fmla="*/ 94891 w 9"/>
                  <a:gd name="T61" fmla="*/ 0 h 6"/>
                  <a:gd name="T62" fmla="*/ 9489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7" name="Freeform 43"/>
              <p:cNvSpPr>
                <a:spLocks/>
              </p:cNvSpPr>
              <p:nvPr/>
            </p:nvSpPr>
            <p:spPr bwMode="auto">
              <a:xfrm>
                <a:off x="934" y="3632"/>
                <a:ext cx="44" cy="34"/>
              </a:xfrm>
              <a:custGeom>
                <a:avLst/>
                <a:gdLst>
                  <a:gd name="T0" fmla="*/ 109135 w 9"/>
                  <a:gd name="T1" fmla="*/ 40674 h 7"/>
                  <a:gd name="T2" fmla="*/ 109135 w 9"/>
                  <a:gd name="T3" fmla="*/ 13401 h 7"/>
                  <a:gd name="T4" fmla="*/ 66826 w 9"/>
                  <a:gd name="T5" fmla="*/ 40674 h 7"/>
                  <a:gd name="T6" fmla="*/ 55978 w 9"/>
                  <a:gd name="T7" fmla="*/ 51219 h 7"/>
                  <a:gd name="T8" fmla="*/ 55978 w 9"/>
                  <a:gd name="T9" fmla="*/ 51219 h 7"/>
                  <a:gd name="T10" fmla="*/ 28038 w 9"/>
                  <a:gd name="T11" fmla="*/ 65091 h 7"/>
                  <a:gd name="T12" fmla="*/ 13669 w 9"/>
                  <a:gd name="T13" fmla="*/ 78491 h 7"/>
                  <a:gd name="T14" fmla="*/ 0 w 9"/>
                  <a:gd name="T15" fmla="*/ 78491 h 7"/>
                  <a:gd name="T16" fmla="*/ 28038 w 9"/>
                  <a:gd name="T17" fmla="*/ 78491 h 7"/>
                  <a:gd name="T18" fmla="*/ 41707 w 9"/>
                  <a:gd name="T19" fmla="*/ 65091 h 7"/>
                  <a:gd name="T20" fmla="*/ 81097 w 9"/>
                  <a:gd name="T21" fmla="*/ 51219 h 7"/>
                  <a:gd name="T22" fmla="*/ 109135 w 9"/>
                  <a:gd name="T23" fmla="*/ 40674 h 7"/>
                  <a:gd name="T24" fmla="*/ 109135 w 9"/>
                  <a:gd name="T25" fmla="*/ 4067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68" name="Freeform 44"/>
              <p:cNvSpPr>
                <a:spLocks/>
              </p:cNvSpPr>
              <p:nvPr/>
            </p:nvSpPr>
            <p:spPr bwMode="auto">
              <a:xfrm>
                <a:off x="934" y="3637"/>
                <a:ext cx="39" cy="29"/>
              </a:xfrm>
              <a:custGeom>
                <a:avLst/>
                <a:gdLst>
                  <a:gd name="T0" fmla="*/ 107279 w 8"/>
                  <a:gd name="T1" fmla="*/ 26187 h 6"/>
                  <a:gd name="T2" fmla="*/ 107279 w 8"/>
                  <a:gd name="T3" fmla="*/ 13108 h 6"/>
                  <a:gd name="T4" fmla="*/ 107279 w 8"/>
                  <a:gd name="T5" fmla="*/ 13108 h 6"/>
                  <a:gd name="T6" fmla="*/ 107279 w 8"/>
                  <a:gd name="T7" fmla="*/ 0 h 6"/>
                  <a:gd name="T8" fmla="*/ 107279 w 8"/>
                  <a:gd name="T9" fmla="*/ 0 h 6"/>
                  <a:gd name="T10" fmla="*/ 107279 w 8"/>
                  <a:gd name="T11" fmla="*/ 0 h 6"/>
                  <a:gd name="T12" fmla="*/ 107279 w 8"/>
                  <a:gd name="T13" fmla="*/ 0 h 6"/>
                  <a:gd name="T14" fmla="*/ 107279 w 8"/>
                  <a:gd name="T15" fmla="*/ 0 h 6"/>
                  <a:gd name="T16" fmla="*/ 107279 w 8"/>
                  <a:gd name="T17" fmla="*/ 0 h 6"/>
                  <a:gd name="T18" fmla="*/ 107279 w 8"/>
                  <a:gd name="T19" fmla="*/ 0 h 6"/>
                  <a:gd name="T20" fmla="*/ 93732 w 8"/>
                  <a:gd name="T21" fmla="*/ 0 h 6"/>
                  <a:gd name="T22" fmla="*/ 93732 w 8"/>
                  <a:gd name="T23" fmla="*/ 0 h 6"/>
                  <a:gd name="T24" fmla="*/ 79589 w 8"/>
                  <a:gd name="T25" fmla="*/ 0 h 6"/>
                  <a:gd name="T26" fmla="*/ 66046 w 8"/>
                  <a:gd name="T27" fmla="*/ 13108 h 6"/>
                  <a:gd name="T28" fmla="*/ 66046 w 8"/>
                  <a:gd name="T29" fmla="*/ 26187 h 6"/>
                  <a:gd name="T30" fmla="*/ 66046 w 8"/>
                  <a:gd name="T31" fmla="*/ 26187 h 6"/>
                  <a:gd name="T32" fmla="*/ 54805 w 8"/>
                  <a:gd name="T33" fmla="*/ 26187 h 6"/>
                  <a:gd name="T34" fmla="*/ 54805 w 8"/>
                  <a:gd name="T35" fmla="*/ 26187 h 6"/>
                  <a:gd name="T36" fmla="*/ 54805 w 8"/>
                  <a:gd name="T37" fmla="*/ 26187 h 6"/>
                  <a:gd name="T38" fmla="*/ 54805 w 8"/>
                  <a:gd name="T39" fmla="*/ 39295 h 6"/>
                  <a:gd name="T40" fmla="*/ 54805 w 8"/>
                  <a:gd name="T41" fmla="*/ 39295 h 6"/>
                  <a:gd name="T42" fmla="*/ 54805 w 8"/>
                  <a:gd name="T43" fmla="*/ 39295 h 6"/>
                  <a:gd name="T44" fmla="*/ 54805 w 8"/>
                  <a:gd name="T45" fmla="*/ 39295 h 6"/>
                  <a:gd name="T46" fmla="*/ 27685 w 8"/>
                  <a:gd name="T47" fmla="*/ 50252 h 6"/>
                  <a:gd name="T48" fmla="*/ 27685 w 8"/>
                  <a:gd name="T49" fmla="*/ 50252 h 6"/>
                  <a:gd name="T50" fmla="*/ 27685 w 8"/>
                  <a:gd name="T51" fmla="*/ 50252 h 6"/>
                  <a:gd name="T52" fmla="*/ 27685 w 8"/>
                  <a:gd name="T53" fmla="*/ 50252 h 6"/>
                  <a:gd name="T54" fmla="*/ 13548 w 8"/>
                  <a:gd name="T55" fmla="*/ 50252 h 6"/>
                  <a:gd name="T56" fmla="*/ 13548 w 8"/>
                  <a:gd name="T57" fmla="*/ 63355 h 6"/>
                  <a:gd name="T58" fmla="*/ 13548 w 8"/>
                  <a:gd name="T59" fmla="*/ 63355 h 6"/>
                  <a:gd name="T60" fmla="*/ 0 w 8"/>
                  <a:gd name="T61" fmla="*/ 63355 h 6"/>
                  <a:gd name="T62" fmla="*/ 0 w 8"/>
                  <a:gd name="T63" fmla="*/ 63355 h 6"/>
                  <a:gd name="T64" fmla="*/ 0 w 8"/>
                  <a:gd name="T65" fmla="*/ 63355 h 6"/>
                  <a:gd name="T66" fmla="*/ 13548 w 8"/>
                  <a:gd name="T67" fmla="*/ 76439 h 6"/>
                  <a:gd name="T68" fmla="*/ 13548 w 8"/>
                  <a:gd name="T69" fmla="*/ 76439 h 6"/>
                  <a:gd name="T70" fmla="*/ 13548 w 8"/>
                  <a:gd name="T71" fmla="*/ 76439 h 6"/>
                  <a:gd name="T72" fmla="*/ 13548 w 8"/>
                  <a:gd name="T73" fmla="*/ 76439 h 6"/>
                  <a:gd name="T74" fmla="*/ 27685 w 8"/>
                  <a:gd name="T75" fmla="*/ 63355 h 6"/>
                  <a:gd name="T76" fmla="*/ 27685 w 8"/>
                  <a:gd name="T77" fmla="*/ 63355 h 6"/>
                  <a:gd name="T78" fmla="*/ 41233 w 8"/>
                  <a:gd name="T79" fmla="*/ 63355 h 6"/>
                  <a:gd name="T80" fmla="*/ 41233 w 8"/>
                  <a:gd name="T81" fmla="*/ 50252 h 6"/>
                  <a:gd name="T82" fmla="*/ 41233 w 8"/>
                  <a:gd name="T83" fmla="*/ 50252 h 6"/>
                  <a:gd name="T84" fmla="*/ 66046 w 8"/>
                  <a:gd name="T85" fmla="*/ 50252 h 6"/>
                  <a:gd name="T86" fmla="*/ 66046 w 8"/>
                  <a:gd name="T87" fmla="*/ 39295 h 6"/>
                  <a:gd name="T88" fmla="*/ 79589 w 8"/>
                  <a:gd name="T89" fmla="*/ 39295 h 6"/>
                  <a:gd name="T90" fmla="*/ 93732 w 8"/>
                  <a:gd name="T91" fmla="*/ 39295 h 6"/>
                  <a:gd name="T92" fmla="*/ 93732 w 8"/>
                  <a:gd name="T93" fmla="*/ 26187 h 6"/>
                  <a:gd name="T94" fmla="*/ 93732 w 8"/>
                  <a:gd name="T95" fmla="*/ 26187 h 6"/>
                  <a:gd name="T96" fmla="*/ 107279 w 8"/>
                  <a:gd name="T97" fmla="*/ 26187 h 6"/>
                  <a:gd name="T98" fmla="*/ 107279 w 8"/>
                  <a:gd name="T99" fmla="*/ 26187 h 6"/>
                  <a:gd name="T100" fmla="*/ 107279 w 8"/>
                  <a:gd name="T101" fmla="*/ 2618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9" name="Freeform 45"/>
              <p:cNvSpPr>
                <a:spLocks/>
              </p:cNvSpPr>
              <p:nvPr/>
            </p:nvSpPr>
            <p:spPr bwMode="auto">
              <a:xfrm>
                <a:off x="909" y="3676"/>
                <a:ext cx="5" cy="5"/>
              </a:xfrm>
              <a:custGeom>
                <a:avLst/>
                <a:gdLst>
                  <a:gd name="T0" fmla="*/ 15625 w 1"/>
                  <a:gd name="T1" fmla="*/ 0 h 1"/>
                  <a:gd name="T2" fmla="*/ 0 w 1"/>
                  <a:gd name="T3" fmla="*/ 0 h 1"/>
                  <a:gd name="T4" fmla="*/ 0 w 1"/>
                  <a:gd name="T5" fmla="*/ 15625 h 1"/>
                  <a:gd name="T6" fmla="*/ 156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70" name="Freeform 46"/>
              <p:cNvSpPr>
                <a:spLocks/>
              </p:cNvSpPr>
              <p:nvPr/>
            </p:nvSpPr>
            <p:spPr bwMode="auto">
              <a:xfrm>
                <a:off x="909" y="3676"/>
                <a:ext cx="5" cy="5"/>
              </a:xfrm>
              <a:custGeom>
                <a:avLst/>
                <a:gdLst>
                  <a:gd name="T0" fmla="*/ 15625 w 1"/>
                  <a:gd name="T1" fmla="*/ 0 h 1"/>
                  <a:gd name="T2" fmla="*/ 15625 w 1"/>
                  <a:gd name="T3" fmla="*/ 0 h 1"/>
                  <a:gd name="T4" fmla="*/ 15625 w 1"/>
                  <a:gd name="T5" fmla="*/ 0 h 1"/>
                  <a:gd name="T6" fmla="*/ 15625 w 1"/>
                  <a:gd name="T7" fmla="*/ 0 h 1"/>
                  <a:gd name="T8" fmla="*/ 0 w 1"/>
                  <a:gd name="T9" fmla="*/ 0 h 1"/>
                  <a:gd name="T10" fmla="*/ 0 w 1"/>
                  <a:gd name="T11" fmla="*/ 0 h 1"/>
                  <a:gd name="T12" fmla="*/ 0 w 1"/>
                  <a:gd name="T13" fmla="*/ 0 h 1"/>
                  <a:gd name="T14" fmla="*/ 0 w 1"/>
                  <a:gd name="T15" fmla="*/ 0 h 1"/>
                  <a:gd name="T16" fmla="*/ 0 w 1"/>
                  <a:gd name="T17" fmla="*/ 15625 h 1"/>
                  <a:gd name="T18" fmla="*/ 0 w 1"/>
                  <a:gd name="T19" fmla="*/ 15625 h 1"/>
                  <a:gd name="T20" fmla="*/ 0 w 1"/>
                  <a:gd name="T21" fmla="*/ 15625 h 1"/>
                  <a:gd name="T22" fmla="*/ 0 w 1"/>
                  <a:gd name="T23" fmla="*/ 15625 h 1"/>
                  <a:gd name="T24" fmla="*/ 0 w 1"/>
                  <a:gd name="T25" fmla="*/ 15625 h 1"/>
                  <a:gd name="T26" fmla="*/ 15625 w 1"/>
                  <a:gd name="T27" fmla="*/ 15625 h 1"/>
                  <a:gd name="T28" fmla="*/ 15625 w 1"/>
                  <a:gd name="T29" fmla="*/ 0 h 1"/>
                  <a:gd name="T30" fmla="*/ 15625 w 1"/>
                  <a:gd name="T31" fmla="*/ 0 h 1"/>
                  <a:gd name="T32" fmla="*/ 15625 w 1"/>
                  <a:gd name="T33" fmla="*/ 0 h 1"/>
                  <a:gd name="T34" fmla="*/ 15625 w 1"/>
                  <a:gd name="T35" fmla="*/ 0 h 1"/>
                  <a:gd name="T36" fmla="*/ 156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1" name="Freeform 47"/>
              <p:cNvSpPr>
                <a:spLocks/>
              </p:cNvSpPr>
              <p:nvPr/>
            </p:nvSpPr>
            <p:spPr bwMode="auto">
              <a:xfrm>
                <a:off x="870" y="3682"/>
                <a:ext cx="14" cy="14"/>
              </a:xfrm>
              <a:custGeom>
                <a:avLst/>
                <a:gdLst>
                  <a:gd name="T0" fmla="*/ 19927 w 3"/>
                  <a:gd name="T1" fmla="*/ 10869 h 3"/>
                  <a:gd name="T2" fmla="*/ 30795 w 3"/>
                  <a:gd name="T3" fmla="*/ 10869 h 3"/>
                  <a:gd name="T4" fmla="*/ 19927 w 3"/>
                  <a:gd name="T5" fmla="*/ 10869 h 3"/>
                  <a:gd name="T6" fmla="*/ 30795 w 3"/>
                  <a:gd name="T7" fmla="*/ 19927 h 3"/>
                  <a:gd name="T8" fmla="*/ 19927 w 3"/>
                  <a:gd name="T9" fmla="*/ 19927 h 3"/>
                  <a:gd name="T10" fmla="*/ 10869 w 3"/>
                  <a:gd name="T11" fmla="*/ 30795 h 3"/>
                  <a:gd name="T12" fmla="*/ 0 w 3"/>
                  <a:gd name="T13" fmla="*/ 30795 h 3"/>
                  <a:gd name="T14" fmla="*/ 10869 w 3"/>
                  <a:gd name="T15" fmla="*/ 10869 h 3"/>
                  <a:gd name="T16" fmla="*/ 19927 w 3"/>
                  <a:gd name="T17" fmla="*/ 1086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72" name="Freeform 48"/>
              <p:cNvSpPr>
                <a:spLocks/>
              </p:cNvSpPr>
              <p:nvPr/>
            </p:nvSpPr>
            <p:spPr bwMode="auto">
              <a:xfrm>
                <a:off x="875" y="3684"/>
                <a:ext cx="14" cy="9"/>
              </a:xfrm>
              <a:custGeom>
                <a:avLst/>
                <a:gdLst>
                  <a:gd name="T0" fmla="*/ 19927 w 3"/>
                  <a:gd name="T1" fmla="*/ 0 h 2"/>
                  <a:gd name="T2" fmla="*/ 19927 w 3"/>
                  <a:gd name="T3" fmla="*/ 0 h 2"/>
                  <a:gd name="T4" fmla="*/ 19927 w 3"/>
                  <a:gd name="T5" fmla="*/ 0 h 2"/>
                  <a:gd name="T6" fmla="*/ 19927 w 3"/>
                  <a:gd name="T7" fmla="*/ 0 h 2"/>
                  <a:gd name="T8" fmla="*/ 30795 w 3"/>
                  <a:gd name="T9" fmla="*/ 0 h 2"/>
                  <a:gd name="T10" fmla="*/ 30795 w 3"/>
                  <a:gd name="T11" fmla="*/ 0 h 2"/>
                  <a:gd name="T12" fmla="*/ 30795 w 3"/>
                  <a:gd name="T13" fmla="*/ 0 h 2"/>
                  <a:gd name="T14" fmla="*/ 30795 w 3"/>
                  <a:gd name="T15" fmla="*/ 0 h 2"/>
                  <a:gd name="T16" fmla="*/ 30795 w 3"/>
                  <a:gd name="T17" fmla="*/ 0 h 2"/>
                  <a:gd name="T18" fmla="*/ 30795 w 3"/>
                  <a:gd name="T19" fmla="*/ 0 h 2"/>
                  <a:gd name="T20" fmla="*/ 30795 w 3"/>
                  <a:gd name="T21" fmla="*/ 0 h 2"/>
                  <a:gd name="T22" fmla="*/ 19927 w 3"/>
                  <a:gd name="T23" fmla="*/ 0 h 2"/>
                  <a:gd name="T24" fmla="*/ 19927 w 3"/>
                  <a:gd name="T25" fmla="*/ 9009 h 2"/>
                  <a:gd name="T26" fmla="*/ 30795 w 3"/>
                  <a:gd name="T27" fmla="*/ 9009 h 2"/>
                  <a:gd name="T28" fmla="*/ 30795 w 3"/>
                  <a:gd name="T29" fmla="*/ 9009 h 2"/>
                  <a:gd name="T30" fmla="*/ 30795 w 3"/>
                  <a:gd name="T31" fmla="*/ 9009 h 2"/>
                  <a:gd name="T32" fmla="*/ 19927 w 3"/>
                  <a:gd name="T33" fmla="*/ 9009 h 2"/>
                  <a:gd name="T34" fmla="*/ 19927 w 3"/>
                  <a:gd name="T35" fmla="*/ 9009 h 2"/>
                  <a:gd name="T36" fmla="*/ 19927 w 3"/>
                  <a:gd name="T37" fmla="*/ 9009 h 2"/>
                  <a:gd name="T38" fmla="*/ 19927 w 3"/>
                  <a:gd name="T39" fmla="*/ 9009 h 2"/>
                  <a:gd name="T40" fmla="*/ 19927 w 3"/>
                  <a:gd name="T41" fmla="*/ 9009 h 2"/>
                  <a:gd name="T42" fmla="*/ 10869 w 3"/>
                  <a:gd name="T43" fmla="*/ 16402 h 2"/>
                  <a:gd name="T44" fmla="*/ 10869 w 3"/>
                  <a:gd name="T45" fmla="*/ 16402 h 2"/>
                  <a:gd name="T46" fmla="*/ 10869 w 3"/>
                  <a:gd name="T47" fmla="*/ 16402 h 2"/>
                  <a:gd name="T48" fmla="*/ 0 w 3"/>
                  <a:gd name="T49" fmla="*/ 16402 h 2"/>
                  <a:gd name="T50" fmla="*/ 0 w 3"/>
                  <a:gd name="T51" fmla="*/ 16402 h 2"/>
                  <a:gd name="T52" fmla="*/ 0 w 3"/>
                  <a:gd name="T53" fmla="*/ 9009 h 2"/>
                  <a:gd name="T54" fmla="*/ 10869 w 3"/>
                  <a:gd name="T55" fmla="*/ 9009 h 2"/>
                  <a:gd name="T56" fmla="*/ 10869 w 3"/>
                  <a:gd name="T57" fmla="*/ 9009 h 2"/>
                  <a:gd name="T58" fmla="*/ 10869 w 3"/>
                  <a:gd name="T59" fmla="*/ 9009 h 2"/>
                  <a:gd name="T60" fmla="*/ 10869 w 3"/>
                  <a:gd name="T61" fmla="*/ 0 h 2"/>
                  <a:gd name="T62" fmla="*/ 19927 w 3"/>
                  <a:gd name="T63" fmla="*/ 0 h 2"/>
                  <a:gd name="T64" fmla="*/ 19927 w 3"/>
                  <a:gd name="T65" fmla="*/ 0 h 2"/>
                  <a:gd name="T66" fmla="*/ 19927 w 3"/>
                  <a:gd name="T67" fmla="*/ 0 h 2"/>
                  <a:gd name="T68" fmla="*/ 19927 w 3"/>
                  <a:gd name="T69" fmla="*/ 0 h 2"/>
                  <a:gd name="T70" fmla="*/ 19927 w 3"/>
                  <a:gd name="T71" fmla="*/ 0 h 2"/>
                  <a:gd name="T72" fmla="*/ 19927 w 3"/>
                  <a:gd name="T73" fmla="*/ 0 h 2"/>
                  <a:gd name="T74" fmla="*/ 1992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3" name="Freeform 49"/>
              <p:cNvSpPr>
                <a:spLocks/>
              </p:cNvSpPr>
              <p:nvPr/>
            </p:nvSpPr>
            <p:spPr bwMode="auto">
              <a:xfrm>
                <a:off x="833" y="3690"/>
                <a:ext cx="19" cy="10"/>
              </a:xfrm>
              <a:custGeom>
                <a:avLst/>
                <a:gdLst>
                  <a:gd name="T0" fmla="*/ 33549 w 4"/>
                  <a:gd name="T1" fmla="*/ 15625 h 2"/>
                  <a:gd name="T2" fmla="*/ 33549 w 4"/>
                  <a:gd name="T3" fmla="*/ 0 h 2"/>
                  <a:gd name="T4" fmla="*/ 45757 w 4"/>
                  <a:gd name="T5" fmla="*/ 0 h 2"/>
                  <a:gd name="T6" fmla="*/ 45757 w 4"/>
                  <a:gd name="T7" fmla="*/ 15625 h 2"/>
                  <a:gd name="T8" fmla="*/ 12207 w 4"/>
                  <a:gd name="T9" fmla="*/ 31250 h 2"/>
                  <a:gd name="T10" fmla="*/ 33549 w 4"/>
                  <a:gd name="T11" fmla="*/ 15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74" name="Freeform 50"/>
              <p:cNvSpPr>
                <a:spLocks/>
              </p:cNvSpPr>
              <p:nvPr/>
            </p:nvSpPr>
            <p:spPr bwMode="auto">
              <a:xfrm>
                <a:off x="838" y="3690"/>
                <a:ext cx="14" cy="10"/>
              </a:xfrm>
              <a:custGeom>
                <a:avLst/>
                <a:gdLst>
                  <a:gd name="T0" fmla="*/ 19927 w 3"/>
                  <a:gd name="T1" fmla="*/ 15625 h 2"/>
                  <a:gd name="T2" fmla="*/ 19927 w 3"/>
                  <a:gd name="T3" fmla="*/ 15625 h 2"/>
                  <a:gd name="T4" fmla="*/ 19927 w 3"/>
                  <a:gd name="T5" fmla="*/ 0 h 2"/>
                  <a:gd name="T6" fmla="*/ 19927 w 3"/>
                  <a:gd name="T7" fmla="*/ 0 h 2"/>
                  <a:gd name="T8" fmla="*/ 19927 w 3"/>
                  <a:gd name="T9" fmla="*/ 0 h 2"/>
                  <a:gd name="T10" fmla="*/ 19927 w 3"/>
                  <a:gd name="T11" fmla="*/ 0 h 2"/>
                  <a:gd name="T12" fmla="*/ 19927 w 3"/>
                  <a:gd name="T13" fmla="*/ 0 h 2"/>
                  <a:gd name="T14" fmla="*/ 30795 w 3"/>
                  <a:gd name="T15" fmla="*/ 0 h 2"/>
                  <a:gd name="T16" fmla="*/ 30795 w 3"/>
                  <a:gd name="T17" fmla="*/ 0 h 2"/>
                  <a:gd name="T18" fmla="*/ 30795 w 3"/>
                  <a:gd name="T19" fmla="*/ 0 h 2"/>
                  <a:gd name="T20" fmla="*/ 30795 w 3"/>
                  <a:gd name="T21" fmla="*/ 15625 h 2"/>
                  <a:gd name="T22" fmla="*/ 30795 w 3"/>
                  <a:gd name="T23" fmla="*/ 15625 h 2"/>
                  <a:gd name="T24" fmla="*/ 30795 w 3"/>
                  <a:gd name="T25" fmla="*/ 15625 h 2"/>
                  <a:gd name="T26" fmla="*/ 30795 w 3"/>
                  <a:gd name="T27" fmla="*/ 15625 h 2"/>
                  <a:gd name="T28" fmla="*/ 19927 w 3"/>
                  <a:gd name="T29" fmla="*/ 31250 h 2"/>
                  <a:gd name="T30" fmla="*/ 10869 w 3"/>
                  <a:gd name="T31" fmla="*/ 31250 h 2"/>
                  <a:gd name="T32" fmla="*/ 0 w 3"/>
                  <a:gd name="T33" fmla="*/ 31250 h 2"/>
                  <a:gd name="T34" fmla="*/ 0 w 3"/>
                  <a:gd name="T35" fmla="*/ 31250 h 2"/>
                  <a:gd name="T36" fmla="*/ 0 w 3"/>
                  <a:gd name="T37" fmla="*/ 31250 h 2"/>
                  <a:gd name="T38" fmla="*/ 0 w 3"/>
                  <a:gd name="T39" fmla="*/ 31250 h 2"/>
                  <a:gd name="T40" fmla="*/ 0 w 3"/>
                  <a:gd name="T41" fmla="*/ 31250 h 2"/>
                  <a:gd name="T42" fmla="*/ 0 w 3"/>
                  <a:gd name="T43" fmla="*/ 31250 h 2"/>
                  <a:gd name="T44" fmla="*/ 10869 w 3"/>
                  <a:gd name="T45" fmla="*/ 31250 h 2"/>
                  <a:gd name="T46" fmla="*/ 19927 w 3"/>
                  <a:gd name="T47" fmla="*/ 15625 h 2"/>
                  <a:gd name="T48" fmla="*/ 19927 w 3"/>
                  <a:gd name="T49" fmla="*/ 15625 h 2"/>
                  <a:gd name="T50" fmla="*/ 19927 w 3"/>
                  <a:gd name="T51" fmla="*/ 15625 h 2"/>
                  <a:gd name="T52" fmla="*/ 19927 w 3"/>
                  <a:gd name="T53" fmla="*/ 15625 h 2"/>
                  <a:gd name="T54" fmla="*/ 19927 w 3"/>
                  <a:gd name="T55" fmla="*/ 15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5" name="Freeform 51"/>
              <p:cNvSpPr>
                <a:spLocks/>
              </p:cNvSpPr>
              <p:nvPr/>
            </p:nvSpPr>
            <p:spPr bwMode="auto">
              <a:xfrm>
                <a:off x="814" y="3691"/>
                <a:ext cx="10" cy="15"/>
              </a:xfrm>
              <a:custGeom>
                <a:avLst/>
                <a:gdLst>
                  <a:gd name="T0" fmla="*/ 15625 w 2"/>
                  <a:gd name="T1" fmla="*/ 15625 h 3"/>
                  <a:gd name="T2" fmla="*/ 0 w 2"/>
                  <a:gd name="T3" fmla="*/ 0 h 3"/>
                  <a:gd name="T4" fmla="*/ 0 w 2"/>
                  <a:gd name="T5" fmla="*/ 0 h 3"/>
                  <a:gd name="T6" fmla="*/ 15625 w 2"/>
                  <a:gd name="T7" fmla="*/ 31250 h 3"/>
                  <a:gd name="T8" fmla="*/ 0 w 2"/>
                  <a:gd name="T9" fmla="*/ 31250 h 3"/>
                  <a:gd name="T10" fmla="*/ 0 w 2"/>
                  <a:gd name="T11" fmla="*/ 31250 h 3"/>
                  <a:gd name="T12" fmla="*/ 0 w 2"/>
                  <a:gd name="T13" fmla="*/ 46875 h 3"/>
                  <a:gd name="T14" fmla="*/ 15625 w 2"/>
                  <a:gd name="T15" fmla="*/ 46875 h 3"/>
                  <a:gd name="T16" fmla="*/ 15625 w 2"/>
                  <a:gd name="T17" fmla="*/ 46875 h 3"/>
                  <a:gd name="T18" fmla="*/ 31250 w 2"/>
                  <a:gd name="T19" fmla="*/ 46875 h 3"/>
                  <a:gd name="T20" fmla="*/ 31250 w 2"/>
                  <a:gd name="T21" fmla="*/ 15625 h 3"/>
                  <a:gd name="T22" fmla="*/ 31250 w 2"/>
                  <a:gd name="T23" fmla="*/ 0 h 3"/>
                  <a:gd name="T24" fmla="*/ 15625 w 2"/>
                  <a:gd name="T25" fmla="*/ 0 h 3"/>
                  <a:gd name="T26" fmla="*/ 15625 w 2"/>
                  <a:gd name="T27" fmla="*/ 15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76" name="Freeform 52"/>
              <p:cNvSpPr>
                <a:spLocks/>
              </p:cNvSpPr>
              <p:nvPr/>
            </p:nvSpPr>
            <p:spPr bwMode="auto">
              <a:xfrm>
                <a:off x="814" y="3691"/>
                <a:ext cx="10" cy="15"/>
              </a:xfrm>
              <a:custGeom>
                <a:avLst/>
                <a:gdLst>
                  <a:gd name="T0" fmla="*/ 15625 w 2"/>
                  <a:gd name="T1" fmla="*/ 15625 h 3"/>
                  <a:gd name="T2" fmla="*/ 15625 w 2"/>
                  <a:gd name="T3" fmla="*/ 0 h 3"/>
                  <a:gd name="T4" fmla="*/ 15625 w 2"/>
                  <a:gd name="T5" fmla="*/ 0 h 3"/>
                  <a:gd name="T6" fmla="*/ 15625 w 2"/>
                  <a:gd name="T7" fmla="*/ 0 h 3"/>
                  <a:gd name="T8" fmla="*/ 0 w 2"/>
                  <a:gd name="T9" fmla="*/ 0 h 3"/>
                  <a:gd name="T10" fmla="*/ 0 w 2"/>
                  <a:gd name="T11" fmla="*/ 0 h 3"/>
                  <a:gd name="T12" fmla="*/ 0 w 2"/>
                  <a:gd name="T13" fmla="*/ 15625 h 3"/>
                  <a:gd name="T14" fmla="*/ 15625 w 2"/>
                  <a:gd name="T15" fmla="*/ 15625 h 3"/>
                  <a:gd name="T16" fmla="*/ 15625 w 2"/>
                  <a:gd name="T17" fmla="*/ 15625 h 3"/>
                  <a:gd name="T18" fmla="*/ 15625 w 2"/>
                  <a:gd name="T19" fmla="*/ 31250 h 3"/>
                  <a:gd name="T20" fmla="*/ 0 w 2"/>
                  <a:gd name="T21" fmla="*/ 31250 h 3"/>
                  <a:gd name="T22" fmla="*/ 0 w 2"/>
                  <a:gd name="T23" fmla="*/ 31250 h 3"/>
                  <a:gd name="T24" fmla="*/ 0 w 2"/>
                  <a:gd name="T25" fmla="*/ 31250 h 3"/>
                  <a:gd name="T26" fmla="*/ 0 w 2"/>
                  <a:gd name="T27" fmla="*/ 31250 h 3"/>
                  <a:gd name="T28" fmla="*/ 0 w 2"/>
                  <a:gd name="T29" fmla="*/ 31250 h 3"/>
                  <a:gd name="T30" fmla="*/ 0 w 2"/>
                  <a:gd name="T31" fmla="*/ 31250 h 3"/>
                  <a:gd name="T32" fmla="*/ 0 w 2"/>
                  <a:gd name="T33" fmla="*/ 46875 h 3"/>
                  <a:gd name="T34" fmla="*/ 15625 w 2"/>
                  <a:gd name="T35" fmla="*/ 46875 h 3"/>
                  <a:gd name="T36" fmla="*/ 15625 w 2"/>
                  <a:gd name="T37" fmla="*/ 46875 h 3"/>
                  <a:gd name="T38" fmla="*/ 15625 w 2"/>
                  <a:gd name="T39" fmla="*/ 46875 h 3"/>
                  <a:gd name="T40" fmla="*/ 15625 w 2"/>
                  <a:gd name="T41" fmla="*/ 46875 h 3"/>
                  <a:gd name="T42" fmla="*/ 15625 w 2"/>
                  <a:gd name="T43" fmla="*/ 46875 h 3"/>
                  <a:gd name="T44" fmla="*/ 31250 w 2"/>
                  <a:gd name="T45" fmla="*/ 46875 h 3"/>
                  <a:gd name="T46" fmla="*/ 31250 w 2"/>
                  <a:gd name="T47" fmla="*/ 31250 h 3"/>
                  <a:gd name="T48" fmla="*/ 31250 w 2"/>
                  <a:gd name="T49" fmla="*/ 15625 h 3"/>
                  <a:gd name="T50" fmla="*/ 31250 w 2"/>
                  <a:gd name="T51" fmla="*/ 15625 h 3"/>
                  <a:gd name="T52" fmla="*/ 31250 w 2"/>
                  <a:gd name="T53" fmla="*/ 15625 h 3"/>
                  <a:gd name="T54" fmla="*/ 31250 w 2"/>
                  <a:gd name="T55" fmla="*/ 0 h 3"/>
                  <a:gd name="T56" fmla="*/ 31250 w 2"/>
                  <a:gd name="T57" fmla="*/ 0 h 3"/>
                  <a:gd name="T58" fmla="*/ 31250 w 2"/>
                  <a:gd name="T59" fmla="*/ 0 h 3"/>
                  <a:gd name="T60" fmla="*/ 15625 w 2"/>
                  <a:gd name="T61" fmla="*/ 0 h 3"/>
                  <a:gd name="T62" fmla="*/ 15625 w 2"/>
                  <a:gd name="T63" fmla="*/ 0 h 3"/>
                  <a:gd name="T64" fmla="*/ 15625 w 2"/>
                  <a:gd name="T65" fmla="*/ 15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7" name="Freeform 53"/>
              <p:cNvSpPr>
                <a:spLocks/>
              </p:cNvSpPr>
              <p:nvPr/>
            </p:nvSpPr>
            <p:spPr bwMode="auto">
              <a:xfrm>
                <a:off x="795" y="3693"/>
                <a:ext cx="15" cy="15"/>
              </a:xfrm>
              <a:custGeom>
                <a:avLst/>
                <a:gdLst>
                  <a:gd name="T0" fmla="*/ 46875 w 3"/>
                  <a:gd name="T1" fmla="*/ 46875 h 3"/>
                  <a:gd name="T2" fmla="*/ 46875 w 3"/>
                  <a:gd name="T3" fmla="*/ 46875 h 3"/>
                  <a:gd name="T4" fmla="*/ 46875 w 3"/>
                  <a:gd name="T5" fmla="*/ 46875 h 3"/>
                  <a:gd name="T6" fmla="*/ 46875 w 3"/>
                  <a:gd name="T7" fmla="*/ 46875 h 3"/>
                  <a:gd name="T8" fmla="*/ 46875 w 3"/>
                  <a:gd name="T9" fmla="*/ 46875 h 3"/>
                  <a:gd name="T10" fmla="*/ 46875 w 3"/>
                  <a:gd name="T11" fmla="*/ 46875 h 3"/>
                  <a:gd name="T12" fmla="*/ 31250 w 3"/>
                  <a:gd name="T13" fmla="*/ 31250 h 3"/>
                  <a:gd name="T14" fmla="*/ 15625 w 3"/>
                  <a:gd name="T15" fmla="*/ 15625 h 3"/>
                  <a:gd name="T16" fmla="*/ 15625 w 3"/>
                  <a:gd name="T17" fmla="*/ 15625 h 3"/>
                  <a:gd name="T18" fmla="*/ 15625 w 3"/>
                  <a:gd name="T19" fmla="*/ 15625 h 3"/>
                  <a:gd name="T20" fmla="*/ 15625 w 3"/>
                  <a:gd name="T21" fmla="*/ 15625 h 3"/>
                  <a:gd name="T22" fmla="*/ 15625 w 3"/>
                  <a:gd name="T23" fmla="*/ 15625 h 3"/>
                  <a:gd name="T24" fmla="*/ 156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15625 h 3"/>
                  <a:gd name="T42" fmla="*/ 0 w 3"/>
                  <a:gd name="T43" fmla="*/ 15625 h 3"/>
                  <a:gd name="T44" fmla="*/ 0 w 3"/>
                  <a:gd name="T45" fmla="*/ 15625 h 3"/>
                  <a:gd name="T46" fmla="*/ 0 w 3"/>
                  <a:gd name="T47" fmla="*/ 15625 h 3"/>
                  <a:gd name="T48" fmla="*/ 15625 w 3"/>
                  <a:gd name="T49" fmla="*/ 15625 h 3"/>
                  <a:gd name="T50" fmla="*/ 15625 w 3"/>
                  <a:gd name="T51" fmla="*/ 31250 h 3"/>
                  <a:gd name="T52" fmla="*/ 15625 w 3"/>
                  <a:gd name="T53" fmla="*/ 31250 h 3"/>
                  <a:gd name="T54" fmla="*/ 31250 w 3"/>
                  <a:gd name="T55" fmla="*/ 46875 h 3"/>
                  <a:gd name="T56" fmla="*/ 31250 w 3"/>
                  <a:gd name="T57" fmla="*/ 46875 h 3"/>
                  <a:gd name="T58" fmla="*/ 46875 w 3"/>
                  <a:gd name="T59" fmla="*/ 46875 h 3"/>
                  <a:gd name="T60" fmla="*/ 46875 w 3"/>
                  <a:gd name="T61" fmla="*/ 46875 h 3"/>
                  <a:gd name="T62" fmla="*/ 46875 w 3"/>
                  <a:gd name="T63" fmla="*/ 46875 h 3"/>
                  <a:gd name="T64" fmla="*/ 46875 w 3"/>
                  <a:gd name="T65" fmla="*/ 46875 h 3"/>
                  <a:gd name="T66" fmla="*/ 46875 w 3"/>
                  <a:gd name="T67" fmla="*/ 46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78" name="Freeform 54"/>
              <p:cNvSpPr>
                <a:spLocks/>
              </p:cNvSpPr>
              <p:nvPr/>
            </p:nvSpPr>
            <p:spPr bwMode="auto">
              <a:xfrm>
                <a:off x="768" y="3683"/>
                <a:ext cx="19" cy="10"/>
              </a:xfrm>
              <a:custGeom>
                <a:avLst/>
                <a:gdLst>
                  <a:gd name="T0" fmla="*/ 0 w 4"/>
                  <a:gd name="T1" fmla="*/ 15625 h 2"/>
                  <a:gd name="T2" fmla="*/ 0 w 4"/>
                  <a:gd name="T3" fmla="*/ 15625 h 2"/>
                  <a:gd name="T4" fmla="*/ 12207 w 4"/>
                  <a:gd name="T5" fmla="*/ 0 h 2"/>
                  <a:gd name="T6" fmla="*/ 12207 w 4"/>
                  <a:gd name="T7" fmla="*/ 0 h 2"/>
                  <a:gd name="T8" fmla="*/ 23892 w 4"/>
                  <a:gd name="T9" fmla="*/ 0 h 2"/>
                  <a:gd name="T10" fmla="*/ 33549 w 4"/>
                  <a:gd name="T11" fmla="*/ 0 h 2"/>
                  <a:gd name="T12" fmla="*/ 33549 w 4"/>
                  <a:gd name="T13" fmla="*/ 0 h 2"/>
                  <a:gd name="T14" fmla="*/ 33549 w 4"/>
                  <a:gd name="T15" fmla="*/ 0 h 2"/>
                  <a:gd name="T16" fmla="*/ 33549 w 4"/>
                  <a:gd name="T17" fmla="*/ 15625 h 2"/>
                  <a:gd name="T18" fmla="*/ 45757 w 4"/>
                  <a:gd name="T19" fmla="*/ 15625 h 2"/>
                  <a:gd name="T20" fmla="*/ 45757 w 4"/>
                  <a:gd name="T21" fmla="*/ 15625 h 2"/>
                  <a:gd name="T22" fmla="*/ 45757 w 4"/>
                  <a:gd name="T23" fmla="*/ 15625 h 2"/>
                  <a:gd name="T24" fmla="*/ 45757 w 4"/>
                  <a:gd name="T25" fmla="*/ 15625 h 2"/>
                  <a:gd name="T26" fmla="*/ 45757 w 4"/>
                  <a:gd name="T27" fmla="*/ 15625 h 2"/>
                  <a:gd name="T28" fmla="*/ 45757 w 4"/>
                  <a:gd name="T29" fmla="*/ 15625 h 2"/>
                  <a:gd name="T30" fmla="*/ 45757 w 4"/>
                  <a:gd name="T31" fmla="*/ 15625 h 2"/>
                  <a:gd name="T32" fmla="*/ 45757 w 4"/>
                  <a:gd name="T33" fmla="*/ 31250 h 2"/>
                  <a:gd name="T34" fmla="*/ 45757 w 4"/>
                  <a:gd name="T35" fmla="*/ 31250 h 2"/>
                  <a:gd name="T36" fmla="*/ 45757 w 4"/>
                  <a:gd name="T37" fmla="*/ 31250 h 2"/>
                  <a:gd name="T38" fmla="*/ 45757 w 4"/>
                  <a:gd name="T39" fmla="*/ 31250 h 2"/>
                  <a:gd name="T40" fmla="*/ 33549 w 4"/>
                  <a:gd name="T41" fmla="*/ 15625 h 2"/>
                  <a:gd name="T42" fmla="*/ 33549 w 4"/>
                  <a:gd name="T43" fmla="*/ 15625 h 2"/>
                  <a:gd name="T44" fmla="*/ 33549 w 4"/>
                  <a:gd name="T45" fmla="*/ 31250 h 2"/>
                  <a:gd name="T46" fmla="*/ 33549 w 4"/>
                  <a:gd name="T47" fmla="*/ 31250 h 2"/>
                  <a:gd name="T48" fmla="*/ 33549 w 4"/>
                  <a:gd name="T49" fmla="*/ 31250 h 2"/>
                  <a:gd name="T50" fmla="*/ 23892 w 4"/>
                  <a:gd name="T51" fmla="*/ 31250 h 2"/>
                  <a:gd name="T52" fmla="*/ 23892 w 4"/>
                  <a:gd name="T53" fmla="*/ 31250 h 2"/>
                  <a:gd name="T54" fmla="*/ 23892 w 4"/>
                  <a:gd name="T55" fmla="*/ 31250 h 2"/>
                  <a:gd name="T56" fmla="*/ 23892 w 4"/>
                  <a:gd name="T57" fmla="*/ 31250 h 2"/>
                  <a:gd name="T58" fmla="*/ 23892 w 4"/>
                  <a:gd name="T59" fmla="*/ 31250 h 2"/>
                  <a:gd name="T60" fmla="*/ 23892 w 4"/>
                  <a:gd name="T61" fmla="*/ 31250 h 2"/>
                  <a:gd name="T62" fmla="*/ 23892 w 4"/>
                  <a:gd name="T63" fmla="*/ 31250 h 2"/>
                  <a:gd name="T64" fmla="*/ 12207 w 4"/>
                  <a:gd name="T65" fmla="*/ 31250 h 2"/>
                  <a:gd name="T66" fmla="*/ 12207 w 4"/>
                  <a:gd name="T67" fmla="*/ 31250 h 2"/>
                  <a:gd name="T68" fmla="*/ 12207 w 4"/>
                  <a:gd name="T69" fmla="*/ 15625 h 2"/>
                  <a:gd name="T70" fmla="*/ 12207 w 4"/>
                  <a:gd name="T71" fmla="*/ 15625 h 2"/>
                  <a:gd name="T72" fmla="*/ 12207 w 4"/>
                  <a:gd name="T73" fmla="*/ 15625 h 2"/>
                  <a:gd name="T74" fmla="*/ 12207 w 4"/>
                  <a:gd name="T75" fmla="*/ 15625 h 2"/>
                  <a:gd name="T76" fmla="*/ 12207 w 4"/>
                  <a:gd name="T77" fmla="*/ 15625 h 2"/>
                  <a:gd name="T78" fmla="*/ 12207 w 4"/>
                  <a:gd name="T79" fmla="*/ 15625 h 2"/>
                  <a:gd name="T80" fmla="*/ 12207 w 4"/>
                  <a:gd name="T81" fmla="*/ 15625 h 2"/>
                  <a:gd name="T82" fmla="*/ 12207 w 4"/>
                  <a:gd name="T83" fmla="*/ 15625 h 2"/>
                  <a:gd name="T84" fmla="*/ 12207 w 4"/>
                  <a:gd name="T85" fmla="*/ 15625 h 2"/>
                  <a:gd name="T86" fmla="*/ 12207 w 4"/>
                  <a:gd name="T87" fmla="*/ 15625 h 2"/>
                  <a:gd name="T88" fmla="*/ 12207 w 4"/>
                  <a:gd name="T89" fmla="*/ 15625 h 2"/>
                  <a:gd name="T90" fmla="*/ 12207 w 4"/>
                  <a:gd name="T91" fmla="*/ 15625 h 2"/>
                  <a:gd name="T92" fmla="*/ 12207 w 4"/>
                  <a:gd name="T93" fmla="*/ 15625 h 2"/>
                  <a:gd name="T94" fmla="*/ 0 w 4"/>
                  <a:gd name="T95" fmla="*/ 15625 h 2"/>
                  <a:gd name="T96" fmla="*/ 0 w 4"/>
                  <a:gd name="T97" fmla="*/ 15625 h 2"/>
                  <a:gd name="T98" fmla="*/ 0 w 4"/>
                  <a:gd name="T99" fmla="*/ 15625 h 2"/>
                  <a:gd name="T100" fmla="*/ 0 w 4"/>
                  <a:gd name="T101" fmla="*/ 15625 h 2"/>
                  <a:gd name="T102" fmla="*/ 0 w 4"/>
                  <a:gd name="T103" fmla="*/ 15625 h 2"/>
                  <a:gd name="T104" fmla="*/ 0 w 4"/>
                  <a:gd name="T105" fmla="*/ 15625 h 2"/>
                  <a:gd name="T106" fmla="*/ 0 w 4"/>
                  <a:gd name="T107" fmla="*/ 15625 h 2"/>
                  <a:gd name="T108" fmla="*/ 0 w 4"/>
                  <a:gd name="T109" fmla="*/ 15625 h 2"/>
                  <a:gd name="T110" fmla="*/ 0 w 4"/>
                  <a:gd name="T111" fmla="*/ 15625 h 2"/>
                  <a:gd name="T112" fmla="*/ 0 w 4"/>
                  <a:gd name="T113" fmla="*/ 15625 h 2"/>
                  <a:gd name="T114" fmla="*/ 0 w 4"/>
                  <a:gd name="T115" fmla="*/ 15625 h 2"/>
                  <a:gd name="T116" fmla="*/ 0 w 4"/>
                  <a:gd name="T117" fmla="*/ 15625 h 2"/>
                  <a:gd name="T118" fmla="*/ 0 w 4"/>
                  <a:gd name="T119" fmla="*/ 15625 h 2"/>
                  <a:gd name="T120" fmla="*/ 0 w 4"/>
                  <a:gd name="T121" fmla="*/ 15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42" name="Group 55"/>
            <p:cNvGrpSpPr>
              <a:grpSpLocks/>
            </p:cNvGrpSpPr>
            <p:nvPr/>
          </p:nvGrpSpPr>
          <p:grpSpPr bwMode="auto">
            <a:xfrm>
              <a:off x="5824538" y="2197100"/>
              <a:ext cx="830262" cy="742950"/>
              <a:chOff x="3562" y="1636"/>
              <a:chExt cx="497" cy="468"/>
            </a:xfrm>
          </p:grpSpPr>
          <p:sp>
            <p:nvSpPr>
              <p:cNvPr id="62" name="Freeform 56"/>
              <p:cNvSpPr>
                <a:spLocks/>
              </p:cNvSpPr>
              <p:nvPr/>
            </p:nvSpPr>
            <p:spPr bwMode="auto">
              <a:xfrm>
                <a:off x="3806" y="1758"/>
                <a:ext cx="253" cy="346"/>
              </a:xfrm>
              <a:custGeom>
                <a:avLst/>
                <a:gdLst>
                  <a:gd name="T0" fmla="*/ 346323 w 52"/>
                  <a:gd name="T1" fmla="*/ 909780 h 71"/>
                  <a:gd name="T2" fmla="*/ 569878 w 52"/>
                  <a:gd name="T3" fmla="*/ 898996 h 71"/>
                  <a:gd name="T4" fmla="*/ 597411 w 52"/>
                  <a:gd name="T5" fmla="*/ 830151 h 71"/>
                  <a:gd name="T6" fmla="*/ 597411 w 52"/>
                  <a:gd name="T7" fmla="*/ 777715 h 71"/>
                  <a:gd name="T8" fmla="*/ 637721 w 52"/>
                  <a:gd name="T9" fmla="*/ 736512 h 71"/>
                  <a:gd name="T10" fmla="*/ 648896 w 52"/>
                  <a:gd name="T11" fmla="*/ 695426 h 71"/>
                  <a:gd name="T12" fmla="*/ 662364 w 52"/>
                  <a:gd name="T13" fmla="*/ 670563 h 71"/>
                  <a:gd name="T14" fmla="*/ 676400 w 52"/>
                  <a:gd name="T15" fmla="*/ 684100 h 71"/>
                  <a:gd name="T16" fmla="*/ 689775 w 52"/>
                  <a:gd name="T17" fmla="*/ 670563 h 71"/>
                  <a:gd name="T18" fmla="*/ 689775 w 52"/>
                  <a:gd name="T19" fmla="*/ 615914 h 71"/>
                  <a:gd name="T20" fmla="*/ 676400 w 52"/>
                  <a:gd name="T21" fmla="*/ 563385 h 71"/>
                  <a:gd name="T22" fmla="*/ 624229 w 52"/>
                  <a:gd name="T23" fmla="*/ 373919 h 71"/>
                  <a:gd name="T24" fmla="*/ 556410 w 52"/>
                  <a:gd name="T25" fmla="*/ 373919 h 71"/>
                  <a:gd name="T26" fmla="*/ 476822 w 52"/>
                  <a:gd name="T27" fmla="*/ 481096 h 71"/>
                  <a:gd name="T28" fmla="*/ 463452 w 52"/>
                  <a:gd name="T29" fmla="*/ 469746 h 71"/>
                  <a:gd name="T30" fmla="*/ 438809 w 52"/>
                  <a:gd name="T31" fmla="*/ 456208 h 71"/>
                  <a:gd name="T32" fmla="*/ 438809 w 52"/>
                  <a:gd name="T33" fmla="*/ 401019 h 71"/>
                  <a:gd name="T34" fmla="*/ 476822 w 52"/>
                  <a:gd name="T35" fmla="*/ 373919 h 71"/>
                  <a:gd name="T36" fmla="*/ 476822 w 52"/>
                  <a:gd name="T37" fmla="*/ 349172 h 71"/>
                  <a:gd name="T38" fmla="*/ 504356 w 52"/>
                  <a:gd name="T39" fmla="*/ 321507 h 71"/>
                  <a:gd name="T40" fmla="*/ 504356 w 52"/>
                  <a:gd name="T41" fmla="*/ 227868 h 71"/>
                  <a:gd name="T42" fmla="*/ 490864 w 52"/>
                  <a:gd name="T43" fmla="*/ 186689 h 71"/>
                  <a:gd name="T44" fmla="*/ 463452 w 52"/>
                  <a:gd name="T45" fmla="*/ 159589 h 71"/>
                  <a:gd name="T46" fmla="*/ 490864 w 52"/>
                  <a:gd name="T47" fmla="*/ 134818 h 71"/>
                  <a:gd name="T48" fmla="*/ 476822 w 52"/>
                  <a:gd name="T49" fmla="*/ 93615 h 71"/>
                  <a:gd name="T50" fmla="*/ 397808 w 52"/>
                  <a:gd name="T51" fmla="*/ 52436 h 71"/>
                  <a:gd name="T52" fmla="*/ 346323 w 52"/>
                  <a:gd name="T53" fmla="*/ 27665 h 71"/>
                  <a:gd name="T54" fmla="*/ 277911 w 52"/>
                  <a:gd name="T55" fmla="*/ 13538 h 71"/>
                  <a:gd name="T56" fmla="*/ 239795 w 52"/>
                  <a:gd name="T57" fmla="*/ 13538 h 71"/>
                  <a:gd name="T58" fmla="*/ 198916 w 52"/>
                  <a:gd name="T59" fmla="*/ 41203 h 71"/>
                  <a:gd name="T60" fmla="*/ 198916 w 52"/>
                  <a:gd name="T61" fmla="*/ 79512 h 71"/>
                  <a:gd name="T62" fmla="*/ 212953 w 52"/>
                  <a:gd name="T63" fmla="*/ 93615 h 71"/>
                  <a:gd name="T64" fmla="*/ 198916 w 52"/>
                  <a:gd name="T65" fmla="*/ 107177 h 71"/>
                  <a:gd name="T66" fmla="*/ 172069 w 52"/>
                  <a:gd name="T67" fmla="*/ 134818 h 71"/>
                  <a:gd name="T68" fmla="*/ 158008 w 52"/>
                  <a:gd name="T69" fmla="*/ 173127 h 71"/>
                  <a:gd name="T70" fmla="*/ 158008 w 52"/>
                  <a:gd name="T71" fmla="*/ 227868 h 71"/>
                  <a:gd name="T72" fmla="*/ 133370 w 52"/>
                  <a:gd name="T73" fmla="*/ 214330 h 71"/>
                  <a:gd name="T74" fmla="*/ 133370 w 52"/>
                  <a:gd name="T75" fmla="*/ 173127 h 71"/>
                  <a:gd name="T76" fmla="*/ 133370 w 52"/>
                  <a:gd name="T77" fmla="*/ 148356 h 71"/>
                  <a:gd name="T78" fmla="*/ 106430 w 52"/>
                  <a:gd name="T79" fmla="*/ 173127 h 71"/>
                  <a:gd name="T80" fmla="*/ 106430 w 52"/>
                  <a:gd name="T81" fmla="*/ 214330 h 71"/>
                  <a:gd name="T82" fmla="*/ 65522 w 52"/>
                  <a:gd name="T83" fmla="*/ 227868 h 71"/>
                  <a:gd name="T84" fmla="*/ 51607 w 52"/>
                  <a:gd name="T85" fmla="*/ 255533 h 71"/>
                  <a:gd name="T86" fmla="*/ 40884 w 52"/>
                  <a:gd name="T87" fmla="*/ 307969 h 71"/>
                  <a:gd name="T88" fmla="*/ 27412 w 52"/>
                  <a:gd name="T89" fmla="*/ 373919 h 71"/>
                  <a:gd name="T90" fmla="*/ 13467 w 52"/>
                  <a:gd name="T91" fmla="*/ 428660 h 71"/>
                  <a:gd name="T92" fmla="*/ 27412 w 52"/>
                  <a:gd name="T93" fmla="*/ 494634 h 71"/>
                  <a:gd name="T94" fmla="*/ 27412 w 52"/>
                  <a:gd name="T95" fmla="*/ 549848 h 71"/>
                  <a:gd name="T96" fmla="*/ 79019 w 52"/>
                  <a:gd name="T97" fmla="*/ 670563 h 71"/>
                  <a:gd name="T98" fmla="*/ 92486 w 52"/>
                  <a:gd name="T99" fmla="*/ 736512 h 71"/>
                  <a:gd name="T100" fmla="*/ 92486 w 52"/>
                  <a:gd name="T101" fmla="*/ 750045 h 71"/>
                  <a:gd name="T102" fmla="*/ 79019 w 52"/>
                  <a:gd name="T103" fmla="*/ 830151 h 71"/>
                  <a:gd name="T104" fmla="*/ 27412 w 52"/>
                  <a:gd name="T105" fmla="*/ 923196 h 71"/>
                  <a:gd name="T106" fmla="*/ 0 w 52"/>
                  <a:gd name="T107" fmla="*/ 95086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63" name="Freeform 57"/>
              <p:cNvSpPr>
                <a:spLocks/>
              </p:cNvSpPr>
              <p:nvPr/>
            </p:nvSpPr>
            <p:spPr bwMode="auto">
              <a:xfrm>
                <a:off x="3562" y="1636"/>
                <a:ext cx="405" cy="200"/>
              </a:xfrm>
              <a:custGeom>
                <a:avLst/>
                <a:gdLst>
                  <a:gd name="T0" fmla="*/ 55524 w 83"/>
                  <a:gd name="T1" fmla="*/ 215205 h 41"/>
                  <a:gd name="T2" fmla="*/ 107691 w 83"/>
                  <a:gd name="T3" fmla="*/ 173873 h 41"/>
                  <a:gd name="T4" fmla="*/ 270930 w 83"/>
                  <a:gd name="T5" fmla="*/ 79859 h 41"/>
                  <a:gd name="T6" fmla="*/ 351457 w 83"/>
                  <a:gd name="T7" fmla="*/ 13585 h 41"/>
                  <a:gd name="T8" fmla="*/ 417789 w 83"/>
                  <a:gd name="T9" fmla="*/ 13585 h 41"/>
                  <a:gd name="T10" fmla="*/ 378738 w 83"/>
                  <a:gd name="T11" fmla="*/ 55493 h 41"/>
                  <a:gd name="T12" fmla="*/ 310074 w 83"/>
                  <a:gd name="T13" fmla="*/ 121761 h 41"/>
                  <a:gd name="T14" fmla="*/ 310074 w 83"/>
                  <a:gd name="T15" fmla="*/ 163093 h 41"/>
                  <a:gd name="T16" fmla="*/ 378738 w 83"/>
                  <a:gd name="T17" fmla="*/ 135346 h 41"/>
                  <a:gd name="T18" fmla="*/ 525480 w 83"/>
                  <a:gd name="T19" fmla="*/ 201620 h 41"/>
                  <a:gd name="T20" fmla="*/ 581121 w 83"/>
                  <a:gd name="T21" fmla="*/ 215205 h 41"/>
                  <a:gd name="T22" fmla="*/ 594720 w 83"/>
                  <a:gd name="T23" fmla="*/ 229366 h 41"/>
                  <a:gd name="T24" fmla="*/ 661053 w 83"/>
                  <a:gd name="T25" fmla="*/ 173873 h 41"/>
                  <a:gd name="T26" fmla="*/ 862865 w 83"/>
                  <a:gd name="T27" fmla="*/ 107605 h 41"/>
                  <a:gd name="T28" fmla="*/ 849270 w 83"/>
                  <a:gd name="T29" fmla="*/ 148937 h 41"/>
                  <a:gd name="T30" fmla="*/ 890624 w 83"/>
                  <a:gd name="T31" fmla="*/ 188029 h 41"/>
                  <a:gd name="T32" fmla="*/ 971151 w 83"/>
                  <a:gd name="T33" fmla="*/ 173873 h 41"/>
                  <a:gd name="T34" fmla="*/ 1026104 w 83"/>
                  <a:gd name="T35" fmla="*/ 242951 h 41"/>
                  <a:gd name="T36" fmla="*/ 1106601 w 83"/>
                  <a:gd name="T37" fmla="*/ 257107 h 41"/>
                  <a:gd name="T38" fmla="*/ 1106601 w 83"/>
                  <a:gd name="T39" fmla="*/ 281951 h 41"/>
                  <a:gd name="T40" fmla="*/ 1065248 w 83"/>
                  <a:gd name="T41" fmla="*/ 281951 h 41"/>
                  <a:gd name="T42" fmla="*/ 1012510 w 83"/>
                  <a:gd name="T43" fmla="*/ 281951 h 41"/>
                  <a:gd name="T44" fmla="*/ 931983 w 83"/>
                  <a:gd name="T45" fmla="*/ 281951 h 41"/>
                  <a:gd name="T46" fmla="*/ 931983 w 83"/>
                  <a:gd name="T47" fmla="*/ 323259 h 41"/>
                  <a:gd name="T48" fmla="*/ 837886 w 83"/>
                  <a:gd name="T49" fmla="*/ 281951 h 41"/>
                  <a:gd name="T50" fmla="*/ 769339 w 83"/>
                  <a:gd name="T51" fmla="*/ 309102 h 41"/>
                  <a:gd name="T52" fmla="*/ 741457 w 83"/>
                  <a:gd name="T53" fmla="*/ 336849 h 41"/>
                  <a:gd name="T54" fmla="*/ 675242 w 83"/>
                  <a:gd name="T55" fmla="*/ 336849 h 41"/>
                  <a:gd name="T56" fmla="*/ 619577 w 83"/>
                  <a:gd name="T57" fmla="*/ 403117 h 41"/>
                  <a:gd name="T58" fmla="*/ 633171 w 83"/>
                  <a:gd name="T59" fmla="*/ 378298 h 41"/>
                  <a:gd name="T60" fmla="*/ 594720 w 83"/>
                  <a:gd name="T61" fmla="*/ 378298 h 41"/>
                  <a:gd name="T62" fmla="*/ 566956 w 83"/>
                  <a:gd name="T63" fmla="*/ 364590 h 41"/>
                  <a:gd name="T64" fmla="*/ 539645 w 83"/>
                  <a:gd name="T65" fmla="*/ 430863 h 41"/>
                  <a:gd name="T66" fmla="*/ 487030 w 83"/>
                  <a:gd name="T67" fmla="*/ 510722 h 41"/>
                  <a:gd name="T68" fmla="*/ 459148 w 83"/>
                  <a:gd name="T69" fmla="*/ 524902 h 41"/>
                  <a:gd name="T70" fmla="*/ 472859 w 83"/>
                  <a:gd name="T71" fmla="*/ 486351 h 41"/>
                  <a:gd name="T72" fmla="*/ 431384 w 83"/>
                  <a:gd name="T73" fmla="*/ 486351 h 41"/>
                  <a:gd name="T74" fmla="*/ 403600 w 83"/>
                  <a:gd name="T75" fmla="*/ 389556 h 41"/>
                  <a:gd name="T76" fmla="*/ 392933 w 83"/>
                  <a:gd name="T77" fmla="*/ 378298 h 41"/>
                  <a:gd name="T78" fmla="*/ 310074 w 83"/>
                  <a:gd name="T79" fmla="*/ 351005 h 41"/>
                  <a:gd name="T80" fmla="*/ 295909 w 83"/>
                  <a:gd name="T81" fmla="*/ 351005 h 41"/>
                  <a:gd name="T82" fmla="*/ 215977 w 83"/>
                  <a:gd name="T83" fmla="*/ 323259 h 41"/>
                  <a:gd name="T84" fmla="*/ 55524 w 83"/>
                  <a:gd name="T85" fmla="*/ 257107 h 41"/>
                  <a:gd name="T86" fmla="*/ 0 w 83"/>
                  <a:gd name="T87" fmla="*/ 229366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grpSp>
        <p:sp>
          <p:nvSpPr>
            <p:cNvPr id="43" name="Freeform 58"/>
            <p:cNvSpPr>
              <a:spLocks/>
            </p:cNvSpPr>
            <p:nvPr/>
          </p:nvSpPr>
          <p:spPr bwMode="auto">
            <a:xfrm>
              <a:off x="6159500" y="2917825"/>
              <a:ext cx="327025"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45" name="Freeform 60"/>
            <p:cNvSpPr>
              <a:spLocks/>
            </p:cNvSpPr>
            <p:nvPr/>
          </p:nvSpPr>
          <p:spPr bwMode="auto">
            <a:xfrm>
              <a:off x="6467475" y="3784600"/>
              <a:ext cx="596900"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6" name="Freeform 61"/>
            <p:cNvSpPr>
              <a:spLocks/>
            </p:cNvSpPr>
            <p:nvPr/>
          </p:nvSpPr>
          <p:spPr bwMode="auto">
            <a:xfrm>
              <a:off x="7029450" y="3041650"/>
              <a:ext cx="50641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7" name="Freeform 62"/>
            <p:cNvSpPr>
              <a:spLocks/>
            </p:cNvSpPr>
            <p:nvPr/>
          </p:nvSpPr>
          <p:spPr bwMode="auto">
            <a:xfrm>
              <a:off x="7413625" y="3017838"/>
              <a:ext cx="122238"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8" name="Freeform 63"/>
            <p:cNvSpPr>
              <a:spLocks/>
            </p:cNvSpPr>
            <p:nvPr/>
          </p:nvSpPr>
          <p:spPr bwMode="auto">
            <a:xfrm>
              <a:off x="7445375" y="2801938"/>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9" name="Freeform 64"/>
            <p:cNvSpPr>
              <a:spLocks/>
            </p:cNvSpPr>
            <p:nvPr/>
          </p:nvSpPr>
          <p:spPr bwMode="auto">
            <a:xfrm>
              <a:off x="7583488" y="2654300"/>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0" name="Freeform 65"/>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1" name="Freeform 66"/>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2" name="Freeform 67"/>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3" name="Group 68"/>
            <p:cNvGrpSpPr>
              <a:grpSpLocks/>
            </p:cNvGrpSpPr>
            <p:nvPr/>
          </p:nvGrpSpPr>
          <p:grpSpPr bwMode="auto">
            <a:xfrm>
              <a:off x="3159125" y="4589463"/>
              <a:ext cx="1044575" cy="635000"/>
              <a:chOff x="1991" y="3321"/>
              <a:chExt cx="361" cy="231"/>
            </a:xfrm>
          </p:grpSpPr>
          <p:sp>
            <p:nvSpPr>
              <p:cNvPr id="54" name="Freeform 69"/>
              <p:cNvSpPr>
                <a:spLocks/>
              </p:cNvSpPr>
              <p:nvPr/>
            </p:nvSpPr>
            <p:spPr bwMode="auto">
              <a:xfrm>
                <a:off x="2274" y="3459"/>
                <a:ext cx="78" cy="93"/>
              </a:xfrm>
              <a:custGeom>
                <a:avLst/>
                <a:gdLst>
                  <a:gd name="T0" fmla="*/ 0 w 16"/>
                  <a:gd name="T1" fmla="*/ 95330 h 19"/>
                  <a:gd name="T2" fmla="*/ 13548 w 16"/>
                  <a:gd name="T3" fmla="*/ 179666 h 19"/>
                  <a:gd name="T4" fmla="*/ 13548 w 16"/>
                  <a:gd name="T5" fmla="*/ 219294 h 19"/>
                  <a:gd name="T6" fmla="*/ 79589 w 16"/>
                  <a:gd name="T7" fmla="*/ 261173 h 19"/>
                  <a:gd name="T8" fmla="*/ 107279 w 16"/>
                  <a:gd name="T9" fmla="*/ 219294 h 19"/>
                  <a:gd name="T10" fmla="*/ 214554 w 16"/>
                  <a:gd name="T11" fmla="*/ 151512 h 19"/>
                  <a:gd name="T12" fmla="*/ 173443 w 16"/>
                  <a:gd name="T13" fmla="*/ 67205 h 19"/>
                  <a:gd name="T14" fmla="*/ 41233 w 16"/>
                  <a:gd name="T15" fmla="*/ 0 h 19"/>
                  <a:gd name="T16" fmla="*/ 41233 w 16"/>
                  <a:gd name="T17" fmla="*/ 67205 h 19"/>
                  <a:gd name="T18" fmla="*/ 0 w 16"/>
                  <a:gd name="T19" fmla="*/ 95330 h 19"/>
                  <a:gd name="T20" fmla="*/ 0 w 16"/>
                  <a:gd name="T21" fmla="*/ 9533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5" name="Freeform 70"/>
              <p:cNvSpPr>
                <a:spLocks/>
              </p:cNvSpPr>
              <p:nvPr/>
            </p:nvSpPr>
            <p:spPr bwMode="auto">
              <a:xfrm>
                <a:off x="2235" y="3409"/>
                <a:ext cx="44" cy="29"/>
              </a:xfrm>
              <a:custGeom>
                <a:avLst/>
                <a:gdLst>
                  <a:gd name="T0" fmla="*/ 41707 w 9"/>
                  <a:gd name="T1" fmla="*/ 76439 h 6"/>
                  <a:gd name="T2" fmla="*/ 109135 w 9"/>
                  <a:gd name="T3" fmla="*/ 76439 h 6"/>
                  <a:gd name="T4" fmla="*/ 122804 w 9"/>
                  <a:gd name="T5" fmla="*/ 39295 h 6"/>
                  <a:gd name="T6" fmla="*/ 66826 w 9"/>
                  <a:gd name="T7" fmla="*/ 26187 h 6"/>
                  <a:gd name="T8" fmla="*/ 41707 w 9"/>
                  <a:gd name="T9" fmla="*/ 26187 h 6"/>
                  <a:gd name="T10" fmla="*/ 28038 w 9"/>
                  <a:gd name="T11" fmla="*/ 0 h 6"/>
                  <a:gd name="T12" fmla="*/ 0 w 9"/>
                  <a:gd name="T13" fmla="*/ 26187 h 6"/>
                  <a:gd name="T14" fmla="*/ 28038 w 9"/>
                  <a:gd name="T15" fmla="*/ 63355 h 6"/>
                  <a:gd name="T16" fmla="*/ 41707 w 9"/>
                  <a:gd name="T17" fmla="*/ 76439 h 6"/>
                  <a:gd name="T18" fmla="*/ 41707 w 9"/>
                  <a:gd name="T19" fmla="*/ 7643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6" name="Freeform 71"/>
              <p:cNvSpPr>
                <a:spLocks/>
              </p:cNvSpPr>
              <p:nvPr/>
            </p:nvSpPr>
            <p:spPr bwMode="auto">
              <a:xfrm>
                <a:off x="2225" y="3438"/>
                <a:ext cx="20" cy="10"/>
              </a:xfrm>
              <a:custGeom>
                <a:avLst/>
                <a:gdLst>
                  <a:gd name="T0" fmla="*/ 0 w 4"/>
                  <a:gd name="T1" fmla="*/ 31250 h 2"/>
                  <a:gd name="T2" fmla="*/ 62500 w 4"/>
                  <a:gd name="T3" fmla="*/ 0 h 2"/>
                  <a:gd name="T4" fmla="*/ 62500 w 4"/>
                  <a:gd name="T5" fmla="*/ 31250 h 2"/>
                  <a:gd name="T6" fmla="*/ 0 w 4"/>
                  <a:gd name="T7" fmla="*/ 31250 h 2"/>
                  <a:gd name="T8" fmla="*/ 0 w 4"/>
                  <a:gd name="T9" fmla="*/ 3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 name="Freeform 72"/>
              <p:cNvSpPr>
                <a:spLocks/>
              </p:cNvSpPr>
              <p:nvPr/>
            </p:nvSpPr>
            <p:spPr bwMode="auto">
              <a:xfrm>
                <a:off x="2211" y="3419"/>
                <a:ext cx="19" cy="14"/>
              </a:xfrm>
              <a:custGeom>
                <a:avLst/>
                <a:gdLst>
                  <a:gd name="T0" fmla="*/ 23892 w 4"/>
                  <a:gd name="T1" fmla="*/ 0 h 3"/>
                  <a:gd name="T2" fmla="*/ 23892 w 4"/>
                  <a:gd name="T3" fmla="*/ 0 h 3"/>
                  <a:gd name="T4" fmla="*/ 33549 w 4"/>
                  <a:gd name="T5" fmla="*/ 0 h 3"/>
                  <a:gd name="T6" fmla="*/ 33549 w 4"/>
                  <a:gd name="T7" fmla="*/ 0 h 3"/>
                  <a:gd name="T8" fmla="*/ 33549 w 4"/>
                  <a:gd name="T9" fmla="*/ 0 h 3"/>
                  <a:gd name="T10" fmla="*/ 33549 w 4"/>
                  <a:gd name="T11" fmla="*/ 10869 h 3"/>
                  <a:gd name="T12" fmla="*/ 33549 w 4"/>
                  <a:gd name="T13" fmla="*/ 10869 h 3"/>
                  <a:gd name="T14" fmla="*/ 33549 w 4"/>
                  <a:gd name="T15" fmla="*/ 10869 h 3"/>
                  <a:gd name="T16" fmla="*/ 45757 w 4"/>
                  <a:gd name="T17" fmla="*/ 10869 h 3"/>
                  <a:gd name="T18" fmla="*/ 33549 w 4"/>
                  <a:gd name="T19" fmla="*/ 19927 h 3"/>
                  <a:gd name="T20" fmla="*/ 33549 w 4"/>
                  <a:gd name="T21" fmla="*/ 19927 h 3"/>
                  <a:gd name="T22" fmla="*/ 33549 w 4"/>
                  <a:gd name="T23" fmla="*/ 19927 h 3"/>
                  <a:gd name="T24" fmla="*/ 33549 w 4"/>
                  <a:gd name="T25" fmla="*/ 30795 h 3"/>
                  <a:gd name="T26" fmla="*/ 33549 w 4"/>
                  <a:gd name="T27" fmla="*/ 30795 h 3"/>
                  <a:gd name="T28" fmla="*/ 33549 w 4"/>
                  <a:gd name="T29" fmla="*/ 30795 h 3"/>
                  <a:gd name="T30" fmla="*/ 23892 w 4"/>
                  <a:gd name="T31" fmla="*/ 30795 h 3"/>
                  <a:gd name="T32" fmla="*/ 23892 w 4"/>
                  <a:gd name="T33" fmla="*/ 30795 h 3"/>
                  <a:gd name="T34" fmla="*/ 23892 w 4"/>
                  <a:gd name="T35" fmla="*/ 30795 h 3"/>
                  <a:gd name="T36" fmla="*/ 12207 w 4"/>
                  <a:gd name="T37" fmla="*/ 30795 h 3"/>
                  <a:gd name="T38" fmla="*/ 12207 w 4"/>
                  <a:gd name="T39" fmla="*/ 30795 h 3"/>
                  <a:gd name="T40" fmla="*/ 12207 w 4"/>
                  <a:gd name="T41" fmla="*/ 30795 h 3"/>
                  <a:gd name="T42" fmla="*/ 12207 w 4"/>
                  <a:gd name="T43" fmla="*/ 19927 h 3"/>
                  <a:gd name="T44" fmla="*/ 0 w 4"/>
                  <a:gd name="T45" fmla="*/ 19927 h 3"/>
                  <a:gd name="T46" fmla="*/ 0 w 4"/>
                  <a:gd name="T47" fmla="*/ 19927 h 3"/>
                  <a:gd name="T48" fmla="*/ 0 w 4"/>
                  <a:gd name="T49" fmla="*/ 10869 h 3"/>
                  <a:gd name="T50" fmla="*/ 0 w 4"/>
                  <a:gd name="T51" fmla="*/ 10869 h 3"/>
                  <a:gd name="T52" fmla="*/ 0 w 4"/>
                  <a:gd name="T53" fmla="*/ 10869 h 3"/>
                  <a:gd name="T54" fmla="*/ 12207 w 4"/>
                  <a:gd name="T55" fmla="*/ 10869 h 3"/>
                  <a:gd name="T56" fmla="*/ 12207 w 4"/>
                  <a:gd name="T57" fmla="*/ 0 h 3"/>
                  <a:gd name="T58" fmla="*/ 12207 w 4"/>
                  <a:gd name="T59" fmla="*/ 0 h 3"/>
                  <a:gd name="T60" fmla="*/ 12207 w 4"/>
                  <a:gd name="T61" fmla="*/ 0 h 3"/>
                  <a:gd name="T62" fmla="*/ 23892 w 4"/>
                  <a:gd name="T63" fmla="*/ 0 h 3"/>
                  <a:gd name="T64" fmla="*/ 23892 w 4"/>
                  <a:gd name="T65" fmla="*/ 0 h 3"/>
                  <a:gd name="T66" fmla="*/ 23892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 name="Freeform 73"/>
              <p:cNvSpPr>
                <a:spLocks/>
              </p:cNvSpPr>
              <p:nvPr/>
            </p:nvSpPr>
            <p:spPr bwMode="auto">
              <a:xfrm>
                <a:off x="2186" y="3394"/>
                <a:ext cx="39" cy="15"/>
              </a:xfrm>
              <a:custGeom>
                <a:avLst/>
                <a:gdLst>
                  <a:gd name="T0" fmla="*/ 0 w 8"/>
                  <a:gd name="T1" fmla="*/ 46875 h 3"/>
                  <a:gd name="T2" fmla="*/ 93732 w 8"/>
                  <a:gd name="T3" fmla="*/ 46875 h 3"/>
                  <a:gd name="T4" fmla="*/ 107279 w 8"/>
                  <a:gd name="T5" fmla="*/ 0 h 3"/>
                  <a:gd name="T6" fmla="*/ 27685 w 8"/>
                  <a:gd name="T7" fmla="*/ 0 h 3"/>
                  <a:gd name="T8" fmla="*/ 0 w 8"/>
                  <a:gd name="T9" fmla="*/ 46875 h 3"/>
                  <a:gd name="T10" fmla="*/ 0 w 8"/>
                  <a:gd name="T11" fmla="*/ 46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 name="Freeform 74"/>
              <p:cNvSpPr>
                <a:spLocks/>
              </p:cNvSpPr>
              <p:nvPr/>
            </p:nvSpPr>
            <p:spPr bwMode="auto">
              <a:xfrm>
                <a:off x="2026" y="3321"/>
                <a:ext cx="38" cy="24"/>
              </a:xfrm>
              <a:custGeom>
                <a:avLst/>
                <a:gdLst>
                  <a:gd name="T0" fmla="*/ 0 w 8"/>
                  <a:gd name="T1" fmla="*/ 48336 h 5"/>
                  <a:gd name="T2" fmla="*/ 33549 w 8"/>
                  <a:gd name="T3" fmla="*/ 61056 h 5"/>
                  <a:gd name="T4" fmla="*/ 67730 w 8"/>
                  <a:gd name="T5" fmla="*/ 61056 h 5"/>
                  <a:gd name="T6" fmla="*/ 91627 w 8"/>
                  <a:gd name="T7" fmla="*/ 25435 h 5"/>
                  <a:gd name="T8" fmla="*/ 57983 w 8"/>
                  <a:gd name="T9" fmla="*/ 0 h 5"/>
                  <a:gd name="T10" fmla="*/ 12207 w 8"/>
                  <a:gd name="T11" fmla="*/ 25435 h 5"/>
                  <a:gd name="T12" fmla="*/ 0 w 8"/>
                  <a:gd name="T13" fmla="*/ 48336 h 5"/>
                  <a:gd name="T14" fmla="*/ 0 w 8"/>
                  <a:gd name="T15" fmla="*/ 48336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0" name="Freeform 75"/>
              <p:cNvSpPr>
                <a:spLocks/>
              </p:cNvSpPr>
              <p:nvPr/>
            </p:nvSpPr>
            <p:spPr bwMode="auto">
              <a:xfrm>
                <a:off x="1991" y="3321"/>
                <a:ext cx="20" cy="24"/>
              </a:xfrm>
              <a:custGeom>
                <a:avLst/>
                <a:gdLst>
                  <a:gd name="T0" fmla="*/ 0 w 4"/>
                  <a:gd name="T1" fmla="*/ 61056 h 5"/>
                  <a:gd name="T2" fmla="*/ 62500 w 4"/>
                  <a:gd name="T3" fmla="*/ 25435 h 5"/>
                  <a:gd name="T4" fmla="*/ 62500 w 4"/>
                  <a:gd name="T5" fmla="*/ 0 h 5"/>
                  <a:gd name="T6" fmla="*/ 0 w 4"/>
                  <a:gd name="T7" fmla="*/ 48336 h 5"/>
                  <a:gd name="T8" fmla="*/ 0 w 4"/>
                  <a:gd name="T9" fmla="*/ 61056 h 5"/>
                  <a:gd name="T10" fmla="*/ 0 w 4"/>
                  <a:gd name="T11" fmla="*/ 6105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61" name="Freeform 76"/>
              <p:cNvSpPr>
                <a:spLocks/>
              </p:cNvSpPr>
              <p:nvPr/>
            </p:nvSpPr>
            <p:spPr bwMode="auto">
              <a:xfrm>
                <a:off x="2128" y="3360"/>
                <a:ext cx="39" cy="34"/>
              </a:xfrm>
              <a:custGeom>
                <a:avLst/>
                <a:gdLst>
                  <a:gd name="T0" fmla="*/ 41233 w 8"/>
                  <a:gd name="T1" fmla="*/ 91795 h 7"/>
                  <a:gd name="T2" fmla="*/ 107279 w 8"/>
                  <a:gd name="T3" fmla="*/ 91795 h 7"/>
                  <a:gd name="T4" fmla="*/ 107279 w 8"/>
                  <a:gd name="T5" fmla="*/ 51219 h 7"/>
                  <a:gd name="T6" fmla="*/ 54805 w 8"/>
                  <a:gd name="T7" fmla="*/ 0 h 7"/>
                  <a:gd name="T8" fmla="*/ 0 w 8"/>
                  <a:gd name="T9" fmla="*/ 27273 h 7"/>
                  <a:gd name="T10" fmla="*/ 41233 w 8"/>
                  <a:gd name="T11" fmla="*/ 91795 h 7"/>
                  <a:gd name="T12" fmla="*/ 41233 w 8"/>
                  <a:gd name="T13" fmla="*/ 9179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sp>
        <p:nvSpPr>
          <p:cNvPr id="79" name="Rectangle 77"/>
          <p:cNvSpPr txBox="1">
            <a:spLocks noChangeArrowheads="1"/>
          </p:cNvSpPr>
          <p:nvPr/>
        </p:nvSpPr>
        <p:spPr>
          <a:xfrm>
            <a:off x="0" y="242888"/>
            <a:ext cx="10287000" cy="1143000"/>
          </a:xfrm>
          <a:prstGeom prst="rect">
            <a:avLst/>
          </a:prstGeom>
        </p:spPr>
        <p:txBody>
          <a:bodyPr/>
          <a:lstStyle/>
          <a:p>
            <a:pPr algn="ctr">
              <a:lnSpc>
                <a:spcPct val="95000"/>
              </a:lnSpc>
              <a:defRPr/>
            </a:pPr>
            <a:r>
              <a:rPr lang="en-US" sz="2400" b="1" kern="0" dirty="0">
                <a:latin typeface="+mj-lt"/>
                <a:ea typeface="+mj-ea"/>
                <a:cs typeface="+mj-cs"/>
              </a:rPr>
              <a:t>Obesity Trends* Among U.S. Adults</a:t>
            </a:r>
            <a:br>
              <a:rPr lang="en-US" sz="2400" b="1" kern="0" dirty="0">
                <a:latin typeface="+mj-lt"/>
                <a:ea typeface="+mj-ea"/>
                <a:cs typeface="+mj-cs"/>
              </a:rPr>
            </a:br>
            <a:r>
              <a:rPr lang="en-US" sz="2400" b="1" kern="0" dirty="0">
                <a:solidFill>
                  <a:srgbClr val="DE3021"/>
                </a:solidFill>
                <a:latin typeface="+mj-lt"/>
                <a:ea typeface="+mj-ea"/>
                <a:cs typeface="+mj-cs"/>
              </a:rPr>
              <a:t>BRFSS, 2010</a:t>
            </a:r>
          </a:p>
        </p:txBody>
      </p:sp>
      <p:sp>
        <p:nvSpPr>
          <p:cNvPr id="80" name="Text Box 78"/>
          <p:cNvSpPr txBox="1">
            <a:spLocks noChangeArrowheads="1"/>
          </p:cNvSpPr>
          <p:nvPr/>
        </p:nvSpPr>
        <p:spPr bwMode="auto">
          <a:xfrm>
            <a:off x="2384425" y="1200150"/>
            <a:ext cx="5519738"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grpSp>
        <p:nvGrpSpPr>
          <p:cNvPr id="81" name="Group 93"/>
          <p:cNvGrpSpPr>
            <a:grpSpLocks/>
          </p:cNvGrpSpPr>
          <p:nvPr/>
        </p:nvGrpSpPr>
        <p:grpSpPr bwMode="auto">
          <a:xfrm>
            <a:off x="1901826" y="5884863"/>
            <a:ext cx="8145462" cy="304800"/>
            <a:chOff x="735013" y="5894388"/>
            <a:chExt cx="8145462" cy="304800"/>
          </a:xfrm>
        </p:grpSpPr>
        <p:sp>
          <p:nvSpPr>
            <p:cNvPr id="82" name="Text Box 79"/>
            <p:cNvSpPr txBox="1">
              <a:spLocks noChangeArrowheads="1"/>
            </p:cNvSpPr>
            <p:nvPr/>
          </p:nvSpPr>
          <p:spPr bwMode="auto">
            <a:xfrm>
              <a:off x="735013" y="5894388"/>
              <a:ext cx="8145462" cy="304800"/>
            </a:xfrm>
            <a:prstGeom prst="rect">
              <a:avLst/>
            </a:prstGeom>
            <a:noFill/>
            <a:ln w="9525">
              <a:noFill/>
              <a:miter lim="800000"/>
              <a:headEnd/>
              <a:tailEnd/>
            </a:ln>
          </p:spPr>
          <p:txBody>
            <a:bodyPr>
              <a:spAutoFit/>
            </a:bodyPr>
            <a:lstStyle/>
            <a:p>
              <a:pPr eaLnBrk="0" hangingPunct="0"/>
              <a:r>
                <a:rPr lang="en-US" sz="1400" b="1" dirty="0">
                  <a:solidFill>
                    <a:srgbClr val="000000"/>
                  </a:solidFill>
                  <a:latin typeface="Arial Narrow" pitchFamily="34" charset="0"/>
                </a:rPr>
                <a:t> </a:t>
              </a:r>
              <a:r>
                <a:rPr lang="en-US" sz="1400" b="1" dirty="0" smtClean="0">
                  <a:solidFill>
                    <a:srgbClr val="000000"/>
                  </a:solidFill>
                  <a:latin typeface="Arial Narrow" pitchFamily="34" charset="0"/>
                </a:rPr>
                <a:t>                       </a:t>
              </a:r>
              <a:r>
                <a:rPr lang="en-US" sz="1400" b="1" dirty="0">
                  <a:solidFill>
                    <a:srgbClr val="000000"/>
                  </a:solidFill>
                  <a:latin typeface="Arial Narrow" pitchFamily="34" charset="0"/>
                </a:rPr>
                <a:t>&lt;10%           10%–14%	    15%–19%           20%–24%          25%–29%           ≥30%</a:t>
              </a:r>
              <a:r>
                <a:rPr lang="en-US" sz="1400" dirty="0">
                  <a:solidFill>
                    <a:srgbClr val="000000"/>
                  </a:solidFill>
                  <a:latin typeface="Arial Narrow" pitchFamily="34" charset="0"/>
                </a:rPr>
                <a:t> </a:t>
              </a:r>
            </a:p>
          </p:txBody>
        </p:sp>
        <p:sp>
          <p:nvSpPr>
            <p:cNvPr id="84" name="Rectangle 81"/>
            <p:cNvSpPr>
              <a:spLocks noChangeArrowheads="1"/>
            </p:cNvSpPr>
            <p:nvPr/>
          </p:nvSpPr>
          <p:spPr bwMode="auto">
            <a:xfrm>
              <a:off x="1516063" y="5953125"/>
              <a:ext cx="2349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5" name="Rectangle 82"/>
            <p:cNvSpPr>
              <a:spLocks noChangeArrowheads="1"/>
            </p:cNvSpPr>
            <p:nvPr/>
          </p:nvSpPr>
          <p:spPr bwMode="auto">
            <a:xfrm>
              <a:off x="2322513" y="5951538"/>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86" name="Rectangle 83"/>
            <p:cNvSpPr>
              <a:spLocks noChangeArrowheads="1"/>
            </p:cNvSpPr>
            <p:nvPr/>
          </p:nvSpPr>
          <p:spPr bwMode="auto">
            <a:xfrm>
              <a:off x="3443288" y="5961063"/>
              <a:ext cx="2349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7" name="Rectangle 84"/>
            <p:cNvSpPr>
              <a:spLocks noChangeArrowheads="1"/>
            </p:cNvSpPr>
            <p:nvPr/>
          </p:nvSpPr>
          <p:spPr bwMode="auto">
            <a:xfrm>
              <a:off x="5621338" y="5948363"/>
              <a:ext cx="2349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8" name="Rectangle 85"/>
            <p:cNvSpPr>
              <a:spLocks noChangeArrowheads="1"/>
            </p:cNvSpPr>
            <p:nvPr/>
          </p:nvSpPr>
          <p:spPr bwMode="auto">
            <a:xfrm>
              <a:off x="4541838" y="5945188"/>
              <a:ext cx="2349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9" name="Rectangle 87" descr="20%"/>
            <p:cNvSpPr>
              <a:spLocks noChangeArrowheads="1"/>
            </p:cNvSpPr>
            <p:nvPr/>
          </p:nvSpPr>
          <p:spPr bwMode="auto">
            <a:xfrm>
              <a:off x="6753225" y="5948363"/>
              <a:ext cx="2349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state-obesity-prevalence-map-labels.png"/>
          <p:cNvPicPr>
            <a:picLocks noChangeAspect="1"/>
          </p:cNvPicPr>
          <p:nvPr/>
        </p:nvPicPr>
        <p:blipFill>
          <a:blip r:embed="rId2" cstate="print"/>
          <a:stretch>
            <a:fillRect/>
          </a:stretch>
        </p:blipFill>
        <p:spPr>
          <a:xfrm>
            <a:off x="1714857" y="1538523"/>
            <a:ext cx="5714286" cy="3780953"/>
          </a:xfrm>
          <a:prstGeom prst="rect">
            <a:avLst/>
          </a:prstGeom>
        </p:spPr>
      </p:pic>
      <p:sp>
        <p:nvSpPr>
          <p:cNvPr id="3" name="Rectangle 2"/>
          <p:cNvSpPr/>
          <p:nvPr/>
        </p:nvSpPr>
        <p:spPr>
          <a:xfrm>
            <a:off x="838200" y="381000"/>
            <a:ext cx="7696200" cy="954107"/>
          </a:xfrm>
          <a:prstGeom prst="rect">
            <a:avLst/>
          </a:prstGeom>
        </p:spPr>
        <p:txBody>
          <a:bodyPr wrap="square">
            <a:spAutoFit/>
          </a:bodyPr>
          <a:lstStyle/>
          <a:p>
            <a:r>
              <a:rPr lang="en-US" sz="2800" dirty="0" smtClean="0">
                <a:solidFill>
                  <a:schemeClr val="bg1"/>
                </a:solidFill>
              </a:rPr>
              <a:t>Prevalence* of Self-Reported Obesity Among U.S. Adults by State and Territory, BRFSS, 2013</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228600"/>
            <a:ext cx="1930337" cy="769441"/>
          </a:xfrm>
          <a:prstGeom prst="rect">
            <a:avLst/>
          </a:prstGeom>
        </p:spPr>
        <p:txBody>
          <a:bodyPr wrap="none">
            <a:spAutoFit/>
          </a:bodyPr>
          <a:lstStyle/>
          <a:p>
            <a:pPr algn="ctr"/>
            <a:r>
              <a:rPr lang="en-US" sz="4400" dirty="0" smtClean="0">
                <a:solidFill>
                  <a:schemeClr val="bg1"/>
                </a:solidFill>
              </a:rPr>
              <a:t>Obesity</a:t>
            </a:r>
          </a:p>
        </p:txBody>
      </p:sp>
      <p:pic>
        <p:nvPicPr>
          <p:cNvPr id="3" name="Picture 2" descr="obese US 1960 2030.gif"/>
          <p:cNvPicPr>
            <a:picLocks noChangeAspect="1"/>
          </p:cNvPicPr>
          <p:nvPr/>
        </p:nvPicPr>
        <p:blipFill>
          <a:blip r:embed="rId2" cstate="print"/>
          <a:stretch>
            <a:fillRect/>
          </a:stretch>
        </p:blipFill>
        <p:spPr>
          <a:xfrm>
            <a:off x="533400" y="1143000"/>
            <a:ext cx="8191500" cy="48482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8048" y="1524000"/>
            <a:ext cx="4572000" cy="1338828"/>
          </a:xfrm>
          <a:prstGeom prst="rect">
            <a:avLst/>
          </a:prstGeom>
        </p:spPr>
        <p:txBody>
          <a:bodyPr>
            <a:spAutoFit/>
          </a:bodyPr>
          <a:lstStyle/>
          <a:p>
            <a:pPr marL="285750" indent="-285750">
              <a:lnSpc>
                <a:spcPct val="150000"/>
              </a:lnSpc>
              <a:buFont typeface="Arial" panose="020B0604020202020204" pitchFamily="34" charset="0"/>
              <a:buChar char="•"/>
            </a:pPr>
            <a:r>
              <a:rPr lang="en-US" dirty="0">
                <a:solidFill>
                  <a:schemeClr val="bg1"/>
                </a:solidFill>
                <a:latin typeface="Georgia" panose="02040502050405020303" pitchFamily="18" charset="0"/>
              </a:rPr>
              <a:t>W</a:t>
            </a:r>
            <a:r>
              <a:rPr lang="en-US" dirty="0" smtClean="0">
                <a:solidFill>
                  <a:schemeClr val="bg1"/>
                </a:solidFill>
                <a:latin typeface="Georgia" panose="02040502050405020303" pitchFamily="18" charset="0"/>
              </a:rPr>
              <a:t>hite </a:t>
            </a:r>
            <a:r>
              <a:rPr lang="en-US" dirty="0">
                <a:solidFill>
                  <a:schemeClr val="bg1"/>
                </a:solidFill>
                <a:latin typeface="Georgia" panose="02040502050405020303" pitchFamily="18" charset="0"/>
              </a:rPr>
              <a:t>household </a:t>
            </a:r>
            <a:r>
              <a:rPr lang="en-US" dirty="0" smtClean="0">
                <a:solidFill>
                  <a:schemeClr val="bg1"/>
                </a:solidFill>
                <a:latin typeface="Georgia" panose="02040502050405020303" pitchFamily="18" charset="0"/>
              </a:rPr>
              <a:t>- $</a:t>
            </a:r>
            <a:r>
              <a:rPr lang="en-US" dirty="0">
                <a:solidFill>
                  <a:schemeClr val="bg1"/>
                </a:solidFill>
                <a:latin typeface="Georgia" panose="02040502050405020303" pitchFamily="18" charset="0"/>
              </a:rPr>
              <a:t>111,146 </a:t>
            </a:r>
          </a:p>
          <a:p>
            <a:pPr marL="285750" indent="-285750">
              <a:lnSpc>
                <a:spcPct val="150000"/>
              </a:lnSpc>
              <a:buFont typeface="Arial" panose="020B0604020202020204" pitchFamily="34" charset="0"/>
              <a:buChar char="•"/>
            </a:pPr>
            <a:r>
              <a:rPr lang="en-US" dirty="0" smtClean="0">
                <a:solidFill>
                  <a:schemeClr val="bg1"/>
                </a:solidFill>
                <a:latin typeface="Georgia" panose="02040502050405020303" pitchFamily="18" charset="0"/>
              </a:rPr>
              <a:t>Black - $7,113 </a:t>
            </a:r>
          </a:p>
          <a:p>
            <a:pPr marL="285750" indent="-285750">
              <a:lnSpc>
                <a:spcPct val="150000"/>
              </a:lnSpc>
              <a:buFont typeface="Arial" panose="020B0604020202020204" pitchFamily="34" charset="0"/>
              <a:buChar char="•"/>
            </a:pPr>
            <a:r>
              <a:rPr lang="en-US" dirty="0" smtClean="0">
                <a:solidFill>
                  <a:schemeClr val="bg1"/>
                </a:solidFill>
                <a:latin typeface="Georgia" panose="02040502050405020303" pitchFamily="18" charset="0"/>
              </a:rPr>
              <a:t>Latino -  $8,348 </a:t>
            </a:r>
            <a:endParaRPr lang="en-US" dirty="0">
              <a:solidFill>
                <a:schemeClr val="bg1"/>
              </a:solidFill>
            </a:endParaRPr>
          </a:p>
        </p:txBody>
      </p:sp>
      <p:sp>
        <p:nvSpPr>
          <p:cNvPr id="3" name="Rectangle 14"/>
          <p:cNvSpPr>
            <a:spLocks noChangeArrowheads="1"/>
          </p:cNvSpPr>
          <p:nvPr/>
        </p:nvSpPr>
        <p:spPr bwMode="ltGray">
          <a:xfrm>
            <a:off x="671511" y="381000"/>
            <a:ext cx="7585075" cy="475066"/>
          </a:xfrm>
          <a:prstGeom prst="rect">
            <a:avLst/>
          </a:prstGeom>
          <a:noFill/>
          <a:ln w="9525">
            <a:noFill/>
            <a:miter lim="800000"/>
            <a:headEnd/>
            <a:tailEnd/>
          </a:ln>
          <a:effectLst/>
        </p:spPr>
        <p:txBody>
          <a:bodyPr wrap="square">
            <a:spAutoFit/>
          </a:bodyPr>
          <a:lstStyle/>
          <a:p>
            <a:pPr algn="ctr">
              <a:lnSpc>
                <a:spcPct val="85000"/>
              </a:lnSpc>
              <a:defRPr/>
            </a:pPr>
            <a:r>
              <a:rPr lang="en-US" sz="2900" dirty="0" smtClean="0">
                <a:solidFill>
                  <a:schemeClr val="bg1"/>
                </a:solidFill>
                <a:latin typeface="Calibri" panose="020F0502020204030204" pitchFamily="34" charset="0"/>
              </a:rPr>
              <a:t>Median household wealth – 2011 update</a:t>
            </a:r>
            <a:endParaRPr lang="en-US" sz="290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3034409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613525"/>
            <a:ext cx="517525" cy="244475"/>
          </a:xfrm>
          <a:prstGeom prst="rect">
            <a:avLst/>
          </a:prstGeom>
          <a:noFill/>
        </p:spPr>
        <p:txBody>
          <a:bodyPr/>
          <a:lstStyle/>
          <a:p>
            <a:fld id="{0B6C1572-202E-4FC9-A246-53BA416939DF}" type="slidenum">
              <a:rPr lang="en-US" smtClean="0">
                <a:latin typeface="Arial" pitchFamily="34" charset="0"/>
              </a:rPr>
              <a:pPr/>
              <a:t>20</a:t>
            </a:fld>
            <a:endParaRPr lang="en-US" smtClean="0">
              <a:latin typeface="Arial" pitchFamily="34" charset="0"/>
            </a:endParaRPr>
          </a:p>
        </p:txBody>
      </p:sp>
      <p:sp>
        <p:nvSpPr>
          <p:cNvPr id="3" name="Slide Number Placeholder 1"/>
          <p:cNvSpPr txBox="1">
            <a:spLocks/>
          </p:cNvSpPr>
          <p:nvPr/>
        </p:nvSpPr>
        <p:spPr bwMode="auto">
          <a:xfrm>
            <a:off x="8458200" y="6613525"/>
            <a:ext cx="517525" cy="244475"/>
          </a:xfrm>
          <a:prstGeom prst="rect">
            <a:avLst/>
          </a:prstGeom>
          <a:noFill/>
          <a:ln w="9525" algn="ctr">
            <a:noFill/>
            <a:miter lim="800000"/>
            <a:headEnd/>
            <a:tailEnd/>
          </a:ln>
        </p:spPr>
        <p:txBody>
          <a:bodyPr>
            <a:spAutoFit/>
          </a:bodyPr>
          <a:lstStyle/>
          <a:p>
            <a:pPr algn="r">
              <a:spcBef>
                <a:spcPct val="50000"/>
              </a:spcBef>
            </a:pPr>
            <a:fld id="{4AFA4042-9FA7-4C11-B786-78666AFD40C0}" type="slidenum">
              <a:rPr lang="en-US" sz="1000">
                <a:solidFill>
                  <a:srgbClr val="0D6072"/>
                </a:solidFill>
              </a:rPr>
              <a:pPr algn="r">
                <a:spcBef>
                  <a:spcPct val="50000"/>
                </a:spcBef>
              </a:pPr>
              <a:t>20</a:t>
            </a:fld>
            <a:endParaRPr lang="en-US" sz="1000">
              <a:solidFill>
                <a:srgbClr val="0D6072"/>
              </a:solidFill>
            </a:endParaRPr>
          </a:p>
        </p:txBody>
      </p:sp>
      <p:pic>
        <p:nvPicPr>
          <p:cNvPr id="5" name="Picture 9" descr="fast_food.jpg"/>
          <p:cNvPicPr>
            <a:picLocks noChangeAspect="1"/>
          </p:cNvPicPr>
          <p:nvPr/>
        </p:nvPicPr>
        <p:blipFill>
          <a:blip r:embed="rId2" cstate="print"/>
          <a:srcRect/>
          <a:stretch>
            <a:fillRect/>
          </a:stretch>
        </p:blipFill>
        <p:spPr bwMode="auto">
          <a:xfrm>
            <a:off x="1295400" y="685800"/>
            <a:ext cx="2257425" cy="2257425"/>
          </a:xfrm>
          <a:prstGeom prst="rect">
            <a:avLst/>
          </a:prstGeom>
          <a:noFill/>
          <a:ln w="9525">
            <a:noFill/>
            <a:miter lim="800000"/>
            <a:headEnd/>
            <a:tailEnd/>
          </a:ln>
        </p:spPr>
      </p:pic>
      <p:pic>
        <p:nvPicPr>
          <p:cNvPr id="6" name="Picture 10" descr="vegetable-and-fruit.jpg"/>
          <p:cNvPicPr>
            <a:picLocks noChangeAspect="1"/>
          </p:cNvPicPr>
          <p:nvPr/>
        </p:nvPicPr>
        <p:blipFill>
          <a:blip r:embed="rId3" cstate="print"/>
          <a:srcRect/>
          <a:stretch>
            <a:fillRect/>
          </a:stretch>
        </p:blipFill>
        <p:spPr bwMode="auto">
          <a:xfrm>
            <a:off x="4953000" y="762000"/>
            <a:ext cx="2541588" cy="2333625"/>
          </a:xfrm>
          <a:prstGeom prst="rect">
            <a:avLst/>
          </a:prstGeom>
          <a:noFill/>
          <a:ln w="9525">
            <a:noFill/>
            <a:miter lim="800000"/>
            <a:headEnd/>
            <a:tailEnd/>
          </a:ln>
        </p:spPr>
      </p:pic>
      <p:pic>
        <p:nvPicPr>
          <p:cNvPr id="7" name="Picture 11" descr="2 women walking in urban area.jpg"/>
          <p:cNvPicPr>
            <a:picLocks noChangeAspect="1"/>
          </p:cNvPicPr>
          <p:nvPr/>
        </p:nvPicPr>
        <p:blipFill>
          <a:blip r:embed="rId4" cstate="print"/>
          <a:srcRect/>
          <a:stretch>
            <a:fillRect/>
          </a:stretch>
        </p:blipFill>
        <p:spPr bwMode="auto">
          <a:xfrm>
            <a:off x="3200400" y="3200400"/>
            <a:ext cx="1684337" cy="257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47800" y="1070429"/>
            <a:ext cx="6261100" cy="4318000"/>
          </a:xfrm>
          <a:prstGeom prst="rect">
            <a:avLst/>
          </a:prstGeom>
        </p:spPr>
      </p:pic>
      <p:sp>
        <p:nvSpPr>
          <p:cNvPr id="3" name="TextBox 2"/>
          <p:cNvSpPr txBox="1"/>
          <p:nvPr/>
        </p:nvSpPr>
        <p:spPr>
          <a:xfrm>
            <a:off x="668564" y="304800"/>
            <a:ext cx="7620000" cy="317500"/>
          </a:xfrm>
          <a:prstGeom prst="rect">
            <a:avLst/>
          </a:prstGeom>
        </p:spPr>
        <p:txBody>
          <a:bodyPr/>
          <a:lstStyle/>
          <a:p>
            <a:pPr algn="ctr"/>
            <a:r>
              <a:rPr lang="en-US" sz="2400" i="0" baseline="0" dirty="0" smtClean="0">
                <a:solidFill>
                  <a:schemeClr val="bg1"/>
                </a:solidFill>
                <a:latin typeface="Arial"/>
              </a:rPr>
              <a:t>Theoretical </a:t>
            </a:r>
            <a:r>
              <a:rPr lang="en-US" sz="2400" i="0" baseline="0" dirty="0">
                <a:solidFill>
                  <a:schemeClr val="bg1"/>
                </a:solidFill>
                <a:latin typeface="Arial"/>
              </a:rPr>
              <a:t>model linking social and physical environmental characteristics to </a:t>
            </a:r>
            <a:r>
              <a:rPr lang="en-US" sz="2400" i="0" baseline="0" dirty="0" smtClean="0">
                <a:solidFill>
                  <a:schemeClr val="bg1"/>
                </a:solidFill>
                <a:latin typeface="Arial"/>
              </a:rPr>
              <a:t>obesity</a:t>
            </a:r>
            <a:endParaRPr lang="en-US" sz="2400" i="0" baseline="0" dirty="0">
              <a:solidFill>
                <a:schemeClr val="bg1"/>
              </a:solidFill>
              <a:latin typeface="Arial"/>
            </a:endParaRPr>
          </a:p>
        </p:txBody>
      </p:sp>
      <p:sp>
        <p:nvSpPr>
          <p:cNvPr id="4" name="TextBox 3"/>
          <p:cNvSpPr txBox="1"/>
          <p:nvPr/>
        </p:nvSpPr>
        <p:spPr>
          <a:xfrm>
            <a:off x="1727200" y="5638800"/>
            <a:ext cx="7620000" cy="254000"/>
          </a:xfrm>
          <a:prstGeom prst="rect">
            <a:avLst/>
          </a:prstGeom>
        </p:spPr>
        <p:txBody>
          <a:bodyPr/>
          <a:lstStyle/>
          <a:p>
            <a:r>
              <a:rPr lang="en-US" sz="1000" dirty="0">
                <a:solidFill>
                  <a:schemeClr val="bg1"/>
                </a:solidFill>
                <a:latin typeface="Arial"/>
              </a:rPr>
              <a:t>Mai  Stafford , Steven  Cummins , Anne  </a:t>
            </a:r>
            <a:r>
              <a:rPr lang="en-US" sz="1000" dirty="0" err="1">
                <a:solidFill>
                  <a:schemeClr val="bg1"/>
                </a:solidFill>
                <a:latin typeface="Arial"/>
              </a:rPr>
              <a:t>Ellaway</a:t>
            </a:r>
            <a:r>
              <a:rPr lang="en-US" sz="1000" dirty="0">
                <a:solidFill>
                  <a:schemeClr val="bg1"/>
                </a:solidFill>
                <a:latin typeface="Arial"/>
              </a:rPr>
              <a:t> , Amanda  Sacker , Richard D.  Wiggins , Sally  Macintyre</a:t>
            </a:r>
          </a:p>
        </p:txBody>
      </p:sp>
      <p:sp>
        <p:nvSpPr>
          <p:cNvPr id="5" name="TextBox 4"/>
          <p:cNvSpPr txBox="1"/>
          <p:nvPr/>
        </p:nvSpPr>
        <p:spPr>
          <a:xfrm>
            <a:off x="1727200" y="5384800"/>
            <a:ext cx="7620000" cy="254000"/>
          </a:xfrm>
          <a:prstGeom prst="rect">
            <a:avLst/>
          </a:prstGeom>
        </p:spPr>
        <p:txBody>
          <a:bodyPr/>
          <a:lstStyle/>
          <a:p>
            <a:r>
              <a:rPr lang="en-US" sz="1000" b="1" i="0" baseline="0" dirty="0">
                <a:solidFill>
                  <a:schemeClr val="bg1"/>
                </a:solidFill>
                <a:latin typeface="Arial"/>
              </a:rPr>
              <a:t> Pathways to obesity: Identifying local, modifiable determinants of physical activity and diet</a:t>
            </a:r>
          </a:p>
        </p:txBody>
      </p:sp>
      <p:sp>
        <p:nvSpPr>
          <p:cNvPr id="6" name="TextBox 5"/>
          <p:cNvSpPr txBox="1"/>
          <p:nvPr/>
        </p:nvSpPr>
        <p:spPr>
          <a:xfrm>
            <a:off x="1727200" y="5905500"/>
            <a:ext cx="7620000" cy="254000"/>
          </a:xfrm>
          <a:prstGeom prst="rect">
            <a:avLst/>
          </a:prstGeom>
        </p:spPr>
        <p:txBody>
          <a:bodyPr/>
          <a:lstStyle/>
          <a:p>
            <a:r>
              <a:rPr lang="en-US" sz="1000" dirty="0">
                <a:solidFill>
                  <a:schemeClr val="bg1"/>
                </a:solidFill>
                <a:latin typeface="Arial"/>
              </a:rPr>
              <a:t>Social Science &amp;amp; Medicine, Volume 65, Issue 9, 2007, 1882 - 1897</a:t>
            </a:r>
          </a:p>
        </p:txBody>
      </p:sp>
    </p:spTree>
    <p:extLst>
      <p:ext uri="{BB962C8B-B14F-4D97-AF65-F5344CB8AC3E}">
        <p14:creationId xmlns="" xmlns:p14="http://schemas.microsoft.com/office/powerpoint/2010/main" val="4155350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3400" y="381000"/>
            <a:ext cx="7248525" cy="619125"/>
          </a:xfrm>
          <a:prstGeom prst="rect">
            <a:avLst/>
          </a:prstGeom>
        </p:spPr>
        <p:txBody>
          <a:bodyPr/>
          <a:lstStyle/>
          <a:p>
            <a:pPr eaLnBrk="0" hangingPunct="0">
              <a:lnSpc>
                <a:spcPct val="95000"/>
              </a:lnSpc>
              <a:defRPr/>
            </a:pPr>
            <a:r>
              <a:rPr lang="en-US" sz="2800" b="1" kern="0" dirty="0">
                <a:solidFill>
                  <a:schemeClr val="bg1"/>
                </a:solidFill>
                <a:latin typeface="+mj-lt"/>
                <a:ea typeface="+mj-ea"/>
                <a:cs typeface="+mj-cs"/>
              </a:rPr>
              <a:t>Examples – stores and obesity</a:t>
            </a:r>
          </a:p>
        </p:txBody>
      </p:sp>
      <p:sp>
        <p:nvSpPr>
          <p:cNvPr id="4" name="Rectangle 3"/>
          <p:cNvSpPr>
            <a:spLocks noChangeArrowheads="1"/>
          </p:cNvSpPr>
          <p:nvPr/>
        </p:nvSpPr>
        <p:spPr bwMode="auto">
          <a:xfrm>
            <a:off x="762000" y="1295400"/>
            <a:ext cx="7772400" cy="3785652"/>
          </a:xfrm>
          <a:prstGeom prst="rect">
            <a:avLst/>
          </a:prstGeom>
          <a:noFill/>
          <a:ln w="9525">
            <a:noFill/>
            <a:miter lim="800000"/>
            <a:headEnd/>
            <a:tailEnd/>
          </a:ln>
        </p:spPr>
        <p:txBody>
          <a:bodyPr wrap="square">
            <a:spAutoFit/>
          </a:bodyPr>
          <a:lstStyle/>
          <a:p>
            <a:r>
              <a:rPr lang="en-US" sz="2400" dirty="0">
                <a:solidFill>
                  <a:schemeClr val="bg1"/>
                </a:solidFill>
              </a:rPr>
              <a:t>Galvez et al 2009: </a:t>
            </a:r>
          </a:p>
          <a:p>
            <a:r>
              <a:rPr lang="en-US" sz="2400" dirty="0">
                <a:solidFill>
                  <a:schemeClr val="bg1"/>
                </a:solidFill>
              </a:rPr>
              <a:t>Children (ages 6-8) living on a block with 1 + convenience stores (range, 1–6) were more likely to have a BMI percentile in the top </a:t>
            </a:r>
            <a:r>
              <a:rPr lang="en-US" sz="2400" dirty="0" err="1">
                <a:solidFill>
                  <a:schemeClr val="bg1"/>
                </a:solidFill>
              </a:rPr>
              <a:t>tertile</a:t>
            </a:r>
            <a:r>
              <a:rPr lang="en-US" sz="2400" dirty="0">
                <a:solidFill>
                  <a:schemeClr val="bg1"/>
                </a:solidFill>
              </a:rPr>
              <a:t> (odds ratio 1.90, 95% confidence interval, 1.15–3.15) compared with children having no convenience stores </a:t>
            </a:r>
          </a:p>
          <a:p>
            <a:endParaRPr lang="en-US" sz="2400" dirty="0">
              <a:solidFill>
                <a:schemeClr val="bg1"/>
              </a:solidFill>
            </a:endParaRPr>
          </a:p>
          <a:p>
            <a:r>
              <a:rPr lang="en-US" sz="2400" dirty="0" err="1">
                <a:solidFill>
                  <a:schemeClr val="bg1"/>
                </a:solidFill>
              </a:rPr>
              <a:t>Oreskovic</a:t>
            </a:r>
            <a:r>
              <a:rPr lang="en-US" sz="2400" dirty="0">
                <a:solidFill>
                  <a:schemeClr val="bg1"/>
                </a:solidFill>
              </a:rPr>
              <a:t> et al 2009:</a:t>
            </a:r>
          </a:p>
          <a:p>
            <a:r>
              <a:rPr lang="en-US" sz="2400" dirty="0">
                <a:solidFill>
                  <a:schemeClr val="bg1"/>
                </a:solidFill>
              </a:rPr>
              <a:t>distance to nearest fast-food restaurant was inversely associated with BMI</a:t>
            </a:r>
          </a:p>
        </p:txBody>
      </p:sp>
      <p:pic>
        <p:nvPicPr>
          <p:cNvPr id="5" name="Picture 4" descr="fast-food.jpg"/>
          <p:cNvPicPr>
            <a:picLocks noChangeAspect="1"/>
          </p:cNvPicPr>
          <p:nvPr/>
        </p:nvPicPr>
        <p:blipFill>
          <a:blip r:embed="rId2" cstate="print"/>
          <a:srcRect/>
          <a:stretch>
            <a:fillRect/>
          </a:stretch>
        </p:blipFill>
        <p:spPr bwMode="auto">
          <a:xfrm>
            <a:off x="6248400" y="4724400"/>
            <a:ext cx="1576387" cy="1857375"/>
          </a:xfrm>
          <a:prstGeom prst="rect">
            <a:avLst/>
          </a:prstGeom>
          <a:noFill/>
          <a:ln w="9525">
            <a:noFill/>
            <a:miter lim="800000"/>
            <a:headEnd/>
            <a:tailEnd/>
          </a:ln>
        </p:spPr>
      </p:pic>
      <p:pic>
        <p:nvPicPr>
          <p:cNvPr id="6" name="Picture 5" descr="convenience store.jpg"/>
          <p:cNvPicPr>
            <a:picLocks noChangeAspect="1"/>
          </p:cNvPicPr>
          <p:nvPr/>
        </p:nvPicPr>
        <p:blipFill>
          <a:blip r:embed="rId3" cstate="print"/>
          <a:srcRect/>
          <a:stretch>
            <a:fillRect/>
          </a:stretch>
        </p:blipFill>
        <p:spPr bwMode="auto">
          <a:xfrm>
            <a:off x="3352800" y="4953000"/>
            <a:ext cx="2455862" cy="16335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228600"/>
            <a:ext cx="2748381" cy="769441"/>
          </a:xfrm>
          <a:prstGeom prst="rect">
            <a:avLst/>
          </a:prstGeom>
        </p:spPr>
        <p:txBody>
          <a:bodyPr wrap="none">
            <a:spAutoFit/>
          </a:bodyPr>
          <a:lstStyle/>
          <a:p>
            <a:r>
              <a:rPr lang="en-US" sz="4400" dirty="0" smtClean="0">
                <a:solidFill>
                  <a:schemeClr val="bg1"/>
                </a:solidFill>
              </a:rPr>
              <a:t>Diet / Food</a:t>
            </a:r>
          </a:p>
        </p:txBody>
      </p:sp>
      <p:sp>
        <p:nvSpPr>
          <p:cNvPr id="6" name="Rectangle 5"/>
          <p:cNvSpPr/>
          <p:nvPr/>
        </p:nvSpPr>
        <p:spPr>
          <a:xfrm>
            <a:off x="533400" y="1524000"/>
            <a:ext cx="2819400" cy="3970318"/>
          </a:xfrm>
          <a:prstGeom prst="rect">
            <a:avLst/>
          </a:prstGeom>
        </p:spPr>
        <p:txBody>
          <a:bodyPr wrap="square">
            <a:spAutoFit/>
          </a:bodyPr>
          <a:lstStyle/>
          <a:p>
            <a:pPr>
              <a:spcAft>
                <a:spcPts val="600"/>
              </a:spcAft>
            </a:pPr>
            <a:r>
              <a:rPr lang="en-US" sz="2800" dirty="0" smtClean="0">
                <a:solidFill>
                  <a:schemeClr val="bg1"/>
                </a:solidFill>
              </a:rPr>
              <a:t>“Food Desert” - low-income census tract where a large number of residents are more than a mile from a grocery store.</a:t>
            </a:r>
            <a:endParaRPr lang="en-US" sz="2800" dirty="0">
              <a:solidFill>
                <a:schemeClr val="bg1"/>
              </a:solidFill>
            </a:endParaRPr>
          </a:p>
        </p:txBody>
      </p:sp>
      <p:pic>
        <p:nvPicPr>
          <p:cNvPr id="7" name="Picture 6" descr="food desert los angeles.jpeg"/>
          <p:cNvPicPr>
            <a:picLocks noChangeAspect="1"/>
          </p:cNvPicPr>
          <p:nvPr/>
        </p:nvPicPr>
        <p:blipFill>
          <a:blip r:embed="rId2" cstate="print"/>
          <a:stretch>
            <a:fillRect/>
          </a:stretch>
        </p:blipFill>
        <p:spPr>
          <a:xfrm>
            <a:off x="3657600" y="1295400"/>
            <a:ext cx="5105400" cy="4495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530225" y="376237"/>
            <a:ext cx="8229600" cy="1143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30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Diet</a:t>
            </a:r>
            <a: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t/>
            </a:r>
            <a:b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br>
            <a:endPar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endParaRPr>
          </a:p>
        </p:txBody>
      </p:sp>
      <p:sp>
        <p:nvSpPr>
          <p:cNvPr id="6" name="Rectangle 5"/>
          <p:cNvSpPr/>
          <p:nvPr/>
        </p:nvSpPr>
        <p:spPr>
          <a:xfrm>
            <a:off x="1447800" y="1524000"/>
            <a:ext cx="6553200" cy="1815882"/>
          </a:xfrm>
          <a:prstGeom prst="rect">
            <a:avLst/>
          </a:prstGeom>
        </p:spPr>
        <p:txBody>
          <a:bodyPr wrap="square">
            <a:spAutoFit/>
          </a:bodyPr>
          <a:lstStyle/>
          <a:p>
            <a:pPr marL="225425" indent="-225425">
              <a:buFont typeface="Arial" pitchFamily="34" charset="0"/>
              <a:buChar char="•"/>
            </a:pPr>
            <a:r>
              <a:rPr lang="en-US" sz="2800" dirty="0" smtClean="0">
                <a:solidFill>
                  <a:schemeClr val="bg1"/>
                </a:solidFill>
              </a:rPr>
              <a:t>Meta-analysis of 27 studies - healthy eating costs $1.48 more per day per adult than eating a low-quality diet ($550 more annually per person).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530225" y="376237"/>
            <a:ext cx="8229600" cy="1143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30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Physical Activity</a:t>
            </a:r>
            <a: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t/>
            </a:r>
            <a:b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br>
            <a:endPar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endParaRPr>
          </a:p>
        </p:txBody>
      </p:sp>
      <p:sp>
        <p:nvSpPr>
          <p:cNvPr id="4" name="Rectangle 3"/>
          <p:cNvSpPr/>
          <p:nvPr/>
        </p:nvSpPr>
        <p:spPr>
          <a:xfrm>
            <a:off x="914400" y="1371600"/>
            <a:ext cx="7620000" cy="461665"/>
          </a:xfrm>
          <a:prstGeom prst="rect">
            <a:avLst/>
          </a:prstGeom>
        </p:spPr>
        <p:txBody>
          <a:bodyPr wrap="square">
            <a:spAutoFit/>
          </a:bodyPr>
          <a:lstStyle/>
          <a:p>
            <a:pPr marL="174625" indent="-174625">
              <a:buFont typeface="Arial" pitchFamily="34" charset="0"/>
              <a:buChar char="•"/>
            </a:pPr>
            <a:r>
              <a:rPr lang="en-US" sz="2400" dirty="0" smtClean="0">
                <a:solidFill>
                  <a:schemeClr val="bg1"/>
                </a:solidFill>
              </a:rPr>
              <a:t>Only 1 in 3 children are physically active every day.</a:t>
            </a:r>
            <a:endParaRPr lang="en-US" sz="2400" dirty="0">
              <a:solidFill>
                <a:schemeClr val="bg1"/>
              </a:solidFill>
            </a:endParaRPr>
          </a:p>
        </p:txBody>
      </p:sp>
      <p:sp>
        <p:nvSpPr>
          <p:cNvPr id="5" name="Rectangle 4"/>
          <p:cNvSpPr/>
          <p:nvPr/>
        </p:nvSpPr>
        <p:spPr>
          <a:xfrm>
            <a:off x="914400" y="2011680"/>
            <a:ext cx="7239000" cy="830997"/>
          </a:xfrm>
          <a:prstGeom prst="rect">
            <a:avLst/>
          </a:prstGeom>
        </p:spPr>
        <p:txBody>
          <a:bodyPr wrap="square">
            <a:spAutoFit/>
          </a:bodyPr>
          <a:lstStyle/>
          <a:p>
            <a:pPr marL="112713" indent="-112713">
              <a:buFont typeface="Arial" pitchFamily="34" charset="0"/>
              <a:buChar char="•"/>
            </a:pPr>
            <a:r>
              <a:rPr lang="en-US" sz="2400" dirty="0" smtClean="0">
                <a:solidFill>
                  <a:schemeClr val="bg1"/>
                </a:solidFill>
              </a:rPr>
              <a:t> &lt; 5% of adults participate in 30 minutes of physical activity each day</a:t>
            </a:r>
            <a:endParaRPr lang="en-US" sz="2400" dirty="0">
              <a:solidFill>
                <a:schemeClr val="bg1"/>
              </a:solidFill>
            </a:endParaRPr>
          </a:p>
        </p:txBody>
      </p:sp>
      <p:pic>
        <p:nvPicPr>
          <p:cNvPr id="6" name="Picture 5" descr="child looking at screen.jpg"/>
          <p:cNvPicPr>
            <a:picLocks noChangeAspect="1"/>
          </p:cNvPicPr>
          <p:nvPr/>
        </p:nvPicPr>
        <p:blipFill>
          <a:blip r:embed="rId3" cstate="print"/>
          <a:stretch>
            <a:fillRect/>
          </a:stretch>
        </p:blipFill>
        <p:spPr>
          <a:xfrm>
            <a:off x="533400" y="3581400"/>
            <a:ext cx="1889760" cy="1258824"/>
          </a:xfrm>
          <a:prstGeom prst="rect">
            <a:avLst/>
          </a:prstGeom>
        </p:spPr>
      </p:pic>
      <p:pic>
        <p:nvPicPr>
          <p:cNvPr id="7" name="Picture 6" descr="2218855-one_neighbourhood_to_avoid_Richmond.jpg"/>
          <p:cNvPicPr>
            <a:picLocks noChangeAspect="1"/>
          </p:cNvPicPr>
          <p:nvPr/>
        </p:nvPicPr>
        <p:blipFill>
          <a:blip r:embed="rId4" cstate="print"/>
          <a:stretch>
            <a:fillRect/>
          </a:stretch>
        </p:blipFill>
        <p:spPr>
          <a:xfrm>
            <a:off x="2362200" y="3352800"/>
            <a:ext cx="3251200" cy="2438400"/>
          </a:xfrm>
          <a:prstGeom prst="rect">
            <a:avLst/>
          </a:prstGeom>
        </p:spPr>
      </p:pic>
      <p:pic>
        <p:nvPicPr>
          <p:cNvPr id="8" name="Picture 7" descr="cul de sac sidewalk.jpg"/>
          <p:cNvPicPr>
            <a:picLocks noChangeAspect="1"/>
          </p:cNvPicPr>
          <p:nvPr/>
        </p:nvPicPr>
        <p:blipFill>
          <a:blip r:embed="rId5" cstate="print"/>
          <a:stretch>
            <a:fillRect/>
          </a:stretch>
        </p:blipFill>
        <p:spPr>
          <a:xfrm>
            <a:off x="5638800" y="3429000"/>
            <a:ext cx="3321273" cy="2243137"/>
          </a:xfrm>
          <a:prstGeom prst="rect">
            <a:avLst/>
          </a:prstGeom>
        </p:spPr>
      </p:pic>
    </p:spTree>
    <p:extLst>
      <p:ext uri="{BB962C8B-B14F-4D97-AF65-F5344CB8AC3E}">
        <p14:creationId xmlns="" xmlns:p14="http://schemas.microsoft.com/office/powerpoint/2010/main" val="3695203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ireneyen\AppData\Local\Temp\wz349f\paVreat.gif"/>
          <p:cNvPicPr>
            <a:picLocks noChangeAspect="1" noChangeArrowheads="1"/>
          </p:cNvPicPr>
          <p:nvPr/>
        </p:nvPicPr>
        <p:blipFill>
          <a:blip r:embed="rId2" cstate="print"/>
          <a:srcRect/>
          <a:stretch>
            <a:fillRect/>
          </a:stretch>
        </p:blipFill>
        <p:spPr bwMode="auto">
          <a:xfrm>
            <a:off x="1752600" y="1676400"/>
            <a:ext cx="5715000" cy="3571875"/>
          </a:xfrm>
          <a:prstGeom prst="rect">
            <a:avLst/>
          </a:prstGeom>
          <a:noFill/>
        </p:spPr>
      </p:pic>
      <p:sp>
        <p:nvSpPr>
          <p:cNvPr id="3" name="Title 3"/>
          <p:cNvSpPr txBox="1">
            <a:spLocks/>
          </p:cNvSpPr>
          <p:nvPr/>
        </p:nvSpPr>
        <p:spPr bwMode="auto">
          <a:xfrm>
            <a:off x="530225" y="376237"/>
            <a:ext cx="8229600" cy="1143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30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Physical Activity by race/ethnicity</a:t>
            </a:r>
            <a: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t/>
            </a:r>
            <a:b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br>
            <a:endPar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19200"/>
            <a:ext cx="7620000" cy="2631490"/>
          </a:xfrm>
          <a:prstGeom prst="rect">
            <a:avLst/>
          </a:prstGeom>
        </p:spPr>
        <p:txBody>
          <a:bodyPr wrap="square">
            <a:spAutoFit/>
          </a:bodyPr>
          <a:lstStyle/>
          <a:p>
            <a:pPr>
              <a:spcAft>
                <a:spcPts val="600"/>
              </a:spcAft>
            </a:pPr>
            <a:r>
              <a:rPr lang="en-US" sz="2000" dirty="0" smtClean="0">
                <a:solidFill>
                  <a:schemeClr val="bg1"/>
                </a:solidFill>
              </a:rPr>
              <a:t>National Association for Sports and Physical Education (NASPE) recommends </a:t>
            </a:r>
            <a:r>
              <a:rPr lang="en-US" sz="2000" u="sng" dirty="0" smtClean="0">
                <a:solidFill>
                  <a:schemeClr val="bg1"/>
                </a:solidFill>
              </a:rPr>
              <a:t>150 </a:t>
            </a:r>
            <a:r>
              <a:rPr lang="en-US" sz="2000" dirty="0" smtClean="0">
                <a:solidFill>
                  <a:schemeClr val="bg1"/>
                </a:solidFill>
              </a:rPr>
              <a:t>minutes of PE per week for elementary students and </a:t>
            </a:r>
            <a:r>
              <a:rPr lang="en-US" sz="2000" u="sng" dirty="0" smtClean="0">
                <a:solidFill>
                  <a:schemeClr val="bg1"/>
                </a:solidFill>
              </a:rPr>
              <a:t>225</a:t>
            </a:r>
            <a:r>
              <a:rPr lang="en-US" sz="2000" dirty="0" smtClean="0">
                <a:solidFill>
                  <a:schemeClr val="bg1"/>
                </a:solidFill>
              </a:rPr>
              <a:t> minutes per week for middle and high school students.</a:t>
            </a:r>
          </a:p>
          <a:p>
            <a:r>
              <a:rPr lang="en-US" sz="2000" dirty="0" smtClean="0">
                <a:solidFill>
                  <a:schemeClr val="bg1"/>
                </a:solidFill>
              </a:rPr>
              <a:t>Since early 1990s, the California Dept of Education has required: </a:t>
            </a:r>
          </a:p>
          <a:p>
            <a:pPr marL="633413" lvl="1" indent="-176213">
              <a:buFont typeface="Arial" pitchFamily="34" charset="0"/>
              <a:buChar char="•"/>
            </a:pPr>
            <a:r>
              <a:rPr lang="en-US" sz="2000" dirty="0" smtClean="0">
                <a:solidFill>
                  <a:schemeClr val="bg1"/>
                </a:solidFill>
              </a:rPr>
              <a:t> 200 minutes of PE per 10 school days  - grades 1-6 (</a:t>
            </a:r>
            <a:r>
              <a:rPr lang="en-US" sz="2000" u="sng" dirty="0" smtClean="0">
                <a:solidFill>
                  <a:schemeClr val="bg1"/>
                </a:solidFill>
              </a:rPr>
              <a:t>100</a:t>
            </a:r>
            <a:r>
              <a:rPr lang="en-US" sz="2000" dirty="0" smtClean="0">
                <a:solidFill>
                  <a:schemeClr val="bg1"/>
                </a:solidFill>
              </a:rPr>
              <a:t> minutes per week)  (48%)</a:t>
            </a:r>
          </a:p>
          <a:p>
            <a:pPr marL="633413" lvl="1" indent="-176213">
              <a:buFont typeface="Arial" pitchFamily="34" charset="0"/>
              <a:buChar char="•"/>
            </a:pPr>
            <a:r>
              <a:rPr lang="en-US" sz="2000" dirty="0" smtClean="0">
                <a:solidFill>
                  <a:schemeClr val="bg1"/>
                </a:solidFill>
              </a:rPr>
              <a:t> 400 minutes of PE per 10 school days - grades 7-12 (</a:t>
            </a:r>
            <a:r>
              <a:rPr lang="en-US" sz="2000" u="sng" dirty="0" smtClean="0">
                <a:solidFill>
                  <a:schemeClr val="bg1"/>
                </a:solidFill>
              </a:rPr>
              <a:t>200</a:t>
            </a:r>
            <a:r>
              <a:rPr lang="en-US" sz="2000" dirty="0" smtClean="0">
                <a:solidFill>
                  <a:schemeClr val="bg1"/>
                </a:solidFill>
              </a:rPr>
              <a:t> minutes per week) (24%)</a:t>
            </a:r>
            <a:endParaRPr lang="en-US" sz="2000" dirty="0">
              <a:solidFill>
                <a:schemeClr val="bg1"/>
              </a:solidFill>
            </a:endParaRPr>
          </a:p>
        </p:txBody>
      </p:sp>
      <p:sp>
        <p:nvSpPr>
          <p:cNvPr id="3" name="Title 3"/>
          <p:cNvSpPr txBox="1">
            <a:spLocks/>
          </p:cNvSpPr>
          <p:nvPr/>
        </p:nvSpPr>
        <p:spPr bwMode="auto">
          <a:xfrm>
            <a:off x="530225" y="376237"/>
            <a:ext cx="8229600" cy="1143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7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30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Physical </a:t>
            </a:r>
            <a:r>
              <a:rPr lang="en-US" altLang="en-US" sz="5300" dirty="0" smtClean="0">
                <a:solidFill>
                  <a:schemeClr val="bg1"/>
                </a:solidFill>
                <a:ea typeface="+mj-ea"/>
                <a:cs typeface="+mj-cs"/>
              </a:rPr>
              <a:t>Education – California example</a:t>
            </a:r>
            <a: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t/>
            </a:r>
            <a:b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br>
            <a:endPar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endParaRPr>
          </a:p>
        </p:txBody>
      </p:sp>
      <p:pic>
        <p:nvPicPr>
          <p:cNvPr id="4" name="Picture 3" descr="323_physical_ed_hdr.jpg"/>
          <p:cNvPicPr>
            <a:picLocks noChangeAspect="1"/>
          </p:cNvPicPr>
          <p:nvPr/>
        </p:nvPicPr>
        <p:blipFill>
          <a:blip r:embed="rId2" cstate="print"/>
          <a:stretch>
            <a:fillRect/>
          </a:stretch>
        </p:blipFill>
        <p:spPr>
          <a:xfrm>
            <a:off x="2971800" y="4191000"/>
            <a:ext cx="3467100" cy="195966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 Physical Activity - Organized sports</a:t>
            </a:r>
            <a:endParaRPr lang="en-US" dirty="0"/>
          </a:p>
        </p:txBody>
      </p:sp>
      <p:sp>
        <p:nvSpPr>
          <p:cNvPr id="7" name="Rectangle 6"/>
          <p:cNvSpPr/>
          <p:nvPr/>
        </p:nvSpPr>
        <p:spPr>
          <a:xfrm>
            <a:off x="1066800" y="1447800"/>
            <a:ext cx="6705600" cy="1015663"/>
          </a:xfrm>
          <a:prstGeom prst="rect">
            <a:avLst/>
          </a:prstGeom>
        </p:spPr>
        <p:txBody>
          <a:bodyPr wrap="square">
            <a:spAutoFit/>
          </a:bodyPr>
          <a:lstStyle/>
          <a:p>
            <a:r>
              <a:rPr lang="en-US" sz="2000" dirty="0" smtClean="0">
                <a:solidFill>
                  <a:schemeClr val="bg1"/>
                </a:solidFill>
              </a:rPr>
              <a:t>Adolescents from more affluent families are more likely to participate in organized activities than adolescents from low-income families </a:t>
            </a:r>
            <a:endParaRPr lang="en-US" sz="2000" dirty="0">
              <a:solidFill>
                <a:schemeClr val="bg1"/>
              </a:solidFill>
            </a:endParaRPr>
          </a:p>
        </p:txBody>
      </p:sp>
      <p:sp>
        <p:nvSpPr>
          <p:cNvPr id="8" name="Rectangle 7"/>
          <p:cNvSpPr/>
          <p:nvPr/>
        </p:nvSpPr>
        <p:spPr>
          <a:xfrm>
            <a:off x="1143000" y="2667000"/>
            <a:ext cx="6553200" cy="1631216"/>
          </a:xfrm>
          <a:prstGeom prst="rect">
            <a:avLst/>
          </a:prstGeom>
        </p:spPr>
        <p:txBody>
          <a:bodyPr wrap="square">
            <a:spAutoFit/>
          </a:bodyPr>
          <a:lstStyle/>
          <a:p>
            <a:r>
              <a:rPr lang="en-US" sz="2000" dirty="0" smtClean="0">
                <a:solidFill>
                  <a:schemeClr val="bg1"/>
                </a:solidFill>
              </a:rPr>
              <a:t>Girls in suburban communities participate in sports at a similar rate to boys. However, urban and rural girls, low-income girls and girls from immigrant families all participate in sports at significantly lower rates than their male counterparts</a:t>
            </a:r>
            <a:endParaRPr lang="en-US" sz="2000" dirty="0">
              <a:solidFill>
                <a:schemeClr val="bg1"/>
              </a:solidFill>
            </a:endParaRPr>
          </a:p>
        </p:txBody>
      </p:sp>
      <p:sp>
        <p:nvSpPr>
          <p:cNvPr id="9" name="Rectangle 8"/>
          <p:cNvSpPr/>
          <p:nvPr/>
        </p:nvSpPr>
        <p:spPr>
          <a:xfrm>
            <a:off x="1219200" y="4572000"/>
            <a:ext cx="6248400" cy="707886"/>
          </a:xfrm>
          <a:prstGeom prst="rect">
            <a:avLst/>
          </a:prstGeom>
        </p:spPr>
        <p:txBody>
          <a:bodyPr wrap="square">
            <a:spAutoFit/>
          </a:bodyPr>
          <a:lstStyle/>
          <a:p>
            <a:r>
              <a:rPr lang="en-US" sz="2000" dirty="0" smtClean="0">
                <a:solidFill>
                  <a:schemeClr val="bg1"/>
                </a:solidFill>
              </a:rPr>
              <a:t>Asian Americans and Latinos are less likely to participate in sports than other ethnic groups </a:t>
            </a:r>
            <a:endParaRPr lang="en-US" sz="2000" dirty="0">
              <a:solidFill>
                <a:schemeClr val="bg1"/>
              </a:solidFill>
            </a:endParaRPr>
          </a:p>
        </p:txBody>
      </p:sp>
    </p:spTree>
    <p:extLst>
      <p:ext uri="{BB962C8B-B14F-4D97-AF65-F5344CB8AC3E}">
        <p14:creationId xmlns="" xmlns:p14="http://schemas.microsoft.com/office/powerpoint/2010/main" val="3517059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p:cNvSpPr>
          <p:nvPr/>
        </p:nvSpPr>
        <p:spPr>
          <a:xfrm>
            <a:off x="7781925" y="6308725"/>
            <a:ext cx="517525" cy="244475"/>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F6BF095-6A4C-47CA-AEB5-14EAF59BB3EA}" type="slidenum">
              <a:rPr kumimoji="0" lang="en-US" sz="18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US" sz="1800" b="0" i="0" u="none" strike="noStrike" kern="1200" cap="none" spc="0" normalizeH="0" baseline="0" noProof="0" smtClean="0">
              <a:ln>
                <a:noFill/>
              </a:ln>
              <a:solidFill>
                <a:schemeClr val="tx1"/>
              </a:solidFill>
              <a:effectLst/>
              <a:uLnTx/>
              <a:uFillTx/>
              <a:latin typeface="Arial" pitchFamily="34" charset="0"/>
              <a:ea typeface="+mn-ea"/>
              <a:cs typeface="Arial" charset="0"/>
            </a:endParaRPr>
          </a:p>
        </p:txBody>
      </p:sp>
      <p:sp>
        <p:nvSpPr>
          <p:cNvPr id="5" name="Slide Number Placeholder 1"/>
          <p:cNvSpPr txBox="1">
            <a:spLocks/>
          </p:cNvSpPr>
          <p:nvPr/>
        </p:nvSpPr>
        <p:spPr bwMode="auto">
          <a:xfrm>
            <a:off x="7781925" y="6308725"/>
            <a:ext cx="517525" cy="244475"/>
          </a:xfrm>
          <a:prstGeom prst="rect">
            <a:avLst/>
          </a:prstGeom>
          <a:noFill/>
          <a:ln w="9525" algn="ctr">
            <a:noFill/>
            <a:miter lim="800000"/>
            <a:headEnd/>
            <a:tailEnd/>
          </a:ln>
        </p:spPr>
        <p:txBody>
          <a:bodyPr>
            <a:spAutoFit/>
          </a:bodyPr>
          <a:lstStyle/>
          <a:p>
            <a:pPr algn="r">
              <a:spcBef>
                <a:spcPct val="50000"/>
              </a:spcBef>
            </a:pPr>
            <a:fld id="{F2C57DDD-9EDB-4684-B8FF-A8EB55F38B9E}" type="slidenum">
              <a:rPr lang="en-US" sz="1000">
                <a:solidFill>
                  <a:srgbClr val="0D6072"/>
                </a:solidFill>
              </a:rPr>
              <a:pPr algn="r">
                <a:spcBef>
                  <a:spcPct val="50000"/>
                </a:spcBef>
              </a:pPr>
              <a:t>29</a:t>
            </a:fld>
            <a:endParaRPr lang="en-US" sz="1000">
              <a:solidFill>
                <a:srgbClr val="0D6072"/>
              </a:solidFill>
            </a:endParaRPr>
          </a:p>
        </p:txBody>
      </p:sp>
      <p:sp>
        <p:nvSpPr>
          <p:cNvPr id="6" name="Title 1"/>
          <p:cNvSpPr txBox="1">
            <a:spLocks/>
          </p:cNvSpPr>
          <p:nvPr/>
        </p:nvSpPr>
        <p:spPr>
          <a:xfrm>
            <a:off x="1003300" y="176213"/>
            <a:ext cx="7464425" cy="960437"/>
          </a:xfrm>
          <a:prstGeom prst="rect">
            <a:avLst/>
          </a:prstGeom>
        </p:spPr>
        <p:txBody>
          <a:bodyPr/>
          <a:lstStyle/>
          <a:p>
            <a:pPr algn="ctr" eaLnBrk="0" hangingPunct="0">
              <a:lnSpc>
                <a:spcPct val="95000"/>
              </a:lnSpc>
              <a:defRPr/>
            </a:pPr>
            <a:r>
              <a:rPr lang="en-US" sz="2600" b="1" kern="0" dirty="0" smtClean="0">
                <a:solidFill>
                  <a:schemeClr val="bg1"/>
                </a:solidFill>
                <a:latin typeface="+mj-lt"/>
                <a:ea typeface="+mj-ea"/>
                <a:cs typeface="+mj-cs"/>
              </a:rPr>
              <a:t>Neighborhood and Diet </a:t>
            </a:r>
          </a:p>
          <a:p>
            <a:pPr algn="ctr" eaLnBrk="0" hangingPunct="0">
              <a:lnSpc>
                <a:spcPct val="95000"/>
              </a:lnSpc>
              <a:defRPr/>
            </a:pPr>
            <a:r>
              <a:rPr lang="en-US" sz="2600" b="1" kern="0" dirty="0" smtClean="0">
                <a:solidFill>
                  <a:schemeClr val="bg1"/>
                </a:solidFill>
                <a:latin typeface="+mj-lt"/>
                <a:ea typeface="+mj-ea"/>
                <a:cs typeface="+mj-cs"/>
              </a:rPr>
              <a:t>Direct </a:t>
            </a:r>
            <a:r>
              <a:rPr lang="en-US" sz="2600" b="1" kern="0" dirty="0">
                <a:solidFill>
                  <a:schemeClr val="bg1"/>
                </a:solidFill>
                <a:latin typeface="+mj-lt"/>
                <a:ea typeface="+mj-ea"/>
                <a:cs typeface="+mj-cs"/>
              </a:rPr>
              <a:t>observation</a:t>
            </a:r>
          </a:p>
        </p:txBody>
      </p:sp>
      <p:sp>
        <p:nvSpPr>
          <p:cNvPr id="7" name="Slide Number Placeholder 2"/>
          <p:cNvSpPr txBox="1">
            <a:spLocks/>
          </p:cNvSpPr>
          <p:nvPr/>
        </p:nvSpPr>
        <p:spPr bwMode="auto">
          <a:xfrm>
            <a:off x="7781925" y="6308725"/>
            <a:ext cx="517525" cy="244475"/>
          </a:xfrm>
          <a:prstGeom prst="rect">
            <a:avLst/>
          </a:prstGeom>
          <a:noFill/>
          <a:ln w="9525" algn="ctr">
            <a:noFill/>
            <a:miter lim="800000"/>
            <a:headEnd/>
            <a:tailEnd/>
          </a:ln>
        </p:spPr>
        <p:txBody>
          <a:bodyPr>
            <a:spAutoFit/>
          </a:bodyPr>
          <a:lstStyle/>
          <a:p>
            <a:pPr algn="r">
              <a:spcBef>
                <a:spcPct val="50000"/>
              </a:spcBef>
            </a:pPr>
            <a:fld id="{504099F0-F882-4FF3-9BB6-C85D8797D630}" type="slidenum">
              <a:rPr lang="en-US" sz="1000">
                <a:solidFill>
                  <a:srgbClr val="0D6072"/>
                </a:solidFill>
              </a:rPr>
              <a:pPr algn="r">
                <a:spcBef>
                  <a:spcPct val="50000"/>
                </a:spcBef>
              </a:pPr>
              <a:t>29</a:t>
            </a:fld>
            <a:endParaRPr lang="en-US" sz="1000">
              <a:solidFill>
                <a:srgbClr val="0D6072"/>
              </a:solidFill>
            </a:endParaRPr>
          </a:p>
        </p:txBody>
      </p:sp>
      <p:pic>
        <p:nvPicPr>
          <p:cNvPr id="8" name="Picture 6" descr="pageRight_englewood"/>
          <p:cNvPicPr>
            <a:picLocks noChangeAspect="1" noChangeArrowheads="1"/>
          </p:cNvPicPr>
          <p:nvPr/>
        </p:nvPicPr>
        <p:blipFill>
          <a:blip r:embed="rId2" cstate="print"/>
          <a:srcRect/>
          <a:stretch>
            <a:fillRect/>
          </a:stretch>
        </p:blipFill>
        <p:spPr bwMode="auto">
          <a:xfrm>
            <a:off x="7010400" y="4800600"/>
            <a:ext cx="1600200" cy="973138"/>
          </a:xfrm>
          <a:prstGeom prst="rect">
            <a:avLst/>
          </a:prstGeom>
          <a:noFill/>
          <a:ln w="9525">
            <a:noFill/>
            <a:miter lim="800000"/>
            <a:headEnd/>
            <a:tailEnd/>
          </a:ln>
        </p:spPr>
      </p:pic>
      <p:sp>
        <p:nvSpPr>
          <p:cNvPr id="9" name="Content Placeholder 2"/>
          <p:cNvSpPr txBox="1">
            <a:spLocks/>
          </p:cNvSpPr>
          <p:nvPr/>
        </p:nvSpPr>
        <p:spPr bwMode="auto">
          <a:xfrm>
            <a:off x="1066800" y="1219200"/>
            <a:ext cx="7038975" cy="4114800"/>
          </a:xfrm>
          <a:prstGeom prst="rect">
            <a:avLst/>
          </a:prstGeom>
          <a:noFill/>
          <a:ln w="9525">
            <a:noFill/>
            <a:miter lim="800000"/>
            <a:headEnd/>
            <a:tailEnd/>
          </a:ln>
        </p:spPr>
        <p:txBody>
          <a:bodyPr/>
          <a:lstStyle/>
          <a:p>
            <a:pPr marL="365125" indent="-282575">
              <a:lnSpc>
                <a:spcPct val="95000"/>
              </a:lnSpc>
              <a:spcBef>
                <a:spcPct val="20000"/>
              </a:spcBef>
              <a:buClr>
                <a:srgbClr val="D14B01"/>
              </a:buClr>
              <a:buFont typeface="Wingdings 2" pitchFamily="18" charset="2"/>
              <a:buChar char=""/>
            </a:pPr>
            <a:r>
              <a:rPr lang="en-US" sz="2200" b="1" dirty="0">
                <a:solidFill>
                  <a:schemeClr val="bg1"/>
                </a:solidFill>
              </a:rPr>
              <a:t>CYGNET Study of 7-year-old girls</a:t>
            </a:r>
          </a:p>
          <a:p>
            <a:pPr marL="365125" indent="-282575">
              <a:lnSpc>
                <a:spcPct val="95000"/>
              </a:lnSpc>
              <a:spcBef>
                <a:spcPct val="20000"/>
              </a:spcBef>
              <a:buClr>
                <a:srgbClr val="D14B01"/>
              </a:buClr>
              <a:buFont typeface="Wingdings 2" pitchFamily="18" charset="2"/>
              <a:buChar char=""/>
            </a:pPr>
            <a:r>
              <a:rPr lang="en-US" sz="2200" b="1" dirty="0">
                <a:solidFill>
                  <a:schemeClr val="bg1"/>
                </a:solidFill>
              </a:rPr>
              <a:t>68-item modified St. Louis Audit Tool</a:t>
            </a:r>
          </a:p>
          <a:p>
            <a:pPr marL="639763" lvl="1" indent="-236538">
              <a:lnSpc>
                <a:spcPct val="95000"/>
              </a:lnSpc>
              <a:spcBef>
                <a:spcPct val="20000"/>
              </a:spcBef>
              <a:buClr>
                <a:srgbClr val="D14B01"/>
              </a:buClr>
              <a:buFont typeface="Verdana" pitchFamily="34" charset="0"/>
              <a:buChar char="◦"/>
            </a:pPr>
            <a:r>
              <a:rPr lang="en-US" sz="2000" dirty="0">
                <a:solidFill>
                  <a:schemeClr val="bg1"/>
                </a:solidFill>
              </a:rPr>
              <a:t>Land use environment (residential buildings, commercial destinations, public, community or government destinations, recreational facilities/ destinations)</a:t>
            </a:r>
          </a:p>
          <a:p>
            <a:pPr marL="639763" lvl="1" indent="-236538">
              <a:lnSpc>
                <a:spcPct val="95000"/>
              </a:lnSpc>
              <a:spcBef>
                <a:spcPct val="20000"/>
              </a:spcBef>
              <a:buClr>
                <a:srgbClr val="D14B01"/>
              </a:buClr>
              <a:buFont typeface="Verdana" pitchFamily="34" charset="0"/>
              <a:buChar char="◦"/>
            </a:pPr>
            <a:r>
              <a:rPr lang="en-US" sz="2000" dirty="0">
                <a:solidFill>
                  <a:schemeClr val="bg1"/>
                </a:solidFill>
              </a:rPr>
              <a:t>Transportation environment</a:t>
            </a:r>
          </a:p>
          <a:p>
            <a:pPr marL="639763" lvl="1" indent="-236538">
              <a:lnSpc>
                <a:spcPct val="95000"/>
              </a:lnSpc>
              <a:spcBef>
                <a:spcPct val="20000"/>
              </a:spcBef>
              <a:buClr>
                <a:srgbClr val="D14B01"/>
              </a:buClr>
              <a:buFont typeface="Verdana" pitchFamily="34" charset="0"/>
              <a:buChar char="◦"/>
            </a:pPr>
            <a:r>
              <a:rPr lang="en-US" sz="2000" dirty="0">
                <a:solidFill>
                  <a:schemeClr val="bg1"/>
                </a:solidFill>
              </a:rPr>
              <a:t>Facilities</a:t>
            </a:r>
          </a:p>
          <a:p>
            <a:pPr marL="639763" lvl="1" indent="-236538">
              <a:lnSpc>
                <a:spcPct val="95000"/>
              </a:lnSpc>
              <a:spcBef>
                <a:spcPct val="20000"/>
              </a:spcBef>
              <a:buClr>
                <a:srgbClr val="D14B01"/>
              </a:buClr>
              <a:buFont typeface="Verdana" pitchFamily="34" charset="0"/>
              <a:buChar char="◦"/>
            </a:pPr>
            <a:r>
              <a:rPr lang="en-US" sz="2000" dirty="0">
                <a:solidFill>
                  <a:schemeClr val="bg1"/>
                </a:solidFill>
              </a:rPr>
              <a:t>Park or playground contents</a:t>
            </a:r>
          </a:p>
          <a:p>
            <a:pPr marL="639763" lvl="1" indent="-236538">
              <a:lnSpc>
                <a:spcPct val="95000"/>
              </a:lnSpc>
              <a:spcBef>
                <a:spcPct val="20000"/>
              </a:spcBef>
              <a:buClr>
                <a:srgbClr val="D14B01"/>
              </a:buClr>
              <a:buFont typeface="Verdana" pitchFamily="34" charset="0"/>
              <a:buChar char="◦"/>
            </a:pPr>
            <a:r>
              <a:rPr lang="en-US" sz="2000" dirty="0">
                <a:solidFill>
                  <a:schemeClr val="bg1"/>
                </a:solidFill>
              </a:rPr>
              <a:t>Physical disorder</a:t>
            </a:r>
          </a:p>
          <a:p>
            <a:pPr marL="365125" indent="-282575">
              <a:lnSpc>
                <a:spcPct val="95000"/>
              </a:lnSpc>
              <a:spcBef>
                <a:spcPct val="20000"/>
              </a:spcBef>
              <a:buClr>
                <a:srgbClr val="D14B01"/>
              </a:buClr>
              <a:buFont typeface="Wingdings 2" pitchFamily="18" charset="2"/>
              <a:buChar char=""/>
            </a:pPr>
            <a:r>
              <a:rPr lang="en-US" sz="2200" b="1" dirty="0">
                <a:solidFill>
                  <a:schemeClr val="bg1"/>
                </a:solidFill>
              </a:rPr>
              <a:t>2,328 total street segments were observed</a:t>
            </a:r>
          </a:p>
        </p:txBody>
      </p:sp>
      <p:sp>
        <p:nvSpPr>
          <p:cNvPr id="10" name="TextBox 6"/>
          <p:cNvSpPr txBox="1">
            <a:spLocks noChangeArrowheads="1"/>
          </p:cNvSpPr>
          <p:nvPr/>
        </p:nvSpPr>
        <p:spPr bwMode="auto">
          <a:xfrm>
            <a:off x="1219200" y="6248400"/>
            <a:ext cx="5143500" cy="368300"/>
          </a:xfrm>
          <a:prstGeom prst="rect">
            <a:avLst/>
          </a:prstGeom>
          <a:noFill/>
          <a:ln w="9525">
            <a:noFill/>
            <a:miter lim="800000"/>
            <a:headEnd/>
            <a:tailEnd/>
          </a:ln>
        </p:spPr>
        <p:txBody>
          <a:bodyPr>
            <a:spAutoFit/>
          </a:bodyPr>
          <a:lstStyle/>
          <a:p>
            <a:r>
              <a:rPr lang="en-US" dirty="0">
                <a:solidFill>
                  <a:srgbClr val="002060"/>
                </a:solidFill>
              </a:rPr>
              <a:t>Leung IJBNPA 2010</a:t>
            </a:r>
          </a:p>
        </p:txBody>
      </p:sp>
      <p:pic>
        <p:nvPicPr>
          <p:cNvPr id="11" name="Picture 7" descr="cygnet logo.jpg"/>
          <p:cNvPicPr>
            <a:picLocks noChangeAspect="1"/>
          </p:cNvPicPr>
          <p:nvPr/>
        </p:nvPicPr>
        <p:blipFill>
          <a:blip r:embed="rId3" cstate="print"/>
          <a:srcRect/>
          <a:stretch>
            <a:fillRect/>
          </a:stretch>
        </p:blipFill>
        <p:spPr bwMode="auto">
          <a:xfrm>
            <a:off x="7119938" y="182563"/>
            <a:ext cx="1046162" cy="1152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447800"/>
            <a:ext cx="5562600" cy="1908215"/>
          </a:xfrm>
          <a:prstGeom prst="rect">
            <a:avLst/>
          </a:prstGeom>
        </p:spPr>
        <p:txBody>
          <a:bodyPr wrap="square">
            <a:spAutoFit/>
          </a:bodyPr>
          <a:lstStyle/>
          <a:p>
            <a:pPr marL="285750" indent="-285750">
              <a:lnSpc>
                <a:spcPct val="150000"/>
              </a:lnSpc>
              <a:spcAft>
                <a:spcPts val="1200"/>
              </a:spcAft>
              <a:buFont typeface="Arial" panose="020B0604020202020204" pitchFamily="34" charset="0"/>
              <a:buChar char="•"/>
            </a:pPr>
            <a:r>
              <a:rPr lang="en-US" dirty="0" smtClean="0">
                <a:solidFill>
                  <a:schemeClr val="bg1"/>
                </a:solidFill>
                <a:latin typeface="georgia" panose="02040502050405020303" pitchFamily="18" charset="0"/>
              </a:rPr>
              <a:t>New </a:t>
            </a:r>
            <a:r>
              <a:rPr lang="en-US" dirty="0">
                <a:solidFill>
                  <a:schemeClr val="bg1"/>
                </a:solidFill>
                <a:latin typeface="georgia" panose="02040502050405020303" pitchFamily="18" charset="0"/>
              </a:rPr>
              <a:t>York, </a:t>
            </a:r>
            <a:r>
              <a:rPr lang="en-US" dirty="0" smtClean="0">
                <a:solidFill>
                  <a:schemeClr val="bg1"/>
                </a:solidFill>
                <a:latin typeface="georgia" panose="02040502050405020303" pitchFamily="18" charset="0"/>
              </a:rPr>
              <a:t>120,000 </a:t>
            </a:r>
            <a:r>
              <a:rPr lang="en-US" dirty="0">
                <a:solidFill>
                  <a:schemeClr val="bg1"/>
                </a:solidFill>
                <a:latin typeface="georgia" panose="02040502050405020303" pitchFamily="18" charset="0"/>
              </a:rPr>
              <a:t>black men between the ages of 25 and 54 are missing from everyday </a:t>
            </a:r>
            <a:r>
              <a:rPr lang="en-US" dirty="0" smtClean="0">
                <a:solidFill>
                  <a:schemeClr val="bg1"/>
                </a:solidFill>
                <a:latin typeface="georgia" panose="02040502050405020303" pitchFamily="18" charset="0"/>
              </a:rPr>
              <a:t>life</a:t>
            </a:r>
          </a:p>
          <a:p>
            <a:pPr marL="285750" indent="-285750">
              <a:lnSpc>
                <a:spcPct val="150000"/>
              </a:lnSpc>
              <a:buFont typeface="Arial" panose="020B0604020202020204" pitchFamily="34" charset="0"/>
              <a:buChar char="•"/>
            </a:pPr>
            <a:r>
              <a:rPr lang="en-US" dirty="0" smtClean="0">
                <a:solidFill>
                  <a:schemeClr val="bg1"/>
                </a:solidFill>
                <a:latin typeface="georgia" panose="02040502050405020303" pitchFamily="18" charset="0"/>
              </a:rPr>
              <a:t> Chicago</a:t>
            </a:r>
            <a:r>
              <a:rPr lang="en-US" dirty="0">
                <a:solidFill>
                  <a:schemeClr val="bg1"/>
                </a:solidFill>
                <a:latin typeface="georgia" panose="02040502050405020303" pitchFamily="18" charset="0"/>
              </a:rPr>
              <a:t>, </a:t>
            </a:r>
            <a:r>
              <a:rPr lang="en-US" dirty="0" smtClean="0">
                <a:solidFill>
                  <a:schemeClr val="bg1"/>
                </a:solidFill>
                <a:latin typeface="georgia" panose="02040502050405020303" pitchFamily="18" charset="0"/>
              </a:rPr>
              <a:t>45,000</a:t>
            </a:r>
          </a:p>
          <a:p>
            <a:pPr marL="285750" indent="-285750">
              <a:lnSpc>
                <a:spcPct val="150000"/>
              </a:lnSpc>
              <a:buFont typeface="Arial" panose="020B0604020202020204" pitchFamily="34" charset="0"/>
              <a:buChar char="•"/>
            </a:pPr>
            <a:r>
              <a:rPr lang="en-US" dirty="0" smtClean="0">
                <a:solidFill>
                  <a:schemeClr val="bg1"/>
                </a:solidFill>
                <a:latin typeface="georgia" panose="02040502050405020303" pitchFamily="18" charset="0"/>
              </a:rPr>
              <a:t> Philadelphia 30,000</a:t>
            </a:r>
            <a:endParaRPr lang="en-US" dirty="0">
              <a:solidFill>
                <a:schemeClr val="bg1"/>
              </a:solidFill>
            </a:endParaRPr>
          </a:p>
        </p:txBody>
      </p:sp>
      <p:sp>
        <p:nvSpPr>
          <p:cNvPr id="4" name="Rectangle 14"/>
          <p:cNvSpPr>
            <a:spLocks noChangeArrowheads="1"/>
          </p:cNvSpPr>
          <p:nvPr/>
        </p:nvSpPr>
        <p:spPr bwMode="ltGray">
          <a:xfrm>
            <a:off x="671511" y="381000"/>
            <a:ext cx="7585075" cy="475066"/>
          </a:xfrm>
          <a:prstGeom prst="rect">
            <a:avLst/>
          </a:prstGeom>
          <a:noFill/>
          <a:ln w="9525">
            <a:noFill/>
            <a:miter lim="800000"/>
            <a:headEnd/>
            <a:tailEnd/>
          </a:ln>
          <a:effectLst/>
        </p:spPr>
        <p:txBody>
          <a:bodyPr wrap="square">
            <a:spAutoFit/>
          </a:bodyPr>
          <a:lstStyle/>
          <a:p>
            <a:pPr algn="ctr">
              <a:lnSpc>
                <a:spcPct val="85000"/>
              </a:lnSpc>
              <a:defRPr/>
            </a:pPr>
            <a:r>
              <a:rPr lang="en-US" sz="2900" dirty="0" smtClean="0">
                <a:solidFill>
                  <a:schemeClr val="bg1"/>
                </a:solidFill>
                <a:latin typeface="Calibri" panose="020F0502020204030204" pitchFamily="34" charset="0"/>
              </a:rPr>
              <a:t>NYT – April 20, 2015 </a:t>
            </a:r>
            <a:endParaRPr lang="en-US" sz="290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427604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udit tool checklist 031307_Page_1"/>
          <p:cNvPicPr>
            <a:picLocks noChangeAspect="1" noChangeArrowheads="1"/>
          </p:cNvPicPr>
          <p:nvPr/>
        </p:nvPicPr>
        <p:blipFill>
          <a:blip r:embed="rId2" cstate="print"/>
          <a:srcRect r="221" b="4355"/>
          <a:stretch>
            <a:fillRect/>
          </a:stretch>
        </p:blipFill>
        <p:spPr bwMode="auto">
          <a:xfrm>
            <a:off x="1981200" y="304800"/>
            <a:ext cx="5018087" cy="6121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613525"/>
            <a:ext cx="517525" cy="244475"/>
          </a:xfrm>
          <a:prstGeom prst="rect">
            <a:avLst/>
          </a:prstGeom>
          <a:noFill/>
        </p:spPr>
        <p:txBody>
          <a:bodyPr/>
          <a:lstStyle/>
          <a:p>
            <a:fld id="{D64D833B-3561-47EF-91CF-AE8A3081D2B7}" type="slidenum">
              <a:rPr lang="en-US" smtClean="0">
                <a:latin typeface="Arial" pitchFamily="34" charset="0"/>
              </a:rPr>
              <a:pPr/>
              <a:t>31</a:t>
            </a:fld>
            <a:endParaRPr lang="en-US" smtClean="0">
              <a:latin typeface="Arial" pitchFamily="34" charset="0"/>
            </a:endParaRPr>
          </a:p>
        </p:txBody>
      </p:sp>
      <p:sp>
        <p:nvSpPr>
          <p:cNvPr id="3" name="Slide Number Placeholder 1"/>
          <p:cNvSpPr txBox="1">
            <a:spLocks/>
          </p:cNvSpPr>
          <p:nvPr/>
        </p:nvSpPr>
        <p:spPr bwMode="auto">
          <a:xfrm>
            <a:off x="8458200" y="6613525"/>
            <a:ext cx="517525" cy="244475"/>
          </a:xfrm>
          <a:prstGeom prst="rect">
            <a:avLst/>
          </a:prstGeom>
          <a:noFill/>
          <a:ln w="9525" algn="ctr">
            <a:noFill/>
            <a:miter lim="800000"/>
            <a:headEnd/>
            <a:tailEnd/>
          </a:ln>
        </p:spPr>
        <p:txBody>
          <a:bodyPr>
            <a:spAutoFit/>
          </a:bodyPr>
          <a:lstStyle/>
          <a:p>
            <a:pPr algn="r">
              <a:spcBef>
                <a:spcPct val="50000"/>
              </a:spcBef>
            </a:pPr>
            <a:fld id="{126C733E-E254-4E38-83B5-A35520787791}" type="slidenum">
              <a:rPr lang="en-US" sz="1000">
                <a:solidFill>
                  <a:srgbClr val="0D6072"/>
                </a:solidFill>
              </a:rPr>
              <a:pPr algn="r">
                <a:spcBef>
                  <a:spcPct val="50000"/>
                </a:spcBef>
              </a:pPr>
              <a:t>31</a:t>
            </a:fld>
            <a:endParaRPr lang="en-US" sz="1000">
              <a:solidFill>
                <a:srgbClr val="0D6072"/>
              </a:solidFill>
            </a:endParaRPr>
          </a:p>
        </p:txBody>
      </p:sp>
      <p:sp>
        <p:nvSpPr>
          <p:cNvPr id="4" name="TextBox 2"/>
          <p:cNvSpPr txBox="1">
            <a:spLocks noChangeArrowheads="1"/>
          </p:cNvSpPr>
          <p:nvPr/>
        </p:nvSpPr>
        <p:spPr bwMode="auto">
          <a:xfrm>
            <a:off x="1952625" y="6276975"/>
            <a:ext cx="5143500" cy="369888"/>
          </a:xfrm>
          <a:prstGeom prst="rect">
            <a:avLst/>
          </a:prstGeom>
          <a:noFill/>
          <a:ln w="9525">
            <a:noFill/>
            <a:miter lim="800000"/>
            <a:headEnd/>
            <a:tailEnd/>
          </a:ln>
        </p:spPr>
        <p:txBody>
          <a:bodyPr>
            <a:spAutoFit/>
          </a:bodyPr>
          <a:lstStyle/>
          <a:p>
            <a:r>
              <a:rPr lang="en-US">
                <a:solidFill>
                  <a:srgbClr val="002060"/>
                </a:solidFill>
              </a:rPr>
              <a:t>Leung IJBNPA 2010</a:t>
            </a:r>
          </a:p>
        </p:txBody>
      </p:sp>
      <p:sp>
        <p:nvSpPr>
          <p:cNvPr id="5" name="Slide Number Placeholder 1"/>
          <p:cNvSpPr txBox="1">
            <a:spLocks/>
          </p:cNvSpPr>
          <p:nvPr/>
        </p:nvSpPr>
        <p:spPr bwMode="auto">
          <a:xfrm>
            <a:off x="8458200" y="6613525"/>
            <a:ext cx="517525" cy="244475"/>
          </a:xfrm>
          <a:prstGeom prst="rect">
            <a:avLst/>
          </a:prstGeom>
          <a:noFill/>
          <a:ln w="9525" algn="ctr">
            <a:noFill/>
            <a:miter lim="800000"/>
            <a:headEnd/>
            <a:tailEnd/>
          </a:ln>
        </p:spPr>
        <p:txBody>
          <a:bodyPr>
            <a:spAutoFit/>
          </a:bodyPr>
          <a:lstStyle/>
          <a:p>
            <a:pPr algn="r">
              <a:spcBef>
                <a:spcPct val="50000"/>
              </a:spcBef>
            </a:pPr>
            <a:fld id="{D47ACD24-19E9-4F2C-9505-0746D2251700}" type="slidenum">
              <a:rPr lang="en-US" sz="1000">
                <a:solidFill>
                  <a:srgbClr val="0D6072"/>
                </a:solidFill>
              </a:rPr>
              <a:pPr algn="r">
                <a:spcBef>
                  <a:spcPct val="50000"/>
                </a:spcBef>
              </a:pPr>
              <a:t>31</a:t>
            </a:fld>
            <a:endParaRPr lang="en-US" sz="1000">
              <a:solidFill>
                <a:srgbClr val="0D6072"/>
              </a:solidFill>
            </a:endParaRPr>
          </a:p>
        </p:txBody>
      </p:sp>
      <p:sp>
        <p:nvSpPr>
          <p:cNvPr id="6" name="Rectangle 5"/>
          <p:cNvSpPr/>
          <p:nvPr/>
        </p:nvSpPr>
        <p:spPr>
          <a:xfrm>
            <a:off x="1295400" y="1295400"/>
            <a:ext cx="6696075" cy="3170238"/>
          </a:xfrm>
          <a:prstGeom prst="rect">
            <a:avLst/>
          </a:prstGeom>
        </p:spPr>
        <p:txBody>
          <a:bodyPr>
            <a:spAutoFit/>
          </a:bodyPr>
          <a:lstStyle/>
          <a:p>
            <a:pPr marL="342900" indent="-342900">
              <a:buFont typeface="+mj-lt"/>
              <a:buAutoNum type="arabicPeriod"/>
              <a:defRPr/>
            </a:pPr>
            <a:r>
              <a:rPr lang="en-US" sz="2000" b="1" dirty="0">
                <a:solidFill>
                  <a:schemeClr val="bg1"/>
                </a:solidFill>
                <a:latin typeface="Arial" charset="0"/>
              </a:rPr>
              <a:t>“mixed residential and commercial”</a:t>
            </a:r>
          </a:p>
          <a:p>
            <a:pPr marL="685800" lvl="1" indent="-228600">
              <a:buFont typeface="Arial" pitchFamily="34" charset="0"/>
              <a:buChar char="•"/>
              <a:defRPr/>
            </a:pPr>
            <a:r>
              <a:rPr lang="en-US" sz="2000" dirty="0">
                <a:solidFill>
                  <a:schemeClr val="bg1"/>
                </a:solidFill>
                <a:latin typeface="Arial" charset="0"/>
              </a:rPr>
              <a:t>Two-six-family homes (“walk-ups”)</a:t>
            </a:r>
          </a:p>
          <a:p>
            <a:pPr marL="685800" lvl="1" indent="-228600">
              <a:buFont typeface="Arial" pitchFamily="34" charset="0"/>
              <a:buChar char="•"/>
              <a:defRPr/>
            </a:pPr>
            <a:r>
              <a:rPr lang="en-US" sz="2000" dirty="0">
                <a:solidFill>
                  <a:schemeClr val="bg1"/>
                </a:solidFill>
                <a:latin typeface="Arial" charset="0"/>
              </a:rPr>
              <a:t>Apartment building/ complex or condominium</a:t>
            </a:r>
          </a:p>
          <a:p>
            <a:pPr marL="685800" lvl="1" indent="-228600">
              <a:buFont typeface="Arial" pitchFamily="34" charset="0"/>
              <a:buChar char="•"/>
              <a:defRPr/>
            </a:pPr>
            <a:r>
              <a:rPr lang="en-US" sz="2000" dirty="0">
                <a:solidFill>
                  <a:schemeClr val="bg1"/>
                </a:solidFill>
                <a:latin typeface="Arial" charset="0"/>
              </a:rPr>
              <a:t>Convenience or small grocery store</a:t>
            </a:r>
          </a:p>
          <a:p>
            <a:pPr marL="800100" lvl="1" indent="-342900">
              <a:defRPr/>
            </a:pPr>
            <a:r>
              <a:rPr lang="en-US" sz="2000" b="1" dirty="0">
                <a:solidFill>
                  <a:schemeClr val="bg1"/>
                </a:solidFill>
                <a:latin typeface="Arial" charset="0"/>
              </a:rPr>
              <a:t> </a:t>
            </a:r>
          </a:p>
          <a:p>
            <a:pPr marL="342900" indent="-342900">
              <a:defRPr/>
            </a:pPr>
            <a:r>
              <a:rPr lang="en-US" sz="2000" b="1" dirty="0">
                <a:solidFill>
                  <a:schemeClr val="bg1"/>
                </a:solidFill>
                <a:latin typeface="Arial" charset="0"/>
              </a:rPr>
              <a:t>2. “food and retail” </a:t>
            </a:r>
          </a:p>
          <a:p>
            <a:pPr marL="822960" lvl="1" indent="-283464" fontAlgn="auto">
              <a:spcAft>
                <a:spcPts val="0"/>
              </a:spcAft>
              <a:buFont typeface="Arial" pitchFamily="34" charset="0"/>
              <a:buChar char="•"/>
              <a:defRPr/>
            </a:pPr>
            <a:r>
              <a:rPr lang="en-US" sz="2000" dirty="0">
                <a:solidFill>
                  <a:schemeClr val="bg1"/>
                </a:solidFill>
                <a:latin typeface="Arial" charset="0"/>
              </a:rPr>
              <a:t>Chain fast food restaurant</a:t>
            </a:r>
          </a:p>
          <a:p>
            <a:pPr marL="822960" lvl="1" indent="-283464" fontAlgn="auto">
              <a:spcAft>
                <a:spcPts val="0"/>
              </a:spcAft>
              <a:buFont typeface="Arial" pitchFamily="34" charset="0"/>
              <a:buChar char="•"/>
              <a:defRPr/>
            </a:pPr>
            <a:r>
              <a:rPr lang="en-US" sz="2000" dirty="0">
                <a:solidFill>
                  <a:schemeClr val="bg1"/>
                </a:solidFill>
                <a:latin typeface="Arial" charset="0"/>
              </a:rPr>
              <a:t>Supermarket</a:t>
            </a:r>
          </a:p>
          <a:p>
            <a:pPr marL="822960" lvl="1" indent="-283464" fontAlgn="auto">
              <a:spcAft>
                <a:spcPts val="0"/>
              </a:spcAft>
              <a:buFont typeface="Arial" pitchFamily="34" charset="0"/>
              <a:buChar char="•"/>
              <a:defRPr/>
            </a:pPr>
            <a:r>
              <a:rPr lang="en-US" sz="2000" dirty="0">
                <a:solidFill>
                  <a:schemeClr val="bg1"/>
                </a:solidFill>
                <a:latin typeface="Arial" charset="0"/>
              </a:rPr>
              <a:t>Full-service restaurant</a:t>
            </a:r>
          </a:p>
          <a:p>
            <a:pPr marL="822960" lvl="1" indent="-283464" fontAlgn="auto">
              <a:spcAft>
                <a:spcPts val="0"/>
              </a:spcAft>
              <a:buFont typeface="Arial" pitchFamily="34" charset="0"/>
              <a:buChar char="•"/>
              <a:defRPr/>
            </a:pPr>
            <a:r>
              <a:rPr lang="en-US" sz="2000" dirty="0">
                <a:solidFill>
                  <a:schemeClr val="bg1"/>
                </a:solidFill>
                <a:latin typeface="Arial" charset="0"/>
              </a:rPr>
              <a:t>Coffee shop</a:t>
            </a:r>
            <a:endParaRPr lang="en-US" sz="2000" b="1" dirty="0">
              <a:solidFill>
                <a:schemeClr val="bg1"/>
              </a:solidFill>
              <a:latin typeface="Arial" charset="0"/>
            </a:endParaRPr>
          </a:p>
        </p:txBody>
      </p:sp>
      <p:sp>
        <p:nvSpPr>
          <p:cNvPr id="7" name="Title 1"/>
          <p:cNvSpPr txBox="1">
            <a:spLocks/>
          </p:cNvSpPr>
          <p:nvPr/>
        </p:nvSpPr>
        <p:spPr>
          <a:xfrm>
            <a:off x="1679575" y="304800"/>
            <a:ext cx="5102225" cy="690562"/>
          </a:xfrm>
          <a:prstGeom prst="rect">
            <a:avLst/>
          </a:prstGeom>
        </p:spPr>
        <p:txBody>
          <a:bodyPr/>
          <a:lstStyle/>
          <a:p>
            <a:pPr eaLnBrk="0" hangingPunct="0">
              <a:lnSpc>
                <a:spcPct val="95000"/>
              </a:lnSpc>
              <a:defRPr/>
            </a:pPr>
            <a:r>
              <a:rPr lang="en-US" sz="2600" b="1" kern="0" dirty="0" smtClean="0">
                <a:solidFill>
                  <a:schemeClr val="bg1"/>
                </a:solidFill>
                <a:latin typeface="+mj-lt"/>
                <a:ea typeface="+mj-ea"/>
                <a:cs typeface="+mj-cs"/>
              </a:rPr>
              <a:t>Neighborhood </a:t>
            </a:r>
            <a:r>
              <a:rPr lang="en-US" sz="2600" b="1" kern="0" dirty="0">
                <a:solidFill>
                  <a:schemeClr val="bg1"/>
                </a:solidFill>
                <a:latin typeface="+mj-lt"/>
                <a:ea typeface="+mj-ea"/>
                <a:cs typeface="+mj-cs"/>
              </a:rPr>
              <a:t>constructs</a:t>
            </a:r>
          </a:p>
        </p:txBody>
      </p:sp>
      <p:pic>
        <p:nvPicPr>
          <p:cNvPr id="8" name="Picture 2"/>
          <p:cNvPicPr>
            <a:picLocks noChangeAspect="1" noChangeArrowheads="1"/>
          </p:cNvPicPr>
          <p:nvPr/>
        </p:nvPicPr>
        <p:blipFill>
          <a:blip r:embed="rId2" cstate="print"/>
          <a:srcRect/>
          <a:stretch>
            <a:fillRect/>
          </a:stretch>
        </p:blipFill>
        <p:spPr bwMode="auto">
          <a:xfrm>
            <a:off x="6438900" y="4745038"/>
            <a:ext cx="2184400" cy="147478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613525"/>
            <a:ext cx="517525" cy="244475"/>
          </a:xfrm>
          <a:prstGeom prst="rect">
            <a:avLst/>
          </a:prstGeom>
          <a:noFill/>
        </p:spPr>
        <p:txBody>
          <a:bodyPr/>
          <a:lstStyle/>
          <a:p>
            <a:fld id="{FC990C59-2C7F-474F-A4E0-5DB082D83E22}" type="slidenum">
              <a:rPr lang="en-US" smtClean="0">
                <a:latin typeface="Arial" pitchFamily="34" charset="0"/>
              </a:rPr>
              <a:pPr/>
              <a:t>32</a:t>
            </a:fld>
            <a:endParaRPr lang="en-US" smtClean="0">
              <a:latin typeface="Arial" pitchFamily="34" charset="0"/>
            </a:endParaRPr>
          </a:p>
        </p:txBody>
      </p:sp>
      <p:sp>
        <p:nvSpPr>
          <p:cNvPr id="3" name="Slide Number Placeholder 1"/>
          <p:cNvSpPr txBox="1">
            <a:spLocks/>
          </p:cNvSpPr>
          <p:nvPr/>
        </p:nvSpPr>
        <p:spPr bwMode="auto">
          <a:xfrm>
            <a:off x="8458200" y="6613525"/>
            <a:ext cx="517525" cy="244475"/>
          </a:xfrm>
          <a:prstGeom prst="rect">
            <a:avLst/>
          </a:prstGeom>
          <a:noFill/>
          <a:ln w="9525" algn="ctr">
            <a:noFill/>
            <a:miter lim="800000"/>
            <a:headEnd/>
            <a:tailEnd/>
          </a:ln>
        </p:spPr>
        <p:txBody>
          <a:bodyPr>
            <a:spAutoFit/>
          </a:bodyPr>
          <a:lstStyle/>
          <a:p>
            <a:pPr algn="r">
              <a:spcBef>
                <a:spcPct val="50000"/>
              </a:spcBef>
            </a:pPr>
            <a:fld id="{76BE6F09-B6D0-498C-BDBB-F052724B318F}" type="slidenum">
              <a:rPr lang="en-US" sz="1000">
                <a:solidFill>
                  <a:srgbClr val="0D6072"/>
                </a:solidFill>
              </a:rPr>
              <a:pPr algn="r">
                <a:spcBef>
                  <a:spcPct val="50000"/>
                </a:spcBef>
              </a:pPr>
              <a:t>32</a:t>
            </a:fld>
            <a:endParaRPr lang="en-US" sz="1000">
              <a:solidFill>
                <a:srgbClr val="0D6072"/>
              </a:solidFill>
            </a:endParaRPr>
          </a:p>
        </p:txBody>
      </p:sp>
      <p:sp>
        <p:nvSpPr>
          <p:cNvPr id="4" name="Title 1"/>
          <p:cNvSpPr txBox="1">
            <a:spLocks/>
          </p:cNvSpPr>
          <p:nvPr/>
        </p:nvSpPr>
        <p:spPr>
          <a:xfrm>
            <a:off x="1679575" y="481013"/>
            <a:ext cx="7464425" cy="960437"/>
          </a:xfrm>
          <a:prstGeom prst="rect">
            <a:avLst/>
          </a:prstGeom>
        </p:spPr>
        <p:txBody>
          <a:bodyPr/>
          <a:lstStyle/>
          <a:p>
            <a:pPr eaLnBrk="0" hangingPunct="0">
              <a:lnSpc>
                <a:spcPct val="95000"/>
              </a:lnSpc>
              <a:defRPr/>
            </a:pPr>
            <a:r>
              <a:rPr lang="en-US" sz="2600" b="1" kern="0" dirty="0">
                <a:solidFill>
                  <a:schemeClr val="bg1"/>
                </a:solidFill>
                <a:latin typeface="+mj-lt"/>
                <a:ea typeface="+mj-ea"/>
                <a:cs typeface="+mj-cs"/>
              </a:rPr>
              <a:t>Methods Girls’ energy intake (i.e. calories)</a:t>
            </a:r>
          </a:p>
        </p:txBody>
      </p:sp>
      <p:sp>
        <p:nvSpPr>
          <p:cNvPr id="5" name="Rectangle 3"/>
          <p:cNvSpPr>
            <a:spLocks noChangeArrowheads="1"/>
          </p:cNvSpPr>
          <p:nvPr/>
        </p:nvSpPr>
        <p:spPr bwMode="auto">
          <a:xfrm>
            <a:off x="2130425" y="1744663"/>
            <a:ext cx="6634163" cy="985837"/>
          </a:xfrm>
          <a:prstGeom prst="rect">
            <a:avLst/>
          </a:prstGeom>
          <a:noFill/>
          <a:ln w="9525">
            <a:noFill/>
            <a:miter lim="800000"/>
            <a:headEnd/>
            <a:tailEnd/>
          </a:ln>
        </p:spPr>
        <p:txBody>
          <a:bodyPr>
            <a:spAutoFit/>
          </a:bodyPr>
          <a:lstStyle/>
          <a:p>
            <a:pPr lvl="1">
              <a:spcAft>
                <a:spcPts val="1200"/>
              </a:spcAft>
            </a:pPr>
            <a:r>
              <a:rPr lang="en-US" sz="2400" dirty="0">
                <a:solidFill>
                  <a:schemeClr val="bg1"/>
                </a:solidFill>
              </a:rPr>
              <a:t>Total energy intake in kilocalories (quartiles)</a:t>
            </a:r>
          </a:p>
          <a:p>
            <a:pPr lvl="1"/>
            <a:r>
              <a:rPr lang="en-US" sz="2400" dirty="0">
                <a:solidFill>
                  <a:schemeClr val="bg1"/>
                </a:solidFill>
              </a:rPr>
              <a:t>Based on 24-hour recall surveys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58200" y="6613525"/>
            <a:ext cx="517525" cy="244475"/>
          </a:xfrm>
          <a:prstGeom prst="rect">
            <a:avLst/>
          </a:prstGeom>
          <a:noFill/>
        </p:spPr>
        <p:txBody>
          <a:bodyPr/>
          <a:lstStyle/>
          <a:p>
            <a:fld id="{73ABD7FB-7989-4AAB-B299-B977F807BC79}" type="slidenum">
              <a:rPr lang="en-US" smtClean="0">
                <a:latin typeface="Arial" pitchFamily="34" charset="0"/>
              </a:rPr>
              <a:pPr/>
              <a:t>33</a:t>
            </a:fld>
            <a:endParaRPr lang="en-US" smtClean="0">
              <a:latin typeface="Arial" pitchFamily="34" charset="0"/>
            </a:endParaRPr>
          </a:p>
        </p:txBody>
      </p:sp>
      <p:sp>
        <p:nvSpPr>
          <p:cNvPr id="3" name="Slide Number Placeholder 1"/>
          <p:cNvSpPr txBox="1">
            <a:spLocks/>
          </p:cNvSpPr>
          <p:nvPr/>
        </p:nvSpPr>
        <p:spPr bwMode="auto">
          <a:xfrm>
            <a:off x="8458200" y="6613525"/>
            <a:ext cx="517525" cy="244475"/>
          </a:xfrm>
          <a:prstGeom prst="rect">
            <a:avLst/>
          </a:prstGeom>
          <a:noFill/>
          <a:ln w="9525" algn="ctr">
            <a:noFill/>
            <a:miter lim="800000"/>
            <a:headEnd/>
            <a:tailEnd/>
          </a:ln>
        </p:spPr>
        <p:txBody>
          <a:bodyPr>
            <a:spAutoFit/>
          </a:bodyPr>
          <a:lstStyle/>
          <a:p>
            <a:pPr algn="r">
              <a:spcBef>
                <a:spcPct val="50000"/>
              </a:spcBef>
            </a:pPr>
            <a:fld id="{9A635594-9320-453C-9810-C8E86F2B4B5D}" type="slidenum">
              <a:rPr lang="en-US" sz="1000">
                <a:solidFill>
                  <a:srgbClr val="0D6072"/>
                </a:solidFill>
              </a:rPr>
              <a:pPr algn="r">
                <a:spcBef>
                  <a:spcPct val="50000"/>
                </a:spcBef>
              </a:pPr>
              <a:t>33</a:t>
            </a:fld>
            <a:endParaRPr lang="en-US" sz="1000">
              <a:solidFill>
                <a:srgbClr val="0D6072"/>
              </a:solidFill>
            </a:endParaRPr>
          </a:p>
        </p:txBody>
      </p:sp>
      <p:sp>
        <p:nvSpPr>
          <p:cNvPr id="4" name="Title 1"/>
          <p:cNvSpPr txBox="1">
            <a:spLocks/>
          </p:cNvSpPr>
          <p:nvPr/>
        </p:nvSpPr>
        <p:spPr bwMode="auto">
          <a:xfrm>
            <a:off x="1873250" y="512763"/>
            <a:ext cx="7061200" cy="904875"/>
          </a:xfrm>
          <a:prstGeom prst="rect">
            <a:avLst/>
          </a:prstGeom>
        </p:spPr>
        <p:txBody>
          <a:bodyPr/>
          <a:lstStyle/>
          <a:p>
            <a:pPr>
              <a:lnSpc>
                <a:spcPct val="95000"/>
              </a:lnSpc>
              <a:defRPr/>
            </a:pPr>
            <a:r>
              <a:rPr lang="en-US" sz="3200" b="1" kern="0" dirty="0">
                <a:solidFill>
                  <a:schemeClr val="bg1"/>
                </a:solidFill>
                <a:latin typeface="+mj-lt"/>
                <a:ea typeface="+mj-ea"/>
                <a:cs typeface="+mj-cs"/>
              </a:rPr>
              <a:t>Total Energy Intake (quartiles)</a:t>
            </a:r>
          </a:p>
        </p:txBody>
      </p:sp>
      <p:graphicFrame>
        <p:nvGraphicFramePr>
          <p:cNvPr id="5" name="Group 64"/>
          <p:cNvGraphicFramePr>
            <a:graphicFrameLocks noGrp="1"/>
          </p:cNvGraphicFramePr>
          <p:nvPr/>
        </p:nvGraphicFramePr>
        <p:xfrm>
          <a:off x="1773238" y="1382713"/>
          <a:ext cx="6913756" cy="3931920"/>
        </p:xfrm>
        <a:graphic>
          <a:graphicData uri="http://schemas.openxmlformats.org/drawingml/2006/table">
            <a:tbl>
              <a:tblPr/>
              <a:tblGrid>
                <a:gridCol w="4249079"/>
                <a:gridCol w="1152293"/>
                <a:gridCol w="1512384"/>
              </a:tblGrid>
              <a:tr h="786184">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endParaRPr kumimoji="0" lang="en-US" sz="2400" b="0" i="0" u="none" strike="noStrike" cap="none" normalizeH="0" baseline="0" dirty="0" smtClean="0">
                        <a:ln>
                          <a:solidFill>
                            <a:schemeClr val="bg2"/>
                          </a:solidFill>
                        </a:ln>
                        <a:solidFill>
                          <a:schemeClr val="bg1"/>
                        </a:solidFill>
                        <a:effectLst/>
                        <a:latin typeface="Gill Sans MT"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solidFill>
                              <a:schemeClr val="bg2"/>
                            </a:solidFill>
                          </a:ln>
                          <a:solidFill>
                            <a:schemeClr val="bg1"/>
                          </a:solidFill>
                          <a:effectLst/>
                          <a:latin typeface="Gill Sans MT" pitchFamily="34" charset="0"/>
                        </a:rPr>
                        <a:t>Odds Ratio</a:t>
                      </a:r>
                      <a:r>
                        <a:rPr kumimoji="0" lang="en-US" sz="2400" b="0" i="0" u="none" strike="noStrike" cap="none" normalizeH="0" baseline="30000" smtClean="0">
                          <a:ln>
                            <a:solidFill>
                              <a:schemeClr val="bg2"/>
                            </a:solidFill>
                          </a:ln>
                          <a:solidFill>
                            <a:schemeClr val="bg1"/>
                          </a:solidFill>
                          <a:effectLst/>
                          <a:latin typeface="Gill Sans MT"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solidFill>
                              <a:schemeClr val="bg2"/>
                            </a:solidFill>
                          </a:ln>
                          <a:solidFill>
                            <a:schemeClr val="bg1"/>
                          </a:solidFill>
                          <a:effectLst/>
                          <a:latin typeface="Gill Sans MT" pitchFamily="34" charset="0"/>
                        </a:rPr>
                        <a:t>95% 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6184">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solidFill>
                              <a:schemeClr val="bg2"/>
                            </a:solidFill>
                          </a:ln>
                          <a:solidFill>
                            <a:schemeClr val="bg1"/>
                          </a:solidFill>
                          <a:effectLst/>
                          <a:latin typeface="Gill Sans MT" pitchFamily="34" charset="0"/>
                        </a:rPr>
                        <a:t>Mixed residential and commercial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solidFill>
                              <a:schemeClr val="bg2"/>
                            </a:solidFill>
                          </a:ln>
                          <a:solidFill>
                            <a:schemeClr val="bg1"/>
                          </a:solidFill>
                          <a:effectLst/>
                          <a:latin typeface="Gill Sans MT" pitchFamily="34" charset="0"/>
                        </a:rPr>
                        <a:t>0.94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solidFill>
                              <a:schemeClr val="bg2"/>
                            </a:solidFill>
                          </a:ln>
                          <a:solidFill>
                            <a:schemeClr val="bg1"/>
                          </a:solidFill>
                          <a:effectLst/>
                          <a:latin typeface="Gill Sans MT" pitchFamily="34" charset="0"/>
                        </a:rPr>
                        <a:t>0.85, 1.04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470">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solidFill>
                              <a:schemeClr val="bg2"/>
                            </a:solidFill>
                          </a:ln>
                          <a:solidFill>
                            <a:schemeClr val="bg1"/>
                          </a:solidFill>
                          <a:effectLst/>
                          <a:latin typeface="Gill Sans MT" pitchFamily="34" charset="0"/>
                        </a:rPr>
                        <a:t>Food and retail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solidFill>
                              <a:schemeClr val="bg2"/>
                            </a:solidFill>
                          </a:ln>
                          <a:solidFill>
                            <a:schemeClr val="bg1"/>
                          </a:solidFill>
                          <a:effectLst/>
                          <a:latin typeface="Gill Sans MT" pitchFamily="34" charset="0"/>
                        </a:rPr>
                        <a:t>0.86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solidFill>
                              <a:schemeClr val="bg2"/>
                            </a:solidFill>
                          </a:ln>
                          <a:solidFill>
                            <a:schemeClr val="bg1"/>
                          </a:solidFill>
                          <a:effectLst/>
                          <a:latin typeface="Gill Sans MT" pitchFamily="34" charset="0"/>
                        </a:rPr>
                        <a:t>0.75, 0.98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973">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solidFill>
                              <a:schemeClr val="bg2"/>
                            </a:solidFill>
                          </a:ln>
                          <a:solidFill>
                            <a:schemeClr val="bg1"/>
                          </a:solidFill>
                          <a:effectLst/>
                          <a:latin typeface="Gill Sans MT" pitchFamily="34" charset="0"/>
                        </a:rPr>
                        <a:t>Recreation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solidFill>
                              <a:schemeClr val="bg2"/>
                            </a:solidFill>
                          </a:ln>
                          <a:solidFill>
                            <a:schemeClr val="bg1"/>
                          </a:solidFill>
                          <a:effectLst/>
                          <a:latin typeface="Gill Sans MT" pitchFamily="34" charset="0"/>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solidFill>
                              <a:schemeClr val="bg2"/>
                            </a:solidFill>
                          </a:ln>
                          <a:solidFill>
                            <a:schemeClr val="bg1"/>
                          </a:solidFill>
                          <a:effectLst/>
                          <a:latin typeface="Gill Sans MT" pitchFamily="34" charset="0"/>
                        </a:rPr>
                        <a:t>0.80, 1.14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470">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err="1" smtClean="0">
                          <a:ln>
                            <a:solidFill>
                              <a:schemeClr val="bg2"/>
                            </a:solidFill>
                          </a:ln>
                          <a:solidFill>
                            <a:schemeClr val="bg1"/>
                          </a:solidFill>
                          <a:effectLst/>
                          <a:latin typeface="Gill Sans MT" pitchFamily="34" charset="0"/>
                        </a:rPr>
                        <a:t>Walkability</a:t>
                      </a:r>
                      <a:endParaRPr kumimoji="0" lang="en-US" sz="2400" b="0" i="0" u="none" strike="noStrike" cap="none" normalizeH="0" baseline="0" dirty="0" smtClean="0">
                        <a:ln>
                          <a:solidFill>
                            <a:schemeClr val="bg2"/>
                          </a:solidFill>
                        </a:ln>
                        <a:solidFill>
                          <a:schemeClr val="bg1"/>
                        </a:solidFill>
                        <a:effectLst/>
                        <a:latin typeface="Gill Sans MT"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solidFill>
                              <a:schemeClr val="bg2"/>
                            </a:solidFill>
                          </a:ln>
                          <a:solidFill>
                            <a:schemeClr val="bg1"/>
                          </a:solidFill>
                          <a:effectLst/>
                          <a:latin typeface="Gill Sans MT"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solidFill>
                              <a:schemeClr val="bg2"/>
                            </a:solidFill>
                          </a:ln>
                          <a:solidFill>
                            <a:schemeClr val="bg1"/>
                          </a:solidFill>
                          <a:effectLst/>
                          <a:latin typeface="Gill Sans MT" pitchFamily="34" charset="0"/>
                        </a:rPr>
                        <a:t>0.80, 1.25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973">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solidFill>
                              <a:schemeClr val="bg2"/>
                            </a:solidFill>
                          </a:ln>
                          <a:solidFill>
                            <a:schemeClr val="bg1"/>
                          </a:solidFill>
                          <a:effectLst/>
                          <a:latin typeface="Gill Sans MT" pitchFamily="34" charset="0"/>
                        </a:rPr>
                        <a:t>Incomplete sports equipment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solidFill>
                              <a:schemeClr val="bg2"/>
                            </a:solidFill>
                          </a:ln>
                          <a:solidFill>
                            <a:schemeClr val="bg1"/>
                          </a:solidFill>
                          <a:effectLst/>
                          <a:latin typeface="Gill Sans MT" pitchFamily="34" charset="0"/>
                        </a:rPr>
                        <a:t>0.41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solidFill>
                              <a:schemeClr val="bg2"/>
                            </a:solidFill>
                          </a:ln>
                          <a:solidFill>
                            <a:schemeClr val="bg1"/>
                          </a:solidFill>
                          <a:effectLst/>
                          <a:latin typeface="Gill Sans MT" pitchFamily="34" charset="0"/>
                        </a:rPr>
                        <a:t>0.15, 1.14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470">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solidFill>
                              <a:schemeClr val="bg2"/>
                            </a:solidFill>
                          </a:ln>
                          <a:solidFill>
                            <a:schemeClr val="bg1"/>
                          </a:solidFill>
                          <a:effectLst/>
                          <a:latin typeface="Gill Sans MT" pitchFamily="34" charset="0"/>
                        </a:rPr>
                        <a:t>Physical disorder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solidFill>
                              <a:schemeClr val="bg2"/>
                            </a:solidFill>
                          </a:ln>
                          <a:solidFill>
                            <a:schemeClr val="bg1"/>
                          </a:solidFill>
                          <a:effectLst/>
                          <a:latin typeface="Gill Sans MT" pitchFamily="34" charset="0"/>
                        </a:rPr>
                        <a:t>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solidFill>
                              <a:schemeClr val="bg2"/>
                            </a:solidFill>
                          </a:ln>
                          <a:solidFill>
                            <a:schemeClr val="bg1"/>
                          </a:solidFill>
                          <a:effectLst/>
                          <a:latin typeface="Gill Sans MT" pitchFamily="34" charset="0"/>
                        </a:rPr>
                        <a:t>0.72, 1.28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65"/>
          <p:cNvSpPr txBox="1">
            <a:spLocks noChangeArrowheads="1"/>
          </p:cNvSpPr>
          <p:nvPr/>
        </p:nvSpPr>
        <p:spPr bwMode="auto">
          <a:xfrm>
            <a:off x="914400" y="6273800"/>
            <a:ext cx="7045325" cy="584200"/>
          </a:xfrm>
          <a:prstGeom prst="rect">
            <a:avLst/>
          </a:prstGeom>
          <a:noFill/>
          <a:ln w="9525">
            <a:noFill/>
            <a:miter lim="800000"/>
            <a:headEnd/>
            <a:tailEnd/>
          </a:ln>
        </p:spPr>
        <p:txBody>
          <a:bodyPr>
            <a:spAutoFit/>
          </a:bodyPr>
          <a:lstStyle/>
          <a:p>
            <a:pPr>
              <a:spcBef>
                <a:spcPct val="50000"/>
              </a:spcBef>
            </a:pPr>
            <a:r>
              <a:rPr lang="en-US" sz="1600" dirty="0"/>
              <a:t>† Adjusted for age, race/ethnicity, BMI, age of birth mother, household size, and household income</a:t>
            </a:r>
          </a:p>
        </p:txBody>
      </p:sp>
      <p:sp>
        <p:nvSpPr>
          <p:cNvPr id="7" name="Oval 66"/>
          <p:cNvSpPr>
            <a:spLocks noChangeArrowheads="1"/>
          </p:cNvSpPr>
          <p:nvPr/>
        </p:nvSpPr>
        <p:spPr bwMode="auto">
          <a:xfrm>
            <a:off x="1460500" y="2932113"/>
            <a:ext cx="7531100" cy="685800"/>
          </a:xfrm>
          <a:prstGeom prst="ellipse">
            <a:avLst/>
          </a:prstGeom>
          <a:noFill/>
          <a:ln w="38100">
            <a:solidFill>
              <a:schemeClr val="accent2"/>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bwMode="auto">
          <a:xfrm>
            <a:off x="8458200" y="6613525"/>
            <a:ext cx="517525" cy="244475"/>
          </a:xfrm>
          <a:prstGeom prst="rect">
            <a:avLst/>
          </a:prstGeom>
          <a:noFill/>
          <a:ln w="9525" algn="ctr">
            <a:noFill/>
            <a:miter lim="800000"/>
            <a:headEnd/>
            <a:tailEnd/>
          </a:ln>
        </p:spPr>
        <p:txBody>
          <a:bodyPr>
            <a:spAutoFit/>
          </a:bodyPr>
          <a:lstStyle/>
          <a:p>
            <a:pPr algn="r">
              <a:spcBef>
                <a:spcPct val="50000"/>
              </a:spcBef>
            </a:pPr>
            <a:fld id="{24765283-2976-4832-B088-87DD74D03580}" type="slidenum">
              <a:rPr lang="en-US" sz="1000">
                <a:solidFill>
                  <a:srgbClr val="0D6072"/>
                </a:solidFill>
              </a:rPr>
              <a:pPr algn="r">
                <a:spcBef>
                  <a:spcPct val="50000"/>
                </a:spcBef>
              </a:pPr>
              <a:t>34</a:t>
            </a:fld>
            <a:endParaRPr lang="en-US" sz="1000">
              <a:solidFill>
                <a:srgbClr val="0D6072"/>
              </a:solidFill>
            </a:endParaRPr>
          </a:p>
        </p:txBody>
      </p:sp>
      <p:sp>
        <p:nvSpPr>
          <p:cNvPr id="4" name="Rectangle 2"/>
          <p:cNvSpPr txBox="1">
            <a:spLocks/>
          </p:cNvSpPr>
          <p:nvPr/>
        </p:nvSpPr>
        <p:spPr bwMode="auto">
          <a:xfrm>
            <a:off x="914400" y="381000"/>
            <a:ext cx="7083425" cy="860425"/>
          </a:xfrm>
          <a:prstGeom prst="rect">
            <a:avLst/>
          </a:prstGeom>
          <a:noFill/>
        </p:spPr>
        <p:txBody>
          <a:bodyPr/>
          <a:lstStyle/>
          <a:p>
            <a:pPr>
              <a:lnSpc>
                <a:spcPct val="95000"/>
              </a:lnSpc>
              <a:defRPr/>
            </a:pPr>
            <a:r>
              <a:rPr lang="en-US" sz="3200" b="1" kern="0" dirty="0">
                <a:solidFill>
                  <a:schemeClr val="bg1"/>
                </a:solidFill>
                <a:latin typeface="+mj-lt"/>
                <a:ea typeface="+mj-ea"/>
                <a:cs typeface="+mj-cs"/>
              </a:rPr>
              <a:t>Total energy intake (continued)</a:t>
            </a:r>
          </a:p>
        </p:txBody>
      </p:sp>
      <p:sp>
        <p:nvSpPr>
          <p:cNvPr id="5" name="Rectangle 3"/>
          <p:cNvSpPr txBox="1">
            <a:spLocks/>
          </p:cNvSpPr>
          <p:nvPr/>
        </p:nvSpPr>
        <p:spPr>
          <a:xfrm>
            <a:off x="1295400" y="1447800"/>
            <a:ext cx="6423025" cy="3119438"/>
          </a:xfrm>
          <a:prstGeom prst="rect">
            <a:avLst/>
          </a:prstGeom>
        </p:spPr>
        <p:txBody>
          <a:bodyPr/>
          <a:lstStyle/>
          <a:p>
            <a:pPr marL="288925" indent="-288925">
              <a:lnSpc>
                <a:spcPct val="95000"/>
              </a:lnSpc>
              <a:spcBef>
                <a:spcPct val="20000"/>
              </a:spcBef>
              <a:spcAft>
                <a:spcPct val="20000"/>
              </a:spcAft>
              <a:buClr>
                <a:srgbClr val="D14B01"/>
              </a:buClr>
              <a:buFontTx/>
              <a:buChar char="•"/>
              <a:defRPr/>
            </a:pPr>
            <a:r>
              <a:rPr lang="en-US" sz="2800" kern="0" dirty="0">
                <a:solidFill>
                  <a:schemeClr val="bg1"/>
                </a:solidFill>
                <a:latin typeface="+mn-lt"/>
              </a:rPr>
              <a:t>OR = 0.86, 95% CI (0.75, 0.98)</a:t>
            </a:r>
          </a:p>
          <a:p>
            <a:pPr marL="288925" indent="-288925">
              <a:lnSpc>
                <a:spcPct val="95000"/>
              </a:lnSpc>
              <a:spcBef>
                <a:spcPct val="20000"/>
              </a:spcBef>
              <a:spcAft>
                <a:spcPct val="20000"/>
              </a:spcAft>
              <a:buClr>
                <a:srgbClr val="D14B01"/>
              </a:buClr>
              <a:buFontTx/>
              <a:buChar char="•"/>
              <a:defRPr/>
            </a:pPr>
            <a:r>
              <a:rPr lang="en-US" sz="2800" kern="0" dirty="0">
                <a:solidFill>
                  <a:schemeClr val="bg1"/>
                </a:solidFill>
                <a:latin typeface="+mn-lt"/>
              </a:rPr>
              <a:t>For every one-item increase in food outlets, there is a 14% decreased odds in consuming the next highest quartile of calories. </a:t>
            </a:r>
          </a:p>
          <a:p>
            <a:pPr marL="288925" indent="-288925">
              <a:lnSpc>
                <a:spcPct val="95000"/>
              </a:lnSpc>
              <a:spcBef>
                <a:spcPct val="20000"/>
              </a:spcBef>
              <a:spcAft>
                <a:spcPct val="20000"/>
              </a:spcAft>
              <a:buClr>
                <a:srgbClr val="D14B01"/>
              </a:buClr>
              <a:buFontTx/>
              <a:buChar char="•"/>
              <a:defRPr/>
            </a:pPr>
            <a:r>
              <a:rPr lang="en-US" sz="2800" kern="0" dirty="0">
                <a:solidFill>
                  <a:schemeClr val="bg1"/>
                </a:solidFill>
                <a:latin typeface="+mn-lt"/>
              </a:rPr>
              <a:t>There is an inverse association between food outlets and total energy intake. </a:t>
            </a:r>
          </a:p>
        </p:txBody>
      </p:sp>
      <p:sp>
        <p:nvSpPr>
          <p:cNvPr id="6" name="TextBox 2"/>
          <p:cNvSpPr txBox="1">
            <a:spLocks noChangeArrowheads="1"/>
          </p:cNvSpPr>
          <p:nvPr/>
        </p:nvSpPr>
        <p:spPr bwMode="auto">
          <a:xfrm>
            <a:off x="1952625" y="6276975"/>
            <a:ext cx="5143500" cy="369888"/>
          </a:xfrm>
          <a:prstGeom prst="rect">
            <a:avLst/>
          </a:prstGeom>
          <a:noFill/>
          <a:ln w="9525">
            <a:noFill/>
            <a:miter lim="800000"/>
            <a:headEnd/>
            <a:tailEnd/>
          </a:ln>
        </p:spPr>
        <p:txBody>
          <a:bodyPr>
            <a:spAutoFit/>
          </a:bodyPr>
          <a:lstStyle/>
          <a:p>
            <a:r>
              <a:rPr lang="en-US">
                <a:solidFill>
                  <a:srgbClr val="002060"/>
                </a:solidFill>
              </a:rPr>
              <a:t>Leung IJBNPA 2010</a:t>
            </a:r>
          </a:p>
        </p:txBody>
      </p:sp>
      <p:pic>
        <p:nvPicPr>
          <p:cNvPr id="7" name="Picture 5" descr="cygnet logo.jpg"/>
          <p:cNvPicPr>
            <a:picLocks noChangeAspect="1"/>
          </p:cNvPicPr>
          <p:nvPr/>
        </p:nvPicPr>
        <p:blipFill>
          <a:blip r:embed="rId2" cstate="print"/>
          <a:srcRect/>
          <a:stretch>
            <a:fillRect/>
          </a:stretch>
        </p:blipFill>
        <p:spPr bwMode="auto">
          <a:xfrm>
            <a:off x="533400" y="5486400"/>
            <a:ext cx="1000125" cy="11017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Drugs and Alcohol</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l="25834" t="19260" r="29583" b="14074"/>
          <a:stretch>
            <a:fillRect/>
          </a:stretch>
        </p:blipFill>
        <p:spPr bwMode="auto">
          <a:xfrm>
            <a:off x="914400" y="990600"/>
            <a:ext cx="7467600" cy="5105400"/>
          </a:xfrm>
          <a:prstGeom prst="rect">
            <a:avLst/>
          </a:prstGeom>
          <a:noFill/>
          <a:ln w="9525">
            <a:noFill/>
            <a:miter lim="800000"/>
            <a:headEnd/>
            <a:tailEnd/>
          </a:ln>
        </p:spPr>
      </p:pic>
      <p:sp>
        <p:nvSpPr>
          <p:cNvPr id="4" name="Rectangle 3"/>
          <p:cNvSpPr/>
          <p:nvPr/>
        </p:nvSpPr>
        <p:spPr>
          <a:xfrm>
            <a:off x="2133600" y="6324600"/>
            <a:ext cx="4473789" cy="369332"/>
          </a:xfrm>
          <a:prstGeom prst="rect">
            <a:avLst/>
          </a:prstGeom>
        </p:spPr>
        <p:txBody>
          <a:bodyPr wrap="none">
            <a:spAutoFit/>
          </a:bodyPr>
          <a:lstStyle/>
          <a:p>
            <a:r>
              <a:rPr lang="en-US" dirty="0" smtClean="0"/>
              <a:t>2013 National Survey on Drug Use and Health</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Stress triggers HPA and SNS Response to improve behavioral response</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36</a:t>
            </a:fld>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1" y="1752601"/>
            <a:ext cx="8714423" cy="44405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4191000" y="6488668"/>
            <a:ext cx="4681603" cy="369332"/>
          </a:xfrm>
          <a:prstGeom prst="rect">
            <a:avLst/>
          </a:prstGeom>
          <a:noFill/>
        </p:spPr>
        <p:txBody>
          <a:bodyPr wrap="none" rtlCol="0">
            <a:spAutoFit/>
          </a:bodyPr>
          <a:lstStyle/>
          <a:p>
            <a:r>
              <a:rPr lang="en-US" dirty="0" smtClean="0"/>
              <a:t>McEwen and </a:t>
            </a:r>
            <a:r>
              <a:rPr lang="en-US" dirty="0" err="1" smtClean="0"/>
              <a:t>Gianaros</a:t>
            </a:r>
            <a:r>
              <a:rPr lang="en-US" dirty="0" smtClean="0"/>
              <a:t>, </a:t>
            </a:r>
            <a:r>
              <a:rPr lang="en-US" dirty="0" err="1" smtClean="0"/>
              <a:t>annu</a:t>
            </a:r>
            <a:r>
              <a:rPr lang="en-US" dirty="0" smtClean="0"/>
              <a:t> rev med, 2011</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828800"/>
            <a:ext cx="5867400" cy="2677656"/>
          </a:xfrm>
          <a:prstGeom prst="rect">
            <a:avLst/>
          </a:prstGeom>
        </p:spPr>
        <p:txBody>
          <a:bodyPr wrap="square">
            <a:spAutoFit/>
          </a:bodyPr>
          <a:lstStyle/>
          <a:p>
            <a:r>
              <a:rPr lang="en-US" sz="2400" dirty="0" smtClean="0">
                <a:solidFill>
                  <a:schemeClr val="bg1"/>
                </a:solidFill>
              </a:rPr>
              <a:t> … behaviors African Americans engage in to cope with the stresses and strains on their lives contribute, along with the poor circumstances, to bad physical health outcomes such as early morbidity and so on, but those behaviors collectively are actually </a:t>
            </a:r>
            <a:r>
              <a:rPr lang="en-US" sz="2400" i="1" dirty="0" smtClean="0">
                <a:solidFill>
                  <a:schemeClr val="bg1"/>
                </a:solidFill>
              </a:rPr>
              <a:t>protective</a:t>
            </a:r>
            <a:r>
              <a:rPr lang="en-US" sz="2400" dirty="0" smtClean="0">
                <a:solidFill>
                  <a:schemeClr val="bg1"/>
                </a:solidFill>
              </a:rPr>
              <a:t> for their mental health</a:t>
            </a:r>
            <a:endParaRPr lang="en-US" sz="2400" dirty="0">
              <a:solidFill>
                <a:schemeClr val="bg1"/>
              </a:solidFill>
            </a:endParaRPr>
          </a:p>
        </p:txBody>
      </p:sp>
      <p:sp>
        <p:nvSpPr>
          <p:cNvPr id="3" name="Title 1"/>
          <p:cNvSpPr txBox="1">
            <a:spLocks/>
          </p:cNvSpPr>
          <p:nvPr/>
        </p:nvSpPr>
        <p:spPr>
          <a:xfrm>
            <a:off x="457200" y="3048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Affordances</a:t>
            </a:r>
            <a:r>
              <a:rPr kumimoji="0" lang="en-US" sz="4400" b="0" i="0" u="none" strike="noStrike" kern="1200" cap="none" spc="0" normalizeH="0" noProof="0" dirty="0" smtClean="0">
                <a:ln>
                  <a:noFill/>
                </a:ln>
                <a:solidFill>
                  <a:schemeClr val="bg1"/>
                </a:solidFill>
                <a:effectLst/>
                <a:uLnTx/>
                <a:uFillTx/>
                <a:latin typeface="+mj-lt"/>
                <a:ea typeface="+mj-ea"/>
                <a:cs typeface="+mj-cs"/>
              </a:rPr>
              <a:t> Model</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8333" t="8889" r="20417" b="33333"/>
          <a:stretch>
            <a:fillRect/>
          </a:stretch>
        </p:blipFill>
        <p:spPr bwMode="auto">
          <a:xfrm>
            <a:off x="0" y="457200"/>
            <a:ext cx="9190892" cy="4876800"/>
          </a:xfrm>
          <a:prstGeom prst="rect">
            <a:avLst/>
          </a:prstGeom>
          <a:noFill/>
          <a:ln w="9525">
            <a:noFill/>
            <a:miter lim="800000"/>
            <a:headEnd/>
            <a:tailEnd/>
          </a:ln>
        </p:spPr>
      </p:pic>
      <p:sp>
        <p:nvSpPr>
          <p:cNvPr id="3" name="Rectangle 2"/>
          <p:cNvSpPr/>
          <p:nvPr/>
        </p:nvSpPr>
        <p:spPr>
          <a:xfrm>
            <a:off x="2743200" y="6324600"/>
            <a:ext cx="4238533" cy="369332"/>
          </a:xfrm>
          <a:prstGeom prst="rect">
            <a:avLst/>
          </a:prstGeom>
        </p:spPr>
        <p:txBody>
          <a:bodyPr wrap="none">
            <a:spAutoFit/>
          </a:bodyPr>
          <a:lstStyle/>
          <a:p>
            <a:r>
              <a:rPr lang="en-US" dirty="0" smtClean="0"/>
              <a:t>March 27th, 2013 at U of Nebraska, Lincoln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9583" t="10371" r="20834" b="17037"/>
          <a:stretch>
            <a:fillRect/>
          </a:stretch>
        </p:blipFill>
        <p:spPr bwMode="auto">
          <a:xfrm>
            <a:off x="304800" y="304800"/>
            <a:ext cx="8450425" cy="5791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11346" t="22916" r="20945" b="6251"/>
          <a:stretch/>
        </p:blipFill>
        <p:spPr>
          <a:xfrm>
            <a:off x="152400" y="990600"/>
            <a:ext cx="8809630" cy="5181600"/>
          </a:xfrm>
          <a:prstGeom prst="rect">
            <a:avLst/>
          </a:prstGeom>
        </p:spPr>
      </p:pic>
    </p:spTree>
    <p:extLst>
      <p:ext uri="{BB962C8B-B14F-4D97-AF65-F5344CB8AC3E}">
        <p14:creationId xmlns="" xmlns:p14="http://schemas.microsoft.com/office/powerpoint/2010/main" val="2717811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304800"/>
            <a:ext cx="85344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Lifetime prevalence of DSM IV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major depressive disorder</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8" name="Chart 7"/>
          <p:cNvGraphicFramePr/>
          <p:nvPr/>
        </p:nvGraphicFramePr>
        <p:xfrm>
          <a:off x="914400" y="1524000"/>
          <a:ext cx="7772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105463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8333" t="17778" r="22916" b="17037"/>
          <a:stretch>
            <a:fillRect/>
          </a:stretch>
        </p:blipFill>
        <p:spPr bwMode="auto">
          <a:xfrm>
            <a:off x="152400" y="304800"/>
            <a:ext cx="8991600" cy="561177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0833" t="23704" r="22917" b="14815"/>
          <a:stretch>
            <a:fillRect/>
          </a:stretch>
        </p:blipFill>
        <p:spPr bwMode="auto">
          <a:xfrm>
            <a:off x="0" y="228600"/>
            <a:ext cx="9144000" cy="55626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8334" t="7407" r="19167" b="12593"/>
          <a:stretch>
            <a:fillRect/>
          </a:stretch>
        </p:blipFill>
        <p:spPr bwMode="auto">
          <a:xfrm>
            <a:off x="457200" y="176784"/>
            <a:ext cx="8305800" cy="5980176"/>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9167" t="10370" r="19583" b="8889"/>
          <a:stretch>
            <a:fillRect/>
          </a:stretch>
        </p:blipFill>
        <p:spPr bwMode="auto">
          <a:xfrm>
            <a:off x="381000" y="0"/>
            <a:ext cx="8229600" cy="6102221"/>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l="18333" t="14815" r="20000" b="6667"/>
          <a:stretch>
            <a:fillRect/>
          </a:stretch>
        </p:blipFill>
        <p:spPr bwMode="auto">
          <a:xfrm>
            <a:off x="152400" y="304800"/>
            <a:ext cx="8991600" cy="5562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18333" t="7407" r="21667" b="11852"/>
          <a:stretch>
            <a:fillRect/>
          </a:stretch>
        </p:blipFill>
        <p:spPr bwMode="auto">
          <a:xfrm>
            <a:off x="685800" y="228600"/>
            <a:ext cx="7852095" cy="5943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mj-lt"/>
                <a:ea typeface="+mj-ea"/>
                <a:cs typeface="+mj-cs"/>
              </a:rPr>
              <a:t>Self-regulatory depletion- blood glucose influences self-regulation</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Content Placeholder 2"/>
          <p:cNvSpPr txBox="1">
            <a:spLocks/>
          </p:cNvSpPr>
          <p:nvPr/>
        </p:nvSpPr>
        <p:spPr>
          <a:xfrm>
            <a:off x="457200" y="2057400"/>
            <a:ext cx="8229600" cy="40687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Self-regulation conceptualized as a “resource” depleted by making difficult decisions or resisting temptation</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Famous examples: Judges make more lenient parole decisions early in the morning and right after lunch (moral: bring your dissertation committee snacks)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Exposing people to radishes and cookies and asking them to only eat the radishes led to reductions in amount of time spent in a subsequent problem solving task</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Giving people food (glucose) restores self-control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Gailliott</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Meta-analysis shows persistence across task demands and subsequent displays of self-control</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mj-lt"/>
                <a:ea typeface="+mj-ea"/>
                <a:cs typeface="+mj-cs"/>
              </a:rPr>
              <a:t>Self-control / Self-</a:t>
            </a:r>
            <a:r>
              <a:rPr lang="en-US" sz="4000" dirty="0" smtClean="0">
                <a:solidFill>
                  <a:schemeClr val="bg1"/>
                </a:solidFill>
                <a:latin typeface="+mj-lt"/>
                <a:ea typeface="+mj-ea"/>
                <a:cs typeface="+mj-cs"/>
              </a:rPr>
              <a:t>regulation</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TextBox 2"/>
          <p:cNvSpPr txBox="1"/>
          <p:nvPr/>
        </p:nvSpPr>
        <p:spPr>
          <a:xfrm>
            <a:off x="1005840" y="1371600"/>
            <a:ext cx="7543800" cy="830997"/>
          </a:xfrm>
          <a:prstGeom prst="rect">
            <a:avLst/>
          </a:prstGeom>
          <a:noFill/>
        </p:spPr>
        <p:txBody>
          <a:bodyPr wrap="square" rtlCol="0">
            <a:spAutoFit/>
          </a:bodyPr>
          <a:lstStyle/>
          <a:p>
            <a:pPr marL="231775" indent="-231775">
              <a:buFont typeface="Arial" pitchFamily="34" charset="0"/>
              <a:buChar char="•"/>
            </a:pPr>
            <a:r>
              <a:rPr lang="en-US" sz="2400" dirty="0" smtClean="0">
                <a:solidFill>
                  <a:schemeClr val="bg1"/>
                </a:solidFill>
              </a:rPr>
              <a:t> at any moment, there is a fixed amount of regulatory capacity available for self-regulation</a:t>
            </a:r>
            <a:endParaRPr lang="en-US" sz="2400" dirty="0">
              <a:solidFill>
                <a:schemeClr val="bg1"/>
              </a:solidFill>
            </a:endParaRPr>
          </a:p>
        </p:txBody>
      </p:sp>
      <p:sp>
        <p:nvSpPr>
          <p:cNvPr id="4" name="TextBox 3"/>
          <p:cNvSpPr txBox="1"/>
          <p:nvPr/>
        </p:nvSpPr>
        <p:spPr>
          <a:xfrm>
            <a:off x="1005840" y="2286000"/>
            <a:ext cx="7543800" cy="830997"/>
          </a:xfrm>
          <a:prstGeom prst="rect">
            <a:avLst/>
          </a:prstGeom>
          <a:noFill/>
        </p:spPr>
        <p:txBody>
          <a:bodyPr wrap="square" rtlCol="0">
            <a:spAutoFit/>
          </a:bodyPr>
          <a:lstStyle/>
          <a:p>
            <a:pPr marL="231775" indent="-231775">
              <a:buFont typeface="Arial" pitchFamily="34" charset="0"/>
              <a:buChar char="•"/>
            </a:pPr>
            <a:r>
              <a:rPr lang="en-US" sz="2400" dirty="0" smtClean="0">
                <a:solidFill>
                  <a:schemeClr val="bg1"/>
                </a:solidFill>
              </a:rPr>
              <a:t>after self-regulation in one sphere, self-regulation in another may not be as effective </a:t>
            </a:r>
            <a:endParaRPr lang="en-US" sz="2400" dirty="0">
              <a:solidFill>
                <a:schemeClr val="bg1"/>
              </a:solidFill>
            </a:endParaRPr>
          </a:p>
        </p:txBody>
      </p:sp>
      <p:sp>
        <p:nvSpPr>
          <p:cNvPr id="5" name="TextBox 4"/>
          <p:cNvSpPr txBox="1"/>
          <p:nvPr/>
        </p:nvSpPr>
        <p:spPr>
          <a:xfrm>
            <a:off x="1005840" y="3200400"/>
            <a:ext cx="7543800" cy="1200329"/>
          </a:xfrm>
          <a:prstGeom prst="rect">
            <a:avLst/>
          </a:prstGeom>
          <a:noFill/>
        </p:spPr>
        <p:txBody>
          <a:bodyPr wrap="square" rtlCol="0">
            <a:spAutoFit/>
          </a:bodyPr>
          <a:lstStyle/>
          <a:p>
            <a:pPr marL="231775" indent="-231775">
              <a:buFont typeface="Arial" pitchFamily="34" charset="0"/>
              <a:buChar char="•"/>
            </a:pPr>
            <a:r>
              <a:rPr lang="en-US" sz="2400" dirty="0" smtClean="0">
                <a:solidFill>
                  <a:schemeClr val="bg1"/>
                </a:solidFill>
              </a:rPr>
              <a:t>Single dimension - traditional measure of self-control, e.g. delay of gratification, and endurance of physical discomfort</a:t>
            </a:r>
            <a:endParaRPr lang="en-US" sz="2400" dirty="0">
              <a:solidFill>
                <a:schemeClr val="bg1"/>
              </a:solidFill>
            </a:endParaRPr>
          </a:p>
        </p:txBody>
      </p:sp>
      <p:sp>
        <p:nvSpPr>
          <p:cNvPr id="6" name="TextBox 5"/>
          <p:cNvSpPr txBox="1"/>
          <p:nvPr/>
        </p:nvSpPr>
        <p:spPr>
          <a:xfrm>
            <a:off x="1005840" y="4389120"/>
            <a:ext cx="7543800" cy="830997"/>
          </a:xfrm>
          <a:prstGeom prst="rect">
            <a:avLst/>
          </a:prstGeom>
          <a:noFill/>
        </p:spPr>
        <p:txBody>
          <a:bodyPr wrap="square" rtlCol="0">
            <a:spAutoFit/>
          </a:bodyPr>
          <a:lstStyle/>
          <a:p>
            <a:pPr marL="231775" indent="-231775">
              <a:buFont typeface="Arial" pitchFamily="34" charset="0"/>
              <a:buChar char="•"/>
            </a:pPr>
            <a:r>
              <a:rPr lang="en-US" sz="2400" dirty="0" smtClean="0">
                <a:solidFill>
                  <a:schemeClr val="bg1"/>
                </a:solidFill>
              </a:rPr>
              <a:t> any self-regulatory exertion will deplete the capacity for any other</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 xmlns:p14="http://schemas.microsoft.com/office/powerpoint/2010/main" val="250417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ltGray">
          <a:xfrm>
            <a:off x="671511" y="381000"/>
            <a:ext cx="7585075" cy="877163"/>
          </a:xfrm>
          <a:prstGeom prst="rect">
            <a:avLst/>
          </a:prstGeom>
          <a:noFill/>
          <a:ln w="9525">
            <a:noFill/>
            <a:miter lim="800000"/>
            <a:headEnd/>
            <a:tailEnd/>
          </a:ln>
          <a:effectLst/>
        </p:spPr>
        <p:txBody>
          <a:bodyPr wrap="square">
            <a:spAutoFit/>
          </a:bodyPr>
          <a:lstStyle/>
          <a:p>
            <a:pPr algn="ctr">
              <a:lnSpc>
                <a:spcPct val="85000"/>
              </a:lnSpc>
              <a:defRPr/>
            </a:pPr>
            <a:r>
              <a:rPr lang="en-US" sz="2900" dirty="0">
                <a:solidFill>
                  <a:schemeClr val="bg1"/>
                </a:solidFill>
                <a:latin typeface="Calibri" panose="020F0502020204030204" pitchFamily="34" charset="0"/>
              </a:rPr>
              <a:t>Improving health &amp; reducing disparities by addressing the role of social factors </a:t>
            </a:r>
          </a:p>
        </p:txBody>
      </p:sp>
      <p:sp>
        <p:nvSpPr>
          <p:cNvPr id="3" name="Block Arc 2"/>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4" name="Block Arc 3"/>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5" name="Group 96"/>
          <p:cNvGrpSpPr>
            <a:grpSpLocks/>
          </p:cNvGrpSpPr>
          <p:nvPr/>
        </p:nvGrpSpPr>
        <p:grpSpPr bwMode="auto">
          <a:xfrm>
            <a:off x="2941638" y="3546475"/>
            <a:ext cx="3144837" cy="3305175"/>
            <a:chOff x="3017367" y="3759796"/>
            <a:chExt cx="3144656" cy="3304620"/>
          </a:xfrm>
        </p:grpSpPr>
        <p:sp>
          <p:nvSpPr>
            <p:cNvPr id="6" name="Chord 5"/>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7" name="Straight Connector 6"/>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Group 76"/>
          <p:cNvGrpSpPr>
            <a:grpSpLocks/>
          </p:cNvGrpSpPr>
          <p:nvPr/>
        </p:nvGrpSpPr>
        <p:grpSpPr bwMode="auto">
          <a:xfrm>
            <a:off x="1135063" y="5075238"/>
            <a:ext cx="6753225" cy="1327150"/>
            <a:chOff x="800100" y="2562225"/>
            <a:chExt cx="5486400" cy="707021"/>
          </a:xfrm>
        </p:grpSpPr>
        <p:sp>
          <p:nvSpPr>
            <p:cNvPr id="9" name="Rectangle 8"/>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10" name="Straight Connector 9"/>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12"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16" name="Text Box 21"/>
          <p:cNvSpPr txBox="1">
            <a:spLocks noChangeArrowheads="1"/>
          </p:cNvSpPr>
          <p:nvPr/>
        </p:nvSpPr>
        <p:spPr bwMode="ltGray">
          <a:xfrm>
            <a:off x="2628106" y="6093204"/>
            <a:ext cx="4610894"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Robert Wood Johnson Foundation Commission to Build a Healthier America | www.commissiononhealth.org</a:t>
            </a:r>
          </a:p>
        </p:txBody>
      </p:sp>
      <p:sp>
        <p:nvSpPr>
          <p:cNvPr id="17" name="TextBox 16"/>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
        <p:nvSpPr>
          <p:cNvPr id="18" name="Rectangle 17"/>
          <p:cNvSpPr/>
          <p:nvPr/>
        </p:nvSpPr>
        <p:spPr>
          <a:xfrm>
            <a:off x="3200400" y="3849688"/>
            <a:ext cx="1442244" cy="9370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Think about health outcome of interest to you</a:t>
            </a:r>
          </a:p>
          <a:p>
            <a:r>
              <a:rPr lang="en-US" dirty="0" smtClean="0"/>
              <a:t>Which health behavior is particularly important?</a:t>
            </a:r>
          </a:p>
          <a:p>
            <a:r>
              <a:rPr lang="en-US" dirty="0" smtClean="0"/>
              <a:t>How can you study this behavior  in relation to your health outcome  in a way that addresses health disparities?</a:t>
            </a:r>
          </a:p>
          <a:p>
            <a:pPr lvl="1"/>
            <a:endParaRPr lang="en-US" dirty="0" smtClean="0"/>
          </a:p>
        </p:txBody>
      </p:sp>
    </p:spTree>
    <p:extLst>
      <p:ext uri="{BB962C8B-B14F-4D97-AF65-F5344CB8AC3E}">
        <p14:creationId xmlns="" xmlns:p14="http://schemas.microsoft.com/office/powerpoint/2010/main" val="1196968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762000" y="1351508"/>
            <a:ext cx="7924800" cy="3570208"/>
          </a:xfrm>
          <a:prstGeom prst="rect">
            <a:avLst/>
          </a:prstGeom>
        </p:spPr>
        <p:txBody>
          <a:bodyPr wrap="square">
            <a:spAutoFit/>
          </a:bodyPr>
          <a:lstStyle/>
          <a:p>
            <a:pPr>
              <a:spcAft>
                <a:spcPts val="1200"/>
              </a:spcAft>
            </a:pPr>
            <a:r>
              <a:rPr lang="en-US" sz="2800" dirty="0" smtClean="0">
                <a:solidFill>
                  <a:schemeClr val="bg1"/>
                </a:solidFill>
              </a:rPr>
              <a:t>Behaviors  - Key messages in last week’s lecture:</a:t>
            </a:r>
          </a:p>
          <a:p>
            <a:pPr marL="573088" lvl="1" indent="-285750">
              <a:spcAft>
                <a:spcPts val="1200"/>
              </a:spcAft>
              <a:buFont typeface="Arial" pitchFamily="34" charset="0"/>
              <a:buChar char="•"/>
            </a:pPr>
            <a:r>
              <a:rPr lang="en-US" sz="2400" dirty="0" smtClean="0">
                <a:solidFill>
                  <a:schemeClr val="bg1"/>
                </a:solidFill>
              </a:rPr>
              <a:t>Behavioral patterns are shaped by social context </a:t>
            </a:r>
          </a:p>
          <a:p>
            <a:pPr marL="573088" lvl="1" indent="-285750">
              <a:spcAft>
                <a:spcPts val="1200"/>
              </a:spcAft>
              <a:buFont typeface="Arial" pitchFamily="34" charset="0"/>
              <a:buChar char="•"/>
            </a:pPr>
            <a:r>
              <a:rPr lang="en-US" sz="2400" dirty="0" smtClean="0">
                <a:solidFill>
                  <a:schemeClr val="bg1"/>
                </a:solidFill>
              </a:rPr>
              <a:t>Influence of social context on behavior can be mediated by physiologic changes that occur in response to environmental stimuli (epigenetic regulation, neurological development)</a:t>
            </a:r>
          </a:p>
          <a:p>
            <a:pPr marL="573088" lvl="1" indent="-285750">
              <a:spcAft>
                <a:spcPts val="1200"/>
              </a:spcAft>
              <a:buFont typeface="Arial" pitchFamily="34" charset="0"/>
              <a:buChar char="•"/>
            </a:pPr>
            <a:r>
              <a:rPr lang="en-US" sz="2400" dirty="0" smtClean="0">
                <a:solidFill>
                  <a:schemeClr val="bg1"/>
                </a:solidFill>
              </a:rPr>
              <a:t>The biological embedding implies that environmental causes may be relevant at developmentally specific ages</a:t>
            </a:r>
          </a:p>
        </p:txBody>
      </p:sp>
    </p:spTree>
    <p:extLst>
      <p:ext uri="{BB962C8B-B14F-4D97-AF65-F5344CB8AC3E}">
        <p14:creationId xmlns="" xmlns:p14="http://schemas.microsoft.com/office/powerpoint/2010/main" val="2261956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a:xfrm>
            <a:off x="457200" y="1600201"/>
            <a:ext cx="8229600" cy="1600200"/>
          </a:xfrm>
        </p:spPr>
        <p:txBody>
          <a:bodyPr/>
          <a:lstStyle/>
          <a:p>
            <a:r>
              <a:rPr lang="en-US" dirty="0" smtClean="0"/>
              <a:t>Behavioral determinants</a:t>
            </a:r>
          </a:p>
          <a:p>
            <a:pPr lvl="1"/>
            <a:r>
              <a:rPr lang="en-US" dirty="0" smtClean="0"/>
              <a:t>Tobacco</a:t>
            </a:r>
          </a:p>
          <a:p>
            <a:pPr lvl="1"/>
            <a:r>
              <a:rPr lang="en-US" dirty="0" smtClean="0"/>
              <a:t>Diet</a:t>
            </a:r>
          </a:p>
          <a:p>
            <a:pPr lvl="1"/>
            <a:r>
              <a:rPr lang="en-US" dirty="0" smtClean="0"/>
              <a:t> Physical activity</a:t>
            </a:r>
          </a:p>
          <a:p>
            <a:pPr lvl="1"/>
            <a:r>
              <a:rPr lang="en-US" dirty="0" smtClean="0"/>
              <a:t>Alcohol / Drugs</a:t>
            </a:r>
          </a:p>
          <a:p>
            <a:pPr lvl="1"/>
            <a:r>
              <a:rPr lang="en-US" dirty="0" smtClean="0"/>
              <a:t> </a:t>
            </a:r>
            <a:r>
              <a:rPr lang="en-US" dirty="0" smtClean="0"/>
              <a:t>self control / self regulation</a:t>
            </a:r>
            <a:endParaRPr lang="en-US" dirty="0" smtClean="0"/>
          </a:p>
        </p:txBody>
      </p:sp>
    </p:spTree>
    <p:extLst>
      <p:ext uri="{BB962C8B-B14F-4D97-AF65-F5344CB8AC3E}">
        <p14:creationId xmlns="" xmlns:p14="http://schemas.microsoft.com/office/powerpoint/2010/main" val="3757092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Tobacco</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smoking US over time.gif"/>
          <p:cNvPicPr>
            <a:picLocks noChangeAspect="1"/>
          </p:cNvPicPr>
          <p:nvPr/>
        </p:nvPicPr>
        <p:blipFill>
          <a:blip r:embed="rId2" cstate="print"/>
          <a:stretch>
            <a:fillRect/>
          </a:stretch>
        </p:blipFill>
        <p:spPr>
          <a:xfrm>
            <a:off x="1981200" y="1524000"/>
            <a:ext cx="5410200" cy="2743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Tobacco – by race/ethnicity</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smoking US over time black white.gif"/>
          <p:cNvPicPr>
            <a:picLocks noChangeAspect="1"/>
          </p:cNvPicPr>
          <p:nvPr/>
        </p:nvPicPr>
        <p:blipFill>
          <a:blip r:embed="rId2" cstate="print"/>
          <a:stretch>
            <a:fillRect/>
          </a:stretch>
        </p:blipFill>
        <p:spPr>
          <a:xfrm>
            <a:off x="838200" y="1600200"/>
            <a:ext cx="7696200" cy="3657600"/>
          </a:xfrm>
          <a:prstGeom prst="rect">
            <a:avLst/>
          </a:prstGeom>
        </p:spPr>
      </p:pic>
    </p:spTree>
  </p:cSld>
  <p:clrMapOvr>
    <a:masterClrMapping/>
  </p:clrMapOvr>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12713" indent="-112713">
          <a:buFont typeface="Arial" pitchFamily="34" charset="0"/>
          <a:buChar char="•"/>
          <a:defRPr sz="2400" dirty="0" smtClean="0">
            <a:solidFill>
              <a:schemeClr val="bg1"/>
            </a:solidFill>
          </a:defRPr>
        </a:defPPr>
      </a:lst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56152</TotalTime>
  <Words>1664</Words>
  <Application>Microsoft Office PowerPoint</Application>
  <PresentationFormat>On-screen Show (4:3)</PresentationFormat>
  <Paragraphs>197</Paragraphs>
  <Slides>50</Slides>
  <Notes>9</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FCM Template 2013</vt:lpstr>
      <vt:lpstr>1_FCM Template 10 border with shading</vt:lpstr>
      <vt:lpstr>2_FCM Template border no shading</vt:lpstr>
      <vt:lpstr>Multi-level Etiologies of Health Disparities: Behavioral</vt:lpstr>
      <vt:lpstr>Slide 2</vt:lpstr>
      <vt:lpstr>Slide 3</vt:lpstr>
      <vt:lpstr>Slide 4</vt:lpstr>
      <vt:lpstr>Slide 5</vt:lpstr>
      <vt:lpstr>Slide 6</vt:lpstr>
      <vt:lpstr>Objectives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 Physical Activity - Organized sports</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Questions?</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iyen</cp:lastModifiedBy>
  <cp:revision>585</cp:revision>
  <dcterms:created xsi:type="dcterms:W3CDTF">2013-11-18T23:48:20Z</dcterms:created>
  <dcterms:modified xsi:type="dcterms:W3CDTF">2015-04-30T19:44:26Z</dcterms:modified>
</cp:coreProperties>
</file>