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rts/chart1.xml" ContentType="application/vnd.openxmlformats-officedocument.drawingml.chart+xml"/>
  <Override PartName="/ppt/notesSlides/notesSlide88.xml" ContentType="application/vnd.openxmlformats-officedocument.presentationml.notesSlide+xml"/>
  <Override PartName="/ppt/charts/chart2.xml" ContentType="application/vnd.openxmlformats-officedocument.drawingml.chart+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 id="2147483676" r:id="rId3"/>
    <p:sldMasterId id="2147483688" r:id="rId4"/>
    <p:sldMasterId id="2147483703" r:id="rId5"/>
    <p:sldMasterId id="2147483720" r:id="rId6"/>
    <p:sldMasterId id="2147483736" r:id="rId7"/>
    <p:sldMasterId id="2147483750" r:id="rId8"/>
  </p:sldMasterIdLst>
  <p:notesMasterIdLst>
    <p:notesMasterId r:id="rId119"/>
  </p:notesMasterIdLst>
  <p:handoutMasterIdLst>
    <p:handoutMasterId r:id="rId120"/>
  </p:handoutMasterIdLst>
  <p:sldIdLst>
    <p:sldId id="823" r:id="rId9"/>
    <p:sldId id="586" r:id="rId10"/>
    <p:sldId id="468" r:id="rId11"/>
    <p:sldId id="684" r:id="rId12"/>
    <p:sldId id="687" r:id="rId13"/>
    <p:sldId id="416" r:id="rId14"/>
    <p:sldId id="518" r:id="rId15"/>
    <p:sldId id="706" r:id="rId16"/>
    <p:sldId id="438" r:id="rId17"/>
    <p:sldId id="418" r:id="rId18"/>
    <p:sldId id="739" r:id="rId19"/>
    <p:sldId id="594" r:id="rId20"/>
    <p:sldId id="324" r:id="rId21"/>
    <p:sldId id="388" r:id="rId22"/>
    <p:sldId id="602" r:id="rId23"/>
    <p:sldId id="735" r:id="rId24"/>
    <p:sldId id="609" r:id="rId25"/>
    <p:sldId id="613" r:id="rId26"/>
    <p:sldId id="617" r:id="rId27"/>
    <p:sldId id="618" r:id="rId28"/>
    <p:sldId id="700" r:id="rId29"/>
    <p:sldId id="633" r:id="rId30"/>
    <p:sldId id="635" r:id="rId31"/>
    <p:sldId id="643" r:id="rId32"/>
    <p:sldId id="649" r:id="rId33"/>
    <p:sldId id="719" r:id="rId34"/>
    <p:sldId id="720" r:id="rId35"/>
    <p:sldId id="740" r:id="rId36"/>
    <p:sldId id="741" r:id="rId37"/>
    <p:sldId id="742" r:id="rId38"/>
    <p:sldId id="743" r:id="rId39"/>
    <p:sldId id="744" r:id="rId40"/>
    <p:sldId id="745" r:id="rId41"/>
    <p:sldId id="746" r:id="rId42"/>
    <p:sldId id="747" r:id="rId43"/>
    <p:sldId id="748" r:id="rId44"/>
    <p:sldId id="749" r:id="rId45"/>
    <p:sldId id="750" r:id="rId46"/>
    <p:sldId id="751" r:id="rId47"/>
    <p:sldId id="752" r:id="rId48"/>
    <p:sldId id="753" r:id="rId49"/>
    <p:sldId id="754" r:id="rId50"/>
    <p:sldId id="755" r:id="rId51"/>
    <p:sldId id="756" r:id="rId52"/>
    <p:sldId id="757" r:id="rId53"/>
    <p:sldId id="758" r:id="rId54"/>
    <p:sldId id="759" r:id="rId55"/>
    <p:sldId id="760" r:id="rId56"/>
    <p:sldId id="761" r:id="rId57"/>
    <p:sldId id="762" r:id="rId58"/>
    <p:sldId id="763" r:id="rId59"/>
    <p:sldId id="764" r:id="rId60"/>
    <p:sldId id="765" r:id="rId61"/>
    <p:sldId id="766" r:id="rId62"/>
    <p:sldId id="767" r:id="rId63"/>
    <p:sldId id="768" r:id="rId64"/>
    <p:sldId id="769" r:id="rId65"/>
    <p:sldId id="770" r:id="rId66"/>
    <p:sldId id="771" r:id="rId67"/>
    <p:sldId id="772" r:id="rId68"/>
    <p:sldId id="773" r:id="rId69"/>
    <p:sldId id="774" r:id="rId70"/>
    <p:sldId id="775" r:id="rId71"/>
    <p:sldId id="776" r:id="rId72"/>
    <p:sldId id="777" r:id="rId73"/>
    <p:sldId id="778" r:id="rId74"/>
    <p:sldId id="779" r:id="rId75"/>
    <p:sldId id="780" r:id="rId76"/>
    <p:sldId id="781" r:id="rId77"/>
    <p:sldId id="782" r:id="rId78"/>
    <p:sldId id="783" r:id="rId79"/>
    <p:sldId id="784" r:id="rId80"/>
    <p:sldId id="785" r:id="rId81"/>
    <p:sldId id="786" r:id="rId82"/>
    <p:sldId id="787" r:id="rId83"/>
    <p:sldId id="788" r:id="rId84"/>
    <p:sldId id="789" r:id="rId85"/>
    <p:sldId id="790" r:id="rId86"/>
    <p:sldId id="791" r:id="rId87"/>
    <p:sldId id="792" r:id="rId88"/>
    <p:sldId id="793" r:id="rId89"/>
    <p:sldId id="794" r:id="rId90"/>
    <p:sldId id="795" r:id="rId91"/>
    <p:sldId id="796" r:id="rId92"/>
    <p:sldId id="797" r:id="rId93"/>
    <p:sldId id="798" r:id="rId94"/>
    <p:sldId id="799" r:id="rId95"/>
    <p:sldId id="800" r:id="rId96"/>
    <p:sldId id="801" r:id="rId97"/>
    <p:sldId id="802" r:id="rId98"/>
    <p:sldId id="803" r:id="rId99"/>
    <p:sldId id="804" r:id="rId100"/>
    <p:sldId id="805" r:id="rId101"/>
    <p:sldId id="806" r:id="rId102"/>
    <p:sldId id="807" r:id="rId103"/>
    <p:sldId id="808" r:id="rId104"/>
    <p:sldId id="809" r:id="rId105"/>
    <p:sldId id="810" r:id="rId106"/>
    <p:sldId id="811" r:id="rId107"/>
    <p:sldId id="812" r:id="rId108"/>
    <p:sldId id="813" r:id="rId109"/>
    <p:sldId id="814" r:id="rId110"/>
    <p:sldId id="815" r:id="rId111"/>
    <p:sldId id="816" r:id="rId112"/>
    <p:sldId id="817" r:id="rId113"/>
    <p:sldId id="818" r:id="rId114"/>
    <p:sldId id="819" r:id="rId115"/>
    <p:sldId id="820" r:id="rId116"/>
    <p:sldId id="821" r:id="rId117"/>
    <p:sldId id="822" r:id="rId118"/>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 lastIdx="44" clrIdx="0"/>
  <p:cmAuthor id="7" name="Martin, Jeff" initials="MJ" lastIdx="23" clrIdx="8"/>
  <p:cmAuthor id="1" name="aschwartz" initials="" lastIdx="18" clrIdx="1"/>
  <p:cmAuthor id="8" name="Martin, Jeff" initials="JM" lastIdx="1" clrIdx="9"/>
  <p:cmAuthor id="2" name="Jeff Martin" initials="JM" lastIdx="551" clrIdx="2"/>
  <p:cmAuthor id="9" name="Schwartz, Ann" initials="SA" lastIdx="137" clrIdx="10">
    <p:extLst/>
  </p:cmAuthor>
  <p:cmAuthor id="3" name="Ann Schwartz" initials="" lastIdx="2" clrIdx="4"/>
  <p:cmAuthor id="4" name="Schwartz, Ann" initials="xx" lastIdx="2" clrIdx="5"/>
  <p:cmAuthor id="5" name="Ann Schwartz" initials="AS" lastIdx="241" clrIdx="6"/>
  <p:cmAuthor id="6" name="loaner" initials="l" lastIdx="84"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3" autoAdjust="0"/>
    <p:restoredTop sz="63280" autoAdjust="0"/>
  </p:normalViewPr>
  <p:slideViewPr>
    <p:cSldViewPr>
      <p:cViewPr varScale="1">
        <p:scale>
          <a:sx n="54" d="100"/>
          <a:sy n="54" d="100"/>
        </p:scale>
        <p:origin x="1878" y="72"/>
      </p:cViewPr>
      <p:guideLst>
        <p:guide orient="horz" pos="2160"/>
        <p:guide pos="2880"/>
      </p:guideLst>
    </p:cSldViewPr>
  </p:slideViewPr>
  <p:outlineViewPr>
    <p:cViewPr>
      <p:scale>
        <a:sx n="33" d="100"/>
        <a:sy n="33" d="100"/>
      </p:scale>
      <p:origin x="0" y="-4974"/>
    </p:cViewPr>
    <p:sldLst>
      <p:sld r:id="rId1" collapse="1"/>
      <p:sld r:id="rId2" collapse="1"/>
    </p:sldLst>
  </p:outlineViewPr>
  <p:notesTextViewPr>
    <p:cViewPr>
      <p:scale>
        <a:sx n="100" d="100"/>
        <a:sy n="100" d="100"/>
      </p:scale>
      <p:origin x="0" y="0"/>
    </p:cViewPr>
  </p:notesTextViewPr>
  <p:sorterViewPr>
    <p:cViewPr varScale="1">
      <p:scale>
        <a:sx n="1" d="1"/>
        <a:sy n="1" d="1"/>
      </p:scale>
      <p:origin x="0" y="-7266"/>
    </p:cViewPr>
  </p:sorterViewPr>
  <p:notesViewPr>
    <p:cSldViewPr>
      <p:cViewPr>
        <p:scale>
          <a:sx n="100" d="100"/>
          <a:sy n="100" d="100"/>
        </p:scale>
        <p:origin x="-1890"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13" Type="http://schemas.openxmlformats.org/officeDocument/2006/relationships/slide" Target="slides/slide105.xml"/><Relationship Id="rId118" Type="http://schemas.openxmlformats.org/officeDocument/2006/relationships/slide" Target="slides/slide110.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slide" Target="slides/slide108.xml"/><Relationship Id="rId124"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notesMaster" Target="notesMasters/notes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handoutMaster" Target="handoutMasters/handoutMaster1.xml"/><Relationship Id="rId125"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s>
</file>

<file path=ppt/_rels/viewProps.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87"/>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6666666666666666"/>
          <c:y val="2.1582733812949641E-2"/>
          <c:w val="0.57619047619047614"/>
          <c:h val="0.90647482014388492"/>
        </c:manualLayout>
      </c:layout>
      <c:bar3DChart>
        <c:barDir val="col"/>
        <c:grouping val="clustered"/>
        <c:varyColors val="0"/>
        <c:ser>
          <c:idx val="0"/>
          <c:order val="0"/>
          <c:tx>
            <c:strRef>
              <c:f>Sheet1!$A$2</c:f>
              <c:strCache>
                <c:ptCount val="1"/>
                <c:pt idx="0">
                  <c:v>Unexposed</c:v>
                </c:pt>
              </c:strCache>
            </c:strRef>
          </c:tx>
          <c:spPr>
            <a:solidFill>
              <a:schemeClr val="accent1"/>
            </a:solidFill>
            <a:ln w="13438">
              <a:solidFill>
                <a:schemeClr val="tx1"/>
              </a:solidFill>
              <a:prstDash val="solid"/>
            </a:ln>
          </c:spPr>
          <c:invertIfNegative val="0"/>
          <c:cat>
            <c:numRef>
              <c:f>Sheet1!$B$1:$B$1</c:f>
              <c:numCache>
                <c:formatCode>General</c:formatCode>
                <c:ptCount val="1"/>
              </c:numCache>
            </c:numRef>
          </c:cat>
          <c:val>
            <c:numRef>
              <c:f>Sheet1!$B$2:$B$2</c:f>
              <c:numCache>
                <c:formatCode>General</c:formatCode>
                <c:ptCount val="1"/>
                <c:pt idx="0">
                  <c:v>0.1</c:v>
                </c:pt>
              </c:numCache>
            </c:numRef>
          </c:val>
          <c:extLst xmlns:c16r2="http://schemas.microsoft.com/office/drawing/2015/06/chart">
            <c:ext xmlns:c16="http://schemas.microsoft.com/office/drawing/2014/chart" uri="{C3380CC4-5D6E-409C-BE32-E72D297353CC}">
              <c16:uniqueId val="{00000000-14CA-4261-A5F1-92569C51D009}"/>
            </c:ext>
          </c:extLst>
        </c:ser>
        <c:ser>
          <c:idx val="1"/>
          <c:order val="1"/>
          <c:tx>
            <c:strRef>
              <c:f>Sheet1!$A$3</c:f>
              <c:strCache>
                <c:ptCount val="1"/>
                <c:pt idx="0">
                  <c:v>Exposed</c:v>
                </c:pt>
              </c:strCache>
            </c:strRef>
          </c:tx>
          <c:spPr>
            <a:solidFill>
              <a:schemeClr val="accent2"/>
            </a:solidFill>
            <a:ln w="13438">
              <a:solidFill>
                <a:schemeClr val="tx1"/>
              </a:solidFill>
              <a:prstDash val="solid"/>
            </a:ln>
          </c:spPr>
          <c:invertIfNegative val="0"/>
          <c:cat>
            <c:numRef>
              <c:f>Sheet1!$B$1:$B$1</c:f>
              <c:numCache>
                <c:formatCode>General</c:formatCode>
                <c:ptCount val="1"/>
              </c:numCache>
            </c:numRef>
          </c:cat>
          <c:val>
            <c:numRef>
              <c:f>Sheet1!$B$3:$B$3</c:f>
              <c:numCache>
                <c:formatCode>General</c:formatCode>
                <c:ptCount val="1"/>
                <c:pt idx="0">
                  <c:v>0.2</c:v>
                </c:pt>
              </c:numCache>
            </c:numRef>
          </c:val>
          <c:extLst xmlns:c16r2="http://schemas.microsoft.com/office/drawing/2015/06/chart">
            <c:ext xmlns:c16="http://schemas.microsoft.com/office/drawing/2014/chart" uri="{C3380CC4-5D6E-409C-BE32-E72D297353CC}">
              <c16:uniqueId val="{00000001-14CA-4261-A5F1-92569C51D009}"/>
            </c:ext>
          </c:extLst>
        </c:ser>
        <c:dLbls>
          <c:showLegendKey val="0"/>
          <c:showVal val="0"/>
          <c:showCatName val="0"/>
          <c:showSerName val="0"/>
          <c:showPercent val="0"/>
          <c:showBubbleSize val="0"/>
        </c:dLbls>
        <c:gapWidth val="150"/>
        <c:gapDepth val="0"/>
        <c:shape val="box"/>
        <c:axId val="497705312"/>
        <c:axId val="497706488"/>
        <c:axId val="0"/>
      </c:bar3DChart>
      <c:catAx>
        <c:axId val="497705312"/>
        <c:scaling>
          <c:orientation val="minMax"/>
        </c:scaling>
        <c:delete val="0"/>
        <c:axPos val="b"/>
        <c:numFmt formatCode="General" sourceLinked="1"/>
        <c:majorTickMark val="out"/>
        <c:minorTickMark val="none"/>
        <c:tickLblPos val="low"/>
        <c:spPr>
          <a:ln w="3359">
            <a:solidFill>
              <a:schemeClr val="tx1"/>
            </a:solidFill>
            <a:prstDash val="solid"/>
          </a:ln>
        </c:spPr>
        <c:txPr>
          <a:bodyPr rot="0" vert="horz"/>
          <a:lstStyle/>
          <a:p>
            <a:pPr>
              <a:defRPr sz="1905" b="1" i="0" u="none" strike="noStrike" baseline="0">
                <a:solidFill>
                  <a:schemeClr val="tx1"/>
                </a:solidFill>
                <a:latin typeface="Times New Roman"/>
                <a:ea typeface="Times New Roman"/>
                <a:cs typeface="Times New Roman"/>
              </a:defRPr>
            </a:pPr>
            <a:endParaRPr lang="en-US"/>
          </a:p>
        </c:txPr>
        <c:crossAx val="497706488"/>
        <c:crosses val="autoZero"/>
        <c:auto val="1"/>
        <c:lblAlgn val="ctr"/>
        <c:lblOffset val="100"/>
        <c:tickLblSkip val="1"/>
        <c:tickMarkSkip val="1"/>
        <c:noMultiLvlLbl val="0"/>
      </c:catAx>
      <c:valAx>
        <c:axId val="497706488"/>
        <c:scaling>
          <c:orientation val="minMax"/>
          <c:max val="0.3"/>
        </c:scaling>
        <c:delete val="0"/>
        <c:axPos val="l"/>
        <c:majorGridlines>
          <c:spPr>
            <a:ln w="3359">
              <a:solidFill>
                <a:schemeClr val="tx1"/>
              </a:solidFill>
              <a:prstDash val="solid"/>
            </a:ln>
          </c:spPr>
        </c:majorGridlines>
        <c:title>
          <c:tx>
            <c:rich>
              <a:bodyPr/>
              <a:lstStyle/>
              <a:p>
                <a:pPr>
                  <a:defRPr sz="1905" b="1" i="0" u="none" strike="noStrike" baseline="0">
                    <a:solidFill>
                      <a:schemeClr val="tx1"/>
                    </a:solidFill>
                    <a:latin typeface="Times New Roman"/>
                    <a:ea typeface="Times New Roman"/>
                    <a:cs typeface="Times New Roman"/>
                  </a:defRPr>
                </a:pPr>
                <a:r>
                  <a:rPr lang="en-US" dirty="0" smtClean="0"/>
                  <a:t>Risk at 5 years</a:t>
                </a:r>
                <a:endParaRPr lang="en-US" dirty="0"/>
              </a:p>
            </c:rich>
          </c:tx>
          <c:layout>
            <c:manualLayout>
              <c:xMode val="edge"/>
              <c:yMode val="edge"/>
              <c:x val="9.4582693343990068E-3"/>
              <c:y val="0.26094903088079285"/>
            </c:manualLayout>
          </c:layout>
          <c:overlay val="0"/>
          <c:spPr>
            <a:noFill/>
            <a:ln w="26875">
              <a:noFill/>
            </a:ln>
          </c:spPr>
        </c:title>
        <c:numFmt formatCode="General" sourceLinked="1"/>
        <c:majorTickMark val="out"/>
        <c:minorTickMark val="none"/>
        <c:tickLblPos val="nextTo"/>
        <c:spPr>
          <a:ln w="3359">
            <a:solidFill>
              <a:schemeClr val="tx1"/>
            </a:solidFill>
            <a:prstDash val="solid"/>
          </a:ln>
        </c:spPr>
        <c:txPr>
          <a:bodyPr rot="0" vert="horz"/>
          <a:lstStyle/>
          <a:p>
            <a:pPr>
              <a:defRPr sz="1905" b="1" i="0" u="none" strike="noStrike" baseline="0">
                <a:solidFill>
                  <a:schemeClr val="tx1"/>
                </a:solidFill>
                <a:latin typeface="Times New Roman"/>
                <a:ea typeface="Times New Roman"/>
                <a:cs typeface="Times New Roman"/>
              </a:defRPr>
            </a:pPr>
            <a:endParaRPr lang="en-US"/>
          </a:p>
        </c:txPr>
        <c:crossAx val="497705312"/>
        <c:crosses val="autoZero"/>
        <c:crossBetween val="between"/>
      </c:valAx>
      <c:spPr>
        <a:noFill/>
        <a:ln w="26875">
          <a:noFill/>
        </a:ln>
      </c:spPr>
    </c:plotArea>
    <c:legend>
      <c:legendPos val="r"/>
      <c:layout>
        <c:manualLayout>
          <c:xMode val="edge"/>
          <c:yMode val="edge"/>
          <c:x val="0.76031746031746028"/>
          <c:y val="0.41966426858513189"/>
          <c:w val="0.23333333333333334"/>
          <c:h val="0.16067146282973621"/>
        </c:manualLayout>
      </c:layout>
      <c:overlay val="0"/>
      <c:spPr>
        <a:noFill/>
        <a:ln w="3359">
          <a:solidFill>
            <a:schemeClr val="tx1"/>
          </a:solidFill>
          <a:prstDash val="solid"/>
        </a:ln>
      </c:spPr>
      <c:txPr>
        <a:bodyPr/>
        <a:lstStyle/>
        <a:p>
          <a:pPr>
            <a:defRPr sz="1751"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90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9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5837104072398189"/>
          <c:y val="2.6378896882494004E-2"/>
          <c:w val="0.49924585218702866"/>
          <c:h val="0.90167865707434047"/>
        </c:manualLayout>
      </c:layout>
      <c:bar3DChart>
        <c:barDir val="col"/>
        <c:grouping val="clustered"/>
        <c:varyColors val="0"/>
        <c:ser>
          <c:idx val="0"/>
          <c:order val="0"/>
          <c:tx>
            <c:strRef>
              <c:f>Sheet1!$A$2</c:f>
              <c:strCache>
                <c:ptCount val="1"/>
                <c:pt idx="0">
                  <c:v>Unexposed</c:v>
                </c:pt>
              </c:strCache>
            </c:strRef>
          </c:tx>
          <c:spPr>
            <a:solidFill>
              <a:schemeClr val="accent1"/>
            </a:solidFill>
            <a:ln w="13329">
              <a:solidFill>
                <a:schemeClr val="tx1"/>
              </a:solidFill>
              <a:prstDash val="solid"/>
            </a:ln>
          </c:spPr>
          <c:invertIfNegative val="0"/>
          <c:cat>
            <c:numRef>
              <c:f>Sheet1!$B$1:$B$1</c:f>
              <c:numCache>
                <c:formatCode>General</c:formatCode>
                <c:ptCount val="1"/>
              </c:numCache>
            </c:numRef>
          </c:cat>
          <c:val>
            <c:numRef>
              <c:f>Sheet1!$B$2:$B$2</c:f>
              <c:numCache>
                <c:formatCode>General</c:formatCode>
                <c:ptCount val="1"/>
                <c:pt idx="0">
                  <c:v>0.1</c:v>
                </c:pt>
              </c:numCache>
            </c:numRef>
          </c:val>
          <c:extLst xmlns:c16r2="http://schemas.microsoft.com/office/drawing/2015/06/chart">
            <c:ext xmlns:c16="http://schemas.microsoft.com/office/drawing/2014/chart" uri="{C3380CC4-5D6E-409C-BE32-E72D297353CC}">
              <c16:uniqueId val="{00000000-A0B8-4576-AB00-123C62505CC5}"/>
            </c:ext>
          </c:extLst>
        </c:ser>
        <c:ser>
          <c:idx val="1"/>
          <c:order val="1"/>
          <c:tx>
            <c:strRef>
              <c:f>Sheet1!$A$3</c:f>
              <c:strCache>
                <c:ptCount val="1"/>
                <c:pt idx="0">
                  <c:v>Exposed</c:v>
                </c:pt>
              </c:strCache>
            </c:strRef>
          </c:tx>
          <c:spPr>
            <a:solidFill>
              <a:schemeClr val="accent2"/>
            </a:solidFill>
            <a:ln w="13329">
              <a:solidFill>
                <a:schemeClr val="tx1"/>
              </a:solidFill>
              <a:prstDash val="solid"/>
            </a:ln>
          </c:spPr>
          <c:invertIfNegative val="0"/>
          <c:cat>
            <c:numRef>
              <c:f>Sheet1!$B$1:$B$1</c:f>
              <c:numCache>
                <c:formatCode>General</c:formatCode>
                <c:ptCount val="1"/>
              </c:numCache>
            </c:numRef>
          </c:cat>
          <c:val>
            <c:numRef>
              <c:f>Sheet1!$B$3:$B$3</c:f>
              <c:numCache>
                <c:formatCode>General</c:formatCode>
                <c:ptCount val="1"/>
                <c:pt idx="0">
                  <c:v>0.2</c:v>
                </c:pt>
              </c:numCache>
            </c:numRef>
          </c:val>
          <c:extLst xmlns:c16r2="http://schemas.microsoft.com/office/drawing/2015/06/chart">
            <c:ext xmlns:c16="http://schemas.microsoft.com/office/drawing/2014/chart" uri="{C3380CC4-5D6E-409C-BE32-E72D297353CC}">
              <c16:uniqueId val="{00000001-A0B8-4576-AB00-123C62505CC5}"/>
            </c:ext>
          </c:extLst>
        </c:ser>
        <c:ser>
          <c:idx val="2"/>
          <c:order val="2"/>
          <c:tx>
            <c:strRef>
              <c:f>Sheet1!$A$4</c:f>
              <c:strCache>
                <c:ptCount val="1"/>
                <c:pt idx="0">
                  <c:v>Entire population</c:v>
                </c:pt>
              </c:strCache>
            </c:strRef>
          </c:tx>
          <c:spPr>
            <a:solidFill>
              <a:schemeClr val="hlink"/>
            </a:solidFill>
            <a:ln w="13329">
              <a:solidFill>
                <a:schemeClr val="tx1"/>
              </a:solidFill>
              <a:prstDash val="solid"/>
            </a:ln>
          </c:spPr>
          <c:invertIfNegative val="0"/>
          <c:cat>
            <c:numRef>
              <c:f>Sheet1!$B$1:$B$1</c:f>
              <c:numCache>
                <c:formatCode>General</c:formatCode>
                <c:ptCount val="1"/>
              </c:numCache>
            </c:numRef>
          </c:cat>
          <c:val>
            <c:numRef>
              <c:f>Sheet1!$B$4:$B$4</c:f>
              <c:numCache>
                <c:formatCode>General</c:formatCode>
                <c:ptCount val="1"/>
                <c:pt idx="0">
                  <c:v>0.14000000000000001</c:v>
                </c:pt>
              </c:numCache>
            </c:numRef>
          </c:val>
          <c:extLst xmlns:c16r2="http://schemas.microsoft.com/office/drawing/2015/06/chart">
            <c:ext xmlns:c16="http://schemas.microsoft.com/office/drawing/2014/chart" uri="{C3380CC4-5D6E-409C-BE32-E72D297353CC}">
              <c16:uniqueId val="{00000002-A0B8-4576-AB00-123C62505CC5}"/>
            </c:ext>
          </c:extLst>
        </c:ser>
        <c:dLbls>
          <c:showLegendKey val="0"/>
          <c:showVal val="0"/>
          <c:showCatName val="0"/>
          <c:showSerName val="0"/>
          <c:showPercent val="0"/>
          <c:showBubbleSize val="0"/>
        </c:dLbls>
        <c:gapWidth val="150"/>
        <c:gapDepth val="0"/>
        <c:shape val="box"/>
        <c:axId val="497707272"/>
        <c:axId val="497704136"/>
        <c:axId val="0"/>
      </c:bar3DChart>
      <c:catAx>
        <c:axId val="497707272"/>
        <c:scaling>
          <c:orientation val="minMax"/>
        </c:scaling>
        <c:delete val="0"/>
        <c:axPos val="b"/>
        <c:numFmt formatCode="General" sourceLinked="1"/>
        <c:majorTickMark val="out"/>
        <c:minorTickMark val="none"/>
        <c:tickLblPos val="low"/>
        <c:spPr>
          <a:ln w="3332">
            <a:solidFill>
              <a:schemeClr val="tx1"/>
            </a:solidFill>
            <a:prstDash val="solid"/>
          </a:ln>
        </c:spPr>
        <c:txPr>
          <a:bodyPr rot="0" vert="horz"/>
          <a:lstStyle/>
          <a:p>
            <a:pPr>
              <a:defRPr sz="1889" b="1" i="0" u="none" strike="noStrike" baseline="0">
                <a:solidFill>
                  <a:schemeClr val="tx1"/>
                </a:solidFill>
                <a:latin typeface="Times New Roman"/>
                <a:ea typeface="Times New Roman"/>
                <a:cs typeface="Times New Roman"/>
              </a:defRPr>
            </a:pPr>
            <a:endParaRPr lang="en-US"/>
          </a:p>
        </c:txPr>
        <c:crossAx val="497704136"/>
        <c:crosses val="autoZero"/>
        <c:auto val="1"/>
        <c:lblAlgn val="ctr"/>
        <c:lblOffset val="100"/>
        <c:tickLblSkip val="1"/>
        <c:tickMarkSkip val="1"/>
        <c:noMultiLvlLbl val="0"/>
      </c:catAx>
      <c:valAx>
        <c:axId val="497704136"/>
        <c:scaling>
          <c:orientation val="minMax"/>
          <c:max val="0.3"/>
        </c:scaling>
        <c:delete val="0"/>
        <c:axPos val="l"/>
        <c:majorGridlines>
          <c:spPr>
            <a:ln w="3332">
              <a:solidFill>
                <a:schemeClr val="tx1"/>
              </a:solidFill>
              <a:prstDash val="solid"/>
            </a:ln>
          </c:spPr>
        </c:majorGridlines>
        <c:title>
          <c:tx>
            <c:rich>
              <a:bodyPr/>
              <a:lstStyle/>
              <a:p>
                <a:pPr>
                  <a:defRPr sz="1889" b="1" i="0" u="none" strike="noStrike" baseline="0">
                    <a:solidFill>
                      <a:schemeClr val="tx1"/>
                    </a:solidFill>
                    <a:latin typeface="Times New Roman"/>
                    <a:ea typeface="Times New Roman"/>
                    <a:cs typeface="Times New Roman"/>
                  </a:defRPr>
                </a:pPr>
                <a:r>
                  <a:rPr lang="en-US" dirty="0" smtClean="0"/>
                  <a:t>Risk at 5 years</a:t>
                </a:r>
                <a:endParaRPr lang="en-US" dirty="0"/>
              </a:p>
            </c:rich>
          </c:tx>
          <c:layout>
            <c:manualLayout>
              <c:xMode val="edge"/>
              <c:yMode val="edge"/>
              <c:x val="1.8507823081769785E-2"/>
              <c:y val="0.25664140902690252"/>
            </c:manualLayout>
          </c:layout>
          <c:overlay val="0"/>
          <c:spPr>
            <a:noFill/>
            <a:ln w="26658">
              <a:noFill/>
            </a:ln>
          </c:spPr>
        </c:title>
        <c:numFmt formatCode="General" sourceLinked="1"/>
        <c:majorTickMark val="out"/>
        <c:minorTickMark val="none"/>
        <c:tickLblPos val="nextTo"/>
        <c:spPr>
          <a:ln w="3332">
            <a:solidFill>
              <a:schemeClr val="tx1"/>
            </a:solidFill>
            <a:prstDash val="solid"/>
          </a:ln>
        </c:spPr>
        <c:txPr>
          <a:bodyPr rot="0" vert="horz"/>
          <a:lstStyle/>
          <a:p>
            <a:pPr>
              <a:defRPr sz="1889" b="1" i="0" u="none" strike="noStrike" baseline="0">
                <a:solidFill>
                  <a:schemeClr val="tx1"/>
                </a:solidFill>
                <a:latin typeface="Times New Roman"/>
                <a:ea typeface="Times New Roman"/>
                <a:cs typeface="Times New Roman"/>
              </a:defRPr>
            </a:pPr>
            <a:endParaRPr lang="en-US"/>
          </a:p>
        </c:txPr>
        <c:crossAx val="497707272"/>
        <c:crosses val="autoZero"/>
        <c:crossBetween val="between"/>
      </c:valAx>
      <c:spPr>
        <a:noFill/>
        <a:ln w="26658">
          <a:noFill/>
        </a:ln>
      </c:spPr>
    </c:plotArea>
    <c:legend>
      <c:legendPos val="r"/>
      <c:layout>
        <c:manualLayout>
          <c:xMode val="edge"/>
          <c:yMode val="edge"/>
          <c:x val="0.67119155354449467"/>
          <c:y val="8.8729016786570747E-2"/>
          <c:w val="0.32880844645550528"/>
          <c:h val="0.23980815347721823"/>
        </c:manualLayout>
      </c:layout>
      <c:overlay val="0"/>
      <c:spPr>
        <a:noFill/>
        <a:ln w="3332">
          <a:solidFill>
            <a:schemeClr val="tx1"/>
          </a:solidFill>
          <a:prstDash val="solid"/>
        </a:ln>
      </c:spPr>
      <c:txPr>
        <a:bodyPr/>
        <a:lstStyle/>
        <a:p>
          <a:pPr>
            <a:defRPr sz="1737"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88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smtClean="0"/>
            <a:t>Disease occurrence</a:t>
          </a:r>
          <a:endParaRPr lang="en-US" sz="2800" dirty="0"/>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smtClean="0"/>
            <a:t>Prevalence</a:t>
          </a:r>
          <a:endParaRPr lang="en-US" sz="2800" dirty="0"/>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smtClean="0"/>
            <a:t>Point</a:t>
          </a:r>
          <a:endParaRPr lang="en-US" sz="2400" dirty="0"/>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smtClean="0"/>
            <a:t>Period</a:t>
          </a:r>
          <a:endParaRPr lang="en-US" sz="2400" dirty="0"/>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smtClean="0"/>
            <a:t>Incidence</a:t>
          </a:r>
          <a:endParaRPr lang="en-US" sz="2800" dirty="0"/>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dirty="0" smtClean="0"/>
            <a:t>Cumulative</a:t>
          </a:r>
          <a:r>
            <a:rPr lang="en-US" sz="1300" dirty="0" smtClean="0"/>
            <a:t> </a:t>
          </a:r>
          <a:r>
            <a:rPr lang="en-US" sz="2400" dirty="0" smtClean="0"/>
            <a:t>incidence</a:t>
          </a:r>
          <a:endParaRPr lang="en-US" sz="2400" dirty="0"/>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dirty="0" smtClean="0"/>
            <a:t>Incidence rate</a:t>
          </a:r>
          <a:endParaRPr lang="en-US" sz="2400" dirty="0"/>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  Simple proportion</a:t>
          </a:r>
        </a:p>
        <a:p>
          <a:pPr algn="l"/>
          <a:r>
            <a:rPr lang="en-US" dirty="0" smtClean="0"/>
            <a:t>  Kaplan-Meier</a:t>
          </a:r>
        </a:p>
        <a:p>
          <a:pPr algn="l"/>
          <a:r>
            <a:rPr lang="en-US" dirty="0" smtClean="0"/>
            <a:t>  Life-table</a:t>
          </a:r>
        </a:p>
        <a:p>
          <a:pPr algn="l"/>
          <a:r>
            <a:rPr lang="en-US" dirty="0" smtClean="0"/>
            <a:t>  </a:t>
          </a:r>
          <a:r>
            <a:rPr lang="en-US" dirty="0" smtClean="0">
              <a:solidFill>
                <a:srgbClr val="FF0000"/>
              </a:solidFill>
            </a:rPr>
            <a:t>Aalen-Johansen</a:t>
          </a:r>
          <a:endParaRPr lang="en-US" dirty="0">
            <a:solidFill>
              <a:srgbClr val="FF0000"/>
            </a:solidFill>
          </a:endParaRPr>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smtClean="0"/>
            <a:t>  Average incidence rate</a:t>
          </a:r>
        </a:p>
        <a:p>
          <a:pPr algn="l"/>
          <a:r>
            <a:rPr lang="en-US" dirty="0" smtClean="0"/>
            <a:t>  Instantaneous (hazard) rate</a:t>
          </a:r>
          <a:endParaRPr lang="en-US" dirty="0"/>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t>
        <a:bodyPr/>
        <a:lstStyle/>
        <a:p>
          <a:endParaRPr lang="en-US"/>
        </a:p>
      </dgm:t>
    </dgm:pt>
    <dgm:pt modelId="{A5553F94-5CE1-40C9-9676-2711A675CD77}" type="pres">
      <dgm:prSet presAssocID="{2C46FE8C-A3BF-49AE-AA93-EF9213CA7555}" presName="hierRoot1" presStyleCnt="0">
        <dgm:presLayoutVars>
          <dgm:hierBranch val="init"/>
        </dgm:presLayoutVars>
      </dgm:prSet>
      <dgm:spPr/>
      <dgm:t>
        <a:bodyPr/>
        <a:lstStyle/>
        <a:p>
          <a:endParaRPr lang="en-US"/>
        </a:p>
      </dgm:t>
    </dgm:pt>
    <dgm:pt modelId="{77C5A94E-F585-4A43-88BA-CDC7968B7BDD}" type="pres">
      <dgm:prSet presAssocID="{2C46FE8C-A3BF-49AE-AA93-EF9213CA7555}" presName="rootComposite1" presStyleCnt="0"/>
      <dgm:spPr/>
      <dgm:t>
        <a:bodyPr/>
        <a:lstStyle/>
        <a:p>
          <a:endParaRPr lang="en-US"/>
        </a:p>
      </dgm:t>
    </dgm:pt>
    <dgm:pt modelId="{418912AB-6FED-4B26-9BE6-8844E6C06A38}" type="pres">
      <dgm:prSet presAssocID="{2C46FE8C-A3BF-49AE-AA93-EF9213CA7555}" presName="rootText1" presStyleLbl="node0" presStyleIdx="0" presStyleCnt="1">
        <dgm:presLayoutVars>
          <dgm:chPref val="3"/>
        </dgm:presLayoutVars>
      </dgm:prSet>
      <dgm:spPr/>
      <dgm:t>
        <a:bodyPr/>
        <a:lstStyle/>
        <a:p>
          <a:endParaRPr lang="en-US"/>
        </a:p>
      </dgm:t>
    </dgm:pt>
    <dgm:pt modelId="{509DC3CD-47FA-4517-9131-7C493EC2D145}" type="pres">
      <dgm:prSet presAssocID="{2C46FE8C-A3BF-49AE-AA93-EF9213CA7555}" presName="rootConnector1" presStyleLbl="node1" presStyleIdx="0" presStyleCnt="0"/>
      <dgm:spPr/>
      <dgm:t>
        <a:bodyPr/>
        <a:lstStyle/>
        <a:p>
          <a:endParaRPr lang="en-US"/>
        </a:p>
      </dgm:t>
    </dgm:pt>
    <dgm:pt modelId="{4265A543-DEB2-4FA7-98F2-452B8165D146}" type="pres">
      <dgm:prSet presAssocID="{2C46FE8C-A3BF-49AE-AA93-EF9213CA7555}" presName="hierChild2" presStyleCnt="0"/>
      <dgm:spPr/>
      <dgm:t>
        <a:bodyPr/>
        <a:lstStyle/>
        <a:p>
          <a:endParaRPr lang="en-US"/>
        </a:p>
      </dgm:t>
    </dgm:pt>
    <dgm:pt modelId="{A5CC26DD-5B3E-4647-8F89-280D8BB1D9DC}" type="pres">
      <dgm:prSet presAssocID="{440E62FC-F87B-4234-A595-69BE92522468}" presName="Name37" presStyleLbl="parChTrans1D2" presStyleIdx="0" presStyleCnt="2"/>
      <dgm:spPr/>
      <dgm:t>
        <a:bodyPr/>
        <a:lstStyle/>
        <a:p>
          <a:endParaRPr lang="en-US"/>
        </a:p>
      </dgm:t>
    </dgm:pt>
    <dgm:pt modelId="{2AB2BFEF-DF27-419F-992D-44AD764385E4}" type="pres">
      <dgm:prSet presAssocID="{14534D70-A313-48E0-993E-9BF99A4751E1}" presName="hierRoot2" presStyleCnt="0">
        <dgm:presLayoutVars>
          <dgm:hierBranch val="init"/>
        </dgm:presLayoutVars>
      </dgm:prSet>
      <dgm:spPr/>
      <dgm:t>
        <a:bodyPr/>
        <a:lstStyle/>
        <a:p>
          <a:endParaRPr lang="en-US"/>
        </a:p>
      </dgm:t>
    </dgm:pt>
    <dgm:pt modelId="{51DD09DB-D854-4CD1-8C5D-E975CF1AAB41}" type="pres">
      <dgm:prSet presAssocID="{14534D70-A313-48E0-993E-9BF99A4751E1}" presName="rootComposite" presStyleCnt="0"/>
      <dgm:spPr/>
      <dgm:t>
        <a:bodyPr/>
        <a:lstStyle/>
        <a:p>
          <a:endParaRPr lang="en-US"/>
        </a:p>
      </dgm:t>
    </dgm:pt>
    <dgm:pt modelId="{C69C8D37-FE2E-479A-A600-591C22E74617}" type="pres">
      <dgm:prSet presAssocID="{14534D70-A313-48E0-993E-9BF99A4751E1}" presName="rootText" presStyleLbl="node2" presStyleIdx="0" presStyleCnt="2">
        <dgm:presLayoutVars>
          <dgm:chPref val="3"/>
        </dgm:presLayoutVars>
      </dgm:prSet>
      <dgm:spPr/>
      <dgm:t>
        <a:bodyPr/>
        <a:lstStyle/>
        <a:p>
          <a:endParaRPr lang="en-US"/>
        </a:p>
      </dgm:t>
    </dgm:pt>
    <dgm:pt modelId="{95715B06-0210-4761-BDAC-9EB7095DC8B1}" type="pres">
      <dgm:prSet presAssocID="{14534D70-A313-48E0-993E-9BF99A4751E1}" presName="rootConnector" presStyleLbl="node2" presStyleIdx="0" presStyleCnt="2"/>
      <dgm:spPr/>
      <dgm:t>
        <a:bodyPr/>
        <a:lstStyle/>
        <a:p>
          <a:endParaRPr lang="en-US"/>
        </a:p>
      </dgm:t>
    </dgm:pt>
    <dgm:pt modelId="{6AD9E646-C039-42A3-9E6C-BB0B6A755D6E}" type="pres">
      <dgm:prSet presAssocID="{14534D70-A313-48E0-993E-9BF99A4751E1}" presName="hierChild4" presStyleCnt="0"/>
      <dgm:spPr/>
      <dgm:t>
        <a:bodyPr/>
        <a:lstStyle/>
        <a:p>
          <a:endParaRPr lang="en-US"/>
        </a:p>
      </dgm:t>
    </dgm:pt>
    <dgm:pt modelId="{31A00046-87FB-4D8E-9926-34D9053AB534}" type="pres">
      <dgm:prSet presAssocID="{F15030C9-44BF-4FFD-9624-F98E70BC1861}" presName="Name37" presStyleLbl="parChTrans1D3" presStyleIdx="0" presStyleCnt="4"/>
      <dgm:spPr/>
      <dgm:t>
        <a:bodyPr/>
        <a:lstStyle/>
        <a:p>
          <a:endParaRPr lang="en-US"/>
        </a:p>
      </dgm:t>
    </dgm:pt>
    <dgm:pt modelId="{BA04580C-1279-430A-93EA-23E2BD8BDFE3}" type="pres">
      <dgm:prSet presAssocID="{2BCCA590-A21E-4E1C-B4B7-5536B4F71719}" presName="hierRoot2" presStyleCnt="0">
        <dgm:presLayoutVars>
          <dgm:hierBranch val="init"/>
        </dgm:presLayoutVars>
      </dgm:prSet>
      <dgm:spPr/>
      <dgm:t>
        <a:bodyPr/>
        <a:lstStyle/>
        <a:p>
          <a:endParaRPr lang="en-US"/>
        </a:p>
      </dgm:t>
    </dgm:pt>
    <dgm:pt modelId="{0E46BCD0-EFF3-4928-BED7-14006C647EDF}" type="pres">
      <dgm:prSet presAssocID="{2BCCA590-A21E-4E1C-B4B7-5536B4F71719}" presName="rootComposite" presStyleCnt="0"/>
      <dgm:spPr/>
      <dgm:t>
        <a:bodyPr/>
        <a:lstStyle/>
        <a:p>
          <a:endParaRPr lang="en-US"/>
        </a:p>
      </dgm:t>
    </dgm:pt>
    <dgm:pt modelId="{5C72C958-63D5-44CB-85BA-4B182A1B5398}" type="pres">
      <dgm:prSet presAssocID="{2BCCA590-A21E-4E1C-B4B7-5536B4F71719}" presName="rootText" presStyleLbl="node3" presStyleIdx="0" presStyleCnt="4">
        <dgm:presLayoutVars>
          <dgm:chPref val="3"/>
        </dgm:presLayoutVars>
      </dgm:prSet>
      <dgm:spPr/>
      <dgm:t>
        <a:bodyPr/>
        <a:lstStyle/>
        <a:p>
          <a:endParaRPr lang="en-US"/>
        </a:p>
      </dgm:t>
    </dgm:pt>
    <dgm:pt modelId="{0029E3B9-C8AA-41EA-A11C-97443A267FA8}" type="pres">
      <dgm:prSet presAssocID="{2BCCA590-A21E-4E1C-B4B7-5536B4F71719}" presName="rootConnector" presStyleLbl="node3" presStyleIdx="0" presStyleCnt="4"/>
      <dgm:spPr/>
      <dgm:t>
        <a:bodyPr/>
        <a:lstStyle/>
        <a:p>
          <a:endParaRPr lang="en-US"/>
        </a:p>
      </dgm:t>
    </dgm:pt>
    <dgm:pt modelId="{E129657F-0E29-4D4A-A5C6-9851F0406B2B}" type="pres">
      <dgm:prSet presAssocID="{2BCCA590-A21E-4E1C-B4B7-5536B4F71719}" presName="hierChild4" presStyleCnt="0"/>
      <dgm:spPr/>
      <dgm:t>
        <a:bodyPr/>
        <a:lstStyle/>
        <a:p>
          <a:endParaRPr lang="en-US"/>
        </a:p>
      </dgm:t>
    </dgm:pt>
    <dgm:pt modelId="{B128A5ED-5829-4ED1-8803-537DBB0D2D3C}" type="pres">
      <dgm:prSet presAssocID="{2BCCA590-A21E-4E1C-B4B7-5536B4F71719}" presName="hierChild5" presStyleCnt="0"/>
      <dgm:spPr/>
      <dgm:t>
        <a:bodyPr/>
        <a:lstStyle/>
        <a:p>
          <a:endParaRPr lang="en-US"/>
        </a:p>
      </dgm:t>
    </dgm:pt>
    <dgm:pt modelId="{097246D9-A227-498F-B17E-D485DEAE4B7A}" type="pres">
      <dgm:prSet presAssocID="{E8382416-C2D9-4059-91FA-437F691B39FC}" presName="Name37" presStyleLbl="parChTrans1D3" presStyleIdx="1" presStyleCnt="4"/>
      <dgm:spPr/>
      <dgm:t>
        <a:bodyPr/>
        <a:lstStyle/>
        <a:p>
          <a:endParaRPr lang="en-US"/>
        </a:p>
      </dgm:t>
    </dgm:pt>
    <dgm:pt modelId="{700B3B65-2D19-43B7-A8CD-3C210D2F33FE}" type="pres">
      <dgm:prSet presAssocID="{61ED6F64-1037-41AA-99CB-0FD1CE5C42CA}" presName="hierRoot2" presStyleCnt="0">
        <dgm:presLayoutVars>
          <dgm:hierBranch val="init"/>
        </dgm:presLayoutVars>
      </dgm:prSet>
      <dgm:spPr/>
      <dgm:t>
        <a:bodyPr/>
        <a:lstStyle/>
        <a:p>
          <a:endParaRPr lang="en-US"/>
        </a:p>
      </dgm:t>
    </dgm:pt>
    <dgm:pt modelId="{3DC1410D-0E7C-4696-BFDE-FE451ACE3943}" type="pres">
      <dgm:prSet presAssocID="{61ED6F64-1037-41AA-99CB-0FD1CE5C42CA}" presName="rootComposite" presStyleCnt="0"/>
      <dgm:spPr/>
      <dgm:t>
        <a:bodyPr/>
        <a:lstStyle/>
        <a:p>
          <a:endParaRPr lang="en-US"/>
        </a:p>
      </dgm:t>
    </dgm:pt>
    <dgm:pt modelId="{C7225B67-C8E8-47E1-A344-FF9C485061D0}" type="pres">
      <dgm:prSet presAssocID="{61ED6F64-1037-41AA-99CB-0FD1CE5C42CA}" presName="rootText" presStyleLbl="node3" presStyleIdx="1" presStyleCnt="4">
        <dgm:presLayoutVars>
          <dgm:chPref val="3"/>
        </dgm:presLayoutVars>
      </dgm:prSet>
      <dgm:spPr/>
      <dgm:t>
        <a:bodyPr/>
        <a:lstStyle/>
        <a:p>
          <a:endParaRPr lang="en-US"/>
        </a:p>
      </dgm:t>
    </dgm:pt>
    <dgm:pt modelId="{BC295BA2-0479-4757-8A7E-FA48C65BD863}" type="pres">
      <dgm:prSet presAssocID="{61ED6F64-1037-41AA-99CB-0FD1CE5C42CA}" presName="rootConnector" presStyleLbl="node3" presStyleIdx="1" presStyleCnt="4"/>
      <dgm:spPr/>
      <dgm:t>
        <a:bodyPr/>
        <a:lstStyle/>
        <a:p>
          <a:endParaRPr lang="en-US"/>
        </a:p>
      </dgm:t>
    </dgm:pt>
    <dgm:pt modelId="{42E66376-BF4D-46D0-871E-0C37230B6549}" type="pres">
      <dgm:prSet presAssocID="{61ED6F64-1037-41AA-99CB-0FD1CE5C42CA}" presName="hierChild4" presStyleCnt="0"/>
      <dgm:spPr/>
      <dgm:t>
        <a:bodyPr/>
        <a:lstStyle/>
        <a:p>
          <a:endParaRPr lang="en-US"/>
        </a:p>
      </dgm:t>
    </dgm:pt>
    <dgm:pt modelId="{7A4804B7-0132-4D38-9164-C8C99E0324DB}" type="pres">
      <dgm:prSet presAssocID="{61ED6F64-1037-41AA-99CB-0FD1CE5C42CA}" presName="hierChild5" presStyleCnt="0"/>
      <dgm:spPr/>
      <dgm:t>
        <a:bodyPr/>
        <a:lstStyle/>
        <a:p>
          <a:endParaRPr lang="en-US"/>
        </a:p>
      </dgm:t>
    </dgm:pt>
    <dgm:pt modelId="{7CB4ECA4-2FEE-420E-A67D-604A80794DA7}" type="pres">
      <dgm:prSet presAssocID="{14534D70-A313-48E0-993E-9BF99A4751E1}" presName="hierChild5" presStyleCnt="0"/>
      <dgm:spPr/>
      <dgm:t>
        <a:bodyPr/>
        <a:lstStyle/>
        <a:p>
          <a:endParaRPr lang="en-US"/>
        </a:p>
      </dgm:t>
    </dgm:pt>
    <dgm:pt modelId="{5FFECCD6-3878-4991-ABE3-D522F3523DCA}" type="pres">
      <dgm:prSet presAssocID="{D43DF74B-DE34-4A39-8393-CFA044E97EC7}" presName="Name37" presStyleLbl="parChTrans1D2" presStyleIdx="1" presStyleCnt="2"/>
      <dgm:spPr/>
      <dgm:t>
        <a:bodyPr/>
        <a:lstStyle/>
        <a:p>
          <a:endParaRPr lang="en-US"/>
        </a:p>
      </dgm:t>
    </dgm:pt>
    <dgm:pt modelId="{2C591ED8-5095-4FCD-BB48-A94E2036B6E3}" type="pres">
      <dgm:prSet presAssocID="{2AF65186-30D4-4803-ACB9-BC2284D25B3D}" presName="hierRoot2" presStyleCnt="0">
        <dgm:presLayoutVars>
          <dgm:hierBranch val="init"/>
        </dgm:presLayoutVars>
      </dgm:prSet>
      <dgm:spPr/>
      <dgm:t>
        <a:bodyPr/>
        <a:lstStyle/>
        <a:p>
          <a:endParaRPr lang="en-US"/>
        </a:p>
      </dgm:t>
    </dgm:pt>
    <dgm:pt modelId="{06785766-DE72-40E4-BC30-B3482A8BA9A9}" type="pres">
      <dgm:prSet presAssocID="{2AF65186-30D4-4803-ACB9-BC2284D25B3D}" presName="rootComposite" presStyleCnt="0"/>
      <dgm:spPr/>
      <dgm:t>
        <a:bodyPr/>
        <a:lstStyle/>
        <a:p>
          <a:endParaRPr lang="en-US"/>
        </a:p>
      </dgm:t>
    </dgm:pt>
    <dgm:pt modelId="{0D9F4134-8C37-4D99-ACF9-C78485FA80EA}" type="pres">
      <dgm:prSet presAssocID="{2AF65186-30D4-4803-ACB9-BC2284D25B3D}" presName="rootText" presStyleLbl="node2" presStyleIdx="1" presStyleCnt="2">
        <dgm:presLayoutVars>
          <dgm:chPref val="3"/>
        </dgm:presLayoutVars>
      </dgm:prSet>
      <dgm:spPr/>
      <dgm:t>
        <a:bodyPr/>
        <a:lstStyle/>
        <a:p>
          <a:endParaRPr lang="en-US"/>
        </a:p>
      </dgm:t>
    </dgm:pt>
    <dgm:pt modelId="{05034F84-9D62-4471-8B5D-C7888EDD46EA}" type="pres">
      <dgm:prSet presAssocID="{2AF65186-30D4-4803-ACB9-BC2284D25B3D}" presName="rootConnector" presStyleLbl="node2" presStyleIdx="1" presStyleCnt="2"/>
      <dgm:spPr/>
      <dgm:t>
        <a:bodyPr/>
        <a:lstStyle/>
        <a:p>
          <a:endParaRPr lang="en-US"/>
        </a:p>
      </dgm:t>
    </dgm:pt>
    <dgm:pt modelId="{43363C4A-EB10-4398-95A9-891D95F95FFC}" type="pres">
      <dgm:prSet presAssocID="{2AF65186-30D4-4803-ACB9-BC2284D25B3D}" presName="hierChild4" presStyleCnt="0"/>
      <dgm:spPr/>
      <dgm:t>
        <a:bodyPr/>
        <a:lstStyle/>
        <a:p>
          <a:endParaRPr lang="en-US"/>
        </a:p>
      </dgm:t>
    </dgm:pt>
    <dgm:pt modelId="{CAF06C15-1277-4981-8E5C-97F5864241B7}" type="pres">
      <dgm:prSet presAssocID="{3BAA9B65-7C6D-4488-96B7-B397BA372791}" presName="Name37" presStyleLbl="parChTrans1D3" presStyleIdx="2" presStyleCnt="4"/>
      <dgm:spPr/>
      <dgm:t>
        <a:bodyPr/>
        <a:lstStyle/>
        <a:p>
          <a:endParaRPr lang="en-US"/>
        </a:p>
      </dgm:t>
    </dgm:pt>
    <dgm:pt modelId="{3CA7470B-D6D6-4E84-87E8-5018E389312C}" type="pres">
      <dgm:prSet presAssocID="{864A8C28-09B8-481B-8BF9-255473397F75}" presName="hierRoot2" presStyleCnt="0">
        <dgm:presLayoutVars>
          <dgm:hierBranch val="init"/>
        </dgm:presLayoutVars>
      </dgm:prSet>
      <dgm:spPr/>
      <dgm:t>
        <a:bodyPr/>
        <a:lstStyle/>
        <a:p>
          <a:endParaRPr lang="en-US"/>
        </a:p>
      </dgm:t>
    </dgm:pt>
    <dgm:pt modelId="{A09619A5-DAD8-42B9-9AA0-8EDC930F4569}" type="pres">
      <dgm:prSet presAssocID="{864A8C28-09B8-481B-8BF9-255473397F75}" presName="rootComposite" presStyleCnt="0"/>
      <dgm:spPr/>
      <dgm:t>
        <a:bodyPr/>
        <a:lstStyle/>
        <a:p>
          <a:endParaRPr lang="en-US"/>
        </a:p>
      </dgm:t>
    </dgm:pt>
    <dgm:pt modelId="{3C272F1B-3561-416A-B664-6CCA419912BC}" type="pres">
      <dgm:prSet presAssocID="{864A8C28-09B8-481B-8BF9-255473397F75}" presName="rootText" presStyleLbl="node3" presStyleIdx="2" presStyleCnt="4">
        <dgm:presLayoutVars>
          <dgm:chPref val="3"/>
        </dgm:presLayoutVars>
      </dgm:prSet>
      <dgm:spPr/>
      <dgm:t>
        <a:bodyPr/>
        <a:lstStyle/>
        <a:p>
          <a:endParaRPr lang="en-US"/>
        </a:p>
      </dgm:t>
    </dgm:pt>
    <dgm:pt modelId="{FCB987E9-89EA-4137-838A-EC9D76633379}" type="pres">
      <dgm:prSet presAssocID="{864A8C28-09B8-481B-8BF9-255473397F75}" presName="rootConnector" presStyleLbl="node3" presStyleIdx="2" presStyleCnt="4"/>
      <dgm:spPr/>
      <dgm:t>
        <a:bodyPr/>
        <a:lstStyle/>
        <a:p>
          <a:endParaRPr lang="en-US"/>
        </a:p>
      </dgm:t>
    </dgm:pt>
    <dgm:pt modelId="{3A0FDFFF-4C87-4C8B-8526-72B8A04931CA}" type="pres">
      <dgm:prSet presAssocID="{864A8C28-09B8-481B-8BF9-255473397F75}" presName="hierChild4" presStyleCnt="0"/>
      <dgm:spPr/>
      <dgm:t>
        <a:bodyPr/>
        <a:lstStyle/>
        <a:p>
          <a:endParaRPr lang="en-US"/>
        </a:p>
      </dgm:t>
    </dgm:pt>
    <dgm:pt modelId="{E9F51E55-FF7F-4528-A4FD-4DD117ECB2F1}" type="pres">
      <dgm:prSet presAssocID="{843E8F54-D63B-43E9-A4A5-DCEB20B15315}" presName="Name37" presStyleLbl="parChTrans1D4" presStyleIdx="0" presStyleCnt="2"/>
      <dgm:spPr/>
      <dgm:t>
        <a:bodyPr/>
        <a:lstStyle/>
        <a:p>
          <a:endParaRPr lang="en-US"/>
        </a:p>
      </dgm:t>
    </dgm:pt>
    <dgm:pt modelId="{963364FE-AABB-41CD-87D4-ED196E054397}" type="pres">
      <dgm:prSet presAssocID="{690B377E-54EB-426E-99F0-687C4D4C1F1F}" presName="hierRoot2" presStyleCnt="0">
        <dgm:presLayoutVars>
          <dgm:hierBranch val="init"/>
        </dgm:presLayoutVars>
      </dgm:prSet>
      <dgm:spPr/>
      <dgm:t>
        <a:bodyPr/>
        <a:lstStyle/>
        <a:p>
          <a:endParaRPr lang="en-US"/>
        </a:p>
      </dgm:t>
    </dgm:pt>
    <dgm:pt modelId="{7933CC0E-7A60-4832-9A3B-2B66D835D555}" type="pres">
      <dgm:prSet presAssocID="{690B377E-54EB-426E-99F0-687C4D4C1F1F}" presName="rootComposite" presStyleCnt="0"/>
      <dgm:spPr/>
      <dgm:t>
        <a:bodyPr/>
        <a:lstStyle/>
        <a:p>
          <a:endParaRPr lang="en-US"/>
        </a:p>
      </dgm:t>
    </dgm:pt>
    <dgm:pt modelId="{8655159E-0738-41B1-AE7A-C0C5F763F4A7}" type="pres">
      <dgm:prSet presAssocID="{690B377E-54EB-426E-99F0-687C4D4C1F1F}" presName="rootText" presStyleLbl="node4" presStyleIdx="0" presStyleCnt="2">
        <dgm:presLayoutVars>
          <dgm:chPref val="3"/>
        </dgm:presLayoutVars>
      </dgm:prSet>
      <dgm:spPr/>
      <dgm:t>
        <a:bodyPr/>
        <a:lstStyle/>
        <a:p>
          <a:endParaRPr lang="en-US"/>
        </a:p>
      </dgm:t>
    </dgm:pt>
    <dgm:pt modelId="{3632C5A1-9B48-4C2F-B8DD-5E8A5A817E07}" type="pres">
      <dgm:prSet presAssocID="{690B377E-54EB-426E-99F0-687C4D4C1F1F}" presName="rootConnector" presStyleLbl="node4" presStyleIdx="0" presStyleCnt="2"/>
      <dgm:spPr/>
      <dgm:t>
        <a:bodyPr/>
        <a:lstStyle/>
        <a:p>
          <a:endParaRPr lang="en-US"/>
        </a:p>
      </dgm:t>
    </dgm:pt>
    <dgm:pt modelId="{DD64A74A-631C-4983-A6EC-EF21DD1E7C8C}" type="pres">
      <dgm:prSet presAssocID="{690B377E-54EB-426E-99F0-687C4D4C1F1F}" presName="hierChild4" presStyleCnt="0"/>
      <dgm:spPr/>
      <dgm:t>
        <a:bodyPr/>
        <a:lstStyle/>
        <a:p>
          <a:endParaRPr lang="en-US"/>
        </a:p>
      </dgm:t>
    </dgm:pt>
    <dgm:pt modelId="{69294E3A-E958-435A-AF35-A43B07AE1C2E}" type="pres">
      <dgm:prSet presAssocID="{690B377E-54EB-426E-99F0-687C4D4C1F1F}" presName="hierChild5" presStyleCnt="0"/>
      <dgm:spPr/>
      <dgm:t>
        <a:bodyPr/>
        <a:lstStyle/>
        <a:p>
          <a:endParaRPr lang="en-US"/>
        </a:p>
      </dgm:t>
    </dgm:pt>
    <dgm:pt modelId="{378A8F79-D24A-4E92-A00D-1723E448F839}" type="pres">
      <dgm:prSet presAssocID="{864A8C28-09B8-481B-8BF9-255473397F75}" presName="hierChild5" presStyleCnt="0"/>
      <dgm:spPr/>
      <dgm:t>
        <a:bodyPr/>
        <a:lstStyle/>
        <a:p>
          <a:endParaRPr lang="en-US"/>
        </a:p>
      </dgm:t>
    </dgm:pt>
    <dgm:pt modelId="{C5E65C88-E3FF-42DE-A60E-8F77415A70D0}" type="pres">
      <dgm:prSet presAssocID="{27B1691D-36CB-45F3-ABE6-9282F3F8D3FB}" presName="Name37" presStyleLbl="parChTrans1D3" presStyleIdx="3" presStyleCnt="4"/>
      <dgm:spPr/>
      <dgm:t>
        <a:bodyPr/>
        <a:lstStyle/>
        <a:p>
          <a:endParaRPr lang="en-US"/>
        </a:p>
      </dgm:t>
    </dgm:pt>
    <dgm:pt modelId="{30AAE121-D9D5-4CA1-BE55-9DF373F59D3D}" type="pres">
      <dgm:prSet presAssocID="{1554F028-DB5F-432C-9B50-69F58D98F06D}" presName="hierRoot2" presStyleCnt="0">
        <dgm:presLayoutVars>
          <dgm:hierBranch val="init"/>
        </dgm:presLayoutVars>
      </dgm:prSet>
      <dgm:spPr/>
      <dgm:t>
        <a:bodyPr/>
        <a:lstStyle/>
        <a:p>
          <a:endParaRPr lang="en-US"/>
        </a:p>
      </dgm:t>
    </dgm:pt>
    <dgm:pt modelId="{12075079-190E-425E-992A-8E486965F6F5}" type="pres">
      <dgm:prSet presAssocID="{1554F028-DB5F-432C-9B50-69F58D98F06D}" presName="rootComposite" presStyleCnt="0"/>
      <dgm:spPr/>
      <dgm:t>
        <a:bodyPr/>
        <a:lstStyle/>
        <a:p>
          <a:endParaRPr lang="en-US"/>
        </a:p>
      </dgm:t>
    </dgm:pt>
    <dgm:pt modelId="{32F2B371-0E68-46C4-99E1-8950E0AA59F3}" type="pres">
      <dgm:prSet presAssocID="{1554F028-DB5F-432C-9B50-69F58D98F06D}" presName="rootText" presStyleLbl="node3" presStyleIdx="3" presStyleCnt="4">
        <dgm:presLayoutVars>
          <dgm:chPref val="3"/>
        </dgm:presLayoutVars>
      </dgm:prSet>
      <dgm:spPr/>
      <dgm:t>
        <a:bodyPr/>
        <a:lstStyle/>
        <a:p>
          <a:endParaRPr lang="en-US"/>
        </a:p>
      </dgm:t>
    </dgm:pt>
    <dgm:pt modelId="{F18612F7-9F80-4BAF-836A-8CE26497C6F0}" type="pres">
      <dgm:prSet presAssocID="{1554F028-DB5F-432C-9B50-69F58D98F06D}" presName="rootConnector" presStyleLbl="node3" presStyleIdx="3" presStyleCnt="4"/>
      <dgm:spPr/>
      <dgm:t>
        <a:bodyPr/>
        <a:lstStyle/>
        <a:p>
          <a:endParaRPr lang="en-US"/>
        </a:p>
      </dgm:t>
    </dgm:pt>
    <dgm:pt modelId="{CEC27B47-2A81-44D2-857F-56677C00D119}" type="pres">
      <dgm:prSet presAssocID="{1554F028-DB5F-432C-9B50-69F58D98F06D}" presName="hierChild4" presStyleCnt="0"/>
      <dgm:spPr/>
      <dgm:t>
        <a:bodyPr/>
        <a:lstStyle/>
        <a:p>
          <a:endParaRPr lang="en-US"/>
        </a:p>
      </dgm:t>
    </dgm:pt>
    <dgm:pt modelId="{2FFD1C5D-5DCC-475F-AACB-5C9E428978FF}" type="pres">
      <dgm:prSet presAssocID="{0B6AB93F-CC09-4216-BD7B-C4881C39C942}" presName="Name37" presStyleLbl="parChTrans1D4" presStyleIdx="1" presStyleCnt="2"/>
      <dgm:spPr/>
      <dgm:t>
        <a:bodyPr/>
        <a:lstStyle/>
        <a:p>
          <a:endParaRPr lang="en-US"/>
        </a:p>
      </dgm:t>
    </dgm:pt>
    <dgm:pt modelId="{1484854E-A1B1-4281-8132-3585D20861B0}" type="pres">
      <dgm:prSet presAssocID="{06C2A45B-B1B3-40B3-8951-FB5B1CF82137}" presName="hierRoot2" presStyleCnt="0">
        <dgm:presLayoutVars>
          <dgm:hierBranch val="init"/>
        </dgm:presLayoutVars>
      </dgm:prSet>
      <dgm:spPr/>
      <dgm:t>
        <a:bodyPr/>
        <a:lstStyle/>
        <a:p>
          <a:endParaRPr lang="en-US"/>
        </a:p>
      </dgm:t>
    </dgm:pt>
    <dgm:pt modelId="{E58580D0-AAF5-4BDB-85A4-6318B6CDB215}" type="pres">
      <dgm:prSet presAssocID="{06C2A45B-B1B3-40B3-8951-FB5B1CF82137}" presName="rootComposite" presStyleCnt="0"/>
      <dgm:spPr/>
      <dgm:t>
        <a:bodyPr/>
        <a:lstStyle/>
        <a:p>
          <a:endParaRPr lang="en-US"/>
        </a:p>
      </dgm:t>
    </dgm:pt>
    <dgm:pt modelId="{E3787CC8-CF0F-442B-A518-2185CBC70DD0}" type="pres">
      <dgm:prSet presAssocID="{06C2A45B-B1B3-40B3-8951-FB5B1CF82137}" presName="rootText" presStyleLbl="node4" presStyleIdx="1" presStyleCnt="2">
        <dgm:presLayoutVars>
          <dgm:chPref val="3"/>
        </dgm:presLayoutVars>
      </dgm:prSet>
      <dgm:spPr/>
      <dgm:t>
        <a:bodyPr/>
        <a:lstStyle/>
        <a:p>
          <a:endParaRPr lang="en-US"/>
        </a:p>
      </dgm:t>
    </dgm:pt>
    <dgm:pt modelId="{4B949F94-D91F-4583-8B44-EEC72CCAD2BB}" type="pres">
      <dgm:prSet presAssocID="{06C2A45B-B1B3-40B3-8951-FB5B1CF82137}" presName="rootConnector" presStyleLbl="node4" presStyleIdx="1" presStyleCnt="2"/>
      <dgm:spPr/>
      <dgm:t>
        <a:bodyPr/>
        <a:lstStyle/>
        <a:p>
          <a:endParaRPr lang="en-US"/>
        </a:p>
      </dgm:t>
    </dgm:pt>
    <dgm:pt modelId="{EB0219F9-47C7-4D41-8C7D-D7BCDFD4CC1A}" type="pres">
      <dgm:prSet presAssocID="{06C2A45B-B1B3-40B3-8951-FB5B1CF82137}" presName="hierChild4" presStyleCnt="0"/>
      <dgm:spPr/>
      <dgm:t>
        <a:bodyPr/>
        <a:lstStyle/>
        <a:p>
          <a:endParaRPr lang="en-US"/>
        </a:p>
      </dgm:t>
    </dgm:pt>
    <dgm:pt modelId="{4016A88F-1DF8-4C9D-B306-6AAFA735569C}" type="pres">
      <dgm:prSet presAssocID="{06C2A45B-B1B3-40B3-8951-FB5B1CF82137}" presName="hierChild5" presStyleCnt="0"/>
      <dgm:spPr/>
      <dgm:t>
        <a:bodyPr/>
        <a:lstStyle/>
        <a:p>
          <a:endParaRPr lang="en-US"/>
        </a:p>
      </dgm:t>
    </dgm:pt>
    <dgm:pt modelId="{1219A425-B292-4748-83AB-D343102F6FE6}" type="pres">
      <dgm:prSet presAssocID="{1554F028-DB5F-432C-9B50-69F58D98F06D}" presName="hierChild5" presStyleCnt="0"/>
      <dgm:spPr/>
      <dgm:t>
        <a:bodyPr/>
        <a:lstStyle/>
        <a:p>
          <a:endParaRPr lang="en-US"/>
        </a:p>
      </dgm:t>
    </dgm:pt>
    <dgm:pt modelId="{262AAB7E-0257-4AB1-B86D-58A6D63C5E6F}" type="pres">
      <dgm:prSet presAssocID="{2AF65186-30D4-4803-ACB9-BC2284D25B3D}" presName="hierChild5" presStyleCnt="0"/>
      <dgm:spPr/>
      <dgm:t>
        <a:bodyPr/>
        <a:lstStyle/>
        <a:p>
          <a:endParaRPr lang="en-US"/>
        </a:p>
      </dgm:t>
    </dgm:pt>
    <dgm:pt modelId="{A3CAEDAB-4587-4D17-A91E-5F14C7A2EB9C}" type="pres">
      <dgm:prSet presAssocID="{2C46FE8C-A3BF-49AE-AA93-EF9213CA7555}" presName="hierChild3" presStyleCnt="0"/>
      <dgm:spPr/>
      <dgm:t>
        <a:bodyPr/>
        <a:lstStyle/>
        <a:p>
          <a:endParaRPr lang="en-US"/>
        </a:p>
      </dgm:t>
    </dgm:pt>
  </dgm:ptLst>
  <dgm:cxnLst>
    <dgm:cxn modelId="{EC6A3004-8E4A-4CAB-9144-33B820C1347D}" type="presOf" srcId="{27B1691D-36CB-45F3-ABE6-9282F3F8D3FB}" destId="{C5E65C88-E3FF-42DE-A60E-8F77415A70D0}" srcOrd="0" destOrd="0" presId="urn:microsoft.com/office/officeart/2005/8/layout/orgChart1"/>
    <dgm:cxn modelId="{95BE6E81-B866-43B1-85FE-C5FF7B9E809A}" type="presOf" srcId="{440E62FC-F87B-4234-A595-69BE92522468}" destId="{A5CC26DD-5B3E-4647-8F89-280D8BB1D9DC}" srcOrd="0" destOrd="0" presId="urn:microsoft.com/office/officeart/2005/8/layout/orgChart1"/>
    <dgm:cxn modelId="{7121CA05-1D55-420C-A09C-BB7819AF8EBB}" type="presOf" srcId="{E8382416-C2D9-4059-91FA-437F691B39FC}" destId="{097246D9-A227-498F-B17E-D485DEAE4B7A}" srcOrd="0" destOrd="0" presId="urn:microsoft.com/office/officeart/2005/8/layout/orgChart1"/>
    <dgm:cxn modelId="{01509504-C0C5-461A-B40A-BB8FAEBABC17}" type="presOf" srcId="{864A8C28-09B8-481B-8BF9-255473397F75}" destId="{3C272F1B-3561-416A-B664-6CCA419912BC}" srcOrd="0" destOrd="0" presId="urn:microsoft.com/office/officeart/2005/8/layout/orgChart1"/>
    <dgm:cxn modelId="{ADFC88F3-3E60-4C16-AA28-868EB13352AE}" type="presOf" srcId="{690B377E-54EB-426E-99F0-687C4D4C1F1F}" destId="{3632C5A1-9B48-4C2F-B8DD-5E8A5A817E07}" srcOrd="1"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168DA3CA-1147-483C-A80C-BC00275E7A54}" type="presOf" srcId="{1554F028-DB5F-432C-9B50-69F58D98F06D}" destId="{F18612F7-9F80-4BAF-836A-8CE26497C6F0}" srcOrd="1" destOrd="0" presId="urn:microsoft.com/office/officeart/2005/8/layout/orgChart1"/>
    <dgm:cxn modelId="{17F1BD52-3AF3-424A-B75C-08EAFDB7C06A}" srcId="{2C46FE8C-A3BF-49AE-AA93-EF9213CA7555}" destId="{2AF65186-30D4-4803-ACB9-BC2284D25B3D}" srcOrd="1" destOrd="0" parTransId="{D43DF74B-DE34-4A39-8393-CFA044E97EC7}" sibTransId="{F83005D6-6F72-44DD-8AF7-4AC790629926}"/>
    <dgm:cxn modelId="{27B7607D-7155-4C6F-91DE-BE2E0907AACC}" srcId="{2C46FE8C-A3BF-49AE-AA93-EF9213CA7555}" destId="{14534D70-A313-48E0-993E-9BF99A4751E1}" srcOrd="0" destOrd="0" parTransId="{440E62FC-F87B-4234-A595-69BE92522468}" sibTransId="{701B406F-74DA-4A44-8CF8-C0D1B7CD73B6}"/>
    <dgm:cxn modelId="{0F8082CB-82C1-45FF-8A40-548BCB0C5819}" srcId="{14534D70-A313-48E0-993E-9BF99A4751E1}" destId="{2BCCA590-A21E-4E1C-B4B7-5536B4F71719}" srcOrd="0" destOrd="0" parTransId="{F15030C9-44BF-4FFD-9624-F98E70BC1861}" sibTransId="{E578A5D8-39A3-4D9C-9299-0900E10025F4}"/>
    <dgm:cxn modelId="{5C13F8FD-EC10-4765-945A-FBD87239831C}" type="presOf" srcId="{61ED6F64-1037-41AA-99CB-0FD1CE5C42CA}" destId="{BC295BA2-0479-4757-8A7E-FA48C65BD863}" srcOrd="1" destOrd="0" presId="urn:microsoft.com/office/officeart/2005/8/layout/orgChart1"/>
    <dgm:cxn modelId="{73AF08EA-78A5-4F6E-8DF0-D670E3D78AC1}" type="presOf" srcId="{690B377E-54EB-426E-99F0-687C4D4C1F1F}" destId="{8655159E-0738-41B1-AE7A-C0C5F763F4A7}" srcOrd="0" destOrd="0" presId="urn:microsoft.com/office/officeart/2005/8/layout/orgChart1"/>
    <dgm:cxn modelId="{AADCB190-E7FA-4671-99BA-433743991F9B}" type="presOf" srcId="{14534D70-A313-48E0-993E-9BF99A4751E1}" destId="{95715B06-0210-4761-BDAC-9EB7095DC8B1}" srcOrd="1" destOrd="0" presId="urn:microsoft.com/office/officeart/2005/8/layout/orgChart1"/>
    <dgm:cxn modelId="{C5973425-24B4-4E53-ADBF-4FC5FF469F6A}" type="presOf" srcId="{1554F028-DB5F-432C-9B50-69F58D98F06D}" destId="{32F2B371-0E68-46C4-99E1-8950E0AA59F3}" srcOrd="0" destOrd="0" presId="urn:microsoft.com/office/officeart/2005/8/layout/orgChart1"/>
    <dgm:cxn modelId="{EB51D119-153E-4C9E-A8B6-A69217DC39DD}" type="presOf" srcId="{843E8F54-D63B-43E9-A4A5-DCEB20B15315}" destId="{E9F51E55-FF7F-4528-A4FD-4DD117ECB2F1}" srcOrd="0" destOrd="0" presId="urn:microsoft.com/office/officeart/2005/8/layout/orgChart1"/>
    <dgm:cxn modelId="{D651A9C0-BB27-4CBF-9EAC-58F081A4782E}" type="presOf" srcId="{F15030C9-44BF-4FFD-9624-F98E70BC1861}" destId="{31A00046-87FB-4D8E-9926-34D9053AB534}" srcOrd="0" destOrd="0" presId="urn:microsoft.com/office/officeart/2005/8/layout/orgChart1"/>
    <dgm:cxn modelId="{38EFEB0A-1FF0-404B-9BBF-A2CB4E7A45FD}" type="presOf" srcId="{2C46FE8C-A3BF-49AE-AA93-EF9213CA7555}" destId="{509DC3CD-47FA-4517-9131-7C493EC2D145}" srcOrd="1" destOrd="0" presId="urn:microsoft.com/office/officeart/2005/8/layout/orgChart1"/>
    <dgm:cxn modelId="{AE7F8B24-4E19-40E7-A95A-27A8915DA4B0}" srcId="{864A8C28-09B8-481B-8BF9-255473397F75}" destId="{690B377E-54EB-426E-99F0-687C4D4C1F1F}" srcOrd="0" destOrd="0" parTransId="{843E8F54-D63B-43E9-A4A5-DCEB20B15315}" sibTransId="{9234387F-E811-41CB-BBEA-D36EC3A4F0E8}"/>
    <dgm:cxn modelId="{82AACC66-4F37-498F-9545-847F48A409D1}" srcId="{C8F96092-F1D6-4C35-89DB-E3BA9356AF38}" destId="{2C46FE8C-A3BF-49AE-AA93-EF9213CA7555}" srcOrd="0" destOrd="0" parTransId="{62C9C211-5475-4E39-AA47-3D1B08F22490}" sibTransId="{AE0BE274-8777-487B-BBD9-E26F786C7D19}"/>
    <dgm:cxn modelId="{3D3E8708-6259-4587-8FAE-5F8B85D1CC3E}" srcId="{2AF65186-30D4-4803-ACB9-BC2284D25B3D}" destId="{1554F028-DB5F-432C-9B50-69F58D98F06D}" srcOrd="1" destOrd="0" parTransId="{27B1691D-36CB-45F3-ABE6-9282F3F8D3FB}" sibTransId="{35DA2551-FCBF-4BA4-A19E-1F4A3434C652}"/>
    <dgm:cxn modelId="{E655F657-63E6-4E23-BC85-BDBA9F1308BE}" type="presOf" srcId="{864A8C28-09B8-481B-8BF9-255473397F75}" destId="{FCB987E9-89EA-4137-838A-EC9D76633379}" srcOrd="1" destOrd="0" presId="urn:microsoft.com/office/officeart/2005/8/layout/orgChart1"/>
    <dgm:cxn modelId="{F0E585CC-9429-481D-8803-5CD99E0AE761}" type="presOf" srcId="{06C2A45B-B1B3-40B3-8951-FB5B1CF82137}" destId="{E3787CC8-CF0F-442B-A518-2185CBC70DD0}" srcOrd="0" destOrd="0" presId="urn:microsoft.com/office/officeart/2005/8/layout/orgChart1"/>
    <dgm:cxn modelId="{F2DFD342-25B0-4348-921D-B1066958364F}" type="presOf" srcId="{2C46FE8C-A3BF-49AE-AA93-EF9213CA7555}" destId="{418912AB-6FED-4B26-9BE6-8844E6C06A38}" srcOrd="0" destOrd="0" presId="urn:microsoft.com/office/officeart/2005/8/layout/orgChart1"/>
    <dgm:cxn modelId="{E54B5C29-4DBF-458B-AD30-77C60D8302B7}" type="presOf" srcId="{C8F96092-F1D6-4C35-89DB-E3BA9356AF38}" destId="{DB702D74-9704-4813-96A1-1E1622EDBAEE}" srcOrd="0" destOrd="0" presId="urn:microsoft.com/office/officeart/2005/8/layout/orgChart1"/>
    <dgm:cxn modelId="{C4EE5E5F-E120-4EF0-AA87-035AD1A0206F}" type="presOf" srcId="{2AF65186-30D4-4803-ACB9-BC2284D25B3D}" destId="{05034F84-9D62-4471-8B5D-C7888EDD46EA}" srcOrd="1" destOrd="0" presId="urn:microsoft.com/office/officeart/2005/8/layout/orgChart1"/>
    <dgm:cxn modelId="{ED075B74-BCF2-4A7C-867B-59B0B0EAE2C9}" type="presOf" srcId="{06C2A45B-B1B3-40B3-8951-FB5B1CF82137}" destId="{4B949F94-D91F-4583-8B44-EEC72CCAD2BB}" srcOrd="1" destOrd="0" presId="urn:microsoft.com/office/officeart/2005/8/layout/orgChart1"/>
    <dgm:cxn modelId="{C31B67EE-2E7F-415A-9B4F-AAD0AA6ED4A3}" type="presOf" srcId="{2BCCA590-A21E-4E1C-B4B7-5536B4F71719}" destId="{0029E3B9-C8AA-41EA-A11C-97443A267FA8}" srcOrd="1" destOrd="0" presId="urn:microsoft.com/office/officeart/2005/8/layout/orgChart1"/>
    <dgm:cxn modelId="{FC20178A-7341-49A1-A126-758925BD66D6}" srcId="{1554F028-DB5F-432C-9B50-69F58D98F06D}" destId="{06C2A45B-B1B3-40B3-8951-FB5B1CF82137}" srcOrd="0" destOrd="0" parTransId="{0B6AB93F-CC09-4216-BD7B-C4881C39C942}" sibTransId="{B5C65E50-4ED4-49F1-BAAD-044F57A57DF1}"/>
    <dgm:cxn modelId="{29494D29-61B9-4D6A-A357-A2F470B0FCC5}" type="presOf" srcId="{0B6AB93F-CC09-4216-BD7B-C4881C39C942}" destId="{2FFD1C5D-5DCC-475F-AACB-5C9E428978FF}" srcOrd="0" destOrd="0" presId="urn:microsoft.com/office/officeart/2005/8/layout/orgChart1"/>
    <dgm:cxn modelId="{657F4020-9A70-473E-955D-BDFCE6235FA7}" type="presOf" srcId="{D43DF74B-DE34-4A39-8393-CFA044E97EC7}" destId="{5FFECCD6-3878-4991-ABE3-D522F3523DCA}" srcOrd="0" destOrd="0" presId="urn:microsoft.com/office/officeart/2005/8/layout/orgChart1"/>
    <dgm:cxn modelId="{B6571E71-0F26-4A9D-B691-FB7CF79DF365}" type="presOf" srcId="{61ED6F64-1037-41AA-99CB-0FD1CE5C42CA}" destId="{C7225B67-C8E8-47E1-A344-FF9C485061D0}" srcOrd="0" destOrd="0" presId="urn:microsoft.com/office/officeart/2005/8/layout/orgChart1"/>
    <dgm:cxn modelId="{0DD3CA52-FE38-4E00-B6CA-937995E88174}" type="presOf" srcId="{2AF65186-30D4-4803-ACB9-BC2284D25B3D}" destId="{0D9F4134-8C37-4D99-ACF9-C78485FA80EA}" srcOrd="0" destOrd="0" presId="urn:microsoft.com/office/officeart/2005/8/layout/orgChart1"/>
    <dgm:cxn modelId="{636C078E-1B71-4883-8ED5-ED7D524BE729}" srcId="{2AF65186-30D4-4803-ACB9-BC2284D25B3D}" destId="{864A8C28-09B8-481B-8BF9-255473397F75}" srcOrd="0" destOrd="0" parTransId="{3BAA9B65-7C6D-4488-96B7-B397BA372791}" sibTransId="{2D9E2C27-5629-4223-A5F9-A3AD35FB9735}"/>
    <dgm:cxn modelId="{705E5E54-30DA-489A-A70D-7DCF2D29A3FB}" type="presOf" srcId="{14534D70-A313-48E0-993E-9BF99A4751E1}" destId="{C69C8D37-FE2E-479A-A600-591C22E74617}" srcOrd="0" destOrd="0" presId="urn:microsoft.com/office/officeart/2005/8/layout/orgChart1"/>
    <dgm:cxn modelId="{BB5C3ACB-3848-4B5A-BBC7-055F0600A0C5}" type="presOf" srcId="{3BAA9B65-7C6D-4488-96B7-B397BA372791}" destId="{CAF06C15-1277-4981-8E5C-97F5864241B7}" srcOrd="0" destOrd="0" presId="urn:microsoft.com/office/officeart/2005/8/layout/orgChart1"/>
    <dgm:cxn modelId="{C3EB0F22-5B8F-4718-9747-D618E67996C4}" type="presOf" srcId="{2BCCA590-A21E-4E1C-B4B7-5536B4F71719}" destId="{5C72C958-63D5-44CB-85BA-4B182A1B5398}" srcOrd="0" destOrd="0" presId="urn:microsoft.com/office/officeart/2005/8/layout/orgChart1"/>
    <dgm:cxn modelId="{704B3648-14C7-4DED-9DF1-1DC75B420944}" type="presParOf" srcId="{DB702D74-9704-4813-96A1-1E1622EDBAEE}" destId="{A5553F94-5CE1-40C9-9676-2711A675CD77}" srcOrd="0" destOrd="0" presId="urn:microsoft.com/office/officeart/2005/8/layout/orgChart1"/>
    <dgm:cxn modelId="{B1AA32BA-BEF5-48A2-8810-28FDB252BDC0}" type="presParOf" srcId="{A5553F94-5CE1-40C9-9676-2711A675CD77}" destId="{77C5A94E-F585-4A43-88BA-CDC7968B7BDD}" srcOrd="0" destOrd="0" presId="urn:microsoft.com/office/officeart/2005/8/layout/orgChart1"/>
    <dgm:cxn modelId="{2DC5457B-4F3E-43A0-A3F9-032E6B7541E1}" type="presParOf" srcId="{77C5A94E-F585-4A43-88BA-CDC7968B7BDD}" destId="{418912AB-6FED-4B26-9BE6-8844E6C06A38}" srcOrd="0" destOrd="0" presId="urn:microsoft.com/office/officeart/2005/8/layout/orgChart1"/>
    <dgm:cxn modelId="{9C12973A-642A-443A-AC64-D23597B847BB}" type="presParOf" srcId="{77C5A94E-F585-4A43-88BA-CDC7968B7BDD}" destId="{509DC3CD-47FA-4517-9131-7C493EC2D145}" srcOrd="1" destOrd="0" presId="urn:microsoft.com/office/officeart/2005/8/layout/orgChart1"/>
    <dgm:cxn modelId="{633180A9-8621-4074-88C0-28280AE15C00}" type="presParOf" srcId="{A5553F94-5CE1-40C9-9676-2711A675CD77}" destId="{4265A543-DEB2-4FA7-98F2-452B8165D146}" srcOrd="1" destOrd="0" presId="urn:microsoft.com/office/officeart/2005/8/layout/orgChart1"/>
    <dgm:cxn modelId="{858D16A9-E8B0-4AC6-AB76-F9C4D6A33BD8}" type="presParOf" srcId="{4265A543-DEB2-4FA7-98F2-452B8165D146}" destId="{A5CC26DD-5B3E-4647-8F89-280D8BB1D9DC}" srcOrd="0" destOrd="0" presId="urn:microsoft.com/office/officeart/2005/8/layout/orgChart1"/>
    <dgm:cxn modelId="{C31DDCB4-FC5B-4A02-9D3F-A7BA7D239B9A}" type="presParOf" srcId="{4265A543-DEB2-4FA7-98F2-452B8165D146}" destId="{2AB2BFEF-DF27-419F-992D-44AD764385E4}" srcOrd="1" destOrd="0" presId="urn:microsoft.com/office/officeart/2005/8/layout/orgChart1"/>
    <dgm:cxn modelId="{F36093A2-2D8D-46EE-BF62-7EA57495BEB2}" type="presParOf" srcId="{2AB2BFEF-DF27-419F-992D-44AD764385E4}" destId="{51DD09DB-D854-4CD1-8C5D-E975CF1AAB41}" srcOrd="0" destOrd="0" presId="urn:microsoft.com/office/officeart/2005/8/layout/orgChart1"/>
    <dgm:cxn modelId="{4BD65E2F-DFDC-458C-B6C7-C3D432D9E188}" type="presParOf" srcId="{51DD09DB-D854-4CD1-8C5D-E975CF1AAB41}" destId="{C69C8D37-FE2E-479A-A600-591C22E74617}" srcOrd="0" destOrd="0" presId="urn:microsoft.com/office/officeart/2005/8/layout/orgChart1"/>
    <dgm:cxn modelId="{A32BF709-9E43-4047-BDB2-33B69A9FA344}" type="presParOf" srcId="{51DD09DB-D854-4CD1-8C5D-E975CF1AAB41}" destId="{95715B06-0210-4761-BDAC-9EB7095DC8B1}" srcOrd="1" destOrd="0" presId="urn:microsoft.com/office/officeart/2005/8/layout/orgChart1"/>
    <dgm:cxn modelId="{14190345-7134-4FFC-A8D9-5E3290D0D2F8}" type="presParOf" srcId="{2AB2BFEF-DF27-419F-992D-44AD764385E4}" destId="{6AD9E646-C039-42A3-9E6C-BB0B6A755D6E}" srcOrd="1" destOrd="0" presId="urn:microsoft.com/office/officeart/2005/8/layout/orgChart1"/>
    <dgm:cxn modelId="{37440FE4-9C08-4257-A4FB-4FAFEFA89EB7}" type="presParOf" srcId="{6AD9E646-C039-42A3-9E6C-BB0B6A755D6E}" destId="{31A00046-87FB-4D8E-9926-34D9053AB534}" srcOrd="0" destOrd="0" presId="urn:microsoft.com/office/officeart/2005/8/layout/orgChart1"/>
    <dgm:cxn modelId="{AE676DC0-501B-4252-B9DC-A230A96CA9D3}" type="presParOf" srcId="{6AD9E646-C039-42A3-9E6C-BB0B6A755D6E}" destId="{BA04580C-1279-430A-93EA-23E2BD8BDFE3}" srcOrd="1" destOrd="0" presId="urn:microsoft.com/office/officeart/2005/8/layout/orgChart1"/>
    <dgm:cxn modelId="{63567200-9657-4701-B008-651EBF95024E}" type="presParOf" srcId="{BA04580C-1279-430A-93EA-23E2BD8BDFE3}" destId="{0E46BCD0-EFF3-4928-BED7-14006C647EDF}" srcOrd="0" destOrd="0" presId="urn:microsoft.com/office/officeart/2005/8/layout/orgChart1"/>
    <dgm:cxn modelId="{375E1C81-71F5-4FDF-89BB-4D0F48362EB9}" type="presParOf" srcId="{0E46BCD0-EFF3-4928-BED7-14006C647EDF}" destId="{5C72C958-63D5-44CB-85BA-4B182A1B5398}" srcOrd="0" destOrd="0" presId="urn:microsoft.com/office/officeart/2005/8/layout/orgChart1"/>
    <dgm:cxn modelId="{4AAB709B-D0E1-4015-A693-2F8888D5CFC1}" type="presParOf" srcId="{0E46BCD0-EFF3-4928-BED7-14006C647EDF}" destId="{0029E3B9-C8AA-41EA-A11C-97443A267FA8}" srcOrd="1" destOrd="0" presId="urn:microsoft.com/office/officeart/2005/8/layout/orgChart1"/>
    <dgm:cxn modelId="{0F6736DE-2E19-49AD-9D22-3A04CA523FA7}" type="presParOf" srcId="{BA04580C-1279-430A-93EA-23E2BD8BDFE3}" destId="{E129657F-0E29-4D4A-A5C6-9851F0406B2B}" srcOrd="1" destOrd="0" presId="urn:microsoft.com/office/officeart/2005/8/layout/orgChart1"/>
    <dgm:cxn modelId="{084AB854-A237-4210-8634-D8794AEEFC85}" type="presParOf" srcId="{BA04580C-1279-430A-93EA-23E2BD8BDFE3}" destId="{B128A5ED-5829-4ED1-8803-537DBB0D2D3C}" srcOrd="2" destOrd="0" presId="urn:microsoft.com/office/officeart/2005/8/layout/orgChart1"/>
    <dgm:cxn modelId="{1B476A4F-7D69-4702-A76C-EE0BD687D2A1}" type="presParOf" srcId="{6AD9E646-C039-42A3-9E6C-BB0B6A755D6E}" destId="{097246D9-A227-498F-B17E-D485DEAE4B7A}" srcOrd="2" destOrd="0" presId="urn:microsoft.com/office/officeart/2005/8/layout/orgChart1"/>
    <dgm:cxn modelId="{E1B31B6C-670A-472F-8F54-6B2BDCAD1C6E}" type="presParOf" srcId="{6AD9E646-C039-42A3-9E6C-BB0B6A755D6E}" destId="{700B3B65-2D19-43B7-A8CD-3C210D2F33FE}" srcOrd="3" destOrd="0" presId="urn:microsoft.com/office/officeart/2005/8/layout/orgChart1"/>
    <dgm:cxn modelId="{E3F6E0E6-039F-405A-89D3-A92B2FF4F71C}" type="presParOf" srcId="{700B3B65-2D19-43B7-A8CD-3C210D2F33FE}" destId="{3DC1410D-0E7C-4696-BFDE-FE451ACE3943}" srcOrd="0" destOrd="0" presId="urn:microsoft.com/office/officeart/2005/8/layout/orgChart1"/>
    <dgm:cxn modelId="{E1F12320-3D9F-4E27-A12D-D694F11495CD}" type="presParOf" srcId="{3DC1410D-0E7C-4696-BFDE-FE451ACE3943}" destId="{C7225B67-C8E8-47E1-A344-FF9C485061D0}" srcOrd="0" destOrd="0" presId="urn:microsoft.com/office/officeart/2005/8/layout/orgChart1"/>
    <dgm:cxn modelId="{38E7CBD5-CB18-49AB-9D7F-FAAD296D0E4D}" type="presParOf" srcId="{3DC1410D-0E7C-4696-BFDE-FE451ACE3943}" destId="{BC295BA2-0479-4757-8A7E-FA48C65BD863}" srcOrd="1" destOrd="0" presId="urn:microsoft.com/office/officeart/2005/8/layout/orgChart1"/>
    <dgm:cxn modelId="{C6E95E35-7733-4691-807F-FA3E6B151DC8}" type="presParOf" srcId="{700B3B65-2D19-43B7-A8CD-3C210D2F33FE}" destId="{42E66376-BF4D-46D0-871E-0C37230B6549}" srcOrd="1" destOrd="0" presId="urn:microsoft.com/office/officeart/2005/8/layout/orgChart1"/>
    <dgm:cxn modelId="{D9E83105-F54A-4D95-BD6E-CA06AC2DCF42}" type="presParOf" srcId="{700B3B65-2D19-43B7-A8CD-3C210D2F33FE}" destId="{7A4804B7-0132-4D38-9164-C8C99E0324DB}" srcOrd="2" destOrd="0" presId="urn:microsoft.com/office/officeart/2005/8/layout/orgChart1"/>
    <dgm:cxn modelId="{FAC8ED0B-2209-4039-A7D8-CB315F3FD720}" type="presParOf" srcId="{2AB2BFEF-DF27-419F-992D-44AD764385E4}" destId="{7CB4ECA4-2FEE-420E-A67D-604A80794DA7}" srcOrd="2" destOrd="0" presId="urn:microsoft.com/office/officeart/2005/8/layout/orgChart1"/>
    <dgm:cxn modelId="{1BCFC56A-A547-4D9A-87B1-C1E7D13D9C9E}" type="presParOf" srcId="{4265A543-DEB2-4FA7-98F2-452B8165D146}" destId="{5FFECCD6-3878-4991-ABE3-D522F3523DCA}" srcOrd="2" destOrd="0" presId="urn:microsoft.com/office/officeart/2005/8/layout/orgChart1"/>
    <dgm:cxn modelId="{3DC6187E-42C9-4B6A-8705-9C5E2735C995}" type="presParOf" srcId="{4265A543-DEB2-4FA7-98F2-452B8165D146}" destId="{2C591ED8-5095-4FCD-BB48-A94E2036B6E3}" srcOrd="3" destOrd="0" presId="urn:microsoft.com/office/officeart/2005/8/layout/orgChart1"/>
    <dgm:cxn modelId="{3E5446C5-3D2C-47A5-AA0F-F98BACC894BF}" type="presParOf" srcId="{2C591ED8-5095-4FCD-BB48-A94E2036B6E3}" destId="{06785766-DE72-40E4-BC30-B3482A8BA9A9}" srcOrd="0" destOrd="0" presId="urn:microsoft.com/office/officeart/2005/8/layout/orgChart1"/>
    <dgm:cxn modelId="{AD30C0E1-10E6-4E2F-ADBE-0CD8863D2F15}" type="presParOf" srcId="{06785766-DE72-40E4-BC30-B3482A8BA9A9}" destId="{0D9F4134-8C37-4D99-ACF9-C78485FA80EA}" srcOrd="0" destOrd="0" presId="urn:microsoft.com/office/officeart/2005/8/layout/orgChart1"/>
    <dgm:cxn modelId="{7CA9F10E-320D-4DA7-85E3-8BC1671577B8}" type="presParOf" srcId="{06785766-DE72-40E4-BC30-B3482A8BA9A9}" destId="{05034F84-9D62-4471-8B5D-C7888EDD46EA}" srcOrd="1" destOrd="0" presId="urn:microsoft.com/office/officeart/2005/8/layout/orgChart1"/>
    <dgm:cxn modelId="{86C3CD76-838F-43DB-8339-613AF2E2699D}" type="presParOf" srcId="{2C591ED8-5095-4FCD-BB48-A94E2036B6E3}" destId="{43363C4A-EB10-4398-95A9-891D95F95FFC}" srcOrd="1" destOrd="0" presId="urn:microsoft.com/office/officeart/2005/8/layout/orgChart1"/>
    <dgm:cxn modelId="{40FBE38C-46B5-4256-B8C4-B8F4F074C991}" type="presParOf" srcId="{43363C4A-EB10-4398-95A9-891D95F95FFC}" destId="{CAF06C15-1277-4981-8E5C-97F5864241B7}" srcOrd="0" destOrd="0" presId="urn:microsoft.com/office/officeart/2005/8/layout/orgChart1"/>
    <dgm:cxn modelId="{3EAD1346-2BF6-4EAC-B7F7-6F1F38DB3AED}" type="presParOf" srcId="{43363C4A-EB10-4398-95A9-891D95F95FFC}" destId="{3CA7470B-D6D6-4E84-87E8-5018E389312C}" srcOrd="1" destOrd="0" presId="urn:microsoft.com/office/officeart/2005/8/layout/orgChart1"/>
    <dgm:cxn modelId="{1358C856-3F5C-46A3-8C55-112CE85AB855}" type="presParOf" srcId="{3CA7470B-D6D6-4E84-87E8-5018E389312C}" destId="{A09619A5-DAD8-42B9-9AA0-8EDC930F4569}" srcOrd="0" destOrd="0" presId="urn:microsoft.com/office/officeart/2005/8/layout/orgChart1"/>
    <dgm:cxn modelId="{F3F9B5E5-188F-4F00-90C8-7F2B64132CF8}" type="presParOf" srcId="{A09619A5-DAD8-42B9-9AA0-8EDC930F4569}" destId="{3C272F1B-3561-416A-B664-6CCA419912BC}" srcOrd="0" destOrd="0" presId="urn:microsoft.com/office/officeart/2005/8/layout/orgChart1"/>
    <dgm:cxn modelId="{656F5486-5725-44B2-8F51-51E1BECD11DE}" type="presParOf" srcId="{A09619A5-DAD8-42B9-9AA0-8EDC930F4569}" destId="{FCB987E9-89EA-4137-838A-EC9D76633379}" srcOrd="1" destOrd="0" presId="urn:microsoft.com/office/officeart/2005/8/layout/orgChart1"/>
    <dgm:cxn modelId="{FB3ED9C4-B1FC-4FCD-83B9-4C627ABD2270}" type="presParOf" srcId="{3CA7470B-D6D6-4E84-87E8-5018E389312C}" destId="{3A0FDFFF-4C87-4C8B-8526-72B8A04931CA}" srcOrd="1" destOrd="0" presId="urn:microsoft.com/office/officeart/2005/8/layout/orgChart1"/>
    <dgm:cxn modelId="{DC481B7A-4A0A-418B-9487-AFC2E4CC1662}" type="presParOf" srcId="{3A0FDFFF-4C87-4C8B-8526-72B8A04931CA}" destId="{E9F51E55-FF7F-4528-A4FD-4DD117ECB2F1}" srcOrd="0" destOrd="0" presId="urn:microsoft.com/office/officeart/2005/8/layout/orgChart1"/>
    <dgm:cxn modelId="{BFEE4112-E250-4815-BBEF-273F32B1EE02}" type="presParOf" srcId="{3A0FDFFF-4C87-4C8B-8526-72B8A04931CA}" destId="{963364FE-AABB-41CD-87D4-ED196E054397}" srcOrd="1" destOrd="0" presId="urn:microsoft.com/office/officeart/2005/8/layout/orgChart1"/>
    <dgm:cxn modelId="{25FAFD0F-2F86-4B45-85F8-7BAA662754A0}" type="presParOf" srcId="{963364FE-AABB-41CD-87D4-ED196E054397}" destId="{7933CC0E-7A60-4832-9A3B-2B66D835D555}" srcOrd="0" destOrd="0" presId="urn:microsoft.com/office/officeart/2005/8/layout/orgChart1"/>
    <dgm:cxn modelId="{0C03DC9F-5A5A-4665-AB88-402E007F3E21}" type="presParOf" srcId="{7933CC0E-7A60-4832-9A3B-2B66D835D555}" destId="{8655159E-0738-41B1-AE7A-C0C5F763F4A7}" srcOrd="0" destOrd="0" presId="urn:microsoft.com/office/officeart/2005/8/layout/orgChart1"/>
    <dgm:cxn modelId="{77ADC9E6-D028-4B54-9AD8-D312F10C2526}" type="presParOf" srcId="{7933CC0E-7A60-4832-9A3B-2B66D835D555}" destId="{3632C5A1-9B48-4C2F-B8DD-5E8A5A817E07}" srcOrd="1" destOrd="0" presId="urn:microsoft.com/office/officeart/2005/8/layout/orgChart1"/>
    <dgm:cxn modelId="{2E6E9410-ADC7-46B4-ABA2-C476CC6C4A4F}" type="presParOf" srcId="{963364FE-AABB-41CD-87D4-ED196E054397}" destId="{DD64A74A-631C-4983-A6EC-EF21DD1E7C8C}" srcOrd="1" destOrd="0" presId="urn:microsoft.com/office/officeart/2005/8/layout/orgChart1"/>
    <dgm:cxn modelId="{F9D2A7E9-210C-4E9D-8D37-34973AFFB6EB}" type="presParOf" srcId="{963364FE-AABB-41CD-87D4-ED196E054397}" destId="{69294E3A-E958-435A-AF35-A43B07AE1C2E}" srcOrd="2" destOrd="0" presId="urn:microsoft.com/office/officeart/2005/8/layout/orgChart1"/>
    <dgm:cxn modelId="{87FCA61B-543E-441A-B7C7-4CBBA3DCD10D}" type="presParOf" srcId="{3CA7470B-D6D6-4E84-87E8-5018E389312C}" destId="{378A8F79-D24A-4E92-A00D-1723E448F839}" srcOrd="2" destOrd="0" presId="urn:microsoft.com/office/officeart/2005/8/layout/orgChart1"/>
    <dgm:cxn modelId="{ED705A7B-816D-4300-AEA0-99CE7CF71850}" type="presParOf" srcId="{43363C4A-EB10-4398-95A9-891D95F95FFC}" destId="{C5E65C88-E3FF-42DE-A60E-8F77415A70D0}" srcOrd="2" destOrd="0" presId="urn:microsoft.com/office/officeart/2005/8/layout/orgChart1"/>
    <dgm:cxn modelId="{B24460A3-E7C3-4A3C-9BEF-895A43BA4019}" type="presParOf" srcId="{43363C4A-EB10-4398-95A9-891D95F95FFC}" destId="{30AAE121-D9D5-4CA1-BE55-9DF373F59D3D}" srcOrd="3" destOrd="0" presId="urn:microsoft.com/office/officeart/2005/8/layout/orgChart1"/>
    <dgm:cxn modelId="{A9B6F9A9-2200-4458-9013-80E02FC531FE}" type="presParOf" srcId="{30AAE121-D9D5-4CA1-BE55-9DF373F59D3D}" destId="{12075079-190E-425E-992A-8E486965F6F5}" srcOrd="0" destOrd="0" presId="urn:microsoft.com/office/officeart/2005/8/layout/orgChart1"/>
    <dgm:cxn modelId="{8F2CE598-69FB-4154-9F3C-FE9F02722CE0}" type="presParOf" srcId="{12075079-190E-425E-992A-8E486965F6F5}" destId="{32F2B371-0E68-46C4-99E1-8950E0AA59F3}" srcOrd="0" destOrd="0" presId="urn:microsoft.com/office/officeart/2005/8/layout/orgChart1"/>
    <dgm:cxn modelId="{9A2EEE18-1203-447F-B6B2-A90894E54434}" type="presParOf" srcId="{12075079-190E-425E-992A-8E486965F6F5}" destId="{F18612F7-9F80-4BAF-836A-8CE26497C6F0}" srcOrd="1" destOrd="0" presId="urn:microsoft.com/office/officeart/2005/8/layout/orgChart1"/>
    <dgm:cxn modelId="{99DABD6B-FFB4-481B-96FF-6042925B2333}" type="presParOf" srcId="{30AAE121-D9D5-4CA1-BE55-9DF373F59D3D}" destId="{CEC27B47-2A81-44D2-857F-56677C00D119}" srcOrd="1" destOrd="0" presId="urn:microsoft.com/office/officeart/2005/8/layout/orgChart1"/>
    <dgm:cxn modelId="{51F3379B-5A1B-483D-A26E-54DE390C3038}" type="presParOf" srcId="{CEC27B47-2A81-44D2-857F-56677C00D119}" destId="{2FFD1C5D-5DCC-475F-AACB-5C9E428978FF}" srcOrd="0" destOrd="0" presId="urn:microsoft.com/office/officeart/2005/8/layout/orgChart1"/>
    <dgm:cxn modelId="{23672D19-4270-4502-9B60-0DD17C8B7591}" type="presParOf" srcId="{CEC27B47-2A81-44D2-857F-56677C00D119}" destId="{1484854E-A1B1-4281-8132-3585D20861B0}" srcOrd="1" destOrd="0" presId="urn:microsoft.com/office/officeart/2005/8/layout/orgChart1"/>
    <dgm:cxn modelId="{CE190294-9353-4D6B-B267-4902CD69227B}" type="presParOf" srcId="{1484854E-A1B1-4281-8132-3585D20861B0}" destId="{E58580D0-AAF5-4BDB-85A4-6318B6CDB215}" srcOrd="0" destOrd="0" presId="urn:microsoft.com/office/officeart/2005/8/layout/orgChart1"/>
    <dgm:cxn modelId="{2A1421FE-5924-44F5-975A-914577E13E09}" type="presParOf" srcId="{E58580D0-AAF5-4BDB-85A4-6318B6CDB215}" destId="{E3787CC8-CF0F-442B-A518-2185CBC70DD0}" srcOrd="0" destOrd="0" presId="urn:microsoft.com/office/officeart/2005/8/layout/orgChart1"/>
    <dgm:cxn modelId="{986FB893-4774-4368-9EB4-DA96B6274E14}" type="presParOf" srcId="{E58580D0-AAF5-4BDB-85A4-6318B6CDB215}" destId="{4B949F94-D91F-4583-8B44-EEC72CCAD2BB}" srcOrd="1" destOrd="0" presId="urn:microsoft.com/office/officeart/2005/8/layout/orgChart1"/>
    <dgm:cxn modelId="{AF9A3973-0CCD-42E2-942E-B36F67D523DD}" type="presParOf" srcId="{1484854E-A1B1-4281-8132-3585D20861B0}" destId="{EB0219F9-47C7-4D41-8C7D-D7BCDFD4CC1A}" srcOrd="1" destOrd="0" presId="urn:microsoft.com/office/officeart/2005/8/layout/orgChart1"/>
    <dgm:cxn modelId="{AAE8FB37-8B5D-4B51-B993-F8E68F0B345D}" type="presParOf" srcId="{1484854E-A1B1-4281-8132-3585D20861B0}" destId="{4016A88F-1DF8-4C9D-B306-6AAFA735569C}" srcOrd="2" destOrd="0" presId="urn:microsoft.com/office/officeart/2005/8/layout/orgChart1"/>
    <dgm:cxn modelId="{D201A5B2-07E1-41C6-A75F-386B90AFB64F}" type="presParOf" srcId="{30AAE121-D9D5-4CA1-BE55-9DF373F59D3D}" destId="{1219A425-B292-4748-83AB-D343102F6FE6}" srcOrd="2" destOrd="0" presId="urn:microsoft.com/office/officeart/2005/8/layout/orgChart1"/>
    <dgm:cxn modelId="{C03B185E-80A4-4AEE-A9F7-4A526C7F3E35}" type="presParOf" srcId="{2C591ED8-5095-4FCD-BB48-A94E2036B6E3}" destId="{262AAB7E-0257-4AB1-B86D-58A6D63C5E6F}" srcOrd="2" destOrd="0" presId="urn:microsoft.com/office/officeart/2005/8/layout/orgChart1"/>
    <dgm:cxn modelId="{5AA6B20E-6BCD-40F2-9E1D-D87D59121998}"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eaLnBrk="0" hangingPunct="0">
              <a:defRPr sz="1200"/>
            </a:lvl1pPr>
          </a:lstStyle>
          <a:p>
            <a:pPr>
              <a:defRPr/>
            </a:pPr>
            <a:endParaRPr lang="en-US" dirty="0"/>
          </a:p>
        </p:txBody>
      </p:sp>
      <p:sp>
        <p:nvSpPr>
          <p:cNvPr id="58371"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1200"/>
            </a:lvl1pPr>
          </a:lstStyle>
          <a:p>
            <a:pPr>
              <a:defRPr/>
            </a:pPr>
            <a:fld id="{ACD30A7E-5AAB-425B-A9F7-C8A4E09822BE}" type="datetime1">
              <a:rPr lang="en-US" smtClean="0"/>
              <a:t>10/28/2019</a:t>
            </a:fld>
            <a:endParaRPr lang="en-US" dirty="0"/>
          </a:p>
        </p:txBody>
      </p:sp>
      <p:sp>
        <p:nvSpPr>
          <p:cNvPr id="58372" name="Rectangle 4"/>
          <p:cNvSpPr>
            <a:spLocks noGrp="1" noChangeArrowheads="1"/>
          </p:cNvSpPr>
          <p:nvPr>
            <p:ph type="ftr" sz="quarter" idx="2"/>
          </p:nvPr>
        </p:nvSpPr>
        <p:spPr bwMode="auto">
          <a:xfrm>
            <a:off x="0" y="8831264"/>
            <a:ext cx="2971800" cy="465137"/>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eaLnBrk="0" hangingPunct="0">
              <a:defRPr sz="1200"/>
            </a:lvl1pPr>
          </a:lstStyle>
          <a:p>
            <a:pPr>
              <a:defRPr/>
            </a:pPr>
            <a:endParaRPr lang="en-US" dirty="0"/>
          </a:p>
        </p:txBody>
      </p:sp>
      <p:sp>
        <p:nvSpPr>
          <p:cNvPr id="58373" name="Rectangle 5"/>
          <p:cNvSpPr>
            <a:spLocks noGrp="1" noChangeArrowheads="1"/>
          </p:cNvSpPr>
          <p:nvPr>
            <p:ph type="sldNum" sz="quarter" idx="3"/>
          </p:nvPr>
        </p:nvSpPr>
        <p:spPr bwMode="auto">
          <a:xfrm>
            <a:off x="3886200" y="8831264"/>
            <a:ext cx="2971800" cy="465137"/>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defRPr sz="1200"/>
            </a:lvl1pPr>
          </a:lstStyle>
          <a:p>
            <a:pPr>
              <a:defRPr/>
            </a:pPr>
            <a:fld id="{E7CF28F5-37E5-4DFE-B9E2-00104FC7F755}" type="slidenum">
              <a:rPr lang="en-US"/>
              <a:pPr>
                <a:defRPr/>
              </a:pPr>
              <a:t>‹#›</a:t>
            </a:fld>
            <a:endParaRPr lang="en-US" dirty="0"/>
          </a:p>
        </p:txBody>
      </p:sp>
    </p:spTree>
    <p:extLst>
      <p:ext uri="{BB962C8B-B14F-4D97-AF65-F5344CB8AC3E}">
        <p14:creationId xmlns:p14="http://schemas.microsoft.com/office/powerpoint/2010/main" val="25413711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dirty="0"/>
          </a:p>
        </p:txBody>
      </p:sp>
      <p:sp>
        <p:nvSpPr>
          <p:cNvPr id="1075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5694886A-DBAF-49FD-BBF7-343852FE183F}" type="datetime1">
              <a:rPr lang="en-US" smtClean="0"/>
              <a:t>10/28/2019</a:t>
            </a:fld>
            <a:endParaRPr lang="en-US" dirty="0"/>
          </a:p>
        </p:txBody>
      </p:sp>
      <p:sp>
        <p:nvSpPr>
          <p:cNvPr id="1536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85800" y="4416426"/>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US" dirty="0"/>
          </a:p>
        </p:txBody>
      </p:sp>
      <p:sp>
        <p:nvSpPr>
          <p:cNvPr id="10752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E22833B5-DC16-48A8-8A55-15BC55F25A7F}" type="slidenum">
              <a:rPr lang="en-US"/>
              <a:pPr>
                <a:defRPr/>
              </a:pPr>
              <a:t>‹#›</a:t>
            </a:fld>
            <a:endParaRPr lang="en-US" dirty="0"/>
          </a:p>
        </p:txBody>
      </p:sp>
    </p:spTree>
    <p:extLst>
      <p:ext uri="{BB962C8B-B14F-4D97-AF65-F5344CB8AC3E}">
        <p14:creationId xmlns:p14="http://schemas.microsoft.com/office/powerpoint/2010/main" val="25885463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doi-org.ucsf.idm.oclc.org/10.1093/aje/121.5.627"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225E14-10DB-49D8-A855-C02B4E9AC72E}" type="slidenum">
              <a:rPr lang="en-US">
                <a:solidFill>
                  <a:srgbClr val="000000"/>
                </a:solidFill>
              </a:rPr>
              <a:pPr/>
              <a:t>1</a:t>
            </a:fld>
            <a:endParaRPr lang="en-US" dirty="0">
              <a:solidFill>
                <a:srgbClr val="000000"/>
              </a:solidFill>
            </a:endParaRPr>
          </a:p>
        </p:txBody>
      </p:sp>
      <p:sp>
        <p:nvSpPr>
          <p:cNvPr id="114690" name="Rectangle 2"/>
          <p:cNvSpPr>
            <a:spLocks noGrp="1" noRot="1" noChangeAspect="1" noChangeArrowheads="1" noTextEdit="1"/>
          </p:cNvSpPr>
          <p:nvPr>
            <p:ph type="sldImg"/>
          </p:nvPr>
        </p:nvSpPr>
        <p:spPr>
          <a:xfrm>
            <a:off x="1179513" y="696913"/>
            <a:ext cx="4648200" cy="3486150"/>
          </a:xfrm>
          <a:ln/>
        </p:spPr>
      </p:sp>
      <p:sp>
        <p:nvSpPr>
          <p:cNvPr id="114691" name="Rectangle 3"/>
          <p:cNvSpPr>
            <a:spLocks noGrp="1" noChangeArrowheads="1"/>
          </p:cNvSpPr>
          <p:nvPr>
            <p:ph type="body" idx="1"/>
          </p:nvPr>
        </p:nvSpPr>
        <p:spPr/>
        <p:txBody>
          <a:bodyPr/>
          <a:lstStyle/>
          <a:p>
            <a:r>
              <a:rPr lang="en-US" dirty="0"/>
              <a:t>Welcome to </a:t>
            </a:r>
            <a:r>
              <a:rPr lang="en-US" dirty="0" smtClean="0"/>
              <a:t>our course which we call </a:t>
            </a:r>
            <a:r>
              <a:rPr lang="en-US" i="1" dirty="0" smtClean="0"/>
              <a:t>Epidemiologic </a:t>
            </a:r>
            <a:r>
              <a:rPr lang="en-US" i="1" dirty="0"/>
              <a:t>Methods</a:t>
            </a:r>
            <a:r>
              <a:rPr lang="en-US" dirty="0"/>
              <a:t>.  Here is our </a:t>
            </a:r>
            <a:r>
              <a:rPr lang="en-US" dirty="0" smtClean="0"/>
              <a:t>roadmap for</a:t>
            </a:r>
            <a:r>
              <a:rPr lang="en-US" baseline="0" dirty="0" smtClean="0"/>
              <a:t> the </a:t>
            </a:r>
            <a:r>
              <a:rPr lang="en-US" dirty="0" smtClean="0"/>
              <a:t>quarter.  Ann </a:t>
            </a:r>
            <a:r>
              <a:rPr lang="en-US" dirty="0"/>
              <a:t>Schwartz from our Department of Epidemiology and Biostatistics </a:t>
            </a:r>
            <a:r>
              <a:rPr lang="en-US" dirty="0" smtClean="0"/>
              <a:t>will start us off with a series </a:t>
            </a:r>
            <a:r>
              <a:rPr lang="en-US" dirty="0"/>
              <a:t>of 5 </a:t>
            </a:r>
            <a:r>
              <a:rPr lang="en-US" b="1" dirty="0"/>
              <a:t>lectures</a:t>
            </a:r>
            <a:r>
              <a:rPr lang="en-US" dirty="0"/>
              <a:t>.  </a:t>
            </a:r>
            <a:r>
              <a:rPr lang="en-US" dirty="0" smtClean="0"/>
              <a:t>The</a:t>
            </a:r>
            <a:r>
              <a:rPr lang="en-US" baseline="0" dirty="0" smtClean="0"/>
              <a:t> first is a</a:t>
            </a:r>
            <a:r>
              <a:rPr lang="en-US" dirty="0" smtClean="0"/>
              <a:t> </a:t>
            </a:r>
            <a:r>
              <a:rPr lang="en-US" dirty="0"/>
              <a:t>lecture on study design </a:t>
            </a:r>
            <a:r>
              <a:rPr lang="en-US" dirty="0" smtClean="0"/>
              <a:t>in which the</a:t>
            </a:r>
            <a:r>
              <a:rPr lang="en-US" baseline="0" dirty="0" smtClean="0"/>
              <a:t> emphasis will be </a:t>
            </a:r>
            <a:r>
              <a:rPr lang="en-US" dirty="0" smtClean="0"/>
              <a:t>on </a:t>
            </a:r>
            <a:r>
              <a:rPr lang="en-US" dirty="0"/>
              <a:t>a unifying </a:t>
            </a:r>
            <a:r>
              <a:rPr lang="en-US" dirty="0" smtClean="0"/>
              <a:t>concept — </a:t>
            </a:r>
            <a:r>
              <a:rPr lang="en-US" dirty="0"/>
              <a:t>the study </a:t>
            </a:r>
            <a:r>
              <a:rPr lang="en-US" dirty="0" smtClean="0"/>
              <a:t>base — </a:t>
            </a:r>
            <a:r>
              <a:rPr lang="en-US" dirty="0"/>
              <a:t>that will hopefully make it easier, rather than harder, to understand the various options we have in designing our studies.  Then, Ann will focus on the most basic parameters that we </a:t>
            </a:r>
            <a:r>
              <a:rPr lang="en-US" u="sng" dirty="0"/>
              <a:t>estimate</a:t>
            </a:r>
            <a:r>
              <a:rPr lang="en-US" dirty="0"/>
              <a:t> in human subjects studies - the measurement of disease occurrence and the </a:t>
            </a:r>
            <a:r>
              <a:rPr lang="en-US" dirty="0" smtClean="0"/>
              <a:t>relationship between certain measurements (called</a:t>
            </a:r>
            <a:r>
              <a:rPr lang="en-US" baseline="0" dirty="0" smtClean="0"/>
              <a:t> “</a:t>
            </a:r>
            <a:r>
              <a:rPr lang="en-US" dirty="0" smtClean="0"/>
              <a:t>exposures” </a:t>
            </a:r>
            <a:r>
              <a:rPr lang="en-US" dirty="0"/>
              <a:t>or predictor variables) to </a:t>
            </a:r>
            <a:r>
              <a:rPr lang="en-US" dirty="0" smtClean="0"/>
              <a:t>other measurements</a:t>
            </a:r>
            <a:r>
              <a:rPr lang="en-US" baseline="0" dirty="0" smtClean="0"/>
              <a:t> (called “outcomes”, “events’, or “</a:t>
            </a:r>
            <a:r>
              <a:rPr lang="en-US" dirty="0" smtClean="0"/>
              <a:t>disease”);</a:t>
            </a:r>
            <a:r>
              <a:rPr lang="en-US" baseline="0" dirty="0" smtClean="0"/>
              <a:t> we call these relationships </a:t>
            </a:r>
            <a:r>
              <a:rPr lang="en-US" dirty="0" smtClean="0"/>
              <a:t>measures </a:t>
            </a:r>
            <a:r>
              <a:rPr lang="en-US" dirty="0"/>
              <a:t>of disease association.  </a:t>
            </a:r>
            <a:r>
              <a:rPr lang="en-US" dirty="0" smtClean="0"/>
              <a:t>Measures of disease occurrence form the metrics of descriptive</a:t>
            </a:r>
            <a:r>
              <a:rPr lang="en-US" baseline="0" dirty="0" smtClean="0"/>
              <a:t> research, which is one of the “Big 6” objectives or purposes of clinical and epidemiologic research.  </a:t>
            </a:r>
            <a:r>
              <a:rPr lang="en-US" dirty="0" smtClean="0"/>
              <a:t>At </a:t>
            </a:r>
            <a:r>
              <a:rPr lang="en-US" dirty="0"/>
              <a:t>that point, I will take over to give a series of 6 lectures about the various threats we face in getting the right answer in our work, </a:t>
            </a:r>
            <a:r>
              <a:rPr lang="en-US" dirty="0" smtClean="0"/>
              <a:t>specifically, </a:t>
            </a:r>
            <a:r>
              <a:rPr lang="en-US" dirty="0"/>
              <a:t>selection bias, measurement bias, and confounding, with a major emphasis on confounding, because with the exception of randomized designs, confounding is generally our biggest </a:t>
            </a:r>
            <a:r>
              <a:rPr lang="en-US" dirty="0" smtClean="0"/>
              <a:t>threat.  </a:t>
            </a:r>
          </a:p>
          <a:p>
            <a:endParaRPr lang="en-US" dirty="0" smtClean="0"/>
          </a:p>
          <a:p>
            <a:r>
              <a:rPr lang="en-US" dirty="0" smtClean="0"/>
              <a:t>Beginning</a:t>
            </a:r>
            <a:r>
              <a:rPr lang="en-US" baseline="0" dirty="0" smtClean="0"/>
              <a:t> in the 2</a:t>
            </a:r>
            <a:r>
              <a:rPr lang="en-US" baseline="30000" dirty="0" smtClean="0"/>
              <a:t>nd</a:t>
            </a:r>
            <a:r>
              <a:rPr lang="en-US" baseline="0" dirty="0" smtClean="0"/>
              <a:t> week, we will have our weekly </a:t>
            </a:r>
            <a:r>
              <a:rPr lang="en-US" b="1" baseline="0" dirty="0" smtClean="0"/>
              <a:t>small group discussion session </a:t>
            </a:r>
            <a:r>
              <a:rPr lang="en-US" baseline="0" dirty="0" smtClean="0"/>
              <a:t>where we will review the prior week’s material by summarizing the lecture and working through the weekly homework problem set.  </a:t>
            </a:r>
            <a:r>
              <a:rPr lang="en-US" dirty="0" smtClean="0"/>
              <a:t>You </a:t>
            </a:r>
            <a:r>
              <a:rPr lang="en-US" dirty="0"/>
              <a:t>will notice that on week 3, we begin to sprinkle in </a:t>
            </a:r>
            <a:r>
              <a:rPr lang="en-US" b="1" dirty="0"/>
              <a:t>Journal Clubs </a:t>
            </a:r>
            <a:r>
              <a:rPr lang="en-US" dirty="0"/>
              <a:t>where we apply what we have learned in lecture to the critical dissection of the </a:t>
            </a:r>
            <a:r>
              <a:rPr lang="en-US" dirty="0" smtClean="0"/>
              <a:t>contemporary real-world literature (i.e., published scientific</a:t>
            </a:r>
            <a:r>
              <a:rPr lang="en-US" baseline="0" dirty="0" smtClean="0"/>
              <a:t> papers)</a:t>
            </a:r>
            <a:r>
              <a:rPr lang="en-US" dirty="0" smtClean="0"/>
              <a:t>.  </a:t>
            </a:r>
            <a:r>
              <a:rPr lang="en-US" dirty="0"/>
              <a:t>As you can see, we have several of these Journal Clubs because we feel it is critical </a:t>
            </a:r>
            <a:r>
              <a:rPr lang="en-US" dirty="0" smtClean="0"/>
              <a:t>for </a:t>
            </a:r>
            <a:r>
              <a:rPr lang="en-US" dirty="0"/>
              <a:t>you </a:t>
            </a:r>
            <a:r>
              <a:rPr lang="en-US" dirty="0" smtClean="0"/>
              <a:t>to</a:t>
            </a:r>
            <a:r>
              <a:rPr lang="en-US" baseline="0" dirty="0" smtClean="0"/>
              <a:t> learn </a:t>
            </a:r>
            <a:r>
              <a:rPr lang="en-US" dirty="0" smtClean="0"/>
              <a:t>to </a:t>
            </a:r>
            <a:r>
              <a:rPr lang="en-US" dirty="0"/>
              <a:t>read </a:t>
            </a:r>
            <a:r>
              <a:rPr lang="en-US" dirty="0" smtClean="0"/>
              <a:t>real-world papers</a:t>
            </a:r>
            <a:r>
              <a:rPr lang="en-US" baseline="0" dirty="0" smtClean="0"/>
              <a:t> and apply the theory we learn in class to real problems.  This turns out to often be difficult because authors do not portray their science exactly in the way we learn things in class.  </a:t>
            </a:r>
            <a:endParaRPr lang="en-US" dirty="0"/>
          </a:p>
          <a:p>
            <a:endParaRPr lang="en-US" dirty="0"/>
          </a:p>
        </p:txBody>
      </p:sp>
    </p:spTree>
    <p:extLst>
      <p:ext uri="{BB962C8B-B14F-4D97-AF65-F5344CB8AC3E}">
        <p14:creationId xmlns:p14="http://schemas.microsoft.com/office/powerpoint/2010/main" val="77566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1104900" y="696913"/>
            <a:ext cx="4648200" cy="3486150"/>
          </a:xfrm>
          <a:ln/>
        </p:spPr>
      </p:sp>
      <p:sp>
        <p:nvSpPr>
          <p:cNvPr id="61442" name="Rectangle 3"/>
          <p:cNvSpPr>
            <a:spLocks noGrp="1" noChangeArrowheads="1"/>
          </p:cNvSpPr>
          <p:nvPr>
            <p:ph type="body" idx="1"/>
          </p:nvPr>
        </p:nvSpPr>
        <p:spPr>
          <a:noFill/>
          <a:ln/>
        </p:spPr>
        <p:txBody>
          <a:bodyPr/>
          <a:lstStyle/>
          <a:p>
            <a:r>
              <a:rPr lang="en-US" dirty="0" smtClean="0"/>
              <a:t>We earlier mentioned the term “competing event”.</a:t>
            </a:r>
            <a:r>
              <a:rPr lang="en-US" baseline="0" dirty="0" smtClean="0"/>
              <a:t>  </a:t>
            </a:r>
            <a:r>
              <a:rPr lang="en-US" dirty="0" smtClean="0"/>
              <a:t>It </a:t>
            </a:r>
            <a:r>
              <a:rPr lang="en-US" baseline="0" dirty="0" smtClean="0"/>
              <a:t>typically does not receive adequate attention in introductory coverages of cohort studies, but it should.  One cannot think about cohort studies without keeping in mind competing events.  </a:t>
            </a:r>
            <a:r>
              <a:rPr lang="en-US" dirty="0" smtClean="0"/>
              <a:t>A competing event is an event that precludes the occurrence of the outcome of interest.  At the point when a competing event occurs, follow-up typically ends since it</a:t>
            </a:r>
            <a:r>
              <a:rPr lang="en-US" baseline="0" dirty="0" smtClean="0"/>
              <a:t> is</a:t>
            </a:r>
            <a:r>
              <a:rPr lang="en-US" dirty="0" smtClean="0"/>
              <a:t> no longer possible to have the outcome of interest.  However, how to handle the competing event in</a:t>
            </a:r>
            <a:r>
              <a:rPr lang="en-US" baseline="0" dirty="0" smtClean="0"/>
              <a:t> the analysis of a cohort requires caution.</a:t>
            </a:r>
            <a:endParaRPr lang="en-US" dirty="0" smtClean="0"/>
          </a:p>
          <a:p>
            <a:endParaRPr lang="en-US" dirty="0" smtClean="0"/>
          </a:p>
          <a:p>
            <a:r>
              <a:rPr lang="en-US" dirty="0" smtClean="0"/>
              <a:t>Competing events are different than losses to follow-up.  Persons who are lost may still have your outcome of interest.  However, you as the investigator, are not able to observe it.  With a competing event, the participant simply is no longer able to have the outcome of interest (or the chance of the outcome</a:t>
            </a:r>
            <a:r>
              <a:rPr lang="en-US" baseline="0" dirty="0" smtClean="0"/>
              <a:t> has been markedly altered)</a:t>
            </a:r>
            <a:r>
              <a:rPr lang="en-US" dirty="0" smtClean="0"/>
              <a:t>.  For example, if the study outcome is not mortality, then death is always a competing event.  In a study of the incidence of heart attack,</a:t>
            </a:r>
            <a:r>
              <a:rPr lang="en-US" baseline="0" dirty="0" smtClean="0"/>
              <a:t> death from cancer prior to occurrence of a heart attach is a competing event.  </a:t>
            </a:r>
            <a:r>
              <a:rPr lang="en-US" dirty="0" smtClean="0"/>
              <a:t>Another example of a competing event would be a bilateral leg amputation (i.e., both legs amputated) in a study of knee replacement.  Or, bilateral hip replacement would be a competing event for the outcome of hip fracture.</a:t>
            </a:r>
          </a:p>
          <a:p>
            <a:endParaRPr lang="en-US" dirty="0" smtClean="0"/>
          </a:p>
          <a:p>
            <a:r>
              <a:rPr lang="en-US" dirty="0" smtClean="0"/>
              <a:t>One fine point is that an event need not entirely preclude the occurrence of an outcome of interest for the investigator to handle it as a competing event.   For example, in a study where ovarian cancer is the outcome, having one’s ovaries removed substantially reduces but does not entirely preclude the occurrence of ovarian cancer.  Investigators may nonetheless</a:t>
            </a:r>
            <a:r>
              <a:rPr lang="en-US" baseline="0" dirty="0" smtClean="0"/>
              <a:t> typically </a:t>
            </a:r>
            <a:r>
              <a:rPr lang="en-US" dirty="0" smtClean="0"/>
              <a:t>choose to handle ovarian removal as a competing event.</a:t>
            </a:r>
          </a:p>
          <a:p>
            <a:endParaRPr lang="en-US" dirty="0" smtClean="0"/>
          </a:p>
          <a:p>
            <a:r>
              <a:rPr lang="en-US" dirty="0" smtClean="0"/>
              <a:t>Any study where the outcome is not inevitable has the potential for competing events.  This means that any study other than one that looks at all-cause mortality is subject to the possibility of competing events. </a:t>
            </a:r>
          </a:p>
          <a:p>
            <a:endParaRPr lang="en-US" dirty="0" smtClean="0"/>
          </a:p>
          <a:p>
            <a:r>
              <a:rPr lang="en-US" dirty="0" smtClean="0"/>
              <a:t>We will discuss competing events in more detail in later lectures.  We will discuss their</a:t>
            </a:r>
            <a:r>
              <a:rPr lang="en-US" baseline="0" dirty="0" smtClean="0"/>
              <a:t> influence on estimation of incidence and when causal inference is the main objective.  </a:t>
            </a:r>
            <a:endParaRPr lang="en-US" dirty="0" smtClean="0"/>
          </a:p>
          <a:p>
            <a:endParaRPr lang="en-US" dirty="0" smtClean="0"/>
          </a:p>
          <a:p>
            <a:r>
              <a:rPr lang="en-US" dirty="0" smtClean="0"/>
              <a:t>Advanced</a:t>
            </a:r>
            <a:r>
              <a:rPr lang="en-US" baseline="0" dirty="0" smtClean="0"/>
              <a:t> t</a:t>
            </a:r>
            <a:r>
              <a:rPr lang="en-US" dirty="0" smtClean="0"/>
              <a:t>echnical</a:t>
            </a:r>
            <a:r>
              <a:rPr lang="en-US" baseline="0" dirty="0" smtClean="0"/>
              <a:t> note:  There is sometimes confusion about what to call or how to handle events that markedly alter but do not entirely preclude the probability of another event, such as the removal of ovaries mentioned above, and after which participants continue to be alive.   In the ovary removal example, the choice to the investigator is whether to call the occurrence of ovary removal a competing event and cease analysis/observation of the participant at that point or to keep the participant in the analysis, follow her course and incidence of ovarian cancer, and keep track of the ovary removal in other ways.   The answer rests in the desired research objective.   Among descriptive objectives, one question of interest is what is the cumulative incidence of ovarian cancer in women as long as they still have ovaries intact.  In this instance, one would want to call the occurrence of ovary removal a competing event, and it will require the investigator to remember to use a special analytic tool (the Aalen-Johansen estimator, which we will discuss later in the course) in order to get the right answer.  The investigator would also want to concurrently report the incidence of women who developed the competing event, such as to be able to interpret the cumulative incidence of ovarian cancer among women with intact ovaries in proper context.  On the other hand, if the desire is to estimate the actual cumulative incidence of ovarian cancer among all women who started off in a fixed cohort, then the more commonly understood cumulative incidence estimators (e.g., Kaplan-Meier) can be used and nothing special would be done analytically among women who their ovaries removed. Interpretation of this incidence, however, needs to keep in mind that some (possibly important fraction) of women had their ovaries removed over the course of observation and drastically changed their probability of outcome.  Both approaches are valid but they have very different interpretations.  If the investigator is estimating rates, he/she will need to be cognizant about the interpretation of the rate if ovarian removal is considered a competing event and removed from the analysis (“the rate of ovarian cancer in those who have not had ovarian removal”) versus if the participant is not removed (“the rate of ovarian cancer in the entire population, some of whom have had ovarian removal”).  Both estimates are valid; they just have different interpretations.    </a:t>
            </a:r>
          </a:p>
          <a:p>
            <a:endParaRPr lang="en-US" baseline="0" dirty="0" smtClean="0"/>
          </a:p>
          <a:p>
            <a:r>
              <a:rPr lang="en-US" baseline="0" dirty="0" smtClean="0"/>
              <a:t>For analytic objectives, it is clear that a competing event that results in a participant remaining alive but at markedly altered risk for the outcome is essentially a form of (marked) interaction.   Hence, an event such as ovarian removal can be handled as a competing event (with cessation of observation) or by keeping the participant in the analysis and considering ovary removal an effect modifier.   Handling ovary removal as an effect modifier has the advantage of being able to derive some marginal measure of association, averaged over all participants.  It also forces the investigator to be conscious in reporting about the presence of very different stratum-specific estimates depending upon the presence or absence of ovary removal.  On the other hand, handling ovary removal as a competing event essentially means that we are just evaluating the stratum-specific estimate in which ovary removal did not occur.  As long as the investigator remembers this and does not confuse the competing event-derived measure of association with the marginal measure of association (i.e., for the entire starting population), there is equivalency between the two approaches (i.e., the competing event-derived approach estimate is the same as the effect modification approach-based stratum-specific estimate of the non-ovarian-removal stratum).  If somehow the investigator forgets this and leads readers to believe that the competing event approach-derived estimate is the estimate for entire population, then the competing event approach-derived estimate is going to be wrong (biased) in comparison to the truth in the entire population in certain situations.  One such situation is when risk differences are calculated under non-null association between exposure and outcome, and in which exposure is not related to the competing event.   That is, when only participants remain in the analysis who have not had ovary removal, this leaves a group that has a higher incidence of ovarian cancer than the entire starting population – the absolute incidences in both exposed and unexposed groups who remain are falsely elevated compared to the starting exposed and unexposed populations.  If there is truly no association between exposure and disease, then this will not result in bias in either the absolute or ratio measure of association.   The difference between two falsely elevated incidences which are identical is still zero.  On the other hand, if there is a true association between exposure and outcome (what we call the non-null scenario), then the falsely elevated incidences in the exposed and unexposed groups will result in a biased risk difference; the risk ratio should not be biased, however, as long as exposure is not causally related to the competing event.  This scenario is identical to Diagram 2 of Figure 1 in Howe et al. Epidemiology 2016 except for replacing Howe’s D (lost to follow-up) with “Selection” and L with the competing event.  If exposure is related to occurrence of the competing event, then this is a set up for collider bias and needs to be handled with caution.  </a:t>
            </a:r>
          </a:p>
          <a:p>
            <a:endParaRPr lang="en-US" baseline="0" dirty="0" smtClean="0"/>
          </a:p>
          <a:p>
            <a:r>
              <a:rPr lang="en-US" baseline="0" dirty="0" smtClean="0"/>
              <a:t>This discussion reminds us that there is a fundamental difference between competing events that still result in a person being alive (and thus theoretically at risk for outcomes) and competing events such as death for which it does not make sense to consider the occurrence of new incident conditions. </a:t>
            </a:r>
            <a:endParaRPr lang="en-US" dirty="0" smtClean="0"/>
          </a:p>
          <a:p>
            <a:endParaRPr lang="en-US" dirty="0" smtClean="0"/>
          </a:p>
        </p:txBody>
      </p:sp>
      <p:sp>
        <p:nvSpPr>
          <p:cNvPr id="2" name="Date Placeholder 1"/>
          <p:cNvSpPr>
            <a:spLocks noGrp="1"/>
          </p:cNvSpPr>
          <p:nvPr>
            <p:ph type="dt" idx="10"/>
          </p:nvPr>
        </p:nvSpPr>
        <p:spPr/>
        <p:txBody>
          <a:bodyPr/>
          <a:lstStyle/>
          <a:p>
            <a:pPr>
              <a:defRPr/>
            </a:pPr>
            <a:fld id="{C55635D2-DDFB-4BA2-973D-FE3EFBEB6889}" type="datetime1">
              <a:rPr lang="en-US" smtClean="0"/>
              <a:t>10/28/2019</a:t>
            </a:fld>
            <a:endParaRPr lang="en-US" dirty="0"/>
          </a:p>
        </p:txBody>
      </p:sp>
    </p:spTree>
    <p:extLst>
      <p:ext uri="{BB962C8B-B14F-4D97-AF65-F5344CB8AC3E}">
        <p14:creationId xmlns:p14="http://schemas.microsoft.com/office/powerpoint/2010/main" val="56280889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solidFill>
                  <a:srgbClr val="000000"/>
                </a:solidFill>
              </a:rPr>
              <a:pPr/>
              <a:t>101</a:t>
            </a:fld>
            <a:endParaRPr lang="en-US" dirty="0">
              <a:solidFill>
                <a:srgbClr val="000000"/>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These guesses can</a:t>
            </a:r>
            <a:r>
              <a:rPr lang="en-US" baseline="0" dirty="0" smtClean="0"/>
              <a:t> be made keeping the requirements for selection bias in mind and how the study sample was identified.  T</a:t>
            </a:r>
            <a:r>
              <a:rPr lang="en-US" dirty="0" smtClean="0"/>
              <a:t>o summarize, for selection bias to occur under</a:t>
            </a:r>
            <a:r>
              <a:rPr lang="en-US" baseline="0" dirty="0" smtClean="0"/>
              <a:t> the null (when there truly is no association), </a:t>
            </a:r>
            <a:r>
              <a:rPr lang="en-US" dirty="0" smtClean="0"/>
              <a:t>we need to know that people’s selection into a study or retention in the study must be influenced by (or associated with) both his/her exposure and outcomes.  </a:t>
            </a:r>
          </a:p>
          <a:p>
            <a:endParaRPr lang="en-US" dirty="0" smtClean="0"/>
          </a:p>
          <a:p>
            <a:r>
              <a:rPr lang="en-US" dirty="0" smtClean="0"/>
              <a:t>This top figure</a:t>
            </a:r>
            <a:r>
              <a:rPr lang="en-US" baseline="0" dirty="0" smtClean="0"/>
              <a:t> </a:t>
            </a:r>
            <a:r>
              <a:rPr lang="en-US" dirty="0" smtClean="0"/>
              <a:t>is a way to remember what is needed.  It shows how both exposure status and disease</a:t>
            </a:r>
            <a:r>
              <a:rPr lang="en-US" baseline="0" dirty="0" smtClean="0"/>
              <a:t> status are directly influencing selection and/or retention.</a:t>
            </a:r>
            <a:endParaRPr lang="en-US" dirty="0" smtClean="0"/>
          </a:p>
          <a:p>
            <a:endParaRPr lang="en-US" dirty="0" smtClean="0"/>
          </a:p>
          <a:p>
            <a:r>
              <a:rPr lang="en-US" dirty="0" smtClean="0"/>
              <a:t>Actually, exposure need not be directly responsible for selection.  Exposure might just be associated with selection.  This means that another factor is responsible for exposure and for selection/retention.</a:t>
            </a:r>
            <a:r>
              <a:rPr lang="en-US" baseline="0" dirty="0" smtClean="0"/>
              <a:t>  </a:t>
            </a:r>
            <a:r>
              <a:rPr lang="en-US" dirty="0" smtClean="0"/>
              <a:t>And, disease status need not be directly associated but rather it can just be associated with selection.  These are shown</a:t>
            </a:r>
            <a:r>
              <a:rPr lang="en-US" baseline="0" dirty="0" smtClean="0"/>
              <a:t> in the second row of figures.</a:t>
            </a:r>
            <a:endParaRPr lang="en-US" dirty="0" smtClean="0"/>
          </a:p>
          <a:p>
            <a:endParaRPr lang="en-US" dirty="0" smtClean="0"/>
          </a:p>
          <a:p>
            <a:r>
              <a:rPr lang="en-US" dirty="0" smtClean="0"/>
              <a:t>Or, as shown</a:t>
            </a:r>
            <a:r>
              <a:rPr lang="en-US" baseline="0" dirty="0" smtClean="0"/>
              <a:t> in the bottom panel, both exposure and disease may only be associated with selection/retention via another “other factors”; exposure and disease are not directly responsible for selection/retention into the study</a:t>
            </a:r>
            <a:r>
              <a:rPr lang="en-US" dirty="0" smtClean="0"/>
              <a:t>.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As we mentioned, there is one other condition that must be met regarding the influence of exposure and disease on selection or retention probability.  This is called multiplicative interaction, and it means that there must be “something special” about the a person’s joint exposure and disease status that influences selection.  This will be explained in much more detail later in our sessions on interaction.  </a:t>
            </a:r>
            <a:endParaRPr lang="en-US" dirty="0" smtClean="0"/>
          </a:p>
          <a:p>
            <a:endParaRPr lang="en-US" dirty="0" smtClean="0"/>
          </a:p>
          <a:p>
            <a:r>
              <a:rPr lang="en-US" dirty="0" smtClean="0"/>
              <a:t>We are going to return to these diagrams, which we will later call directed acyclic graphs (DAGs), later in the course.  They turn out to be very handy in understanding selection bias. You can also read about them in the optional reading for this week (Hernan et al., 2004)  if you want to get started</a:t>
            </a:r>
            <a:r>
              <a:rPr lang="en-US" baseline="0" dirty="0" smtClean="0"/>
              <a:t> now</a:t>
            </a:r>
            <a:r>
              <a:rPr lang="en-US" dirty="0" smtClean="0"/>
              <a:t>.  </a:t>
            </a:r>
          </a:p>
        </p:txBody>
      </p:sp>
    </p:spTree>
    <p:extLst>
      <p:ext uri="{BB962C8B-B14F-4D97-AF65-F5344CB8AC3E}">
        <p14:creationId xmlns:p14="http://schemas.microsoft.com/office/powerpoint/2010/main" val="121995277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Here is another way</a:t>
            </a:r>
            <a:r>
              <a:rPr lang="en-US" baseline="0" dirty="0" smtClean="0"/>
              <a:t> to understand why selection into a study sample in ways that are related to both exposure and outcome can induce bias. </a:t>
            </a:r>
          </a:p>
          <a:p>
            <a:endParaRPr lang="en-US" baseline="0" dirty="0" smtClean="0"/>
          </a:p>
          <a:p>
            <a:r>
              <a:rPr lang="en-US" baseline="0" dirty="0" smtClean="0"/>
              <a:t>As an example, let us say that we want to study the relationship between family wealth (exposure) and academic performance (let’s say GPA; the outcome)  in young adults.</a:t>
            </a:r>
          </a:p>
          <a:p>
            <a:endParaRPr lang="en-US" baseline="0" dirty="0" smtClean="0"/>
          </a:p>
          <a:p>
            <a:r>
              <a:rPr lang="en-US" baseline="0" dirty="0" smtClean="0"/>
              <a:t>And, let us say that we are going to do this study among undergraduates at Harvard, a university where it is widely rumored/appreciated that admission is related to academic performance and family wealth.   </a:t>
            </a:r>
          </a:p>
          <a:p>
            <a:endParaRPr lang="en-US" baseline="0" dirty="0" smtClean="0"/>
          </a:p>
          <a:p>
            <a:r>
              <a:rPr lang="en-US" baseline="0" dirty="0" smtClean="0"/>
              <a:t>Here are the data.</a:t>
            </a:r>
          </a:p>
          <a:p>
            <a:endParaRPr lang="en-US" baseline="0" dirty="0" smtClean="0"/>
          </a:p>
          <a:p>
            <a:r>
              <a:rPr lang="en-US" baseline="0" dirty="0" smtClean="0"/>
              <a:t>These data are not surprising </a:t>
            </a:r>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because, among these undergraduates at Harvard, the more a participant has of one attribute that got him into the sample, the less he/she will need of the another.  If you don’t believe that, you will certainly believe that if a participant has none of one attribute, he/she must have a lot of the other.  Otherwise, he/she would not be at Harvard.  </a:t>
            </a:r>
          </a:p>
          <a:p>
            <a:endPar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a:p>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In the end, the data, when viewed in aggregate (as in a 2 x 2 table) will show a relationship between academic performance and family wealth in the study sample.  This will be an inverse or indirect relationship.  Higher family wealth will be related to lower academic performance.  We know, of course, that this not true in the true target population of all young adults.   If a relationship does exist, it is not an inverse one.  This wrong inference is the result/manifestation of selection bias.  </a:t>
            </a:r>
          </a:p>
          <a:p>
            <a:endPar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a:p>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The example illustrates that anytime you investigate whether or not two factors are related to each other in a study population whose existence was influenced by these two factors (at least in part), you will often obtain a biased measure of association.  While this may today seem like common sense to us, this was not always appreciated in clinical and epidemiologic research.  Recognition of the phenomenon was recognized at least as far back as the 1940’s by Berkson (1946) but more recently has been popularized with the term collider-stratification bias.   Hernan (2004) has written the current sentinel description of this.</a:t>
            </a:r>
          </a:p>
          <a:p>
            <a:endPar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a:p>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(Note: These are fictitious data and are not meant to reflect on any particular university in any way.)</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a:solidFill>
                  <a:srgbClr val="000000"/>
                </a:solidFill>
              </a:rPr>
              <a:pPr>
                <a:defRPr/>
              </a:pPr>
              <a:t>102</a:t>
            </a:fld>
            <a:endParaRPr lang="en-US" dirty="0">
              <a:solidFill>
                <a:srgbClr val="000000"/>
              </a:solidFill>
            </a:endParaRPr>
          </a:p>
        </p:txBody>
      </p:sp>
    </p:spTree>
    <p:extLst>
      <p:ext uri="{BB962C8B-B14F-4D97-AF65-F5344CB8AC3E}">
        <p14:creationId xmlns:p14="http://schemas.microsoft.com/office/powerpoint/2010/main" val="300437004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solidFill>
                  <a:srgbClr val="000000"/>
                </a:solidFill>
              </a:rPr>
              <a:pPr/>
              <a:t>103</a:t>
            </a:fld>
            <a:endParaRPr lang="en-US" dirty="0">
              <a:solidFill>
                <a:srgbClr val="000000"/>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t>That said,</a:t>
            </a:r>
            <a:r>
              <a:rPr lang="en-US" baseline="0" dirty="0" smtClean="0"/>
              <a:t> let us think about the general mechanisms that can lead to unequal selection probabilities in cross-sectional studies.  </a:t>
            </a:r>
            <a:r>
              <a:rPr lang="en-US" dirty="0" smtClean="0"/>
              <a:t>Let</a:t>
            </a:r>
            <a:r>
              <a:rPr lang="en-US" baseline="0" dirty="0" smtClean="0"/>
              <a:t> us</a:t>
            </a:r>
            <a:r>
              <a:rPr lang="en-US" dirty="0" smtClean="0"/>
              <a:t> do this by remembering our schematic which is that all cross-sectional studies are sampled from an underlying cohort.   In this case, we have depicted</a:t>
            </a:r>
            <a:r>
              <a:rPr lang="en-US" baseline="0" dirty="0" smtClean="0"/>
              <a:t> a fixed cohort, but it could also be a dynamic one. </a:t>
            </a:r>
            <a:r>
              <a:rPr lang="en-US" dirty="0" smtClean="0"/>
              <a:t> With this in mind, and assuming that the goal is to identify determinants of disease development (etiologic/causal research and not survival after disease), what are the mechanisms of how unequal selection probabilities – which are related to exposure and disease -- might occur in cross-sectional studies?  In other words, how does</a:t>
            </a:r>
            <a:r>
              <a:rPr lang="en-US" baseline="0" dirty="0" smtClean="0"/>
              <a:t> selection bias occur?  (Note: Our careful preface regarding the goal of the research question is because bias always needs to be defined relative to some desired truth in a target population.  In other words, there can be no discussion of bias unless we are all clear what the true parameter is that we are trying to estimate.)</a:t>
            </a:r>
            <a:endParaRPr lang="en-US" dirty="0" smtClean="0"/>
          </a:p>
          <a:p>
            <a:endParaRPr lang="en-US" dirty="0" smtClean="0"/>
          </a:p>
          <a:p>
            <a:r>
              <a:rPr lang="en-US" dirty="0" smtClean="0"/>
              <a:t>There are three basic mechanisms, and they can be inferred by looking at the figure.  The first is making</a:t>
            </a:r>
            <a:r>
              <a:rPr lang="en-US" baseline="0" dirty="0" smtClean="0"/>
              <a:t> an unwise choice of a study sample.  For example, if it was your goal to study the relationship between family wealth and academic performance,  it would be an unwise choice by the investigators to choose a sample of Harvard students for the study for the reasons we explained earlier.   </a:t>
            </a:r>
          </a:p>
          <a:p>
            <a:endParaRPr lang="en-US" baseline="0" dirty="0" smtClean="0"/>
          </a:p>
          <a:p>
            <a:r>
              <a:rPr lang="en-US" baseline="0" dirty="0" smtClean="0"/>
              <a:t>The second mechanism is because of </a:t>
            </a:r>
            <a:r>
              <a:rPr lang="en-US" dirty="0" smtClean="0"/>
              <a:t>non-participation among those who are appropriately eligible and</a:t>
            </a:r>
            <a:r>
              <a:rPr lang="en-US" baseline="0" dirty="0" smtClean="0"/>
              <a:t> that</a:t>
            </a:r>
            <a:r>
              <a:rPr lang="en-US" dirty="0" smtClean="0"/>
              <a:t> you do actually have a chance to access.  This non-participation is also called “non-response” or “refusal”, which means that of the persons who are eligible to be in the study (i.e. they are alive and accessible at the time you conduct the study), some might refuse to participate.  If they do refuse according to their exposure and outcome status, then unequal selection probabilities and selection</a:t>
            </a:r>
            <a:r>
              <a:rPr lang="en-US" baseline="0" dirty="0" smtClean="0"/>
              <a:t> bias</a:t>
            </a:r>
            <a:r>
              <a:rPr lang="en-US" dirty="0" smtClean="0"/>
              <a:t> ensue.  This is depicted here in item 2.  </a:t>
            </a:r>
          </a:p>
          <a:p>
            <a:endParaRPr lang="en-US" dirty="0" smtClean="0"/>
          </a:p>
          <a:p>
            <a:r>
              <a:rPr lang="en-US" dirty="0" smtClean="0"/>
              <a:t>The third mechanism comes from recalling that there is a lot going on in cross-sectional studies that influences if people are around at the time of your study.  In other words, in the underlying cohort, some people may never become accessible to ask to see if they want to participate.   This is because of drop out, a competing event,  or death among those with the disease in question.  If these</a:t>
            </a:r>
            <a:r>
              <a:rPr lang="en-US" baseline="0" dirty="0" smtClean="0"/>
              <a:t> mechanisms of leaving the available study population are influenced by/associated with both exposure and outcome, then selection bias will ensue.  </a:t>
            </a:r>
          </a:p>
          <a:p>
            <a:endParaRPr lang="en-US" baseline="0" dirty="0" smtClean="0"/>
          </a:p>
          <a:p>
            <a:r>
              <a:rPr lang="en-US" baseline="0" dirty="0" smtClean="0"/>
              <a:t>Note: these scenarios are all assumed to be under the null.  </a:t>
            </a:r>
            <a:endParaRPr lang="en-US" dirty="0" smtClean="0"/>
          </a:p>
        </p:txBody>
      </p:sp>
    </p:spTree>
    <p:extLst>
      <p:ext uri="{BB962C8B-B14F-4D97-AF65-F5344CB8AC3E}">
        <p14:creationId xmlns:p14="http://schemas.microsoft.com/office/powerpoint/2010/main" val="227447931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9CB6225B-F719-48BE-AD0A-EB57F61D134D}" type="slidenum">
              <a:rPr lang="en-US">
                <a:solidFill>
                  <a:srgbClr val="000000"/>
                </a:solidFill>
              </a:rPr>
              <a:pPr/>
              <a:t>104</a:t>
            </a:fld>
            <a:endParaRPr lang="en-US" dirty="0">
              <a:solidFill>
                <a:srgbClr val="000000"/>
              </a:solidFill>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r>
              <a:rPr lang="en-US" dirty="0" smtClean="0"/>
              <a:t>Let</a:t>
            </a:r>
            <a:r>
              <a:rPr lang="en-US" baseline="0" dirty="0" smtClean="0"/>
              <a:t> u</a:t>
            </a:r>
            <a:r>
              <a:rPr lang="en-US" dirty="0" smtClean="0"/>
              <a:t>s turn now to case-control studies.  Here is an incidence density sampling design — a principled approach to choosing controls — within a fixed cohort;</a:t>
            </a:r>
            <a:r>
              <a:rPr lang="en-US" baseline="0" dirty="0" smtClean="0"/>
              <a:t> it could also be done within a dynamic cohort.  </a:t>
            </a:r>
            <a:r>
              <a:rPr lang="en-US" dirty="0" smtClean="0"/>
              <a:t>What are the mechanisms of unequal selection probability in case-controls studies?  There are also 3 main mechanisms,</a:t>
            </a:r>
            <a:r>
              <a:rPr lang="en-US" baseline="0" dirty="0" smtClean="0"/>
              <a:t> and this</a:t>
            </a:r>
            <a:r>
              <a:rPr lang="en-US" dirty="0" smtClean="0"/>
              <a:t> diagram helps us to enumerate them.  Probably</a:t>
            </a:r>
            <a:r>
              <a:rPr lang="en-US" baseline="0" dirty="0" smtClean="0"/>
              <a:t> t</a:t>
            </a:r>
            <a:r>
              <a:rPr lang="en-US" dirty="0" smtClean="0"/>
              <a:t>he biggest problem, the most common mechanism, one we have already covered in the course, is choosing the wrong group</a:t>
            </a:r>
            <a:r>
              <a:rPr lang="en-US" baseline="0" dirty="0" smtClean="0"/>
              <a:t> of controls in the first place </a:t>
            </a:r>
            <a:r>
              <a:rPr lang="en-US" dirty="0" smtClean="0"/>
              <a:t>because you did not follow the study base principle.  We therefore call this a “violation of the study base principle”.  This is analogous</a:t>
            </a:r>
            <a:r>
              <a:rPr lang="en-US" baseline="0" dirty="0" smtClean="0"/>
              <a:t> to choosing a non-representative group in the cross-sectional study design that we just covered.</a:t>
            </a:r>
          </a:p>
          <a:p>
            <a:endParaRPr lang="en-US" baseline="0" dirty="0" smtClean="0"/>
          </a:p>
          <a:p>
            <a:r>
              <a:rPr lang="en-US" dirty="0" smtClean="0"/>
              <a:t>However, this is not the only mechanism of generating unequal selection probabilities because you still have all of the other mechanisms that were present in cross-sectional studies.   That these two other mechanisms can and do occur in case-control studies is because exposure and disease are already present at the outset of case-control studies, just like in cross-sectional studies.  A case-control study can suffer bias from non-response even when the proper control group is identified (i.e. study base principle is followed);</a:t>
            </a:r>
            <a:r>
              <a:rPr lang="en-US" baseline="0" dirty="0" smtClean="0"/>
              <a:t> this is mechanism #2.  </a:t>
            </a:r>
            <a:r>
              <a:rPr lang="en-US" dirty="0" smtClean="0"/>
              <a:t> Or,</a:t>
            </a:r>
            <a:r>
              <a:rPr lang="en-US" baseline="0" dirty="0" smtClean="0"/>
              <a:t> in mechanism #3, bias will occur</a:t>
            </a:r>
            <a:r>
              <a:rPr lang="en-US" dirty="0" smtClean="0"/>
              <a:t> when drop out</a:t>
            </a:r>
            <a:r>
              <a:rPr lang="en-US" baseline="0" dirty="0" smtClean="0"/>
              <a:t> and/or</a:t>
            </a:r>
            <a:r>
              <a:rPr lang="en-US" dirty="0" smtClean="0"/>
              <a:t> competing events</a:t>
            </a:r>
            <a:r>
              <a:rPr lang="en-US" baseline="0" dirty="0" smtClean="0"/>
              <a:t> in the underlying cohort are influenced by/associated with both </a:t>
            </a:r>
            <a:r>
              <a:rPr lang="en-US" dirty="0" smtClean="0"/>
              <a:t>exposure and disease.</a:t>
            </a:r>
            <a:r>
              <a:rPr lang="en-US" baseline="0" dirty="0" smtClean="0"/>
              <a:t>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As with the cross-sectional study discussion, these scenarios are all assumed to be under the null.  </a:t>
            </a:r>
            <a:endParaRPr lang="en-US" dirty="0" smtClean="0"/>
          </a:p>
          <a:p>
            <a:endParaRPr lang="en-US" dirty="0" smtClean="0"/>
          </a:p>
        </p:txBody>
      </p:sp>
    </p:spTree>
    <p:extLst>
      <p:ext uri="{BB962C8B-B14F-4D97-AF65-F5344CB8AC3E}">
        <p14:creationId xmlns:p14="http://schemas.microsoft.com/office/powerpoint/2010/main" val="353365784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solidFill>
                  <a:srgbClr val="000000"/>
                </a:solidFill>
              </a:rPr>
              <a:pPr/>
              <a:t>105</a:t>
            </a:fld>
            <a:endParaRPr lang="en-US" dirty="0">
              <a:solidFill>
                <a:srgbClr val="000000"/>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Recall that we schematically showed this before when we said that not only could exposure and disease directly influence selection in order to result in selection bias, but we also said that “other factors” — specifically causes of exposure and causes of disease — could also result in selection bias if these factors were responsible for influencing either selection or retention in the study.  These other factors are known as “common causes” of selection/retention and exposure; or as common causes</a:t>
            </a:r>
            <a:r>
              <a:rPr lang="en-US" baseline="0" dirty="0" smtClean="0"/>
              <a:t> of</a:t>
            </a:r>
            <a:r>
              <a:rPr lang="en-US" dirty="0" smtClean="0"/>
              <a:t> selection/retention and disease.  This is what we meant by “associated with” exposure and disease</a:t>
            </a:r>
            <a:r>
              <a:rPr lang="en-US" baseline="0" dirty="0" smtClean="0"/>
              <a:t> </a:t>
            </a:r>
            <a:r>
              <a:rPr lang="en-US" dirty="0" smtClean="0"/>
              <a:t>in the definition of the criteria for selection bias to occur.  </a:t>
            </a:r>
          </a:p>
          <a:p>
            <a:endParaRPr lang="en-US" dirty="0" smtClean="0"/>
          </a:p>
          <a:p>
            <a:r>
              <a:rPr lang="en-US" dirty="0" smtClean="0"/>
              <a:t>In the slide,</a:t>
            </a:r>
            <a:r>
              <a:rPr lang="en-US" baseline="0" dirty="0" smtClean="0"/>
              <a:t> we only show selection because we are focused on the front end of the cohort at this time — enrollment of the cohort.  Later, we will discuss the retention part.</a:t>
            </a:r>
            <a:endParaRPr lang="en-US" dirty="0" smtClean="0"/>
          </a:p>
          <a:p>
            <a:endParaRPr lang="en-US" dirty="0" smtClean="0"/>
          </a:p>
        </p:txBody>
      </p:sp>
    </p:spTree>
    <p:extLst>
      <p:ext uri="{BB962C8B-B14F-4D97-AF65-F5344CB8AC3E}">
        <p14:creationId xmlns:p14="http://schemas.microsoft.com/office/powerpoint/2010/main" val="154427151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solidFill>
                  <a:srgbClr val="000000"/>
                </a:solidFill>
              </a:rPr>
              <a:pPr/>
              <a:t>106</a:t>
            </a:fld>
            <a:endParaRPr lang="en-US" dirty="0">
              <a:solidFill>
                <a:srgbClr val="000000"/>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Here is the schematic that we showed a few slides ago, when talking about selection bias at cohort initiation.  Here, we just replace selection with retention.  Again, for selection bias to occur under</a:t>
            </a:r>
            <a:r>
              <a:rPr lang="en-US" baseline="0" dirty="0" smtClean="0"/>
              <a:t> the null (when there is truly no association between exposure and disease), </a:t>
            </a:r>
            <a:r>
              <a:rPr lang="en-US" dirty="0" smtClean="0"/>
              <a:t>retention must be related</a:t>
            </a:r>
            <a:r>
              <a:rPr lang="en-US" baseline="0" dirty="0" smtClean="0"/>
              <a:t> to (i.e., </a:t>
            </a:r>
            <a:r>
              <a:rPr lang="en-US" dirty="0" smtClean="0"/>
              <a:t> influenced by) or associated with (via</a:t>
            </a:r>
            <a:r>
              <a:rPr lang="en-US" baseline="0" dirty="0" smtClean="0"/>
              <a:t> another factor</a:t>
            </a:r>
            <a:r>
              <a:rPr lang="en-US" dirty="0" smtClean="0"/>
              <a:t>) both exposure and disease.   One of these four structures</a:t>
            </a:r>
            <a:r>
              <a:rPr lang="en-US" baseline="0" dirty="0" smtClean="0"/>
              <a:t> must be present for selection bias to occur.</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is the basis to the popular (if not vague) adage: </a:t>
            </a:r>
            <a:r>
              <a:rPr lang="en-US" sz="1200" dirty="0" smtClean="0"/>
              <a:t>“selection bias will occur when losses are related to exposure and outcome”.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As noted earlier, one more condition that must be present (which is explained in the Additional Material Slides),</a:t>
            </a:r>
            <a:r>
              <a:rPr lang="en-US" sz="1200" baseline="0" dirty="0" smtClean="0"/>
              <a:t> is that there must be multiplicative interaction between exposure and outcome on the selection probability of retention.  </a:t>
            </a:r>
            <a:endParaRPr lang="en-US" sz="1200" dirty="0" smtClean="0"/>
          </a:p>
          <a:p>
            <a:endParaRPr lang="en-US" dirty="0" smtClean="0"/>
          </a:p>
          <a:p>
            <a:endParaRPr lang="en-US" dirty="0" smtClean="0"/>
          </a:p>
        </p:txBody>
      </p:sp>
    </p:spTree>
    <p:extLst>
      <p:ext uri="{BB962C8B-B14F-4D97-AF65-F5344CB8AC3E}">
        <p14:creationId xmlns:p14="http://schemas.microsoft.com/office/powerpoint/2010/main" val="62182827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solidFill>
                  <a:srgbClr val="000000"/>
                </a:solidFill>
              </a:rPr>
              <a:pPr/>
              <a:t>107</a:t>
            </a:fld>
            <a:endParaRPr lang="en-US" dirty="0">
              <a:solidFill>
                <a:srgbClr val="000000"/>
              </a:solidFill>
            </a:endParaRPr>
          </a:p>
        </p:txBody>
      </p:sp>
      <p:sp>
        <p:nvSpPr>
          <p:cNvPr id="188419" name="Rectangle 2"/>
          <p:cNvSpPr>
            <a:spLocks noGrp="1" noRot="1" noChangeAspect="1" noChangeArrowheads="1" noTextEdit="1"/>
          </p:cNvSpPr>
          <p:nvPr>
            <p:ph type="sldImg"/>
          </p:nvPr>
        </p:nvSpPr>
        <p:spPr>
          <a:xfrm>
            <a:off x="1174750" y="695325"/>
            <a:ext cx="4641850"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r>
              <a:rPr lang="en-US" dirty="0" smtClean="0"/>
              <a:t>Finally,</a:t>
            </a:r>
            <a:r>
              <a:rPr lang="en-US" baseline="0" dirty="0" smtClean="0"/>
              <a:t> how about selection bias in a randomized experiment?  At the outset of a randomized experiment, selection bias cannot occur because exposure (which is an intervention) is randomly assigned after the decision of a participate to be in the trial.  Hence, exposure status cannot directly influence selection into the study.  Because exposure status is randomly assigned, no other factor causes it or is associated with it.  So, both mechanisms of how exposure might influence selection are precluded.  We show this with the red X’s on the diagram.  </a:t>
            </a:r>
          </a:p>
          <a:p>
            <a:pPr marL="114300" lvl="1"/>
            <a:endParaRPr lang="en-US" baseline="0" dirty="0" smtClean="0"/>
          </a:p>
          <a:p>
            <a:pPr marL="114300" lvl="1"/>
            <a:r>
              <a:rPr lang="en-US" baseline="0" dirty="0" smtClean="0"/>
              <a:t>Instead of problems at the front end, where randomized trials can be threatened by selection bias is during follow-up (i.e., the back end).  These are the same issues that occur during follow-up in cohorts studies, namely drop out and competing events.   This is another reason we equate experimental studies with cohorts, except that the investigator allocates the exposure.   The Additional Slides have examples. </a:t>
            </a:r>
            <a:endParaRPr lang="en-US" dirty="0" smtClean="0"/>
          </a:p>
        </p:txBody>
      </p:sp>
    </p:spTree>
    <p:extLst>
      <p:ext uri="{BB962C8B-B14F-4D97-AF65-F5344CB8AC3E}">
        <p14:creationId xmlns:p14="http://schemas.microsoft.com/office/powerpoint/2010/main" val="271093189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solidFill>
                  <a:srgbClr val="000000"/>
                </a:solidFill>
              </a:rPr>
              <a:pPr/>
              <a:t>108</a:t>
            </a:fld>
            <a:endParaRPr lang="en-US" dirty="0">
              <a:solidFill>
                <a:srgbClr val="000000"/>
              </a:solidFill>
            </a:endParaRPr>
          </a:p>
        </p:txBody>
      </p:sp>
      <p:sp>
        <p:nvSpPr>
          <p:cNvPr id="188419" name="Rectangle 2"/>
          <p:cNvSpPr>
            <a:spLocks noGrp="1" noRot="1" noChangeAspect="1" noChangeArrowheads="1" noTextEdit="1"/>
          </p:cNvSpPr>
          <p:nvPr>
            <p:ph type="sldImg"/>
          </p:nvPr>
        </p:nvSpPr>
        <p:spPr>
          <a:xfrm>
            <a:off x="1174750" y="695325"/>
            <a:ext cx="4641850"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r>
              <a:rPr lang="en-US" dirty="0" smtClean="0"/>
              <a:t>The main cause of selection bias in randomized trials is from losses-to-follow-up.    </a:t>
            </a:r>
          </a:p>
          <a:p>
            <a:pPr marL="114300" lvl="1"/>
            <a:endParaRPr lang="en-US" dirty="0" smtClean="0"/>
          </a:p>
          <a:p>
            <a:pPr marL="114300" lvl="1"/>
            <a:r>
              <a:rPr lang="en-US" dirty="0" smtClean="0"/>
              <a:t>How could this happen?  Consider this example of a randomized trial of a drug vs a placebo.   What if a symptomatic side effect of a drug occurs more commonly in persons who are sickest and more prone to develop the ultimate study outcome and that the occurrence of this side effect is associated with more losses to follow up.  In other words, the patients with this side effect drop out of the study.  This would mean that the drug treatment group would be selectively depleted of the sickest patients.  This would make the drug look spuriously better than it really is.</a:t>
            </a:r>
          </a:p>
        </p:txBody>
      </p:sp>
    </p:spTree>
    <p:extLst>
      <p:ext uri="{BB962C8B-B14F-4D97-AF65-F5344CB8AC3E}">
        <p14:creationId xmlns:p14="http://schemas.microsoft.com/office/powerpoint/2010/main" val="81950354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solidFill>
                  <a:prstClr val="black"/>
                </a:solidFill>
              </a:rPr>
              <a:pPr/>
              <a:t>109</a:t>
            </a:fld>
            <a:endParaRPr lang="en-US" dirty="0">
              <a:solidFill>
                <a:prstClr val="black"/>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Under </a:t>
            </a:r>
            <a:r>
              <a:rPr lang="en-US" baseline="0" dirty="0" smtClean="0"/>
              <a:t>the non-null situation, selection bias will occur under </a:t>
            </a:r>
            <a:r>
              <a:rPr lang="en-US" u="sng" baseline="0" dirty="0" smtClean="0"/>
              <a:t>three</a:t>
            </a:r>
            <a:r>
              <a:rPr lang="en-US" baseline="0" dirty="0" smtClean="0"/>
              <a:t> possible scenarios.  The first is the scenario (i.e., the conditions) that we described for “under the null” conditions.  That is, everything that we said “under the null” also pertains to “non-null” conditions.  The second is when a person’s selection/retention is influenced by factors which are also causally related to outcomes and there is no association between exposure and selection/retention.  This can be looked at a manifestation of interaction between these factors and exposure on the occurrence of outcome.  In fact, t</a:t>
            </a:r>
            <a:r>
              <a:rPr lang="en-US" dirty="0" smtClean="0"/>
              <a:t>here will always be interaction on at least the additive or multiplicative</a:t>
            </a:r>
            <a:r>
              <a:rPr lang="en-US" baseline="0" dirty="0" smtClean="0"/>
              <a:t> scale of measures of association when both exposure and other factors cause the outcome, as we will learn later in the course.</a:t>
            </a:r>
            <a:r>
              <a:rPr lang="en-US" dirty="0" smtClean="0"/>
              <a:t> If there is multiplicative interaction, there will be bias in the risk ratio.  If there is additive interaction, there will be bias in the risk difference.  See Hernan AJE 2017  Selection bias without colliders for more detail.  The third</a:t>
            </a:r>
            <a:r>
              <a:rPr lang="en-US" baseline="0" dirty="0" smtClean="0"/>
              <a:t> scenario, which is even </a:t>
            </a:r>
            <a:r>
              <a:rPr lang="en-US" baseline="0" smtClean="0"/>
              <a:t>less appreciated, </a:t>
            </a:r>
            <a:r>
              <a:rPr lang="en-US" baseline="0" dirty="0" smtClean="0"/>
              <a:t>is when selection/retention is only influenced by outcome (i.e., </a:t>
            </a:r>
            <a:r>
              <a:rPr lang="en-US" dirty="0" smtClean="0"/>
              <a:t>when outcome itself</a:t>
            </a:r>
            <a:r>
              <a:rPr lang="en-US" baseline="0" dirty="0" smtClean="0"/>
              <a:t> directly influences selection/retention.)     </a:t>
            </a:r>
            <a:endParaRPr lang="en-US" dirty="0" smtClean="0"/>
          </a:p>
        </p:txBody>
      </p:sp>
    </p:spTree>
    <p:extLst>
      <p:ext uri="{BB962C8B-B14F-4D97-AF65-F5344CB8AC3E}">
        <p14:creationId xmlns:p14="http://schemas.microsoft.com/office/powerpoint/2010/main" val="44936855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Causal inference refers</a:t>
            </a:r>
            <a:r>
              <a:rPr lang="en-US" baseline="0" dirty="0" smtClean="0"/>
              <a:t> to the process undertaken to identify causal relationships (objective number 2 on our Big 6 list).  This is one of the central goals of epidemiology and clinical research.  What we do initially do in any of our studies is to determine a statistical (or “numerical”) association between a given exposure/treatment and disease.  We know that there are 6 different ways that a statistical association can occur.  If we can find evidence that 1 through 5 can explain the statistical association, then we cannot accept #6.  If we try to find evidence for alternative explanations 1 through 5 but cannot find such evidence, eventually we can conclude that 6 is true.  In other words, if we can refute all of the alternative explanations, then we feel comfortable accepting the causal explanation as being true.  This is acceptance of causality by means of refutation.</a:t>
            </a:r>
          </a:p>
          <a:p>
            <a:endParaRPr lang="en-US" baseline="0" dirty="0" smtClean="0"/>
          </a:p>
          <a:p>
            <a:r>
              <a:rPr lang="en-US" baseline="0" dirty="0" smtClean="0"/>
              <a:t>There is one additional explanation that must be excluded in certain situations, and that is called “model misspecification” bias.  Most generally, this refers to some problem in the formulation of the statistical mathematical model that you use to analyze your data.  The “error” could come from a variety of sources including, for example, the naïve use of a model that does not fit the data or the incorrect specification of a continuous variable.  This alternative explanation for a causal explanation does not necessarily pertain in every project/research question, especially those which do not require any sophisticated model to analyze the data.   Because this course does not cover any sophisticated biostatistical analytic techniques, we will not dwell much on this source of bias.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a:solidFill>
                  <a:srgbClr val="000000"/>
                </a:solidFill>
              </a:rPr>
              <a:pPr>
                <a:defRPr/>
              </a:pPr>
              <a:t>110</a:t>
            </a:fld>
            <a:endParaRPr lang="en-US" dirty="0">
              <a:solidFill>
                <a:srgbClr val="000000"/>
              </a:solidFill>
            </a:endParaRPr>
          </a:p>
        </p:txBody>
      </p:sp>
    </p:spTree>
    <p:extLst>
      <p:ext uri="{BB962C8B-B14F-4D97-AF65-F5344CB8AC3E}">
        <p14:creationId xmlns:p14="http://schemas.microsoft.com/office/powerpoint/2010/main" val="3396793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now move to cross-sectional study design.</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11</a:t>
            </a:fld>
            <a:endParaRPr lang="en-US" dirty="0"/>
          </a:p>
        </p:txBody>
      </p:sp>
      <p:sp>
        <p:nvSpPr>
          <p:cNvPr id="5" name="Date Placeholder 4"/>
          <p:cNvSpPr>
            <a:spLocks noGrp="1"/>
          </p:cNvSpPr>
          <p:nvPr>
            <p:ph type="dt" idx="11"/>
          </p:nvPr>
        </p:nvSpPr>
        <p:spPr/>
        <p:txBody>
          <a:bodyPr/>
          <a:lstStyle/>
          <a:p>
            <a:pPr>
              <a:defRPr/>
            </a:pPr>
            <a:fld id="{79B3C843-4497-493E-ABDB-5DD8587CDC32}" type="datetime1">
              <a:rPr lang="en-US" smtClean="0"/>
              <a:t>10/28/2019</a:t>
            </a:fld>
            <a:endParaRPr lang="en-US" dirty="0"/>
          </a:p>
        </p:txBody>
      </p:sp>
    </p:spTree>
    <p:extLst>
      <p:ext uri="{BB962C8B-B14F-4D97-AF65-F5344CB8AC3E}">
        <p14:creationId xmlns:p14="http://schemas.microsoft.com/office/powerpoint/2010/main" val="3537655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smtClean="0"/>
              <a:t>A cross-sectional study is a sample of a population at one point in time, a cross-section of that population.  What is perhaps not so well appreciated is that this is a cross-sectional sample </a:t>
            </a:r>
            <a:r>
              <a:rPr lang="en-US" sz="1000" i="1" dirty="0" smtClean="0"/>
              <a:t>from an underlying cohort</a:t>
            </a:r>
            <a:r>
              <a:rPr lang="en-US" sz="1000" dirty="0" smtClean="0"/>
              <a:t>.  This slide shows a cross-sectional study in an explicit dynamic cohort,</a:t>
            </a:r>
            <a:r>
              <a:rPr lang="en-US" sz="1000" baseline="0" dirty="0" smtClean="0"/>
              <a:t> e.g. the residents of SF County.  </a:t>
            </a:r>
          </a:p>
          <a:p>
            <a:endParaRPr lang="en-US" sz="1000" baseline="0" dirty="0" smtClean="0"/>
          </a:p>
          <a:p>
            <a:r>
              <a:rPr lang="en-US" sz="1000" dirty="0" smtClean="0"/>
              <a:t>It demonstrates what</a:t>
            </a:r>
            <a:r>
              <a:rPr lang="en-US" sz="1000" baseline="0" dirty="0" smtClean="0"/>
              <a:t> we call the “</a:t>
            </a:r>
            <a:r>
              <a:rPr lang="en-US" sz="1000" dirty="0" smtClean="0"/>
              <a:t>prevalent” nature of the cross-sectional sample.  In other words, only those individuals who were present at the time of the cross-sectional sample have a chance to be included.  So, for example, in the illustration there are two members of the cohort who were diagnosed with the disease outcome who did not survive to the time of the cross-sectional sample.  Cross-sectional sampling, therefore, will only capture prevalent cases of disease, which means that the probability of inclusion is related to the length of disease duration or survival.  It will over-represent those cases of the disease with longer disease duration or survival times.</a:t>
            </a:r>
          </a:p>
          <a:p>
            <a:endParaRPr lang="nl-NL" sz="1000" dirty="0" smtClean="0"/>
          </a:p>
          <a:p>
            <a:r>
              <a:rPr lang="nl-NL" sz="1000" b="0" dirty="0" smtClean="0"/>
              <a:t>Likewise, those without disease are also “prevalent”, meaning that persons with certain characteristics that influence presence in the population</a:t>
            </a:r>
            <a:r>
              <a:rPr lang="nl-NL" sz="1000" b="0" baseline="0" dirty="0" smtClean="0"/>
              <a:t> </a:t>
            </a:r>
            <a:r>
              <a:rPr lang="nl-NL" sz="1000" b="0" dirty="0" smtClean="0"/>
              <a:t>may be more or less likely to be represented in the cross-sectional sample.</a:t>
            </a:r>
            <a:r>
              <a:rPr lang="nl-NL" sz="1000" b="0" baseline="0" dirty="0" smtClean="0"/>
              <a:t>  These characteristics may influence entry into the population or removal via departure or competing event.  </a:t>
            </a:r>
            <a:r>
              <a:rPr lang="nl-NL" sz="1000" b="0" dirty="0" smtClean="0"/>
              <a:t>This  could especially</a:t>
            </a:r>
            <a:r>
              <a:rPr lang="nl-NL" sz="1000" b="0" baseline="0" dirty="0" smtClean="0"/>
              <a:t> </a:t>
            </a:r>
            <a:r>
              <a:rPr lang="nl-NL" sz="1000" b="0" dirty="0" smtClean="0"/>
              <a:t>occur if the </a:t>
            </a:r>
            <a:r>
              <a:rPr lang="nl-NL" sz="1000" b="0" u="none" dirty="0" smtClean="0"/>
              <a:t>dynamic</a:t>
            </a:r>
            <a:r>
              <a:rPr lang="nl-NL" sz="1000" b="0" u="none" baseline="0" dirty="0" smtClean="0"/>
              <a:t> cohort was not in steady state but also could occur if the dynamic cohort was in steady state.  We will discuss this at length later in the course when we describe selection bias.  For now, it is </a:t>
            </a:r>
            <a:r>
              <a:rPr lang="en-US" sz="1000" b="0" u="none" baseline="0" dirty="0" smtClean="0"/>
              <a:t>sufficient to recognize that a cross-sectional sample is not necessarily a random sample of disease and not necessarily a random sample of people who gave rise to disease. </a:t>
            </a:r>
            <a:endParaRPr lang="nl-NL" sz="1000" b="0" u="none" dirty="0" smtClean="0"/>
          </a:p>
          <a:p>
            <a:r>
              <a:rPr lang="nl-NL" sz="100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smtClean="0"/>
              <a:t>A cross-sectional study can be conducted in a dynamic cohort, as illustrated here.  A survey of members of the Kaiser Healthcare System is an example of a cross-sectional study in a dynamic cohort that can readily enumerated by administrative records.  In contrast, a survey of all patients presenting at a particular emergency room at a public hospital (which can be theortically attended by anyone) is a cross-sectional study with an underlying dynamic cohort that can be conceptually/hypothetically described but would be difficult to specifically enumerate.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smtClean="0"/>
          </a:p>
        </p:txBody>
      </p:sp>
      <p:sp>
        <p:nvSpPr>
          <p:cNvPr id="2" name="Date Placeholder 1"/>
          <p:cNvSpPr>
            <a:spLocks noGrp="1"/>
          </p:cNvSpPr>
          <p:nvPr>
            <p:ph type="dt" idx="10"/>
          </p:nvPr>
        </p:nvSpPr>
        <p:spPr/>
        <p:txBody>
          <a:bodyPr/>
          <a:lstStyle/>
          <a:p>
            <a:pPr>
              <a:defRPr/>
            </a:pPr>
            <a:fld id="{953865AC-8137-44E7-9962-7781F3EEEBBF}" type="datetime1">
              <a:rPr lang="en-US" smtClean="0"/>
              <a:t>10/28/2019</a:t>
            </a:fld>
            <a:endParaRPr lang="en-US" dirty="0"/>
          </a:p>
        </p:txBody>
      </p:sp>
    </p:spTree>
    <p:extLst>
      <p:ext uri="{BB962C8B-B14F-4D97-AF65-F5344CB8AC3E}">
        <p14:creationId xmlns:p14="http://schemas.microsoft.com/office/powerpoint/2010/main" val="3977556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736E19BF-4B2C-422B-9A96-F3BCF895B75A}" type="slidenum">
              <a:rPr lang="en-US" smtClean="0"/>
              <a:pPr/>
              <a:t>13</a:t>
            </a:fld>
            <a:endParaRPr lang="en-US" dirty="0" smtClean="0"/>
          </a:p>
        </p:txBody>
      </p:sp>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noFill/>
          <a:ln/>
        </p:spPr>
        <p:txBody>
          <a:bodyPr/>
          <a:lstStyle/>
          <a:p>
            <a:r>
              <a:rPr lang="en-US" dirty="0" smtClean="0"/>
              <a:t>Cross-sectional studies measure prevalence, of exposure, outcome, or both.</a:t>
            </a:r>
            <a:r>
              <a:rPr lang="en-US" baseline="0" dirty="0" smtClean="0"/>
              <a:t>  </a:t>
            </a:r>
            <a:r>
              <a:rPr lang="en-US" dirty="0" smtClean="0"/>
              <a:t>Generally when we speak of prevalence, we are speaking of “point prevalence.”  For</a:t>
            </a:r>
            <a:r>
              <a:rPr lang="en-US" baseline="0" dirty="0" smtClean="0"/>
              <a:t> example, we might be interested in the current prevalence of </a:t>
            </a:r>
            <a:r>
              <a:rPr lang="en-US" dirty="0" smtClean="0"/>
              <a:t>backache </a:t>
            </a:r>
            <a:r>
              <a:rPr lang="en-US" baseline="0" dirty="0" smtClean="0"/>
              <a:t>in the U.S., and, if so, we would want to know the p</a:t>
            </a:r>
            <a:r>
              <a:rPr lang="en-US" dirty="0" smtClean="0"/>
              <a:t>ercentage of persons in the U.S. have who, at the time of ascertainment</a:t>
            </a:r>
            <a:r>
              <a:rPr lang="en-US" baseline="0" dirty="0" smtClean="0"/>
              <a:t> (time of interview) had a backache</a:t>
            </a:r>
            <a:r>
              <a:rPr lang="en-US" dirty="0" smtClean="0"/>
              <a:t>.   You will also encounter the expression “period prevalence” in which a wider time period is specified, such as the past 6 months.  For chronic conditions like asthma, there may not be much difference between a point and a period prevalence, unless you made the period quite long.  For common, but generally short duration conditions, such as backache or the common cold, however, point and period prevalence</a:t>
            </a:r>
            <a:r>
              <a:rPr lang="en-US" baseline="0" dirty="0" smtClean="0"/>
              <a:t> </a:t>
            </a:r>
            <a:r>
              <a:rPr lang="en-US" dirty="0" smtClean="0"/>
              <a:t>differ substantially.</a:t>
            </a:r>
          </a:p>
          <a:p>
            <a:endParaRPr lang="en-US" dirty="0" smtClean="0"/>
          </a:p>
          <a:p>
            <a:r>
              <a:rPr lang="en-US" dirty="0" smtClean="0"/>
              <a:t>Although</a:t>
            </a:r>
            <a:r>
              <a:rPr lang="en-US" baseline="0" dirty="0" smtClean="0"/>
              <a:t> cross-sectional studies are making measurements in individuals at one point in time, it may take such studies a while to complete the interviewing.  For example, it could take a year to collect the data in the above example.   This does not mean that the study is not cross-sectional.   Hence, don’t confuse the administrative time needed to perform a study with the nature and timing of the measurements.  </a:t>
            </a:r>
            <a:endParaRPr lang="en-US" dirty="0" smtClean="0"/>
          </a:p>
          <a:p>
            <a:endParaRPr lang="nl-NL" dirty="0" smtClean="0"/>
          </a:p>
        </p:txBody>
      </p:sp>
      <p:sp>
        <p:nvSpPr>
          <p:cNvPr id="2" name="Date Placeholder 1"/>
          <p:cNvSpPr>
            <a:spLocks noGrp="1"/>
          </p:cNvSpPr>
          <p:nvPr>
            <p:ph type="dt" idx="10"/>
          </p:nvPr>
        </p:nvSpPr>
        <p:spPr/>
        <p:txBody>
          <a:bodyPr/>
          <a:lstStyle/>
          <a:p>
            <a:pPr>
              <a:defRPr/>
            </a:pPr>
            <a:fld id="{42AE53DB-A39D-458F-9212-E598B6B4CF45}" type="datetime1">
              <a:rPr lang="en-US" smtClean="0"/>
              <a:t>10/28/2019</a:t>
            </a:fld>
            <a:endParaRPr lang="en-US" dirty="0"/>
          </a:p>
        </p:txBody>
      </p:sp>
    </p:spTree>
    <p:extLst>
      <p:ext uri="{BB962C8B-B14F-4D97-AF65-F5344CB8AC3E}">
        <p14:creationId xmlns:p14="http://schemas.microsoft.com/office/powerpoint/2010/main" val="362909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B06FE4EA-0849-45E3-A1BF-1D5F2445EDC5}" type="slidenum">
              <a:rPr lang="en-US" smtClean="0"/>
              <a:pPr/>
              <a:t>14</a:t>
            </a:fld>
            <a:endParaRPr lang="en-US" dirty="0" smtClean="0"/>
          </a:p>
        </p:txBody>
      </p:sp>
      <p:sp>
        <p:nvSpPr>
          <p:cNvPr id="68610" name="Rectangle 2"/>
          <p:cNvSpPr>
            <a:spLocks noGrp="1" noRot="1" noChangeAspect="1" noChangeArrowheads="1" noTextEdit="1"/>
          </p:cNvSpPr>
          <p:nvPr>
            <p:ph type="sldImg"/>
          </p:nvPr>
        </p:nvSpPr>
        <p:spPr>
          <a:xfrm>
            <a:off x="1104900" y="696913"/>
            <a:ext cx="4648200" cy="3486150"/>
          </a:xfrm>
          <a:ln/>
        </p:spPr>
      </p:sp>
      <p:sp>
        <p:nvSpPr>
          <p:cNvPr id="68611" name="Rectangle 3"/>
          <p:cNvSpPr>
            <a:spLocks noGrp="1" noChangeArrowheads="1"/>
          </p:cNvSpPr>
          <p:nvPr>
            <p:ph type="body" idx="1"/>
          </p:nvPr>
        </p:nvSpPr>
        <p:spPr>
          <a:noFill/>
          <a:ln/>
        </p:spPr>
        <p:txBody>
          <a:bodyPr/>
          <a:lstStyle/>
          <a:p>
            <a:r>
              <a:rPr lang="en-US" dirty="0" smtClean="0"/>
              <a:t>Whereas cross-sectional</a:t>
            </a:r>
            <a:r>
              <a:rPr lang="en-US" baseline="0" dirty="0" smtClean="0"/>
              <a:t> studies are terrific for descriptive objectives, they often </a:t>
            </a:r>
            <a:r>
              <a:rPr lang="en-US" dirty="0" smtClean="0"/>
              <a:t>attempt to tackle</a:t>
            </a:r>
            <a:r>
              <a:rPr lang="en-US" baseline="0" dirty="0" smtClean="0"/>
              <a:t> analytic objectives (i.e., relating exposures to outcomes), and this is when they </a:t>
            </a:r>
            <a:r>
              <a:rPr lang="en-US" dirty="0" smtClean="0"/>
              <a:t>have several major weaknesses.  In a cross-sectional study, you might see an association, fo</a:t>
            </a:r>
            <a:r>
              <a:rPr lang="en-US" baseline="0" dirty="0" smtClean="0"/>
              <a:t>r example, between depression and pain, but it would be hard to know which caused the other unless you could also determine (with accuracy) when each condition started.  </a:t>
            </a:r>
            <a:r>
              <a:rPr lang="en-US" dirty="0" smtClean="0"/>
              <a:t>You won’t be able to know temporality (i.e..,</a:t>
            </a:r>
            <a:r>
              <a:rPr lang="en-US" baseline="0" dirty="0" smtClean="0"/>
              <a:t> what came first)</a:t>
            </a:r>
            <a:r>
              <a:rPr lang="en-US" dirty="0" smtClean="0"/>
              <a:t> for many of the associations that might be discovered in cross-sectional data.</a:t>
            </a:r>
            <a:r>
              <a:rPr lang="en-US" baseline="0" dirty="0" smtClean="0"/>
              <a:t>   We call this “reverse causality”, meaning that the association that we are considering might be because exposure causes outcome might be because outcome causes exposure.  </a:t>
            </a:r>
            <a:r>
              <a:rPr lang="en-US" dirty="0" smtClean="0"/>
              <a:t>Genetic exposures are one</a:t>
            </a:r>
            <a:r>
              <a:rPr lang="en-US" baseline="0" dirty="0" smtClean="0"/>
              <a:t> notable</a:t>
            </a:r>
            <a:r>
              <a:rPr lang="en-US" dirty="0" smtClean="0"/>
              <a:t> exception</a:t>
            </a:r>
            <a:r>
              <a:rPr lang="en-US" baseline="0" dirty="0" smtClean="0"/>
              <a:t> that cannot be threatened by reverse causality.   Some other exposures can clearly, by logic, also be known to come first, such as something that happened in childhood in the context of diseases that arose in adult years. </a:t>
            </a:r>
            <a:endParaRPr lang="en-US" dirty="0" smtClean="0"/>
          </a:p>
          <a:p>
            <a:endParaRPr lang="en-US" dirty="0" smtClean="0"/>
          </a:p>
          <a:p>
            <a:r>
              <a:rPr lang="en-US" dirty="0" smtClean="0"/>
              <a:t>Another weakness of the cross-sectional design also stems from the use of prevalent rather than incident cases.  As noted on the</a:t>
            </a:r>
            <a:r>
              <a:rPr lang="en-US" baseline="0" dirty="0" smtClean="0"/>
              <a:t> </a:t>
            </a:r>
            <a:r>
              <a:rPr lang="en-US" dirty="0" smtClean="0"/>
              <a:t>previous slides, prevalent cases will over-represent those cases with longer disease duration or survival times</a:t>
            </a:r>
            <a:r>
              <a:rPr lang="en-US" baseline="0" dirty="0" smtClean="0"/>
              <a:t> when compared with new instances of the cases.</a:t>
            </a:r>
            <a:r>
              <a:rPr lang="en-US" dirty="0" smtClean="0"/>
              <a:t>  Thus, the prevalent cases are the end result of forces that caused disease to occur (incidence) in the first place and forces that caused cases to survive/continue longer.   For example, prevalent stroke cases would include those with a higher risk of having a stroke and those with lower risk of having a rapidly fatal stroke.  Factors contributing to a rapidly fatal stroke might appear to be “protective” (i.e., confer</a:t>
            </a:r>
            <a:r>
              <a:rPr lang="en-US" baseline="0" dirty="0" smtClean="0"/>
              <a:t> lower risk)</a:t>
            </a:r>
            <a:r>
              <a:rPr lang="en-US" dirty="0" smtClean="0"/>
              <a:t> against stroke in a study of prevalent stroke cases.  Thus, any association you might uncover between an exposure and a disease</a:t>
            </a:r>
            <a:r>
              <a:rPr lang="en-US" baseline="0" dirty="0" smtClean="0"/>
              <a:t> may alternatively be an association between exposure and survival with the disease.  That this alternative association makes you think there is an association between exposure and disease incidence is a form of selection bias.  Later in the course, we will provide two other graphical ways to think about this.  One uses theoretical populations and provides a visual approach (boxes and sticks) to show how the components of the study base (e.g., exposed and diseased) are either over- or underrepresented in the study sample.  The other uses directed acyclic graphs (DAGs) to show how if both exposure and disease are causally related to survival (and hence inclusion in a cross-sectional study), then there will a spurious association between exposure and disease.</a:t>
            </a:r>
            <a:endParaRPr lang="en-US" dirty="0" smtClean="0"/>
          </a:p>
        </p:txBody>
      </p:sp>
      <p:sp>
        <p:nvSpPr>
          <p:cNvPr id="2" name="Date Placeholder 1"/>
          <p:cNvSpPr>
            <a:spLocks noGrp="1"/>
          </p:cNvSpPr>
          <p:nvPr>
            <p:ph type="dt" idx="10"/>
          </p:nvPr>
        </p:nvSpPr>
        <p:spPr/>
        <p:txBody>
          <a:bodyPr/>
          <a:lstStyle/>
          <a:p>
            <a:pPr>
              <a:defRPr/>
            </a:pPr>
            <a:fld id="{755E4DE5-725C-4F3D-9201-C4DD0EDA716B}" type="datetime1">
              <a:rPr lang="en-US" smtClean="0"/>
              <a:t>10/28/2019</a:t>
            </a:fld>
            <a:endParaRPr lang="en-US" dirty="0"/>
          </a:p>
        </p:txBody>
      </p:sp>
    </p:spTree>
    <p:extLst>
      <p:ext uri="{BB962C8B-B14F-4D97-AF65-F5344CB8AC3E}">
        <p14:creationId xmlns:p14="http://schemas.microsoft.com/office/powerpoint/2010/main" val="3521828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DCCF3513-5531-479C-A810-39A4527880DE}" type="slidenum">
              <a:rPr lang="en-US" smtClean="0">
                <a:solidFill>
                  <a:srgbClr val="000000"/>
                </a:solidFill>
              </a:rPr>
              <a:pPr/>
              <a:t>16</a:t>
            </a:fld>
            <a:endParaRPr lang="en-US" dirty="0" smtClean="0">
              <a:solidFill>
                <a:srgbClr val="000000"/>
              </a:solidFill>
            </a:endParaRPr>
          </a:p>
        </p:txBody>
      </p:sp>
      <p:sp>
        <p:nvSpPr>
          <p:cNvPr id="79874" name="Rectangle 2"/>
          <p:cNvSpPr>
            <a:spLocks noGrp="1" noRot="1" noChangeAspect="1" noChangeArrowheads="1" noTextEdit="1"/>
          </p:cNvSpPr>
          <p:nvPr>
            <p:ph type="sldImg"/>
          </p:nvPr>
        </p:nvSpPr>
        <p:spPr>
          <a:xfrm>
            <a:off x="1195388" y="692150"/>
            <a:ext cx="4619625" cy="3463925"/>
          </a:xfrm>
          <a:ln/>
        </p:spPr>
      </p:sp>
      <p:sp>
        <p:nvSpPr>
          <p:cNvPr id="79875" name="Rectangle 3"/>
          <p:cNvSpPr>
            <a:spLocks noGrp="1" noChangeArrowheads="1"/>
          </p:cNvSpPr>
          <p:nvPr>
            <p:ph type="body" idx="1"/>
          </p:nvPr>
        </p:nvSpPr>
        <p:spPr>
          <a:noFill/>
          <a:ln/>
        </p:spPr>
        <p:txBody>
          <a:bodyPr/>
          <a:lstStyle/>
          <a:p>
            <a:r>
              <a:rPr lang="en-US" dirty="0" smtClean="0"/>
              <a:t>“Primary” and “secondary” study bases</a:t>
            </a:r>
            <a:r>
              <a:rPr lang="en-US" baseline="0" dirty="0" smtClean="0"/>
              <a:t> are</a:t>
            </a:r>
            <a:r>
              <a:rPr lang="en-US" dirty="0" smtClean="0"/>
              <a:t> a central concept in case-control design.  In general, a primary study base is the preferred design for a case-control study,</a:t>
            </a:r>
            <a:r>
              <a:rPr lang="en-US" baseline="0" dirty="0" smtClean="0"/>
              <a:t> for reasons which will become apparent soon.</a:t>
            </a:r>
            <a:r>
              <a:rPr lang="en-US" dirty="0" smtClean="0"/>
              <a:t>  Examples of primary study bases include a research cohort study, like the Framingham cohort study</a:t>
            </a:r>
            <a:r>
              <a:rPr lang="en-US" baseline="0" dirty="0" smtClean="0"/>
              <a:t> </a:t>
            </a:r>
            <a:r>
              <a:rPr lang="en-US" dirty="0" smtClean="0"/>
              <a:t>or the Nurses Health Study, that has been assembled specifically for research;  an administratively defined cohort like the Kaiser membership (all persons who</a:t>
            </a:r>
            <a:r>
              <a:rPr lang="en-US" baseline="0" dirty="0" smtClean="0"/>
              <a:t> participate in the Kaiser insurance plan)</a:t>
            </a:r>
            <a:r>
              <a:rPr lang="en-US" dirty="0" smtClean="0"/>
              <a:t>;  or a geographically defined cohort like San Francisco residents in a particular time period.  We call them “primary” study bases because</a:t>
            </a:r>
            <a:r>
              <a:rPr lang="en-US" baseline="0" dirty="0" smtClean="0"/>
              <a:t> they exist prior to a case-control study ever being conducted. </a:t>
            </a:r>
          </a:p>
          <a:p>
            <a:r>
              <a:rPr lang="en-US" dirty="0" smtClean="0"/>
              <a:t> </a:t>
            </a:r>
          </a:p>
          <a:p>
            <a:r>
              <a:rPr lang="en-US" dirty="0" smtClean="0"/>
              <a:t>However,</a:t>
            </a:r>
            <a:r>
              <a:rPr lang="en-US" baseline="0" dirty="0" smtClean="0"/>
              <a:t> some</a:t>
            </a:r>
            <a:r>
              <a:rPr lang="en-US" dirty="0" smtClean="0"/>
              <a:t> case-control studies are</a:t>
            </a:r>
            <a:r>
              <a:rPr lang="en-US" baseline="0" dirty="0" smtClean="0"/>
              <a:t> proposed (or actually performed) without being sampled from an existing explicit cohort.  </a:t>
            </a:r>
            <a:r>
              <a:rPr lang="en-US" dirty="0" smtClean="0"/>
              <a:t>In some situations, the investigator would like</a:t>
            </a:r>
            <a:r>
              <a:rPr lang="en-US" baseline="0" dirty="0" smtClean="0"/>
              <a:t> </a:t>
            </a:r>
            <a:r>
              <a:rPr lang="en-US" dirty="0" smtClean="0"/>
              <a:t>to start with a set of cases, e.g., cases of hip fracture treated at UCSF during 2017, and then attempt to identify appropriate controls.  This would be an example of a case-control study with a “secondary” study base.  For reasons</a:t>
            </a:r>
            <a:r>
              <a:rPr lang="en-US" baseline="0" dirty="0" smtClean="0"/>
              <a:t> that will become apparent soon, i</a:t>
            </a:r>
            <a:r>
              <a:rPr lang="en-US" dirty="0" smtClean="0"/>
              <a:t>t is a more problematic</a:t>
            </a:r>
            <a:r>
              <a:rPr lang="en-US" baseline="0" dirty="0" smtClean="0"/>
              <a:t> approach.</a:t>
            </a:r>
          </a:p>
          <a:p>
            <a:r>
              <a:rPr lang="en-US" dirty="0" smtClean="0"/>
              <a:t> </a:t>
            </a:r>
          </a:p>
          <a:p>
            <a:r>
              <a:rPr lang="en-US" dirty="0" smtClean="0"/>
              <a:t>In the next slides, we</a:t>
            </a:r>
            <a:r>
              <a:rPr lang="en-US" baseline="0" dirty="0" smtClean="0"/>
              <a:t> wil</a:t>
            </a:r>
            <a:r>
              <a:rPr lang="en-US" dirty="0" smtClean="0"/>
              <a:t>l give you examples of case-control designs that use a primary study base.  Then we</a:t>
            </a:r>
            <a:r>
              <a:rPr lang="en-US" baseline="0" dirty="0" smtClean="0"/>
              <a:t> will</a:t>
            </a:r>
            <a:r>
              <a:rPr lang="en-US" dirty="0" smtClean="0"/>
              <a:t> return to secondary study bases and then provide a more formal definition and example.  You</a:t>
            </a:r>
            <a:r>
              <a:rPr lang="en-US" baseline="0" dirty="0" smtClean="0"/>
              <a:t> wil</a:t>
            </a:r>
            <a:r>
              <a:rPr lang="en-US" dirty="0" smtClean="0"/>
              <a:t>l get a chance to identify primary and secondary study bases in the first homework problem set.</a:t>
            </a:r>
          </a:p>
        </p:txBody>
      </p:sp>
    </p:spTree>
    <p:extLst>
      <p:ext uri="{BB962C8B-B14F-4D97-AF65-F5344CB8AC3E}">
        <p14:creationId xmlns:p14="http://schemas.microsoft.com/office/powerpoint/2010/main" val="1663745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xfrm>
            <a:off x="1104900" y="696913"/>
            <a:ext cx="4648200" cy="3486150"/>
          </a:xfrm>
          <a:ln/>
        </p:spPr>
      </p:sp>
      <p:sp>
        <p:nvSpPr>
          <p:cNvPr id="86018" name="Rectangle 3"/>
          <p:cNvSpPr>
            <a:spLocks noGrp="1" noChangeArrowheads="1"/>
          </p:cNvSpPr>
          <p:nvPr>
            <p:ph type="body" idx="1"/>
          </p:nvPr>
        </p:nvSpPr>
        <p:spPr>
          <a:noFill/>
          <a:ln/>
        </p:spPr>
        <p:txBody>
          <a:bodyPr/>
          <a:lstStyle/>
          <a:p>
            <a:r>
              <a:rPr lang="en-US" sz="1000" dirty="0" smtClean="0"/>
              <a:t>In incidence density sampling, the selection of controls is governed by the timing of the diagnoses of cases.  Every time a case is diagnosed one or more controls are selected from other members of the cohort who, </a:t>
            </a:r>
            <a:r>
              <a:rPr lang="en-US" sz="1000" b="0" dirty="0" smtClean="0"/>
              <a:t>at that time</a:t>
            </a:r>
            <a:r>
              <a:rPr lang="en-US" sz="1000" dirty="0" smtClean="0"/>
              <a:t>, are still under follow-up.  This includes the case him/herself</a:t>
            </a:r>
            <a:r>
              <a:rPr lang="en-US" sz="1000" baseline="0" dirty="0" smtClean="0"/>
              <a:t>.  Thus, a case can be chosen as his/her own control, but, in practice, this does not happen very often because the risk set has only 1 case and typically hundreds or thousands of non-cases.   The probability that a case is selected to be in the control group is very small.  </a:t>
            </a:r>
            <a:r>
              <a:rPr lang="en-US" sz="1000" dirty="0" smtClean="0"/>
              <a:t>The S+N text refers to this as “the individuals at risk when the case occurs.”  It is more generically</a:t>
            </a:r>
            <a:r>
              <a:rPr lang="en-US" sz="1000" baseline="0" dirty="0" smtClean="0"/>
              <a:t> called the “risk set”.  </a:t>
            </a:r>
            <a:r>
              <a:rPr lang="en-US" sz="1000" dirty="0" smtClean="0"/>
              <a:t>The term incidence density comes from the fact that in this approach the underlying person-time that gave rise</a:t>
            </a:r>
            <a:r>
              <a:rPr lang="en-US" sz="1000" baseline="0" dirty="0" smtClean="0"/>
              <a:t> to the case is sampled to identify </a:t>
            </a:r>
            <a:r>
              <a:rPr lang="en-US" sz="1000" dirty="0" smtClean="0"/>
              <a:t>controls.  The</a:t>
            </a:r>
            <a:r>
              <a:rPr lang="en-US" sz="1000" baseline="0" dirty="0" smtClean="0"/>
              <a:t> term incidence density is an (older) term for an incidence measure of disease occurrence using a person-time approach; we will define this later in the course.  </a:t>
            </a:r>
            <a:endParaRPr lang="en-US" sz="1000" dirty="0" smtClean="0"/>
          </a:p>
          <a:p>
            <a:endParaRPr lang="en-US" sz="1000" dirty="0" smtClean="0"/>
          </a:p>
          <a:p>
            <a:r>
              <a:rPr lang="en-US" sz="1000" dirty="0" smtClean="0"/>
              <a:t>Let</a:t>
            </a:r>
            <a:r>
              <a:rPr lang="en-US" sz="1000" baseline="0" dirty="0" smtClean="0"/>
              <a:t> us say that our exposure under study is measured in a biological specimen, such as blood, and we have access to a fixed cohort study in which blood samples were drawn and frozen every 6 months.  </a:t>
            </a:r>
            <a:r>
              <a:rPr lang="en-US" sz="1000" dirty="0" smtClean="0"/>
              <a:t>In our desire</a:t>
            </a:r>
            <a:r>
              <a:rPr lang="en-US" sz="1000" baseline="0" dirty="0" smtClean="0"/>
              <a:t> to</a:t>
            </a:r>
            <a:r>
              <a:rPr lang="en-US" sz="1000" dirty="0" smtClean="0"/>
              <a:t> conserve</a:t>
            </a:r>
            <a:r>
              <a:rPr lang="en-US" sz="1000" baseline="0" dirty="0" smtClean="0"/>
              <a:t> </a:t>
            </a:r>
            <a:r>
              <a:rPr lang="en-US" sz="1000" dirty="0" smtClean="0"/>
              <a:t>resources by not testing all of the cohort members, the investigator would test stored biological samples only on those participants chosen as cases and those chosen as controls.  If the exposure variable were a questionnaire item that everyone in the cohort had already answered, there wouldn’t be any point in selecting controls as the data is already available on the entire cohort.  In</a:t>
            </a:r>
            <a:r>
              <a:rPr lang="en-US" sz="1000" baseline="0" dirty="0" smtClean="0"/>
              <a:t> such a scenario, it would be more straightforward to perform a cohort study design (a “cohort analysis”).  </a:t>
            </a:r>
          </a:p>
          <a:p>
            <a:endParaRPr lang="en-US" sz="1000" baseline="0" dirty="0" smtClean="0"/>
          </a:p>
          <a:p>
            <a:r>
              <a:rPr lang="en-US" sz="1000" dirty="0" smtClean="0"/>
              <a:t>A somewhat subtle point that has to be considered in practice is what is meant by “at the same time a case is diagnosed.”  To implement this requires some definition of a time frame (window) that is going to be considered “the same time.”  Using</a:t>
            </a:r>
            <a:r>
              <a:rPr lang="en-US" sz="1000" baseline="0" dirty="0" smtClean="0"/>
              <a:t> the actual </a:t>
            </a:r>
            <a:r>
              <a:rPr lang="en-US" sz="1000" dirty="0" smtClean="0"/>
              <a:t>day of a case’s diagnosis would usually be too narrow (there may not be anyone</a:t>
            </a:r>
            <a:r>
              <a:rPr lang="en-US" sz="1000" baseline="0" dirty="0" smtClean="0"/>
              <a:t> in the risk set (other than the case him/herself) who had a biological specimen drawn on that exact date)</a:t>
            </a:r>
            <a:r>
              <a:rPr lang="en-US" sz="1000" dirty="0" smtClean="0"/>
              <a:t> and within a year would probably be too broad.  This is a practical decision that depends on factors such as how frequently cohort participants are seen by the investigators and how frequently measurements are made.  Typically,</a:t>
            </a:r>
            <a:r>
              <a:rPr lang="en-US" sz="1000" baseline="0" dirty="0" smtClean="0"/>
              <a:t> one might see + or – 3 months, for example.</a:t>
            </a:r>
            <a:endParaRPr lang="en-US" sz="1000" dirty="0" smtClean="0"/>
          </a:p>
          <a:p>
            <a:endParaRPr lang="en-US" sz="1000" dirty="0" smtClean="0"/>
          </a:p>
          <a:p>
            <a:r>
              <a:rPr lang="en-US" sz="1000" dirty="0" smtClean="0"/>
              <a:t>Another</a:t>
            </a:r>
            <a:r>
              <a:rPr lang="en-US" sz="1000" baseline="0" dirty="0" smtClean="0"/>
              <a:t> issue with case definition is that it would be ideal to know the moment that the case occurred biologically rather than when it was diagnosed by the medical care system.  This is easier for some conditions like a heart attack (or death) than it is for others (e.g., cancer).  Dating exactly when any cancer precisely starts is not currently possible.  Hence, in practice, we often must settle for something less than ideal, such as the date of formal diagnosis (also sometimes researchers can pre-date formal diagnosis by questioning participants for the beginning of their symptoms).  How this less than ideal dating of the case incident moment affects analytic inferences will differ according to disease and whether that disease might cause (or alter) the exposure under study (such that measured exposure is a result of disease rather than the cause of disease).  This is another mention of the term “reverse causality” that we introduced earlier. </a:t>
            </a:r>
            <a:endParaRPr lang="en-US" sz="1000" dirty="0" smtClean="0"/>
          </a:p>
          <a:p>
            <a:endParaRPr lang="en-US" sz="1000" dirty="0" smtClean="0"/>
          </a:p>
          <a:p>
            <a:r>
              <a:rPr lang="en-US" sz="1000" dirty="0" smtClean="0"/>
              <a:t>A</a:t>
            </a:r>
            <a:r>
              <a:rPr lang="en-US" sz="1000" baseline="0" dirty="0" smtClean="0"/>
              <a:t> case-control study sampled in this way can produce results that have the same validity as if the entire cohort was analyzed.  Be</a:t>
            </a:r>
            <a:r>
              <a:rPr lang="en-US" sz="1000" dirty="0" smtClean="0"/>
              <a:t>cause the controls are selected randomly from those still under follow-up at the time as case is diagnosed, the sample of controls provides, in theory, the same estimate of an association between an</a:t>
            </a:r>
            <a:r>
              <a:rPr lang="en-US" sz="1000" baseline="0" dirty="0" smtClean="0"/>
              <a:t> exposure </a:t>
            </a:r>
            <a:r>
              <a:rPr lang="en-US" sz="1000" dirty="0" smtClean="0"/>
              <a:t>and the outcome that one would obtain if all of those still under follow-up were used.  The only difference between measuring the exposure (say, a blood test) on a random sample (as in a</a:t>
            </a:r>
            <a:r>
              <a:rPr lang="en-US" sz="1000" baseline="0" dirty="0" smtClean="0"/>
              <a:t> case-control study)</a:t>
            </a:r>
            <a:r>
              <a:rPr lang="en-US" sz="1000" dirty="0" smtClean="0"/>
              <a:t> and on everyone (as in a cohort</a:t>
            </a:r>
            <a:r>
              <a:rPr lang="en-US" sz="1000" baseline="0" dirty="0" smtClean="0"/>
              <a:t> study)</a:t>
            </a:r>
            <a:r>
              <a:rPr lang="en-US" sz="1000" dirty="0" smtClean="0"/>
              <a:t> would be the random error introduced by sampling. </a:t>
            </a:r>
            <a:r>
              <a:rPr lang="en-US" sz="1000" baseline="0" dirty="0" smtClean="0"/>
              <a:t>  Therefore,</a:t>
            </a:r>
            <a:r>
              <a:rPr lang="en-US" sz="1000" dirty="0" smtClean="0"/>
              <a:t> the association between the exposure</a:t>
            </a:r>
            <a:r>
              <a:rPr lang="en-US" sz="1000" baseline="0" dirty="0" smtClean="0"/>
              <a:t> </a:t>
            </a:r>
            <a:r>
              <a:rPr lang="en-US" sz="1000" dirty="0" smtClean="0"/>
              <a:t>and the outcome will be the same, plus or minus a random error introduced by sampling.   </a:t>
            </a:r>
          </a:p>
          <a:p>
            <a:endParaRPr lang="en-US" sz="1000" dirty="0" smtClean="0"/>
          </a:p>
          <a:p>
            <a:r>
              <a:rPr lang="en-US" sz="1000" dirty="0" smtClean="0"/>
              <a:t>Some</a:t>
            </a:r>
            <a:r>
              <a:rPr lang="en-US" sz="1000" baseline="0" dirty="0" smtClean="0"/>
              <a:t> writers (such as the S + N </a:t>
            </a:r>
            <a:r>
              <a:rPr lang="en-US" sz="1000" dirty="0" smtClean="0"/>
              <a:t>text book</a:t>
            </a:r>
            <a:r>
              <a:rPr lang="en-US" sz="1000" baseline="0" dirty="0" smtClean="0"/>
              <a:t> </a:t>
            </a:r>
            <a:r>
              <a:rPr lang="en-US" sz="1000" dirty="0" smtClean="0"/>
              <a:t>and a number of others) call this design a “nested case-control study,” but the term “nested” is used in a number</a:t>
            </a:r>
            <a:r>
              <a:rPr lang="en-US" sz="1000" baseline="0" dirty="0" smtClean="0"/>
              <a:t> of different ways.</a:t>
            </a:r>
            <a:r>
              <a:rPr lang="en-US" sz="1000" dirty="0" smtClean="0"/>
              <a:t>  It seems that it should more properly refer to any case-control study selecting controls from within a definable</a:t>
            </a:r>
            <a:r>
              <a:rPr lang="en-US" sz="1000" baseline="0" dirty="0" smtClean="0"/>
              <a:t> </a:t>
            </a:r>
            <a:r>
              <a:rPr lang="en-US" sz="1000" dirty="0" smtClean="0"/>
              <a:t>cohort study</a:t>
            </a:r>
            <a:r>
              <a:rPr lang="en-US" sz="1000" baseline="0" dirty="0" smtClean="0"/>
              <a:t>, i.e., a primary study base.</a:t>
            </a:r>
            <a:r>
              <a:rPr lang="en-US" sz="1000" dirty="0" smtClean="0"/>
              <a:t>  In other words, all three of the sampling methods we are describing can be viewed as “nested” within a cohort.   Hence, we don’t reserve</a:t>
            </a:r>
            <a:r>
              <a:rPr lang="en-US" sz="1000" baseline="0" dirty="0" smtClean="0"/>
              <a:t> the term “nested” solely for incidence density sampling. </a:t>
            </a:r>
            <a:endParaRPr lang="en-US" sz="1000" dirty="0" smtClean="0"/>
          </a:p>
          <a:p>
            <a:endParaRPr lang="en-US" sz="1000" dirty="0" smtClean="0"/>
          </a:p>
          <a:p>
            <a:r>
              <a:rPr lang="en-US" sz="1000" dirty="0" smtClean="0"/>
              <a:t>This graphic depicts 1:3 case:control sampling.  The investigator has a choice of what ratio of controls to choose. Using more controls per case will increase statistical efficiency,</a:t>
            </a:r>
            <a:r>
              <a:rPr lang="en-US" sz="1000" baseline="0" dirty="0" smtClean="0"/>
              <a:t> up to a point.  </a:t>
            </a:r>
            <a:r>
              <a:rPr lang="en-US" sz="1000" dirty="0" smtClean="0"/>
              <a:t>After 4 controls per case, little additional statistical efficiency is gained.   This is shown</a:t>
            </a:r>
            <a:r>
              <a:rPr lang="en-US" sz="1000" baseline="0" dirty="0" smtClean="0"/>
              <a:t> in </a:t>
            </a:r>
            <a:r>
              <a:rPr lang="en-US" sz="1200" b="0" i="0" u="none" strike="noStrike" kern="1200" baseline="0" dirty="0" smtClean="0">
                <a:solidFill>
                  <a:schemeClr val="tx1"/>
                </a:solidFill>
                <a:latin typeface="Times New Roman" pitchFamily="18" charset="0"/>
                <a:ea typeface="+mn-ea"/>
                <a:cs typeface="+mn-cs"/>
              </a:rPr>
              <a:t>Ury HK.  Efficiency of case-control studies with multiple controls per case: continuous and dichotomous data. </a:t>
            </a:r>
            <a:r>
              <a:rPr lang="en-US" sz="1200" b="0" i="1" u="none" strike="noStrike" kern="1200" baseline="0" dirty="0" smtClean="0">
                <a:solidFill>
                  <a:schemeClr val="tx1"/>
                </a:solidFill>
                <a:latin typeface="Times New Roman" pitchFamily="18" charset="0"/>
                <a:ea typeface="+mn-ea"/>
                <a:cs typeface="+mn-cs"/>
              </a:rPr>
              <a:t>Biometrics  </a:t>
            </a:r>
            <a:r>
              <a:rPr lang="en-US" sz="1200" b="0" i="0" u="none" strike="noStrike" kern="1200" baseline="0" dirty="0" smtClean="0">
                <a:solidFill>
                  <a:schemeClr val="tx1"/>
                </a:solidFill>
                <a:latin typeface="Times New Roman" pitchFamily="18" charset="0"/>
                <a:ea typeface="+mn-ea"/>
                <a:cs typeface="+mn-cs"/>
              </a:rPr>
              <a:t>1975, 31:643-649, 1975. </a:t>
            </a:r>
            <a:endParaRPr lang="en-US" sz="1000" dirty="0" smtClean="0"/>
          </a:p>
          <a:p>
            <a:endParaRPr lang="en-US" sz="1000" dirty="0" smtClean="0"/>
          </a:p>
          <a:p>
            <a:endParaRPr lang="en-US" sz="1000" dirty="0" smtClean="0"/>
          </a:p>
          <a:p>
            <a:endParaRPr lang="en-US" sz="1000" dirty="0" smtClean="0"/>
          </a:p>
        </p:txBody>
      </p:sp>
      <p:sp>
        <p:nvSpPr>
          <p:cNvPr id="2" name="Date Placeholder 1"/>
          <p:cNvSpPr>
            <a:spLocks noGrp="1"/>
          </p:cNvSpPr>
          <p:nvPr>
            <p:ph type="dt" idx="10"/>
          </p:nvPr>
        </p:nvSpPr>
        <p:spPr/>
        <p:txBody>
          <a:bodyPr/>
          <a:lstStyle/>
          <a:p>
            <a:pPr>
              <a:defRPr/>
            </a:pPr>
            <a:fld id="{265AFCED-2A4C-411E-9B9F-08AAC3D41C46}" type="datetime1">
              <a:rPr lang="en-US" smtClean="0"/>
              <a:t>10/28/2019</a:t>
            </a:fld>
            <a:endParaRPr lang="en-US" dirty="0"/>
          </a:p>
        </p:txBody>
      </p:sp>
    </p:spTree>
    <p:extLst>
      <p:ext uri="{BB962C8B-B14F-4D97-AF65-F5344CB8AC3E}">
        <p14:creationId xmlns:p14="http://schemas.microsoft.com/office/powerpoint/2010/main" val="1569079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xfrm>
            <a:off x="1104900" y="696913"/>
            <a:ext cx="4648200" cy="3486150"/>
          </a:xfrm>
          <a:ln/>
        </p:spPr>
      </p:sp>
      <p:sp>
        <p:nvSpPr>
          <p:cNvPr id="94210" name="Rectangle 3"/>
          <p:cNvSpPr>
            <a:spLocks noGrp="1" noChangeArrowheads="1"/>
          </p:cNvSpPr>
          <p:nvPr>
            <p:ph type="body" idx="1"/>
          </p:nvPr>
        </p:nvSpPr>
        <p:spPr>
          <a:noFill/>
          <a:ln/>
        </p:spPr>
        <p:txBody>
          <a:bodyPr/>
          <a:lstStyle/>
          <a:p>
            <a:r>
              <a:rPr lang="en-US" dirty="0" smtClean="0"/>
              <a:t>Let</a:t>
            </a:r>
            <a:r>
              <a:rPr lang="en-US" baseline="0" dirty="0" smtClean="0"/>
              <a:t> u</a:t>
            </a:r>
            <a:r>
              <a:rPr lang="en-US" dirty="0" smtClean="0"/>
              <a:t>s move to the second a</a:t>
            </a:r>
            <a:r>
              <a:rPr lang="en-US" baseline="0" dirty="0" smtClean="0"/>
              <a:t>pproach of control sampling from a fixed cohort.  </a:t>
            </a:r>
            <a:r>
              <a:rPr lang="en-US" dirty="0" smtClean="0"/>
              <a:t>“Case-cohort” sampling is type of control sampling approach you may not be acquainted with as it is relatively new (compared to other</a:t>
            </a:r>
            <a:r>
              <a:rPr lang="en-US" baseline="0" dirty="0" smtClean="0"/>
              <a:t> case-control approaches)</a:t>
            </a:r>
            <a:r>
              <a:rPr lang="en-US" dirty="0" smtClean="0"/>
              <a:t> and still is not used frequently.  The initial</a:t>
            </a:r>
            <a:r>
              <a:rPr lang="en-US" baseline="0" dirty="0" smtClean="0"/>
              <a:t> idea was put forth by Kupper et al. in the mid-1970’s, followed by the influential theorist, Miettinen, but the most thorough initial foundation was fir</a:t>
            </a:r>
            <a:r>
              <a:rPr lang="en-US" dirty="0" smtClean="0"/>
              <a:t>st described by the statistician Ross Prentice in 1986.  All cases are selected, as is done</a:t>
            </a:r>
            <a:r>
              <a:rPr lang="en-US" baseline="0" dirty="0" smtClean="0"/>
              <a:t> with incidence density sampling.  For the controls, a sample of the entire </a:t>
            </a:r>
            <a:r>
              <a:rPr lang="en-US" b="1" baseline="0" dirty="0" smtClean="0"/>
              <a:t>cohort</a:t>
            </a:r>
            <a:r>
              <a:rPr lang="en-US" baseline="0" dirty="0" smtClean="0"/>
              <a:t> </a:t>
            </a:r>
            <a:r>
              <a:rPr lang="en-US" b="1" baseline="0" dirty="0" smtClean="0"/>
              <a:t>at time zero </a:t>
            </a:r>
            <a:r>
              <a:rPr lang="en-US" baseline="0" dirty="0" smtClean="0"/>
              <a:t>is taken, which is shown in the red.  </a:t>
            </a:r>
            <a:r>
              <a:rPr lang="en-US" dirty="0" smtClean="0"/>
              <a:t>It may seem odd at first to realize that you will likely be sampling future cases as well as non-cases when you take a random sample of a cohort at its baseline.  This also means that a given participant may be included both as a case and a control. This troubles many new to these sampling designs and results in their thinking that the best design must be to wait until the end of follow-up to select controls so that the investigator can be sure they will not be cases.  We will spend some time later in the course trying to demonstrate why this is not the right way to think about control</a:t>
            </a:r>
            <a:r>
              <a:rPr lang="en-US" baseline="0" dirty="0" smtClean="0"/>
              <a:t> sampling</a:t>
            </a:r>
            <a:r>
              <a:rPr lang="en-US" dirty="0" smtClean="0"/>
              <a:t>.  For now, two points can be made:</a:t>
            </a:r>
          </a:p>
          <a:p>
            <a:endParaRPr lang="en-US" dirty="0" smtClean="0"/>
          </a:p>
          <a:p>
            <a:r>
              <a:rPr lang="en-US" dirty="0" smtClean="0"/>
              <a:t>--First, the</a:t>
            </a:r>
            <a:r>
              <a:rPr lang="en-US" baseline="0" dirty="0" smtClean="0"/>
              <a:t> term “case-control study” is a misnomer for what is needed to sample the underlying study base and answer the analytic objective.   It is a misnomer in the sense that “control” is typically understood to mean someone who does not have the disease in question and will not ever get the disease in question.  We do not necessarily need someone who will never get the disease in question in order to calculate the desired association between exposure and outcome.  Instead, all that we need is a cleverly designed reference group that gets us an estimate of the desired measure of association between exposure and outcome.  </a:t>
            </a:r>
          </a:p>
          <a:p>
            <a:endParaRPr lang="en-US" baseline="0" dirty="0" smtClean="0"/>
          </a:p>
          <a:p>
            <a:r>
              <a:rPr lang="en-US" baseline="0" dirty="0" smtClean="0"/>
              <a:t>--Second, labeling persons as non-cases (i.e., non-diseased controls) because they have not developed the disease in question by the time observation has ended is just fooling one’s self.  In any cohort, t</a:t>
            </a:r>
            <a:r>
              <a:rPr lang="en-US" dirty="0" smtClean="0"/>
              <a:t>he investigator cannot know whether many of the so-called</a:t>
            </a:r>
            <a:r>
              <a:rPr lang="en-US" baseline="0" dirty="0" smtClean="0"/>
              <a:t> </a:t>
            </a:r>
            <a:r>
              <a:rPr lang="en-US" dirty="0" smtClean="0"/>
              <a:t>non-cases will be diagnosed with the study outcome the day after the study ends.  This is made even clearer by the example of the cohort study that uses death as an outcome.  Everyone eventually becomes a case (i.e., will eventually</a:t>
            </a:r>
            <a:r>
              <a:rPr lang="en-US" baseline="0" dirty="0" smtClean="0"/>
              <a:t> die)</a:t>
            </a:r>
            <a:r>
              <a:rPr lang="en-US" dirty="0" smtClean="0"/>
              <a:t>.  Hence, it is an illusion to think that taking people who are not cases</a:t>
            </a:r>
            <a:r>
              <a:rPr lang="en-US" baseline="0" dirty="0" smtClean="0"/>
              <a:t> by the time that study observation ends really means that they are forever non-cases.</a:t>
            </a:r>
          </a:p>
          <a:p>
            <a:endParaRPr lang="en-US" baseline="0" dirty="0" smtClean="0"/>
          </a:p>
          <a:p>
            <a:r>
              <a:rPr lang="en-US" dirty="0" smtClean="0"/>
              <a:t>In summary, when we are looking for (i.e., sampling) controls, we do not necessarily have to guarantee that these are participants who will never become cases. Instead, we need some cleverly defined</a:t>
            </a:r>
            <a:r>
              <a:rPr lang="en-US" baseline="0" dirty="0" smtClean="0"/>
              <a:t> reference group that will allow us to derive the measure of association that we need to evaluate the relationship between exposure and outcome. </a:t>
            </a:r>
            <a:r>
              <a:rPr lang="en-US" dirty="0" smtClean="0"/>
              <a:t> For the case-cohort design, we take a sample of the cohort at baseline to evaluate the prevalence of the exposure in the cohort as a whole, including future cases,</a:t>
            </a:r>
            <a:r>
              <a:rPr lang="en-US" baseline="0" dirty="0" smtClean="0"/>
              <a:t> at the beginning of the cohort. </a:t>
            </a:r>
            <a:r>
              <a:rPr lang="en-US" dirty="0" smtClean="0"/>
              <a:t> We will return to this in more detail when we discuss how to calculate</a:t>
            </a:r>
            <a:r>
              <a:rPr lang="en-US" baseline="0" dirty="0" smtClean="0"/>
              <a:t> </a:t>
            </a:r>
            <a:r>
              <a:rPr lang="en-US" dirty="0" smtClean="0"/>
              <a:t>the association between exposure and outcome in case-control studies (Measures</a:t>
            </a:r>
            <a:r>
              <a:rPr lang="en-US" baseline="0" dirty="0" smtClean="0"/>
              <a:t> of </a:t>
            </a:r>
            <a:r>
              <a:rPr lang="en-US" dirty="0" smtClean="0"/>
              <a:t>Disease Association II – 5</a:t>
            </a:r>
            <a:r>
              <a:rPr lang="en-US" baseline="30000" dirty="0" smtClean="0"/>
              <a:t>th</a:t>
            </a:r>
            <a:r>
              <a:rPr lang="en-US" dirty="0" smtClean="0"/>
              <a:t> lecture).</a:t>
            </a:r>
          </a:p>
          <a:p>
            <a:endParaRPr lang="en-US" dirty="0" smtClean="0"/>
          </a:p>
          <a:p>
            <a:r>
              <a:rPr lang="en-US" sz="1200" b="0" i="0" u="none" strike="noStrike" kern="1200" baseline="0" dirty="0" smtClean="0">
                <a:solidFill>
                  <a:schemeClr val="tx1"/>
                </a:solidFill>
                <a:latin typeface="Times New Roman" pitchFamily="18" charset="0"/>
                <a:ea typeface="+mn-ea"/>
                <a:cs typeface="+mn-cs"/>
              </a:rPr>
              <a:t>Prentice RL. A case-cohort design for epidemiologic cohort studies and disease prevention trials.</a:t>
            </a:r>
            <a:r>
              <a:rPr lang="en-US" sz="1200" b="1" i="0" u="none" strike="noStrike" kern="1200" baseline="0" dirty="0" smtClean="0">
                <a:solidFill>
                  <a:schemeClr val="tx1"/>
                </a:solidFill>
                <a:latin typeface="Times New Roman" pitchFamily="18" charset="0"/>
                <a:ea typeface="+mn-ea"/>
                <a:cs typeface="+mn-cs"/>
              </a:rPr>
              <a:t> </a:t>
            </a:r>
            <a:r>
              <a:rPr lang="en-US" sz="1200" b="0" i="1" u="none" strike="noStrike" kern="1200" baseline="0" dirty="0" smtClean="0">
                <a:solidFill>
                  <a:schemeClr val="tx1"/>
                </a:solidFill>
                <a:latin typeface="Times New Roman" pitchFamily="18" charset="0"/>
                <a:ea typeface="+mn-ea"/>
                <a:cs typeface="+mn-cs"/>
              </a:rPr>
              <a:t>Biometrika </a:t>
            </a:r>
            <a:r>
              <a:rPr lang="en-US" sz="1200" b="0" i="0" u="none" strike="noStrike" kern="1200" baseline="0" dirty="0" smtClean="0">
                <a:solidFill>
                  <a:schemeClr val="tx1"/>
                </a:solidFill>
                <a:latin typeface="Times New Roman" pitchFamily="18" charset="0"/>
                <a:ea typeface="+mn-ea"/>
                <a:cs typeface="+mn-cs"/>
              </a:rPr>
              <a:t>1986, 73:1-11, 1986</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Kupper LL, McMichael AJ, Spirtas R. A hybrid epidemiologic study design useful in estimating relative risk. </a:t>
            </a:r>
            <a:r>
              <a:rPr lang="en-US" sz="1200" b="0" i="1" u="none" strike="noStrike" kern="1200" baseline="0" dirty="0" smtClean="0">
                <a:solidFill>
                  <a:schemeClr val="tx1"/>
                </a:solidFill>
                <a:latin typeface="Times New Roman" pitchFamily="18" charset="0"/>
                <a:ea typeface="+mn-ea"/>
                <a:cs typeface="+mn-cs"/>
              </a:rPr>
              <a:t>Journal of the American Statistical Association </a:t>
            </a:r>
            <a:r>
              <a:rPr lang="en-US" sz="1200" b="0" i="0" u="none" strike="noStrike" kern="1200" baseline="0" dirty="0" smtClean="0">
                <a:solidFill>
                  <a:schemeClr val="tx1"/>
                </a:solidFill>
                <a:latin typeface="Times New Roman" pitchFamily="18" charset="0"/>
                <a:ea typeface="+mn-ea"/>
                <a:cs typeface="+mn-cs"/>
              </a:rPr>
              <a:t> 70:524-528, 1975.</a:t>
            </a:r>
            <a:endParaRPr lang="en-US" dirty="0" smtClean="0"/>
          </a:p>
          <a:p>
            <a:endParaRPr lang="en-US" dirty="0" smtClean="0"/>
          </a:p>
        </p:txBody>
      </p:sp>
      <p:sp>
        <p:nvSpPr>
          <p:cNvPr id="2" name="Date Placeholder 1"/>
          <p:cNvSpPr>
            <a:spLocks noGrp="1"/>
          </p:cNvSpPr>
          <p:nvPr>
            <p:ph type="dt" idx="10"/>
          </p:nvPr>
        </p:nvSpPr>
        <p:spPr/>
        <p:txBody>
          <a:bodyPr/>
          <a:lstStyle/>
          <a:p>
            <a:pPr>
              <a:defRPr/>
            </a:pPr>
            <a:fld id="{2DA93D6E-E2BD-411A-8B72-DFE47E7CC95A}" type="datetime1">
              <a:rPr lang="en-US" smtClean="0"/>
              <a:t>10/28/2019</a:t>
            </a:fld>
            <a:endParaRPr lang="en-US" dirty="0"/>
          </a:p>
        </p:txBody>
      </p:sp>
    </p:spTree>
    <p:extLst>
      <p:ext uri="{BB962C8B-B14F-4D97-AF65-F5344CB8AC3E}">
        <p14:creationId xmlns:p14="http://schemas.microsoft.com/office/powerpoint/2010/main" val="2290293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another approach to selecting controls in a fixed cohort, which we will describe</a:t>
            </a:r>
            <a:r>
              <a:rPr lang="en-US" baseline="0" dirty="0" smtClean="0"/>
              <a:t> because you will encounter it both in older literature and in recent work.   It is, however, inferior to other approaches, and should not be used when other approaches are available.</a:t>
            </a:r>
            <a:endParaRPr lang="en-US" dirty="0"/>
          </a:p>
        </p:txBody>
      </p:sp>
      <p:sp>
        <p:nvSpPr>
          <p:cNvPr id="4" name="Date Placeholder 3"/>
          <p:cNvSpPr>
            <a:spLocks noGrp="1"/>
          </p:cNvSpPr>
          <p:nvPr>
            <p:ph type="dt" idx="10"/>
          </p:nvPr>
        </p:nvSpPr>
        <p:spPr/>
        <p:txBody>
          <a:bodyPr/>
          <a:lstStyle/>
          <a:p>
            <a:pPr>
              <a:defRPr/>
            </a:pPr>
            <a:fld id="{5694886A-DBAF-49FD-BBF7-343852FE183F}" type="datetime1">
              <a:rPr lang="en-US" smtClean="0"/>
              <a:t>10/28/2019</a:t>
            </a:fld>
            <a:endParaRPr lang="en-US" dirty="0"/>
          </a:p>
        </p:txBody>
      </p:sp>
      <p:sp>
        <p:nvSpPr>
          <p:cNvPr id="5" name="Slide Number Placeholder 4"/>
          <p:cNvSpPr>
            <a:spLocks noGrp="1"/>
          </p:cNvSpPr>
          <p:nvPr>
            <p:ph type="sldNum" sz="quarter" idx="11"/>
          </p:nvPr>
        </p:nvSpPr>
        <p:spPr/>
        <p:txBody>
          <a:bodyPr/>
          <a:lstStyle/>
          <a:p>
            <a:pPr>
              <a:defRPr/>
            </a:pPr>
            <a:fld id="{E22833B5-DC16-48A8-8A55-15BC55F25A7F}" type="slidenum">
              <a:rPr lang="en-US" smtClean="0"/>
              <a:pPr>
                <a:defRPr/>
              </a:pPr>
              <a:t>19</a:t>
            </a:fld>
            <a:endParaRPr lang="en-US" dirty="0"/>
          </a:p>
        </p:txBody>
      </p:sp>
    </p:spTree>
    <p:extLst>
      <p:ext uri="{BB962C8B-B14F-4D97-AF65-F5344CB8AC3E}">
        <p14:creationId xmlns:p14="http://schemas.microsoft.com/office/powerpoint/2010/main" val="1417948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1104900" y="696913"/>
            <a:ext cx="4648200" cy="3486150"/>
          </a:xfrm>
          <a:ln/>
        </p:spPr>
      </p:sp>
      <p:sp>
        <p:nvSpPr>
          <p:cNvPr id="10137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lang="en-US" dirty="0" smtClean="0"/>
              <a:t>For lack of a better</a:t>
            </a:r>
            <a:r>
              <a:rPr lang="en-US" baseline="0" dirty="0" smtClean="0"/>
              <a:t> name, we call this </a:t>
            </a:r>
            <a:r>
              <a:rPr lang="en-US" dirty="0" smtClean="0"/>
              <a:t>“prevalent</a:t>
            </a:r>
            <a:r>
              <a:rPr lang="en-US" baseline="0" dirty="0" smtClean="0"/>
              <a:t> control” sampling, but you will also see it referred to as several other names: </a:t>
            </a:r>
            <a:r>
              <a:rPr kumimoji="0" lang="en-US" sz="1200" b="0" i="0" u="none" strike="noStrike" cap="none" normalizeH="0" baseline="0" dirty="0" smtClean="0">
                <a:ln>
                  <a:noFill/>
                </a:ln>
                <a:solidFill>
                  <a:schemeClr val="tx1"/>
                </a:solidFill>
                <a:effectLst/>
                <a:latin typeface="Times New Roman" pitchFamily="18" charset="0"/>
              </a:rPr>
              <a:t>cumulative sampling, epidemic sampling, and exclusive sampling.  </a:t>
            </a:r>
            <a:r>
              <a:rPr lang="en-US" baseline="0" dirty="0" smtClean="0"/>
              <a:t> It often will simply be done and not given a methodologic name or label.   This is because researchers who know enough to give this approach a name will know enough not to use it.  </a:t>
            </a:r>
          </a:p>
          <a:p>
            <a:pPr marL="0" marR="0" lvl="0" indent="0" algn="l" defTabSz="914400" rtl="0" eaLnBrk="0" fontAlgn="base" latinLnBrk="0" hangingPunct="0">
              <a:lnSpc>
                <a:spcPct val="100000"/>
              </a:lnSpc>
              <a:spcBef>
                <a:spcPct val="40000"/>
              </a:spcBef>
              <a:spcAft>
                <a:spcPct val="0"/>
              </a:spcAft>
              <a:buClrTx/>
              <a:buSzTx/>
              <a:buFontTx/>
              <a:buNone/>
              <a:tabLst/>
            </a:pPr>
            <a:endParaRPr lang="en-US" baseline="0" dirty="0" smtClean="0"/>
          </a:p>
          <a:p>
            <a:pPr marL="0" marR="0" lvl="0" indent="0" algn="l" defTabSz="914400" rtl="0" eaLnBrk="0" fontAlgn="base" latinLnBrk="0" hangingPunct="0">
              <a:lnSpc>
                <a:spcPct val="100000"/>
              </a:lnSpc>
              <a:spcBef>
                <a:spcPct val="40000"/>
              </a:spcBef>
              <a:spcAft>
                <a:spcPct val="0"/>
              </a:spcAft>
              <a:buClrTx/>
              <a:buSzTx/>
              <a:buFontTx/>
              <a:buNone/>
              <a:tabLst/>
              <a:defRPr/>
            </a:pPr>
            <a:r>
              <a:rPr lang="en-US" dirty="0" smtClean="0"/>
              <a:t>We explain this design because you might see it in the literature occasionally, but we discourage it</a:t>
            </a:r>
            <a:r>
              <a:rPr lang="en-US" baseline="0" dirty="0" smtClean="0"/>
              <a:t>.</a:t>
            </a:r>
          </a:p>
          <a:p>
            <a:pPr marL="0" marR="0" lvl="0" indent="0" algn="l" defTabSz="914400" rtl="0" eaLnBrk="0" fontAlgn="base" latinLnBrk="0" hangingPunct="0">
              <a:lnSpc>
                <a:spcPct val="100000"/>
              </a:lnSpc>
              <a:spcBef>
                <a:spcPct val="40000"/>
              </a:spcBef>
              <a:spcAft>
                <a:spcPct val="0"/>
              </a:spcAft>
              <a:buClrTx/>
              <a:buSzTx/>
              <a:buFontTx/>
              <a:buNone/>
              <a:tabLst/>
            </a:pPr>
            <a:endParaRPr lang="en-US" dirty="0" smtClean="0"/>
          </a:p>
        </p:txBody>
      </p:sp>
      <p:sp>
        <p:nvSpPr>
          <p:cNvPr id="2" name="Date Placeholder 1"/>
          <p:cNvSpPr>
            <a:spLocks noGrp="1"/>
          </p:cNvSpPr>
          <p:nvPr>
            <p:ph type="dt" idx="10"/>
          </p:nvPr>
        </p:nvSpPr>
        <p:spPr/>
        <p:txBody>
          <a:bodyPr/>
          <a:lstStyle/>
          <a:p>
            <a:pPr>
              <a:defRPr/>
            </a:pPr>
            <a:fld id="{B7D26BC7-507D-46C3-A4F0-4F7E1B5A3362}" type="datetime1">
              <a:rPr lang="en-US" smtClean="0"/>
              <a:t>10/28/2019</a:t>
            </a:fld>
            <a:endParaRPr lang="en-US" dirty="0"/>
          </a:p>
        </p:txBody>
      </p:sp>
    </p:spTree>
    <p:extLst>
      <p:ext uri="{BB962C8B-B14F-4D97-AF65-F5344CB8AC3E}">
        <p14:creationId xmlns:p14="http://schemas.microsoft.com/office/powerpoint/2010/main" val="26862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2</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p:txBody>
          <a:bodyPr/>
          <a:lstStyle/>
          <a:p>
            <a:r>
              <a:rPr lang="en-US" dirty="0" smtClean="0"/>
              <a:t>As we mentioned in the Course Introduction video, there are six main objectives/purposes/questions</a:t>
            </a:r>
            <a:r>
              <a:rPr lang="en-US" baseline="0" dirty="0" smtClean="0"/>
              <a:t> that epidemiology and clinical research address.  We call these the “Big 6”.  A major objective of this course is to make you aware of what these questions are and how to methodologically address them. </a:t>
            </a:r>
          </a:p>
          <a:p>
            <a:endParaRPr lang="en-US" baseline="0" dirty="0" smtClean="0"/>
          </a:p>
          <a:p>
            <a:r>
              <a:rPr lang="en-US" baseline="0" dirty="0" smtClean="0"/>
              <a:t>First is description.  Examples include:  What is the prevalence of smoking in the U.S.?  How about in Nigeria, an emerging economy?  What is the lifetime incidence of breast cancer in African-American women?  What is the 5 year survival after a diagnosis of multiple myeloma?  These are descriptive questions.  To get the right answer is not so easy.   You need the right study population, a good measurement, and, sometimes, the ability to retain the study population.  Getting the right answer is critical in many ways.  These include, for example, to help inform us what we should be spending research dollars on, and they help us in counseling patients about risk for disease and prognosis after diagnosis.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Second is causation or causal inference.  This is the process of establishing (i.e., figuring out) whether a certain biological, behavioral, or environmental factor causes some other biological, behavioral, or environmental fact. We will spend a fair amount of time defining what “causes” actually means.  </a:t>
            </a:r>
          </a:p>
          <a:p>
            <a:r>
              <a:rPr lang="en-US" baseline="0" dirty="0" smtClean="0"/>
              <a:t>If one determines that a given factor causes some other factor, this typically (but not always) means that intervening upon that factor will alter the other factor.  This, indeed, is the end game in clinical and epidemiologic research.  What can we do to change health outcomes?  </a:t>
            </a:r>
          </a:p>
          <a:p>
            <a:endParaRPr lang="en-US" baseline="0" dirty="0" smtClean="0"/>
          </a:p>
          <a:p>
            <a:r>
              <a:rPr lang="en-US" baseline="0" dirty="0" smtClean="0"/>
              <a:t>Third is attribution.  Most observers know less about this.  Attribution is about figuring out what fraction of some health outcome could be eliminated by eliminating or reducing a causal exposure.  This helps us rank how much impact we could have by eliminating various causes.  The action, however, here starts by being sure one has a causal exposure in hand.  For example, what fraction of the incidence of heart attacks could be reduced if we eliminated second-hand smoking?</a:t>
            </a:r>
          </a:p>
          <a:p>
            <a:endParaRPr lang="en-US" baseline="0" dirty="0" smtClean="0"/>
          </a:p>
          <a:p>
            <a:r>
              <a:rPr lang="en-US" baseline="0" dirty="0" smtClean="0"/>
              <a:t>Mediation is the fourth objective.  Mediation refers to understanding the mechanisms of causation.  That is, if some factor causes another factor, there must be one or more detailed mechanisms (either biological or behavior) as to how this occurs.  Understanding mechanisms leads us toward figuring out how to intervene upon these mechanisms.  For example, how does aspirin prevent the occurrence of heart attacks?</a:t>
            </a:r>
          </a:p>
          <a:p>
            <a:endParaRPr lang="en-US" baseline="0" dirty="0" smtClean="0"/>
          </a:p>
          <a:p>
            <a:r>
              <a:rPr lang="en-US" baseline="0" dirty="0" smtClean="0"/>
              <a:t>Interaction is the fifth objective.  Interaction is important because it recognizes that when we say the something causes another thing, it likely will not do so equally in all people.  It is actually the basis of the new buzz phenomenon, personalized medicine.  For example, in what types of patients with breast cancer will a particular drug reduce recurrence?</a:t>
            </a:r>
          </a:p>
          <a:p>
            <a:endParaRPr lang="en-US" baseline="0" dirty="0" smtClean="0"/>
          </a:p>
          <a:p>
            <a:r>
              <a:rPr lang="en-US" baseline="0" dirty="0" smtClean="0"/>
              <a:t>Last is prediction.  Can we identify a factor or set of factors that predicts the occurrence of disease or some outcome in a diseased person.  Doing this prediction concurrently is basically diagnosis.  Using prediction to predict the future is prognosis.  </a:t>
            </a:r>
          </a:p>
          <a:p>
            <a:endParaRPr lang="en-US" baseline="0" dirty="0" smtClean="0"/>
          </a:p>
          <a:p>
            <a:r>
              <a:rPr lang="en-US" baseline="0" dirty="0" smtClean="0"/>
              <a:t>I am guessing that each of you is working at least one of these questions.  </a:t>
            </a:r>
          </a:p>
          <a:p>
            <a:endParaRPr lang="en-US" baseline="0" dirty="0" smtClean="0"/>
          </a:p>
          <a:p>
            <a:endParaRPr lang="en-US" baseline="0" dirty="0" smtClean="0"/>
          </a:p>
        </p:txBody>
      </p:sp>
      <p:sp>
        <p:nvSpPr>
          <p:cNvPr id="2" name="Date Placeholder 1"/>
          <p:cNvSpPr>
            <a:spLocks noGrp="1"/>
          </p:cNvSpPr>
          <p:nvPr>
            <p:ph type="dt" idx="10"/>
          </p:nvPr>
        </p:nvSpPr>
        <p:spPr/>
        <p:txBody>
          <a:bodyPr/>
          <a:lstStyle/>
          <a:p>
            <a:pPr>
              <a:defRPr/>
            </a:pPr>
            <a:fld id="{9FB910CA-20D7-4B15-81AB-BE806FA7093A}" type="datetime1">
              <a:rPr lang="en-US" smtClean="0"/>
              <a:t>10/28/2019</a:t>
            </a:fld>
            <a:endParaRPr lang="en-US" dirty="0"/>
          </a:p>
        </p:txBody>
      </p:sp>
    </p:spTree>
    <p:extLst>
      <p:ext uri="{BB962C8B-B14F-4D97-AF65-F5344CB8AC3E}">
        <p14:creationId xmlns:p14="http://schemas.microsoft.com/office/powerpoint/2010/main" val="2029460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smtClean="0"/>
              <a:t>Use of the Kaiser administrative database to identify all Northern California Kaiser members during the</a:t>
            </a:r>
            <a:r>
              <a:rPr lang="en-US" sz="1000" baseline="0" dirty="0" smtClean="0"/>
              <a:t> time period. </a:t>
            </a:r>
            <a:r>
              <a:rPr lang="en-US" sz="1000" dirty="0" smtClean="0"/>
              <a:t>  Use medical records to identify all incident cases (deaths are feasible to sift through to find those attributable to colon cancer).  Select controls, using incident</a:t>
            </a:r>
            <a:r>
              <a:rPr lang="en-US" sz="1000" baseline="0" dirty="0" smtClean="0"/>
              <a:t> density sampling, of the administrative database,</a:t>
            </a:r>
            <a:r>
              <a:rPr lang="en-US" sz="1000" dirty="0" smtClean="0"/>
              <a:t> for each case from the current members at the time the case occurs.</a:t>
            </a:r>
          </a:p>
        </p:txBody>
      </p:sp>
      <p:sp>
        <p:nvSpPr>
          <p:cNvPr id="2" name="Date Placeholder 1"/>
          <p:cNvSpPr>
            <a:spLocks noGrp="1"/>
          </p:cNvSpPr>
          <p:nvPr>
            <p:ph type="dt" idx="10"/>
          </p:nvPr>
        </p:nvSpPr>
        <p:spPr/>
        <p:txBody>
          <a:bodyPr/>
          <a:lstStyle/>
          <a:p>
            <a:pPr>
              <a:defRPr/>
            </a:pPr>
            <a:fld id="{5AA3E83C-FEDC-4E99-87D8-C207B18B0D55}" type="datetime1">
              <a:rPr lang="en-US" smtClean="0"/>
              <a:t>10/28/2019</a:t>
            </a:fld>
            <a:endParaRPr lang="en-US" dirty="0"/>
          </a:p>
        </p:txBody>
      </p:sp>
    </p:spTree>
    <p:extLst>
      <p:ext uri="{BB962C8B-B14F-4D97-AF65-F5344CB8AC3E}">
        <p14:creationId xmlns:p14="http://schemas.microsoft.com/office/powerpoint/2010/main" val="1429684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BCF3C026-3CBF-4E19-9B57-F99F04073AB7}" type="slidenum">
              <a:rPr lang="en-US" smtClean="0"/>
              <a:pPr/>
              <a:t>22</a:t>
            </a:fld>
            <a:endParaRPr lang="en-US" dirty="0" smtClean="0"/>
          </a:p>
        </p:txBody>
      </p:sp>
      <p:sp>
        <p:nvSpPr>
          <p:cNvPr id="114690" name="Rectangle 2"/>
          <p:cNvSpPr>
            <a:spLocks noGrp="1" noRot="1" noChangeAspect="1" noChangeArrowheads="1" noTextEdit="1"/>
          </p:cNvSpPr>
          <p:nvPr>
            <p:ph type="sldImg"/>
          </p:nvPr>
        </p:nvSpPr>
        <p:spPr>
          <a:xfrm>
            <a:off x="1104900" y="696913"/>
            <a:ext cx="4648200" cy="3486150"/>
          </a:xfrm>
          <a:ln/>
        </p:spPr>
      </p:sp>
      <p:sp>
        <p:nvSpPr>
          <p:cNvPr id="114691" name="Rectangle 3"/>
          <p:cNvSpPr>
            <a:spLocks noGrp="1" noChangeArrowheads="1"/>
          </p:cNvSpPr>
          <p:nvPr>
            <p:ph type="body" idx="1"/>
          </p:nvPr>
        </p:nvSpPr>
        <p:spPr>
          <a:noFill/>
          <a:ln/>
        </p:spPr>
        <p:txBody>
          <a:bodyPr/>
          <a:lstStyle/>
          <a:p>
            <a:pPr>
              <a:lnSpc>
                <a:spcPct val="90000"/>
              </a:lnSpc>
            </a:pPr>
            <a:r>
              <a:rPr lang="en-US" dirty="0" smtClean="0"/>
              <a:t>In contrast to a primary study base</a:t>
            </a:r>
            <a:r>
              <a:rPr lang="en-US" baseline="0" dirty="0" smtClean="0"/>
              <a:t> is the secondary study base.  </a:t>
            </a:r>
            <a:r>
              <a:rPr lang="en-US" dirty="0" smtClean="0"/>
              <a:t>The concept of a secondary study base arises</a:t>
            </a:r>
            <a:r>
              <a:rPr lang="en-US" baseline="0" dirty="0" smtClean="0"/>
              <a:t> </a:t>
            </a:r>
            <a:r>
              <a:rPr lang="en-US" dirty="0" smtClean="0"/>
              <a:t>because cases of a given disease (or some</a:t>
            </a:r>
            <a:r>
              <a:rPr lang="en-US" baseline="0" dirty="0" smtClean="0"/>
              <a:t> outcome)</a:t>
            </a:r>
            <a:r>
              <a:rPr lang="en-US" dirty="0" smtClean="0"/>
              <a:t> may be identified, but they do not come from a clearly defined population such as a research-derived cohort study, geographic area, or</a:t>
            </a:r>
            <a:r>
              <a:rPr lang="en-US" baseline="0" dirty="0" smtClean="0"/>
              <a:t> health care insurance group</a:t>
            </a:r>
            <a:r>
              <a:rPr lang="en-US" dirty="0" smtClean="0"/>
              <a:t>.  There is not a primary study base from</a:t>
            </a:r>
            <a:r>
              <a:rPr lang="en-US" baseline="0" dirty="0" smtClean="0"/>
              <a:t> which the cases arose.  </a:t>
            </a:r>
            <a:r>
              <a:rPr lang="en-US" dirty="0" smtClean="0"/>
              <a:t>In other words, you have</a:t>
            </a:r>
            <a:r>
              <a:rPr lang="en-US" baseline="0" dirty="0" smtClean="0"/>
              <a:t> come across </a:t>
            </a:r>
            <a:r>
              <a:rPr lang="en-US" dirty="0" smtClean="0"/>
              <a:t>the cases first and you seek</a:t>
            </a:r>
            <a:r>
              <a:rPr lang="en-US" baseline="0" dirty="0" smtClean="0"/>
              <a:t> </a:t>
            </a:r>
            <a:r>
              <a:rPr lang="en-US" dirty="0" smtClean="0"/>
              <a:t>to determine what study base gave rise to them. Typically, in practice,</a:t>
            </a:r>
            <a:r>
              <a:rPr lang="en-US" baseline="0" dirty="0" smtClean="0"/>
              <a:t> </a:t>
            </a:r>
            <a:r>
              <a:rPr lang="en-US" dirty="0" smtClean="0"/>
              <a:t>these are cases of a disease seen in single hospital or other health care facility (or a limited number of hospitals/facilities). They may appear to come from a geographic area since hospitals that are not referral centers draw most of their patients from persons living in their geographical vicinity, but the difference is that the boundaries of the geographic area are difficult to determine, and there is no guarantee that the cases from the hospital’s catchment area are not being seen at other hospitals (i.e.,</a:t>
            </a:r>
            <a:r>
              <a:rPr lang="en-US" baseline="0" dirty="0" smtClean="0"/>
              <a:t> no guarantee that the cases at your hospital are a census or random sample of all cases). </a:t>
            </a:r>
            <a:r>
              <a:rPr lang="en-US" dirty="0" smtClean="0"/>
              <a:t>  There is also</a:t>
            </a:r>
            <a:r>
              <a:rPr lang="en-US" baseline="0" dirty="0" smtClean="0"/>
              <a:t> no guarantee that persons outside of the catchment area won’t seek care for their disease at these hospitals (especially if the hospital has expertise in these diagnoses).  In these instances, we say that the study base is secondary and we define it as “persons who would have been identified as cases if they had developed the outcome of interest during the period of study”.  We also refer to this as a hypothetical cohort.</a:t>
            </a:r>
            <a:endParaRPr lang="en-US" dirty="0" smtClean="0"/>
          </a:p>
          <a:p>
            <a:pPr>
              <a:lnSpc>
                <a:spcPct val="90000"/>
              </a:lnSpc>
            </a:pPr>
            <a:endParaRPr lang="en-US" dirty="0" smtClean="0"/>
          </a:p>
          <a:p>
            <a:pPr>
              <a:lnSpc>
                <a:spcPct val="90000"/>
              </a:lnSpc>
            </a:pPr>
            <a:r>
              <a:rPr lang="en-US" dirty="0" smtClean="0"/>
              <a:t>Think of taking the cases of a given disease in one San Francisco hospital and trying to decide what geographic area they represent.  All of the patient addresses for persons with the diagnosis in question during some time period could be mapped and some boundary drawn around them, but how exactly should that boundary be drawn?</a:t>
            </a:r>
            <a:r>
              <a:rPr lang="en-US" baseline="0" dirty="0" smtClean="0"/>
              <a:t>  What if someone lives in New York City?  Do we say that the entire U.S. is the geographic catchment area?</a:t>
            </a:r>
            <a:r>
              <a:rPr lang="en-US" dirty="0" smtClean="0"/>
              <a:t> And, many other cases not seen at the study hospital were probably diagnosed within that boundary and seen at other hospitals.  Without having a complete list of case diagnoses</a:t>
            </a:r>
            <a:r>
              <a:rPr lang="en-US" baseline="0" dirty="0" smtClean="0"/>
              <a:t> in a given geographic area</a:t>
            </a:r>
            <a:r>
              <a:rPr lang="en-US" dirty="0" smtClean="0"/>
              <a:t>, there is no way to know how the characteristics of the patients who chose to come to the study hospital differ from those who went elsewhere.  </a:t>
            </a:r>
          </a:p>
          <a:p>
            <a:pPr>
              <a:lnSpc>
                <a:spcPct val="90000"/>
              </a:lnSpc>
            </a:pPr>
            <a:endParaRPr lang="en-US" dirty="0" smtClean="0"/>
          </a:p>
          <a:p>
            <a:pPr>
              <a:lnSpc>
                <a:spcPct val="90000"/>
              </a:lnSpc>
            </a:pPr>
            <a:r>
              <a:rPr lang="en-US" dirty="0" smtClean="0"/>
              <a:t>For the controls to come from the same study base as the cases, they need to be those persons who would come to the study hospital if they did develop the disease of interest.   We can describe</a:t>
            </a:r>
            <a:r>
              <a:rPr lang="en-US" baseline="0" dirty="0" smtClean="0"/>
              <a:t> this population at a theoretical level, but how do we find this control population in practice?</a:t>
            </a:r>
            <a:endParaRPr lang="en-US" dirty="0" smtClean="0"/>
          </a:p>
          <a:p>
            <a:pPr>
              <a:lnSpc>
                <a:spcPct val="90000"/>
              </a:lnSpc>
            </a:pPr>
            <a:endParaRPr lang="en-US" dirty="0" smtClean="0"/>
          </a:p>
          <a:p>
            <a:pPr>
              <a:lnSpc>
                <a:spcPct val="90000"/>
              </a:lnSpc>
            </a:pPr>
            <a:r>
              <a:rPr lang="en-US" dirty="0" smtClean="0"/>
              <a:t>A</a:t>
            </a:r>
            <a:r>
              <a:rPr lang="en-US" baseline="0" dirty="0" smtClean="0"/>
              <a:t> secondary study base is necessarily a dynamic (or open) cohort.  If it was a fixed cohort, it could be readily identified, separate from the cases.</a:t>
            </a:r>
            <a:endParaRPr lang="en-US" dirty="0" smtClean="0"/>
          </a:p>
        </p:txBody>
      </p:sp>
      <p:sp>
        <p:nvSpPr>
          <p:cNvPr id="2" name="Date Placeholder 1"/>
          <p:cNvSpPr>
            <a:spLocks noGrp="1"/>
          </p:cNvSpPr>
          <p:nvPr>
            <p:ph type="dt" idx="10"/>
          </p:nvPr>
        </p:nvSpPr>
        <p:spPr/>
        <p:txBody>
          <a:bodyPr/>
          <a:lstStyle/>
          <a:p>
            <a:pPr>
              <a:defRPr/>
            </a:pPr>
            <a:fld id="{E1EB6471-B01E-40A5-83B4-296B9DE599A0}" type="datetime1">
              <a:rPr lang="en-US" smtClean="0"/>
              <a:t>10/28/2019</a:t>
            </a:fld>
            <a:endParaRPr lang="en-US" dirty="0"/>
          </a:p>
        </p:txBody>
      </p:sp>
    </p:spTree>
    <p:extLst>
      <p:ext uri="{BB962C8B-B14F-4D97-AF65-F5344CB8AC3E}">
        <p14:creationId xmlns:p14="http://schemas.microsoft.com/office/powerpoint/2010/main" val="4268243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3117C73B-8D11-45AF-94D2-E4D0F7EF3C59}" type="slidenum">
              <a:rPr lang="en-US" smtClean="0"/>
              <a:pPr/>
              <a:t>23</a:t>
            </a:fld>
            <a:endParaRPr lang="en-US" dirty="0" smtClean="0"/>
          </a:p>
        </p:txBody>
      </p:sp>
      <p:sp>
        <p:nvSpPr>
          <p:cNvPr id="118786" name="Rectangle 2"/>
          <p:cNvSpPr>
            <a:spLocks noGrp="1" noRot="1" noChangeAspect="1" noChangeArrowheads="1" noTextEdit="1"/>
          </p:cNvSpPr>
          <p:nvPr>
            <p:ph type="sldImg"/>
          </p:nvPr>
        </p:nvSpPr>
        <p:spPr>
          <a:xfrm>
            <a:off x="1104900" y="696913"/>
            <a:ext cx="4648200" cy="3486150"/>
          </a:xfrm>
          <a:ln/>
        </p:spPr>
      </p:sp>
      <p:sp>
        <p:nvSpPr>
          <p:cNvPr id="118787" name="Rectangle 3"/>
          <p:cNvSpPr>
            <a:spLocks noGrp="1" noChangeArrowheads="1"/>
          </p:cNvSpPr>
          <p:nvPr>
            <p:ph type="body" idx="1"/>
          </p:nvPr>
        </p:nvSpPr>
        <p:spPr>
          <a:noFill/>
          <a:ln/>
        </p:spPr>
        <p:txBody>
          <a:bodyPr/>
          <a:lstStyle/>
          <a:p>
            <a:r>
              <a:rPr lang="en-US" dirty="0" smtClean="0"/>
              <a:t>Since UCSF is a major referral center for brain tumors, it is impossible to determine a geographic catchment area, i.e.</a:t>
            </a:r>
            <a:r>
              <a:rPr lang="en-US" baseline="0" dirty="0" smtClean="0"/>
              <a:t> a primary study base that gives rise to all of the cases of brain tumors seen at UCSF.  Thus, it is a secondary study base that gave rise to the </a:t>
            </a:r>
            <a:r>
              <a:rPr lang="en-US" dirty="0" smtClean="0"/>
              <a:t>glioma cases,</a:t>
            </a:r>
            <a:r>
              <a:rPr lang="en-US" baseline="0" dirty="0" smtClean="0"/>
              <a:t> but how are we going to identify and sample this secondary study base in practice to identify controls for our case-control study?</a:t>
            </a:r>
            <a:endParaRPr lang="en-US" dirty="0" smtClean="0"/>
          </a:p>
          <a:p>
            <a:endParaRPr lang="en-US" dirty="0" smtClean="0"/>
          </a:p>
          <a:p>
            <a:r>
              <a:rPr lang="en-US" dirty="0" smtClean="0"/>
              <a:t>Some</a:t>
            </a:r>
            <a:r>
              <a:rPr lang="en-US" baseline="0" dirty="0" smtClean="0"/>
              <a:t> approaches researchers have commonly used in the past raise considerable concerns.  How about using UCSF patients with a different neurologic disease as controls?  </a:t>
            </a:r>
            <a:r>
              <a:rPr lang="en-US" dirty="0" smtClean="0"/>
              <a:t>If patients with a different neurologic disease for which UCSF is also a referral center are patients who would also have come to UCSF had they been diagnosed with a glioma instead, they may represent a representative sample of the study base population that gave rise to the gliomas.  But what if the exposure under study was also a cause of the different</a:t>
            </a:r>
            <a:r>
              <a:rPr lang="en-US" baseline="0" dirty="0" smtClean="0"/>
              <a:t> neurologic </a:t>
            </a:r>
            <a:r>
              <a:rPr lang="en-US" dirty="0" smtClean="0"/>
              <a:t>disease?  This</a:t>
            </a:r>
            <a:r>
              <a:rPr lang="en-US" baseline="0" dirty="0" smtClean="0"/>
              <a:t> will result in a biased measure of disease association between the exposure and glioma.   The same problem exists for another condition in another disease domain.  Later in the course, we will learn how to formally think about this with directed acyclic graphs.</a:t>
            </a:r>
            <a:endParaRPr lang="en-US" dirty="0" smtClean="0"/>
          </a:p>
          <a:p>
            <a:endParaRPr lang="en-US" dirty="0" smtClean="0"/>
          </a:p>
          <a:p>
            <a:r>
              <a:rPr lang="en-US" dirty="0" smtClean="0"/>
              <a:t>Another approach that has been used often for hospital-based case-control studies is to select neighborhood controls for the cases.  This approach uses geography to identify possible controls, but it chooses a very narrow boundary for each case, such as the block across the street from the case’s address from which a random address is chosen.  The assumption is that someone else with a glioma in that immediate neighborhood would also have come to UCSF.  This may or may not be valid assumption.  Not everyone in a given neighborhood</a:t>
            </a:r>
            <a:r>
              <a:rPr lang="en-US" baseline="0" dirty="0" smtClean="0"/>
              <a:t> has the same attitude, beliefs, behavior or knowledge.  </a:t>
            </a:r>
          </a:p>
          <a:p>
            <a:endParaRPr lang="en-US" dirty="0" smtClean="0"/>
          </a:p>
          <a:p>
            <a:r>
              <a:rPr lang="en-US" dirty="0" smtClean="0"/>
              <a:t>While it is relatively easy to describe a secondary study base in words (“all individuals who would have come to UCSF for</a:t>
            </a:r>
            <a:r>
              <a:rPr lang="en-US" baseline="0" dirty="0" smtClean="0"/>
              <a:t> care if they had developed and been diagnosed with brain cancer”)</a:t>
            </a:r>
            <a:r>
              <a:rPr lang="en-US" dirty="0" smtClean="0"/>
              <a:t>, it is quite difficult in</a:t>
            </a:r>
            <a:r>
              <a:rPr lang="en-US" baseline="0" dirty="0" smtClean="0"/>
              <a:t> practice to enumerate this population and then sample it.  Thus, it is</a:t>
            </a:r>
            <a:r>
              <a:rPr lang="en-US" dirty="0" smtClean="0"/>
              <a:t> difficult to design a sound case-control study using a secondary study base.  You</a:t>
            </a:r>
            <a:r>
              <a:rPr lang="en-US" baseline="0" dirty="0" smtClean="0"/>
              <a:t> wi</a:t>
            </a:r>
            <a:r>
              <a:rPr lang="en-US" dirty="0" smtClean="0"/>
              <a:t>ll appreciate this even more after working on this week’s problem set.   </a:t>
            </a:r>
          </a:p>
          <a:p>
            <a:endParaRPr lang="en-US" dirty="0" smtClean="0"/>
          </a:p>
          <a:p>
            <a:endParaRPr lang="en-US" dirty="0" smtClean="0"/>
          </a:p>
        </p:txBody>
      </p:sp>
      <p:sp>
        <p:nvSpPr>
          <p:cNvPr id="2" name="Date Placeholder 1"/>
          <p:cNvSpPr>
            <a:spLocks noGrp="1"/>
          </p:cNvSpPr>
          <p:nvPr>
            <p:ph type="dt" idx="10"/>
          </p:nvPr>
        </p:nvSpPr>
        <p:spPr/>
        <p:txBody>
          <a:bodyPr/>
          <a:lstStyle/>
          <a:p>
            <a:pPr>
              <a:defRPr/>
            </a:pPr>
            <a:fld id="{F99FDE21-B882-4511-BD9D-3AA468B9D96E}" type="datetime1">
              <a:rPr lang="en-US" smtClean="0"/>
              <a:t>10/28/2019</a:t>
            </a:fld>
            <a:endParaRPr lang="en-US" dirty="0"/>
          </a:p>
        </p:txBody>
      </p:sp>
    </p:spTree>
    <p:extLst>
      <p:ext uri="{BB962C8B-B14F-4D97-AF65-F5344CB8AC3E}">
        <p14:creationId xmlns:p14="http://schemas.microsoft.com/office/powerpoint/2010/main" val="3689086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xfrm>
            <a:off x="1104900" y="696913"/>
            <a:ext cx="4648200" cy="3486150"/>
          </a:xfrm>
          <a:ln/>
        </p:spPr>
      </p:sp>
      <p:sp>
        <p:nvSpPr>
          <p:cNvPr id="149506" name="Rectangle 3"/>
          <p:cNvSpPr>
            <a:spLocks noGrp="1" noChangeArrowheads="1"/>
          </p:cNvSpPr>
          <p:nvPr>
            <p:ph type="body" idx="1"/>
          </p:nvPr>
        </p:nvSpPr>
        <p:spPr>
          <a:noFill/>
          <a:ln/>
        </p:spPr>
        <p:txBody>
          <a:bodyPr/>
          <a:lstStyle/>
          <a:p>
            <a:r>
              <a:rPr lang="en-US" sz="1000" b="0" dirty="0" smtClean="0"/>
              <a:t>A</a:t>
            </a:r>
            <a:r>
              <a:rPr lang="en-US" sz="1000" b="0" baseline="0" dirty="0" smtClean="0"/>
              <a:t> design that illustrates these distinctions and is unfortunately all too common is one which uses prevalent cases and prevalent controls.   By prevalent cases, we mean that investigator finds all of the cases, at one point in time, that are accessible to him/her at that time.  This is essentially like the cross-sectional study we explained before.  This is sometimes referred to as </a:t>
            </a:r>
            <a:r>
              <a:rPr lang="en-US" sz="1000" b="0" dirty="0" smtClean="0"/>
              <a:t>a case-based case-control study carried out “cross-sectionally”: cases with long survival after diagnosis (best prognosis) are more</a:t>
            </a:r>
            <a:r>
              <a:rPr lang="en-US" sz="1000" b="0" baseline="0" dirty="0" smtClean="0"/>
              <a:t> likely to be included</a:t>
            </a:r>
            <a:r>
              <a:rPr lang="en-US" sz="1000" b="0" dirty="0" smtClean="0"/>
              <a:t> in the case group. In this example, the dashed horizontal lines originating from</a:t>
            </a:r>
            <a:r>
              <a:rPr lang="en-US" sz="1000" b="0" baseline="0" dirty="0" smtClean="0"/>
              <a:t> the cases</a:t>
            </a:r>
            <a:r>
              <a:rPr lang="en-US" sz="1000" b="0" dirty="0" smtClean="0"/>
              <a:t> represent survival times; note that only three of the five cases are included in the study.  The</a:t>
            </a:r>
            <a:r>
              <a:rPr lang="en-US" sz="1000" b="0" baseline="0" dirty="0" smtClean="0"/>
              <a:t> other cases have died.</a:t>
            </a:r>
          </a:p>
          <a:p>
            <a:endParaRPr lang="en-US" sz="1000"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0" dirty="0" smtClean="0"/>
              <a:t>When</a:t>
            </a:r>
            <a:r>
              <a:rPr lang="en-US" sz="1000" b="0" baseline="0" dirty="0" smtClean="0"/>
              <a:t> the goal is to investigate causes of disease, which we also refer to as determining disease etiology, u</a:t>
            </a:r>
            <a:r>
              <a:rPr lang="en-US" sz="1000" b="0" dirty="0" smtClean="0"/>
              <a:t>se of prevalent cases is a flawed</a:t>
            </a:r>
            <a:r>
              <a:rPr lang="en-US" sz="1000" b="0" baseline="0" dirty="0" smtClean="0"/>
              <a:t> design that cannot be rescued through analytic methods.  It has the same weaknesses as we described for a cross-sectional study.  </a:t>
            </a:r>
            <a:r>
              <a:rPr lang="en-US" sz="1000" b="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0" dirty="0" smtClean="0"/>
          </a:p>
          <a:p>
            <a:r>
              <a:rPr lang="en-US" sz="1000" b="0" dirty="0" smtClean="0"/>
              <a:t>As we noted earlier in our</a:t>
            </a:r>
            <a:r>
              <a:rPr lang="en-US" sz="1000" b="0" baseline="0" dirty="0" smtClean="0"/>
              <a:t> discussion of sampling controls from a dynamic cohort at one timepoint, we can theoretically use controls sampled at the end of the study to represent exposure prevalence in the cohort.  We can again informally call this “prevalent control” sampling in the context of a dynamic cohort.  </a:t>
            </a:r>
            <a:r>
              <a:rPr lang="en-US" altLang="en-US" sz="1000" b="0" baseline="0" dirty="0" smtClean="0"/>
              <a:t>However, as we also noted earlier, f</a:t>
            </a:r>
            <a:r>
              <a:rPr lang="en-US" altLang="en-US" sz="1000" b="0" dirty="0" smtClean="0"/>
              <a:t>or this to be an unbiased estimate of exposed and unexposed person-time in this dynamic cohort, the exposure prevalence in the population has to be in “steady state” during the study period.  In</a:t>
            </a:r>
            <a:r>
              <a:rPr lang="en-US" altLang="en-US" sz="1000" b="0" baseline="0" dirty="0" smtClean="0"/>
              <a:t> addition, prevalence of covariates has to be in a “steady state.”   These assumptions are difficult to meet. </a:t>
            </a:r>
          </a:p>
          <a:p>
            <a:endParaRPr lang="en-US" sz="1000" b="0" baseline="0" dirty="0" smtClean="0"/>
          </a:p>
          <a:p>
            <a:r>
              <a:rPr lang="en-US" sz="1000" b="0" baseline="0" dirty="0" smtClean="0"/>
              <a:t>What makes this situation even worse is that it is often done in the context of medical center-based case ascertainment, i.e., a secondary study base.  This makes for 3 strikes:  prevalent cases, prevalent controls, and a secondary study base.</a:t>
            </a:r>
            <a:endParaRPr lang="en-US" sz="1000" b="0" dirty="0" smtClean="0"/>
          </a:p>
          <a:p>
            <a:endParaRPr lang="en-US" sz="1000" b="0" dirty="0" smtClean="0"/>
          </a:p>
          <a:p>
            <a:r>
              <a:rPr lang="en-US" sz="1000" b="0" dirty="0" smtClean="0"/>
              <a:t>It</a:t>
            </a:r>
            <a:r>
              <a:rPr lang="en-US" sz="1000" b="0" baseline="0" dirty="0" smtClean="0"/>
              <a:t> is easy to see how this would be an easy study to perform.  Grab all of the alive cases you can find in your clinic and then grab some controls (persons without the disease under study) you can find at your medical center.   This explains why this approach is so common.   However, “you get what you pay” for in that this approach is very susceptible to producing invalid answers when etiologic inference is the goal.  </a:t>
            </a:r>
            <a:endParaRPr lang="en-US" altLang="en-US" sz="1000" b="0" dirty="0" smtClean="0"/>
          </a:p>
        </p:txBody>
      </p:sp>
      <p:sp>
        <p:nvSpPr>
          <p:cNvPr id="2" name="Date Placeholder 1"/>
          <p:cNvSpPr>
            <a:spLocks noGrp="1"/>
          </p:cNvSpPr>
          <p:nvPr>
            <p:ph type="dt" idx="10"/>
          </p:nvPr>
        </p:nvSpPr>
        <p:spPr/>
        <p:txBody>
          <a:bodyPr/>
          <a:lstStyle/>
          <a:p>
            <a:pPr>
              <a:defRPr/>
            </a:pPr>
            <a:fld id="{9D39E2CB-BD08-473C-8DDB-61594B8BD31D}" type="datetime1">
              <a:rPr lang="en-US" smtClean="0"/>
              <a:t>10/28/2019</a:t>
            </a:fld>
            <a:endParaRPr lang="en-US" dirty="0"/>
          </a:p>
        </p:txBody>
      </p:sp>
    </p:spTree>
    <p:extLst>
      <p:ext uri="{BB962C8B-B14F-4D97-AF65-F5344CB8AC3E}">
        <p14:creationId xmlns:p14="http://schemas.microsoft.com/office/powerpoint/2010/main" val="2706599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p>
            <a:fld id="{449AD8F2-9E79-46BC-BDBD-6D8EC88CC891}" type="slidenum">
              <a:rPr lang="en-US" smtClean="0"/>
              <a:pPr/>
              <a:t>25</a:t>
            </a:fld>
            <a:endParaRPr lang="en-US" dirty="0" smtClean="0"/>
          </a:p>
        </p:txBody>
      </p:sp>
      <p:sp>
        <p:nvSpPr>
          <p:cNvPr id="147458" name="Rectangle 2"/>
          <p:cNvSpPr>
            <a:spLocks noGrp="1" noRot="1" noChangeAspect="1" noChangeArrowheads="1" noTextEdit="1"/>
          </p:cNvSpPr>
          <p:nvPr>
            <p:ph type="sldImg"/>
          </p:nvPr>
        </p:nvSpPr>
        <p:spPr>
          <a:xfrm>
            <a:off x="1104900" y="696913"/>
            <a:ext cx="4648200" cy="3486150"/>
          </a:xfrm>
          <a:ln/>
        </p:spPr>
      </p:sp>
      <p:sp>
        <p:nvSpPr>
          <p:cNvPr id="147459" name="Rectangle 3"/>
          <p:cNvSpPr>
            <a:spLocks noGrp="1" noChangeArrowheads="1"/>
          </p:cNvSpPr>
          <p:nvPr>
            <p:ph type="body" idx="1"/>
          </p:nvPr>
        </p:nvSpPr>
        <p:spPr>
          <a:noFill/>
          <a:ln/>
        </p:spPr>
        <p:txBody>
          <a:bodyPr/>
          <a:lstStyle/>
          <a:p>
            <a:r>
              <a:rPr lang="en-US" dirty="0" smtClean="0"/>
              <a:t>One of the criticisms of the case-control design is that it sometimes</a:t>
            </a:r>
            <a:r>
              <a:rPr lang="en-US" baseline="0" dirty="0" smtClean="0"/>
              <a:t> said to be</a:t>
            </a:r>
            <a:r>
              <a:rPr lang="en-US" dirty="0" smtClean="0"/>
              <a:t> “retrospective” and retrospective</a:t>
            </a:r>
            <a:r>
              <a:rPr lang="en-US" baseline="0" dirty="0" smtClean="0"/>
              <a:t> has somehow acquired a negative connotation in research.  Calling it retrospective is </a:t>
            </a:r>
            <a:r>
              <a:rPr lang="en-US" dirty="0" smtClean="0"/>
              <a:t>correct in that the study is carried out after the disease experience of the study base has already occurred.  But the same can be said about cohort studies.</a:t>
            </a:r>
            <a:r>
              <a:rPr lang="en-US" baseline="0" dirty="0" smtClean="0"/>
              <a:t>  For example, l</a:t>
            </a:r>
            <a:r>
              <a:rPr lang="en-US" dirty="0" smtClean="0"/>
              <a:t>ooking back in time, a group of individuals is identified as a cohort (a typical example is a group of workers, such as shipyard workers in World</a:t>
            </a:r>
            <a:r>
              <a:rPr lang="en-US" baseline="0" dirty="0" smtClean="0"/>
              <a:t> War II</a:t>
            </a:r>
            <a:r>
              <a:rPr lang="en-US" dirty="0" smtClean="0"/>
              <a:t>) and then their disease experience over a period of time is investigated.  In terms of study validity, though, the key question is not when is the study being carried out, but </a:t>
            </a:r>
            <a:r>
              <a:rPr lang="en-US" i="1" dirty="0" smtClean="0"/>
              <a:t>when were the measurements made and how good are they? </a:t>
            </a:r>
            <a:r>
              <a:rPr lang="en-US" dirty="0" smtClean="0"/>
              <a:t>  </a:t>
            </a:r>
          </a:p>
          <a:p>
            <a:endParaRPr lang="en-US" dirty="0" smtClean="0"/>
          </a:p>
          <a:p>
            <a:r>
              <a:rPr lang="en-US" dirty="0" smtClean="0"/>
              <a:t>The weakness in measuring exposure variables in a case-control study comes when participant recall is relied on to make the measurement.  The strongest case-control studies look for measurements that were made in the past before the disease diagnosis; for example, measurements captured in medical records.  Retrospective cohort studies always depend on</a:t>
            </a:r>
            <a:r>
              <a:rPr lang="en-US" baseline="0" dirty="0" smtClean="0"/>
              <a:t> exposure</a:t>
            </a:r>
            <a:r>
              <a:rPr lang="en-US" dirty="0" smtClean="0"/>
              <a:t> measurements made in the past.  This is not a limitation if the measurements were made before the outcome was known.  For</a:t>
            </a:r>
            <a:r>
              <a:rPr lang="en-US" baseline="0" dirty="0" smtClean="0"/>
              <a:t> example</a:t>
            </a:r>
            <a:r>
              <a:rPr lang="en-US" dirty="0" smtClean="0"/>
              <a:t>, if the measurement is made</a:t>
            </a:r>
            <a:r>
              <a:rPr lang="en-US" baseline="0" dirty="0" smtClean="0"/>
              <a:t> from a</a:t>
            </a:r>
            <a:r>
              <a:rPr lang="en-US" dirty="0" smtClean="0"/>
              <a:t> biological specimen</a:t>
            </a:r>
            <a:r>
              <a:rPr lang="en-US" baseline="0" dirty="0" smtClean="0"/>
              <a:t> and </a:t>
            </a:r>
            <a:r>
              <a:rPr lang="en-US" dirty="0" smtClean="0"/>
              <a:t>if the biological samples were acquired before the outcome occurred and if the</a:t>
            </a:r>
            <a:r>
              <a:rPr lang="en-US" baseline="0" dirty="0" smtClean="0"/>
              <a:t> measurements are made blinded to outcome, this will allow for an excellent exposure measurement uncontaminated by outcome status.  The words retrospective or prospective do not do justice to this.  </a:t>
            </a:r>
            <a:endParaRPr lang="en-US" dirty="0" smtClean="0"/>
          </a:p>
          <a:p>
            <a:endParaRPr lang="en-US" dirty="0" smtClean="0"/>
          </a:p>
          <a:p>
            <a:r>
              <a:rPr lang="en-US" dirty="0" smtClean="0"/>
              <a:t>Although “prospective” is often thought to be a stronger design than “retrospective,” this is not the key distinction.  Rather, the timing of the measurement of exposure relative to outcome is the key issue.  It’s also worth noting that the term “prospective” may be used quite loosely, including to describe a cross-sectional study.  </a:t>
            </a:r>
          </a:p>
          <a:p>
            <a:endParaRPr lang="en-US" dirty="0" smtClean="0"/>
          </a:p>
          <a:p>
            <a:r>
              <a:rPr lang="en-US" b="0" dirty="0" smtClean="0"/>
              <a:t>You may also see the term</a:t>
            </a:r>
            <a:r>
              <a:rPr lang="en-US" b="0" baseline="0" dirty="0" smtClean="0"/>
              <a:t> “ambidirectional” used to describe studies that have both prospective and retrospective features.  This term, too, is fraught with confusion and lacks specificity.  </a:t>
            </a:r>
            <a:endParaRPr lang="en-US" b="0" dirty="0" smtClean="0"/>
          </a:p>
          <a:p>
            <a:endParaRPr lang="en-US" dirty="0" smtClean="0"/>
          </a:p>
          <a:p>
            <a:r>
              <a:rPr lang="en-US" dirty="0" smtClean="0"/>
              <a:t>We suggest to avoid use of retrospective,</a:t>
            </a:r>
            <a:r>
              <a:rPr lang="en-US" baseline="0" dirty="0" smtClean="0"/>
              <a:t> prospective </a:t>
            </a:r>
            <a:r>
              <a:rPr lang="en-US" b="0" baseline="0" dirty="0" smtClean="0"/>
              <a:t>or ambidirectional </a:t>
            </a:r>
            <a:r>
              <a:rPr lang="en-US" baseline="0" dirty="0" smtClean="0"/>
              <a:t>when describing study designs.  They are empty terms that give no reproducible meaning.  Instead, use your space limitations to better describe the mechanics of what you have done.    Unfortunately, naïve journal editors sometimes insist that you label your study as retrospective or prospective, and you may have no choice but to comply.  You should ask editors not to insist that you use these terms, but often they hold all of the cards.</a:t>
            </a:r>
          </a:p>
          <a:p>
            <a:endParaRPr lang="en-US" baseline="0" dirty="0" smtClean="0"/>
          </a:p>
          <a:p>
            <a:r>
              <a:rPr lang="en-US" sz="1200" dirty="0" smtClean="0"/>
              <a:t>The optional reading by Vandenbroucke, </a:t>
            </a:r>
            <a:r>
              <a:rPr lang="en-US" sz="1200" i="1" dirty="0" smtClean="0"/>
              <a:t>BMJ</a:t>
            </a:r>
            <a:r>
              <a:rPr lang="en-US" sz="1200" dirty="0" smtClean="0"/>
              <a:t> 1991 gives more details on this.</a:t>
            </a:r>
            <a:endParaRPr lang="en-US" dirty="0" smtClean="0"/>
          </a:p>
          <a:p>
            <a:endParaRPr lang="en-US" dirty="0" smtClean="0"/>
          </a:p>
          <a:p>
            <a:endParaRPr lang="en-US" dirty="0" smtClean="0"/>
          </a:p>
        </p:txBody>
      </p:sp>
      <p:sp>
        <p:nvSpPr>
          <p:cNvPr id="2" name="Date Placeholder 1"/>
          <p:cNvSpPr>
            <a:spLocks noGrp="1"/>
          </p:cNvSpPr>
          <p:nvPr>
            <p:ph type="dt" idx="10"/>
          </p:nvPr>
        </p:nvSpPr>
        <p:spPr/>
        <p:txBody>
          <a:bodyPr/>
          <a:lstStyle/>
          <a:p>
            <a:pPr>
              <a:defRPr/>
            </a:pPr>
            <a:fld id="{A174811F-AC79-4CED-8A5F-714F907A239E}" type="datetime1">
              <a:rPr lang="en-US" smtClean="0"/>
              <a:t>10/28/2019</a:t>
            </a:fld>
            <a:endParaRPr lang="en-US" dirty="0"/>
          </a:p>
        </p:txBody>
      </p:sp>
    </p:spTree>
    <p:extLst>
      <p:ext uri="{BB962C8B-B14F-4D97-AF65-F5344CB8AC3E}">
        <p14:creationId xmlns:p14="http://schemas.microsoft.com/office/powerpoint/2010/main" val="2330502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see this “pyramid of evidence” used</a:t>
            </a:r>
            <a:r>
              <a:rPr lang="en-US" baseline="0" dirty="0" smtClean="0"/>
              <a:t> to rate study designs.  It is oversimplified, particularly in rating cohort studies as superior to case-control designs.  By the end of the first five lectures, you will have a better appreciation of the potential strengths of case-control design.  By the end of the course, you will appreciate that you cannot judge a study by its generic design genre.   Whether a study produces valid inferences all depends upon many details.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26</a:t>
            </a:fld>
            <a:endParaRPr lang="en-US" dirty="0"/>
          </a:p>
        </p:txBody>
      </p:sp>
      <p:sp>
        <p:nvSpPr>
          <p:cNvPr id="5" name="Date Placeholder 4"/>
          <p:cNvSpPr>
            <a:spLocks noGrp="1"/>
          </p:cNvSpPr>
          <p:nvPr>
            <p:ph type="dt" idx="11"/>
          </p:nvPr>
        </p:nvSpPr>
        <p:spPr/>
        <p:txBody>
          <a:bodyPr/>
          <a:lstStyle/>
          <a:p>
            <a:pPr>
              <a:defRPr/>
            </a:pPr>
            <a:fld id="{9B8A1B11-354C-488B-A372-4F3ECB6F2542}" type="datetime1">
              <a:rPr lang="en-US" smtClean="0"/>
              <a:t>10/28/2019</a:t>
            </a:fld>
            <a:endParaRPr lang="en-US" dirty="0"/>
          </a:p>
        </p:txBody>
      </p:sp>
    </p:spTree>
    <p:extLst>
      <p:ext uri="{BB962C8B-B14F-4D97-AF65-F5344CB8AC3E}">
        <p14:creationId xmlns:p14="http://schemas.microsoft.com/office/powerpoint/2010/main" val="2676599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leads</a:t>
            </a:r>
            <a:r>
              <a:rPr lang="en-US" baseline="0" dirty="0" smtClean="0"/>
              <a:t> us to big picture summary of the process of study design.  It starts with a clear research question.  If feasible, perform a randomized experimental design.  As we will learn, if properly conducted, it puts many concerns about threats to validity at rest.  If an RCT is not feasible, then consider the options for observation design.  This consideration includes several rounds of iteration in terms of identifying available populations and their limitations.  It may involve modifications of the research question.  Clearly, it is easier to work with populations that have already been enumerated and measured; you just have to design the study and do the statistical analysis.   However, when no suitable existing population is available, you will need to assemble one yourself.  When doing so, you will consider the advantages and disadvantages of cohort, cross-sectional, and case-control design.  Finally, when designing observational studies, try to emulate an RCT.</a:t>
            </a:r>
            <a:endParaRPr lang="en-US" dirty="0"/>
          </a:p>
        </p:txBody>
      </p:sp>
      <p:sp>
        <p:nvSpPr>
          <p:cNvPr id="4" name="Date Placeholder 3"/>
          <p:cNvSpPr>
            <a:spLocks noGrp="1"/>
          </p:cNvSpPr>
          <p:nvPr>
            <p:ph type="dt" idx="10"/>
          </p:nvPr>
        </p:nvSpPr>
        <p:spPr/>
        <p:txBody>
          <a:bodyPr/>
          <a:lstStyle/>
          <a:p>
            <a:pPr>
              <a:defRPr/>
            </a:pPr>
            <a:fld id="{5694886A-DBAF-49FD-BBF7-343852FE183F}" type="datetime1">
              <a:rPr lang="en-US" smtClean="0"/>
              <a:t>10/28/2019</a:t>
            </a:fld>
            <a:endParaRPr lang="en-US" dirty="0"/>
          </a:p>
        </p:txBody>
      </p:sp>
      <p:sp>
        <p:nvSpPr>
          <p:cNvPr id="5" name="Slide Number Placeholder 4"/>
          <p:cNvSpPr>
            <a:spLocks noGrp="1"/>
          </p:cNvSpPr>
          <p:nvPr>
            <p:ph type="sldNum" sz="quarter" idx="11"/>
          </p:nvPr>
        </p:nvSpPr>
        <p:spPr/>
        <p:txBody>
          <a:bodyPr/>
          <a:lstStyle/>
          <a:p>
            <a:pPr>
              <a:defRPr/>
            </a:pPr>
            <a:fld id="{E22833B5-DC16-48A8-8A55-15BC55F25A7F}" type="slidenum">
              <a:rPr lang="en-US" smtClean="0"/>
              <a:pPr>
                <a:defRPr/>
              </a:pPr>
              <a:t>27</a:t>
            </a:fld>
            <a:endParaRPr lang="en-US" dirty="0"/>
          </a:p>
        </p:txBody>
      </p:sp>
    </p:spTree>
    <p:extLst>
      <p:ext uri="{BB962C8B-B14F-4D97-AF65-F5344CB8AC3E}">
        <p14:creationId xmlns:p14="http://schemas.microsoft.com/office/powerpoint/2010/main" val="3151921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58A7E08-311D-411F-8A4D-C958134F919A}" type="slidenum">
              <a:rPr lang="en-US" smtClean="0">
                <a:solidFill>
                  <a:srgbClr val="000000"/>
                </a:solidFill>
              </a:rPr>
              <a:pPr/>
              <a:t>28</a:t>
            </a:fld>
            <a:endParaRPr lang="en-US" dirty="0" smtClean="0">
              <a:solidFill>
                <a:srgbClr val="000000"/>
              </a:solidFill>
            </a:endParaRPr>
          </a:p>
        </p:txBody>
      </p:sp>
      <p:sp>
        <p:nvSpPr>
          <p:cNvPr id="21506" name="Rectangle 2"/>
          <p:cNvSpPr>
            <a:spLocks noGrp="1" noRot="1" noChangeAspect="1" noChangeArrowheads="1" noTextEdit="1"/>
          </p:cNvSpPr>
          <p:nvPr>
            <p:ph type="sldImg"/>
          </p:nvPr>
        </p:nvSpPr>
        <p:spPr>
          <a:xfrm>
            <a:off x="1195388" y="692150"/>
            <a:ext cx="4619625" cy="3463925"/>
          </a:xfrm>
          <a:ln/>
        </p:spPr>
      </p:sp>
      <p:sp>
        <p:nvSpPr>
          <p:cNvPr id="21507" name="Rectangle 3"/>
          <p:cNvSpPr>
            <a:spLocks noGrp="1" noChangeArrowheads="1"/>
          </p:cNvSpPr>
          <p:nvPr>
            <p:ph type="body" idx="1"/>
          </p:nvPr>
        </p:nvSpPr>
        <p:spPr>
          <a:xfrm>
            <a:off x="701040" y="4387136"/>
            <a:ext cx="5608320" cy="4310168"/>
          </a:xfrm>
          <a:noFill/>
          <a:ln/>
        </p:spPr>
        <p:txBody>
          <a:bodyPr/>
          <a:lstStyle/>
          <a:p>
            <a:r>
              <a:rPr lang="en-US" dirty="0" smtClean="0"/>
              <a:t>The difference between incidence and prevalence is a fundamental distinction in epidemiology.  Prevalence counts existing disease/conditions, typically at</a:t>
            </a:r>
            <a:r>
              <a:rPr lang="en-US" baseline="0" dirty="0" smtClean="0"/>
              <a:t> a single point in time.  Incidence counts new disease occurrence over time.  We also call new occurrences “incident” occurrences.  </a:t>
            </a:r>
            <a:endParaRPr lang="en-US" dirty="0" smtClean="0"/>
          </a:p>
          <a:p>
            <a:endParaRPr lang="en-US" baseline="0" dirty="0" smtClean="0"/>
          </a:p>
          <a:p>
            <a:r>
              <a:rPr lang="en-US" dirty="0" smtClean="0"/>
              <a:t>In some instances, prevalence may look numerically similar to incidence and in others the two measures will be very different.  They</a:t>
            </a:r>
            <a:r>
              <a:rPr lang="en-US" baseline="0" dirty="0" smtClean="0"/>
              <a:t> are, however, very different entities. </a:t>
            </a:r>
            <a:endParaRPr lang="en-US" dirty="0" smtClean="0"/>
          </a:p>
        </p:txBody>
      </p:sp>
    </p:spTree>
    <p:extLst>
      <p:ext uri="{BB962C8B-B14F-4D97-AF65-F5344CB8AC3E}">
        <p14:creationId xmlns:p14="http://schemas.microsoft.com/office/powerpoint/2010/main" val="1043972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5F9120CD-07DE-4007-B664-F18AE858C013}" type="slidenum">
              <a:rPr lang="en-US" smtClean="0">
                <a:solidFill>
                  <a:srgbClr val="000000"/>
                </a:solidFill>
              </a:rPr>
              <a:pPr/>
              <a:t>29</a:t>
            </a:fld>
            <a:endParaRPr lang="en-US" dirty="0" smtClean="0">
              <a:solidFill>
                <a:srgbClr val="000000"/>
              </a:solidFill>
            </a:endParaRPr>
          </a:p>
        </p:txBody>
      </p:sp>
      <p:sp>
        <p:nvSpPr>
          <p:cNvPr id="25602" name="Rectangle 2"/>
          <p:cNvSpPr>
            <a:spLocks noGrp="1" noRot="1" noChangeAspect="1" noChangeArrowheads="1" noTextEdit="1"/>
          </p:cNvSpPr>
          <p:nvPr>
            <p:ph type="sldImg"/>
          </p:nvPr>
        </p:nvSpPr>
        <p:spPr>
          <a:xfrm>
            <a:off x="1195388" y="692150"/>
            <a:ext cx="4619625" cy="3463925"/>
          </a:xfrm>
          <a:ln/>
        </p:spPr>
      </p:sp>
      <p:sp>
        <p:nvSpPr>
          <p:cNvPr id="25603" name="Rectangle 3"/>
          <p:cNvSpPr>
            <a:spLocks noGrp="1" noChangeArrowheads="1"/>
          </p:cNvSpPr>
          <p:nvPr>
            <p:ph type="body" idx="1"/>
          </p:nvPr>
        </p:nvSpPr>
        <p:spPr>
          <a:noFill/>
          <a:ln/>
        </p:spPr>
        <p:txBody>
          <a:bodyPr/>
          <a:lstStyle/>
          <a:p>
            <a:r>
              <a:rPr lang="en-US" dirty="0" smtClean="0"/>
              <a:t>There are two types of prevalence: point prevalence and period prevalence.</a:t>
            </a:r>
            <a:r>
              <a:rPr lang="en-US" baseline="0" dirty="0" smtClean="0"/>
              <a:t>  Point prevalence is defined as the number of persons with a particular disease or condition at one point in time divided by the total number of persons of interest in the study population.  Period prevalence is the number of persons with who have experienced or are experiencing the disease/condition at any time during some prior period of time, which typically includes up to the moment of inquiry. </a:t>
            </a:r>
            <a:r>
              <a:rPr lang="en-US" dirty="0" smtClean="0"/>
              <a:t>A way to think about period prevalence is as the point prevalence at the beginning of a defined time interval plus whatever incident cases occur during that interval.  However, this</a:t>
            </a:r>
            <a:r>
              <a:rPr lang="en-US" baseline="0" dirty="0" smtClean="0"/>
              <a:t> is taken only from persons who have survived the interval, and is not the same as counting disease in a cohort moving forward (in which case you know you have everyone accounted for).  </a:t>
            </a:r>
            <a:r>
              <a:rPr lang="en-US" dirty="0" smtClean="0"/>
              <a:t>The distinction between</a:t>
            </a:r>
            <a:r>
              <a:rPr lang="en-US" baseline="0" dirty="0" smtClean="0"/>
              <a:t> point and period prevalence</a:t>
            </a:r>
            <a:r>
              <a:rPr lang="en-US" dirty="0" smtClean="0"/>
              <a:t> is often not made because most prevalence estimates that you will encounter in the literature are point prevalences.  Period prevalence has its uses, however.  Although it is not exactly the same</a:t>
            </a:r>
            <a:r>
              <a:rPr lang="en-US" baseline="0" dirty="0" smtClean="0"/>
              <a:t> as measuring disease in a cohort moving forward, i</a:t>
            </a:r>
            <a:r>
              <a:rPr lang="en-US" dirty="0" smtClean="0"/>
              <a:t>t is, for example, helpful for planning the delivery of health services to know how many persons in a given time period may need services for the disease.</a:t>
            </a:r>
            <a:r>
              <a:rPr lang="en-US" baseline="0" dirty="0" smtClean="0"/>
              <a:t>  It is especially useful for short-lived conditions (e.g., common cold) for which point prevalence might be deceiving regarding burden of disease (i.e.,, would underestimate burden).</a:t>
            </a:r>
            <a:endParaRPr lang="en-US" dirty="0" smtClean="0"/>
          </a:p>
          <a:p>
            <a:endParaRPr lang="en-US" dirty="0" smtClean="0"/>
          </a:p>
          <a:p>
            <a:r>
              <a:rPr lang="en-US" dirty="0" smtClean="0"/>
              <a:t>The concept of prevalence is not unique to disease.  The prevalence of a risk factor (or</a:t>
            </a:r>
            <a:r>
              <a:rPr lang="en-US" baseline="0" dirty="0" smtClean="0"/>
              <a:t> “exposure”, as we will generically refer to this throughout the course)</a:t>
            </a:r>
            <a:r>
              <a:rPr lang="en-US" dirty="0" smtClean="0"/>
              <a:t> is also important from a public health perspective.  For example, a risk factor (exposure) may have a modest association with a disease outcome (say, a risk ratio less than 2), but it may be a very common exposure.  In that instance, even a small risk ratio may have great public health importance because a large proportion of the population is exposed.  A good example is the risk associated with second hand smoking.  We will cover this subject in more detail later in the course when we discuss measures of disease association and attribution, but, in general, the size of the measure of association relating an exposure to disease can be useful as a gauge of the potential role of the exposure in the etiology of a particular disease, but the prevalence of the exposure in the population will determine how large its attributable risk on the disease </a:t>
            </a:r>
            <a:r>
              <a:rPr lang="en-US" dirty="0" smtClean="0">
                <a:sym typeface="Symbol" panose="05050102010706020507" pitchFamily="18" charset="2"/>
              </a:rPr>
              <a:t></a:t>
            </a:r>
            <a:r>
              <a:rPr lang="en-US" dirty="0" smtClean="0"/>
              <a:t> and on public health </a:t>
            </a:r>
            <a:r>
              <a:rPr lang="en-US" dirty="0" smtClean="0">
                <a:sym typeface="Symbol" panose="05050102010706020507" pitchFamily="18" charset="2"/>
              </a:rPr>
              <a:t></a:t>
            </a:r>
            <a:r>
              <a:rPr lang="en-US" dirty="0" smtClean="0"/>
              <a:t> will be.  We have</a:t>
            </a:r>
            <a:r>
              <a:rPr lang="en-US" baseline="0" dirty="0" smtClean="0"/>
              <a:t> also already mentioned the concept of “exposure prevalence” last week when we noted assumptions for exposure prevalence in case-control designs.  </a:t>
            </a:r>
            <a:endParaRPr lang="en-US" dirty="0" smtClean="0"/>
          </a:p>
        </p:txBody>
      </p:sp>
    </p:spTree>
    <p:extLst>
      <p:ext uri="{BB962C8B-B14F-4D97-AF65-F5344CB8AC3E}">
        <p14:creationId xmlns:p14="http://schemas.microsoft.com/office/powerpoint/2010/main" val="3638613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8210C510-4BED-4CFE-9CAD-C5BC4CB99557}" type="slidenum">
              <a:rPr lang="en-US" smtClean="0">
                <a:solidFill>
                  <a:srgbClr val="000000"/>
                </a:solidFill>
              </a:rPr>
              <a:pPr/>
              <a:t>30</a:t>
            </a:fld>
            <a:endParaRPr lang="en-US" dirty="0" smtClean="0">
              <a:solidFill>
                <a:srgbClr val="000000"/>
              </a:solidFill>
            </a:endParaRPr>
          </a:p>
        </p:txBody>
      </p:sp>
      <p:sp>
        <p:nvSpPr>
          <p:cNvPr id="37890" name="Rectangle 2"/>
          <p:cNvSpPr>
            <a:spLocks noGrp="1" noRot="1" noChangeAspect="1" noChangeArrowheads="1" noTextEdit="1"/>
          </p:cNvSpPr>
          <p:nvPr>
            <p:ph type="sldImg"/>
          </p:nvPr>
        </p:nvSpPr>
        <p:spPr>
          <a:xfrm>
            <a:off x="1195388" y="692150"/>
            <a:ext cx="4619625" cy="3463925"/>
          </a:xfrm>
          <a:ln/>
        </p:spPr>
      </p:sp>
      <p:sp>
        <p:nvSpPr>
          <p:cNvPr id="37891" name="Rectangle 3"/>
          <p:cNvSpPr>
            <a:spLocks noGrp="1" noChangeArrowheads="1"/>
          </p:cNvSpPr>
          <p:nvPr>
            <p:ph type="body" idx="1"/>
          </p:nvPr>
        </p:nvSpPr>
        <p:spPr>
          <a:xfrm>
            <a:off x="701040" y="4387135"/>
            <a:ext cx="5608320" cy="4387136"/>
          </a:xfrm>
          <a:noFill/>
          <a:ln/>
        </p:spPr>
        <p:txBody>
          <a:bodyPr/>
          <a:lstStyle/>
          <a:p>
            <a:pPr>
              <a:lnSpc>
                <a:spcPct val="90000"/>
              </a:lnSpc>
            </a:pPr>
            <a:r>
              <a:rPr lang="en-US" dirty="0" smtClean="0"/>
              <a:t>There are two different measures</a:t>
            </a:r>
            <a:r>
              <a:rPr lang="en-US" baseline="0" dirty="0" smtClean="0"/>
              <a:t> of incidence.  </a:t>
            </a:r>
            <a:r>
              <a:rPr lang="en-US" dirty="0" smtClean="0"/>
              <a:t>Both are perfectly valid measures of incidence as both account for E, N, and T.  We will be exploring the properties of these two measures, the assumptions they make, and how they are used in research.  Both measures account for the element of time and the variation in individual participant observation</a:t>
            </a:r>
            <a:r>
              <a:rPr lang="en-US" baseline="0" dirty="0" smtClean="0"/>
              <a:t> </a:t>
            </a:r>
            <a:r>
              <a:rPr lang="en-US" dirty="0" smtClean="0"/>
              <a:t>time that often occurs in research, but they do so in different ways.</a:t>
            </a:r>
          </a:p>
          <a:p>
            <a:pPr>
              <a:lnSpc>
                <a:spcPct val="90000"/>
              </a:lnSpc>
            </a:pPr>
            <a:endParaRPr lang="en-US" dirty="0" smtClean="0"/>
          </a:p>
          <a:p>
            <a:pPr>
              <a:lnSpc>
                <a:spcPct val="90000"/>
              </a:lnSpc>
            </a:pPr>
            <a:r>
              <a:rPr lang="en-US" dirty="0" smtClean="0"/>
              <a:t>The first measure is the proportion of individuals at risk at time 0 who subsequently</a:t>
            </a:r>
            <a:r>
              <a:rPr lang="en-US" baseline="0" dirty="0" smtClean="0"/>
              <a:t> </a:t>
            </a:r>
            <a:r>
              <a:rPr lang="en-US" dirty="0" smtClean="0"/>
              <a:t>experience an event in a defined time period.  It is E/N within</a:t>
            </a:r>
            <a:r>
              <a:rPr lang="en-US" baseline="0" dirty="0" smtClean="0"/>
              <a:t> a specified time period T.  </a:t>
            </a:r>
            <a:r>
              <a:rPr lang="en-US" dirty="0" smtClean="0"/>
              <a:t>Note that this measure of incidence does</a:t>
            </a:r>
            <a:r>
              <a:rPr lang="en-US" baseline="0" dirty="0" smtClean="0"/>
              <a:t> not have units.  </a:t>
            </a:r>
            <a:r>
              <a:rPr lang="en-US" dirty="0" smtClean="0"/>
              <a:t>There are many terms for this measure, but we prefer</a:t>
            </a:r>
            <a:r>
              <a:rPr lang="en-US" baseline="0" dirty="0" smtClean="0"/>
              <a:t> </a:t>
            </a:r>
            <a:r>
              <a:rPr lang="en-US" dirty="0" smtClean="0"/>
              <a:t>“cumulative incidence” for this construct as it is the most descriptive (an</a:t>
            </a:r>
            <a:r>
              <a:rPr lang="en-US" baseline="0" dirty="0" smtClean="0"/>
              <a:t> accumulation of incident events)</a:t>
            </a:r>
            <a:r>
              <a:rPr lang="en-US" dirty="0" smtClean="0"/>
              <a:t>.</a:t>
            </a:r>
            <a:r>
              <a:rPr lang="en-US" baseline="0" dirty="0" smtClean="0"/>
              <a:t> </a:t>
            </a:r>
            <a:r>
              <a:rPr lang="en-US" dirty="0" smtClean="0"/>
              <a:t> The</a:t>
            </a:r>
            <a:r>
              <a:rPr lang="en-US" baseline="0" dirty="0" smtClean="0"/>
              <a:t> terms </a:t>
            </a:r>
            <a:r>
              <a:rPr lang="en-US" dirty="0" smtClean="0"/>
              <a:t>“incidence proportion”  and “risk” are also acceptable.  Even our preferred term “cumulative incidence” has some ambiguity.  The term has also been used, for example, by Breslow and Day (1980),</a:t>
            </a:r>
            <a:r>
              <a:rPr lang="en-US" baseline="0" dirty="0" smtClean="0"/>
              <a:t> two famous statisticians,</a:t>
            </a:r>
            <a:r>
              <a:rPr lang="en-US" dirty="0" smtClean="0"/>
              <a:t> to describe what is more commonly known as the cumulative hazard.</a:t>
            </a:r>
            <a:r>
              <a:rPr lang="en-US" baseline="0" dirty="0" smtClean="0"/>
              <a:t>  </a:t>
            </a:r>
            <a:r>
              <a:rPr lang="en-US" dirty="0" smtClean="0"/>
              <a:t>Once again, the reader of any research needs to be aware of what is being presented by the authors and not just assume</a:t>
            </a:r>
            <a:r>
              <a:rPr lang="en-US" baseline="0" dirty="0" smtClean="0"/>
              <a:t> a common interpretation of these terms for incidence</a:t>
            </a:r>
            <a:r>
              <a:rPr lang="en-US" dirty="0" smtClean="0"/>
              <a:t>.</a:t>
            </a:r>
          </a:p>
          <a:p>
            <a:pPr>
              <a:lnSpc>
                <a:spcPct val="90000"/>
              </a:lnSpc>
            </a:pPr>
            <a:endParaRPr lang="en-US" dirty="0" smtClean="0"/>
          </a:p>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smtClean="0"/>
              <a:t>The</a:t>
            </a:r>
            <a:r>
              <a:rPr lang="en-US" baseline="0" dirty="0" smtClean="0"/>
              <a:t> second measure describes the number of events that arise from some person-time of at-risk observation.   Sometimes, it is informally called “person-time incidence”, and we like this term but it is not very commonly used.  More commonly, one will see the terms incidence rate, incidence density, or rate.  The formula is E/NT. Please note that this is not a proportion.  This measure does have units – which will be discussed in the next lecture.  This measure is somewhat less intuitive to naïve observers.  We prefer the term “incidence rate” to describe this construct but “incidence density” and “rate” are also fine.   </a:t>
            </a:r>
            <a:endParaRPr lang="en-US" dirty="0" smtClean="0"/>
          </a:p>
          <a:p>
            <a:pPr>
              <a:lnSpc>
                <a:spcPct val="90000"/>
              </a:lnSpc>
            </a:pPr>
            <a:endParaRPr lang="en-US" dirty="0" smtClean="0"/>
          </a:p>
          <a:p>
            <a:pPr>
              <a:lnSpc>
                <a:spcPct val="90000"/>
              </a:lnSpc>
            </a:pPr>
            <a:endParaRPr lang="en-US" dirty="0" smtClean="0"/>
          </a:p>
        </p:txBody>
      </p:sp>
    </p:spTree>
    <p:extLst>
      <p:ext uri="{BB962C8B-B14F-4D97-AF65-F5344CB8AC3E}">
        <p14:creationId xmlns:p14="http://schemas.microsoft.com/office/powerpoint/2010/main" val="3631499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EACA78F1-F62B-4667-A64F-3DD09B87E7A3}" type="slidenum">
              <a:rPr lang="en-US" smtClean="0"/>
              <a:pPr/>
              <a:t>3</a:t>
            </a:fld>
            <a:endParaRPr lang="en-US" dirty="0" smtClean="0"/>
          </a:p>
        </p:txBody>
      </p:sp>
      <p:sp>
        <p:nvSpPr>
          <p:cNvPr id="22530" name="Rectangle 2"/>
          <p:cNvSpPr>
            <a:spLocks noGrp="1" noRot="1" noChangeAspect="1" noChangeArrowheads="1" noTextEdit="1"/>
          </p:cNvSpPr>
          <p:nvPr>
            <p:ph type="sldImg"/>
          </p:nvPr>
        </p:nvSpPr>
        <p:spPr>
          <a:xfrm>
            <a:off x="1104900" y="696913"/>
            <a:ext cx="4648200" cy="3486150"/>
          </a:xfrm>
          <a:ln/>
        </p:spPr>
      </p:sp>
      <p:sp>
        <p:nvSpPr>
          <p:cNvPr id="22531" name="Rectangle 3"/>
          <p:cNvSpPr>
            <a:spLocks noGrp="1" noChangeArrowheads="1"/>
          </p:cNvSpPr>
          <p:nvPr>
            <p:ph type="body" idx="1"/>
          </p:nvPr>
        </p:nvSpPr>
        <p:spPr>
          <a:xfrm>
            <a:off x="685800" y="4416426"/>
            <a:ext cx="5486400" cy="4260850"/>
          </a:xfrm>
          <a:noFill/>
          <a:ln/>
        </p:spPr>
        <p:txBody>
          <a:bodyPr/>
          <a:lstStyle/>
          <a:p>
            <a:r>
              <a:rPr lang="en-US" sz="1000" dirty="0" smtClean="0"/>
              <a:t>While it is important to know about</a:t>
            </a:r>
            <a:r>
              <a:rPr lang="en-US" sz="1000" baseline="0" dirty="0" smtClean="0"/>
              <a:t> group-level studies (and their limitations), t</a:t>
            </a:r>
            <a:r>
              <a:rPr lang="en-US" sz="1000" dirty="0" smtClean="0"/>
              <a:t>his course will focus on study designs in which individuals are the unit of observation</a:t>
            </a:r>
            <a:r>
              <a:rPr lang="en-US" sz="1000" baseline="0" dirty="0" smtClean="0"/>
              <a:t> and analysis.</a:t>
            </a:r>
            <a:r>
              <a:rPr lang="en-US" sz="1000" dirty="0" smtClean="0"/>
              <a:t>  In particular, we will focus</a:t>
            </a:r>
            <a:r>
              <a:rPr lang="en-US" sz="1000" baseline="0" dirty="0" smtClean="0"/>
              <a:t> on observational studies, although we will occasionally mention experimental designs (such as randomized trials).  We have an entire course on experimental trials, called </a:t>
            </a:r>
            <a:r>
              <a:rPr lang="en-US" sz="1000" i="1" baseline="0" dirty="0" smtClean="0"/>
              <a:t>Clinical Trials</a:t>
            </a:r>
            <a:r>
              <a:rPr lang="en-US" sz="1000" i="0" baseline="0" dirty="0" smtClean="0"/>
              <a:t> (EPI 205),</a:t>
            </a:r>
            <a:r>
              <a:rPr lang="en-US" sz="1000" baseline="0" dirty="0" smtClean="0"/>
              <a:t> in </a:t>
            </a:r>
            <a:r>
              <a:rPr lang="en-US" sz="1000" u="none" baseline="0" dirty="0" smtClean="0"/>
              <a:t>Winter Quarter.  However, experimental designs should be thought of as cohorts where the investigator assigns the exposure, and thus much of what we teach regarding cohort studies in the observational context can be applied to experimental designs.  In addition, the design of an observational study is strengthened by attempting to emulate an experimental design, a topic addressed in the Hernan &amp; Robins optional reading.</a:t>
            </a:r>
            <a:endParaRPr lang="en-US" sz="1000" u="none" dirty="0" smtClean="0"/>
          </a:p>
          <a:p>
            <a:endParaRPr lang="en-US" sz="1000" u="none" dirty="0" smtClean="0"/>
          </a:p>
          <a:p>
            <a:r>
              <a:rPr lang="en-US" sz="1000" u="none" dirty="0" smtClean="0"/>
              <a:t>Today, we</a:t>
            </a:r>
            <a:r>
              <a:rPr lang="en-US" sz="1000" u="none" baseline="0" dirty="0" smtClean="0"/>
              <a:t> will</a:t>
            </a:r>
            <a:r>
              <a:rPr lang="en-US" sz="1000" u="none" dirty="0" smtClean="0"/>
              <a:t> provide an overview of the different designs and the key concepts underlying the design of observational studies.  We will not say</a:t>
            </a:r>
            <a:r>
              <a:rPr lang="en-US" sz="1000" u="none" baseline="0" dirty="0" smtClean="0"/>
              <a:t> much about experimental designs other than (as mentioned above) that </a:t>
            </a:r>
            <a:r>
              <a:rPr lang="en-US" sz="1000" u="none" dirty="0" smtClean="0"/>
              <a:t>experimental trials are</a:t>
            </a:r>
            <a:r>
              <a:rPr lang="en-US" sz="1000" u="none" baseline="0" dirty="0" smtClean="0"/>
              <a:t> </a:t>
            </a:r>
            <a:r>
              <a:rPr lang="en-US" sz="1000" u="none" dirty="0" smtClean="0"/>
              <a:t>essentially cohort studies</a:t>
            </a:r>
            <a:r>
              <a:rPr lang="en-US" sz="1000" u="none" baseline="0" dirty="0" smtClean="0"/>
              <a:t> </a:t>
            </a:r>
            <a:r>
              <a:rPr lang="en-US" sz="1000" u="none" dirty="0" smtClean="0"/>
              <a:t>in which the exposure is intentionally</a:t>
            </a:r>
            <a:r>
              <a:rPr lang="en-US" sz="1000" u="none" baseline="0" dirty="0" smtClean="0"/>
              <a:t> </a:t>
            </a:r>
            <a:r>
              <a:rPr lang="en-US" sz="1000" u="none" dirty="0" smtClean="0"/>
              <a:t>assigned by</a:t>
            </a:r>
            <a:r>
              <a:rPr lang="en-US" sz="1000" u="none" baseline="0" dirty="0" smtClean="0"/>
              <a:t> the investigator </a:t>
            </a:r>
            <a:r>
              <a:rPr lang="en-US" sz="1000" u="none" dirty="0" smtClean="0"/>
              <a:t>rather than just observed as it occurs in nature.  Some clinical trials may have a very short time interval between the intervention and measurement of the outcome, but there is always some element of time with the intervention preceding the outcome measurement.</a:t>
            </a:r>
          </a:p>
          <a:p>
            <a:endParaRPr lang="en-US" sz="1000" u="none" dirty="0" smtClean="0"/>
          </a:p>
          <a:p>
            <a:r>
              <a:rPr lang="en-US" sz="1000" u="none" dirty="0" smtClean="0"/>
              <a:t>In the realm of observational designs at the individual level,</a:t>
            </a:r>
            <a:r>
              <a:rPr lang="en-US" sz="1000" u="none" baseline="0" dirty="0" smtClean="0"/>
              <a:t> we will</a:t>
            </a:r>
            <a:r>
              <a:rPr lang="en-US" sz="1000" u="none" dirty="0" smtClean="0"/>
              <a:t> discuss cohort and cross-sectional studies briefly and then spend more time on case-control studies.  We’ll show how case-control studies, if properly designed, can give results that are as valid as cohort studies.</a:t>
            </a:r>
          </a:p>
          <a:p>
            <a:endParaRPr lang="en-US" sz="1000" u="none" dirty="0" smtClean="0"/>
          </a:p>
          <a:p>
            <a:r>
              <a:rPr lang="en-US" sz="1000" u="none" dirty="0" smtClean="0"/>
              <a:t>Finally</a:t>
            </a:r>
            <a:r>
              <a:rPr lang="en-US" sz="1000" u="none" dirty="0" smtClean="0">
                <a:solidFill>
                  <a:srgbClr val="FF0000"/>
                </a:solidFill>
              </a:rPr>
              <a:t>, </a:t>
            </a:r>
            <a:r>
              <a:rPr lang="en-US" sz="1000" b="0" u="none" baseline="0" dirty="0" smtClean="0">
                <a:solidFill>
                  <a:srgbClr val="FF0000"/>
                </a:solidFill>
              </a:rPr>
              <a:t>in the Extra Slides we mention </a:t>
            </a:r>
            <a:r>
              <a:rPr lang="en-US" sz="1000" u="none" dirty="0" smtClean="0"/>
              <a:t>the “within-subject” designs, describing case-crossover studies, a design that uses only cases, but can provide </a:t>
            </a:r>
            <a:r>
              <a:rPr lang="en-US" sz="1000" u="none" dirty="0" smtClean="0">
                <a:solidFill>
                  <a:srgbClr val="FF0000"/>
                </a:solidFill>
              </a:rPr>
              <a:t>valid</a:t>
            </a:r>
            <a:r>
              <a:rPr lang="en-US" sz="1000" u="none" dirty="0" smtClean="0"/>
              <a:t> results in specific situations.  Another “within-subject” design, called a “self-controlled </a:t>
            </a:r>
            <a:r>
              <a:rPr lang="en-US" sz="1000" dirty="0" smtClean="0"/>
              <a:t>case series” will be discussed in one of our course’s Journal Clubs.  </a:t>
            </a:r>
          </a:p>
          <a:p>
            <a:endParaRPr lang="en-US" sz="1000" dirty="0" smtClean="0"/>
          </a:p>
          <a:p>
            <a:endParaRPr lang="en-US" sz="1000" dirty="0" smtClean="0"/>
          </a:p>
        </p:txBody>
      </p:sp>
      <p:sp>
        <p:nvSpPr>
          <p:cNvPr id="2" name="Date Placeholder 1"/>
          <p:cNvSpPr>
            <a:spLocks noGrp="1"/>
          </p:cNvSpPr>
          <p:nvPr>
            <p:ph type="dt" idx="10"/>
          </p:nvPr>
        </p:nvSpPr>
        <p:spPr/>
        <p:txBody>
          <a:bodyPr/>
          <a:lstStyle/>
          <a:p>
            <a:pPr>
              <a:defRPr/>
            </a:pPr>
            <a:fld id="{82042DE5-634A-4A6E-B4DD-1E891C58B968}" type="datetime1">
              <a:rPr lang="en-US" smtClean="0"/>
              <a:t>10/28/2019</a:t>
            </a:fld>
            <a:endParaRPr lang="en-US" dirty="0"/>
          </a:p>
        </p:txBody>
      </p:sp>
    </p:spTree>
    <p:extLst>
      <p:ext uri="{BB962C8B-B14F-4D97-AF65-F5344CB8AC3E}">
        <p14:creationId xmlns:p14="http://schemas.microsoft.com/office/powerpoint/2010/main" val="3903752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AAC67648-9D9F-42BE-9D0C-E912F644137C}" type="slidenum">
              <a:rPr lang="en-US" smtClean="0">
                <a:solidFill>
                  <a:srgbClr val="000000"/>
                </a:solidFill>
              </a:rPr>
              <a:pPr/>
              <a:t>31</a:t>
            </a:fld>
            <a:endParaRPr lang="en-US" dirty="0" smtClean="0">
              <a:solidFill>
                <a:srgbClr val="000000"/>
              </a:solidFill>
            </a:endParaRPr>
          </a:p>
        </p:txBody>
      </p:sp>
      <p:sp>
        <p:nvSpPr>
          <p:cNvPr id="80898" name="Rectangle 2"/>
          <p:cNvSpPr>
            <a:spLocks noGrp="1" noRot="1" noChangeAspect="1" noChangeArrowheads="1" noTextEdit="1"/>
          </p:cNvSpPr>
          <p:nvPr>
            <p:ph type="sldImg"/>
          </p:nvPr>
        </p:nvSpPr>
        <p:spPr>
          <a:xfrm>
            <a:off x="1195388" y="692150"/>
            <a:ext cx="4619625" cy="3463925"/>
          </a:xfrm>
          <a:ln/>
        </p:spPr>
      </p:sp>
      <p:sp>
        <p:nvSpPr>
          <p:cNvPr id="80899" name="Rectangle 3"/>
          <p:cNvSpPr>
            <a:spLocks noGrp="1" noChangeArrowheads="1"/>
          </p:cNvSpPr>
          <p:nvPr>
            <p:ph type="body" idx="1"/>
          </p:nvPr>
        </p:nvSpPr>
        <p:spPr>
          <a:noFill/>
          <a:ln/>
        </p:spPr>
        <p:txBody>
          <a:bodyPr/>
          <a:lstStyle/>
          <a:p>
            <a:r>
              <a:rPr lang="en-US" dirty="0" smtClean="0"/>
              <a:t>Therefore, there are two ways that censoring can occur in a study without</a:t>
            </a:r>
            <a:r>
              <a:rPr lang="en-US" baseline="0" dirty="0" smtClean="0"/>
              <a:t> competing events</a:t>
            </a:r>
            <a:r>
              <a:rPr lang="en-US" dirty="0" smtClean="0"/>
              <a:t>. </a:t>
            </a:r>
          </a:p>
          <a:p>
            <a:endParaRPr lang="en-US" dirty="0" smtClean="0"/>
          </a:p>
          <a:p>
            <a:r>
              <a:rPr lang="en-US" dirty="0" smtClean="0"/>
              <a:t>The first is called lost to</a:t>
            </a:r>
            <a:r>
              <a:rPr lang="en-US" baseline="0" dirty="0" smtClean="0"/>
              <a:t> follow-up or drop-out.  In dedicated prospective research efforts, participants might volitionally inform investigators of their intent to drop out (e.g., they lose interest or they move out of the area and cannot practically continue in the study) or they may not (they just stop showing up and don’t respond to contact efforts).  In settings in which researchers are using previously collected administrative data, such as electronic medical records, sometimes the trail of data simply ends, when, for example, people leave the context (e.g., leave the Kaiser Health Insurance Plan).  </a:t>
            </a:r>
          </a:p>
          <a:p>
            <a:endParaRPr lang="en-US" baseline="0" dirty="0" smtClean="0"/>
          </a:p>
          <a:p>
            <a:r>
              <a:rPr lang="en-US" baseline="0" dirty="0" smtClean="0"/>
              <a:t>The second is called administrative censoring.  </a:t>
            </a:r>
            <a:r>
              <a:rPr lang="en-US" dirty="0" smtClean="0"/>
              <a:t>Follow-up ends when the investigators</a:t>
            </a:r>
            <a:r>
              <a:rPr lang="en-US" baseline="0" dirty="0" smtClean="0"/>
              <a:t> call it quits</a:t>
            </a:r>
            <a:r>
              <a:rPr lang="en-US" dirty="0" smtClean="0"/>
              <a:t>, and the people</a:t>
            </a:r>
            <a:r>
              <a:rPr lang="en-US" baseline="0" dirty="0" smtClean="0"/>
              <a:t> </a:t>
            </a:r>
            <a:r>
              <a:rPr lang="en-US" dirty="0" smtClean="0"/>
              <a:t>who are still being followed at that time but have not been diagnosed with the outcome are said</a:t>
            </a:r>
            <a:r>
              <a:rPr lang="en-US" baseline="0" dirty="0" smtClean="0"/>
              <a:t> to be </a:t>
            </a:r>
            <a:r>
              <a:rPr lang="en-US" dirty="0" smtClean="0"/>
              <a:t>administratively censored as of the last date of follow-up.  They therefore contribute the entire amount of their time in the study as disease-free follow-up time.  This time may not be exactly the same for all administratively censored subjects because they may not all have been enrolled on the same date.  In the previous figure, there are actually 3 persons who are administratively censored, subjects 5, 7, and 9.  Subject 7 only has 1 month of follow-up because he or she was enrolled late in the cohort.</a:t>
            </a:r>
            <a:r>
              <a:rPr lang="en-US" baseline="0" dirty="0" smtClean="0"/>
              <a:t>  </a:t>
            </a:r>
          </a:p>
          <a:p>
            <a:endParaRPr lang="en-US" dirty="0" smtClean="0"/>
          </a:p>
          <a:p>
            <a:r>
              <a:rPr lang="en-US" dirty="0" smtClean="0"/>
              <a:t>Thus, there are two ways of being censored in a study without competing events:  a) loss to follow-up (aka</a:t>
            </a:r>
            <a:r>
              <a:rPr lang="en-US" baseline="0" dirty="0" smtClean="0"/>
              <a:t> </a:t>
            </a:r>
            <a:r>
              <a:rPr lang="en-US" dirty="0" smtClean="0"/>
              <a:t>drop-out); and b) administrative censoring.</a:t>
            </a:r>
          </a:p>
        </p:txBody>
      </p:sp>
    </p:spTree>
    <p:extLst>
      <p:ext uri="{BB962C8B-B14F-4D97-AF65-F5344CB8AC3E}">
        <p14:creationId xmlns:p14="http://schemas.microsoft.com/office/powerpoint/2010/main" val="3398431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We continue this process,</a:t>
            </a:r>
            <a:r>
              <a:rPr lang="en-US" baseline="0" dirty="0" smtClean="0"/>
              <a:t> calculating conditional probability of event and of survival at each time an event occurs until we have included all events (6 in this example) and include the last person observed, who in this case was censored. We include the time period at the end, despite it not changing the cumulative probability of survival, because it reminds us how far in observation time the cumulative probability of survival pertains to.  In this case, it pertains to 24 months.  This means we can draw the plot (on the following slides) up through 24 months.  If we did not include this last line, we would have only drawn the plot to 20 months. The cumulative probability of survival at 24 months (0.180) is the product of the individual conditional probabilities of survival up through 24 months.</a:t>
            </a:r>
          </a:p>
          <a:p>
            <a:endParaRPr lang="en-US" baseline="0" dirty="0" smtClean="0"/>
          </a:p>
          <a:p>
            <a:r>
              <a:rPr lang="en-US" baseline="0" dirty="0" smtClean="0"/>
              <a:t>Now, we have the cumulative probability of survival, but what we really want is the cumulative probability of the outcome.  We obtain that by subtracting S(t) from 1.  In this example, 1 – 0.180 = 0.820 is the cumulative probability of the event by 24 months.</a:t>
            </a:r>
            <a:endParaRPr lang="en-US" dirty="0" smtClean="0"/>
          </a:p>
          <a:p>
            <a:endParaRPr lang="en-US" dirty="0" smtClean="0"/>
          </a:p>
          <a:p>
            <a:pPr>
              <a:spcBef>
                <a:spcPct val="0"/>
              </a:spcBef>
            </a:pP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solidFill>
                  <a:srgbClr val="000000"/>
                </a:solidFill>
                <a:latin typeface="Calibri" pitchFamily="34" charset="0"/>
              </a:rPr>
              <a:pPr algn="r"/>
              <a:t>32</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634659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p:spPr>
        <p:txBody>
          <a:bodyPr/>
          <a:lstStyle/>
          <a:p>
            <a:pPr>
              <a:spcBef>
                <a:spcPct val="0"/>
              </a:spcBef>
            </a:pPr>
            <a:r>
              <a:rPr lang="en-US" dirty="0" smtClean="0"/>
              <a:t>The</a:t>
            </a:r>
            <a:r>
              <a:rPr lang="en-US" baseline="0" dirty="0" smtClean="0"/>
              <a:t> results of these calculations for</a:t>
            </a:r>
            <a:r>
              <a:rPr lang="en-US" dirty="0" smtClean="0"/>
              <a:t> the S +N textbook example </a:t>
            </a:r>
            <a:r>
              <a:rPr lang="en-US" baseline="0" dirty="0" smtClean="0"/>
              <a:t>can be displayed in what is known as a Kaplan-Meier plot or Kaplan-Meier curve.  Everyone in biomedicine has surely seen such a plot, which is why we call it iconic.   What we show here is probably the most typical plot, showing the </a:t>
            </a:r>
            <a:r>
              <a:rPr lang="en-US" dirty="0" smtClean="0"/>
              <a:t>cumulative survival (i.e., of not having the event).</a:t>
            </a:r>
          </a:p>
          <a:p>
            <a:pPr>
              <a:spcBef>
                <a:spcPct val="0"/>
              </a:spcBef>
            </a:pPr>
            <a:endParaRPr lang="en-US" dirty="0" smtClean="0"/>
          </a:p>
          <a:p>
            <a:r>
              <a:rPr lang="en-US" dirty="0" smtClean="0"/>
              <a:t>Note that the K-M plot is a step function.  It</a:t>
            </a:r>
            <a:r>
              <a:rPr lang="en-US" baseline="0" dirty="0" smtClean="0"/>
              <a:t> is</a:t>
            </a:r>
            <a:r>
              <a:rPr lang="en-US" dirty="0" smtClean="0"/>
              <a:t> not correct to connect the dots with straight lines.  K-M curves that appear smoother are, in fact, still</a:t>
            </a:r>
            <a:r>
              <a:rPr lang="en-US" baseline="0" dirty="0" smtClean="0"/>
              <a:t> </a:t>
            </a:r>
            <a:r>
              <a:rPr lang="en-US" dirty="0" smtClean="0"/>
              <a:t>step</a:t>
            </a:r>
            <a:r>
              <a:rPr lang="en-US" baseline="0" dirty="0" smtClean="0"/>
              <a:t> functions</a:t>
            </a:r>
            <a:r>
              <a:rPr lang="en-US" dirty="0" smtClean="0"/>
              <a:t>, just like this one, but with events occurring more frequently relative to the time scale so the curve appears smooth.</a:t>
            </a:r>
          </a:p>
          <a:p>
            <a:endParaRPr lang="en-US" dirty="0" smtClean="0"/>
          </a:p>
          <a:p>
            <a:r>
              <a:rPr lang="en-US" dirty="0" smtClean="0"/>
              <a:t>While classically K-M plots show survival (i.e., falling curve), they can just as easily show incidence (i.e., climbing curve).  In fact, we prefer the climbing curves in that they are more intuitive to most observers.  In other words, K-M natively estimates probability of no event, but we are typically interested in probability of event, and we can estimate and plot either one. </a:t>
            </a:r>
          </a:p>
          <a:p>
            <a:pPr>
              <a:spcBef>
                <a:spcPct val="0"/>
              </a:spcBef>
            </a:pPr>
            <a:endParaRPr lang="en-US" dirty="0" smtClean="0"/>
          </a:p>
        </p:txBody>
      </p:sp>
      <p:sp>
        <p:nvSpPr>
          <p:cNvPr id="10137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76491C1-1DF8-4E33-95B0-7455C9B7DE30}" type="slidenum">
              <a:rPr lang="en-US" sz="1200">
                <a:solidFill>
                  <a:srgbClr val="000000"/>
                </a:solidFill>
                <a:latin typeface="Calibri" pitchFamily="34" charset="0"/>
              </a:rPr>
              <a:pPr algn="r"/>
              <a:t>33</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2511414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84B874B3-6186-4752-9C93-2D880384826F}" type="slidenum">
              <a:rPr lang="en-US" smtClean="0">
                <a:solidFill>
                  <a:srgbClr val="000000"/>
                </a:solidFill>
              </a:rPr>
              <a:pPr/>
              <a:t>34</a:t>
            </a:fld>
            <a:endParaRPr lang="en-US" dirty="0" smtClean="0">
              <a:solidFill>
                <a:srgbClr val="000000"/>
              </a:solidFill>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r>
              <a:rPr lang="en-US" dirty="0" smtClean="0"/>
              <a:t>This concept takes us back to the point made in the first lecture on study design about the threat to validity of a cohort study coming from losses to follow-up.  (There</a:t>
            </a:r>
            <a:r>
              <a:rPr lang="en-US" baseline="0" dirty="0" smtClean="0"/>
              <a:t> are other threats to validity in a cohort study such </a:t>
            </a:r>
            <a:r>
              <a:rPr lang="en-US" dirty="0" smtClean="0"/>
              <a:t>as measurement bias and confounding, which we will cover later, but losses to follow-up are</a:t>
            </a:r>
            <a:r>
              <a:rPr lang="en-US" baseline="0" dirty="0" smtClean="0"/>
              <a:t> a substantial concern which are part and parcel of their longitudinal essence</a:t>
            </a:r>
            <a:r>
              <a:rPr lang="en-US" dirty="0" smtClean="0"/>
              <a:t>).  As</a:t>
            </a:r>
            <a:r>
              <a:rPr lang="en-US" baseline="0" dirty="0" smtClean="0"/>
              <a:t> we set forth to perform survival analysis on a fixed cohort study, t</a:t>
            </a:r>
            <a:r>
              <a:rPr lang="en-US" dirty="0" smtClean="0"/>
              <a:t>hose persons lost to follow-up are said to be censored.</a:t>
            </a:r>
            <a:r>
              <a:rPr lang="en-US" baseline="0" dirty="0" smtClean="0"/>
              <a:t>  </a:t>
            </a:r>
            <a:r>
              <a:rPr lang="en-US" dirty="0" smtClean="0"/>
              <a:t>If members of the cohort who are lost</a:t>
            </a:r>
            <a:r>
              <a:rPr lang="en-US" baseline="0" dirty="0" smtClean="0"/>
              <a:t> to follow-up </a:t>
            </a:r>
            <a:r>
              <a:rPr lang="en-US" dirty="0" smtClean="0"/>
              <a:t>are either more or less likely to experience the outcome than those remaining, the resulting  incidence estimate (which can only be calculated using the persons who remain) will be either too high or too low relative to the entire study population who began at</a:t>
            </a:r>
            <a:r>
              <a:rPr lang="en-US" baseline="0" dirty="0" smtClean="0"/>
              <a:t> time zero</a:t>
            </a:r>
            <a:r>
              <a:rPr lang="en-US" dirty="0" smtClean="0"/>
              <a:t>.  This</a:t>
            </a:r>
            <a:r>
              <a:rPr lang="en-US" baseline="0" dirty="0" smtClean="0"/>
              <a:t> is why for our estimate (which can only come from those who remain) to be valid, those who are lost to follow-up (i.e., those who are censored) must have the same incidence of the event as those who remain.  This is why we state that we assume that those who are lost have the same incidence of the event as those who remain in order for our estimate to be valid.  When the incidence of the event is the same in those who are censored as those who remain, we state that censoring is “non-informative”.  </a:t>
            </a:r>
            <a:endParaRPr lang="en-US" dirty="0" smtClean="0"/>
          </a:p>
          <a:p>
            <a:endParaRPr lang="en-US" dirty="0" smtClean="0"/>
          </a:p>
          <a:p>
            <a:r>
              <a:rPr lang="en-US" dirty="0" smtClean="0"/>
              <a:t>We will give formal definitions for “valid” and “unbiased” later in the course, but for now it is clear that we seek unbiased and valid</a:t>
            </a:r>
            <a:r>
              <a:rPr lang="en-US" baseline="0" dirty="0" smtClean="0"/>
              <a:t> answers for our cumulative incidence estimation.  </a:t>
            </a:r>
            <a:endParaRPr lang="en-US" dirty="0" smtClean="0"/>
          </a:p>
          <a:p>
            <a:endParaRPr lang="en-US" dirty="0" smtClean="0"/>
          </a:p>
        </p:txBody>
      </p:sp>
    </p:spTree>
    <p:extLst>
      <p:ext uri="{BB962C8B-B14F-4D97-AF65-F5344CB8AC3E}">
        <p14:creationId xmlns:p14="http://schemas.microsoft.com/office/powerpoint/2010/main" val="30631879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solidFill>
                  <a:srgbClr val="000000"/>
                </a:solidFill>
              </a:rPr>
              <a:pPr/>
              <a:t>35</a:t>
            </a:fld>
            <a:endParaRPr lang="en-US" dirty="0" smtClean="0">
              <a:solidFill>
                <a:srgbClr val="000000"/>
              </a:solidFill>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dirty="0" smtClean="0"/>
              <a:t>Another assumption we must make to get a valid and interpretable Kaplan-Meier estimate has to do with competing events.  To get a valid K-M estimate, we must either have no competing events OR we must assume that there is a reality where competing events can be eliminated/prevented and that these competing events are independent of the outcome in question.  </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1785008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E0EF3DED-BFC2-4F07-AF4F-E6C2386F6E1C}" type="slidenum">
              <a:rPr lang="en-US" smtClean="0">
                <a:solidFill>
                  <a:srgbClr val="000000"/>
                </a:solidFill>
              </a:rPr>
              <a:pPr/>
              <a:t>36</a:t>
            </a:fld>
            <a:endParaRPr lang="en-US" dirty="0" smtClean="0">
              <a:solidFill>
                <a:srgbClr val="000000"/>
              </a:solidFill>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r>
              <a:rPr lang="en-US" dirty="0" smtClean="0"/>
              <a:t>Life tables, as the name implies, were first constructed to look at the cumulative survival (mortality) of large populations over a lifetime.  </a:t>
            </a:r>
          </a:p>
          <a:p>
            <a:endParaRPr lang="en-US" dirty="0" smtClean="0"/>
          </a:p>
          <a:p>
            <a:r>
              <a:rPr lang="en-US" dirty="0" smtClean="0"/>
              <a:t>Historical note:  Life table</a:t>
            </a:r>
            <a:r>
              <a:rPr lang="en-US" baseline="0" dirty="0" smtClean="0"/>
              <a:t>s go back to the 17</a:t>
            </a:r>
            <a:r>
              <a:rPr lang="en-US" baseline="30000" dirty="0" smtClean="0"/>
              <a:t>th</a:t>
            </a:r>
            <a:r>
              <a:rPr lang="en-US" baseline="0" dirty="0" smtClean="0"/>
              <a:t> century.  Their original use has been credited to Edmund Halley.</a:t>
            </a:r>
          </a:p>
          <a:p>
            <a:endParaRPr lang="en-US" baseline="0" dirty="0" smtClean="0"/>
          </a:p>
          <a:p>
            <a:r>
              <a:rPr lang="en-US" sz="1200" b="0" i="0" u="none" strike="noStrike" kern="1200" baseline="0" dirty="0" smtClean="0">
                <a:solidFill>
                  <a:schemeClr val="tx1"/>
                </a:solidFill>
                <a:latin typeface="Times New Roman" pitchFamily="18" charset="0"/>
                <a:ea typeface="+mn-ea"/>
                <a:cs typeface="+mn-cs"/>
              </a:rPr>
              <a:t>Halley, E. An estimate of the degrees of the mortality of mankind, drawn from curious tables of the births and funerals at the city of Breslaw; with an attempt to ascertain the price of annuities upon lives. Philosophical Transactions 17: 596–610, 1693.  </a:t>
            </a:r>
            <a:endParaRPr lang="en-US" dirty="0" smtClean="0"/>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 life table calculation proceeds by dividing time up into discrete pieces, calculating survival probabilities for each piece, and obtaining a cumulative probability of non-event by multiplying the individual probabilities of non-events together.  But,</a:t>
            </a:r>
            <a:r>
              <a:rPr lang="en-US" baseline="0" dirty="0" smtClean="0"/>
              <a:t> unlike Kaplan-Meier,</a:t>
            </a:r>
            <a:r>
              <a:rPr lang="en-US" dirty="0" smtClean="0"/>
              <a:t> the time period pieces are arbitrary</a:t>
            </a:r>
            <a:r>
              <a:rPr lang="en-US" baseline="0" dirty="0" smtClean="0"/>
              <a:t> and </a:t>
            </a:r>
            <a:r>
              <a:rPr lang="en-US" dirty="0" smtClean="0"/>
              <a:t>not determined by the time of each death (event).</a:t>
            </a:r>
            <a:r>
              <a:rPr lang="en-US" baseline="0" dirty="0" smtClean="0"/>
              <a:t>  H</a:t>
            </a:r>
            <a:r>
              <a:rPr lang="en-US" dirty="0" smtClean="0"/>
              <a:t>ence, one does </a:t>
            </a:r>
            <a:r>
              <a:rPr lang="en-US" u="sng" dirty="0" smtClean="0"/>
              <a:t>not</a:t>
            </a:r>
            <a:r>
              <a:rPr lang="en-US" dirty="0" smtClean="0"/>
              <a:t> need</a:t>
            </a:r>
            <a:r>
              <a:rPr lang="en-US" baseline="0" dirty="0" smtClean="0"/>
              <a:t> to know </a:t>
            </a:r>
            <a:r>
              <a:rPr lang="en-US" dirty="0" smtClean="0"/>
              <a:t>the exact time of each death (event).  The time intervals are set by the investigator.  For a lifetime life table (i.e., across</a:t>
            </a:r>
            <a:r>
              <a:rPr lang="en-US" baseline="0" dirty="0" smtClean="0"/>
              <a:t> the spectrum of an entire human’s life),</a:t>
            </a:r>
            <a:r>
              <a:rPr lang="en-US" dirty="0" smtClean="0"/>
              <a:t> they are typically 5-year intervals.   For a cohort study where participants are typically followed for 5-10 years, 1-year or 6-month intervals might be more typical.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Although the investigator does not need to know the exact time of</a:t>
            </a:r>
            <a:r>
              <a:rPr lang="en-US" baseline="0" dirty="0" smtClean="0"/>
              <a:t> each “event”, there is a</a:t>
            </a:r>
            <a:r>
              <a:rPr lang="en-US" dirty="0" smtClean="0"/>
              <a:t> price we pay in order to do the calculation.</a:t>
            </a:r>
            <a:r>
              <a:rPr lang="en-US" baseline="0" dirty="0" smtClean="0"/>
              <a:t>  The price</a:t>
            </a:r>
            <a:r>
              <a:rPr lang="en-US" dirty="0" smtClean="0"/>
              <a:t> is that we must make assumptions about the timing of these. There is no free lunch.  We must assume that in a given interval, the events are occurring at a constant rate and that those censored are becoming censored at a constant rate.   To the extent these assumptions are wrong, the life</a:t>
            </a:r>
            <a:r>
              <a:rPr lang="en-US" baseline="0" dirty="0" smtClean="0"/>
              <a:t> table-derived </a:t>
            </a:r>
            <a:r>
              <a:rPr lang="en-US" dirty="0" smtClean="0"/>
              <a:t>estimates are biased.  In contrast, the K-M approach uses exact times and is not biased. </a:t>
            </a:r>
          </a:p>
        </p:txBody>
      </p:sp>
    </p:spTree>
    <p:extLst>
      <p:ext uri="{BB962C8B-B14F-4D97-AF65-F5344CB8AC3E}">
        <p14:creationId xmlns:p14="http://schemas.microsoft.com/office/powerpoint/2010/main" val="3095291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p>
            <a:fld id="{CB82E90A-C692-4AE8-AF0A-01DC1B0D4FF5}" type="slidenum">
              <a:rPr lang="en-US" smtClean="0">
                <a:solidFill>
                  <a:srgbClr val="000000"/>
                </a:solidFill>
              </a:rPr>
              <a:pPr/>
              <a:t>37</a:t>
            </a:fld>
            <a:endParaRPr lang="en-US" dirty="0" smtClean="0">
              <a:solidFill>
                <a:srgbClr val="000000"/>
              </a:solidFill>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r>
              <a:rPr lang="en-US" dirty="0" smtClean="0"/>
              <a:t>Here we see the life table and K-M survival curve for the same set of data (time to death after diagnosis of primary biliary cirrhosis).  Note that the life table is not a step function.  This is consistent with the underlying assumption that the rate of the event is constant within each interval.  The K-M plot is a step function although it is difficult to appreciate in this graph because there are many events.  It</a:t>
            </a:r>
            <a:r>
              <a:rPr lang="en-US" baseline="0" dirty="0" smtClean="0"/>
              <a:t> is</a:t>
            </a:r>
            <a:r>
              <a:rPr lang="en-US" dirty="0" smtClean="0"/>
              <a:t> easier to see this step function in the small n example that we showed earlier today. </a:t>
            </a:r>
          </a:p>
        </p:txBody>
      </p:sp>
    </p:spTree>
    <p:extLst>
      <p:ext uri="{BB962C8B-B14F-4D97-AF65-F5344CB8AC3E}">
        <p14:creationId xmlns:p14="http://schemas.microsoft.com/office/powerpoint/2010/main" val="30908821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What we have explained so in both the Kaplan-Meier approach and the life</a:t>
            </a:r>
            <a:r>
              <a:rPr lang="en-US" baseline="0" dirty="0" smtClean="0"/>
              <a:t> table approach has used data from a fixed cohort followed forward.  This is not the only way these approaches, particularly the life table method, can be used.  Specifically, the conditional probability of event data do not need to come from the same group of people.  Instead, we could change the time scale to age and then use age-specific probabilities of the event obtained from different groups of people of different ages.  In this way, we can piece together a cohort as it ages.  </a:t>
            </a: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solidFill>
                  <a:srgbClr val="000000"/>
                </a:solidFill>
                <a:latin typeface="Calibri" pitchFamily="34" charset="0"/>
              </a:rPr>
              <a:pPr algn="r"/>
              <a:t>38</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3794799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2A3E5A3-8C12-4DCE-BB08-54FE25DA7304}" type="slidenum">
              <a:rPr lang="en-US" smtClean="0">
                <a:solidFill>
                  <a:srgbClr val="000000"/>
                </a:solidFill>
              </a:rPr>
              <a:pPr/>
              <a:t>39</a:t>
            </a:fld>
            <a:endParaRPr lang="en-US" dirty="0" smtClean="0">
              <a:solidFill>
                <a:srgbClr val="000000"/>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dirty="0" smtClean="0"/>
              <a:t>Incidence</a:t>
            </a:r>
            <a:r>
              <a:rPr lang="en-US" baseline="0" dirty="0" smtClean="0"/>
              <a:t> rates come in two types: </a:t>
            </a:r>
            <a:r>
              <a:rPr lang="en-US" dirty="0" smtClean="0"/>
              <a:t>average incidence rate (often just called an “incidence rate”), which we discuss first, and an instantaneous incidence rate (often just called a “hazard”), which we will discuss later.  </a:t>
            </a:r>
          </a:p>
          <a:p>
            <a:endParaRPr lang="en-US" dirty="0" smtClean="0"/>
          </a:p>
          <a:p>
            <a:r>
              <a:rPr lang="en-US" dirty="0" smtClean="0"/>
              <a:t>Historical</a:t>
            </a:r>
            <a:r>
              <a:rPr lang="en-US" baseline="0" dirty="0" smtClean="0"/>
              <a:t> note:  Sometimes it is believed that rates are a new discovery or calculation.  They are not.  Their use in health-related research goes back to at least the work of William Farr (mid 1800’s) and Joshua Milne (1837).  Their theoretical conception by mathematicians go back even earlier than that.  A humorous piece on how rates are continually rediscovered can be found in:  Vandenbroucke J.  On the rediscovery of a distinction.  AJE 1</a:t>
            </a:r>
            <a:r>
              <a:rPr lang="en-US" sz="1200" b="0" i="0" u="none" strike="noStrike" baseline="0" dirty="0" smtClean="0"/>
              <a:t>21: 627–628, 1985.  Farr worked extensively with John Snow, who is sometimes credited as the “father of epidemiology”.  Careful historians, however, note that Farr should be given just as much credit.    </a:t>
            </a:r>
            <a:r>
              <a:rPr lang="en-US" sz="1200" b="0" i="0" u="none" strike="noStrike" kern="1200" baseline="0" dirty="0" smtClean="0">
                <a:solidFill>
                  <a:schemeClr val="tx1"/>
                </a:solidFill>
                <a:latin typeface="Times New Roman" pitchFamily="18" charset="0"/>
                <a:ea typeface="+mn-ea"/>
                <a:cs typeface="+mn-cs"/>
                <a:hlinkClick r:id="rId3"/>
              </a:rPr>
              <a:t> </a:t>
            </a:r>
          </a:p>
          <a:p>
            <a:endParaRPr lang="en-US" dirty="0" smtClean="0"/>
          </a:p>
        </p:txBody>
      </p:sp>
    </p:spTree>
    <p:extLst>
      <p:ext uri="{BB962C8B-B14F-4D97-AF65-F5344CB8AC3E}">
        <p14:creationId xmlns:p14="http://schemas.microsoft.com/office/powerpoint/2010/main" val="23725040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2A3E5A3-8C12-4DCE-BB08-54FE25DA7304}" type="slidenum">
              <a:rPr lang="en-US" smtClean="0">
                <a:solidFill>
                  <a:srgbClr val="000000"/>
                </a:solidFill>
              </a:rPr>
              <a:pPr/>
              <a:t>40</a:t>
            </a:fld>
            <a:endParaRPr lang="en-US" dirty="0" smtClean="0">
              <a:solidFill>
                <a:srgbClr val="000000"/>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dirty="0" smtClean="0"/>
              <a:t>An incidence rate also has the number of incident events (E) as the numerator, but its denominator is different: person-time.  </a:t>
            </a:r>
            <a:r>
              <a:rPr lang="en-US" baseline="0" dirty="0" smtClean="0"/>
              <a:t> Person-time refers to the amount of time, in aggregate, any single person or group of persons has been observed.  For one person, person-time is simply the amount of time the person has been observed.  For a group of persons, it is the sum of the individual amounts of time each person has been followed.  The duration of time each person has been followed may be different or it may be the same.  If the duration is the same, then person-time for a group of persons is simply </a:t>
            </a:r>
            <a:r>
              <a:rPr lang="en-US" dirty="0" smtClean="0"/>
              <a:t>the product of the number of persons x the number of time units they were observed (N*T).  As we will see later, this N x</a:t>
            </a:r>
            <a:r>
              <a:rPr lang="en-US" baseline="0" dirty="0" smtClean="0"/>
              <a:t> T calculation is used a close approximation to person-time in large populations for which individual level measurement is not available. </a:t>
            </a:r>
            <a:endParaRPr lang="en-US" dirty="0" smtClean="0"/>
          </a:p>
          <a:p>
            <a:endParaRPr lang="en-US" dirty="0" smtClean="0"/>
          </a:p>
          <a:p>
            <a:pPr marL="0" indent="0">
              <a:buFont typeface="Arial" panose="020B0604020202020204" pitchFamily="34" charset="0"/>
              <a:buNone/>
            </a:pPr>
            <a:r>
              <a:rPr lang="en-US" sz="2800" dirty="0" smtClean="0"/>
              <a:t>Person-time is a different kind of time than we are used to in everyday life.  Except when considering a single</a:t>
            </a:r>
            <a:r>
              <a:rPr lang="en-US" sz="2800" baseline="0" dirty="0" smtClean="0"/>
              <a:t> person, person-time is not </a:t>
            </a:r>
            <a:r>
              <a:rPr lang="en-US" dirty="0" smtClean="0"/>
              <a:t>a stretch of continuous calendar time (e.g., 5 consecutive years).  Instead, it</a:t>
            </a:r>
            <a:r>
              <a:rPr lang="en-US" baseline="0" dirty="0" smtClean="0"/>
              <a:t> is </a:t>
            </a:r>
            <a:r>
              <a:rPr lang="en-US" dirty="0" smtClean="0"/>
              <a:t>an aggregation (or collection) of individual blocks of time contributed by each person in a cohort of interest who was observed for the event</a:t>
            </a:r>
            <a:r>
              <a:rPr lang="en-US" baseline="0" dirty="0" smtClean="0"/>
              <a:t> of interest.  This sum of person-time can expressed in any unit, such as person-years, person-months, person-days, etc.   Even in a single individual, person-time may not be a continuous stretch of calendar time in any given study in that a single person may go in and out of being at risk and thus may contribute discontinuous stretches of person-time to his/her total person-time.  </a:t>
            </a:r>
            <a:endParaRPr lang="en-US" dirty="0" smtClean="0"/>
          </a:p>
          <a:p>
            <a:endParaRPr lang="en-US" dirty="0" smtClean="0"/>
          </a:p>
          <a:p>
            <a:endParaRPr lang="en-US" dirty="0" smtClean="0"/>
          </a:p>
        </p:txBody>
      </p:sp>
    </p:spTree>
    <p:extLst>
      <p:ext uri="{BB962C8B-B14F-4D97-AF65-F5344CB8AC3E}">
        <p14:creationId xmlns:p14="http://schemas.microsoft.com/office/powerpoint/2010/main" val="3944673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smtClean="0"/>
              <a:t>The two other</a:t>
            </a:r>
            <a:r>
              <a:rPr lang="en-US" baseline="0" dirty="0" smtClean="0"/>
              <a:t> ways to sample a fixed cohort are:</a:t>
            </a:r>
            <a:endParaRPr lang="en-US" dirty="0" smtClean="0"/>
          </a:p>
          <a:p>
            <a:endParaRPr lang="en-US" dirty="0" smtClean="0"/>
          </a:p>
          <a:p>
            <a:r>
              <a:rPr lang="en-US" dirty="0" smtClean="0"/>
              <a:t>Cross-sectional sampling — </a:t>
            </a:r>
            <a:r>
              <a:rPr lang="en-US" baseline="0" dirty="0" smtClean="0"/>
              <a:t>sample everyone </a:t>
            </a:r>
            <a:r>
              <a:rPr lang="en-US" dirty="0" smtClean="0"/>
              <a:t>at one point in time</a:t>
            </a:r>
          </a:p>
          <a:p>
            <a:r>
              <a:rPr lang="en-US" dirty="0" smtClean="0"/>
              <a:t>Case-control</a:t>
            </a:r>
            <a:r>
              <a:rPr lang="en-US" baseline="0" dirty="0" smtClean="0"/>
              <a:t> sampling — </a:t>
            </a:r>
            <a:r>
              <a:rPr lang="en-US" dirty="0" smtClean="0"/>
              <a:t>a strategic sampling scheme limited to just those who developed your outcome of interest and a reference group.</a:t>
            </a:r>
          </a:p>
          <a:p>
            <a:endParaRPr lang="en-US" dirty="0" smtClean="0"/>
          </a:p>
        </p:txBody>
      </p:sp>
      <p:sp>
        <p:nvSpPr>
          <p:cNvPr id="2" name="Date Placeholder 1"/>
          <p:cNvSpPr>
            <a:spLocks noGrp="1"/>
          </p:cNvSpPr>
          <p:nvPr>
            <p:ph type="dt" idx="10"/>
          </p:nvPr>
        </p:nvSpPr>
        <p:spPr/>
        <p:txBody>
          <a:bodyPr/>
          <a:lstStyle/>
          <a:p>
            <a:pPr>
              <a:defRPr/>
            </a:pPr>
            <a:fld id="{E7680D11-3A9B-4D6B-8E0B-0B246FB7C059}" type="datetime1">
              <a:rPr lang="en-US" smtClean="0"/>
              <a:t>10/28/2019</a:t>
            </a:fld>
            <a:endParaRPr lang="en-US" dirty="0"/>
          </a:p>
        </p:txBody>
      </p:sp>
    </p:spTree>
    <p:extLst>
      <p:ext uri="{BB962C8B-B14F-4D97-AF65-F5344CB8AC3E}">
        <p14:creationId xmlns:p14="http://schemas.microsoft.com/office/powerpoint/2010/main" val="37782179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FCD34720-31CA-49B7-B3A5-FBD305AAB8EA}" type="slidenum">
              <a:rPr lang="en-US" smtClean="0">
                <a:solidFill>
                  <a:srgbClr val="000000"/>
                </a:solidFill>
              </a:rPr>
              <a:pPr/>
              <a:t>41</a:t>
            </a:fld>
            <a:endParaRPr lang="en-US" dirty="0" smtClean="0">
              <a:solidFill>
                <a:srgbClr val="000000"/>
              </a:solidFill>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dirty="0" smtClean="0"/>
              <a:t>Here are the calculations from the S+N text’s example using individual-level data to calculate a person-time incidence,</a:t>
            </a:r>
            <a:r>
              <a:rPr lang="en-US" baseline="0" dirty="0" smtClean="0"/>
              <a:t> in this case as </a:t>
            </a:r>
            <a:r>
              <a:rPr lang="en-US" dirty="0" smtClean="0"/>
              <a:t>“average” incidence rate.  Note that the person-time in months is just the sum of the number of months from the previous graphic showing how long each person was observed in the study</a:t>
            </a:r>
            <a:r>
              <a:rPr lang="en-US" baseline="0" dirty="0" smtClean="0"/>
              <a:t> prior to getting the event of interest, drop-out, administrative censoring, or a competing event (although there are no competing events in this example).</a:t>
            </a:r>
            <a:r>
              <a:rPr lang="en-US" dirty="0" smtClean="0"/>
              <a:t>  Because this example</a:t>
            </a:r>
            <a:r>
              <a:rPr lang="en-US" baseline="0" dirty="0" smtClean="0"/>
              <a:t> is depicted as a fixed cohort, all participants were “shifted to the left”, but this is not fundamentally nece</a:t>
            </a:r>
            <a:r>
              <a:rPr lang="en-US" dirty="0" smtClean="0"/>
              <a:t>ssary for the calculation of average</a:t>
            </a:r>
            <a:r>
              <a:rPr lang="en-US" baseline="0" dirty="0" smtClean="0"/>
              <a:t> </a:t>
            </a:r>
            <a:r>
              <a:rPr lang="en-US" dirty="0" smtClean="0"/>
              <a:t>incidence rates.  Also, the S+N text calculates incidence rates separately for the first year of follow-up and then for the second year of follow-up, but this is not necessary unless</a:t>
            </a:r>
            <a:r>
              <a:rPr lang="en-US" baseline="0" dirty="0" smtClean="0"/>
              <a:t> there is specific interest in tracking the role of calendar time (e.g., rate in 2018, 2019, 2020, etc.).</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numerator is, as always, just the number of events; here, 6 deaths.  We could express</a:t>
            </a:r>
            <a:r>
              <a:rPr lang="en-US" baseline="0" dirty="0" smtClean="0"/>
              <a:t> the incidence rate per unit person-month or as any person-time unit.  What is conventional, however, in many fields is person-years.  It is also conventional to present rates that have i</a:t>
            </a:r>
            <a:r>
              <a:rPr lang="en-US" dirty="0" smtClean="0"/>
              <a:t>ntegers greater than 1 to the left of the decimal point.</a:t>
            </a:r>
            <a:r>
              <a:rPr lang="en-US" baseline="0" dirty="0" smtClean="0"/>
              <a:t> </a:t>
            </a:r>
            <a:r>
              <a:rPr lang="en-US" dirty="0" smtClean="0"/>
              <a:t> We</a:t>
            </a:r>
            <a:r>
              <a:rPr lang="en-US" baseline="0" dirty="0" smtClean="0"/>
              <a:t> achieve this in this example</a:t>
            </a:r>
            <a:r>
              <a:rPr lang="en-US" dirty="0" smtClean="0"/>
              <a:t> when we converted from</a:t>
            </a:r>
            <a:r>
              <a:rPr lang="en-US" baseline="0" dirty="0" smtClean="0"/>
              <a:t> per</a:t>
            </a:r>
            <a:r>
              <a:rPr lang="en-US" dirty="0" smtClean="0"/>
              <a:t> person-year</a:t>
            </a:r>
            <a:r>
              <a:rPr lang="en-US" baseline="0" dirty="0" smtClean="0"/>
              <a:t> to per 10 person-years</a:t>
            </a:r>
            <a:r>
              <a:rPr lang="en-US" dirty="0" smtClean="0"/>
              <a:t>. The decimal point is then moved for the fraction 6/9.583 to give the rate per 10 person-year or per 100 person-years (i.e.,</a:t>
            </a:r>
            <a:r>
              <a:rPr lang="en-US" baseline="0" dirty="0" smtClean="0"/>
              <a:t> 0.626 cases per person-year equals 6.26 cases per 10 person-years)</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The concept of person-time</a:t>
            </a:r>
            <a:r>
              <a:rPr lang="en-US" baseline="0" dirty="0" smtClean="0"/>
              <a:t> is sometimes a source of confusion but it need not be.  Think  of person-time as a collection of bits of observation time contributed by different people.   Not all people contribute the same amount of time.  In this example, we just add up time of observation from each participant to get our sum of 115 person-months.  We have this construct person-time to distinguish it from the more common meaning of time, some continuous duration or stretch of time, for example here, 115 months in a row (as in calendar time).   Person-time is also different than age (which is time from birth)).  In our example, we cannot say that our rate has any meaning over 115 months in a row in any single person or group of persons.  Person-time is a collection of time as opposed to a string or run of time. </a:t>
            </a:r>
            <a:endParaRPr lang="en-US" dirty="0" smtClean="0"/>
          </a:p>
          <a:p>
            <a:endParaRPr lang="en-US" dirty="0" smtClean="0"/>
          </a:p>
        </p:txBody>
      </p:sp>
    </p:spTree>
    <p:extLst>
      <p:ext uri="{BB962C8B-B14F-4D97-AF65-F5344CB8AC3E}">
        <p14:creationId xmlns:p14="http://schemas.microsoft.com/office/powerpoint/2010/main" val="30613401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F5F8A61-984B-4568-8548-15DE7B12D084}" type="slidenum">
              <a:rPr lang="en-US" smtClean="0">
                <a:solidFill>
                  <a:srgbClr val="000000"/>
                </a:solidFill>
              </a:rPr>
              <a:pPr/>
              <a:t>42</a:t>
            </a:fld>
            <a:endParaRPr lang="en-US" dirty="0" smtClean="0">
              <a:solidFill>
                <a:srgbClr val="000000"/>
              </a:solidFill>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r>
              <a:rPr lang="en-US" dirty="0" smtClean="0"/>
              <a:t>The</a:t>
            </a:r>
            <a:r>
              <a:rPr lang="en-US" baseline="0" dirty="0" smtClean="0"/>
              <a:t> magnitude of these average incidence rate values are not immediately intuitive, like a percentage is, but after you work with them for a while you can begin to develop a feeling for them.  </a:t>
            </a:r>
            <a:r>
              <a:rPr lang="en-US" dirty="0" smtClean="0"/>
              <a:t>You</a:t>
            </a:r>
            <a:r>
              <a:rPr lang="en-US" baseline="0" dirty="0" smtClean="0"/>
              <a:t> can begin to get a feeling of the magnitude of incidence rates when looking at actual values for diseases for which you already have a feeling for their relative frequency.  Cancer is less common than heart disease which is less common than acute respiratory infections.  With this relative context in mind, you can now begin to get a feeling of the incidence rates of these conditions.  </a:t>
            </a:r>
          </a:p>
          <a:p>
            <a:endParaRPr lang="en-US" baseline="0" dirty="0" smtClean="0"/>
          </a:p>
          <a:p>
            <a:r>
              <a:rPr lang="en-US" baseline="0" dirty="0" smtClean="0"/>
              <a:t>Cancers are per “100,000 person-years” type of illness.  However, because there are so many different forms of cancer, they begin to add up to have major public health importance.  Heart disease, of which there are fewer forms, are a per “10,000 person-years” type of illness.  In contrast, HIV infection in men who have sex with men is between 1 and 4 cases per 100 person-years.  Acute respiratory infection in children less than 5 years old is said have an incidence of 159.5 cases 100 person-years (</a:t>
            </a:r>
            <a:r>
              <a:rPr lang="en-US" sz="1200" b="0" i="0" u="none" strike="noStrike" kern="1200" baseline="0" dirty="0" smtClean="0">
                <a:solidFill>
                  <a:schemeClr val="tx1"/>
                </a:solidFill>
                <a:latin typeface="Times New Roman" pitchFamily="18" charset="0"/>
                <a:ea typeface="+mn-ea"/>
                <a:cs typeface="+mn-cs"/>
              </a:rPr>
              <a:t>Benson V, Marano MA. Current estimates from the National Health Interview Survey 1995. </a:t>
            </a:r>
            <a:r>
              <a:rPr lang="en-US" sz="1200" b="0" i="1" u="none" strike="noStrike" kern="1200" baseline="0" dirty="0" smtClean="0">
                <a:solidFill>
                  <a:schemeClr val="tx1"/>
                </a:solidFill>
                <a:latin typeface="Times New Roman" pitchFamily="18" charset="0"/>
                <a:ea typeface="+mn-ea"/>
                <a:cs typeface="+mn-cs"/>
              </a:rPr>
              <a:t>Vital Health Stat</a:t>
            </a:r>
            <a:r>
              <a:rPr lang="en-US" sz="1200" b="0" i="0" u="none" strike="noStrike" kern="1200" baseline="0" dirty="0" smtClean="0">
                <a:solidFill>
                  <a:schemeClr val="tx1"/>
                </a:solidFill>
                <a:latin typeface="Times New Roman" pitchFamily="18" charset="0"/>
                <a:ea typeface="+mn-ea"/>
                <a:cs typeface="+mn-cs"/>
              </a:rPr>
              <a:t>. 1998;10:1–428) although this actually may be too low. </a:t>
            </a:r>
            <a:endParaRPr lang="en-US" baseline="0" dirty="0" smtClean="0"/>
          </a:p>
          <a:p>
            <a:endParaRPr lang="en-US" baseline="0" dirty="0" smtClean="0"/>
          </a:p>
          <a:p>
            <a:r>
              <a:rPr lang="en-US" baseline="0" dirty="0" smtClean="0"/>
              <a:t>It is not easy for most humans to develop intuition for these absolute rate values in isolation.  For many people, thinking about the values in comparison to some of these landmark values in the chart gives a rate a meaning.  For example, a rate of 25 per 100,000 person-years is less common than the most common cancers.  It is the rate of a middle-level incidence cancer such as melanoma (~23 cases per 100,000 person-years in the U.S.). </a:t>
            </a:r>
            <a:endParaRPr lang="en-US" dirty="0" smtClean="0"/>
          </a:p>
        </p:txBody>
      </p:sp>
    </p:spTree>
    <p:extLst>
      <p:ext uri="{BB962C8B-B14F-4D97-AF65-F5344CB8AC3E}">
        <p14:creationId xmlns:p14="http://schemas.microsoft.com/office/powerpoint/2010/main" val="34064403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ln/>
        </p:spPr>
      </p:sp>
      <p:sp>
        <p:nvSpPr>
          <p:cNvPr id="104450"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contrast</a:t>
            </a:r>
            <a:r>
              <a:rPr lang="en-US" baseline="0" dirty="0" smtClean="0"/>
              <a:t> to a cumulative incidence approach</a:t>
            </a:r>
            <a:r>
              <a:rPr lang="en-US" dirty="0" smtClean="0"/>
              <a:t>, calculating incidence rates by</a:t>
            </a:r>
            <a:r>
              <a:rPr lang="en-US" baseline="0" dirty="0" smtClean="0"/>
              <a:t> putting</a:t>
            </a:r>
            <a:r>
              <a:rPr lang="en-US" dirty="0" smtClean="0"/>
              <a:t> times of NSAID use and non-use into the appropriate</a:t>
            </a:r>
            <a:r>
              <a:rPr lang="en-US" baseline="0" dirty="0" smtClean="0"/>
              <a:t> person-time bins a</a:t>
            </a:r>
            <a:r>
              <a:rPr lang="en-US" dirty="0" smtClean="0"/>
              <a:t>ccount for person-time experienced in</a:t>
            </a:r>
            <a:r>
              <a:rPr lang="en-US" baseline="0" dirty="0" smtClean="0"/>
              <a:t> the</a:t>
            </a:r>
            <a:r>
              <a:rPr lang="en-US" dirty="0" smtClean="0"/>
              <a:t> time-varying exposure.</a:t>
            </a:r>
            <a:r>
              <a:rPr lang="en-US" baseline="0" dirty="0" smtClean="0"/>
              <a:t>  This </a:t>
            </a:r>
            <a:r>
              <a:rPr lang="en-US" dirty="0" smtClean="0"/>
              <a:t>is the solution to deal with the problem of changing exposure over time.  There is an assumption, however, and it is that whatever effect NSAID use has on CAD risk will occur during NSAID usage but that this effect will “wash out” when use is stopped.  If the “wash out” is not thought to be immediate, a time period that approximates whatever the wash out time is thought to occur can be added to avoid attributing time to non-exposure person-time before the exposure effect has been removed.  </a:t>
            </a:r>
          </a:p>
          <a:p>
            <a:endParaRPr lang="en-US" dirty="0" smtClean="0"/>
          </a:p>
          <a:p>
            <a:r>
              <a:rPr lang="en-US" dirty="0" smtClean="0"/>
              <a:t>Shown is a graphical representation of how an</a:t>
            </a:r>
            <a:r>
              <a:rPr lang="en-US" baseline="0" dirty="0" smtClean="0"/>
              <a:t> individual </a:t>
            </a:r>
            <a:r>
              <a:rPr lang="en-US" dirty="0" smtClean="0"/>
              <a:t>patient can contribute person-time as unexposed (no</a:t>
            </a:r>
            <a:r>
              <a:rPr lang="en-US" baseline="0" dirty="0" smtClean="0"/>
              <a:t> NSAID use)</a:t>
            </a:r>
            <a:r>
              <a:rPr lang="en-US" dirty="0" smtClean="0"/>
              <a:t>, then exposed (using NSAIDs), and then (after a wash-out period) as unexposed again.</a:t>
            </a:r>
          </a:p>
        </p:txBody>
      </p:sp>
    </p:spTree>
    <p:extLst>
      <p:ext uri="{BB962C8B-B14F-4D97-AF65-F5344CB8AC3E}">
        <p14:creationId xmlns:p14="http://schemas.microsoft.com/office/powerpoint/2010/main" val="18421138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237FB452-F8FB-400A-A8E0-8E7DCB797659}" type="slidenum">
              <a:rPr lang="en-US" smtClean="0">
                <a:solidFill>
                  <a:srgbClr val="000000"/>
                </a:solidFill>
              </a:rPr>
              <a:pPr/>
              <a:t>44</a:t>
            </a:fld>
            <a:endParaRPr lang="en-US" dirty="0" smtClean="0">
              <a:solidFill>
                <a:srgbClr val="000000"/>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smtClean="0"/>
              <a:t>Average incidence rates have the clearest meaning and</a:t>
            </a:r>
            <a:r>
              <a:rPr lang="en-US" baseline="0" dirty="0" smtClean="0"/>
              <a:t> relevance if they represent a constant rate over the period in which they were derived.  </a:t>
            </a:r>
            <a:endParaRPr lang="en-US" dirty="0" smtClean="0"/>
          </a:p>
        </p:txBody>
      </p:sp>
    </p:spTree>
    <p:extLst>
      <p:ext uri="{BB962C8B-B14F-4D97-AF65-F5344CB8AC3E}">
        <p14:creationId xmlns:p14="http://schemas.microsoft.com/office/powerpoint/2010/main" val="10514518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E143C071-FD23-4414-A1DF-CB33E489E59F}" type="slidenum">
              <a:rPr lang="en-US" smtClean="0">
                <a:solidFill>
                  <a:srgbClr val="000000"/>
                </a:solidFill>
              </a:rPr>
              <a:pPr/>
              <a:t>45</a:t>
            </a:fld>
            <a:endParaRPr lang="en-US" dirty="0" smtClean="0">
              <a:solidFill>
                <a:srgbClr val="000000"/>
              </a:solidFill>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r>
              <a:rPr lang="en-US" dirty="0" smtClean="0"/>
              <a:t>When we take the limit of the right-side expression as the time interval approaches zero, we are getting an expression for the instantaneous probability of failing at time </a:t>
            </a:r>
            <a:r>
              <a:rPr lang="en-US" i="1" dirty="0" smtClean="0"/>
              <a:t>t </a:t>
            </a:r>
            <a:r>
              <a:rPr lang="en-US" i="0" dirty="0" smtClean="0"/>
              <a:t>in</a:t>
            </a:r>
            <a:r>
              <a:rPr lang="en-US" i="0" baseline="0" dirty="0" smtClean="0"/>
              <a:t> a very small period of time</a:t>
            </a:r>
            <a:r>
              <a:rPr lang="en-US" dirty="0" smtClean="0"/>
              <a:t>. Another way of saying this is that the conditional failure rate or hazard function h(t) gives the instantaneous potential for failing at time</a:t>
            </a:r>
            <a:r>
              <a:rPr lang="en-US" i="1" dirty="0" smtClean="0"/>
              <a:t> t</a:t>
            </a:r>
            <a:r>
              <a:rPr lang="en-US" dirty="0" smtClean="0"/>
              <a:t> per unit time, given survival up to time </a:t>
            </a:r>
            <a:r>
              <a:rPr lang="en-US" i="1" dirty="0" smtClean="0"/>
              <a:t>t</a:t>
            </a:r>
            <a:r>
              <a:rPr lang="en-US" dirty="0" smtClean="0"/>
              <a:t>.   As you can see from this formula, estimating the hazard rate at a given point in time requires calculus and cannot be hand calculated directly from the data with simple</a:t>
            </a:r>
            <a:r>
              <a:rPr lang="en-US" baseline="0" dirty="0" smtClean="0"/>
              <a:t> math</a:t>
            </a:r>
            <a:r>
              <a:rPr lang="en-US" dirty="0" smtClean="0"/>
              <a:t> — as we did for the average incidence rate.  We will not, however, be doing any calculus ourselves</a:t>
            </a:r>
            <a:r>
              <a:rPr lang="en-US" baseline="0" dirty="0" smtClean="0"/>
              <a:t> in this course,  Instead, we will use statistical software to do this for us.</a:t>
            </a:r>
            <a:endParaRPr lang="en-US" dirty="0" smtClean="0"/>
          </a:p>
        </p:txBody>
      </p:sp>
    </p:spTree>
    <p:extLst>
      <p:ext uri="{BB962C8B-B14F-4D97-AF65-F5344CB8AC3E}">
        <p14:creationId xmlns:p14="http://schemas.microsoft.com/office/powerpoint/2010/main" val="36232827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016000" y="701675"/>
            <a:ext cx="4676775" cy="3508375"/>
          </a:xfrm>
          <a:ln/>
        </p:spPr>
      </p:sp>
      <p:sp>
        <p:nvSpPr>
          <p:cNvPr id="43010" name="Rectangle 3"/>
          <p:cNvSpPr>
            <a:spLocks noGrp="1" noChangeArrowheads="1"/>
          </p:cNvSpPr>
          <p:nvPr>
            <p:ph type="body" idx="1"/>
          </p:nvPr>
        </p:nvSpPr>
        <p:spPr>
          <a:noFill/>
          <a:ln/>
        </p:spPr>
        <p:txBody>
          <a:bodyPr/>
          <a:lstStyle/>
          <a:p>
            <a:r>
              <a:rPr lang="en-US" dirty="0" smtClean="0"/>
              <a:t>Now, we show even shorter intervals. As in the previous</a:t>
            </a:r>
            <a:r>
              <a:rPr lang="en-US" baseline="0" dirty="0" smtClean="0"/>
              <a:t> slide, w</a:t>
            </a:r>
            <a:r>
              <a:rPr lang="en-US" dirty="0" smtClean="0">
                <a:sym typeface="Symbol" panose="05050102010706020507" pitchFamily="18" charset="2"/>
              </a:rPr>
              <a:t>e</a:t>
            </a:r>
            <a:r>
              <a:rPr lang="en-US" baseline="0" dirty="0" smtClean="0">
                <a:sym typeface="Symbol" panose="05050102010706020507" pitchFamily="18" charset="2"/>
              </a:rPr>
              <a:t> could calculate the conditional probability of the event in each time period. But, w</a:t>
            </a:r>
            <a:r>
              <a:rPr lang="en-US" dirty="0" smtClean="0"/>
              <a:t>e</a:t>
            </a:r>
            <a:r>
              <a:rPr lang="en-US" baseline="0" dirty="0" smtClean="0"/>
              <a:t> imagine making the intervals even shorter.  At this juncture, we need calculus to estimate the actual value, what we call the “hazard”.</a:t>
            </a:r>
            <a:endParaRPr lang="en-US" dirty="0" smtClean="0"/>
          </a:p>
        </p:txBody>
      </p:sp>
    </p:spTree>
    <p:extLst>
      <p:ext uri="{BB962C8B-B14F-4D97-AF65-F5344CB8AC3E}">
        <p14:creationId xmlns:p14="http://schemas.microsoft.com/office/powerpoint/2010/main" val="13052000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24FE56C5-42A0-44D5-B974-94D288C8C3A5}" type="slidenum">
              <a:rPr lang="en-US" smtClean="0">
                <a:solidFill>
                  <a:srgbClr val="000000"/>
                </a:solidFill>
              </a:rPr>
              <a:pPr/>
              <a:t>47</a:t>
            </a:fld>
            <a:endParaRPr lang="en-US" dirty="0" smtClean="0">
              <a:solidFill>
                <a:srgbClr val="000000"/>
              </a:solidFill>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r>
              <a:rPr lang="en-US" dirty="0" smtClean="0"/>
              <a:t>It is useful to be able to see the shape of a hazard function.  This graph illustrates a hazard function with a 'bathtub shape'. This graph is depicting the hazard function for death in the general U.S. population over the lifespan.</a:t>
            </a:r>
            <a:r>
              <a:rPr lang="en-US" baseline="0" dirty="0" smtClean="0"/>
              <a:t>   Notice that here age is the time on x axis</a:t>
            </a:r>
            <a:r>
              <a:rPr lang="en-US" dirty="0" smtClean="0"/>
              <a:t>.  Hazard is high shortly after birth but drops rapidly and remains at a relatively low level during youth and middle age.   Hazard starts to rise later in life and increases steadily.  </a:t>
            </a:r>
          </a:p>
          <a:p>
            <a:endParaRPr lang="en-US" dirty="0" smtClean="0"/>
          </a:p>
          <a:p>
            <a:r>
              <a:rPr lang="en-US" dirty="0" smtClean="0"/>
              <a:t>Other metrics of interest, such as the survival function, can be derived from the hazard. Once we have obtained the hazard, we can easily obtain these other functions of interest.   The hazard function is the basis for proportional hazards regression model.  </a:t>
            </a:r>
            <a:br>
              <a:rPr lang="en-US" dirty="0" smtClean="0"/>
            </a:br>
            <a:endParaRPr lang="en-US" dirty="0" smtClean="0"/>
          </a:p>
          <a:p>
            <a:r>
              <a:rPr lang="en-US" dirty="0" smtClean="0"/>
              <a:t>Note how much more this plot tells you than can be understood from an average incidence rate when incidence is not constant.  An</a:t>
            </a:r>
            <a:r>
              <a:rPr lang="en-US" baseline="0" dirty="0" smtClean="0"/>
              <a:t> average incidence rate gives you one number — by definition.  Does one number adequately depict what is going on in this plot?  No.   This one number is not wrong;  it is just that it is not very useful.  This illustrates how when the underlying hazard function is not constant, the average incidence rate falls short of being informative.  </a:t>
            </a:r>
            <a:endParaRPr lang="en-US" dirty="0" smtClean="0"/>
          </a:p>
          <a:p>
            <a:endParaRPr lang="en-US" dirty="0" smtClean="0"/>
          </a:p>
        </p:txBody>
      </p:sp>
    </p:spTree>
    <p:extLst>
      <p:ext uri="{BB962C8B-B14F-4D97-AF65-F5344CB8AC3E}">
        <p14:creationId xmlns:p14="http://schemas.microsoft.com/office/powerpoint/2010/main" val="19553236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2A38D09A-314F-40B2-A0A4-7B85401316D8}" type="slidenum">
              <a:rPr lang="en-US" smtClean="0">
                <a:solidFill>
                  <a:srgbClr val="000000"/>
                </a:solidFill>
              </a:rPr>
              <a:pPr/>
              <a:t>48</a:t>
            </a:fld>
            <a:endParaRPr lang="en-US" dirty="0" smtClean="0">
              <a:solidFill>
                <a:srgbClr val="000000"/>
              </a:solidFill>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US" dirty="0" smtClean="0"/>
              <a:t>Here is the relationship between the hazard function and survival function, shown again, when the hazard is constant. If the hazard function is constant,</a:t>
            </a:r>
            <a:r>
              <a:rPr lang="en-US" baseline="0" dirty="0" smtClean="0"/>
              <a:t> </a:t>
            </a:r>
            <a:r>
              <a:rPr lang="en-US" dirty="0" smtClean="0"/>
              <a:t>i.e., h(t) = </a:t>
            </a:r>
            <a:r>
              <a:rPr lang="el-GR" dirty="0" smtClean="0">
                <a:cs typeface="Times New Roman" pitchFamily="18" charset="0"/>
              </a:rPr>
              <a:t>λ</a:t>
            </a:r>
            <a:r>
              <a:rPr lang="en-US" dirty="0" smtClean="0"/>
              <a:t>, then it can be shown that the corresponding survival function is given by the following formula: S(t) equals e to the power minus </a:t>
            </a:r>
            <a:r>
              <a:rPr lang="el-GR" dirty="0" smtClean="0">
                <a:cs typeface="Times New Roman" pitchFamily="18" charset="0"/>
              </a:rPr>
              <a:t>λ</a:t>
            </a:r>
            <a:r>
              <a:rPr lang="en-US" dirty="0" smtClean="0"/>
              <a:t> times t.</a:t>
            </a:r>
          </a:p>
          <a:p>
            <a:endParaRPr lang="en-US" dirty="0" smtClean="0"/>
          </a:p>
          <a:p>
            <a:r>
              <a:rPr lang="en-US" dirty="0" smtClean="0"/>
              <a:t>Of</a:t>
            </a:r>
            <a:r>
              <a:rPr lang="en-US" baseline="0" dirty="0" smtClean="0"/>
              <a:t> note, t</a:t>
            </a:r>
            <a:r>
              <a:rPr lang="en-US" dirty="0" smtClean="0"/>
              <a:t>his also assumes no competing events.  If we think of this constant hazard rate being applied to a population</a:t>
            </a:r>
            <a:r>
              <a:rPr lang="en-US" baseline="0" dirty="0" smtClean="0"/>
              <a:t> to produce cumulative incidence, then those who experience a competing event are removed from the population and this rate is no longer being applied to everyone.  In other words, if there are competing events, the relationship no longer holds because there is no where in the formula where these losses are being accounted for.  If there are competing events arising in a fixed cohort study but this formula is nonetheless naively applied, then cumulative incidence is going to be overestimated.  </a:t>
            </a:r>
            <a:endParaRPr lang="en-US" dirty="0" smtClean="0"/>
          </a:p>
          <a:p>
            <a:endParaRPr lang="en-US" dirty="0" smtClean="0"/>
          </a:p>
          <a:p>
            <a:r>
              <a:rPr lang="en-US" dirty="0" smtClean="0"/>
              <a:t>With this formula, you can take an average incidence rate from an article and turn it into a cumulative incidence (which is typically more understandable by readers).  Two examples follow.</a:t>
            </a:r>
          </a:p>
        </p:txBody>
      </p:sp>
    </p:spTree>
    <p:extLst>
      <p:ext uri="{BB962C8B-B14F-4D97-AF65-F5344CB8AC3E}">
        <p14:creationId xmlns:p14="http://schemas.microsoft.com/office/powerpoint/2010/main" val="28293959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p:spPr>
        <p:txBody>
          <a:bodyPr/>
          <a:lstStyle/>
          <a:p>
            <a:fld id="{E21EF61B-3767-47E3-849D-4FF2C4BDF289}" type="slidenum">
              <a:rPr lang="en-US" smtClean="0">
                <a:solidFill>
                  <a:prstClr val="black"/>
                </a:solidFill>
              </a:rPr>
              <a:pPr/>
              <a:t>49</a:t>
            </a:fld>
            <a:endParaRPr lang="en-US" dirty="0" smtClean="0">
              <a:solidFill>
                <a:prstClr val="black"/>
              </a:solidFill>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r>
              <a:rPr lang="en-US" dirty="0" smtClean="0"/>
              <a:t>We spent</a:t>
            </a:r>
            <a:r>
              <a:rPr lang="en-US" baseline="0" dirty="0" smtClean="0"/>
              <a:t> a lot of time last week during the discussion of cumulative incidence about what to do about drop out (i.e., losses to follow-up) and administrative censoring.   We also talked about what we needed regarding competing events in order to perform the Kaplan-Meier and life table estimations.  What should we do about drop out, administrative censoring, and competing events in the context of rates?</a:t>
            </a:r>
          </a:p>
          <a:p>
            <a:endParaRPr lang="en-US" dirty="0" smtClean="0"/>
          </a:p>
          <a:p>
            <a:r>
              <a:rPr lang="en-US" dirty="0" smtClean="0"/>
              <a:t>If we step back for a moment, remember that in our calculation of rates thus far, persons contribute person-time until they either have the event of interest or they drop out, are administratively censored (i.e., the study ends) or they have a competing event.  Thus, without making any special assumptions, rates have a specific interpretation.  That is, the interpretation is:  “Rate of the event (E) given that something else (drop-out; administrative censoring, or the competing event) has not happened first.”  </a:t>
            </a:r>
          </a:p>
          <a:p>
            <a:endParaRPr lang="en-US" dirty="0" smtClean="0"/>
          </a:p>
          <a:p>
            <a:r>
              <a:rPr lang="en-US" dirty="0" smtClean="0"/>
              <a:t>We say that this interpretation is inherently accommodating for drop out, administrative censoring, and competing events.  That is, this interpretation recognizes that these events occur and allows</a:t>
            </a:r>
            <a:r>
              <a:rPr lang="en-US" baseline="0" dirty="0" smtClean="0"/>
              <a:t> </a:t>
            </a:r>
            <a:r>
              <a:rPr lang="en-US" dirty="0" smtClean="0"/>
              <a:t>for them.  </a:t>
            </a:r>
          </a:p>
          <a:p>
            <a:endParaRPr lang="en-US" dirty="0" smtClean="0"/>
          </a:p>
        </p:txBody>
      </p:sp>
    </p:spTree>
    <p:extLst>
      <p:ext uri="{BB962C8B-B14F-4D97-AF65-F5344CB8AC3E}">
        <p14:creationId xmlns:p14="http://schemas.microsoft.com/office/powerpoint/2010/main" val="13649352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dirty="0" smtClean="0"/>
              <a:t>This inability to appropriately deal with competing events in Kaplan-Meier</a:t>
            </a:r>
            <a:r>
              <a:rPr lang="en-US" baseline="0" dirty="0" smtClean="0"/>
              <a:t> analysis brings us to our last estimator for incidence, which is the last one on our list for cumulative incidence.  This is one we said we would be getting to this week, and finally we have.  </a:t>
            </a:r>
            <a:endParaRPr lang="en-US" dirty="0" smtClean="0"/>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solidFill>
                  <a:prstClr val="black"/>
                </a:solidFill>
              </a:rPr>
              <a:pPr/>
              <a:t>50</a:t>
            </a:fld>
            <a:endParaRPr lang="en-US" dirty="0" smtClean="0">
              <a:solidFill>
                <a:prstClr val="black"/>
              </a:solidFill>
            </a:endParaRPr>
          </a:p>
        </p:txBody>
      </p:sp>
    </p:spTree>
    <p:extLst>
      <p:ext uri="{BB962C8B-B14F-4D97-AF65-F5344CB8AC3E}">
        <p14:creationId xmlns:p14="http://schemas.microsoft.com/office/powerpoint/2010/main" val="823158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Just like there are at least 3 main different ways to sample a fixed cohort, there are also 3 main </a:t>
            </a:r>
            <a:r>
              <a:rPr lang="en-US" sz="1000" baseline="0" dirty="0" smtClean="0"/>
              <a:t>different ways to sample a dynamic cohort.  Here we add the cross-sectional and case-cohort design options.  I</a:t>
            </a:r>
            <a:r>
              <a:rPr lang="en-US" sz="1000" dirty="0" smtClean="0"/>
              <a:t>t is important to be conscious of which type of underlying cohort (fixed vs dynamic) you are sampling and which type of study design (i.e., sampling:</a:t>
            </a:r>
            <a:r>
              <a:rPr lang="en-US" sz="1000" baseline="0" dirty="0" smtClean="0"/>
              <a:t> </a:t>
            </a:r>
            <a:r>
              <a:rPr lang="en-US" sz="1000" dirty="0" smtClean="0"/>
              <a:t>cohort, cross-sectional,</a:t>
            </a:r>
            <a:r>
              <a:rPr lang="en-US" sz="1000" baseline="0" dirty="0" smtClean="0"/>
              <a:t> case-cohort)</a:t>
            </a:r>
            <a:r>
              <a:rPr lang="en-US" sz="1000" dirty="0" smtClean="0"/>
              <a:t> is being utilized.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p:txBody>
      </p:sp>
      <p:sp>
        <p:nvSpPr>
          <p:cNvPr id="2" name="Date Placeholder 1"/>
          <p:cNvSpPr>
            <a:spLocks noGrp="1"/>
          </p:cNvSpPr>
          <p:nvPr>
            <p:ph type="dt" idx="10"/>
          </p:nvPr>
        </p:nvSpPr>
        <p:spPr/>
        <p:txBody>
          <a:bodyPr/>
          <a:lstStyle/>
          <a:p>
            <a:pPr>
              <a:defRPr/>
            </a:pPr>
            <a:fld id="{94135C40-8645-4CF7-85F3-A1B459CF66F3}" type="datetime1">
              <a:rPr lang="en-US" smtClean="0"/>
              <a:t>10/28/2019</a:t>
            </a:fld>
            <a:endParaRPr lang="en-US" dirty="0"/>
          </a:p>
        </p:txBody>
      </p:sp>
    </p:spTree>
    <p:extLst>
      <p:ext uri="{BB962C8B-B14F-4D97-AF65-F5344CB8AC3E}">
        <p14:creationId xmlns:p14="http://schemas.microsoft.com/office/powerpoint/2010/main" val="32001247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63E23C1B-94D6-4C51-BA28-1358FEA4CADF}" type="slidenum">
              <a:rPr lang="en-US" smtClean="0">
                <a:solidFill>
                  <a:prstClr val="black"/>
                </a:solidFill>
              </a:rPr>
              <a:pPr/>
              <a:t>51</a:t>
            </a:fld>
            <a:endParaRPr lang="en-US" dirty="0" smtClean="0">
              <a:solidFill>
                <a:prstClr val="black"/>
              </a:solidFill>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r>
              <a:rPr lang="en-US" dirty="0" smtClean="0"/>
              <a:t>Generally, the Aalen-Johansen</a:t>
            </a:r>
            <a:r>
              <a:rPr lang="en-US" baseline="0" dirty="0" smtClean="0"/>
              <a:t> </a:t>
            </a:r>
            <a:r>
              <a:rPr lang="en-US" dirty="0" smtClean="0"/>
              <a:t>technique involves calculating, in successive time intervals throughout the course of follow-up, the joint probability of a) experiencing none of the events (either the event of interest or any of the competing events) up through the beginning of the time interval and b) experiencing the event of interest during the time interval.  Then, one adds up the joint probabilities within the successive time intervals to get the cumulative incidence of the event of interest.  This is explained in more detail in the Satagopan article, which is recommended</a:t>
            </a:r>
            <a:r>
              <a:rPr lang="en-US" baseline="0" dirty="0" smtClean="0"/>
              <a:t> </a:t>
            </a:r>
            <a:r>
              <a:rPr lang="en-US" dirty="0" smtClean="0"/>
              <a:t>reading for this week.  We</a:t>
            </a:r>
            <a:r>
              <a:rPr lang="en-US" baseline="0" dirty="0" smtClean="0"/>
              <a:t> will now </a:t>
            </a:r>
            <a:r>
              <a:rPr lang="en-US" dirty="0" smtClean="0"/>
              <a:t>walk through one of the examples from the article.</a:t>
            </a:r>
          </a:p>
          <a:p>
            <a:endParaRPr lang="en-US" dirty="0" smtClean="0"/>
          </a:p>
          <a:p>
            <a:endParaRPr lang="en-US" sz="1200" kern="1200" dirty="0" smtClean="0">
              <a:solidFill>
                <a:schemeClr val="tx1"/>
              </a:solidFill>
              <a:effectLst/>
              <a:latin typeface="Times New Roman" pitchFamily="18" charset="0"/>
              <a:ea typeface="+mn-ea"/>
              <a:cs typeface="+mn-cs"/>
            </a:endParaRPr>
          </a:p>
          <a:p>
            <a:endParaRPr lang="en-US" dirty="0" smtClean="0"/>
          </a:p>
          <a:p>
            <a:endParaRPr lang="en-US" dirty="0" smtClean="0"/>
          </a:p>
        </p:txBody>
      </p:sp>
    </p:spTree>
    <p:extLst>
      <p:ext uri="{BB962C8B-B14F-4D97-AF65-F5344CB8AC3E}">
        <p14:creationId xmlns:p14="http://schemas.microsoft.com/office/powerpoint/2010/main" val="36439100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fld id="{6F9ED1B4-9042-421C-9BD4-BAE1531D8223}" type="slidenum">
              <a:rPr lang="en-US" smtClean="0">
                <a:solidFill>
                  <a:prstClr val="black"/>
                </a:solidFill>
              </a:rPr>
              <a:pPr/>
              <a:t>52</a:t>
            </a:fld>
            <a:endParaRPr lang="en-US" dirty="0" smtClean="0">
              <a:solidFill>
                <a:prstClr val="black"/>
              </a:solidFill>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is a summary of how to handle competing events</a:t>
            </a:r>
            <a:r>
              <a:rPr lang="en-US" baseline="0" dirty="0" smtClean="0"/>
              <a:t> </a:t>
            </a:r>
            <a:r>
              <a:rPr lang="en-US" dirty="0" smtClean="0"/>
              <a:t>(CE) when calculating incidence,</a:t>
            </a:r>
            <a:r>
              <a:rPr lang="en-US" baseline="0" dirty="0" smtClean="0"/>
              <a:t> depending upon whether our goal is cumulative incidence estimation or rate estimation and our philosophy regarding accommodation or elimination.    In regards to cumulative incidence, some of the best examples of wanting to eliminate competing events are studies of the longevity of heart valves, hip replacements, and other devices placed into human.  The goal in these studies is to compare longevity between devices. The Grunkemeier et al. article in the Optional Reading section illustrates these situations.  In these contexts, events like death in the human host are a nuisance that we would seek to eliminate.  If our goal is cumulative incidence and we do indeed seek to eliminate competing events (i.e., </a:t>
            </a:r>
            <a:r>
              <a:rPr lang="en-US" dirty="0" smtClean="0"/>
              <a:t>pretend that competing events don’t occur),</a:t>
            </a:r>
            <a:r>
              <a:rPr lang="en-US" baseline="0" dirty="0" smtClean="0"/>
              <a:t> then we can use conventional Kaplan-Meier estimation if the CE is independent of the primary event under study.   There are not too many examples of this.  Getting struck dead by lightening is one such example.  If the</a:t>
            </a:r>
            <a:r>
              <a:rPr lang="en-US" dirty="0" smtClean="0"/>
              <a:t> CE</a:t>
            </a:r>
            <a:r>
              <a:rPr lang="en-US" baseline="0" dirty="0" smtClean="0"/>
              <a:t> is not independent (as is the case with most studies of devices, such as heart valves or joint), then conventional K-M will be biased.  Instead, other techniques such as K-M with inverse probability of censoring weighting or other more advanced techniques are needed. We will not cover these advanced techniques in this class.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baseline="0" dirty="0" smtClean="0"/>
              <a:t>If we seek t</a:t>
            </a:r>
            <a:r>
              <a:rPr lang="en-US" dirty="0" smtClean="0"/>
              <a:t>o accommodate for CE</a:t>
            </a:r>
            <a:r>
              <a:rPr lang="en-US" baseline="0" dirty="0" smtClean="0"/>
              <a:t>’s (accept their occurrence),</a:t>
            </a:r>
            <a:r>
              <a:rPr lang="en-US" dirty="0" smtClean="0"/>
              <a:t> we use the Aalen-Johansen estimator when we seek to estimate cumulative incidence.  This is a different mathematical technique than K-M estimation, where natively we are calculating cumulative survival and take the complement to get cumulative incidence.   In the A-J estimator, we work directly</a:t>
            </a:r>
            <a:r>
              <a:rPr lang="en-US" baseline="0" dirty="0" smtClean="0"/>
              <a:t> with calculation of incidence.</a:t>
            </a:r>
            <a:endParaRPr lang="en-US" dirty="0" smtClean="0"/>
          </a:p>
          <a:p>
            <a:endParaRPr lang="en-US" dirty="0" smtClean="0"/>
          </a:p>
          <a:p>
            <a:r>
              <a:rPr lang="en-US" dirty="0" smtClean="0"/>
              <a:t>When the goal is to estimate incidence rate, there is actually nothing special to do from what we have alread</a:t>
            </a:r>
            <a:r>
              <a:rPr lang="en-US" baseline="0" dirty="0" smtClean="0"/>
              <a:t>y learned</a:t>
            </a:r>
            <a:r>
              <a:rPr lang="en-US" dirty="0" smtClean="0"/>
              <a:t>.  This is because rates inherently</a:t>
            </a:r>
            <a:r>
              <a:rPr lang="en-US" baseline="0" dirty="0" smtClean="0"/>
              <a:t> accommodate competing events.  </a:t>
            </a:r>
            <a:r>
              <a:rPr lang="en-US" dirty="0" smtClean="0"/>
              <a:t>We just perform our usual rate calculation.   In the face of competing events, these rates</a:t>
            </a:r>
            <a:r>
              <a:rPr lang="en-US" baseline="0" dirty="0" smtClean="0"/>
              <a:t> are sometimes given the special name of “cause-specific” rates or hazards.   </a:t>
            </a:r>
          </a:p>
          <a:p>
            <a:endParaRPr lang="en-US" baseline="0" dirty="0" smtClean="0"/>
          </a:p>
          <a:p>
            <a:r>
              <a:rPr lang="en-US" baseline="0" dirty="0" smtClean="0"/>
              <a:t>For completeness:  what we do not show in this table is the scenario in which we are interested in rates </a:t>
            </a:r>
            <a:r>
              <a:rPr lang="en-US" i="1" baseline="0" dirty="0" smtClean="0"/>
              <a:t>and</a:t>
            </a:r>
            <a:r>
              <a:rPr lang="en-US" baseline="0" dirty="0" smtClean="0"/>
              <a:t>  in eliminating competing events.  This is not very common in descriptive work but it follows the same solution, in general, as for cumulative incidence.  That is, if the competing events can be assumed to be independent, then the usual rate calculation will provide unbiased results.  This is because those who remain in the rate calculation will have the same event rate as those who were removed by the competing event.   If the competing event is not independent, then this will require more sophisticated methodologic approaches that reweight the remaining individuals in an attempt to create what the population would like if those with competing events were not removed.  This is beyond the scope of this course.</a:t>
            </a:r>
            <a:endParaRPr lang="en-US" dirty="0" smtClean="0"/>
          </a:p>
        </p:txBody>
      </p:sp>
    </p:spTree>
    <p:extLst>
      <p:ext uri="{BB962C8B-B14F-4D97-AF65-F5344CB8AC3E}">
        <p14:creationId xmlns:p14="http://schemas.microsoft.com/office/powerpoint/2010/main" val="27977259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p:spPr>
        <p:txBody>
          <a:bodyPr/>
          <a:lstStyle/>
          <a:p>
            <a:fld id="{359D3E27-B288-467E-BCC0-8D74C63D366D}" type="slidenum">
              <a:rPr lang="en-US" smtClean="0">
                <a:solidFill>
                  <a:prstClr val="black"/>
                </a:solidFill>
              </a:rPr>
              <a:pPr/>
              <a:t>53</a:t>
            </a:fld>
            <a:endParaRPr lang="en-US" dirty="0" smtClean="0">
              <a:solidFill>
                <a:prstClr val="black"/>
              </a:solidFill>
            </a:endParaRP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p:spPr>
        <p:txBody>
          <a:bodyPr/>
          <a:lstStyle/>
          <a:p>
            <a:r>
              <a:rPr lang="en-US" dirty="0" smtClean="0"/>
              <a:t>This concludes our discussion of the calculation of incidence in clinical research/epidemiology.  It is important to step back and remember that we have been discussing the manipulation and summarization of data pertaining to incidence.  Yet, this is only half the story.  The other half is actually making the measurements, i.e., collecting the data.  In other words, where do the measurements</a:t>
            </a:r>
            <a:r>
              <a:rPr lang="en-US" baseline="0" dirty="0" smtClean="0"/>
              <a:t> come from.  </a:t>
            </a:r>
          </a:p>
          <a:p>
            <a:endParaRPr lang="en-US" baseline="0" dirty="0" smtClean="0"/>
          </a:p>
          <a:p>
            <a:r>
              <a:rPr lang="en-US" baseline="0" dirty="0" smtClean="0"/>
              <a:t>Sometimes the data will already be available, having been obtained by others and sometimes for reasons other than research.   This is sometimes called “found” data.  Understanding the context in which the found measurements were made (the “data generating mechanisms”) will be crucial in understanding the pitfalls of the data and their attendant influences on study validity.</a:t>
            </a:r>
          </a:p>
          <a:p>
            <a:endParaRPr lang="en-US" baseline="0" dirty="0" smtClean="0"/>
          </a:p>
          <a:p>
            <a:r>
              <a:rPr lang="en-US" dirty="0" smtClean="0"/>
              <a:t>Other times the data needs to be collected</a:t>
            </a:r>
            <a:r>
              <a:rPr lang="en-US" baseline="0" dirty="0" smtClean="0"/>
              <a:t> expressly for research.  </a:t>
            </a:r>
            <a:r>
              <a:rPr lang="en-US" dirty="0" smtClean="0"/>
              <a:t>This means recruitment, sensitive and specific detection of event onset, and retaining participants such that they do not dro</a:t>
            </a:r>
            <a:r>
              <a:rPr lang="en-US" baseline="0" dirty="0" smtClean="0"/>
              <a:t>p out and wreak havoc with our estimates</a:t>
            </a:r>
            <a:r>
              <a:rPr lang="en-US" dirty="0" smtClean="0"/>
              <a:t>.  We note that we ARE NOT covering these</a:t>
            </a:r>
            <a:r>
              <a:rPr lang="en-US" baseline="0" dirty="0" smtClean="0"/>
              <a:t> activities </a:t>
            </a:r>
            <a:r>
              <a:rPr lang="en-US" dirty="0" smtClean="0"/>
              <a:t>in much detail in this course.  This is the important discipline of practical field work.  While enormously important, we don’t especially think it can be taught in a course.  In part, this is because it is very study-specific.  Instead of getting this knowledge in courses, we suggest that this is best learned by working with </a:t>
            </a:r>
            <a:r>
              <a:rPr lang="en-US" u="sng" dirty="0" smtClean="0"/>
              <a:t>experienced</a:t>
            </a:r>
            <a:r>
              <a:rPr lang="en-US" dirty="0" smtClean="0"/>
              <a:t> researchers.  What is als</a:t>
            </a:r>
            <a:r>
              <a:rPr lang="en-US" baseline="0" dirty="0" smtClean="0"/>
              <a:t>o true about data collection is that there are many decisions to be made about substance and logistics.   These are best informed by understanding theoretical foundations of epidemiology, which we are learning in this course. </a:t>
            </a:r>
            <a:endParaRPr lang="en-US" dirty="0" smtClean="0"/>
          </a:p>
        </p:txBody>
      </p:sp>
    </p:spTree>
    <p:extLst>
      <p:ext uri="{BB962C8B-B14F-4D97-AF65-F5344CB8AC3E}">
        <p14:creationId xmlns:p14="http://schemas.microsoft.com/office/powerpoint/2010/main" val="10517342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FB1E43E-C33F-4C97-9AFD-97CFCA6FDEEA}" type="slidenum">
              <a:rPr lang="en-US" smtClean="0">
                <a:solidFill>
                  <a:srgbClr val="000000"/>
                </a:solidFill>
              </a:rPr>
              <a:pPr/>
              <a:t>54</a:t>
            </a:fld>
            <a:endParaRPr lang="en-US" dirty="0" smtClean="0">
              <a:solidFill>
                <a:srgbClr val="000000"/>
              </a:solidFill>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r>
              <a:rPr lang="en-US" dirty="0" smtClean="0"/>
              <a:t>Here is our roadmap for today.  </a:t>
            </a:r>
          </a:p>
        </p:txBody>
      </p:sp>
    </p:spTree>
    <p:extLst>
      <p:ext uri="{BB962C8B-B14F-4D97-AF65-F5344CB8AC3E}">
        <p14:creationId xmlns:p14="http://schemas.microsoft.com/office/powerpoint/2010/main" val="25510097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F32487E1-C76F-44C9-9DD1-4C3BEF847D53}" type="slidenum">
              <a:rPr lang="en-US" altLang="en-US" smtClean="0">
                <a:solidFill>
                  <a:srgbClr val="000000"/>
                </a:solidFill>
              </a:rPr>
              <a:pPr/>
              <a:t>55</a:t>
            </a:fld>
            <a:endParaRPr lang="en-US" altLang="en-US" dirty="0" smtClean="0">
              <a:solidFill>
                <a:srgbClr val="000000"/>
              </a:solidFill>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r>
              <a:rPr lang="en-US" altLang="en-US" dirty="0" smtClean="0"/>
              <a:t>This is a conventional schematic of what is called, in epidemiology, a 2 x 2 table or a contingency table.  We will illustrate basic measures of association using this table.  Of course, exposures might have more than two levels and thus more than just exposure/unexposed categories, but the same principles would apply.  This 2 x 2 schematic is widely used, but exposure and outcome can switch position in other formulations as can the yes and no columns and rows so it is important to notice how the table you are looking at has been arranged. We like our formulation because it is easily</a:t>
            </a:r>
            <a:r>
              <a:rPr lang="en-US" altLang="en-US" baseline="0" dirty="0" smtClean="0"/>
              <a:t> read from left to right and </a:t>
            </a:r>
            <a:r>
              <a:rPr lang="en-US" altLang="en-US" dirty="0" smtClean="0"/>
              <a:t>emphasizes what we consider “forward” or causal thinking from exposure to outcome.  It also emphasizes cohort-like thinking,</a:t>
            </a:r>
            <a:r>
              <a:rPr lang="en-US" altLang="en-US" baseline="0" dirty="0" smtClean="0"/>
              <a:t> which is what we have depicted with the green arrows.</a:t>
            </a:r>
            <a:r>
              <a:rPr lang="en-US" altLang="en-US" dirty="0" smtClean="0"/>
              <a:t>   Because we read from left to right, we also think of causal sequence as happening from left to right. </a:t>
            </a:r>
            <a:r>
              <a:rPr lang="en-US" altLang="en-US" baseline="0" dirty="0" smtClean="0"/>
              <a:t> </a:t>
            </a:r>
            <a:r>
              <a:rPr lang="en-US" altLang="en-US" dirty="0" smtClean="0"/>
              <a:t>Even if this is</a:t>
            </a:r>
            <a:r>
              <a:rPr lang="en-US" altLang="en-US" baseline="0" dirty="0" smtClean="0"/>
              <a:t> a cross-sectional study design (which is where we are starting our discussion), we are still typically trying to make the same inferences that a cohort study can.  </a:t>
            </a:r>
            <a:r>
              <a:rPr lang="en-US" altLang="en-US" dirty="0" smtClean="0"/>
              <a:t>Writing exposure on the left and following exposure to outcome reminds us of the goal of our work which is to relate exposure</a:t>
            </a:r>
            <a:r>
              <a:rPr lang="en-US" altLang="en-US" baseline="0" dirty="0" smtClean="0"/>
              <a:t> to outcome (either in the form of causation or prediction)</a:t>
            </a:r>
            <a:r>
              <a:rPr lang="en-US" altLang="en-US" dirty="0" smtClean="0"/>
              <a:t>.  </a:t>
            </a:r>
          </a:p>
          <a:p>
            <a:endParaRPr lang="en-US" altLang="en-US" dirty="0" smtClean="0"/>
          </a:p>
          <a:p>
            <a:r>
              <a:rPr lang="en-US" altLang="en-US" dirty="0" smtClean="0"/>
              <a:t>Stata regrettably puts the exposure variable across the top and the outcome variable on the side.  So the format we will be using in lecture for a 2x2 table is</a:t>
            </a:r>
            <a:r>
              <a:rPr lang="en-US" altLang="en-US" baseline="0" dirty="0" smtClean="0"/>
              <a:t> </a:t>
            </a:r>
            <a:r>
              <a:rPr lang="en-US" altLang="en-US" dirty="0" smtClean="0"/>
              <a:t>read differently than data displayed in Stata.</a:t>
            </a:r>
          </a:p>
        </p:txBody>
      </p:sp>
    </p:spTree>
    <p:extLst>
      <p:ext uri="{BB962C8B-B14F-4D97-AF65-F5344CB8AC3E}">
        <p14:creationId xmlns:p14="http://schemas.microsoft.com/office/powerpoint/2010/main" val="14249234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8E815647-353D-457E-B135-885419F92F98}" type="slidenum">
              <a:rPr lang="en-US" altLang="en-US" smtClean="0">
                <a:solidFill>
                  <a:srgbClr val="000000"/>
                </a:solidFill>
              </a:rPr>
              <a:pPr/>
              <a:t>56</a:t>
            </a:fld>
            <a:endParaRPr lang="en-US" altLang="en-US" dirty="0" smtClean="0">
              <a:solidFill>
                <a:srgbClr val="000000"/>
              </a:solidFill>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altLang="en-US" dirty="0" smtClean="0"/>
              <a:t>To estimate one</a:t>
            </a:r>
            <a:r>
              <a:rPr lang="en-US" altLang="en-US" baseline="0" dirty="0" smtClean="0"/>
              <a:t> form of a</a:t>
            </a:r>
            <a:r>
              <a:rPr lang="en-US" altLang="en-US" dirty="0" smtClean="0"/>
              <a:t> measure of association </a:t>
            </a:r>
            <a:r>
              <a:rPr lang="en-US" altLang="en-US" dirty="0" smtClean="0">
                <a:sym typeface="Symbol" panose="05050102010706020507" pitchFamily="18" charset="2"/>
              </a:rPr>
              <a:t> a prevalence</a:t>
            </a:r>
            <a:r>
              <a:rPr lang="en-US" altLang="en-US" baseline="0" dirty="0" smtClean="0">
                <a:sym typeface="Symbol" panose="05050102010706020507" pitchFamily="18" charset="2"/>
              </a:rPr>
              <a:t> ratio </a:t>
            </a:r>
            <a:r>
              <a:rPr lang="en-US" altLang="en-US" dirty="0" smtClean="0">
                <a:sym typeface="Symbol" panose="05050102010706020507" pitchFamily="18" charset="2"/>
              </a:rPr>
              <a:t></a:t>
            </a:r>
            <a:r>
              <a:rPr lang="en-US" altLang="en-US" dirty="0" smtClean="0"/>
              <a:t> in a cross-sectional study, we determine the proportion of persons with disease among those with the exposure and separately in the group without the exposure.  Hence, a/a+b is the prevalence of disease among the exposed persons and c/c+d is the prevalence of disease among the non-exposed.</a:t>
            </a:r>
            <a:r>
              <a:rPr lang="en-US" altLang="en-US" baseline="0" dirty="0" smtClean="0"/>
              <a:t>  </a:t>
            </a:r>
            <a:r>
              <a:rPr lang="en-US" altLang="en-US" dirty="0" smtClean="0"/>
              <a:t>To compare these two prevalences, we can form a ratio with one over the other to get a “prevalence ratio” comparing the exposed to unexposed.  If the prevalence is the same, the ratio will equal 1.0.  If disease prevalence is higher in those with the exposure (placed on top in the ratio), the ratio will be greater than 1.0 and if the prevalence is lower in those with the exposure, the ratio will be less than 1.0.  How much higher or lower than 1.0 is what</a:t>
            </a:r>
            <a:r>
              <a:rPr lang="en-US" altLang="en-US" baseline="0" dirty="0" smtClean="0"/>
              <a:t> is called the magnitude or</a:t>
            </a:r>
            <a:r>
              <a:rPr lang="en-US" altLang="en-US" dirty="0" smtClean="0"/>
              <a:t> measure of the strength of the association between the exposure and the disease.  This kind of relative measure of association is known as a ratio measure.  A different kind of measure of association (a “difference</a:t>
            </a:r>
            <a:r>
              <a:rPr lang="en-US" altLang="en-US" baseline="0" dirty="0" smtClean="0"/>
              <a:t> measure” or an “additive scale” measure) </a:t>
            </a:r>
            <a:r>
              <a:rPr lang="en-US" altLang="en-US" dirty="0" smtClean="0"/>
              <a:t>could have been formed by subtracting one prevalence from the other instead of forming a ratio, but it turns out this is rarely done in a cross-sectional study.  We will discuss the additive scale and absolute difference measures</a:t>
            </a:r>
            <a:r>
              <a:rPr lang="en-US" altLang="en-US" baseline="0" dirty="0" smtClean="0"/>
              <a:t> of association</a:t>
            </a:r>
            <a:r>
              <a:rPr lang="en-US" altLang="en-US" dirty="0" smtClean="0"/>
              <a:t> later. </a:t>
            </a:r>
          </a:p>
          <a:p>
            <a:endParaRPr lang="en-US" altLang="en-US" dirty="0" smtClean="0"/>
          </a:p>
          <a:p>
            <a:r>
              <a:rPr lang="en-US" altLang="en-US" dirty="0" smtClean="0"/>
              <a:t>The prevalence ratio that we get from our particular study sample is an estimate of the association between the exposure and outcome of interest in the larger accessible population (and hence target</a:t>
            </a:r>
            <a:r>
              <a:rPr lang="en-US" altLang="en-US" baseline="0" dirty="0" smtClean="0"/>
              <a:t> population)</a:t>
            </a:r>
            <a:r>
              <a:rPr lang="en-US" altLang="en-US" dirty="0" smtClean="0"/>
              <a:t> from which we sampled our data.  We call the estimate we derive in our study sample a </a:t>
            </a:r>
            <a:r>
              <a:rPr lang="en-US" altLang="en-US" i="1" dirty="0" smtClean="0"/>
              <a:t>point estimate.  </a:t>
            </a:r>
            <a:r>
              <a:rPr lang="en-US" altLang="en-US" dirty="0" smtClean="0"/>
              <a:t>A confidence interval around this point estimate provides information about sampling error or chance.  By convention, 95%</a:t>
            </a:r>
            <a:r>
              <a:rPr lang="en-US" altLang="en-US" baseline="0" dirty="0" smtClean="0"/>
              <a:t> confidence intervals are the most common.  </a:t>
            </a:r>
            <a:r>
              <a:rPr lang="en-US" altLang="en-US" dirty="0" smtClean="0"/>
              <a:t>In this course, we are focused on calculating and understanding the point estimates.  We will</a:t>
            </a:r>
            <a:r>
              <a:rPr lang="en-US" altLang="en-US" baseline="0" dirty="0" smtClean="0"/>
              <a:t> not </a:t>
            </a:r>
            <a:r>
              <a:rPr lang="en-US" altLang="en-US" dirty="0" smtClean="0"/>
              <a:t>be focusing on the mechanics of calculating confidence intervals as this is in the purview of our biostatistics series, although we will expect you to know how to derive confidence intervals in Stata and</a:t>
            </a:r>
            <a:r>
              <a:rPr lang="en-US" altLang="en-US" baseline="0" dirty="0" smtClean="0"/>
              <a:t> how to </a:t>
            </a:r>
            <a:r>
              <a:rPr lang="en-US" altLang="en-US" dirty="0" smtClean="0"/>
              <a:t>interpret confidence intervals.</a:t>
            </a:r>
            <a:r>
              <a:rPr lang="en-US" altLang="en-US" baseline="0" dirty="0" smtClean="0"/>
              <a:t>  A heuristic understanding of confidence intervals were given in our earlier lectures.  </a:t>
            </a:r>
            <a:endParaRPr lang="en-US" altLang="en-US" i="1" dirty="0" smtClean="0"/>
          </a:p>
        </p:txBody>
      </p:sp>
    </p:spTree>
    <p:extLst>
      <p:ext uri="{BB962C8B-B14F-4D97-AF65-F5344CB8AC3E}">
        <p14:creationId xmlns:p14="http://schemas.microsoft.com/office/powerpoint/2010/main" val="16766399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4B4D17D6-3806-4F1D-9D22-B502E0E85363}" type="slidenum">
              <a:rPr lang="en-US" altLang="en-US" smtClean="0">
                <a:solidFill>
                  <a:srgbClr val="000000"/>
                </a:solidFill>
              </a:rPr>
              <a:pPr/>
              <a:t>57</a:t>
            </a:fld>
            <a:endParaRPr lang="en-US" altLang="en-US" dirty="0" smtClean="0">
              <a:solidFill>
                <a:srgbClr val="000000"/>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en-US" altLang="en-US" dirty="0" smtClean="0"/>
              <a:t>Odds are an alternative way to express the occurrence</a:t>
            </a:r>
            <a:r>
              <a:rPr lang="en-US" altLang="en-US" baseline="0" dirty="0" smtClean="0"/>
              <a:t> </a:t>
            </a:r>
            <a:r>
              <a:rPr lang="en-US" altLang="en-US" dirty="0" smtClean="0"/>
              <a:t>of an event.  Although odds are a way to measure disease occurrence, we did not introduce odds in our previous lectures on measures of disease occurrence because odds per se are rarely used.   As a measure of occurrence per se, odds are used in sports,</a:t>
            </a:r>
            <a:r>
              <a:rPr lang="en-US" altLang="en-US" baseline="0" dirty="0" smtClean="0"/>
              <a:t> for example</a:t>
            </a:r>
            <a:r>
              <a:rPr lang="en-US" altLang="en-US" dirty="0" smtClean="0"/>
              <a:t> horse racing</a:t>
            </a:r>
            <a:r>
              <a:rPr lang="en-US" altLang="en-US" baseline="0" dirty="0" smtClean="0"/>
              <a:t>.  In this context, they are useful to identify the “pay out” of a bet on the race outcome.  For example, with 3:2 odds (1.5 odds) on Secretariat, a bet of $1 would cash in for $2.50, giving a net gain of $1.50. More about odds and gambling in Notes on next slide. </a:t>
            </a:r>
          </a:p>
          <a:p>
            <a:endParaRPr lang="en-US" altLang="en-US" baseline="0" dirty="0" smtClean="0"/>
          </a:p>
          <a:p>
            <a:r>
              <a:rPr lang="en-US" altLang="en-US" baseline="0" dirty="0" smtClean="0"/>
              <a:t>The terminology is also used</a:t>
            </a:r>
            <a:r>
              <a:rPr lang="en-US" altLang="en-US" dirty="0" smtClean="0"/>
              <a:t> in lotteries (e.g. “odds of winning lottery 1 in 100,000”) but in this situation what is really being described is probability.  While odds per se as a measure disease occurrence is rarely used in biomedical research, odds are used in biomedical research in the form of odds ratios.  </a:t>
            </a:r>
          </a:p>
          <a:p>
            <a:endParaRPr lang="en-US" altLang="en-US" dirty="0" smtClean="0"/>
          </a:p>
        </p:txBody>
      </p:sp>
    </p:spTree>
    <p:extLst>
      <p:ext uri="{BB962C8B-B14F-4D97-AF65-F5344CB8AC3E}">
        <p14:creationId xmlns:p14="http://schemas.microsoft.com/office/powerpoint/2010/main" val="34651670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5223000B-FE49-424E-A473-10F9F7A9115D}" type="slidenum">
              <a:rPr lang="en-US" altLang="en-US" smtClean="0">
                <a:solidFill>
                  <a:srgbClr val="000000"/>
                </a:solidFill>
              </a:rPr>
              <a:pPr/>
              <a:t>58</a:t>
            </a:fld>
            <a:endParaRPr lang="en-US" altLang="en-US" dirty="0" smtClean="0">
              <a:solidFill>
                <a:srgbClr val="000000"/>
              </a:solidFill>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n-US" altLang="en-US" dirty="0" smtClean="0"/>
              <a:t>Odds are not intuitive</a:t>
            </a:r>
            <a:r>
              <a:rPr lang="en-US" altLang="en-US" baseline="0" dirty="0" smtClean="0"/>
              <a:t> to most humans, with the exception of gamblers.  They are legitimate mathematically, but they just understood by most people.   This lack of intuition leads to a mis-interpretation of odds (and odds ratios) by many observers.  </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5845862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52900BA6-C799-4D9B-BDD9-47E9C12D0033}" type="slidenum">
              <a:rPr lang="en-US" altLang="en-US" smtClean="0">
                <a:solidFill>
                  <a:srgbClr val="000000"/>
                </a:solidFill>
              </a:rPr>
              <a:pPr/>
              <a:t>59</a:t>
            </a:fld>
            <a:endParaRPr lang="en-US" altLang="en-US" dirty="0" smtClean="0">
              <a:solidFill>
                <a:srgbClr val="000000"/>
              </a:solidFill>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r>
              <a:rPr lang="en-US" altLang="en-US" dirty="0" smtClean="0"/>
              <a:t>While odds</a:t>
            </a:r>
            <a:r>
              <a:rPr lang="en-US" altLang="en-US" baseline="0" dirty="0" smtClean="0"/>
              <a:t> are not commonly used as a measure of disease occurrence in clinical/epidemiologic research, the ratio of odds is commonly used.  A ratio of odds is what is popularly known as an “odds ratio”.  </a:t>
            </a:r>
            <a:endParaRPr lang="en-US" altLang="en-US" dirty="0" smtClean="0"/>
          </a:p>
        </p:txBody>
      </p:sp>
    </p:spTree>
    <p:extLst>
      <p:ext uri="{BB962C8B-B14F-4D97-AF65-F5344CB8AC3E}">
        <p14:creationId xmlns:p14="http://schemas.microsoft.com/office/powerpoint/2010/main" val="27131455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5"/>
          <p:cNvSpPr>
            <a:spLocks noGrp="1" noChangeArrowheads="1"/>
          </p:cNvSpPr>
          <p:nvPr>
            <p:ph type="sldNum" sz="quarter" idx="5"/>
          </p:nvPr>
        </p:nvSpPr>
        <p:spPr>
          <a:noFill/>
        </p:spPr>
        <p:txBody>
          <a:bodyPr/>
          <a:lstStyle/>
          <a:p>
            <a:fld id="{EB348229-EEA4-48B0-ACFF-2A1F1593D93D}" type="slidenum">
              <a:rPr lang="en-US" smtClean="0">
                <a:solidFill>
                  <a:srgbClr val="000000"/>
                </a:solidFill>
              </a:rPr>
              <a:pPr/>
              <a:t>60</a:t>
            </a:fld>
            <a:endParaRPr lang="en-US" dirty="0" smtClean="0">
              <a:solidFill>
                <a:srgbClr val="000000"/>
              </a:solidFill>
            </a:endParaRPr>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r>
              <a:rPr lang="en-US" dirty="0" smtClean="0"/>
              <a:t>In this slide, the behavior</a:t>
            </a:r>
            <a:r>
              <a:rPr lang="en-US" baseline="0" dirty="0" smtClean="0"/>
              <a:t> of the odds ratio has been added.  Unlike the PR, for the OR, t</a:t>
            </a:r>
            <a:r>
              <a:rPr lang="en-US" dirty="0" smtClean="0"/>
              <a:t>he</a:t>
            </a:r>
            <a:r>
              <a:rPr lang="en-US" baseline="0" dirty="0" smtClean="0"/>
              <a:t> average </a:t>
            </a:r>
            <a:r>
              <a:rPr lang="en-US" dirty="0" smtClean="0"/>
              <a:t>of the two stratum-specific odds ratios (in</a:t>
            </a:r>
            <a:r>
              <a:rPr lang="en-US" baseline="0" dirty="0" smtClean="0"/>
              <a:t> this case, 4.5)</a:t>
            </a:r>
            <a:r>
              <a:rPr lang="en-US" dirty="0" smtClean="0"/>
              <a:t> is not equal to the crude odds ratio (3.3).</a:t>
            </a:r>
            <a:r>
              <a:rPr lang="en-US" baseline="0" dirty="0" smtClean="0"/>
              <a:t>  Again, there is no confounding here, which could explain why a crude measure of association changes after adjustment for confounding factors.</a:t>
            </a:r>
            <a:endParaRPr lang="en-US" dirty="0" smtClean="0"/>
          </a:p>
          <a:p>
            <a:endParaRPr lang="en-US" dirty="0" smtClean="0"/>
          </a:p>
          <a:p>
            <a:r>
              <a:rPr lang="en-US" dirty="0" smtClean="0"/>
              <a:t>This terminology will be much easier to understand later in the course when we formally cover confounding but suffice it say now that controlling</a:t>
            </a:r>
            <a:r>
              <a:rPr lang="en-US" baseline="0" dirty="0" smtClean="0"/>
              <a:t> for age produced a bizarre change in the OR. </a:t>
            </a:r>
            <a:r>
              <a:rPr lang="en-US" dirty="0" smtClean="0"/>
              <a:t> </a:t>
            </a:r>
          </a:p>
          <a:p>
            <a:endParaRPr lang="en-US" baseline="0" dirty="0" smtClean="0"/>
          </a:p>
          <a:p>
            <a:r>
              <a:rPr lang="en-US" dirty="0" smtClean="0"/>
              <a:t>This property</a:t>
            </a:r>
            <a:r>
              <a:rPr lang="en-US" baseline="0" dirty="0" smtClean="0"/>
              <a:t> of the odds ratio is not exactly one we can call favorable.   It is</a:t>
            </a:r>
            <a:r>
              <a:rPr lang="en-US" dirty="0" smtClean="0"/>
              <a:t> called non-collapsibility, and the problem is that it could mislead you during data analysis to think this is confounding. In other words,</a:t>
            </a:r>
            <a:r>
              <a:rPr lang="en-US" baseline="0" dirty="0" smtClean="0"/>
              <a:t> the stratified odds ratio looks considerably different than the unadjusted despite the fact there is no confounding.  It also provides much heterogeneity in the odds ratio depending upon what is adjusted for.  This will wreak havoc when meta-analysis is attempted.  This is an unfavorable property.</a:t>
            </a:r>
            <a:endParaRPr lang="en-US" dirty="0" smtClean="0"/>
          </a:p>
          <a:p>
            <a:endParaRPr lang="en-US" dirty="0" smtClean="0"/>
          </a:p>
          <a:p>
            <a:r>
              <a:rPr lang="en-US" dirty="0" smtClean="0"/>
              <a:t>The same problem is not seen when using a prevalence ratio, where the crude estimate is a weighted average of the two stratum-specific prevalence ratios.  Prevalence ratios and risk ratios are collapsible, which is favorable.   Again, we are getting a bit ahead of ourselves in the terminology by attempting to explain collapsibility, but for now it is enough to understand that this is an unfavorable mathematical property of some measures of association (like the</a:t>
            </a:r>
            <a:r>
              <a:rPr lang="en-US" baseline="0" dirty="0" smtClean="0"/>
              <a:t> odds ratio and rate ratios).</a:t>
            </a:r>
            <a:r>
              <a:rPr lang="en-US" dirty="0" smtClean="0"/>
              <a:t>  </a:t>
            </a:r>
          </a:p>
        </p:txBody>
      </p:sp>
    </p:spTree>
    <p:extLst>
      <p:ext uri="{BB962C8B-B14F-4D97-AF65-F5344CB8AC3E}">
        <p14:creationId xmlns:p14="http://schemas.microsoft.com/office/powerpoint/2010/main" val="3500528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now move to cross-sectional study design.</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6</a:t>
            </a:fld>
            <a:endParaRPr lang="en-US" dirty="0"/>
          </a:p>
        </p:txBody>
      </p:sp>
      <p:sp>
        <p:nvSpPr>
          <p:cNvPr id="5" name="Date Placeholder 4"/>
          <p:cNvSpPr>
            <a:spLocks noGrp="1"/>
          </p:cNvSpPr>
          <p:nvPr>
            <p:ph type="dt" idx="11"/>
          </p:nvPr>
        </p:nvSpPr>
        <p:spPr/>
        <p:txBody>
          <a:bodyPr/>
          <a:lstStyle/>
          <a:p>
            <a:pPr>
              <a:defRPr/>
            </a:pPr>
            <a:fld id="{79B3C843-4497-493E-ABDB-5DD8587CDC32}" type="datetime1">
              <a:rPr lang="en-US" smtClean="0"/>
              <a:t>10/28/2019</a:t>
            </a:fld>
            <a:endParaRPr lang="en-US" dirty="0"/>
          </a:p>
        </p:txBody>
      </p:sp>
    </p:spTree>
    <p:extLst>
      <p:ext uri="{BB962C8B-B14F-4D97-AF65-F5344CB8AC3E}">
        <p14:creationId xmlns:p14="http://schemas.microsoft.com/office/powerpoint/2010/main" val="35690394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p:spPr>
        <p:txBody>
          <a:bodyPr/>
          <a:lstStyle/>
          <a:p>
            <a:fld id="{64D4BE56-E32B-4E62-B245-F9DEC70C9085}" type="slidenum">
              <a:rPr lang="en-US" smtClean="0">
                <a:solidFill>
                  <a:srgbClr val="000000"/>
                </a:solidFill>
              </a:rPr>
              <a:pPr/>
              <a:t>61</a:t>
            </a:fld>
            <a:endParaRPr lang="en-US" dirty="0" smtClean="0">
              <a:solidFill>
                <a:srgbClr val="000000"/>
              </a:solidFill>
            </a:endParaRPr>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p:spPr>
        <p:txBody>
          <a:bodyPr/>
          <a:lstStyle/>
          <a:p>
            <a:r>
              <a:rPr lang="en-US" dirty="0" smtClean="0"/>
              <a:t>The use of odds ratios became popular in clinical/epidemiologic research because of its fundamental role in analysis</a:t>
            </a:r>
            <a:r>
              <a:rPr lang="en-US" baseline="0" dirty="0" smtClean="0"/>
              <a:t> of case-control studies.  Logistic regression models were developed for case-control studies, adjusting for potential confounders and intermediaries.  These models were included in software packages designed for statistical analysis.  In many case-control studies, the outcome is rare, so that the OR provides an approximation of a risk ratio.  However, the popularity of the OR and the availability of software for logistic regression helped to broaden its use into designs with binary outcomes with more common frequency of outcomes — such as cross-sectional studies —without investigators necessarily being aware of the problems in interpretation that this entails.   </a:t>
            </a:r>
            <a:r>
              <a:rPr lang="en-US" dirty="0" smtClean="0"/>
              <a:t> </a:t>
            </a:r>
          </a:p>
          <a:p>
            <a:endParaRPr lang="en-US" dirty="0" smtClean="0"/>
          </a:p>
          <a:p>
            <a:r>
              <a:rPr lang="en-US" dirty="0" smtClean="0"/>
              <a:t>Today, it is no longer necessary</a:t>
            </a:r>
            <a:r>
              <a:rPr lang="en-US" baseline="0" dirty="0" smtClean="0"/>
              <a:t> to use the OR in most settings outside of case-control designs. Prevalence ratios in a cross-sectional study can be estimated directly, with control for covariates as needed in multivariable regression models. </a:t>
            </a:r>
            <a:r>
              <a:rPr lang="en-US" dirty="0" smtClean="0"/>
              <a:t>We provide a practical article in the optional reading for how to do other forms of regression in Stata which produce adjusted prevalence ratios</a:t>
            </a:r>
            <a:r>
              <a:rPr lang="en-US" baseline="0" dirty="0" smtClean="0"/>
              <a:t> and get us away from the need to use odds ratios. </a:t>
            </a:r>
          </a:p>
          <a:p>
            <a:endParaRPr lang="en-US" baseline="0" dirty="0" smtClean="0"/>
          </a:p>
          <a:p>
            <a:r>
              <a:rPr lang="en-US" dirty="0" smtClean="0"/>
              <a:t>Today’s students of clinical/epidemiologic research methods should know when to use odds ratios — and when not to. </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0855465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p:spPr>
        <p:txBody>
          <a:bodyPr/>
          <a:lstStyle/>
          <a:p>
            <a:fld id="{FA141409-5C43-4E59-928E-1B91EA3EEB48}" type="slidenum">
              <a:rPr lang="en-US" altLang="en-US" smtClean="0">
                <a:solidFill>
                  <a:srgbClr val="000000"/>
                </a:solidFill>
              </a:rPr>
              <a:pPr/>
              <a:t>62</a:t>
            </a:fld>
            <a:endParaRPr lang="en-US" altLang="en-US" dirty="0" smtClean="0">
              <a:solidFill>
                <a:srgbClr val="000000"/>
              </a:solidFill>
            </a:endParaRPr>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r>
              <a:rPr lang="en-US" altLang="en-US" dirty="0" smtClean="0"/>
              <a:t>This schematic shows the ratio and difference measures that can be calculated from cohort studies.  All of the ratios are commonly used in practice, but the difference measures are typically limited to the risk difference and, less commonly,</a:t>
            </a:r>
            <a:r>
              <a:rPr lang="en-US" altLang="en-US" baseline="0" dirty="0" smtClean="0"/>
              <a:t> the</a:t>
            </a:r>
            <a:r>
              <a:rPr lang="en-US" altLang="en-US" dirty="0" smtClean="0"/>
              <a:t> rate difference.  We list hazard difference for completeness, but it is very</a:t>
            </a:r>
            <a:r>
              <a:rPr lang="en-US" altLang="en-US" baseline="0" dirty="0" smtClean="0"/>
              <a:t> rarely used.  </a:t>
            </a:r>
            <a:r>
              <a:rPr lang="en-US" altLang="en-US" dirty="0" smtClean="0"/>
              <a:t>We will first discuss ratio measures of association and then difference measures.</a:t>
            </a:r>
          </a:p>
        </p:txBody>
      </p:sp>
    </p:spTree>
    <p:extLst>
      <p:ext uri="{BB962C8B-B14F-4D97-AF65-F5344CB8AC3E}">
        <p14:creationId xmlns:p14="http://schemas.microsoft.com/office/powerpoint/2010/main" val="5564221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p:spPr>
        <p:txBody>
          <a:bodyPr/>
          <a:lstStyle/>
          <a:p>
            <a:fld id="{B624A093-B446-4A58-84A9-206399FBD982}" type="slidenum">
              <a:rPr lang="en-US" altLang="en-US" smtClean="0">
                <a:solidFill>
                  <a:srgbClr val="000000"/>
                </a:solidFill>
              </a:rPr>
              <a:pPr/>
              <a:t>63</a:t>
            </a:fld>
            <a:endParaRPr lang="en-US" altLang="en-US" dirty="0" smtClean="0">
              <a:solidFill>
                <a:srgbClr val="000000"/>
              </a:solidFill>
            </a:endParaRPr>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p:spPr>
        <p:txBody>
          <a:bodyPr/>
          <a:lstStyle/>
          <a:p>
            <a:r>
              <a:rPr lang="en-US" altLang="en-US" dirty="0" smtClean="0"/>
              <a:t>The preferred description is the first one, but we would consider the other two acceptable.  Note that some may object to the second bullet based on a concern that it doesn’t distinguish clearly between the risk ratio and risk difference.</a:t>
            </a:r>
          </a:p>
        </p:txBody>
      </p:sp>
    </p:spTree>
    <p:extLst>
      <p:ext uri="{BB962C8B-B14F-4D97-AF65-F5344CB8AC3E}">
        <p14:creationId xmlns:p14="http://schemas.microsoft.com/office/powerpoint/2010/main" val="26819702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p:spPr>
        <p:txBody>
          <a:bodyPr/>
          <a:lstStyle/>
          <a:p>
            <a:fld id="{EA8556E8-3919-4ACB-882F-9A70B3838684}" type="slidenum">
              <a:rPr lang="en-US" smtClean="0">
                <a:solidFill>
                  <a:srgbClr val="000000"/>
                </a:solidFill>
              </a:rPr>
              <a:pPr/>
              <a:t>64</a:t>
            </a:fld>
            <a:endParaRPr lang="en-US" dirty="0" smtClean="0">
              <a:solidFill>
                <a:srgbClr val="000000"/>
              </a:solidFill>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p:spPr>
        <p:txBody>
          <a:bodyPr/>
          <a:lstStyle/>
          <a:p>
            <a:r>
              <a:rPr lang="en-US" dirty="0" smtClean="0"/>
              <a:t>Here is an example from a study of mortality after pediatric kidney transplant, comparing survival in children who received a kidney from a living versus a recently deceased donor.  As we saw in the lecture on disease occurrence, we can generate a smoothed hazard function from a dataset with individual-level</a:t>
            </a:r>
            <a:r>
              <a:rPr lang="en-US" baseline="0" dirty="0" smtClean="0"/>
              <a:t> </a:t>
            </a:r>
            <a:r>
              <a:rPr lang="en-US" dirty="0" smtClean="0"/>
              <a:t>survival data (or “time to event” data).   This slide shows the survival curves and smoothed hazard functions for the two exposure levels in this study (living versus cadaveric donor).  From the graphs, we can see that the survival is better in the group that received a kidney from a living donor.  We have 2 broad ways to measure disease occurrence in this cohort study:  cumulative incidence and incidence rate.   With cumulative incidence we could calculate a risk ratio for living vs cadaveric donor.  But, how would we calculate a ratio of</a:t>
            </a:r>
            <a:r>
              <a:rPr lang="en-US" baseline="0" dirty="0" smtClean="0"/>
              <a:t> hazards</a:t>
            </a:r>
            <a:r>
              <a:rPr lang="en-US" dirty="0" smtClean="0"/>
              <a:t>?  We could use the average incidence rate for the time period of the study, but we can see from the smoothed hazard function that the rate changes over time.  The ratio of average incidence rates might be misleading.  So, it</a:t>
            </a:r>
            <a:r>
              <a:rPr lang="en-US" baseline="0" dirty="0" smtClean="0"/>
              <a:t> is </a:t>
            </a:r>
            <a:r>
              <a:rPr lang="en-US" dirty="0" smtClean="0"/>
              <a:t>better to compare the hazards (the</a:t>
            </a:r>
            <a:r>
              <a:rPr lang="en-US" baseline="0" dirty="0" smtClean="0"/>
              <a:t> collection of </a:t>
            </a:r>
            <a:r>
              <a:rPr lang="en-US" dirty="0" smtClean="0"/>
              <a:t>instantaneous incidence rates over time) at each point in time,</a:t>
            </a:r>
            <a:r>
              <a:rPr lang="en-US" baseline="0" dirty="0" smtClean="0"/>
              <a:t> such as each red line on the graph (but you would do this for all points in time with sophisticated math)</a:t>
            </a:r>
            <a:r>
              <a:rPr lang="en-US" dirty="0" smtClean="0"/>
              <a:t>.  This can be done with</a:t>
            </a:r>
            <a:r>
              <a:rPr lang="en-US" baseline="0" dirty="0" smtClean="0"/>
              <a:t> what is known as the</a:t>
            </a:r>
            <a:r>
              <a:rPr lang="en-US" dirty="0" smtClean="0"/>
              <a:t> proportional hazards mathematical regression model, which effectively, in brief, forms a weighted average of the ratio of hazards over time.  You cannot do this manually.</a:t>
            </a:r>
            <a:r>
              <a:rPr lang="en-US" baseline="0" dirty="0" smtClean="0"/>
              <a:t>  You need some sophisticated mathematical equations and a computer to assist.  </a:t>
            </a:r>
            <a:r>
              <a:rPr lang="en-US" dirty="0" smtClean="0"/>
              <a:t>This regression model, also known</a:t>
            </a:r>
            <a:r>
              <a:rPr lang="en-US" baseline="0" dirty="0" smtClean="0"/>
              <a:t> as “Cox” regression (after its inventor, Sir David Cox)</a:t>
            </a:r>
            <a:r>
              <a:rPr lang="en-US" dirty="0" smtClean="0"/>
              <a:t> is currently the “workhorse” for analysis of longitudinal studies that have individual-level  “time to event” data.  We do not go into any detail about this (or other) statistical regression models in this course,</a:t>
            </a:r>
            <a:r>
              <a:rPr lang="en-US" baseline="0" dirty="0" smtClean="0"/>
              <a:t> but y</a:t>
            </a:r>
            <a:r>
              <a:rPr lang="en-US" dirty="0" smtClean="0"/>
              <a:t>ou will learn more about proportional hazards in your Biostatistics courses.  Our goal here is for you to be aware that this mathematical model estimates a type of rate ratio — a hazard ratio —  for analysis of disease associations in cohort studies.   Our point is to illustrate what a hazard ratio is,</a:t>
            </a:r>
            <a:r>
              <a:rPr lang="en-US" baseline="0" dirty="0" smtClean="0"/>
              <a:t> which is simply a ratio of two hazards.  </a:t>
            </a:r>
            <a:endParaRPr lang="en-US" dirty="0" smtClean="0"/>
          </a:p>
        </p:txBody>
      </p:sp>
    </p:spTree>
    <p:extLst>
      <p:ext uri="{BB962C8B-B14F-4D97-AF65-F5344CB8AC3E}">
        <p14:creationId xmlns:p14="http://schemas.microsoft.com/office/powerpoint/2010/main" val="27282116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p:spPr>
        <p:txBody>
          <a:bodyPr/>
          <a:lstStyle/>
          <a:p>
            <a:fld id="{55F23A7C-6A7C-4512-8B19-FE5E462B5597}" type="slidenum">
              <a:rPr lang="en-US" altLang="en-US" smtClean="0">
                <a:solidFill>
                  <a:srgbClr val="000000"/>
                </a:solidFill>
              </a:rPr>
              <a:pPr/>
              <a:t>65</a:t>
            </a:fld>
            <a:endParaRPr lang="en-US" altLang="en-US" dirty="0" smtClean="0">
              <a:solidFill>
                <a:srgbClr val="000000"/>
              </a:solidFill>
            </a:endParaRPr>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p:spPr>
        <p:txBody>
          <a:bodyPr/>
          <a:lstStyle/>
          <a:p>
            <a:r>
              <a:rPr lang="en-US" altLang="en-US" dirty="0" smtClean="0"/>
              <a:t>Thinking </a:t>
            </a:r>
            <a:r>
              <a:rPr lang="en-US" altLang="en-US" baseline="0" dirty="0" smtClean="0"/>
              <a:t>back to our slide on descriptive and analytic goals, we identified causation and prediction as two analytic goals that can be addressed with measures of association.  </a:t>
            </a:r>
            <a:r>
              <a:rPr lang="en-US" altLang="en-US" dirty="0" smtClean="0"/>
              <a:t>For</a:t>
            </a:r>
            <a:r>
              <a:rPr lang="en-US" altLang="en-US" baseline="0" dirty="0" smtClean="0"/>
              <a:t> all of the measures of association presented today, it is important to distinguish between these two goals.    </a:t>
            </a:r>
          </a:p>
          <a:p>
            <a:endParaRPr lang="en-US" altLang="en-US" baseline="0" dirty="0" smtClean="0"/>
          </a:p>
          <a:p>
            <a:r>
              <a:rPr lang="en-US" altLang="en-US" baseline="0" dirty="0" smtClean="0"/>
              <a:t>To illustrate, in this example, investigators found that participants in the Physician’s Health Study (a large cohort study of male physicians) who reported higher consumption of nuts had lower mortality than those who did not consume nuts in their diet.  For the sake of discussion, we assume that measurements were obtained correctly and that there is not sampling error or selection bias.  </a:t>
            </a:r>
          </a:p>
          <a:p>
            <a:endParaRPr lang="en-US" altLang="en-US" baseline="0" dirty="0" smtClean="0"/>
          </a:p>
          <a:p>
            <a:r>
              <a:rPr lang="en-US" altLang="en-US" baseline="0" dirty="0" smtClean="0"/>
              <a:t>What does this measure of association mean?  What is the interpretation?  With the aforementioned assumptions, the study results </a:t>
            </a:r>
            <a:r>
              <a:rPr lang="en-US" altLang="en-US" dirty="0" smtClean="0"/>
              <a:t>mean that male physicians consuming</a:t>
            </a:r>
            <a:r>
              <a:rPr lang="en-US" altLang="en-US" baseline="0" dirty="0" smtClean="0"/>
              <a:t> 5+ servings of nuts per week</a:t>
            </a:r>
            <a:r>
              <a:rPr lang="en-US" altLang="en-US" dirty="0" smtClean="0"/>
              <a:t> will, as a group, have lower chance of death than male physicians who do not consume nuts in their diet.  If we are willing to generalize beyond male physicians, then we can make a similar statement about “some group</a:t>
            </a:r>
            <a:r>
              <a:rPr lang="en-US" altLang="en-US" baseline="0" dirty="0" smtClean="0"/>
              <a:t> of people,” without confining our conclusions to male physicians.  In either case, t</a:t>
            </a:r>
            <a:r>
              <a:rPr lang="en-US" altLang="en-US" dirty="0" smtClean="0"/>
              <a:t>his is the language of association/prediction.  If you identify</a:t>
            </a:r>
            <a:r>
              <a:rPr lang="en-US" altLang="en-US" baseline="0" dirty="0" smtClean="0"/>
              <a:t> a group of male physicians who are consuming 5+ servings of nuts per week, they will have lower mortality than male physicians who do not consume nuts.  You can make the prediction about the next group of male physicians who are consuming 5+ servings of nuts per week that they will 0.74 times the rate of CHD than those who never consumed nuts.</a:t>
            </a:r>
            <a:endParaRPr lang="en-US" altLang="en-US" dirty="0" smtClean="0"/>
          </a:p>
          <a:p>
            <a:endParaRPr lang="en-US" altLang="en-US" dirty="0" smtClean="0"/>
          </a:p>
          <a:p>
            <a:r>
              <a:rPr lang="en-US" altLang="en-US" dirty="0" smtClean="0"/>
              <a:t>This is </a:t>
            </a:r>
            <a:r>
              <a:rPr lang="en-US" altLang="en-US" u="sng" dirty="0" smtClean="0"/>
              <a:t>different</a:t>
            </a:r>
            <a:r>
              <a:rPr lang="en-US" altLang="en-US" dirty="0" smtClean="0"/>
              <a:t> than saying that </a:t>
            </a:r>
            <a:r>
              <a:rPr lang="en-US" altLang="en-US" u="sng" dirty="0" smtClean="0"/>
              <a:t>giving</a:t>
            </a:r>
            <a:r>
              <a:rPr lang="en-US" altLang="en-US" dirty="0" smtClean="0"/>
              <a:t> male physicians (or</a:t>
            </a:r>
            <a:r>
              <a:rPr lang="en-US" altLang="en-US" baseline="0" dirty="0" smtClean="0"/>
              <a:t> </a:t>
            </a:r>
            <a:r>
              <a:rPr lang="en-US" altLang="en-US" dirty="0" smtClean="0"/>
              <a:t>some group</a:t>
            </a:r>
            <a:r>
              <a:rPr lang="en-US" altLang="en-US" baseline="0" dirty="0" smtClean="0"/>
              <a:t> of </a:t>
            </a:r>
            <a:r>
              <a:rPr lang="en-US" altLang="en-US" dirty="0" smtClean="0"/>
              <a:t>people) 5+ servings of nuts each week and ensuring that they eat it will result in their having a 0.74-fold lower rate</a:t>
            </a:r>
            <a:r>
              <a:rPr lang="en-US" altLang="en-US" baseline="0" dirty="0" smtClean="0"/>
              <a:t> of </a:t>
            </a:r>
            <a:r>
              <a:rPr lang="en-US" altLang="en-US" dirty="0" smtClean="0"/>
              <a:t>mortality.</a:t>
            </a:r>
            <a:r>
              <a:rPr lang="en-US" altLang="en-US" baseline="0" dirty="0" smtClean="0"/>
              <a:t>  Such a claim would be the language of causation. </a:t>
            </a:r>
            <a:r>
              <a:rPr lang="en-US" altLang="en-US" dirty="0" smtClean="0"/>
              <a:t> It may be that eating</a:t>
            </a:r>
            <a:r>
              <a:rPr lang="en-US" altLang="en-US" baseline="0" dirty="0" smtClean="0"/>
              <a:t> nuts causes less death but we have not yet done enough in our research, contemplation and analysis to make this claim.  </a:t>
            </a:r>
            <a:r>
              <a:rPr lang="en-US" altLang="en-US" dirty="0" smtClean="0"/>
              <a:t>In</a:t>
            </a:r>
            <a:r>
              <a:rPr lang="en-US" altLang="en-US" baseline="0" dirty="0" smtClean="0"/>
              <a:t> other words, with the results at hand, all we can do right now is to use the language of association. The nominal study results indicate an association (and ability to predict) but do not necessarily indicate causation.  </a:t>
            </a:r>
          </a:p>
          <a:p>
            <a:endParaRPr lang="en-US" altLang="en-US" baseline="0" dirty="0" smtClean="0"/>
          </a:p>
          <a:p>
            <a:r>
              <a:rPr lang="en-US" altLang="en-US" dirty="0" smtClean="0"/>
              <a:t>This is the difference between association/prediction and causation, which we will get to later in the course in more detail.</a:t>
            </a:r>
          </a:p>
        </p:txBody>
      </p:sp>
    </p:spTree>
    <p:extLst>
      <p:ext uri="{BB962C8B-B14F-4D97-AF65-F5344CB8AC3E}">
        <p14:creationId xmlns:p14="http://schemas.microsoft.com/office/powerpoint/2010/main" val="27484334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p:spPr>
        <p:txBody>
          <a:bodyPr/>
          <a:lstStyle/>
          <a:p>
            <a:fld id="{159FCF00-9002-426A-9324-3FC58313A0FD}" type="slidenum">
              <a:rPr lang="en-US" altLang="en-US" smtClean="0">
                <a:solidFill>
                  <a:srgbClr val="000000"/>
                </a:solidFill>
              </a:rPr>
              <a:pPr/>
              <a:t>66</a:t>
            </a:fld>
            <a:endParaRPr lang="en-US" altLang="en-US" dirty="0" smtClean="0">
              <a:solidFill>
                <a:srgbClr val="000000"/>
              </a:solidFill>
            </a:endParaRPr>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p:spPr>
        <p:txBody>
          <a:bodyPr/>
          <a:lstStyle/>
          <a:p>
            <a:r>
              <a:rPr lang="en-US" altLang="en-US" dirty="0" smtClean="0"/>
              <a:t>To illustrate the difference between risk ratio and rate ratio, this is an example with constant incidence rates in the exposed and unexposed groups, shown in the upper left graph.  The upper right-hand graph shows the cumulative survival curves in the two exposure groups when applying these constant incidence rates to a fixed cohort.  These are like the graphs that we showed you in our previous lecture on disease occurrence, showing that cumulative incidence has an exponential curve when a constant incidence rate is “applied” to a fixed (closed) cohort.  We can also show the cumulative incidence curve (lower left-hand graph) with the proportion who have experienced the event.  </a:t>
            </a:r>
          </a:p>
          <a:p>
            <a:endParaRPr lang="en-US" altLang="en-US" dirty="0" smtClean="0"/>
          </a:p>
          <a:p>
            <a:r>
              <a:rPr lang="en-US" altLang="en-US" dirty="0" smtClean="0"/>
              <a:t>The last graph (lower right-hand) shows the rate ratio and risk ratio.  The rate ratio, calculated from the two constant incidence rates, is a constant 2.0 (0.5/0.25) throughout the 10-year study.  The risk ratio is calculated from the two cumulative incidences of the event, shown in the failure curve. The risk ratio decreases throughout the study and is less than the rate ratio. </a:t>
            </a:r>
          </a:p>
          <a:p>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An important difference between cumulative incidence and incidence rate is the constraint placed on cumulative incidence because</a:t>
            </a:r>
            <a:r>
              <a:rPr lang="en-US" altLang="en-US" baseline="0" dirty="0" smtClean="0"/>
              <a:t> it is </a:t>
            </a:r>
            <a:r>
              <a:rPr lang="en-US" altLang="en-US" dirty="0" smtClean="0"/>
              <a:t>a proportion and therefore bounded by 0 and 1.  This does not apply to rates which can be greater than 1.  When the ratio of two proportions is formed (i.e., in the risk ratio), the constraint on proportions also influences</a:t>
            </a:r>
            <a:r>
              <a:rPr lang="en-US" altLang="en-US" baseline="0" dirty="0" smtClean="0"/>
              <a:t> the </a:t>
            </a:r>
            <a:r>
              <a:rPr lang="en-US" altLang="en-US" dirty="0" smtClean="0"/>
              <a:t>ratio of</a:t>
            </a:r>
            <a:r>
              <a:rPr lang="en-US" altLang="en-US" baseline="0" dirty="0" smtClean="0"/>
              <a:t> the proportions</a:t>
            </a:r>
            <a:r>
              <a:rPr lang="en-US" altLang="en-US" dirty="0" smtClean="0"/>
              <a:t>.  In this example, in</a:t>
            </a:r>
            <a:r>
              <a:rPr lang="en-US" altLang="en-US" baseline="0" dirty="0" smtClean="0"/>
              <a:t> which the combination of the underlying rate and follow-up time yield a cumulative incidence in the exposed group that approaches one by the mid-point of follow-up, the risk ratio begins to quickly decline.  This is because cumulative incidence increases in the unexposed but barely moves in the exposed (because it has reached its ceiling).   The rate ratio does not suffer from this.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It would be perfectly legitimate to report either ratio, or even both, but your choice would depend on your research question and what you were trying to emphasize.  The two measures are telling you something different even though they use the same data.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Tree>
    <p:extLst>
      <p:ext uri="{BB962C8B-B14F-4D97-AF65-F5344CB8AC3E}">
        <p14:creationId xmlns:p14="http://schemas.microsoft.com/office/powerpoint/2010/main" val="28501825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p:spPr>
        <p:txBody>
          <a:bodyPr/>
          <a:lstStyle/>
          <a:p>
            <a:fld id="{EFFEDE4F-BBC1-47A5-AD08-039AD00C095E}" type="slidenum">
              <a:rPr lang="en-US" altLang="en-US" smtClean="0">
                <a:solidFill>
                  <a:srgbClr val="000000"/>
                </a:solidFill>
              </a:rPr>
              <a:pPr/>
              <a:t>67</a:t>
            </a:fld>
            <a:endParaRPr lang="en-US" altLang="en-US" dirty="0" smtClean="0">
              <a:solidFill>
                <a:srgbClr val="000000"/>
              </a:solidFill>
            </a:endParaRPr>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p:spPr>
        <p:txBody>
          <a:bodyPr/>
          <a:lstStyle/>
          <a:p>
            <a:r>
              <a:rPr lang="en-US" altLang="en-US" dirty="0" smtClean="0"/>
              <a:t>Difference measures are also sometimes called absolute scale or additive scale measures.  Again, the type of study design limits the kind of difference measure that can be calculated.  This table formally shows which difference measures can be derived from the different study designs.  While this is the formal list, the measures with asterisks are rarely used.  Difference measures are primarily used for risks and rates and in the context of cohort studies.  </a:t>
            </a:r>
          </a:p>
          <a:p>
            <a:endParaRPr lang="en-US" altLang="en-US" dirty="0" smtClean="0"/>
          </a:p>
          <a:p>
            <a:r>
              <a:rPr lang="en-US" altLang="en-US" dirty="0" smtClean="0"/>
              <a:t>Note also that cohort studies can yield all of the prevalence measures (could be done at time zero or</a:t>
            </a:r>
            <a:r>
              <a:rPr lang="en-US" altLang="en-US" baseline="0" dirty="0" smtClean="0"/>
              <a:t> at any later time) in addition to the incidence measures.    It is most common to see prevalence measures taken at time 0 of a fixed cohort.  </a:t>
            </a:r>
            <a:endParaRPr lang="en-US" altLang="en-US" dirty="0" smtClean="0"/>
          </a:p>
        </p:txBody>
      </p:sp>
    </p:spTree>
    <p:extLst>
      <p:ext uri="{BB962C8B-B14F-4D97-AF65-F5344CB8AC3E}">
        <p14:creationId xmlns:p14="http://schemas.microsoft.com/office/powerpoint/2010/main" val="26250023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p:spPr>
        <p:txBody>
          <a:bodyPr/>
          <a:lstStyle/>
          <a:p>
            <a:fld id="{4B45B518-D8FC-4655-A661-8742BEB46262}" type="slidenum">
              <a:rPr lang="en-US" altLang="en-US" smtClean="0">
                <a:solidFill>
                  <a:srgbClr val="000000"/>
                </a:solidFill>
              </a:rPr>
              <a:pPr/>
              <a:t>68</a:t>
            </a:fld>
            <a:endParaRPr lang="en-US" altLang="en-US" dirty="0" smtClean="0">
              <a:solidFill>
                <a:srgbClr val="000000"/>
              </a:solidFill>
            </a:endParaRPr>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p:spPr>
        <p:txBody>
          <a:bodyPr/>
          <a:lstStyle/>
          <a:p>
            <a:r>
              <a:rPr lang="en-US" altLang="en-US" dirty="0" smtClean="0"/>
              <a:t>Taking the reciprocal of the difference</a:t>
            </a:r>
            <a:r>
              <a:rPr lang="en-US" altLang="en-US" baseline="0" dirty="0" smtClean="0"/>
              <a:t> measure is one of the</a:t>
            </a:r>
            <a:r>
              <a:rPr lang="en-US" altLang="en-US" dirty="0" smtClean="0"/>
              <a:t> most useful applications of the absolute difference measure.  It creates</a:t>
            </a:r>
            <a:r>
              <a:rPr lang="en-US" altLang="en-US" baseline="0" dirty="0" smtClean="0"/>
              <a:t> the construct of “number needed to”, the most well known of which is the “number needed to treat”.  </a:t>
            </a:r>
            <a:r>
              <a:rPr lang="en-US" altLang="en-US" dirty="0" smtClean="0"/>
              <a:t>Depending on the scenario, you can calculate the number needed to treat to prevent one more case of disease (e.g., “We need to treat 10 persons with new drug X to prevent 1 additional heart attack</a:t>
            </a:r>
            <a:r>
              <a:rPr lang="en-US" altLang="en-US" baseline="0" dirty="0" smtClean="0"/>
              <a:t> over a 10 year period of time”)</a:t>
            </a:r>
            <a:r>
              <a:rPr lang="en-US" altLang="en-US" dirty="0" smtClean="0"/>
              <a:t>, number needed to treat to harm one additional person (e.g., “For</a:t>
            </a:r>
            <a:r>
              <a:rPr lang="en-US" altLang="en-US" baseline="0" dirty="0" smtClean="0"/>
              <a:t> every 1000 patients treated with drug Z for 5 years, one additional side effect of bone marrow suppression occurred”),</a:t>
            </a:r>
            <a:r>
              <a:rPr lang="en-US" altLang="en-US" dirty="0" smtClean="0"/>
              <a:t> or number needed to protect from an exposure to prevent one case of disease (e.g.</a:t>
            </a:r>
            <a:r>
              <a:rPr lang="en-US" altLang="en-US" baseline="0" dirty="0" smtClean="0"/>
              <a:t> “For every 7 patients with exposure A whom we could change to being unexposed for 10 years, we could prevent 1 additional case of lung cancer”)</a:t>
            </a:r>
            <a:r>
              <a:rPr lang="en-US" altLang="en-US" dirty="0" smtClean="0"/>
              <a:t>.  This is all done by taking the reciprocal</a:t>
            </a:r>
            <a:r>
              <a:rPr lang="en-US" altLang="en-US" baseline="0" dirty="0" smtClean="0"/>
              <a:t> of the risk difference.  Note that the time horizon must always be included, just as it always must be when expressing cumulative incidences.</a:t>
            </a:r>
          </a:p>
          <a:p>
            <a:endParaRPr lang="en-US" altLang="en-US" baseline="0" dirty="0" smtClean="0"/>
          </a:p>
          <a:p>
            <a:r>
              <a:rPr lang="en-US" altLang="en-US" dirty="0" smtClean="0"/>
              <a:t>Creating</a:t>
            </a:r>
            <a:r>
              <a:rPr lang="en-US" altLang="en-US" baseline="0" dirty="0" smtClean="0"/>
              <a:t> this “number needed to” metric now presents the measure of association in terms of actual number of people.  An NNT of 10 is a stronger effect than an NNT of 100, for example.  For many observers, this has more meaning than a ratio measure of association or an absolute difference, but this is by no means is a universal belief.  </a:t>
            </a:r>
          </a:p>
          <a:p>
            <a:endParaRPr lang="en-US" altLang="en-US" baseline="0" dirty="0" smtClean="0"/>
          </a:p>
          <a:p>
            <a:r>
              <a:rPr lang="en-US" altLang="en-US" baseline="0" dirty="0" smtClean="0"/>
              <a:t>We can see some immediate uses of the NNT.  For</a:t>
            </a:r>
            <a:r>
              <a:rPr lang="en-US" altLang="en-US" dirty="0" smtClean="0"/>
              <a:t> example, we can easily see how the absolute difference can be used in cost effectiveness analysis.  For example, we might ask what are the cost implications of treating 38.5 persons an extra 3 months to prevent one case of TB.  The answer will depend on the comparative cost of treating the 38.5 persons with rifampin versus the cost of managing and treating one case of TB.  Those costs can be compiled and compared.  Of course, the two costs may not be the only the consideration.  In this example TB is a contagious disease and allowing one case of recurrence by under-treating could lead to additional infections and other cases of TB. </a:t>
            </a:r>
          </a:p>
          <a:p>
            <a:endParaRPr lang="en-US" altLang="en-US" dirty="0" smtClean="0"/>
          </a:p>
          <a:p>
            <a:r>
              <a:rPr lang="en-US" altLang="en-US" dirty="0" smtClean="0"/>
              <a:t>The number</a:t>
            </a:r>
            <a:r>
              <a:rPr lang="en-US" altLang="en-US" baseline="0" dirty="0" smtClean="0"/>
              <a:t> needed to treat concept is generally attributed to the Clinical Epidemiology Unit at McMaster University in Canada.   A sentinel reference is </a:t>
            </a:r>
            <a:r>
              <a:rPr lang="en-US" sz="1200" kern="1200" dirty="0" smtClean="0">
                <a:solidFill>
                  <a:schemeClr val="tx1"/>
                </a:solidFill>
                <a:effectLst/>
                <a:latin typeface="Times New Roman" pitchFamily="18" charset="0"/>
                <a:ea typeface="+mn-ea"/>
                <a:cs typeface="+mn-cs"/>
              </a:rPr>
              <a:t>Laupacis A, Sackett DL, Roberts RS. An assessment of clinically useful measures of the consequences of treatment. N Engl J Med 318:1728–33,</a:t>
            </a:r>
            <a:r>
              <a:rPr lang="en-US" sz="1200" kern="1200" baseline="0" dirty="0" smtClean="0">
                <a:solidFill>
                  <a:schemeClr val="tx1"/>
                </a:solidFill>
                <a:effectLst/>
                <a:latin typeface="Times New Roman" pitchFamily="18" charset="0"/>
                <a:ea typeface="+mn-ea"/>
                <a:cs typeface="+mn-cs"/>
              </a:rPr>
              <a:t> 1988</a:t>
            </a:r>
            <a:r>
              <a:rPr lang="en-US" sz="1200" kern="1200" dirty="0" smtClean="0">
                <a:solidFill>
                  <a:schemeClr val="tx1"/>
                </a:solidFill>
                <a:effectLst/>
                <a:latin typeface="Times New Roman" pitchFamily="18" charset="0"/>
                <a:ea typeface="+mn-ea"/>
                <a:cs typeface="+mn-cs"/>
              </a:rPr>
              <a:t>.  Because it is such a simple calculation,</a:t>
            </a:r>
            <a:r>
              <a:rPr lang="en-US" sz="1200" kern="1200" baseline="0" dirty="0" smtClean="0">
                <a:solidFill>
                  <a:schemeClr val="tx1"/>
                </a:solidFill>
                <a:effectLst/>
                <a:latin typeface="Times New Roman" pitchFamily="18" charset="0"/>
                <a:ea typeface="+mn-ea"/>
                <a:cs typeface="+mn-cs"/>
              </a:rPr>
              <a:t> it origins may be even further back in time but are uncredited.  </a:t>
            </a:r>
            <a:r>
              <a:rPr lang="en-US" sz="1200" kern="1200" dirty="0" smtClean="0">
                <a:solidFill>
                  <a:schemeClr val="tx1"/>
                </a:solidFill>
                <a:effectLst/>
                <a:latin typeface="Times New Roman" pitchFamily="18" charset="0"/>
                <a:ea typeface="+mn-ea"/>
                <a:cs typeface="+mn-cs"/>
              </a:rPr>
              <a:t> </a:t>
            </a:r>
          </a:p>
          <a:p>
            <a:endParaRPr lang="en-US" altLang="en-US" dirty="0" smtClean="0"/>
          </a:p>
        </p:txBody>
      </p:sp>
    </p:spTree>
    <p:extLst>
      <p:ext uri="{BB962C8B-B14F-4D97-AF65-F5344CB8AC3E}">
        <p14:creationId xmlns:p14="http://schemas.microsoft.com/office/powerpoint/2010/main" val="24424156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6579484A-47E6-44E5-8FD3-3FA57350FB33}" type="slidenum">
              <a:rPr lang="en-US" altLang="en-US" smtClean="0">
                <a:solidFill>
                  <a:srgbClr val="000000"/>
                </a:solidFill>
              </a:rPr>
              <a:pPr/>
              <a:t>69</a:t>
            </a:fld>
            <a:endParaRPr lang="en-US" altLang="en-US" dirty="0" smtClean="0">
              <a:solidFill>
                <a:srgbClr val="000000"/>
              </a:solidFill>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r>
              <a:rPr lang="en-US" altLang="en-US" dirty="0" smtClean="0"/>
              <a:t>In this session,</a:t>
            </a:r>
            <a:r>
              <a:rPr lang="en-US" altLang="en-US" baseline="0" dirty="0" smtClean="0"/>
              <a:t> we will complete our learning about measures of association by discussing what measures of association we can learn in case-control studies.  Specifically, we see how odds ratios in case-control studies can yield more relevant measures of association.   While we are on the topic of case-control studies, we will also discuss their strengths and weaknesses.</a:t>
            </a:r>
          </a:p>
          <a:p>
            <a:endParaRPr lang="en-US" altLang="en-US" baseline="0" dirty="0" smtClean="0"/>
          </a:p>
          <a:p>
            <a:r>
              <a:rPr lang="en-US" altLang="en-US" baseline="0" dirty="0" smtClean="0"/>
              <a:t>Rounding out our discussion measures of association, we then give additional insight as to what they mean.  To do this, we will invoke a very important theory in causation-related research, which is the “sufficient-component cause” model.</a:t>
            </a:r>
          </a:p>
          <a:p>
            <a:endParaRPr lang="en-US" altLang="en-US" baseline="0" dirty="0" smtClean="0"/>
          </a:p>
          <a:p>
            <a:r>
              <a:rPr lang="en-US" altLang="en-US" baseline="0" dirty="0" smtClean="0"/>
              <a:t>We will then end the session with a discussion on measures of attribution, which is one of the first things you can derive once you are sure that you have a causal measure of association.  </a:t>
            </a:r>
            <a:endParaRPr lang="en-US" altLang="en-US" dirty="0" smtClean="0"/>
          </a:p>
        </p:txBody>
      </p:sp>
    </p:spTree>
    <p:extLst>
      <p:ext uri="{BB962C8B-B14F-4D97-AF65-F5344CB8AC3E}">
        <p14:creationId xmlns:p14="http://schemas.microsoft.com/office/powerpoint/2010/main" val="17732391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B62A697C-345F-46F3-838C-D47840A910E0}" type="slidenum">
              <a:rPr lang="en-US" altLang="en-US" smtClean="0">
                <a:solidFill>
                  <a:srgbClr val="000000"/>
                </a:solidFill>
              </a:rPr>
              <a:pPr/>
              <a:t>70</a:t>
            </a:fld>
            <a:endParaRPr lang="en-US" altLang="en-US" dirty="0" smtClean="0">
              <a:solidFill>
                <a:srgbClr val="000000"/>
              </a:solidFill>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altLang="en-US" dirty="0" smtClean="0"/>
              <a:t>Since a case-control design selects</a:t>
            </a:r>
            <a:r>
              <a:rPr lang="en-US" altLang="en-US" baseline="0" dirty="0" smtClean="0"/>
              <a:t> participants according to outcome status (case and non-case) </a:t>
            </a:r>
            <a:r>
              <a:rPr lang="en-US" altLang="en-US" dirty="0" smtClean="0"/>
              <a:t>and fixes the ratio of the</a:t>
            </a:r>
            <a:r>
              <a:rPr lang="en-US" altLang="en-US" baseline="0" dirty="0" smtClean="0"/>
              <a:t> cases and non-cases</a:t>
            </a:r>
            <a:r>
              <a:rPr lang="en-US" altLang="en-US" dirty="0" smtClean="0"/>
              <a:t> by selecting one or more controls per case, the investigator cannot assess disease occurrence (probability</a:t>
            </a:r>
            <a:r>
              <a:rPr lang="en-US" altLang="en-US" dirty="0" smtClean="0">
                <a:solidFill>
                  <a:srgbClr val="FF0000"/>
                </a:solidFill>
              </a:rPr>
              <a:t>, </a:t>
            </a:r>
            <a:r>
              <a:rPr lang="en-US" altLang="en-US" dirty="0" smtClean="0">
                <a:solidFill>
                  <a:schemeClr val="tx1"/>
                </a:solidFill>
              </a:rPr>
              <a:t>rate or odds</a:t>
            </a:r>
            <a:r>
              <a:rPr lang="en-US" altLang="en-US" dirty="0" smtClean="0"/>
              <a:t>) within the different exposure groups.   The investigator cannot</a:t>
            </a:r>
            <a:r>
              <a:rPr lang="en-US" altLang="en-US" baseline="0" dirty="0" smtClean="0"/>
              <a:t> work “across” the table, as we usually like to do.  </a:t>
            </a:r>
            <a:r>
              <a:rPr lang="en-US" altLang="en-US" dirty="0" smtClean="0"/>
              <a:t>All the investigator can do is to work “down” the table. </a:t>
            </a:r>
          </a:p>
        </p:txBody>
      </p:sp>
    </p:spTree>
    <p:extLst>
      <p:ext uri="{BB962C8B-B14F-4D97-AF65-F5344CB8AC3E}">
        <p14:creationId xmlns:p14="http://schemas.microsoft.com/office/powerpoint/2010/main" val="3124244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smtClean="0"/>
              <a:t>We can</a:t>
            </a:r>
            <a:r>
              <a:rPr lang="en-US" baseline="0" dirty="0" smtClean="0"/>
              <a:t> address our research question by sampling the </a:t>
            </a:r>
            <a:r>
              <a:rPr lang="en-US" dirty="0" smtClean="0"/>
              <a:t>fixed real-world cohort with a fixed cohort study.  A</a:t>
            </a:r>
            <a:r>
              <a:rPr lang="en-US" baseline="0" dirty="0" smtClean="0"/>
              <a:t> fixed cohort study is the classic observational study, meaning what most people think of when they think of a cohort study.  </a:t>
            </a:r>
            <a:r>
              <a:rPr lang="en-US" dirty="0" smtClean="0"/>
              <a:t>A</a:t>
            </a:r>
            <a:r>
              <a:rPr lang="en-US" baseline="0" dirty="0" smtClean="0"/>
              <a:t> fixed cohort study </a:t>
            </a:r>
            <a:r>
              <a:rPr lang="en-US" dirty="0" smtClean="0"/>
              <a:t>begins with a group of individuals</a:t>
            </a:r>
            <a:r>
              <a:rPr lang="en-US" baseline="0" dirty="0" smtClean="0"/>
              <a:t> whom </a:t>
            </a:r>
            <a:r>
              <a:rPr lang="en-US" dirty="0" smtClean="0"/>
              <a:t>at time zero have some</a:t>
            </a:r>
            <a:r>
              <a:rPr lang="en-US" baseline="0" dirty="0" smtClean="0"/>
              <a:t> defined set of characteristics.  If the goal is to study a particular event or outcome, we would typically include in the defined set of characteristics that n</a:t>
            </a:r>
            <a:r>
              <a:rPr lang="en-US" dirty="0" smtClean="0"/>
              <a:t>one of the</a:t>
            </a:r>
            <a:r>
              <a:rPr lang="en-US" baseline="0" dirty="0" smtClean="0"/>
              <a:t> individuals</a:t>
            </a:r>
            <a:r>
              <a:rPr lang="en-US" dirty="0" smtClean="0"/>
              <a:t> have the event or outcome of interest.</a:t>
            </a:r>
            <a:r>
              <a:rPr lang="en-US" baseline="0" dirty="0" smtClean="0"/>
              <a:t>  In other words, we would any prevalent cases of the outcome of interest.  These individuals</a:t>
            </a:r>
            <a:r>
              <a:rPr lang="en-US" dirty="0" smtClean="0"/>
              <a:t> are then observed over time for the occurrence of the event of interest.  The time of observation</a:t>
            </a:r>
            <a:r>
              <a:rPr lang="en-US" baseline="0" dirty="0" smtClean="0"/>
              <a:t> is usually the “time since enrollment” in a fixed cohort, as identified on the x-axis in this schematic.  The time element could be other things, however, such as age. </a:t>
            </a:r>
            <a:r>
              <a:rPr lang="en-US" dirty="0" smtClean="0"/>
              <a:t>The event could be</a:t>
            </a:r>
            <a:r>
              <a:rPr lang="en-US" baseline="0" dirty="0" smtClean="0"/>
              <a:t> anything, a disease, death, cessation of smoking, attending a primary care visit for the first time, etc.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our example of a fixed cohort study of cancer, the four possible outcomes for </a:t>
            </a:r>
            <a:r>
              <a:rPr lang="en-US" dirty="0" smtClean="0"/>
              <a:t>a participant in the fixed cohort study are:  having the event of interest (cancer diagnosis), a competing event (e.g., death</a:t>
            </a:r>
            <a:r>
              <a:rPr lang="en-US" baseline="0" dirty="0" smtClean="0"/>
              <a:t>)</a:t>
            </a:r>
            <a:r>
              <a:rPr lang="en-US" dirty="0" smtClean="0"/>
              <a:t>, becoming loss to follow-up without having had event of interest</a:t>
            </a:r>
            <a:r>
              <a:rPr lang="en-US" baseline="0" dirty="0" smtClean="0"/>
              <a:t> or a competing event</a:t>
            </a:r>
            <a:r>
              <a:rPr lang="en-US" dirty="0" smtClean="0"/>
              <a:t>, or being followed without an event to the end of the study.  </a:t>
            </a:r>
          </a:p>
        </p:txBody>
      </p:sp>
      <p:sp>
        <p:nvSpPr>
          <p:cNvPr id="2" name="Date Placeholder 1"/>
          <p:cNvSpPr>
            <a:spLocks noGrp="1"/>
          </p:cNvSpPr>
          <p:nvPr>
            <p:ph type="dt" idx="10"/>
          </p:nvPr>
        </p:nvSpPr>
        <p:spPr/>
        <p:txBody>
          <a:bodyPr/>
          <a:lstStyle/>
          <a:p>
            <a:pPr>
              <a:defRPr/>
            </a:pPr>
            <a:fld id="{18477863-03E4-4C50-BE05-13014959BE89}" type="datetime1">
              <a:rPr lang="en-US" smtClean="0"/>
              <a:t>10/28/2019</a:t>
            </a:fld>
            <a:endParaRPr lang="en-US" dirty="0"/>
          </a:p>
        </p:txBody>
      </p:sp>
    </p:spTree>
    <p:extLst>
      <p:ext uri="{BB962C8B-B14F-4D97-AF65-F5344CB8AC3E}">
        <p14:creationId xmlns:p14="http://schemas.microsoft.com/office/powerpoint/2010/main" val="11742141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03F0F486-17F8-4059-BBFE-FD734DBE000B}" type="slidenum">
              <a:rPr lang="en-US" altLang="en-US" smtClean="0">
                <a:solidFill>
                  <a:srgbClr val="000000"/>
                </a:solidFill>
              </a:rPr>
              <a:pPr/>
              <a:t>71</a:t>
            </a:fld>
            <a:endParaRPr lang="en-US" altLang="en-US" dirty="0" smtClean="0">
              <a:solidFill>
                <a:srgbClr val="000000"/>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en-US" altLang="en-US" dirty="0" smtClean="0"/>
              <a:t>Some algebra demonstrates that we can</a:t>
            </a:r>
            <a:r>
              <a:rPr lang="en-US" altLang="en-US" baseline="0" dirty="0" smtClean="0"/>
              <a:t> get the odds ratio for disease from the odds ratio for exposure.</a:t>
            </a:r>
            <a:r>
              <a:rPr lang="en-US" altLang="en-US" dirty="0" smtClean="0"/>
              <a:t>  You can also see that you will arrive at this result no matter how many controls you sample.</a:t>
            </a:r>
            <a:r>
              <a:rPr lang="en-US" altLang="en-US" baseline="0" dirty="0" smtClean="0"/>
              <a:t>  You will get this in a scheme in which you have one control for each case, two controls, three controls etc.  No matter how many controls you have, the fraction b/d remains the same.  Another way to think about this is that this fraction b/d is the same fraction for the exact number of controls that truly exist in the study base that gave rise to the cases (a and c) if you could enumerate the entire study base.  However, you do not have to enumerate the entire study base; you can just sample it to give the fraction b/d.  </a:t>
            </a:r>
          </a:p>
          <a:p>
            <a:endParaRPr lang="en-US" altLang="en-US" baseline="0" dirty="0" smtClean="0"/>
          </a:p>
          <a:p>
            <a:r>
              <a:rPr lang="en-US" altLang="en-US" dirty="0" smtClean="0"/>
              <a:t>This is an important property of the odds ratio and its use in case-control studies. </a:t>
            </a:r>
          </a:p>
          <a:p>
            <a:endParaRPr lang="en-US" altLang="en-US" dirty="0" smtClean="0"/>
          </a:p>
          <a:p>
            <a:r>
              <a:rPr lang="en-US" altLang="en-US" dirty="0" smtClean="0"/>
              <a:t>As mentioned earlier,</a:t>
            </a:r>
            <a:r>
              <a:rPr lang="en-US" altLang="en-US" baseline="0" dirty="0" smtClean="0"/>
              <a:t> n</a:t>
            </a:r>
            <a:r>
              <a:rPr lang="en-US" altLang="en-US" dirty="0" smtClean="0"/>
              <a:t>ote that measuring the prevalence of exposure (rather than odds) in cases and controls does not give you a prevalence ratio that has any meaningful interpretation.  In other</a:t>
            </a:r>
            <a:r>
              <a:rPr lang="en-US" altLang="en-US" baseline="0" dirty="0" smtClean="0"/>
              <a:t> words, it does not give you a prevalence ratio comparing prevalence of disease in exposed vs unexposed.  </a:t>
            </a:r>
            <a:endParaRPr lang="en-US" altLang="en-US" dirty="0" smtClean="0"/>
          </a:p>
        </p:txBody>
      </p:sp>
    </p:spTree>
    <p:extLst>
      <p:ext uri="{BB962C8B-B14F-4D97-AF65-F5344CB8AC3E}">
        <p14:creationId xmlns:p14="http://schemas.microsoft.com/office/powerpoint/2010/main" val="18396871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E806A784-705F-4B4E-9166-030E103D42CC}" type="slidenum">
              <a:rPr lang="en-US" altLang="en-US" smtClean="0">
                <a:solidFill>
                  <a:srgbClr val="000000"/>
                </a:solidFill>
              </a:rPr>
              <a:pPr/>
              <a:t>72</a:t>
            </a:fld>
            <a:endParaRPr lang="en-US" altLang="en-US" dirty="0" smtClean="0">
              <a:solidFill>
                <a:srgbClr val="000000"/>
              </a:solidFill>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altLang="en-US" dirty="0" smtClean="0"/>
              <a:t>We</a:t>
            </a:r>
            <a:r>
              <a:rPr lang="en-US" altLang="en-US" baseline="0" dirty="0" smtClean="0"/>
              <a:t> can get the odds ratio of disease from a case-control study, and, indeed, this is how the original case-control studies were performed.  Investigators took non-diseased individuals, typically after all cases had been identified, and measured their odds of exposure.  Comparing the odds of exposure in the cases to odds of exposure in the non-cases formed an odds ratio of exposure that equaled the odds ratio of disease.   However,  last week we spoke of some of the problems with odds ratios such as their not being able to be interpreted as probabilities (which is how most humans think) and the “odd” entity known as non-collapsibility.  Hence, the question is whether we can do better than just deriving an odds ratio of disease from case-controls studies?  Can we derive even more interpretable measures of association such as risk ratios or hazard ratios?</a:t>
            </a:r>
            <a:endParaRPr lang="en-US" altLang="en-US" dirty="0" smtClean="0"/>
          </a:p>
        </p:txBody>
      </p:sp>
    </p:spTree>
    <p:extLst>
      <p:ext uri="{BB962C8B-B14F-4D97-AF65-F5344CB8AC3E}">
        <p14:creationId xmlns:p14="http://schemas.microsoft.com/office/powerpoint/2010/main" val="35905387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8CE91494-750E-495E-A98D-FECB0B67F426}" type="slidenum">
              <a:rPr lang="en-US" altLang="en-US" smtClean="0">
                <a:solidFill>
                  <a:srgbClr val="000000"/>
                </a:solidFill>
              </a:rPr>
              <a:pPr/>
              <a:t>73</a:t>
            </a:fld>
            <a:endParaRPr lang="en-US" altLang="en-US" dirty="0" smtClean="0">
              <a:solidFill>
                <a:srgbClr val="000000"/>
              </a:solidFill>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altLang="en-US" dirty="0" smtClean="0"/>
              <a:t>The answer is “yes” and these tables (on this slide, for sampling a fixed cohort, and the next, for sampling a dynamic cohort) give a summary of just what useful measures of association the OR from a case-control study can estimate.  </a:t>
            </a:r>
          </a:p>
          <a:p>
            <a:endParaRPr lang="en-US" altLang="en-US" dirty="0" smtClean="0"/>
          </a:p>
          <a:p>
            <a:r>
              <a:rPr lang="en-US" altLang="en-US" dirty="0" smtClean="0"/>
              <a:t>Earlier in the course, we described these three</a:t>
            </a:r>
            <a:r>
              <a:rPr lang="en-US" altLang="en-US" baseline="0" dirty="0" smtClean="0"/>
              <a:t> approaches for sampling a fixed cohort and three approaches for sampling a dynamic cohort.  </a:t>
            </a:r>
            <a:r>
              <a:rPr lang="en-US" altLang="en-US" dirty="0" smtClean="0"/>
              <a:t>For a long period of history, it was generally accepted that the OR in a case-control study in a fixed underlying cohort could only be thought of as approximating the risk ratio if “the disease was rare.”   This is known as the “rare disease assumption”.   This idea stems from the properties of odds we discussed in the last lecture; i.e., the odds approximates the probability when the probability is low (say, less than 10%) and therefore a ratio of odds approximates a ratio of probabilities when the probabilities are low.  We will illustrate this again later in the lecture.  </a:t>
            </a:r>
          </a:p>
          <a:p>
            <a:endParaRPr lang="en-US" altLang="en-US" dirty="0" smtClean="0"/>
          </a:p>
          <a:p>
            <a:r>
              <a:rPr lang="en-US" altLang="en-US" dirty="0" smtClean="0"/>
              <a:t>Current epidemiologic theory has demonstrated that we do not need the outcome to be rare in order for the odds ratio to estimate meaningful measures of association.  Depending on the sampling design, the odds ratio can give estimates of risk</a:t>
            </a:r>
            <a:r>
              <a:rPr lang="en-US" altLang="en-US" baseline="0" dirty="0" smtClean="0"/>
              <a:t> and hazard </a:t>
            </a:r>
            <a:r>
              <a:rPr lang="en-US" altLang="en-US" dirty="0" smtClean="0"/>
              <a:t>ratios measures without this “rare disease” assumption.  Specifically, what the OR is representing in a case-control study sampling an underlying fixed cohort depends upon the nature of the control sampling.  In a fixed cohort, we can take a random sample of the cohort at baseline for our control group (case-cohort design).  This will yield a risk ratio or a hazard</a:t>
            </a:r>
            <a:r>
              <a:rPr lang="en-US" altLang="en-US" baseline="0" dirty="0" smtClean="0"/>
              <a:t> ratio.  </a:t>
            </a:r>
            <a:r>
              <a:rPr lang="en-US" altLang="en-US" dirty="0" smtClean="0"/>
              <a:t>We could also use incidence density sampling, identifying control(s) each time a case occurs.  This yields</a:t>
            </a:r>
            <a:r>
              <a:rPr lang="en-US" altLang="en-US" baseline="0" dirty="0" smtClean="0"/>
              <a:t> a hazard ratio.  These are two preferred approaches.</a:t>
            </a:r>
            <a:endParaRPr lang="en-US" altLang="en-US" dirty="0" smtClean="0"/>
          </a:p>
          <a:p>
            <a:endParaRPr lang="en-US" altLang="en-US" dirty="0" smtClean="0"/>
          </a:p>
          <a:p>
            <a:r>
              <a:rPr lang="en-US" altLang="en-US" dirty="0" smtClean="0"/>
              <a:t>Or, as was done in the original case-controls studies, we can take a random sample of non-cases after all cases have been identified.  This will yield an odds ratio or, if the disease</a:t>
            </a:r>
            <a:r>
              <a:rPr lang="en-US" altLang="en-US" baseline="0" dirty="0" smtClean="0"/>
              <a:t> is rare, an approximation of a risk ratio.  </a:t>
            </a:r>
            <a:endParaRPr lang="en-US" altLang="en-US" dirty="0" smtClean="0"/>
          </a:p>
          <a:p>
            <a:endParaRPr lang="en-US" altLang="en-US" dirty="0" smtClean="0"/>
          </a:p>
        </p:txBody>
      </p:sp>
    </p:spTree>
    <p:extLst>
      <p:ext uri="{BB962C8B-B14F-4D97-AF65-F5344CB8AC3E}">
        <p14:creationId xmlns:p14="http://schemas.microsoft.com/office/powerpoint/2010/main" val="36662496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96BA82EC-F0CB-459C-A42F-AEADA99DCB52}" type="slidenum">
              <a:rPr lang="en-US" altLang="en-US" smtClean="0">
                <a:solidFill>
                  <a:srgbClr val="000000"/>
                </a:solidFill>
              </a:rPr>
              <a:pPr/>
              <a:t>74</a:t>
            </a:fld>
            <a:endParaRPr lang="en-US" altLang="en-US" dirty="0" smtClean="0">
              <a:solidFill>
                <a:srgbClr val="000000"/>
              </a:solidFill>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US" altLang="en-US" dirty="0" smtClean="0"/>
              <a:t>In a dynamic cohort, we can also use incidence density sampling by identifying control(s) at</a:t>
            </a:r>
            <a:r>
              <a:rPr lang="en-US" altLang="en-US" baseline="0" dirty="0" smtClean="0"/>
              <a:t> each moment that </a:t>
            </a:r>
            <a:r>
              <a:rPr lang="en-US" altLang="en-US" dirty="0" smtClean="0"/>
              <a:t>a case occurs.  It requires no</a:t>
            </a:r>
            <a:r>
              <a:rPr lang="en-US" altLang="en-US" baseline="0" dirty="0" smtClean="0"/>
              <a:t> assumptions about exposure prevalence.  </a:t>
            </a:r>
            <a:r>
              <a:rPr lang="en-US" altLang="en-US" dirty="0" smtClean="0"/>
              <a:t>This is the cadillac approach for an underlying dynamic cohort.  As</a:t>
            </a:r>
            <a:r>
              <a:rPr lang="en-US" altLang="en-US" baseline="0" dirty="0" smtClean="0"/>
              <a:t> with a fixed cohort, the resulting odds ratio will be a consistent estimate of the hazard ratio.</a:t>
            </a:r>
            <a:endParaRPr lang="en-US" altLang="en-US" dirty="0" smtClean="0"/>
          </a:p>
          <a:p>
            <a:endParaRPr lang="en-US" altLang="en-US" dirty="0" smtClean="0"/>
          </a:p>
          <a:p>
            <a:r>
              <a:rPr lang="en-US" altLang="en-US" dirty="0" smtClean="0"/>
              <a:t>However, if we are willing to assume that the dynamic cohort is in “steady state” in terms of the exposure and covariate prevalence over time,</a:t>
            </a:r>
            <a:r>
              <a:rPr lang="en-US" altLang="en-US" baseline="0" dirty="0" smtClean="0"/>
              <a:t> then</a:t>
            </a:r>
            <a:r>
              <a:rPr lang="en-US" altLang="en-US" dirty="0" smtClean="0"/>
              <a:t> we can also use a random sample of the dynamic cohort taken at one time point, such as the midpoint or after all cases have been identified.</a:t>
            </a:r>
            <a:r>
              <a:rPr lang="en-US" altLang="en-US" baseline="0" dirty="0" smtClean="0"/>
              <a:t> </a:t>
            </a:r>
            <a:r>
              <a:rPr lang="en-US" altLang="en-US" dirty="0" smtClean="0"/>
              <a:t>This will also provide a consistent estimate of the hazard ratio. </a:t>
            </a:r>
            <a:r>
              <a:rPr lang="en-US" altLang="en-US" baseline="0" dirty="0" smtClean="0"/>
              <a:t>These are assumptions that are often hard to justify, and so these approaches are not the common.</a:t>
            </a:r>
          </a:p>
          <a:p>
            <a:endParaRPr lang="en-US" altLang="en-US" baseline="0" dirty="0" smtClean="0"/>
          </a:p>
          <a:p>
            <a:r>
              <a:rPr lang="en-US" altLang="en-US" dirty="0" smtClean="0"/>
              <a:t>If exposure is not a steady state, then we can still have a consistent</a:t>
            </a:r>
            <a:r>
              <a:rPr lang="en-US" altLang="en-US" baseline="0" dirty="0" smtClean="0"/>
              <a:t> </a:t>
            </a:r>
            <a:r>
              <a:rPr lang="en-US" altLang="en-US" dirty="0" smtClean="0"/>
              <a:t>estimate of the hazard</a:t>
            </a:r>
            <a:r>
              <a:rPr lang="en-US" altLang="en-US" baseline="0" dirty="0" smtClean="0"/>
              <a:t> </a:t>
            </a:r>
            <a:r>
              <a:rPr lang="en-US" altLang="en-US" dirty="0" smtClean="0"/>
              <a:t>ratio as long as we assume that the exposure is changing linearly over time and we doing our sampling</a:t>
            </a:r>
            <a:r>
              <a:rPr lang="en-US" altLang="en-US" baseline="0" dirty="0" smtClean="0"/>
              <a:t> at the mid-point of the period.  This linear change in exposure prevalence is also often a</a:t>
            </a:r>
            <a:r>
              <a:rPr lang="en-US" altLang="en-US" dirty="0" smtClean="0"/>
              <a:t> hard assumption to accept.   </a:t>
            </a:r>
          </a:p>
          <a:p>
            <a:endParaRPr lang="en-US" altLang="en-US" dirty="0" smtClean="0"/>
          </a:p>
          <a:p>
            <a:r>
              <a:rPr lang="en-US" altLang="en-US" dirty="0" smtClean="0"/>
              <a:t>If we are unable to make these</a:t>
            </a:r>
            <a:r>
              <a:rPr lang="en-US" altLang="en-US" baseline="0" dirty="0" smtClean="0"/>
              <a:t> assumptions</a:t>
            </a:r>
            <a:r>
              <a:rPr lang="en-US" altLang="en-US" dirty="0" smtClean="0"/>
              <a:t>, but</a:t>
            </a:r>
            <a:r>
              <a:rPr lang="en-US" altLang="en-US" baseline="0" dirty="0" smtClean="0"/>
              <a:t> nonetheless do go ahead and </a:t>
            </a:r>
            <a:r>
              <a:rPr lang="en-US" altLang="en-US" dirty="0" smtClean="0"/>
              <a:t>take controls at one point in time (such as at the end), all we have is an odds ratio which is very difficult to interpret.</a:t>
            </a:r>
            <a:r>
              <a:rPr lang="en-US" altLang="en-US" baseline="0" dirty="0" smtClean="0"/>
              <a:t>  The odds ratio does not estimate a risk ratio or a hazard ratio.</a:t>
            </a:r>
            <a:endParaRPr lang="en-US" altLang="en-US" dirty="0" smtClean="0"/>
          </a:p>
        </p:txBody>
      </p:sp>
    </p:spTree>
    <p:extLst>
      <p:ext uri="{BB962C8B-B14F-4D97-AF65-F5344CB8AC3E}">
        <p14:creationId xmlns:p14="http://schemas.microsoft.com/office/powerpoint/2010/main" val="41429522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5E505002-00B7-417C-AE16-87E3B00F88BC}" type="slidenum">
              <a:rPr lang="en-US" altLang="en-US" smtClean="0">
                <a:solidFill>
                  <a:srgbClr val="000000"/>
                </a:solidFill>
              </a:rPr>
              <a:pPr/>
              <a:t>75</a:t>
            </a:fld>
            <a:endParaRPr lang="en-US" altLang="en-US" dirty="0" smtClean="0">
              <a:solidFill>
                <a:srgbClr val="000000"/>
              </a:solidFill>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r>
              <a:rPr lang="en-US" altLang="en-US" dirty="0" smtClean="0"/>
              <a:t>To simplify the presentation, we assume a fixed cohort with complete and equal follow-up on everyone in both exposed</a:t>
            </a:r>
            <a:r>
              <a:rPr lang="en-US" altLang="en-US" baseline="0" dirty="0" smtClean="0"/>
              <a:t> and unexposed </a:t>
            </a:r>
            <a:r>
              <a:rPr lang="en-US" altLang="en-US" dirty="0" smtClean="0"/>
              <a:t>groups (e.g., the diarrhea</a:t>
            </a:r>
            <a:r>
              <a:rPr lang="en-US" altLang="en-US" baseline="0" dirty="0" smtClean="0"/>
              <a:t> </a:t>
            </a:r>
            <a:r>
              <a:rPr lang="en-US" altLang="en-US" dirty="0" smtClean="0"/>
              <a:t>outbreak example we have talked about).  In this situation, the risk ratio is calculated simply as shown above with simple proportions.  Advanced</a:t>
            </a:r>
            <a:r>
              <a:rPr lang="en-US" altLang="en-US" baseline="0" dirty="0" smtClean="0"/>
              <a:t> note:  </a:t>
            </a:r>
            <a:r>
              <a:rPr lang="en-US" altLang="en-US" dirty="0" smtClean="0"/>
              <a:t>In the situation of the typical cohort with censoring, it is a bit more complicated, but one can see that if the assumption of no informative censoring is met, then our demonstration that the OR is an estimate of the risk ratio will also hold true in a situation with varying lengths of follow-up</a:t>
            </a:r>
            <a:r>
              <a:rPr lang="en-US" altLang="en-US" baseline="0" dirty="0" smtClean="0"/>
              <a:t> (i.e., </a:t>
            </a:r>
            <a:r>
              <a:rPr lang="en-US" altLang="en-US" dirty="0" smtClean="0"/>
              <a:t>censoring). Note the meaning of no informative censoring is that the censoring is not related to the event nor to exposure so the four numbers above retain their original proportions.</a:t>
            </a:r>
          </a:p>
          <a:p>
            <a:endParaRPr lang="en-US" altLang="en-US" dirty="0" smtClean="0"/>
          </a:p>
          <a:p>
            <a:r>
              <a:rPr lang="en-US" altLang="en-US" dirty="0" smtClean="0"/>
              <a:t>The algebra rearranges the risk ratio such that we can focus on two separate ratios.   The first is the ratio of exposed cases to unexposed cases;</a:t>
            </a:r>
            <a:r>
              <a:rPr lang="en-US" altLang="en-US" baseline="0" dirty="0" smtClean="0"/>
              <a:t> this is the odds of exposure amongst cases. </a:t>
            </a:r>
            <a:r>
              <a:rPr lang="en-US" altLang="en-US" dirty="0" smtClean="0"/>
              <a:t> The second is the ratio of exposed participants at baseline to unexposed participants at baseline;</a:t>
            </a:r>
            <a:r>
              <a:rPr lang="en-US" altLang="en-US" baseline="0" dirty="0" smtClean="0"/>
              <a:t> this is odds of exposure amongst the cohort at baseline.</a:t>
            </a:r>
            <a:r>
              <a:rPr lang="en-US" altLang="en-US" dirty="0" smtClean="0"/>
              <a:t>  We</a:t>
            </a:r>
            <a:r>
              <a:rPr lang="en-US" altLang="en-US" baseline="0" dirty="0" smtClean="0"/>
              <a:t> emphasize that these two ratios are both odds, and we can compare these two odds with each other with an odds ratio.  Now, the question becomes how can we get these two odds in a case-control study? </a:t>
            </a:r>
            <a:endParaRPr lang="en-US" altLang="en-US" dirty="0" smtClean="0"/>
          </a:p>
          <a:p>
            <a:endParaRPr lang="en-US" altLang="en-US" dirty="0" smtClean="0"/>
          </a:p>
          <a:p>
            <a:r>
              <a:rPr lang="en-US" altLang="en-US" dirty="0" smtClean="0"/>
              <a:t>Note:  remember that when the risk ratio is reported it has to be reported for some time period (e.g., the risk ratio at 12 months of follow-up), but that time period does not affect the algebra we are illustrating.  </a:t>
            </a:r>
          </a:p>
        </p:txBody>
      </p:sp>
    </p:spTree>
    <p:extLst>
      <p:ext uri="{BB962C8B-B14F-4D97-AF65-F5344CB8AC3E}">
        <p14:creationId xmlns:p14="http://schemas.microsoft.com/office/powerpoint/2010/main" val="6119855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p:spPr>
        <p:txBody>
          <a:bodyPr/>
          <a:lstStyle/>
          <a:p>
            <a:r>
              <a:rPr lang="en-US" altLang="en-US" dirty="0" smtClean="0"/>
              <a:t>Here</a:t>
            </a:r>
            <a:r>
              <a:rPr lang="en-US" altLang="en-US" baseline="0" dirty="0" smtClean="0"/>
              <a:t> i</a:t>
            </a:r>
            <a:r>
              <a:rPr lang="en-US" altLang="en-US" dirty="0" smtClean="0"/>
              <a:t>s our illustration of a fixed cohort study</a:t>
            </a:r>
            <a:r>
              <a:rPr lang="en-US" altLang="en-US" baseline="0" dirty="0" smtClean="0"/>
              <a:t>.  </a:t>
            </a:r>
          </a:p>
          <a:p>
            <a:endParaRPr lang="en-US" altLang="en-US" baseline="0" dirty="0" smtClean="0"/>
          </a:p>
          <a:p>
            <a:r>
              <a:rPr lang="en-US" altLang="en-US" dirty="0" smtClean="0"/>
              <a:t>The answer to finding an estimate of the  N</a:t>
            </a:r>
            <a:r>
              <a:rPr lang="en-US" altLang="en-US" baseline="-25000" dirty="0" smtClean="0"/>
              <a:t>1</a:t>
            </a:r>
            <a:r>
              <a:rPr lang="en-US" altLang="en-US" dirty="0" smtClean="0"/>
              <a:t>/N</a:t>
            </a:r>
            <a:r>
              <a:rPr lang="en-US" altLang="en-US" baseline="-25000" dirty="0" smtClean="0"/>
              <a:t>0 </a:t>
            </a:r>
            <a:r>
              <a:rPr lang="en-US" altLang="en-US" dirty="0" smtClean="0"/>
              <a:t> ratio is in the case-cohort design.  This design is distinguished by taking a random sample of the baseline;</a:t>
            </a:r>
            <a:r>
              <a:rPr lang="en-US" altLang="en-US" baseline="0" dirty="0" smtClean="0"/>
              <a:t> this random sample is sometimes called the “random sub-cohort”.</a:t>
            </a:r>
            <a:r>
              <a:rPr lang="en-US" altLang="en-US" dirty="0" smtClean="0"/>
              <a:t>  Since everyone is eligible to be in this sample, and it is taken independently of exposure, the sample will give an estimate of the ratio N</a:t>
            </a:r>
            <a:r>
              <a:rPr lang="en-US" altLang="en-US" baseline="-25000" dirty="0" smtClean="0"/>
              <a:t>1</a:t>
            </a:r>
            <a:r>
              <a:rPr lang="en-US" altLang="en-US" dirty="0" smtClean="0"/>
              <a:t>/N</a:t>
            </a:r>
            <a:r>
              <a:rPr lang="en-US" altLang="en-US" baseline="-25000" dirty="0" smtClean="0"/>
              <a:t>0 </a:t>
            </a:r>
            <a:r>
              <a:rPr lang="en-US" altLang="en-US" dirty="0" smtClean="0"/>
              <a:t>.  This is the odds of</a:t>
            </a:r>
            <a:r>
              <a:rPr lang="en-US" altLang="en-US" baseline="0" dirty="0" smtClean="0"/>
              <a:t> exposure among all participants at baseline.</a:t>
            </a:r>
            <a:endParaRPr lang="en-US" altLang="en-US" dirty="0" smtClean="0"/>
          </a:p>
          <a:p>
            <a:endParaRPr lang="en-US" altLang="en-US" dirty="0" smtClean="0"/>
          </a:p>
          <a:p>
            <a:r>
              <a:rPr lang="nl-NL" altLang="en-US" dirty="0" smtClean="0"/>
              <a:t>The fraction E</a:t>
            </a:r>
            <a:r>
              <a:rPr lang="nl-NL" altLang="en-US" baseline="-25000" dirty="0" smtClean="0"/>
              <a:t>1</a:t>
            </a:r>
            <a:r>
              <a:rPr lang="nl-NL" altLang="en-US" dirty="0" smtClean="0"/>
              <a:t>/E</a:t>
            </a:r>
            <a:r>
              <a:rPr lang="nl-NL" altLang="en-US" baseline="-25000" dirty="0" smtClean="0"/>
              <a:t>0</a:t>
            </a:r>
            <a:r>
              <a:rPr lang="nl-NL" altLang="en-US" dirty="0" smtClean="0"/>
              <a:t> comes from all the cases, some of whom have the exposure and some of whom do not.  </a:t>
            </a:r>
            <a:r>
              <a:rPr lang="en-US" altLang="en-US" dirty="0" smtClean="0"/>
              <a:t>All of the cases are included in the study (although also could be a random sample).  This ratio is the odds of</a:t>
            </a:r>
            <a:r>
              <a:rPr lang="en-US" altLang="en-US" baseline="0" dirty="0" smtClean="0"/>
              <a:t> exposure among the cases. </a:t>
            </a:r>
          </a:p>
          <a:p>
            <a:endParaRPr lang="en-US" altLang="en-US" baseline="0" dirty="0" smtClean="0"/>
          </a:p>
          <a:p>
            <a:r>
              <a:rPr lang="en-US" altLang="en-US" baseline="0" dirty="0" smtClean="0"/>
              <a:t>Thus, we have two odds: </a:t>
            </a:r>
            <a:r>
              <a:rPr lang="en-US" altLang="en-US" dirty="0" smtClean="0"/>
              <a:t>N</a:t>
            </a:r>
            <a:r>
              <a:rPr lang="en-US" altLang="en-US" baseline="-25000" dirty="0" smtClean="0"/>
              <a:t>1</a:t>
            </a:r>
            <a:r>
              <a:rPr lang="en-US" altLang="en-US" dirty="0" smtClean="0"/>
              <a:t>/N</a:t>
            </a:r>
            <a:r>
              <a:rPr lang="en-US" altLang="en-US" baseline="-25000" dirty="0" smtClean="0"/>
              <a:t>0  </a:t>
            </a:r>
            <a:r>
              <a:rPr lang="en-US" altLang="en-US" baseline="0" dirty="0" smtClean="0"/>
              <a:t>and </a:t>
            </a:r>
            <a:r>
              <a:rPr lang="nl-NL" altLang="en-US" dirty="0" smtClean="0"/>
              <a:t>E</a:t>
            </a:r>
            <a:r>
              <a:rPr lang="nl-NL" altLang="en-US" baseline="-25000" dirty="0" smtClean="0"/>
              <a:t>1</a:t>
            </a:r>
            <a:r>
              <a:rPr lang="nl-NL" altLang="en-US" dirty="0" smtClean="0"/>
              <a:t>/E</a:t>
            </a:r>
            <a:r>
              <a:rPr lang="nl-NL" altLang="en-US" baseline="-25000" dirty="0" smtClean="0"/>
              <a:t>0</a:t>
            </a:r>
            <a:r>
              <a:rPr lang="nl-NL" altLang="en-US" baseline="0" dirty="0" smtClean="0"/>
              <a:t>.  Together, they form an odds ratio, but not an odds ratio of exposure which is equal to odds ratio of disease, as Cornfield orginally described.  Instead, the odds ratio is a different kinds of ratio of odds.  N</a:t>
            </a:r>
            <a:r>
              <a:rPr lang="en-US" altLang="en-US" baseline="0" dirty="0" smtClean="0"/>
              <a:t>ote from earlier, (</a:t>
            </a:r>
            <a:r>
              <a:rPr lang="nl-NL" altLang="en-US" dirty="0" smtClean="0"/>
              <a:t>E</a:t>
            </a:r>
            <a:r>
              <a:rPr lang="nl-NL" altLang="en-US" baseline="-25000" dirty="0" smtClean="0"/>
              <a:t>1</a:t>
            </a:r>
            <a:r>
              <a:rPr lang="nl-NL" altLang="en-US" dirty="0" smtClean="0"/>
              <a:t>/E</a:t>
            </a:r>
            <a:r>
              <a:rPr lang="nl-NL" altLang="en-US" baseline="-25000" dirty="0" smtClean="0"/>
              <a:t>0</a:t>
            </a:r>
            <a:r>
              <a:rPr lang="nl-NL" altLang="en-US" baseline="0" dirty="0" smtClean="0"/>
              <a:t>)</a:t>
            </a:r>
            <a:r>
              <a:rPr lang="nl-NL" altLang="en-US" dirty="0" smtClean="0"/>
              <a:t> /(</a:t>
            </a:r>
            <a:r>
              <a:rPr lang="en-US" altLang="en-US" dirty="0" smtClean="0"/>
              <a:t>N</a:t>
            </a:r>
            <a:r>
              <a:rPr lang="en-US" altLang="en-US" baseline="-25000" dirty="0" smtClean="0"/>
              <a:t>1</a:t>
            </a:r>
            <a:r>
              <a:rPr lang="en-US" altLang="en-US" dirty="0" smtClean="0"/>
              <a:t>/N</a:t>
            </a:r>
            <a:r>
              <a:rPr lang="en-US" altLang="en-US" baseline="-25000" dirty="0" smtClean="0"/>
              <a:t>0</a:t>
            </a:r>
            <a:r>
              <a:rPr lang="en-US" altLang="en-US" baseline="0" dirty="0" smtClean="0"/>
              <a:t>) is what we wanted to get to arrive at an estimate of the risk ratio if there is complete follow-up on participants up to the time of the last event.  This illustrates how the odds of exposure in the cases and odds of exposure in the random sub-cohort allows to form an odds ratio that estimates the risk ratio for the entire cohort.</a:t>
            </a:r>
          </a:p>
          <a:p>
            <a:endParaRPr lang="en-US" altLang="en-US" baseline="0" dirty="0" smtClean="0"/>
          </a:p>
          <a:p>
            <a:r>
              <a:rPr lang="en-US" altLang="en-US" dirty="0" smtClean="0"/>
              <a:t>If we think back to the original</a:t>
            </a:r>
            <a:r>
              <a:rPr lang="en-US" altLang="en-US" baseline="0" dirty="0" smtClean="0"/>
              <a:t> 2x2 table we drew, t</a:t>
            </a:r>
            <a:r>
              <a:rPr lang="en-US" altLang="en-US" dirty="0" smtClean="0"/>
              <a:t>he</a:t>
            </a:r>
            <a:r>
              <a:rPr lang="en-US" altLang="en-US" baseline="0" dirty="0" smtClean="0"/>
              <a:t> odds ratio we get from a case-cohort study is not a ratio of odds in diseased cases (a/c) compared to odds in non-diseased individuals (b/d), with a, b, c, and d referring to the cells of a 2x2 table.   However, it does not have to be.  It is instead (a/c)/(N</a:t>
            </a:r>
            <a:r>
              <a:rPr lang="en-US" altLang="en-US" baseline="-25000" dirty="0" smtClean="0"/>
              <a:t>1</a:t>
            </a:r>
            <a:r>
              <a:rPr lang="en-US" altLang="en-US" baseline="0" dirty="0" smtClean="0"/>
              <a:t>/N</a:t>
            </a:r>
            <a:r>
              <a:rPr lang="en-US" altLang="en-US" baseline="-25000" dirty="0" smtClean="0"/>
              <a:t>0</a:t>
            </a:r>
            <a:r>
              <a:rPr lang="en-US" altLang="en-US" baseline="0" dirty="0" smtClean="0"/>
              <a:t>), which is still a ratio of two odds.   In other words, not all odds ratios are (a/c)/(b/d); odds ratios can be ratios of many different entities.  This is a key concept in divorcing one’s self of the notion that “controls” in case-control studies must be “non-diseased” people or people destined never to get disease.  Instead, controls are whoever you need to serve as a reference group in order to derive an odds ratio that estimates a useful epidemiologic measure of disease association, such as a risk ratio or hazard ratio.  </a:t>
            </a:r>
            <a:endParaRPr lang="en-US" altLang="en-US" dirty="0" smtClean="0"/>
          </a:p>
          <a:p>
            <a:endParaRPr lang="en-US" dirty="0" smtClean="0"/>
          </a:p>
          <a:p>
            <a:endParaRPr lang="en-US" dirty="0" smtClean="0"/>
          </a:p>
        </p:txBody>
      </p:sp>
    </p:spTree>
    <p:extLst>
      <p:ext uri="{BB962C8B-B14F-4D97-AF65-F5344CB8AC3E}">
        <p14:creationId xmlns:p14="http://schemas.microsoft.com/office/powerpoint/2010/main" val="26052649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E5D2D34A-D42B-4773-8246-74FD819BACA0}" type="slidenum">
              <a:rPr lang="en-US" altLang="en-US" smtClean="0">
                <a:solidFill>
                  <a:srgbClr val="000000"/>
                </a:solidFill>
              </a:rPr>
              <a:pPr/>
              <a:t>77</a:t>
            </a:fld>
            <a:endParaRPr lang="en-US" altLang="en-US" dirty="0" smtClean="0">
              <a:solidFill>
                <a:srgbClr val="000000"/>
              </a:solidFill>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Let us heuristically see how the odds ratio</a:t>
            </a:r>
            <a:r>
              <a:rPr lang="en-US" altLang="en-US" baseline="0" dirty="0" smtClean="0"/>
              <a:t> in incidence density sampling yields a hazard ratio.  </a:t>
            </a:r>
            <a:r>
              <a:rPr lang="en-US" altLang="en-US" dirty="0" smtClean="0"/>
              <a:t>The first concept is to remember that when we talk about rates, we are talking about person-time, and when we talk about measures of association, we are talking about looking at incidence rates within the groups of exposed and unexposed persons.  To calculate the risk ratio in a case-control setting we needed to get an estimate of the ratio of persons with and without the exposure at cohort baseline.  For the hazard ratio, we need an analogous estimate of exposed and unexposed person-time.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The hazard ratio is a particular type of rate ratio that compares the instantaneous</a:t>
            </a:r>
            <a:r>
              <a:rPr lang="en-US" altLang="en-US" baseline="0" dirty="0" smtClean="0"/>
              <a:t> incidence rates.  In this example, although we are depicting NxT, which is remindful of the denominator of the average incidence rate, we are estimating this at multiple very small individual slices of time, which allows it to serve as part of the instantaneous rate (or hazard) ratio calculation.  This is ultimately how the use of incidence density sampling yields a consistent estimate of a hazard ratio.  </a:t>
            </a:r>
          </a:p>
          <a:p>
            <a:endParaRPr lang="en-US" altLang="en-US" baseline="0" dirty="0" smtClean="0"/>
          </a:p>
          <a:p>
            <a:r>
              <a:rPr lang="en-US" altLang="en-US" dirty="0" smtClean="0"/>
              <a:t>To</a:t>
            </a:r>
            <a:r>
              <a:rPr lang="en-US" altLang="en-US" baseline="0" dirty="0" smtClean="0"/>
              <a:t> estimate the</a:t>
            </a:r>
            <a:r>
              <a:rPr lang="en-US" altLang="en-US" dirty="0" smtClean="0"/>
              <a:t> hazard</a:t>
            </a:r>
            <a:r>
              <a:rPr lang="en-US" altLang="en-US" baseline="0" dirty="0" smtClean="0"/>
              <a:t> </a:t>
            </a:r>
            <a:r>
              <a:rPr lang="en-US" altLang="en-US" dirty="0" smtClean="0"/>
              <a:t>ratio, we</a:t>
            </a:r>
            <a:r>
              <a:rPr lang="en-US" altLang="en-US" baseline="0" dirty="0" smtClean="0"/>
              <a:t> need to is</a:t>
            </a:r>
            <a:r>
              <a:rPr lang="en-US" altLang="en-US" dirty="0" smtClean="0"/>
              <a:t>olate the ratio of person-time</a:t>
            </a:r>
            <a:r>
              <a:rPr lang="en-US" altLang="en-US" baseline="0" dirty="0" smtClean="0"/>
              <a:t> in the exposed to the person-time in the unexposed.  </a:t>
            </a:r>
            <a:endParaRPr lang="en-US" altLang="en-US" dirty="0" smtClean="0"/>
          </a:p>
        </p:txBody>
      </p:sp>
    </p:spTree>
    <p:extLst>
      <p:ext uri="{BB962C8B-B14F-4D97-AF65-F5344CB8AC3E}">
        <p14:creationId xmlns:p14="http://schemas.microsoft.com/office/powerpoint/2010/main" val="21656558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r>
              <a:rPr lang="en-US" altLang="en-US" sz="1000" dirty="0" smtClean="0"/>
              <a:t>The schematic illustrates how we can conduct a case-control study to estimate a hazard ratio.  We do this with</a:t>
            </a:r>
            <a:r>
              <a:rPr lang="en-US" altLang="en-US" sz="1000" baseline="0" dirty="0" smtClean="0"/>
              <a:t> incidence density sampling of controls.  </a:t>
            </a:r>
            <a:r>
              <a:rPr lang="en-US" altLang="en-US" sz="1000" dirty="0" smtClean="0"/>
              <a:t>Imagine ending the study after the first event occurs.  A random sample of those still at risk at that time (called the risk set) will give a ratio of exposed and unexposed person-time that is the same as the ratio obtained using everyone in the cohort at that time point (give or take random sampling error).  The same reasoning applies to each subsequent event.  Each time that a case occurs, a mini-hazard ratio can be estimated.</a:t>
            </a:r>
            <a:r>
              <a:rPr lang="en-US" altLang="en-US" sz="1000" baseline="0" dirty="0" smtClean="0"/>
              <a:t>  </a:t>
            </a:r>
          </a:p>
          <a:p>
            <a:endParaRPr lang="en-US" sz="1000" baseline="0" dirty="0" smtClean="0"/>
          </a:p>
          <a:p>
            <a:r>
              <a:rPr lang="en-US" sz="1000" baseline="0" dirty="0" smtClean="0"/>
              <a:t>Note that the case is part of the risk set and could be chosen as a control, although this rarely happens.  In addition, a control chosen at one time point could later become a case.</a:t>
            </a:r>
            <a:endParaRPr lang="en-US" sz="1000" dirty="0" smtClean="0"/>
          </a:p>
        </p:txBody>
      </p:sp>
    </p:spTree>
    <p:extLst>
      <p:ext uri="{BB962C8B-B14F-4D97-AF65-F5344CB8AC3E}">
        <p14:creationId xmlns:p14="http://schemas.microsoft.com/office/powerpoint/2010/main" val="14260378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7FAA8407-4F0B-4EFB-B927-CBF7B17BD63F}" type="slidenum">
              <a:rPr lang="en-US" altLang="en-US" smtClean="0">
                <a:solidFill>
                  <a:srgbClr val="000000"/>
                </a:solidFill>
              </a:rPr>
              <a:pPr/>
              <a:t>79</a:t>
            </a:fld>
            <a:endParaRPr lang="en-US" altLang="en-US" dirty="0" smtClean="0">
              <a:solidFill>
                <a:srgbClr val="000000"/>
              </a:solidFill>
            </a:endParaRP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r>
              <a:rPr lang="en-US" altLang="en-US" dirty="0" smtClean="0"/>
              <a:t>This gets us to the last scenario on the fixed cohort</a:t>
            </a:r>
            <a:r>
              <a:rPr lang="en-US" altLang="en-US" baseline="0" dirty="0" smtClean="0"/>
              <a:t> table we showed earlier.  </a:t>
            </a:r>
            <a:r>
              <a:rPr lang="en-US" altLang="en-US" dirty="0" smtClean="0"/>
              <a:t>By sampling incident cases and prevalent non-cases in a fixed cohort, the OR is a close approximation of the risk ratio if the disease incidence is low in all exposure groups.</a:t>
            </a:r>
          </a:p>
          <a:p>
            <a:endParaRPr lang="en-US" altLang="en-US" dirty="0" smtClean="0"/>
          </a:p>
        </p:txBody>
      </p:sp>
    </p:spTree>
    <p:extLst>
      <p:ext uri="{BB962C8B-B14F-4D97-AF65-F5344CB8AC3E}">
        <p14:creationId xmlns:p14="http://schemas.microsoft.com/office/powerpoint/2010/main" val="18681503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p:spPr>
        <p:txBody>
          <a:bodyPr/>
          <a:lstStyle/>
          <a:p>
            <a:r>
              <a:rPr lang="en-US" altLang="en-US" dirty="0" smtClean="0"/>
              <a:t>Whether or not</a:t>
            </a:r>
            <a:r>
              <a:rPr lang="en-US" altLang="en-US" baseline="0" dirty="0" smtClean="0"/>
              <a:t> the rare disease assumption holds in one’s study (i.e., the assumption is true), there are other problems with this design.  </a:t>
            </a:r>
            <a:r>
              <a:rPr lang="en-US" altLang="en-US" dirty="0" smtClean="0"/>
              <a:t>Over time,</a:t>
            </a:r>
            <a:r>
              <a:rPr lang="en-US" altLang="en-US" baseline="0" dirty="0" smtClean="0"/>
              <a:t> the cohort is subject to l</a:t>
            </a:r>
            <a:r>
              <a:rPr lang="en-US" altLang="en-US" dirty="0" smtClean="0"/>
              <a:t>osses to follow-up and competing events.  Thus, by the end,</a:t>
            </a:r>
            <a:r>
              <a:rPr lang="en-US" altLang="en-US" baseline="0" dirty="0" smtClean="0"/>
              <a:t> the non-cases who are still available to be selected as controls can be said to be “battle-tested”; they have not dropped out or had a competing event.  They may </a:t>
            </a:r>
            <a:r>
              <a:rPr lang="en-US" altLang="en-US" dirty="0" smtClean="0"/>
              <a:t>not be representative of people who actually started the cohort</a:t>
            </a:r>
            <a:r>
              <a:rPr lang="en-US" altLang="en-US" baseline="0" dirty="0" smtClean="0"/>
              <a:t> at time 0.  The result of using such persons as your controls is that the (N1-E1)/(N0-E0) ratio may be systematically different than the (N1-E1)/(N0-E0) of the entire population.  This results in an odds ratio that is “biased” compared to the true odds ratio.  We will formally define what bias is next week.    </a:t>
            </a:r>
          </a:p>
          <a:p>
            <a:endParaRPr lang="en-US" altLang="en-US" baseline="0" dirty="0" smtClean="0"/>
          </a:p>
          <a:p>
            <a:r>
              <a:rPr lang="en-US" altLang="en-US" baseline="0" dirty="0" smtClean="0"/>
              <a:t>This is not to say that drop-out and competing events do not cause problems of bias for the other case-control designs.  The issue is that this potential bias is exacerbated in the “prevalent control” design.  This is because the controls are not selected until the end after all of the forces of drop out and competing events have had a lot of time to act.  Cases, on the other hand, are selected as they occur.  In contrast, in the incidence density sampling design, controls are taken at the same as cases such that the forces of drop out and competing events are acting equally upon the case exposed/unexposed ratio as they are on the control exposed/unexposed ratio.   We will discuss this more in the weeks ahead.  </a:t>
            </a:r>
          </a:p>
          <a:p>
            <a:endParaRPr lang="en-US" altLang="en-US" dirty="0" smtClean="0"/>
          </a:p>
          <a:p>
            <a:r>
              <a:rPr lang="en-US" baseline="0" dirty="0" smtClean="0"/>
              <a:t>  </a:t>
            </a:r>
            <a:r>
              <a:rPr lang="en-US" dirty="0" smtClean="0"/>
              <a:t>  </a:t>
            </a:r>
          </a:p>
          <a:p>
            <a:endParaRPr lang="en-US" dirty="0" smtClean="0"/>
          </a:p>
          <a:p>
            <a:endParaRPr lang="en-US" dirty="0" smtClean="0"/>
          </a:p>
        </p:txBody>
      </p:sp>
    </p:spTree>
    <p:extLst>
      <p:ext uri="{BB962C8B-B14F-4D97-AF65-F5344CB8AC3E}">
        <p14:creationId xmlns:p14="http://schemas.microsoft.com/office/powerpoint/2010/main" val="2404915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smtClean="0"/>
              <a:t>Here is a schematic of</a:t>
            </a:r>
            <a:r>
              <a:rPr lang="en-US" sz="1000" baseline="0" dirty="0" smtClean="0"/>
              <a:t> a</a:t>
            </a:r>
            <a:r>
              <a:rPr lang="en-US" sz="1000" dirty="0" smtClean="0"/>
              <a:t> dynamic cohort study, used to sample an</a:t>
            </a:r>
            <a:r>
              <a:rPr lang="en-US" sz="1000" baseline="0" dirty="0" smtClean="0"/>
              <a:t> underlying real-world dynamic cohort</a:t>
            </a:r>
            <a:r>
              <a:rPr lang="en-US" sz="1000" dirty="0" smtClean="0"/>
              <a:t>.  A</a:t>
            </a:r>
            <a:r>
              <a:rPr lang="en-US" sz="1000" baseline="0" dirty="0" smtClean="0"/>
              <a:t> dynamic cohort study typically includes all persons who meet some defined set of characteristics during a defined time period.  </a:t>
            </a:r>
            <a:r>
              <a:rPr lang="en-US" sz="1000" b="0" baseline="0" dirty="0" smtClean="0"/>
              <a:t>New people can continuously enter the population during the follow-up time.  Members of the dynamic cohort can also leave the study. </a:t>
            </a:r>
            <a:r>
              <a:rPr lang="en-US" sz="1000" baseline="0" dirty="0" smtClean="0"/>
              <a:t>If the goal is to study a particular event or outcome, we would typically include in the defined set of characteristics that n</a:t>
            </a:r>
            <a:r>
              <a:rPr lang="en-US" sz="1000" dirty="0" smtClean="0"/>
              <a:t>one of the</a:t>
            </a:r>
            <a:r>
              <a:rPr lang="en-US" sz="1000" baseline="0" dirty="0" smtClean="0"/>
              <a:t> individuals</a:t>
            </a:r>
            <a:r>
              <a:rPr lang="en-US" sz="1000" dirty="0" smtClean="0"/>
              <a:t> have the event or outcome of interest when they first enter the cohort.</a:t>
            </a:r>
            <a:r>
              <a:rPr lang="en-US" sz="1000" baseline="0" dirty="0" smtClean="0"/>
              <a:t>   Individuals</a:t>
            </a:r>
            <a:r>
              <a:rPr lang="en-US" sz="1000" dirty="0" smtClean="0"/>
              <a:t> are then observed over time for the occurrence of the event of interest.  The event could be</a:t>
            </a:r>
            <a:r>
              <a:rPr lang="en-US" sz="1000" baseline="0" dirty="0" smtClean="0"/>
              <a:t> anything, a disease, death, cessation of smoking, attending a primary care visit for the first time, etc.   In our example, we are interested in new HIV infections.</a:t>
            </a:r>
            <a:endParaRPr lang="en-US" sz="1000" dirty="0" smtClean="0"/>
          </a:p>
          <a:p>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In a dynamic cohort study of some event (e.g., HIV infection), the four possible outcomes for </a:t>
            </a:r>
            <a:r>
              <a:rPr lang="en-US" sz="1000" dirty="0" smtClean="0"/>
              <a:t>a person in the</a:t>
            </a:r>
            <a:r>
              <a:rPr lang="en-US" sz="1000" baseline="0" dirty="0" smtClean="0"/>
              <a:t> dynamic </a:t>
            </a:r>
            <a:r>
              <a:rPr lang="en-US" sz="1000" dirty="0" smtClean="0"/>
              <a:t>cohort study are:  having the event of interest, a competing event, being followed without an event to the end of study observation,</a:t>
            </a:r>
            <a:r>
              <a:rPr lang="en-US" sz="1000" baseline="0" dirty="0" smtClean="0"/>
              <a:t> or leaving the cohort by virtue of no longer meeting criteria for the cohort (e.g., moving out of San Francisco).  Earlier we said that these losses in a dynamic real-world population were to be expected by the nature of the population (i.e., we fully expect that some people will move out of San Francisco), but, depending upon the research objective, the loss of participants in this way may be just as troublesome to fulfilling research objectives in a dynamic cohort than it is in fixed cohorts.  </a:t>
            </a:r>
            <a:r>
              <a:rPr lang="en-US" sz="1000" dirty="0" smtClean="0"/>
              <a:t> For</a:t>
            </a:r>
            <a:r>
              <a:rPr lang="en-US" sz="1000" baseline="0" dirty="0" smtClean="0"/>
              <a:t> example, when the goal is analytic (e.g., does anal sex cause HIV infection?), if you were using the dynamic cohort of all residents of San Francisco as your study base, how and why people left San Francisco (i.e., left your study base) might result in your getting the wrong answer (i.e., a biased inference).  The only instance in which these departures from the cohort do not cause us to get the wrong answers is </a:t>
            </a:r>
            <a:r>
              <a:rPr lang="en-US" sz="1000" b="0" baseline="0" dirty="0" smtClean="0"/>
              <a:t>when the research objective is descriptive and one seeks to estimate the burden of the event (e.g., HIV infection) in the population.  If</a:t>
            </a:r>
            <a:r>
              <a:rPr lang="en-US" sz="1000" baseline="0" dirty="0" smtClean="0"/>
              <a:t> the objective is descriptive, when people leave the dynamic cohort study, then we truly do not care what happened to them because they are no longer part of the population of interest.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A dynamic cohort study design is thus well-suited for descriptive research.  For analytic research, a fixed study cohort is more commonly used to sample a real-world dynamic cohort.  However, dynamic real-world cohorts can be sampled with case-control designs in very efficient ways.  We will discuss this later in this lecture. </a:t>
            </a:r>
            <a:endParaRPr lang="en-US" sz="1000" dirty="0" smtClean="0"/>
          </a:p>
        </p:txBody>
      </p:sp>
      <p:sp>
        <p:nvSpPr>
          <p:cNvPr id="2" name="Date Placeholder 1"/>
          <p:cNvSpPr>
            <a:spLocks noGrp="1"/>
          </p:cNvSpPr>
          <p:nvPr>
            <p:ph type="dt" idx="10"/>
          </p:nvPr>
        </p:nvSpPr>
        <p:spPr/>
        <p:txBody>
          <a:bodyPr/>
          <a:lstStyle/>
          <a:p>
            <a:pPr>
              <a:defRPr/>
            </a:pPr>
            <a:fld id="{4EDDEC7B-0B36-41A7-8826-EABCE284A5B2}" type="datetime1">
              <a:rPr lang="en-US" smtClean="0"/>
              <a:t>10/28/2019</a:t>
            </a:fld>
            <a:endParaRPr lang="en-US" dirty="0"/>
          </a:p>
        </p:txBody>
      </p:sp>
    </p:spTree>
    <p:extLst>
      <p:ext uri="{BB962C8B-B14F-4D97-AF65-F5344CB8AC3E}">
        <p14:creationId xmlns:p14="http://schemas.microsoft.com/office/powerpoint/2010/main" val="23944214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p:spPr>
        <p:txBody>
          <a:bodyPr/>
          <a:lstStyle/>
          <a:p>
            <a:fld id="{9928F521-1642-47E7-9BFA-AE9740376D7B}" type="slidenum">
              <a:rPr lang="en-US" altLang="en-US" smtClean="0">
                <a:solidFill>
                  <a:srgbClr val="000000"/>
                </a:solidFill>
              </a:rPr>
              <a:pPr/>
              <a:t>81</a:t>
            </a:fld>
            <a:endParaRPr lang="en-US" altLang="en-US" dirty="0" smtClean="0">
              <a:solidFill>
                <a:srgbClr val="000000"/>
              </a:solidFill>
            </a:endParaRPr>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key determinant of power to detect an association in a case-control study is the number of cases.  However,</a:t>
            </a:r>
            <a:r>
              <a:rPr lang="en-US" altLang="en-US" baseline="0" dirty="0" smtClean="0"/>
              <a:t> if the number of available cases is limited, it is possible to increase the power of a study by including additional controls.  The gain in power has to be balanced against the extra effort and expense of identifying controls and measuring exposure and covariates on them. As can be seen on this graph, the gain in power for each additional control diminishes progressively with more controls. The biggest gain is in going from 1 to 2 controls per case.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The exact p</a:t>
            </a:r>
            <a:r>
              <a:rPr lang="en-US" altLang="en-US" dirty="0" smtClean="0"/>
              <a:t>ower with additional controls per case depends on the prevalence of the exposure and the strength of the disease association desired to be detected, but, in general, more than </a:t>
            </a:r>
            <a:r>
              <a:rPr lang="en-US" altLang="en-US" b="1" dirty="0" smtClean="0"/>
              <a:t>4 controls per case</a:t>
            </a:r>
            <a:r>
              <a:rPr lang="en-US" altLang="en-US" dirty="0" smtClean="0"/>
              <a:t> is not cost effective.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smtClean="0"/>
              <a:t>This is shown</a:t>
            </a:r>
            <a:r>
              <a:rPr lang="en-US" sz="1000" baseline="0" dirty="0" smtClean="0"/>
              <a:t> in </a:t>
            </a:r>
            <a:r>
              <a:rPr lang="en-US" sz="1200" b="0" i="0" u="none" strike="noStrike" kern="1200" baseline="0" dirty="0" smtClean="0">
                <a:solidFill>
                  <a:schemeClr val="tx1"/>
                </a:solidFill>
                <a:latin typeface="Times New Roman" pitchFamily="18" charset="0"/>
                <a:ea typeface="+mn-ea"/>
                <a:cs typeface="+mn-cs"/>
              </a:rPr>
              <a:t>Ury HK.  Efficiency of case-control studies with multiple controls per case: continuous and dichotomous data. </a:t>
            </a:r>
            <a:r>
              <a:rPr lang="en-US" sz="1200" b="0" i="1" u="none" strike="noStrike" kern="1200" baseline="0" dirty="0" smtClean="0">
                <a:solidFill>
                  <a:schemeClr val="tx1"/>
                </a:solidFill>
                <a:latin typeface="Times New Roman" pitchFamily="18" charset="0"/>
                <a:ea typeface="+mn-ea"/>
                <a:cs typeface="+mn-cs"/>
              </a:rPr>
              <a:t>Biometrics  </a:t>
            </a:r>
            <a:r>
              <a:rPr lang="en-US" sz="1200" b="0" i="0" u="none" strike="noStrike" kern="1200" baseline="0" dirty="0" smtClean="0">
                <a:solidFill>
                  <a:schemeClr val="tx1"/>
                </a:solidFill>
                <a:latin typeface="Times New Roman" pitchFamily="18" charset="0"/>
                <a:ea typeface="+mn-ea"/>
                <a:cs typeface="+mn-cs"/>
              </a:rPr>
              <a:t>1975, 31:643-649, 1975. </a:t>
            </a:r>
            <a:endParaRPr lang="en-US" sz="10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Tree>
    <p:extLst>
      <p:ext uri="{BB962C8B-B14F-4D97-AF65-F5344CB8AC3E}">
        <p14:creationId xmlns:p14="http://schemas.microsoft.com/office/powerpoint/2010/main" val="29631545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p:spPr>
        <p:txBody>
          <a:bodyPr/>
          <a:lstStyle/>
          <a:p>
            <a:fld id="{270FFB7D-499D-4204-A411-3F1AAA0F24EC}" type="slidenum">
              <a:rPr lang="en-US" altLang="en-US" smtClean="0">
                <a:solidFill>
                  <a:srgbClr val="000000"/>
                </a:solidFill>
              </a:rPr>
              <a:pPr/>
              <a:t>82</a:t>
            </a:fld>
            <a:endParaRPr lang="en-US" altLang="en-US" dirty="0" smtClean="0">
              <a:solidFill>
                <a:srgbClr val="000000"/>
              </a:solidFill>
            </a:endParaRPr>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r>
              <a:rPr lang="en-US" altLang="en-US" dirty="0" smtClean="0"/>
              <a:t>Historically, the two chief weaknesses of case-control studies have been inappropriate selection of a control group and poor measurement of exposure.  The former has usually occurred in the setting of hospital-based studies with secondary study bases where it is very difficult to determine the study base that gave rise to the cases.  This difficulty has been exacerbated by the lack of awareness on the part of many investigators of the study base concept.  Poor measurement often occurs from using questionnaire-based recall of exposures after the event has already happened.  The</a:t>
            </a:r>
            <a:r>
              <a:rPr lang="en-US" altLang="en-US" baseline="0" dirty="0" smtClean="0"/>
              <a:t> accuracy of exposures measured in this way may then differ between cases and controls.  </a:t>
            </a:r>
            <a:r>
              <a:rPr lang="en-US" altLang="en-US" dirty="0" smtClean="0"/>
              <a:t>If those weaknesses can be avoided, the case-control approach can be a valid study design,</a:t>
            </a:r>
            <a:r>
              <a:rPr lang="en-US" altLang="en-US" baseline="0" dirty="0" smtClean="0"/>
              <a:t> equally valid as cohort studies. </a:t>
            </a:r>
            <a:r>
              <a:rPr lang="en-US" altLang="en-US" dirty="0" smtClean="0"/>
              <a:t>  </a:t>
            </a:r>
          </a:p>
          <a:p>
            <a:endParaRPr lang="en-US" altLang="en-US" dirty="0" smtClean="0"/>
          </a:p>
          <a:p>
            <a:r>
              <a:rPr lang="en-US" altLang="en-US" dirty="0" smtClean="0"/>
              <a:t>As we will define in the</a:t>
            </a:r>
            <a:r>
              <a:rPr lang="en-US" altLang="en-US" baseline="0" dirty="0" smtClean="0"/>
              <a:t> weeks to come, t</a:t>
            </a:r>
            <a:r>
              <a:rPr lang="en-US" altLang="en-US" dirty="0" smtClean="0"/>
              <a:t>hese</a:t>
            </a:r>
            <a:r>
              <a:rPr lang="en-US" altLang="en-US" baseline="0" dirty="0" smtClean="0"/>
              <a:t> two weaknesses address issues of selection bias and measurement bias.  If they can eliminated, then all that is left is confounding, a problem that is a threat to any observational study design.</a:t>
            </a:r>
            <a:endParaRPr lang="en-US" altLang="en-US" dirty="0" smtClean="0"/>
          </a:p>
        </p:txBody>
      </p:sp>
    </p:spTree>
    <p:extLst>
      <p:ext uri="{BB962C8B-B14F-4D97-AF65-F5344CB8AC3E}">
        <p14:creationId xmlns:p14="http://schemas.microsoft.com/office/powerpoint/2010/main" val="346037172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spent two sessions on calculating measures of association. There</a:t>
            </a:r>
            <a:r>
              <a:rPr lang="en-US" baseline="0" dirty="0" smtClean="0"/>
              <a:t> is one additional deeper topic, which is what does the magnitude of a measure of association actually tell you.  </a:t>
            </a:r>
          </a:p>
          <a:p>
            <a:endParaRPr lang="en-US" baseline="0" dirty="0" smtClean="0"/>
          </a:p>
          <a:p>
            <a:r>
              <a:rPr lang="en-US" baseline="0" dirty="0" smtClean="0"/>
              <a:t>In particular, larger magnitude values of measures of association are commonly referred to as “strong” associations.  But, what exactly does strong mean?  What is true is that for both ratio and difference measures, the larger the value the less apt the association is the result of some occult bias.  That is, assuming we are interested in etiology/causation (does an exposure cause an outcome), the larger the value the more likely — all else being equal — that the causal association is true rather than the result of some bias.  The reasoning behind this is that if bias was responsible for the nominal large magnitude association, then it would have to be large (fulminant or obvious) in its own right.  If so large or obvious, then the reasoning is that researchers would have been aware of it and precluded it.  Thus, large associations are believed to have a higher likelihood of being unbiased.  In this sense, “strong” is good in that it helps you gauge validity in the qualitative sense.  (Note: while generally true, the soundness of this logic is not absolute.  It is not a given that researchers will always be aware of the presence of large sources of bias.  There are many limits to our knowledge in science.)</a:t>
            </a:r>
          </a:p>
          <a:p>
            <a:endParaRPr lang="en-US" baseline="0" dirty="0" smtClean="0"/>
          </a:p>
          <a:p>
            <a:r>
              <a:rPr lang="en-US" baseline="0" dirty="0" smtClean="0"/>
              <a:t>One other virtue of “strong” applies to difference measures in that strong association do translate into smaller numbers to treat, harm, or protect.  This means the exposure (or treatment) doesn’t have to affect too many people to have an impact.  </a:t>
            </a:r>
          </a:p>
          <a:p>
            <a:endParaRPr lang="en-US" baseline="0" dirty="0" smtClean="0"/>
          </a:p>
          <a:p>
            <a:r>
              <a:rPr lang="en-US" baseline="0" dirty="0" smtClean="0"/>
              <a:t>However, for neither difference nor ratio measures does “strong” translate into anything with actual biologic meaning.</a:t>
            </a: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solidFill>
                  <a:srgbClr val="000000"/>
                </a:solidFill>
              </a:rPr>
              <a:pPr>
                <a:defRPr/>
              </a:pPr>
              <a:t>83</a:t>
            </a:fld>
            <a:endParaRPr lang="en-US" dirty="0">
              <a:solidFill>
                <a:srgbClr val="000000"/>
              </a:solidFill>
            </a:endParaRPr>
          </a:p>
        </p:txBody>
      </p:sp>
    </p:spTree>
    <p:extLst>
      <p:ext uri="{BB962C8B-B14F-4D97-AF65-F5344CB8AC3E}">
        <p14:creationId xmlns:p14="http://schemas.microsoft.com/office/powerpoint/2010/main" val="338378111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understand this, we need to introduce a very simple but extremely useful model of human disease, which is called the “sufficient-component cause” model.  It was first described by Ken Rothman, while he was at Harvard, in 1976, but, in truth, its origins were described by philosophers much earlier, particularly JL Mackie (</a:t>
            </a:r>
            <a:r>
              <a:rPr lang="en-US" sz="1200" b="0" i="0" u="none" strike="noStrike" kern="1200" baseline="0" dirty="0" smtClean="0">
                <a:solidFill>
                  <a:schemeClr val="tx1"/>
                </a:solidFill>
                <a:latin typeface="Times New Roman" pitchFamily="18" charset="0"/>
                <a:ea typeface="+mn-ea"/>
                <a:cs typeface="+mn-cs"/>
              </a:rPr>
              <a:t>Mackie JL. Causes and conditions. Am Philos Q. 2(4): 245–255, 1965)</a:t>
            </a:r>
            <a:r>
              <a:rPr lang="en-US" baseline="0" dirty="0" smtClean="0"/>
              <a:t>.  The theory basically says that any time an instance of disease occurs, it is because multiple “component” causes came together.  The minimal set of component causes is known as a “sufficient cause”.   For each “component” cause within a “sufficient” cause, the rest of the necessary causes are collectively known as complementary causes.  Thus, for virtually all diseases, there are multiple sufficient causes that can result in the disease.  This is another way of saying that virtually all disease is “multifactorial” in its causes, a theory that almost no one disputes, and that there are many different ways to arrive at a disease event.  It is a simple concept, but it has far ranging implications.</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solidFill>
                  <a:srgbClr val="000000"/>
                </a:solidFill>
              </a:rPr>
              <a:pPr>
                <a:defRPr/>
              </a:pPr>
              <a:t>84</a:t>
            </a:fld>
            <a:endParaRPr lang="en-US" dirty="0">
              <a:solidFill>
                <a:srgbClr val="000000"/>
              </a:solidFill>
            </a:endParaRPr>
          </a:p>
        </p:txBody>
      </p:sp>
    </p:spTree>
    <p:extLst>
      <p:ext uri="{BB962C8B-B14F-4D97-AF65-F5344CB8AC3E}">
        <p14:creationId xmlns:p14="http://schemas.microsoft.com/office/powerpoint/2010/main" val="14879825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transition to discussing</a:t>
            </a:r>
            <a:r>
              <a:rPr lang="en-US" baseline="0" dirty="0" smtClean="0"/>
              <a:t> measures of attribution.</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solidFill>
                  <a:srgbClr val="000000"/>
                </a:solidFill>
              </a:rPr>
              <a:pPr>
                <a:defRPr/>
              </a:pPr>
              <a:t>85</a:t>
            </a:fld>
            <a:endParaRPr lang="en-US" dirty="0">
              <a:solidFill>
                <a:srgbClr val="000000"/>
              </a:solidFill>
            </a:endParaRPr>
          </a:p>
        </p:txBody>
      </p:sp>
    </p:spTree>
    <p:extLst>
      <p:ext uri="{BB962C8B-B14F-4D97-AF65-F5344CB8AC3E}">
        <p14:creationId xmlns:p14="http://schemas.microsoft.com/office/powerpoint/2010/main" val="8549830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3 important</a:t>
            </a:r>
            <a:r>
              <a:rPr lang="en-US" baseline="0" dirty="0" smtClean="0"/>
              <a:t> introductory points to make before explaining these measures of attribution.</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solidFill>
                  <a:srgbClr val="000000"/>
                </a:solidFill>
              </a:rPr>
              <a:pPr>
                <a:defRPr/>
              </a:pPr>
              <a:t>86</a:t>
            </a:fld>
            <a:endParaRPr lang="en-US" dirty="0">
              <a:solidFill>
                <a:srgbClr val="000000"/>
              </a:solidFill>
            </a:endParaRPr>
          </a:p>
        </p:txBody>
      </p:sp>
    </p:spTree>
    <p:extLst>
      <p:ext uri="{BB962C8B-B14F-4D97-AF65-F5344CB8AC3E}">
        <p14:creationId xmlns:p14="http://schemas.microsoft.com/office/powerpoint/2010/main" val="7894411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the terminology that we endorse in the context of cumulative incidence (i.e., risk).  Analogous terminology is available in the context of rates.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solidFill>
                  <a:srgbClr val="000000"/>
                </a:solidFill>
              </a:rPr>
              <a:pPr>
                <a:defRPr/>
              </a:pPr>
              <a:t>87</a:t>
            </a:fld>
            <a:endParaRPr lang="en-US" dirty="0">
              <a:solidFill>
                <a:srgbClr val="000000"/>
              </a:solidFill>
            </a:endParaRPr>
          </a:p>
        </p:txBody>
      </p:sp>
    </p:spTree>
    <p:extLst>
      <p:ext uri="{BB962C8B-B14F-4D97-AF65-F5344CB8AC3E}">
        <p14:creationId xmlns:p14="http://schemas.microsoft.com/office/powerpoint/2010/main" val="14059526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a:spLocks noGrp="1" noChangeArrowheads="1"/>
          </p:cNvSpPr>
          <p:nvPr>
            <p:ph type="sldNum" sz="quarter" idx="5"/>
          </p:nvPr>
        </p:nvSpPr>
        <p:spPr>
          <a:noFill/>
        </p:spPr>
        <p:txBody>
          <a:bodyPr/>
          <a:lstStyle/>
          <a:p>
            <a:fld id="{47045FF0-1BF3-4FB4-ABFE-5C0C9CEDCA87}" type="slidenum">
              <a:rPr lang="en-US" altLang="en-US" smtClean="0">
                <a:solidFill>
                  <a:srgbClr val="000000"/>
                </a:solidFill>
              </a:rPr>
              <a:pPr/>
              <a:t>88</a:t>
            </a:fld>
            <a:endParaRPr lang="en-US" altLang="en-US" dirty="0" smtClean="0">
              <a:solidFill>
                <a:srgbClr val="000000"/>
              </a:solidFill>
            </a:endParaRPr>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p:spPr>
        <p:txBody>
          <a:bodyPr/>
          <a:lstStyle/>
          <a:p>
            <a:r>
              <a:rPr lang="en-US" altLang="en-US" dirty="0" smtClean="0"/>
              <a:t>In this example, risk of the outcome is 0.10 in the unexposed and 0.20 in the exposed.  Let</a:t>
            </a:r>
            <a:r>
              <a:rPr lang="en-US" altLang="en-US" baseline="0" dirty="0" smtClean="0"/>
              <a:t> us say the time frame is 5 years.  </a:t>
            </a:r>
            <a:r>
              <a:rPr lang="en-US" altLang="en-US" dirty="0" smtClean="0"/>
              <a:t>The difference – which we have already termed the risk difference - is also called the “attributable risk in the exposed”.  As</a:t>
            </a:r>
            <a:r>
              <a:rPr lang="en-US" altLang="en-US" baseline="0" dirty="0" smtClean="0"/>
              <a:t> it is, it is not that interesting.  </a:t>
            </a:r>
            <a:r>
              <a:rPr lang="en-US" altLang="en-US" dirty="0" smtClean="0"/>
              <a:t>As we show in the next slide, this can also be expressed in a more interesting way as a percent of the risk in the exposed, called the percent attributable risk in the exposed.</a:t>
            </a:r>
            <a:r>
              <a:rPr lang="en-US" altLang="en-US" baseline="0" dirty="0" smtClean="0"/>
              <a:t>  If we removed the exposure, the risk in the exposed group would go down to 0.1, or a 50% decline in risk. </a:t>
            </a:r>
            <a:endParaRPr lang="en-US" altLang="en-US" dirty="0" smtClean="0"/>
          </a:p>
          <a:p>
            <a:endParaRPr lang="en-US" altLang="en-US" dirty="0" smtClean="0"/>
          </a:p>
          <a:p>
            <a:r>
              <a:rPr lang="en-US" altLang="en-US" dirty="0" smtClean="0"/>
              <a:t>Expressing</a:t>
            </a:r>
            <a:r>
              <a:rPr lang="en-US" altLang="en-US" baseline="0" dirty="0" smtClean="0"/>
              <a:t> the attributable risk in the exposed a</a:t>
            </a:r>
            <a:r>
              <a:rPr lang="en-US" altLang="en-US" dirty="0" smtClean="0"/>
              <a:t>ssumes that the exposed would experience the same risk of outcome as the unexposed if the exposure were removed.  This is a counterfactual concept, a term we heard</a:t>
            </a:r>
            <a:r>
              <a:rPr lang="en-US" altLang="en-US" baseline="0" dirty="0" smtClean="0"/>
              <a:t> earlier in the context of indirect standardization and will hear again in the explanation of confounding.</a:t>
            </a:r>
            <a:endParaRPr lang="en-US" altLang="en-US" dirty="0" smtClean="0"/>
          </a:p>
          <a:p>
            <a:endParaRPr lang="en-US" altLang="en-US" dirty="0" smtClean="0"/>
          </a:p>
          <a:p>
            <a:r>
              <a:rPr lang="en-US" altLang="en-US" dirty="0" smtClean="0"/>
              <a:t>We feel</a:t>
            </a:r>
            <a:r>
              <a:rPr lang="en-US" altLang="en-US" baseline="0" dirty="0" smtClean="0"/>
              <a:t> that these bar charts are the simplest way to understand attribution.</a:t>
            </a:r>
            <a:endParaRPr lang="en-US" altLang="en-US" dirty="0" smtClean="0"/>
          </a:p>
        </p:txBody>
      </p:sp>
    </p:spTree>
    <p:extLst>
      <p:ext uri="{BB962C8B-B14F-4D97-AF65-F5344CB8AC3E}">
        <p14:creationId xmlns:p14="http://schemas.microsoft.com/office/powerpoint/2010/main" val="29082383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p:cNvSpPr>
            <a:spLocks noGrp="1" noChangeArrowheads="1"/>
          </p:cNvSpPr>
          <p:nvPr>
            <p:ph type="sldNum" sz="quarter" idx="5"/>
          </p:nvPr>
        </p:nvSpPr>
        <p:spPr>
          <a:noFill/>
        </p:spPr>
        <p:txBody>
          <a:bodyPr/>
          <a:lstStyle/>
          <a:p>
            <a:fld id="{6EE057CA-4409-4A1F-B109-B20146214CB1}" type="slidenum">
              <a:rPr lang="en-US" altLang="en-US" smtClean="0">
                <a:solidFill>
                  <a:srgbClr val="000000"/>
                </a:solidFill>
              </a:rPr>
              <a:pPr/>
              <a:t>89</a:t>
            </a:fld>
            <a:endParaRPr lang="en-US" altLang="en-US" dirty="0" smtClean="0">
              <a:solidFill>
                <a:srgbClr val="000000"/>
              </a:solidFill>
            </a:endParaRPr>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noFill/>
          <a:ln/>
        </p:spPr>
        <p:txBody>
          <a:bodyPr/>
          <a:lstStyle/>
          <a:p>
            <a:r>
              <a:rPr lang="en-US" altLang="en-US" dirty="0" smtClean="0"/>
              <a:t>As in previous graphic example, risk is 0.10 in the unexposed and 0.20 in the exposed.  In the total population, including exposed and unexposed, the risk is 0.14, between 0.10 and 0.20.  The population AR is the difference between the risk in the total population and the unexposed.</a:t>
            </a:r>
          </a:p>
        </p:txBody>
      </p:sp>
    </p:spTree>
    <p:extLst>
      <p:ext uri="{BB962C8B-B14F-4D97-AF65-F5344CB8AC3E}">
        <p14:creationId xmlns:p14="http://schemas.microsoft.com/office/powerpoint/2010/main" val="141940910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p:spPr>
        <p:txBody>
          <a:bodyPr/>
          <a:lstStyle/>
          <a:p>
            <a:fld id="{DCF9D701-43A0-4F52-85BA-2DF28DBA8429}" type="slidenum">
              <a:rPr lang="en-US" altLang="en-US" smtClean="0">
                <a:solidFill>
                  <a:srgbClr val="000000"/>
                </a:solidFill>
              </a:rPr>
              <a:pPr/>
              <a:t>90</a:t>
            </a:fld>
            <a:endParaRPr lang="en-US" altLang="en-US" dirty="0" smtClean="0">
              <a:solidFill>
                <a:srgbClr val="000000"/>
              </a:solidFill>
            </a:endParaRPr>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p:spPr>
        <p:txBody>
          <a:bodyPr/>
          <a:lstStyle/>
          <a:p>
            <a:r>
              <a:rPr lang="en-US" altLang="en-US" dirty="0" smtClean="0"/>
              <a:t>% Population AR depends on the risk ratio as well as the prevalence of exposure.  This figure shows % Population AR for different combinations of exposure prevalence in a population (x-axis) and different risk ratios, ranging from 2 to 10 (over a fixed</a:t>
            </a:r>
            <a:r>
              <a:rPr lang="en-US" altLang="en-US" baseline="0" dirty="0" smtClean="0"/>
              <a:t> time horizon, say, 5 years)</a:t>
            </a:r>
            <a:r>
              <a:rPr lang="en-US" altLang="en-US" dirty="0" smtClean="0"/>
              <a:t>.</a:t>
            </a:r>
          </a:p>
        </p:txBody>
      </p:sp>
    </p:spTree>
    <p:extLst>
      <p:ext uri="{BB962C8B-B14F-4D97-AF65-F5344CB8AC3E}">
        <p14:creationId xmlns:p14="http://schemas.microsoft.com/office/powerpoint/2010/main" val="846253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xfrm>
            <a:off x="1104900" y="696913"/>
            <a:ext cx="4648200" cy="3486150"/>
          </a:xfrm>
          <a:ln/>
        </p:spPr>
      </p:sp>
      <p:sp>
        <p:nvSpPr>
          <p:cNvPr id="55298" name="Rectangle 3"/>
          <p:cNvSpPr>
            <a:spLocks noGrp="1" noChangeArrowheads="1"/>
          </p:cNvSpPr>
          <p:nvPr>
            <p:ph type="body" idx="1"/>
          </p:nvPr>
        </p:nvSpPr>
        <p:spPr>
          <a:noFill/>
          <a:ln/>
        </p:spPr>
        <p:txBody>
          <a:bodyPr/>
          <a:lstStyle/>
          <a:p>
            <a:pPr>
              <a:lnSpc>
                <a:spcPct val="90000"/>
              </a:lnSpc>
            </a:pPr>
            <a:r>
              <a:rPr lang="en-US" dirty="0" smtClean="0"/>
              <a:t>The entire last half of the course is going to discuss threats to validity (also known as “bias”) in research, but one very important threat that we will introduce now is losses to follow-up.  </a:t>
            </a:r>
          </a:p>
          <a:p>
            <a:pPr>
              <a:lnSpc>
                <a:spcPct val="90000"/>
              </a:lnSpc>
            </a:pPr>
            <a:endParaRPr lang="en-US" dirty="0" smtClean="0"/>
          </a:p>
          <a:p>
            <a:pPr>
              <a:lnSpc>
                <a:spcPct val="90000"/>
              </a:lnSpc>
            </a:pPr>
            <a:r>
              <a:rPr lang="en-US" dirty="0" smtClean="0"/>
              <a:t>What is the effect of participants who are lost to follow-up on the inferences generated by a cohort study? This is a</a:t>
            </a:r>
            <a:r>
              <a:rPr lang="en-US" baseline="0" dirty="0" smtClean="0"/>
              <a:t> </a:t>
            </a:r>
            <a:r>
              <a:rPr lang="en-US" dirty="0" smtClean="0"/>
              <a:t>key element to consider when trying</a:t>
            </a:r>
            <a:r>
              <a:rPr lang="en-US" baseline="0" dirty="0" smtClean="0"/>
              <a:t> to make valid inferences when using a cohort study or an experimental trial.  The answer is that it depends upon the research question.  However, in general, these losses to follow-up are a source of concern.  B</a:t>
            </a:r>
            <a:r>
              <a:rPr lang="en-US" dirty="0" smtClean="0"/>
              <a:t>ecause participants are “lost” and we do not know their</a:t>
            </a:r>
            <a:r>
              <a:rPr lang="en-US" baseline="0" dirty="0" smtClean="0"/>
              <a:t> outcomes, we cannot tell </a:t>
            </a:r>
            <a:r>
              <a:rPr lang="en-US" dirty="0" smtClean="0"/>
              <a:t>about the effect of these losses on the study inferences.  Do those who are lost have a different rate of the outcome than those who remain?  Do they represent a different association between the exposure and outcome?  In practice, it is often impossible to answer these questions for the simple reason that participants who are lost or refuse to participate further are not available to supply the answers.  </a:t>
            </a:r>
          </a:p>
          <a:p>
            <a:pPr>
              <a:lnSpc>
                <a:spcPct val="90000"/>
              </a:lnSpc>
            </a:pPr>
            <a:endParaRPr lang="en-US" dirty="0" smtClean="0"/>
          </a:p>
          <a:p>
            <a:pPr>
              <a:lnSpc>
                <a:spcPct val="90000"/>
              </a:lnSpc>
            </a:pPr>
            <a:r>
              <a:rPr lang="en-US" dirty="0" smtClean="0"/>
              <a:t>It is possible to assume worst case scenarios for those lost to follow-up and assess the range of possible effects on the study findings. You will have a chance to try this in one of the homework problems.  This is known as a sensitivity analysis.</a:t>
            </a:r>
            <a:r>
              <a:rPr lang="en-US" baseline="0" dirty="0" smtClean="0"/>
              <a:t>   Such an analysis asks how sensitive our findings are to the different assumptions about the lost.</a:t>
            </a:r>
            <a:endParaRPr lang="en-US" dirty="0" smtClean="0"/>
          </a:p>
          <a:p>
            <a:pPr>
              <a:lnSpc>
                <a:spcPct val="90000"/>
              </a:lnSpc>
            </a:pPr>
            <a:endParaRPr lang="en-US" dirty="0" smtClean="0"/>
          </a:p>
          <a:p>
            <a:pPr>
              <a:lnSpc>
                <a:spcPct val="90000"/>
              </a:lnSpc>
            </a:pPr>
            <a:r>
              <a:rPr lang="en-US" dirty="0" smtClean="0"/>
              <a:t>Losses to follow-up are usually carefully reported in clinical trials, at least in more recent years in the better journals, but it is surprising how many articles from cohort studies give little or no attention to this crucial element.  </a:t>
            </a:r>
          </a:p>
          <a:p>
            <a:pPr>
              <a:lnSpc>
                <a:spcPct val="90000"/>
              </a:lnSpc>
            </a:pPr>
            <a:endParaRPr lang="en-US" dirty="0" smtClean="0"/>
          </a:p>
          <a:p>
            <a:pPr>
              <a:lnSpc>
                <a:spcPct val="90000"/>
              </a:lnSpc>
            </a:pPr>
            <a:r>
              <a:rPr lang="en-US" dirty="0" smtClean="0"/>
              <a:t>At a minimum, results of a cohort study should include an enumeration of those lost to follow-up and a comparison of the characteristics of those leaving the cohort with those retained.  At a minimum, this is a comparison of baseline characteristics, but, if data are available,  a comparison should be made of the characteristics at the time of loss (i.e., using the last available measurements on the lost participants).  Time of loss is more</a:t>
            </a:r>
            <a:r>
              <a:rPr lang="en-US" baseline="0" dirty="0" smtClean="0"/>
              <a:t> relevant than baseline because things change in a given participant. This would be the fullest disclosure of the lostness without making any assumptions about the lost.  This should be done in research articles much more often than it is done.  There are other more advanced techniques that can be used to make a guess at the effects of the lost on the truth of a study’s findings; we will discuss these later in the course.</a:t>
            </a: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p:txBody>
      </p:sp>
      <p:sp>
        <p:nvSpPr>
          <p:cNvPr id="2" name="Date Placeholder 1"/>
          <p:cNvSpPr>
            <a:spLocks noGrp="1"/>
          </p:cNvSpPr>
          <p:nvPr>
            <p:ph type="dt" idx="10"/>
          </p:nvPr>
        </p:nvSpPr>
        <p:spPr/>
        <p:txBody>
          <a:bodyPr/>
          <a:lstStyle/>
          <a:p>
            <a:pPr>
              <a:defRPr/>
            </a:pPr>
            <a:fld id="{BAE2B1B5-FD5E-404F-81E5-AFDED6C94EA4}" type="datetime1">
              <a:rPr lang="en-US" smtClean="0"/>
              <a:t>10/28/2019</a:t>
            </a:fld>
            <a:endParaRPr lang="en-US" dirty="0"/>
          </a:p>
        </p:txBody>
      </p:sp>
    </p:spTree>
    <p:extLst>
      <p:ext uri="{BB962C8B-B14F-4D97-AF65-F5344CB8AC3E}">
        <p14:creationId xmlns:p14="http://schemas.microsoft.com/office/powerpoint/2010/main" val="33578344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9E6BE56-A9EC-4029-8290-61E4F33AFD68}" type="slidenum">
              <a:rPr lang="en-US">
                <a:solidFill>
                  <a:srgbClr val="000000"/>
                </a:solidFill>
              </a:rPr>
              <a:pPr/>
              <a:t>91</a:t>
            </a:fld>
            <a:endParaRPr lang="en-US" dirty="0">
              <a:solidFill>
                <a:srgbClr val="000000"/>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r>
              <a:rPr lang="en-US" dirty="0" smtClean="0"/>
              <a:t>Stated another way, the theme for the rest of the course is that anyone can derive a numeric answer in a research study (i.e.,</a:t>
            </a:r>
            <a:r>
              <a:rPr lang="en-US" baseline="0" dirty="0" smtClean="0"/>
              <a:t> push the buttons in Stata)</a:t>
            </a:r>
            <a:r>
              <a:rPr lang="en-US" dirty="0" smtClean="0"/>
              <a:t>.  </a:t>
            </a:r>
          </a:p>
          <a:p>
            <a:endParaRPr lang="en-US" dirty="0" smtClean="0"/>
          </a:p>
          <a:p>
            <a:r>
              <a:rPr lang="en-US" dirty="0" smtClean="0"/>
              <a:t>The challenge is to tell if the number is correct.  This is the highest</a:t>
            </a:r>
            <a:r>
              <a:rPr lang="en-US" baseline="0" dirty="0" smtClean="0"/>
              <a:t> art form in our field.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It</a:t>
            </a:r>
            <a:r>
              <a:rPr lang="en-US" sz="1200" baseline="0" dirty="0" smtClean="0"/>
              <a:t> turns out that getting the right answer in clinical/epidemiologic research is difficult, and, as a consequence, many research results are wrong.   This is important.  Because if you are a knowledge generator, you obviously want to learn how to decrease frequency of being wrong.  If you are a consumer of the research, either as a clinical practitioner (or even as a patient), you will need to be able to make some judgement on your own regarding right vs wrong.  This is, again, why learning epidemiology and biostatistics is relevant for everyone.  </a:t>
            </a:r>
            <a:endParaRPr lang="en-US" sz="1200" dirty="0" smtClean="0"/>
          </a:p>
          <a:p>
            <a:endParaRPr lang="en-US" dirty="0" smtClean="0"/>
          </a:p>
        </p:txBody>
      </p:sp>
    </p:spTree>
    <p:extLst>
      <p:ext uri="{BB962C8B-B14F-4D97-AF65-F5344CB8AC3E}">
        <p14:creationId xmlns:p14="http://schemas.microsoft.com/office/powerpoint/2010/main" val="3476218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B0F4C09-A747-41B5-8F56-65D83B0E6DC2}" type="slidenum">
              <a:rPr lang="en-US">
                <a:solidFill>
                  <a:srgbClr val="000000"/>
                </a:solidFill>
              </a:rPr>
              <a:pPr/>
              <a:t>92</a:t>
            </a:fld>
            <a:endParaRPr lang="en-US" dirty="0">
              <a:solidFill>
                <a:srgbClr val="000000"/>
              </a:solidFill>
            </a:endParaRPr>
          </a:p>
        </p:txBody>
      </p:sp>
      <p:sp>
        <p:nvSpPr>
          <p:cNvPr id="113667" name="Rectangle 2"/>
          <p:cNvSpPr>
            <a:spLocks noGrp="1" noRot="1" noChangeAspect="1" noChangeArrowheads="1" noTextEdit="1"/>
          </p:cNvSpPr>
          <p:nvPr>
            <p:ph type="sldImg"/>
          </p:nvPr>
        </p:nvSpPr>
        <p:spPr>
          <a:xfrm>
            <a:off x="1174750" y="695325"/>
            <a:ext cx="4641850" cy="3481388"/>
          </a:xfrm>
          <a:ln/>
        </p:spPr>
      </p:sp>
      <p:sp>
        <p:nvSpPr>
          <p:cNvPr id="113668" name="Rectangle 3"/>
          <p:cNvSpPr>
            <a:spLocks noGrp="1" noChangeArrowheads="1"/>
          </p:cNvSpPr>
          <p:nvPr>
            <p:ph type="body" idx="1"/>
          </p:nvPr>
        </p:nvSpPr>
        <p:spPr>
          <a:xfrm>
            <a:off x="931863" y="4408488"/>
            <a:ext cx="5127625" cy="4178300"/>
          </a:xfrm>
          <a:noFill/>
          <a:ln/>
        </p:spPr>
        <p:txBody>
          <a:bodyPr/>
          <a:lstStyle/>
          <a:p>
            <a:r>
              <a:rPr lang="en-US" dirty="0" smtClean="0"/>
              <a:t>Here is what the process of inference looks like schematically.  All we ever have in our studies is our study sample, here on the right.  Our study sample is produced</a:t>
            </a:r>
            <a:r>
              <a:rPr lang="en-US" baseline="0" dirty="0" smtClean="0"/>
              <a:t> by our study design.  </a:t>
            </a:r>
            <a:r>
              <a:rPr lang="en-US" dirty="0" smtClean="0"/>
              <a:t>However, the study sample is a just a</a:t>
            </a:r>
            <a:r>
              <a:rPr lang="en-US" baseline="0" dirty="0" smtClean="0"/>
              <a:t> tool that we use to form an inference ab</a:t>
            </a:r>
            <a:r>
              <a:rPr lang="en-US" dirty="0" smtClean="0"/>
              <a:t>out the underlying cohort that gave rise</a:t>
            </a:r>
            <a:r>
              <a:rPr lang="en-US" baseline="0" dirty="0" smtClean="0"/>
              <a:t> to it, which we will now formally call the</a:t>
            </a:r>
            <a:r>
              <a:rPr lang="en-US" dirty="0" smtClean="0"/>
              <a:t> target population. We</a:t>
            </a:r>
            <a:r>
              <a:rPr lang="en-US" baseline="0" dirty="0" smtClean="0"/>
              <a:t> ha</a:t>
            </a:r>
            <a:r>
              <a:rPr lang="en-US" dirty="0" smtClean="0"/>
              <a:t>ve also called this the study base</a:t>
            </a:r>
            <a:r>
              <a:rPr lang="en-US" baseline="0" dirty="0" smtClean="0"/>
              <a:t>, and it is also called the </a:t>
            </a:r>
            <a:r>
              <a:rPr lang="en-US" dirty="0" smtClean="0"/>
              <a:t>reference or source population.</a:t>
            </a:r>
            <a:r>
              <a:rPr lang="en-US" baseline="0" dirty="0" smtClean="0"/>
              <a:t> </a:t>
            </a:r>
            <a:r>
              <a:rPr lang="en-US" dirty="0" smtClean="0"/>
              <a:t>In other words, to understand something about our target</a:t>
            </a:r>
            <a:r>
              <a:rPr lang="en-US" baseline="0" dirty="0" smtClean="0"/>
              <a:t> </a:t>
            </a:r>
            <a:r>
              <a:rPr lang="en-US" dirty="0" smtClean="0"/>
              <a:t>population, we almost always are forced to sample it ― i.e. only study a fraction of the target population.   </a:t>
            </a:r>
          </a:p>
          <a:p>
            <a:endParaRPr lang="en-US" dirty="0" smtClean="0"/>
          </a:p>
          <a:p>
            <a:r>
              <a:rPr lang="en-US" dirty="0" smtClean="0"/>
              <a:t>But, in truth, in addition to making inferences about the target population, we are usually interested in making inferences outside of our target population.  There are usually many “other populations”, shown here in three boxes in the upper left hand corner, outside of the target population about which we are interested in making</a:t>
            </a:r>
            <a:r>
              <a:rPr lang="en-US" baseline="0" dirty="0" smtClean="0"/>
              <a:t> an inference</a:t>
            </a:r>
            <a:r>
              <a:rPr lang="en-US" dirty="0" smtClean="0"/>
              <a:t>.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 there is tremendous variability in the methodologic and applied literature</a:t>
            </a:r>
            <a:r>
              <a:rPr lang="en-US" baseline="0" dirty="0" smtClean="0"/>
              <a:t> as to what the middle population in our schema is called.  In fact, the term “target” population is sometimes given to the “other population” that we show in the far upper left of the slide.  The newly evolving field of “transportability” focuses on making inferences about these external “target” populations.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any study, it is important to be very clear what population is being referred to regarding the middle population, regardless of the short hand language that authors use  for it (e.g., target population, source population, etc.).   You should spell out the details of this population (at least to the level of “person” and “place”; e.g., adult women, age 18 years or older, in metropolitan areas in the U.S.) in your own work and expect that other authors do the same.   Do not take for granted that readers know what your target population is, and do not take for granted that you know what the authors mean when they say simply say “target population”.   How narrow or broad to define this middle population is up to the authors.    Narrower definitions are less interesting and generally less relevant to readers than broader definitions.  An explicit understanding of the intended target population is important because middle population is the gold standard to which your study sample is going to be compared to understand if the first inference is correct, in other words, if bias in the inference made from the study sample is present.  We will formally define bias in the next few slides.   Bias in an inference in a study sample is defined by how it compares to the truth in the target population defined by the authors.   Despite the importance of being explicit about the composition of the target population, it is unfortunate how uncommon it is to see this description in most published research studies.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dirty="0" smtClean="0"/>
              <a:t>See the Extra Slides for a slightly</a:t>
            </a:r>
            <a:r>
              <a:rPr lang="en-US" baseline="0" dirty="0" smtClean="0"/>
              <a:t> more elaborate schematic of this process, which includes insertion of the “accessible population”.  </a:t>
            </a:r>
            <a:endParaRPr lang="en-US" dirty="0" smtClean="0"/>
          </a:p>
          <a:p>
            <a:endParaRPr lang="en-US" dirty="0" smtClean="0"/>
          </a:p>
          <a:p>
            <a:r>
              <a:rPr lang="en-US" b="0" dirty="0" smtClean="0"/>
              <a:t>A</a:t>
            </a:r>
            <a:r>
              <a:rPr lang="en-US" b="0" baseline="0" dirty="0" smtClean="0"/>
              <a:t> discussion of the variability in the terminology regarding the middle population can be found in Schwartz et al. </a:t>
            </a:r>
            <a:r>
              <a:rPr lang="en-US" b="0" dirty="0" smtClean="0"/>
              <a:t>Toward a clarification of the taxonomy of “Bias” in Epidemiology textbooks.  Epidemiology  26: 216-222,</a:t>
            </a:r>
            <a:r>
              <a:rPr lang="en-US" b="0" baseline="0" dirty="0" smtClean="0"/>
              <a:t> 2015.  </a:t>
            </a:r>
            <a:endParaRPr lang="en-US" b="0" dirty="0" smtClean="0"/>
          </a:p>
          <a:p>
            <a:endParaRPr lang="en-US" b="0" dirty="0" smtClean="0"/>
          </a:p>
        </p:txBody>
      </p:sp>
    </p:spTree>
    <p:extLst>
      <p:ext uri="{BB962C8B-B14F-4D97-AF65-F5344CB8AC3E}">
        <p14:creationId xmlns:p14="http://schemas.microsoft.com/office/powerpoint/2010/main" val="387189623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45E2925F-022C-4AED-B1F7-3F3DC082E798}" type="slidenum">
              <a:rPr lang="en-US">
                <a:solidFill>
                  <a:srgbClr val="000000"/>
                </a:solidFill>
              </a:rPr>
              <a:pPr/>
              <a:t>93</a:t>
            </a:fld>
            <a:endParaRPr lang="en-US" dirty="0">
              <a:solidFill>
                <a:srgbClr val="000000"/>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r>
              <a:rPr lang="en-US" dirty="0" smtClean="0"/>
              <a:t>So, if the goal of any study sample is to find the truth about the source population (for a descriptive study, this would be the measure of disease occurrence (or exposure occurrence), and for an analytic study this would be the measure of association between the exposure and disease), then what are the ways of missing the truth (i.e., getting the wrong answer)?  There are two ways.</a:t>
            </a:r>
          </a:p>
          <a:p>
            <a:endParaRPr lang="en-US" dirty="0" smtClean="0"/>
          </a:p>
          <a:p>
            <a:r>
              <a:rPr lang="en-US" dirty="0" smtClean="0"/>
              <a:t>One is systematic error and the other is random error.   Systematic error is also known by</a:t>
            </a:r>
            <a:r>
              <a:rPr lang="en-US" baseline="0" dirty="0" smtClean="0"/>
              <a:t> the more commonly used terms</a:t>
            </a:r>
            <a:r>
              <a:rPr lang="en-US" dirty="0" smtClean="0"/>
              <a:t> “threat to validity” or “bias”.  Bias is the most common</a:t>
            </a:r>
            <a:r>
              <a:rPr lang="en-US" baseline="0" dirty="0" smtClean="0"/>
              <a:t> term used.  </a:t>
            </a:r>
            <a:r>
              <a:rPr lang="en-US" dirty="0" smtClean="0"/>
              <a:t>It is any systematic process in nature (i.e., occurring naturally,</a:t>
            </a:r>
            <a:r>
              <a:rPr lang="en-US" baseline="0" dirty="0" smtClean="0"/>
              <a:t> </a:t>
            </a:r>
            <a:r>
              <a:rPr lang="en-US" dirty="0" smtClean="0"/>
              <a:t>not created by the investigators) or in the conduct of a study (some</a:t>
            </a:r>
            <a:r>
              <a:rPr lang="en-US" baseline="0" dirty="0" smtClean="0"/>
              <a:t> of which are in the control of the investigator and some are not)</a:t>
            </a:r>
            <a:r>
              <a:rPr lang="en-US" dirty="0" smtClean="0"/>
              <a:t> that results in the incorrect estimate of a measure of disease occurrence or measure of association.  Because it is a systematic process, it will cause a distortion from the truth in a predictable (not random) direction.  We say that the amount of systematic error is captured in the </a:t>
            </a:r>
            <a:r>
              <a:rPr lang="en-US" b="1" dirty="0" smtClean="0"/>
              <a:t>validity</a:t>
            </a:r>
            <a:r>
              <a:rPr lang="en-US" dirty="0" smtClean="0"/>
              <a:t> of the inference.   Systematic</a:t>
            </a:r>
            <a:r>
              <a:rPr lang="en-US" baseline="0" dirty="0" smtClean="0"/>
              <a:t> error is not influenced or ameliorated by sample size.  In other words, large sample sizes will not reduce systematic error.  Note that is a big misconception of the “Big Data” error.  All of the big data in the world is not going to overcome systematic error.  Also, just because the error occurs in a predictable direction does not mean it is easy to accommodate.  This is because we typically cannot predict the quantitative degree of error; errors may in opposite directions and tend to cancel each other out; and, finally, some of the errors occur unbeknownst to us (we simply do not recognize them).  </a:t>
            </a:r>
          </a:p>
          <a:p>
            <a:endParaRPr lang="en-US" baseline="0" dirty="0" smtClean="0"/>
          </a:p>
          <a:p>
            <a:r>
              <a:rPr lang="en-US" dirty="0" smtClean="0"/>
              <a:t>In contrast to systematic error, random error occurs because we cannot sample everyone in our studies; we are always forced to just sample a fraction of the target population.  Just by chance alone we might draw a sample that is not representative of the target</a:t>
            </a:r>
            <a:r>
              <a:rPr lang="en-US" baseline="0" dirty="0" smtClean="0"/>
              <a:t> </a:t>
            </a:r>
            <a:r>
              <a:rPr lang="en-US" dirty="0" smtClean="0"/>
              <a:t>population and get an answer</a:t>
            </a:r>
            <a:r>
              <a:rPr lang="en-US" baseline="0" dirty="0" smtClean="0"/>
              <a:t> that is different than the truth in the target population</a:t>
            </a:r>
            <a:r>
              <a:rPr lang="en-US" dirty="0" smtClean="0"/>
              <a:t>.  This</a:t>
            </a:r>
            <a:r>
              <a:rPr lang="en-US" baseline="0" dirty="0" smtClean="0"/>
              <a:t> is</a:t>
            </a:r>
            <a:r>
              <a:rPr lang="en-US" dirty="0" smtClean="0"/>
              <a:t> why random error is synonymous with the term “chance”, and the direction of the error is random and not predictable.  We say that random error is captured in the </a:t>
            </a:r>
            <a:r>
              <a:rPr lang="en-US" b="1" dirty="0" smtClean="0"/>
              <a:t>precision</a:t>
            </a:r>
            <a:r>
              <a:rPr lang="en-US" dirty="0" smtClean="0"/>
              <a:t> of the estimate and is usually numerically</a:t>
            </a:r>
            <a:r>
              <a:rPr lang="en-US" baseline="0" dirty="0" smtClean="0"/>
              <a:t> </a:t>
            </a:r>
            <a:r>
              <a:rPr lang="en-US" dirty="0" smtClean="0"/>
              <a:t>described in the standard error or confidence interval of our estimate.  Random error is in the realm of biostatistics, and we will</a:t>
            </a:r>
            <a:r>
              <a:rPr lang="en-US" baseline="0" dirty="0" smtClean="0"/>
              <a:t> not</a:t>
            </a:r>
            <a:r>
              <a:rPr lang="en-US" dirty="0" smtClean="0"/>
              <a:t> in</a:t>
            </a:r>
            <a:r>
              <a:rPr lang="en-US" baseline="0" dirty="0" smtClean="0"/>
              <a:t> this course</a:t>
            </a:r>
            <a:r>
              <a:rPr lang="en-US" dirty="0" smtClean="0"/>
              <a:t> be describing the theory about how to generate standard</a:t>
            </a:r>
            <a:r>
              <a:rPr lang="en-US" baseline="0" dirty="0" smtClean="0"/>
              <a:t> errors or </a:t>
            </a:r>
            <a:r>
              <a:rPr lang="en-US" dirty="0" smtClean="0"/>
              <a:t>confidence intervals for the various point estimates we will derive.  We</a:t>
            </a:r>
            <a:r>
              <a:rPr lang="en-US" baseline="0" dirty="0" smtClean="0"/>
              <a:t> will essentially just be pointing out how to generate confidence intervals in Stata.  R</a:t>
            </a:r>
            <a:r>
              <a:rPr lang="en-US" dirty="0" smtClean="0"/>
              <a:t>andom error can cause either over or underestimation in descriptive studies and can cause you to either declare an association in an analytic study when one does not really occur (this is a type I error) or miss an association when one truly does occur (this is a type II error).   Increasing sample size will,</a:t>
            </a:r>
            <a:r>
              <a:rPr lang="en-US" baseline="0" dirty="0" smtClean="0"/>
              <a:t> on average, decrease the amount of random error that is present.  </a:t>
            </a:r>
            <a:endParaRPr lang="en-US" dirty="0" smtClean="0"/>
          </a:p>
        </p:txBody>
      </p:sp>
    </p:spTree>
    <p:extLst>
      <p:ext uri="{BB962C8B-B14F-4D97-AF65-F5344CB8AC3E}">
        <p14:creationId xmlns:p14="http://schemas.microsoft.com/office/powerpoint/2010/main" val="224578071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B0F726E-20B9-4C36-A402-28AE21F79590}" type="slidenum">
              <a:rPr lang="en-US">
                <a:solidFill>
                  <a:srgbClr val="000000"/>
                </a:solidFill>
              </a:rPr>
              <a:pPr/>
              <a:t>94</a:t>
            </a:fld>
            <a:endParaRPr lang="en-US" dirty="0">
              <a:solidFill>
                <a:srgbClr val="000000"/>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r>
              <a:rPr lang="en-US" dirty="0" smtClean="0"/>
              <a:t>The past several slides represented theory; in other words, we talked about would happen if you had many attempts at performing a study.  In reality, when you perform a study you almost always have just have one shot, as shown here in red, and you don’t know where the center of the target is.  The field of statistics remarkably can tell you the random error of your one shot, with definite formulae for confidence intervals, but it cannot tell you anything about how close you are to the center.  </a:t>
            </a:r>
          </a:p>
          <a:p>
            <a:endParaRPr lang="en-US" dirty="0" smtClean="0"/>
          </a:p>
          <a:p>
            <a:r>
              <a:rPr lang="en-US" dirty="0" smtClean="0"/>
              <a:t>It is really only your judgment and the judgment of other scientists who review your work that can help you guess about systematic error.  It is really only the person who has both subject matter knowledge of the clinical, biological, or behavioral problem as well as methodological knowledge of clinical and epidemiologic</a:t>
            </a:r>
            <a:r>
              <a:rPr lang="en-US" baseline="0" dirty="0" smtClean="0"/>
              <a:t> </a:t>
            </a:r>
            <a:r>
              <a:rPr lang="en-US" dirty="0" smtClean="0"/>
              <a:t>research who can make the best guess about systematic error. </a:t>
            </a:r>
          </a:p>
          <a:p>
            <a:endParaRPr lang="en-US" dirty="0" smtClean="0"/>
          </a:p>
          <a:p>
            <a:r>
              <a:rPr lang="en-US" dirty="0" smtClean="0"/>
              <a:t>The person who has the joint requisite knowledge in both subject matter and methodologic realms is you.  Recall the overlapping circles</a:t>
            </a:r>
            <a:r>
              <a:rPr lang="en-US" baseline="0" dirty="0" smtClean="0"/>
              <a:t> shown during the Course Introduction video of how the clinical researcher/epidemiologist is the person who understands the subject matter and the research methods.</a:t>
            </a:r>
            <a:endParaRPr lang="en-US" dirty="0" smtClean="0"/>
          </a:p>
        </p:txBody>
      </p:sp>
    </p:spTree>
    <p:extLst>
      <p:ext uri="{BB962C8B-B14F-4D97-AF65-F5344CB8AC3E}">
        <p14:creationId xmlns:p14="http://schemas.microsoft.com/office/powerpoint/2010/main" val="23906914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92D5FF-C489-4023-A154-CDFAAF6A0EE4}" type="slidenum">
              <a:rPr lang="en-US">
                <a:solidFill>
                  <a:srgbClr val="000000"/>
                </a:solidFill>
              </a:rPr>
              <a:pPr/>
              <a:t>95</a:t>
            </a:fld>
            <a:endParaRPr lang="en-US" dirty="0">
              <a:solidFill>
                <a:srgbClr val="000000"/>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r>
              <a:rPr lang="en-US" dirty="0" smtClean="0"/>
              <a:t>So, indeed the definition for </a:t>
            </a:r>
            <a:r>
              <a:rPr lang="en-US" b="1" dirty="0" smtClean="0"/>
              <a:t>bias</a:t>
            </a:r>
            <a:r>
              <a:rPr lang="en-US" dirty="0" smtClean="0"/>
              <a:t> we are looking for is in the dictionary, but nonetheless it is a peculiar word, and I’ve always been interested in its origins.  It appears to come from the scholar Bias, of the region called Priene (which today is in Turkey), who was one of the 7 sages of classical antiquity.  Legend has it that Bias was once consulted by King Croesus (KREE sus) about the best way to deploy warships against the Ionians.  Because Bias wanted to avoid a war, he falsely advised the king that the Ionians were planning to use horses.  Bias later confessed to the King that he had lied, but the King was so pleased about his motives that he made peace with the Ionians.  Subsequently, a </a:t>
            </a:r>
            <a:r>
              <a:rPr lang="en-US" i="1" dirty="0" smtClean="0"/>
              <a:t>deviation</a:t>
            </a:r>
            <a:r>
              <a:rPr lang="en-US" dirty="0" smtClean="0"/>
              <a:t> </a:t>
            </a:r>
            <a:r>
              <a:rPr lang="en-US" i="1" dirty="0" smtClean="0"/>
              <a:t>from truth </a:t>
            </a:r>
            <a:r>
              <a:rPr lang="en-US" dirty="0" smtClean="0"/>
              <a:t>became known as bias.  </a:t>
            </a:r>
          </a:p>
        </p:txBody>
      </p:sp>
    </p:spTree>
    <p:extLst>
      <p:ext uri="{BB962C8B-B14F-4D97-AF65-F5344CB8AC3E}">
        <p14:creationId xmlns:p14="http://schemas.microsoft.com/office/powerpoint/2010/main" val="64616451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1B88B20-F8AD-4B43-A3A0-C57152F3711B}" type="slidenum">
              <a:rPr lang="en-US">
                <a:solidFill>
                  <a:srgbClr val="000000"/>
                </a:solidFill>
              </a:rPr>
              <a:pPr/>
              <a:t>96</a:t>
            </a:fld>
            <a:endParaRPr lang="en-US" dirty="0">
              <a:solidFill>
                <a:srgbClr val="000000"/>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r>
              <a:rPr lang="en-US" dirty="0" smtClean="0"/>
              <a:t>Before we go on, there</a:t>
            </a:r>
            <a:r>
              <a:rPr lang="en-US" baseline="0" dirty="0" smtClean="0"/>
              <a:t> is one more big picture framework item to describe, and this is </a:t>
            </a:r>
            <a:r>
              <a:rPr lang="en-US" dirty="0" smtClean="0"/>
              <a:t>the major classification schemes for overall error and bias.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what is the most common approach, bias is split into 3 types:</a:t>
            </a:r>
            <a:r>
              <a:rPr lang="en-US" baseline="0" dirty="0" smtClean="0"/>
              <a:t>  selection bias, measurement/information bias, and confounding bias.  We are discussing selection bias today, measurement bias for the next 2 weeks, and then confounding for the 3 weeks after that.   These three can be distinguished by their causes (or origins), consequences, and solutions (aka cures or fixes).  There is, however, not absolute clarity about the distinctions between these three by different investigators, normative bodies, and textbooks.  This ambiguity is explained well in Schwartz et al.  Towards clarification in the taxonomy of bias…Epidemiology 26:216, 2015.   In practice, it is not critical that all forms of bias be reproducibly classified into one of these three bins.  Instead, it is more important that they are all recognized and acted upon.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Of course, in addition to systematic error, there is chance (aka random error).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a:t>
            </a:r>
            <a:r>
              <a:rPr lang="en-US" dirty="0" smtClean="0"/>
              <a:t>very time you think about your own work or read someone else’s work, you should run down this list and ask yourself: is there selection bias present, measurement bias present, or confounding present and what is the role of chance?  If you can remember these four things, you should be able to cover all of the bases.  These are what we call the BIG 4. Think of the BIG 4 in all of your work.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We should point out, however,</a:t>
            </a:r>
            <a:r>
              <a:rPr lang="en-US" baseline="0" dirty="0" smtClean="0"/>
              <a:t> that the </a:t>
            </a:r>
            <a:r>
              <a:rPr lang="en-US" dirty="0" smtClean="0"/>
              <a:t>Szklo and Nieto</a:t>
            </a:r>
            <a:r>
              <a:rPr lang="en-US" baseline="0" dirty="0" smtClean="0"/>
              <a:t> textbook</a:t>
            </a:r>
            <a:r>
              <a:rPr lang="en-US" dirty="0" smtClean="0"/>
              <a:t> considers selection bias and measurement/information bias to be the major forms of bias and considers confounding to be a separate process. </a:t>
            </a:r>
            <a:r>
              <a:rPr lang="en-US" baseline="0" dirty="0" smtClean="0"/>
              <a:t> We</a:t>
            </a:r>
            <a:r>
              <a:rPr lang="en-US" dirty="0" smtClean="0"/>
              <a:t> do not agree with this approach, but in any case, it is semantics, and we</a:t>
            </a:r>
            <a:r>
              <a:rPr lang="en-US" baseline="0" dirty="0" smtClean="0"/>
              <a:t> simply want to point this out to you to avoid confusion.  </a:t>
            </a:r>
            <a:r>
              <a:rPr lang="en-US" sz="1200" baseline="0" dirty="0" smtClean="0"/>
              <a:t>The rationale for this approach is that confounded associations are technically not numerically  wrong; they are simply not causal.  The rebuttal to this, however, is that the only time confounding ever comes up is during research that is related to figuring out causation.  In causation research, confounding is always a source of bias.  This is why we consider confounding as one of the 3 forms  of bias:  selection bias, measurement bias, and confounding.</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67244747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EFCBEF9-74C6-47EE-AFF6-B78283E5B61C}" type="slidenum">
              <a:rPr lang="en-US">
                <a:solidFill>
                  <a:srgbClr val="000000"/>
                </a:solidFill>
              </a:rPr>
              <a:pPr/>
              <a:t>97</a:t>
            </a:fld>
            <a:endParaRPr lang="en-US" dirty="0">
              <a:solidFill>
                <a:srgbClr val="000000"/>
              </a:solidFill>
            </a:endParaRPr>
          </a:p>
        </p:txBody>
      </p:sp>
      <p:sp>
        <p:nvSpPr>
          <p:cNvPr id="133123" name="Rectangle 2"/>
          <p:cNvSpPr>
            <a:spLocks noGrp="1" noRot="1" noChangeAspect="1" noChangeArrowheads="1" noTextEdit="1"/>
          </p:cNvSpPr>
          <p:nvPr>
            <p:ph type="sldImg"/>
          </p:nvPr>
        </p:nvSpPr>
        <p:spPr>
          <a:xfrm>
            <a:off x="1174750" y="695325"/>
            <a:ext cx="4641850" cy="3481388"/>
          </a:xfrm>
          <a:ln/>
        </p:spPr>
      </p:sp>
      <p:sp>
        <p:nvSpPr>
          <p:cNvPr id="133124" name="Rectangle 3"/>
          <p:cNvSpPr>
            <a:spLocks noGrp="1" noChangeArrowheads="1"/>
          </p:cNvSpPr>
          <p:nvPr>
            <p:ph type="body" idx="1"/>
          </p:nvPr>
        </p:nvSpPr>
        <p:spPr>
          <a:xfrm>
            <a:off x="931863" y="4408488"/>
            <a:ext cx="5127625" cy="4178300"/>
          </a:xfrm>
          <a:noFill/>
          <a:ln/>
        </p:spPr>
        <p:txBody>
          <a:bodyPr/>
          <a:lstStyle/>
          <a:p>
            <a:r>
              <a:rPr lang="en-US" dirty="0" smtClean="0"/>
              <a:t>So, with that introduction, let’s move on to discussing selection bias,</a:t>
            </a:r>
            <a:r>
              <a:rPr lang="en-US" baseline="0" dirty="0" smtClean="0"/>
              <a:t> which is defined as what happens when the study sample (either the people per se or the person-time) is not representative of the target population.  We will return again and again to this basic definition.  </a:t>
            </a:r>
            <a:endParaRPr lang="en-US" dirty="0" smtClean="0"/>
          </a:p>
          <a:p>
            <a:endParaRPr lang="en-US" dirty="0" smtClean="0"/>
          </a:p>
          <a:p>
            <a:r>
              <a:rPr lang="en-US" dirty="0" smtClean="0"/>
              <a:t>The more nuanced definition of selection bias depends upon whether you are referring to a descriptive or analytic study.  In a descriptive study, selection bias</a:t>
            </a:r>
            <a:r>
              <a:rPr lang="en-US" baseline="0" dirty="0" smtClean="0"/>
              <a:t> </a:t>
            </a:r>
            <a:r>
              <a:rPr lang="en-US" dirty="0" smtClean="0"/>
              <a:t>is the bias that is caused when persons in the target population have different (unequal) probabilities of being selected for initially</a:t>
            </a:r>
            <a:r>
              <a:rPr lang="en-US" baseline="0" dirty="0" smtClean="0"/>
              <a:t> </a:t>
            </a:r>
            <a:r>
              <a:rPr lang="en-US" dirty="0" smtClean="0"/>
              <a:t>or, subsequently, retained in the study sample.  If people</a:t>
            </a:r>
            <a:r>
              <a:rPr lang="en-US" baseline="0" dirty="0" smtClean="0"/>
              <a:t> in the target population don’t all have the same chance of landing in the study population, then most likely will happen is the study sample will not reflect the target population.  </a:t>
            </a:r>
            <a:r>
              <a:rPr lang="en-US" dirty="0" smtClean="0"/>
              <a:t>In other words, this</a:t>
            </a:r>
            <a:r>
              <a:rPr lang="en-US" baseline="0" dirty="0" smtClean="0"/>
              <a:t> bias occurs because the participants or their follow-up that we observe in the study sample are NOT representative of the persons/follow-up in the source population.  What I mean by not representative is in terms of the entity under descriptive study, be it of an exposure or an outcome. </a:t>
            </a:r>
            <a:endParaRPr lang="en-US" dirty="0" smtClean="0"/>
          </a:p>
          <a:p>
            <a:endParaRPr lang="en-US" dirty="0" smtClean="0"/>
          </a:p>
          <a:p>
            <a:r>
              <a:rPr lang="en-US" dirty="0" smtClean="0"/>
              <a:t>In an analytic study — and I will say that this is where most of the attention rests for selection</a:t>
            </a:r>
            <a:r>
              <a:rPr lang="en-US" baseline="0" dirty="0" smtClean="0"/>
              <a:t> </a:t>
            </a:r>
            <a:r>
              <a:rPr lang="en-US" dirty="0" smtClean="0"/>
              <a:t>because it is considerably more complicated than descriptive studies — the definition is that selection</a:t>
            </a:r>
            <a:r>
              <a:rPr lang="en-US" baseline="0" dirty="0" smtClean="0"/>
              <a:t> bias</a:t>
            </a:r>
            <a:r>
              <a:rPr lang="en-US" dirty="0" smtClean="0"/>
              <a:t> is the bias that is caused when persons in the source population have different (unequal) probabilities of being selected for/retained in the study sample.  A critical aspect of these different probabilities of being selected</a:t>
            </a:r>
            <a:r>
              <a:rPr lang="en-US" baseline="0" dirty="0" smtClean="0"/>
              <a:t> for study inclusion that results in bias is especially apparent when the probabilities are </a:t>
            </a:r>
            <a:r>
              <a:rPr lang="en-US" dirty="0" smtClean="0"/>
              <a:t>influenced by both the person’s exposure and outcome of interest.  By influence, we mean either that</a:t>
            </a:r>
            <a:r>
              <a:rPr lang="en-US" baseline="0" dirty="0" smtClean="0"/>
              <a:t> selection is </a:t>
            </a:r>
            <a:r>
              <a:rPr lang="en-US" dirty="0" smtClean="0"/>
              <a:t>caused</a:t>
            </a:r>
            <a:r>
              <a:rPr lang="en-US" baseline="0" dirty="0" smtClean="0"/>
              <a:t> by the exposure and outcome or caused by something that also influences exposure and outcome (and thus exposure and outcome are associated with being selected for the study).  </a:t>
            </a:r>
            <a:r>
              <a:rPr lang="en-US" dirty="0" smtClean="0"/>
              <a:t>Selection</a:t>
            </a:r>
            <a:r>
              <a:rPr lang="en-US" baseline="0" dirty="0" smtClean="0"/>
              <a:t> bias occurs when p</a:t>
            </a:r>
            <a:r>
              <a:rPr lang="en-US" dirty="0" smtClean="0"/>
              <a:t>eople</a:t>
            </a:r>
            <a:r>
              <a:rPr lang="en-US" baseline="0" dirty="0" smtClean="0"/>
              <a:t> in the target population don’t all have the same chance of landing in the study sample or, in a longitudinal study, being retained in the study sample.  It occurs when the people who do land in the study sample have a different relationship between exposure and outcome than all people in the source population.  </a:t>
            </a:r>
          </a:p>
          <a:p>
            <a:endParaRPr lang="en-US" baseline="0" dirty="0" smtClean="0"/>
          </a:p>
          <a:p>
            <a:r>
              <a:rPr lang="en-US" baseline="0" dirty="0" smtClean="0"/>
              <a:t>Hence, the overarching issue in selection bias is that it occurs when we are not able to get a study sample that is representative of our source population.  It is important to point out that the reason for a non-representative sample is not chance; it is some systematic problem.  </a:t>
            </a:r>
          </a:p>
          <a:p>
            <a:endParaRPr lang="en-US" baseline="0" dirty="0" smtClean="0"/>
          </a:p>
          <a:p>
            <a:r>
              <a:rPr lang="en-US" baseline="0" dirty="0" smtClean="0"/>
              <a:t>Foreshadowing note:  When we say “especially, but not exclusively, when differing (unequal) probabilities are influenced by (associated with) b</a:t>
            </a:r>
            <a:r>
              <a:rPr lang="en-US" dirty="0" smtClean="0"/>
              <a:t>oth the person’s exposure and outcome of interest”, we do not mean that</a:t>
            </a:r>
            <a:r>
              <a:rPr lang="en-US" baseline="0" dirty="0" smtClean="0"/>
              <a:t> selection probabilities always have to be influenced by both exposure or outcome of interest in order for selection bias to occur.  Influence by exposure and outcome is needed for selection bias to occur under what are called “null conditions”, but only influence by outcome is needed under the non-null (“off the null”).   </a:t>
            </a:r>
            <a:endParaRPr lang="en-US" dirty="0" smtClean="0"/>
          </a:p>
          <a:p>
            <a:endParaRPr lang="en-US" dirty="0" smtClean="0"/>
          </a:p>
        </p:txBody>
      </p:sp>
    </p:spTree>
    <p:extLst>
      <p:ext uri="{BB962C8B-B14F-4D97-AF65-F5344CB8AC3E}">
        <p14:creationId xmlns:p14="http://schemas.microsoft.com/office/powerpoint/2010/main" val="151140281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B84CE639-4B7D-4ED8-A20F-C35B13479F4C}" type="slidenum">
              <a:rPr lang="en-US">
                <a:solidFill>
                  <a:srgbClr val="000000"/>
                </a:solidFill>
              </a:rPr>
              <a:pPr/>
              <a:t>98</a:t>
            </a:fld>
            <a:endParaRPr lang="en-US" dirty="0">
              <a:solidFill>
                <a:srgbClr val="000000"/>
              </a:solidFill>
            </a:endParaRPr>
          </a:p>
        </p:txBody>
      </p:sp>
      <p:sp>
        <p:nvSpPr>
          <p:cNvPr id="138243" name="Rectangle 2"/>
          <p:cNvSpPr>
            <a:spLocks noGrp="1" noRot="1" noChangeAspect="1" noChangeArrowheads="1" noTextEdit="1"/>
          </p:cNvSpPr>
          <p:nvPr>
            <p:ph type="sldImg"/>
          </p:nvPr>
        </p:nvSpPr>
        <p:spPr>
          <a:xfrm>
            <a:off x="1174750" y="695325"/>
            <a:ext cx="4641850" cy="3481388"/>
          </a:xfrm>
          <a:ln/>
        </p:spPr>
      </p:sp>
      <p:sp>
        <p:nvSpPr>
          <p:cNvPr id="138244" name="Rectangle 3"/>
          <p:cNvSpPr>
            <a:spLocks noGrp="1" noChangeArrowheads="1"/>
          </p:cNvSpPr>
          <p:nvPr>
            <p:ph type="body" idx="1"/>
          </p:nvPr>
        </p:nvSpPr>
        <p:spPr>
          <a:xfrm>
            <a:off x="931863" y="4408488"/>
            <a:ext cx="5127625" cy="4178300"/>
          </a:xfrm>
          <a:noFill/>
          <a:ln/>
        </p:spPr>
        <p:txBody>
          <a:bodyPr/>
          <a:lstStyle/>
          <a:p>
            <a:r>
              <a:rPr lang="en-US" dirty="0" smtClean="0"/>
              <a:t>This is what the Uganda example</a:t>
            </a:r>
            <a:r>
              <a:rPr lang="en-US" baseline="0" dirty="0" smtClean="0"/>
              <a:t> looks like in a box and arrows diagram.  Some patients who had died during follow-up and did not return to clinic became underrepresented in the study sample towards the end of the study.  Earlier, we referred to this as informative censoring.  Now, we can see how informative censoring leads to selection bias. </a:t>
            </a:r>
            <a:endParaRPr lang="en-US" dirty="0" smtClean="0"/>
          </a:p>
        </p:txBody>
      </p:sp>
    </p:spTree>
    <p:extLst>
      <p:ext uri="{BB962C8B-B14F-4D97-AF65-F5344CB8AC3E}">
        <p14:creationId xmlns:p14="http://schemas.microsoft.com/office/powerpoint/2010/main" val="35875788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58571847-B8D7-495E-8B4A-77633AF63390}" type="slidenum">
              <a:rPr lang="en-US">
                <a:solidFill>
                  <a:srgbClr val="000000"/>
                </a:solidFill>
              </a:rPr>
              <a:pPr/>
              <a:t>99</a:t>
            </a:fld>
            <a:endParaRPr lang="en-US" dirty="0">
              <a:solidFill>
                <a:srgbClr val="000000"/>
              </a:solidFill>
            </a:endParaRPr>
          </a:p>
        </p:txBody>
      </p:sp>
      <p:sp>
        <p:nvSpPr>
          <p:cNvPr id="143363" name="Rectangle 2"/>
          <p:cNvSpPr>
            <a:spLocks noGrp="1" noRot="1" noChangeAspect="1" noChangeArrowheads="1" noTextEdit="1"/>
          </p:cNvSpPr>
          <p:nvPr>
            <p:ph type="sldImg"/>
          </p:nvPr>
        </p:nvSpPr>
        <p:spPr>
          <a:xfrm>
            <a:off x="1174750" y="695325"/>
            <a:ext cx="4641850" cy="3481388"/>
          </a:xfrm>
          <a:ln/>
        </p:spPr>
      </p:sp>
      <p:sp>
        <p:nvSpPr>
          <p:cNvPr id="143364" name="Rectangle 3"/>
          <p:cNvSpPr>
            <a:spLocks noGrp="1" noChangeArrowheads="1"/>
          </p:cNvSpPr>
          <p:nvPr>
            <p:ph type="body" idx="1"/>
          </p:nvPr>
        </p:nvSpPr>
        <p:spPr>
          <a:xfrm>
            <a:off x="931863" y="4408488"/>
            <a:ext cx="5127625" cy="4178300"/>
          </a:xfrm>
          <a:noFill/>
          <a:ln/>
        </p:spPr>
        <p:txBody>
          <a:bodyPr/>
          <a:lstStyle/>
          <a:p>
            <a:r>
              <a:rPr lang="en-US" dirty="0" smtClean="0"/>
              <a:t>In analytic</a:t>
            </a:r>
            <a:r>
              <a:rPr lang="en-US" baseline="0" dirty="0" smtClean="0"/>
              <a:t> studies, </a:t>
            </a:r>
            <a:r>
              <a:rPr lang="en-US" dirty="0" smtClean="0"/>
              <a:t>we are looking for the association between exposures (or interventions/treatments in the case of experimental studies) and diseases (more generally, outcomes).  We depict an analytic study by the presence of the</a:t>
            </a:r>
            <a:r>
              <a:rPr lang="en-US" baseline="0" dirty="0" smtClean="0"/>
              <a:t> familiar</a:t>
            </a:r>
            <a:r>
              <a:rPr lang="en-US" dirty="0" smtClean="0"/>
              <a:t> 2 x 2 table with exposure (present or absent) along the rows and disease (present or absent) over the columns.</a:t>
            </a:r>
            <a:r>
              <a:rPr lang="en-US" baseline="0" dirty="0" smtClean="0"/>
              <a:t>  </a:t>
            </a:r>
            <a:r>
              <a:rPr lang="en-US" dirty="0" smtClean="0"/>
              <a:t>This is what the schematic looks like in the presence of unbiased sampling and, thus, no selection bias.   The arrows represent the selection probability, </a:t>
            </a:r>
            <a:r>
              <a:rPr lang="en-US" baseline="0" dirty="0" smtClean="0"/>
              <a:t> </a:t>
            </a:r>
            <a:r>
              <a:rPr lang="en-US" dirty="0" smtClean="0"/>
              <a:t>which for</a:t>
            </a:r>
            <a:r>
              <a:rPr lang="en-US" baseline="0" dirty="0" smtClean="0"/>
              <a:t> each cell</a:t>
            </a:r>
            <a:r>
              <a:rPr lang="en-US" dirty="0" smtClean="0"/>
              <a:t> is the percentage of persons in the cell in the target population that is found in the study sample. Here, the arrows all have the same weight, and therefore there is an equal probability of being selected into the study no matter which of the 4 cells you occupy in the target population.  In such</a:t>
            </a:r>
            <a:r>
              <a:rPr lang="en-US" baseline="0" dirty="0" smtClean="0"/>
              <a:t> a</a:t>
            </a:r>
            <a:r>
              <a:rPr lang="en-US" dirty="0" smtClean="0"/>
              <a:t> situation, no selection bias can ensue.</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These</a:t>
            </a:r>
            <a:r>
              <a:rPr lang="en-US" baseline="0" dirty="0" smtClean="0"/>
              <a:t> selection probabilities include both the process of selection of participants into the study, and, in cohort studies, the process of retention.  In other words, the arrows are meant to depict everything about whether someone in the target population ends up in your study sample and evaluable at the end of the study.  </a:t>
            </a:r>
            <a:endParaRPr lang="en-US" dirty="0" smtClean="0"/>
          </a:p>
          <a:p>
            <a:endParaRPr lang="en-US" dirty="0" smtClean="0"/>
          </a:p>
        </p:txBody>
      </p:sp>
    </p:spTree>
    <p:extLst>
      <p:ext uri="{BB962C8B-B14F-4D97-AF65-F5344CB8AC3E}">
        <p14:creationId xmlns:p14="http://schemas.microsoft.com/office/powerpoint/2010/main" val="180487871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1116BD8F-4C63-4746-9A9E-55A689D0AB8A}" type="slidenum">
              <a:rPr lang="en-US">
                <a:solidFill>
                  <a:srgbClr val="000000"/>
                </a:solidFill>
              </a:rPr>
              <a:pPr/>
              <a:t>100</a:t>
            </a:fld>
            <a:endParaRPr lang="en-US" dirty="0">
              <a:solidFill>
                <a:srgbClr val="000000"/>
              </a:solidFill>
            </a:endParaRPr>
          </a:p>
        </p:txBody>
      </p:sp>
      <p:sp>
        <p:nvSpPr>
          <p:cNvPr id="145411" name="Rectangle 2"/>
          <p:cNvSpPr>
            <a:spLocks noGrp="1" noRot="1" noChangeAspect="1" noChangeArrowheads="1" noTextEdit="1"/>
          </p:cNvSpPr>
          <p:nvPr>
            <p:ph type="sldImg"/>
          </p:nvPr>
        </p:nvSpPr>
        <p:spPr>
          <a:xfrm>
            <a:off x="1174750" y="695325"/>
            <a:ext cx="4641850" cy="3481388"/>
          </a:xfrm>
          <a:ln/>
        </p:spPr>
      </p:sp>
      <p:sp>
        <p:nvSpPr>
          <p:cNvPr id="145412" name="Rectangle 3"/>
          <p:cNvSpPr>
            <a:spLocks noGrp="1" noChangeArrowheads="1"/>
          </p:cNvSpPr>
          <p:nvPr>
            <p:ph type="body" idx="1"/>
          </p:nvPr>
        </p:nvSpPr>
        <p:spPr>
          <a:xfrm>
            <a:off x="931863" y="4408488"/>
            <a:ext cx="5127625" cy="4178300"/>
          </a:xfrm>
          <a:noFill/>
          <a:ln/>
        </p:spPr>
        <p:txBody>
          <a:bodyPr/>
          <a:lstStyle/>
          <a:p>
            <a:r>
              <a:rPr lang="en-US" dirty="0" smtClean="0"/>
              <a:t>Let</a:t>
            </a:r>
            <a:r>
              <a:rPr lang="en-US" baseline="0" dirty="0" smtClean="0"/>
              <a:t> us look at an example in which </a:t>
            </a:r>
            <a:r>
              <a:rPr lang="en-US" dirty="0" smtClean="0"/>
              <a:t>the selection probabilities are not equal.  Here again</a:t>
            </a:r>
            <a:r>
              <a:rPr lang="en-US" baseline="0" dirty="0" smtClean="0"/>
              <a:t> is</a:t>
            </a:r>
            <a:r>
              <a:rPr lang="en-US" dirty="0" smtClean="0"/>
              <a:t> the schematic an analytic study.  I like these box and arrow diagrams because they help me keep straight what is going on and help me predict the direction of the bias.   Here we depict with a lighter shaded arrow among those persons who are exposed and diseased;</a:t>
            </a:r>
            <a:r>
              <a:rPr lang="en-US" baseline="0" dirty="0" smtClean="0"/>
              <a:t> they</a:t>
            </a:r>
            <a:r>
              <a:rPr lang="en-US" dirty="0" smtClean="0"/>
              <a:t> are undersampled relative to the other 3 cells. </a:t>
            </a:r>
          </a:p>
          <a:p>
            <a:endParaRPr lang="en-US" dirty="0" smtClean="0"/>
          </a:p>
          <a:p>
            <a:r>
              <a:rPr lang="en-US" dirty="0" smtClean="0"/>
              <a:t>Numerically, let’s say that 3 of the cells have a selection probability of 1% but that the exposed and diseased cell has a selection probability of 0.5%.   Unequal selection</a:t>
            </a:r>
            <a:r>
              <a:rPr lang="en-US" baseline="0" dirty="0" smtClean="0"/>
              <a:t> probabilities across cells give the potential for selection bias.  </a:t>
            </a:r>
            <a:r>
              <a:rPr lang="en-US" dirty="0" smtClean="0"/>
              <a:t> What would you predict would be the manifestation (i.e.,</a:t>
            </a:r>
            <a:r>
              <a:rPr lang="en-US" baseline="0" dirty="0" smtClean="0"/>
              <a:t> </a:t>
            </a:r>
            <a:r>
              <a:rPr lang="en-US" dirty="0" smtClean="0"/>
              <a:t>direction) of this pattern</a:t>
            </a:r>
            <a:r>
              <a:rPr lang="en-US" baseline="0" dirty="0" smtClean="0"/>
              <a:t> of selection probabilities</a:t>
            </a:r>
            <a:r>
              <a:rPr lang="en-US" dirty="0" smtClean="0"/>
              <a:t>?  Any process that artificially lowers the number of persons in this upper left hand corner cell will falsely underestimate the effect of any association between the presence of the exposure and the disease. In this example, it serves to indicate that an exposure with</a:t>
            </a:r>
            <a:r>
              <a:rPr lang="en-US" baseline="0" dirty="0" smtClean="0"/>
              <a:t> no effect</a:t>
            </a:r>
            <a:r>
              <a:rPr lang="en-US" dirty="0" smtClean="0"/>
              <a:t> is spuriously protective.  </a:t>
            </a:r>
          </a:p>
          <a:p>
            <a:endParaRPr lang="en-US" dirty="0" smtClean="0"/>
          </a:p>
          <a:p>
            <a:r>
              <a:rPr lang="en-US" dirty="0" smtClean="0"/>
              <a:t>Here the prevalence ratio is biased downward to</a:t>
            </a:r>
            <a:r>
              <a:rPr lang="en-US" baseline="0" dirty="0" smtClean="0"/>
              <a:t> 0.55</a:t>
            </a:r>
            <a:r>
              <a:rPr lang="en-US" dirty="0" smtClean="0"/>
              <a:t>.</a:t>
            </a:r>
          </a:p>
          <a:p>
            <a:endParaRPr lang="en-US" dirty="0" smtClean="0"/>
          </a:p>
          <a:p>
            <a:r>
              <a:rPr lang="en-US" dirty="0" smtClean="0"/>
              <a:t>In</a:t>
            </a:r>
            <a:r>
              <a:rPr lang="en-US" baseline="0" dirty="0" smtClean="0"/>
              <a:t> this example</a:t>
            </a:r>
            <a:r>
              <a:rPr lang="en-US" dirty="0" smtClean="0"/>
              <a:t>, the unequal selection probability is not just affecting exposed persons or diseased persons.  It is affecting exposed </a:t>
            </a:r>
            <a:r>
              <a:rPr lang="en-US" u="sng" dirty="0" smtClean="0"/>
              <a:t>and</a:t>
            </a:r>
            <a:r>
              <a:rPr lang="en-US" dirty="0" smtClean="0"/>
              <a:t> diseased persons.</a:t>
            </a:r>
          </a:p>
        </p:txBody>
      </p:sp>
    </p:spTree>
    <p:extLst>
      <p:ext uri="{BB962C8B-B14F-4D97-AF65-F5344CB8AC3E}">
        <p14:creationId xmlns:p14="http://schemas.microsoft.com/office/powerpoint/2010/main" val="914093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B472E30-B9C1-4F1D-A2C9-4377D3EA6CA1}" type="datetime1">
              <a:rPr lang="en-US" smtClean="0"/>
              <a:t>10/28/2019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9674710-99D1-4034-80A2-CBA3022E15F9}" type="datetime1">
              <a:rPr lang="en-US" smtClean="0"/>
              <a:t>10/28/2019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7411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268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1504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489" cy="1162050"/>
          </a:xfrm>
        </p:spPr>
        <p:txBody>
          <a:bodyPr anchor="b"/>
          <a:lstStyle>
            <a:lvl1pPr algn="l">
              <a:defRPr sz="1778" b="1"/>
            </a:lvl1pPr>
          </a:lstStyle>
          <a:p>
            <a:r>
              <a:rPr lang="en-US" smtClean="0"/>
              <a:t>Click to edit Master title style</a:t>
            </a:r>
            <a:endParaRPr lang="en-US"/>
          </a:p>
        </p:txBody>
      </p:sp>
      <p:sp>
        <p:nvSpPr>
          <p:cNvPr id="3" name="Content Placeholder 2"/>
          <p:cNvSpPr>
            <a:spLocks noGrp="1"/>
          </p:cNvSpPr>
          <p:nvPr>
            <p:ph idx="1"/>
          </p:nvPr>
        </p:nvSpPr>
        <p:spPr>
          <a:xfrm>
            <a:off x="3575756" y="273055"/>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Tree>
    <p:extLst>
      <p:ext uri="{BB962C8B-B14F-4D97-AF65-F5344CB8AC3E}">
        <p14:creationId xmlns:p14="http://schemas.microsoft.com/office/powerpoint/2010/main" val="27786921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endParaRPr lang="en-US" dirty="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Tree>
    <p:extLst>
      <p:ext uri="{BB962C8B-B14F-4D97-AF65-F5344CB8AC3E}">
        <p14:creationId xmlns:p14="http://schemas.microsoft.com/office/powerpoint/2010/main" val="1146145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7022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93834"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20891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95400"/>
            <a:ext cx="7772400" cy="5181600"/>
          </a:xfrm>
        </p:spPr>
        <p:txBody>
          <a:bodyPr/>
          <a:lstStyle/>
          <a:p>
            <a:endParaRPr lang="en-US" dirty="0"/>
          </a:p>
        </p:txBody>
      </p:sp>
    </p:spTree>
    <p:extLst>
      <p:ext uri="{BB962C8B-B14F-4D97-AF65-F5344CB8AC3E}">
        <p14:creationId xmlns:p14="http://schemas.microsoft.com/office/powerpoint/2010/main" val="1782635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F485CE2-490C-4B50-B0FB-CE97BE3A3BFE}" type="datetime1">
              <a:rPr lang="en-US" smtClean="0"/>
              <a:t>10/28/2019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E53117F-44F5-4E66-8EE5-23B744D62A20}" type="datetime1">
              <a:rPr lang="en-US" smtClean="0"/>
              <a:t>10/28/2019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C818DF4B-EF01-41E6-BA2A-377E83C6D725}" type="datetime1">
              <a:rPr lang="en-US" smtClean="0"/>
              <a:t>10/28/2019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4699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4337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772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0765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7211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053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5DF3B9D-3F95-4679-A509-36FD51CAE8EC}" type="datetime1">
              <a:rPr lang="en-US" smtClean="0"/>
              <a:t>10/28/2019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6760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3706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18112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1205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072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21628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17204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2151F0-68F8-4804-986D-1AC1E7C4C9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03595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DF88A7-369D-428E-9121-1EBE2FAE33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79437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A89E53-FDAA-489E-BD66-BB93C9CE92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80834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A840BDF-AAE4-4376-8098-11C9AE0D722C}" type="datetime1">
              <a:rPr lang="en-US" smtClean="0"/>
              <a:t>10/28/2019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004EEA-7D8E-41C9-8780-1DFE60F756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0805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124C0F-25B8-480A-BB6E-B8D70648D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6344235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6CFEB0F-DD04-41BC-A761-32E641043F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0633407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DCF483-9A9A-4B85-8C7B-760DC89474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0437161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E15B7-9889-49F7-8DDC-B83D2E1445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1843343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D235DE-8C77-4CC0-8C1E-B77FF4359B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9025892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4E420E-5EF7-4059-9BBA-85BA21D4AB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1986779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37C605-F212-4675-8DD4-A74AE4E9DD9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0404773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080EC9-FC40-4A97-A72E-B34DD255F5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04721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A61FDC-C5A2-4BA0-8C80-EA005DF123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02454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0CB81FB-50E1-4E11-A760-FC758382117C}" type="datetime1">
              <a:rPr lang="en-US" smtClean="0"/>
              <a:t>10/28/2019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AAE70D-D497-4803-8834-5DE3D51A5D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880637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F5A1B2-D17C-4EF1-8BB6-69E03141ED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972473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1E5AB9-E17E-4208-9502-3D6FE0747D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113112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0A50BD-9E95-4339-A409-31A7776B5F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82729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5C42C2-7A77-4478-AB15-779768FF83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36697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20CF29-42E1-43CB-AD6B-E5E678D4B2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124243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C68C6D-1997-403A-ABB9-0D585B282F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76324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094124-52E4-4EC4-8705-5265F673BF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881715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C2B5B4-214B-459E-9E25-CFA1ED28FB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409519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3CF087-3968-43FB-8EDA-7F3556079D9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74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2287317-A6DC-47F4-9100-016CE20C3837}" type="datetime1">
              <a:rPr lang="en-US" smtClean="0"/>
              <a:t>10/28/2019</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C074F7-C080-484B-BA69-3BFA9BE12C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63337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D45B38-E5CE-4548-97FC-FF9D2C57E5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425286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210A92-6836-4408-AE81-92AF228D5C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45081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0011C5-7241-429C-9E88-CB8007F9513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493415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228235-7D06-439D-A9CC-9B318FE88D4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626569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38E9B7-0BBD-4C4A-B090-5707393D45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805436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78F41AF-805C-4907-9F2B-E2EDA3E8AD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413759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C11B3F0-20E0-4824-A368-52C6291B4B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817772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5E387F-B154-4ACA-8EB2-8B2017677E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34725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5357BC-CBAD-4A51-AF33-773BAAD5328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48940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915FA58-CCD1-4774-B627-72347CF26D84}" type="datetime1">
              <a:rPr lang="en-US" smtClean="0"/>
              <a:t>10/28/2019</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6D71B5-2CF2-4B61-A5B9-4ADA806F47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318686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71EF7B-134E-4122-97C6-99CE3045C57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446193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0F0026-5E2A-4291-9435-A8ED4CFCE4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743173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3474EE-643F-4F70-98BB-BEFE736EDB0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1786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D17FABF-F8A1-454D-A588-721ACF6DB8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949170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C8CAEAE-A00E-4E1F-AF40-F1D5F86118A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872366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26B154-558F-40EE-8AAE-26287275B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17862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28600"/>
            <a:ext cx="7774517" cy="800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257300"/>
            <a:ext cx="3784600"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257300"/>
            <a:ext cx="3786717"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40280497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FE9E5-9C5F-48FB-8C61-2C2C536EC8D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95248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7CACC3-C541-4633-9C17-E209F0CD02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3804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BD39B09-0E80-48C8-BE58-77F0375E390C}" type="datetime1">
              <a:rPr lang="en-US" smtClean="0"/>
              <a:t>10/28/2019</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264870-4AB4-45CA-ACE5-D18DEB1B1AD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446191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4701EC-F8E1-404D-ABC4-039B4EFD392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838099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67D76AA-DB01-44D6-BD17-E5C01605112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826579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0F0182D-4F35-4DE0-B72D-593226E83E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975183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FC431C4-4308-46A4-83D8-EF6914818BF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048574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AE22BD-BD05-49A2-AA98-4DD4368D558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813639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0DD712-CDC4-4A9D-9E24-96B8AA01CA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465079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F68A65-F533-4CAE-88F2-BEB918CA610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769867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B1543F-590F-475C-B9F3-70FAFA6F370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58142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26820F-612B-4B2E-9D28-25734EE4D8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764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D430D38-1E1E-4AAA-90FB-6D41C82127DA}" type="datetime1">
              <a:rPr lang="en-US" smtClean="0"/>
              <a:t>10/28/2019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BD38FE-0643-42F1-B052-E1C47A270C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60985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5C5A539F-09B9-489D-93BA-A75FC4141F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427568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D073EF-780D-490D-A9EE-97EA81D266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929628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773284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4167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smtClean="0"/>
              <a:t>Click to edit Master text styles</a:t>
            </a:r>
          </a:p>
        </p:txBody>
      </p:sp>
    </p:spTree>
    <p:extLst>
      <p:ext uri="{BB962C8B-B14F-4D97-AF65-F5344CB8AC3E}">
        <p14:creationId xmlns:p14="http://schemas.microsoft.com/office/powerpoint/2010/main" val="24903654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8467" cy="51816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4" y="1295400"/>
            <a:ext cx="3818467" cy="51816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60209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8002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01069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61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88321F4-FCF0-4FE1-8B40-444D8E5E4296}" type="datetime1">
              <a:rPr lang="en-US" smtClean="0"/>
              <a:t>10/28/2019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1778" b="1"/>
            </a:lvl1pPr>
          </a:lstStyle>
          <a:p>
            <a:r>
              <a:rPr lang="en-US" smtClean="0"/>
              <a:t>Click to edit Master title style</a:t>
            </a:r>
            <a:endParaRPr lang="en-US"/>
          </a:p>
        </p:txBody>
      </p:sp>
      <p:sp>
        <p:nvSpPr>
          <p:cNvPr id="3" name="Content Placeholder 2"/>
          <p:cNvSpPr>
            <a:spLocks noGrp="1"/>
          </p:cNvSpPr>
          <p:nvPr>
            <p:ph idx="1"/>
          </p:nvPr>
        </p:nvSpPr>
        <p:spPr>
          <a:xfrm>
            <a:off x="3575756" y="273051"/>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Tree>
    <p:extLst>
      <p:ext uri="{BB962C8B-B14F-4D97-AF65-F5344CB8AC3E}">
        <p14:creationId xmlns:p14="http://schemas.microsoft.com/office/powerpoint/2010/main" val="32435214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dirty="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Tree>
    <p:extLst>
      <p:ext uri="{BB962C8B-B14F-4D97-AF65-F5344CB8AC3E}">
        <p14:creationId xmlns:p14="http://schemas.microsoft.com/office/powerpoint/2010/main" val="23977240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94795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93834"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69209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95400"/>
            <a:ext cx="7772400" cy="5181600"/>
          </a:xfrm>
        </p:spPr>
        <p:txBody>
          <a:bodyPr/>
          <a:lstStyle/>
          <a:p>
            <a:pPr lvl="0"/>
            <a:endParaRPr lang="en-US" noProof="0" dirty="0" smtClean="0"/>
          </a:p>
        </p:txBody>
      </p:sp>
    </p:spTree>
    <p:extLst>
      <p:ext uri="{BB962C8B-B14F-4D97-AF65-F5344CB8AC3E}">
        <p14:creationId xmlns:p14="http://schemas.microsoft.com/office/powerpoint/2010/main" val="4071123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295400"/>
            <a:ext cx="3818467" cy="5181600"/>
          </a:xfrm>
        </p:spPr>
        <p:txBody>
          <a:bodyPr/>
          <a:lstStyle/>
          <a:p>
            <a:pPr lvl="0"/>
            <a:endParaRPr lang="en-US" noProof="0" dirty="0" smtClean="0"/>
          </a:p>
        </p:txBody>
      </p:sp>
      <p:sp>
        <p:nvSpPr>
          <p:cNvPr id="4" name="Text Placeholder 3"/>
          <p:cNvSpPr>
            <a:spLocks noGrp="1"/>
          </p:cNvSpPr>
          <p:nvPr>
            <p:ph type="body" sz="half" idx="2"/>
          </p:nvPr>
        </p:nvSpPr>
        <p:spPr>
          <a:xfrm>
            <a:off x="4639734" y="1295400"/>
            <a:ext cx="3818467"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14662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976881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45343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5"/>
            <a:ext cx="7772400" cy="1362075"/>
          </a:xfrm>
        </p:spPr>
        <p:txBody>
          <a:bodyPr anchor="t"/>
          <a:lstStyle>
            <a:lvl1pPr algn="l">
              <a:defRPr sz="3556"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smtClean="0"/>
              <a:t>Click to edit Master text styles</a:t>
            </a:r>
          </a:p>
        </p:txBody>
      </p:sp>
    </p:spTree>
    <p:extLst>
      <p:ext uri="{BB962C8B-B14F-4D97-AF65-F5344CB8AC3E}">
        <p14:creationId xmlns:p14="http://schemas.microsoft.com/office/powerpoint/2010/main" val="11199070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2" y="1295400"/>
            <a:ext cx="3818467" cy="51816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6" y="1295400"/>
            <a:ext cx="3818467" cy="51816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656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5.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theme" Target="../theme/theme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D6D29E8B-B3EF-46AD-B05B-957E51D3D78E}" type="datetime1">
              <a:rPr lang="en-US" smtClean="0"/>
              <a:t>10/28/2019</a:t>
            </a:fld>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261376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BC161E9F-EB6A-41BD-B3C9-CD84053CEE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293766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C0E6E820-C597-45AE-8692-C1643FEC32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8838161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06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1211E22A-3A55-41D1-B46A-C12E0847AB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086578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A7B4A973-2335-4C84-8D6B-B498AC6CA7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6273539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295400"/>
            <a:ext cx="7772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88764487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txStyles>
    <p:titleStyle>
      <a:lvl1pPr algn="ctr" rtl="0" eaLnBrk="0" fontAlgn="base" hangingPunct="0">
        <a:spcBef>
          <a:spcPct val="0"/>
        </a:spcBef>
        <a:spcAft>
          <a:spcPct val="0"/>
        </a:spcAft>
        <a:defRPr sz="2844" b="1">
          <a:solidFill>
            <a:schemeClr val="tx2"/>
          </a:solidFill>
          <a:latin typeface="+mj-lt"/>
          <a:ea typeface="+mj-ea"/>
          <a:cs typeface="+mj-cs"/>
        </a:defRPr>
      </a:lvl1pPr>
      <a:lvl2pPr algn="ctr" rtl="0" eaLnBrk="0" fontAlgn="base" hangingPunct="0">
        <a:spcBef>
          <a:spcPct val="0"/>
        </a:spcBef>
        <a:spcAft>
          <a:spcPct val="0"/>
        </a:spcAft>
        <a:defRPr sz="2844" b="1">
          <a:solidFill>
            <a:schemeClr val="tx2"/>
          </a:solidFill>
          <a:latin typeface="Arial" charset="0"/>
        </a:defRPr>
      </a:lvl2pPr>
      <a:lvl3pPr algn="ctr" rtl="0" eaLnBrk="0" fontAlgn="base" hangingPunct="0">
        <a:spcBef>
          <a:spcPct val="0"/>
        </a:spcBef>
        <a:spcAft>
          <a:spcPct val="0"/>
        </a:spcAft>
        <a:defRPr sz="2844" b="1">
          <a:solidFill>
            <a:schemeClr val="tx2"/>
          </a:solidFill>
          <a:latin typeface="Arial" charset="0"/>
        </a:defRPr>
      </a:lvl3pPr>
      <a:lvl4pPr algn="ctr" rtl="0" eaLnBrk="0" fontAlgn="base" hangingPunct="0">
        <a:spcBef>
          <a:spcPct val="0"/>
        </a:spcBef>
        <a:spcAft>
          <a:spcPct val="0"/>
        </a:spcAft>
        <a:defRPr sz="2844" b="1">
          <a:solidFill>
            <a:schemeClr val="tx2"/>
          </a:solidFill>
          <a:latin typeface="Arial" charset="0"/>
        </a:defRPr>
      </a:lvl4pPr>
      <a:lvl5pPr algn="ctr" rtl="0" eaLnBrk="0" fontAlgn="base" hangingPunct="0">
        <a:spcBef>
          <a:spcPct val="0"/>
        </a:spcBef>
        <a:spcAft>
          <a:spcPct val="0"/>
        </a:spcAft>
        <a:defRPr sz="2844" b="1">
          <a:solidFill>
            <a:schemeClr val="tx2"/>
          </a:solidFill>
          <a:latin typeface="Arial" charset="0"/>
        </a:defRPr>
      </a:lvl5pPr>
      <a:lvl6pPr marL="406405" algn="ctr" rtl="0" eaLnBrk="0" fontAlgn="base" hangingPunct="0">
        <a:spcBef>
          <a:spcPct val="0"/>
        </a:spcBef>
        <a:spcAft>
          <a:spcPct val="0"/>
        </a:spcAft>
        <a:defRPr sz="2844" b="1">
          <a:solidFill>
            <a:schemeClr val="tx2"/>
          </a:solidFill>
          <a:latin typeface="Arial" charset="0"/>
        </a:defRPr>
      </a:lvl6pPr>
      <a:lvl7pPr marL="812810" algn="ctr" rtl="0" eaLnBrk="0" fontAlgn="base" hangingPunct="0">
        <a:spcBef>
          <a:spcPct val="0"/>
        </a:spcBef>
        <a:spcAft>
          <a:spcPct val="0"/>
        </a:spcAft>
        <a:defRPr sz="2844" b="1">
          <a:solidFill>
            <a:schemeClr val="tx2"/>
          </a:solidFill>
          <a:latin typeface="Arial" charset="0"/>
        </a:defRPr>
      </a:lvl7pPr>
      <a:lvl8pPr marL="1219215" algn="ctr" rtl="0" eaLnBrk="0" fontAlgn="base" hangingPunct="0">
        <a:spcBef>
          <a:spcPct val="0"/>
        </a:spcBef>
        <a:spcAft>
          <a:spcPct val="0"/>
        </a:spcAft>
        <a:defRPr sz="2844" b="1">
          <a:solidFill>
            <a:schemeClr val="tx2"/>
          </a:solidFill>
          <a:latin typeface="Arial" charset="0"/>
        </a:defRPr>
      </a:lvl8pPr>
      <a:lvl9pPr marL="1625620" algn="ctr" rtl="0" eaLnBrk="0" fontAlgn="base" hangingPunct="0">
        <a:spcBef>
          <a:spcPct val="0"/>
        </a:spcBef>
        <a:spcAft>
          <a:spcPct val="0"/>
        </a:spcAft>
        <a:defRPr sz="2844" b="1">
          <a:solidFill>
            <a:schemeClr val="tx2"/>
          </a:solidFill>
          <a:latin typeface="Arial" charset="0"/>
        </a:defRPr>
      </a:lvl9pPr>
    </p:titleStyle>
    <p:bodyStyle>
      <a:lvl1pPr marL="304804" indent="-304804" algn="l" rtl="0" eaLnBrk="0" fontAlgn="base" hangingPunct="0">
        <a:spcBef>
          <a:spcPct val="20000"/>
        </a:spcBef>
        <a:spcAft>
          <a:spcPct val="0"/>
        </a:spcAft>
        <a:buChar char="•"/>
        <a:defRPr sz="2844">
          <a:solidFill>
            <a:schemeClr val="tx1"/>
          </a:solidFill>
          <a:latin typeface="+mn-lt"/>
          <a:ea typeface="+mn-ea"/>
          <a:cs typeface="+mn-cs"/>
        </a:defRPr>
      </a:lvl1pPr>
      <a:lvl2pPr marL="660408" indent="-254003" algn="l" rtl="0" eaLnBrk="0" fontAlgn="base" hangingPunct="0">
        <a:spcBef>
          <a:spcPct val="20000"/>
        </a:spcBef>
        <a:spcAft>
          <a:spcPct val="0"/>
        </a:spcAft>
        <a:buChar char="–"/>
        <a:defRPr sz="2489">
          <a:solidFill>
            <a:schemeClr val="tx1"/>
          </a:solidFill>
          <a:latin typeface="+mn-lt"/>
        </a:defRPr>
      </a:lvl2pPr>
      <a:lvl3pPr marL="1016013" indent="-203203" algn="l" rtl="0" eaLnBrk="0" fontAlgn="base" hangingPunct="0">
        <a:spcBef>
          <a:spcPct val="20000"/>
        </a:spcBef>
        <a:spcAft>
          <a:spcPct val="0"/>
        </a:spcAft>
        <a:buChar char="•"/>
        <a:defRPr sz="2133">
          <a:solidFill>
            <a:schemeClr val="tx1"/>
          </a:solidFill>
          <a:latin typeface="+mn-lt"/>
        </a:defRPr>
      </a:lvl3pPr>
      <a:lvl4pPr marL="1422418" indent="-203203" algn="l" rtl="0" eaLnBrk="0" fontAlgn="base" hangingPunct="0">
        <a:spcBef>
          <a:spcPct val="20000"/>
        </a:spcBef>
        <a:spcAft>
          <a:spcPct val="0"/>
        </a:spcAft>
        <a:buChar char="–"/>
        <a:defRPr sz="1778">
          <a:solidFill>
            <a:schemeClr val="tx1"/>
          </a:solidFill>
          <a:latin typeface="+mn-lt"/>
        </a:defRPr>
      </a:lvl4pPr>
      <a:lvl5pPr marL="1828823" indent="-203203" algn="l" rtl="0" eaLnBrk="0" fontAlgn="base" hangingPunct="0">
        <a:spcBef>
          <a:spcPct val="20000"/>
        </a:spcBef>
        <a:spcAft>
          <a:spcPct val="0"/>
        </a:spcAft>
        <a:buChar char="»"/>
        <a:defRPr sz="1778">
          <a:solidFill>
            <a:schemeClr val="tx1"/>
          </a:solidFill>
          <a:latin typeface="+mn-lt"/>
        </a:defRPr>
      </a:lvl5pPr>
      <a:lvl6pPr marL="2235228" indent="-203203" algn="l" rtl="0" eaLnBrk="0" fontAlgn="base" hangingPunct="0">
        <a:spcBef>
          <a:spcPct val="20000"/>
        </a:spcBef>
        <a:spcAft>
          <a:spcPct val="0"/>
        </a:spcAft>
        <a:buChar char="»"/>
        <a:defRPr sz="1778">
          <a:solidFill>
            <a:schemeClr val="tx1"/>
          </a:solidFill>
          <a:latin typeface="+mn-lt"/>
        </a:defRPr>
      </a:lvl6pPr>
      <a:lvl7pPr marL="2641633" indent="-203203" algn="l" rtl="0" eaLnBrk="0" fontAlgn="base" hangingPunct="0">
        <a:spcBef>
          <a:spcPct val="20000"/>
        </a:spcBef>
        <a:spcAft>
          <a:spcPct val="0"/>
        </a:spcAft>
        <a:buChar char="»"/>
        <a:defRPr sz="1778">
          <a:solidFill>
            <a:schemeClr val="tx1"/>
          </a:solidFill>
          <a:latin typeface="+mn-lt"/>
        </a:defRPr>
      </a:lvl7pPr>
      <a:lvl8pPr marL="3048038" indent="-203203" algn="l" rtl="0" eaLnBrk="0" fontAlgn="base" hangingPunct="0">
        <a:spcBef>
          <a:spcPct val="20000"/>
        </a:spcBef>
        <a:spcAft>
          <a:spcPct val="0"/>
        </a:spcAft>
        <a:buChar char="»"/>
        <a:defRPr sz="1778">
          <a:solidFill>
            <a:schemeClr val="tx1"/>
          </a:solidFill>
          <a:latin typeface="+mn-lt"/>
        </a:defRPr>
      </a:lvl8pPr>
      <a:lvl9pPr marL="3454443" indent="-203203" algn="l" rtl="0" eaLnBrk="0" fontAlgn="base" hangingPunct="0">
        <a:spcBef>
          <a:spcPct val="20000"/>
        </a:spcBef>
        <a:spcAft>
          <a:spcPct val="0"/>
        </a:spcAft>
        <a:buChar char="»"/>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95400"/>
            <a:ext cx="77724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8302040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ctr" rtl="0" eaLnBrk="0" fontAlgn="base" hangingPunct="0">
        <a:spcBef>
          <a:spcPct val="0"/>
        </a:spcBef>
        <a:spcAft>
          <a:spcPct val="0"/>
        </a:spcAft>
        <a:defRPr sz="2844" b="1">
          <a:solidFill>
            <a:schemeClr val="tx2"/>
          </a:solidFill>
          <a:latin typeface="+mj-lt"/>
          <a:ea typeface="+mj-ea"/>
          <a:cs typeface="+mj-cs"/>
        </a:defRPr>
      </a:lvl1pPr>
      <a:lvl2pPr algn="ctr" rtl="0" eaLnBrk="0" fontAlgn="base" hangingPunct="0">
        <a:spcBef>
          <a:spcPct val="0"/>
        </a:spcBef>
        <a:spcAft>
          <a:spcPct val="0"/>
        </a:spcAft>
        <a:defRPr sz="2844" b="1">
          <a:solidFill>
            <a:schemeClr val="tx2"/>
          </a:solidFill>
          <a:latin typeface="Arial" charset="0"/>
        </a:defRPr>
      </a:lvl2pPr>
      <a:lvl3pPr algn="ctr" rtl="0" eaLnBrk="0" fontAlgn="base" hangingPunct="0">
        <a:spcBef>
          <a:spcPct val="0"/>
        </a:spcBef>
        <a:spcAft>
          <a:spcPct val="0"/>
        </a:spcAft>
        <a:defRPr sz="2844" b="1">
          <a:solidFill>
            <a:schemeClr val="tx2"/>
          </a:solidFill>
          <a:latin typeface="Arial" charset="0"/>
        </a:defRPr>
      </a:lvl3pPr>
      <a:lvl4pPr algn="ctr" rtl="0" eaLnBrk="0" fontAlgn="base" hangingPunct="0">
        <a:spcBef>
          <a:spcPct val="0"/>
        </a:spcBef>
        <a:spcAft>
          <a:spcPct val="0"/>
        </a:spcAft>
        <a:defRPr sz="2844" b="1">
          <a:solidFill>
            <a:schemeClr val="tx2"/>
          </a:solidFill>
          <a:latin typeface="Arial" charset="0"/>
        </a:defRPr>
      </a:lvl4pPr>
      <a:lvl5pPr algn="ctr" rtl="0" eaLnBrk="0" fontAlgn="base" hangingPunct="0">
        <a:spcBef>
          <a:spcPct val="0"/>
        </a:spcBef>
        <a:spcAft>
          <a:spcPct val="0"/>
        </a:spcAft>
        <a:defRPr sz="2844" b="1">
          <a:solidFill>
            <a:schemeClr val="tx2"/>
          </a:solidFill>
          <a:latin typeface="Arial" charset="0"/>
        </a:defRPr>
      </a:lvl5pPr>
      <a:lvl6pPr marL="406405" algn="ctr" rtl="0" eaLnBrk="0" fontAlgn="base" hangingPunct="0">
        <a:spcBef>
          <a:spcPct val="0"/>
        </a:spcBef>
        <a:spcAft>
          <a:spcPct val="0"/>
        </a:spcAft>
        <a:defRPr sz="2844" b="1">
          <a:solidFill>
            <a:schemeClr val="tx2"/>
          </a:solidFill>
          <a:latin typeface="Arial" charset="0"/>
        </a:defRPr>
      </a:lvl6pPr>
      <a:lvl7pPr marL="812810" algn="ctr" rtl="0" eaLnBrk="0" fontAlgn="base" hangingPunct="0">
        <a:spcBef>
          <a:spcPct val="0"/>
        </a:spcBef>
        <a:spcAft>
          <a:spcPct val="0"/>
        </a:spcAft>
        <a:defRPr sz="2844" b="1">
          <a:solidFill>
            <a:schemeClr val="tx2"/>
          </a:solidFill>
          <a:latin typeface="Arial" charset="0"/>
        </a:defRPr>
      </a:lvl7pPr>
      <a:lvl8pPr marL="1219215" algn="ctr" rtl="0" eaLnBrk="0" fontAlgn="base" hangingPunct="0">
        <a:spcBef>
          <a:spcPct val="0"/>
        </a:spcBef>
        <a:spcAft>
          <a:spcPct val="0"/>
        </a:spcAft>
        <a:defRPr sz="2844" b="1">
          <a:solidFill>
            <a:schemeClr val="tx2"/>
          </a:solidFill>
          <a:latin typeface="Arial" charset="0"/>
        </a:defRPr>
      </a:lvl8pPr>
      <a:lvl9pPr marL="1625620" algn="ctr" rtl="0" eaLnBrk="0" fontAlgn="base" hangingPunct="0">
        <a:spcBef>
          <a:spcPct val="0"/>
        </a:spcBef>
        <a:spcAft>
          <a:spcPct val="0"/>
        </a:spcAft>
        <a:defRPr sz="2844" b="1">
          <a:solidFill>
            <a:schemeClr val="tx2"/>
          </a:solidFill>
          <a:latin typeface="Arial" charset="0"/>
        </a:defRPr>
      </a:lvl9pPr>
    </p:titleStyle>
    <p:bodyStyle>
      <a:lvl1pPr marL="304804" indent="-304804" algn="l" rtl="0" eaLnBrk="0" fontAlgn="base" hangingPunct="0">
        <a:spcBef>
          <a:spcPct val="20000"/>
        </a:spcBef>
        <a:spcAft>
          <a:spcPct val="0"/>
        </a:spcAft>
        <a:buChar char="•"/>
        <a:defRPr sz="2844">
          <a:solidFill>
            <a:schemeClr val="tx1"/>
          </a:solidFill>
          <a:latin typeface="+mn-lt"/>
          <a:ea typeface="+mn-ea"/>
          <a:cs typeface="+mn-cs"/>
        </a:defRPr>
      </a:lvl1pPr>
      <a:lvl2pPr marL="660408" indent="-254003" algn="l" rtl="0" eaLnBrk="0" fontAlgn="base" hangingPunct="0">
        <a:spcBef>
          <a:spcPct val="20000"/>
        </a:spcBef>
        <a:spcAft>
          <a:spcPct val="0"/>
        </a:spcAft>
        <a:buChar char="–"/>
        <a:defRPr sz="2489">
          <a:solidFill>
            <a:schemeClr val="tx1"/>
          </a:solidFill>
          <a:latin typeface="+mn-lt"/>
        </a:defRPr>
      </a:lvl2pPr>
      <a:lvl3pPr marL="1016013" indent="-203203" algn="l" rtl="0" eaLnBrk="0" fontAlgn="base" hangingPunct="0">
        <a:spcBef>
          <a:spcPct val="20000"/>
        </a:spcBef>
        <a:spcAft>
          <a:spcPct val="0"/>
        </a:spcAft>
        <a:buChar char="•"/>
        <a:defRPr sz="2133">
          <a:solidFill>
            <a:schemeClr val="tx1"/>
          </a:solidFill>
          <a:latin typeface="+mn-lt"/>
        </a:defRPr>
      </a:lvl3pPr>
      <a:lvl4pPr marL="1422418" indent="-203203" algn="l" rtl="0" eaLnBrk="0" fontAlgn="base" hangingPunct="0">
        <a:spcBef>
          <a:spcPct val="20000"/>
        </a:spcBef>
        <a:spcAft>
          <a:spcPct val="0"/>
        </a:spcAft>
        <a:buChar char="–"/>
        <a:defRPr sz="1778">
          <a:solidFill>
            <a:schemeClr val="tx1"/>
          </a:solidFill>
          <a:latin typeface="+mn-lt"/>
        </a:defRPr>
      </a:lvl4pPr>
      <a:lvl5pPr marL="1828823" indent="-203203" algn="l" rtl="0" eaLnBrk="0" fontAlgn="base" hangingPunct="0">
        <a:spcBef>
          <a:spcPct val="20000"/>
        </a:spcBef>
        <a:spcAft>
          <a:spcPct val="0"/>
        </a:spcAft>
        <a:buChar char="»"/>
        <a:defRPr sz="1778">
          <a:solidFill>
            <a:schemeClr val="tx1"/>
          </a:solidFill>
          <a:latin typeface="+mn-lt"/>
        </a:defRPr>
      </a:lvl5pPr>
      <a:lvl6pPr marL="2235228" indent="-203203" algn="l" rtl="0" eaLnBrk="0" fontAlgn="base" hangingPunct="0">
        <a:spcBef>
          <a:spcPct val="20000"/>
        </a:spcBef>
        <a:spcAft>
          <a:spcPct val="0"/>
        </a:spcAft>
        <a:buChar char="»"/>
        <a:defRPr sz="1778">
          <a:solidFill>
            <a:schemeClr val="tx1"/>
          </a:solidFill>
          <a:latin typeface="+mn-lt"/>
        </a:defRPr>
      </a:lvl6pPr>
      <a:lvl7pPr marL="2641633" indent="-203203" algn="l" rtl="0" eaLnBrk="0" fontAlgn="base" hangingPunct="0">
        <a:spcBef>
          <a:spcPct val="20000"/>
        </a:spcBef>
        <a:spcAft>
          <a:spcPct val="0"/>
        </a:spcAft>
        <a:buChar char="»"/>
        <a:defRPr sz="1778">
          <a:solidFill>
            <a:schemeClr val="tx1"/>
          </a:solidFill>
          <a:latin typeface="+mn-lt"/>
        </a:defRPr>
      </a:lvl7pPr>
      <a:lvl8pPr marL="3048038" indent="-203203" algn="l" rtl="0" eaLnBrk="0" fontAlgn="base" hangingPunct="0">
        <a:spcBef>
          <a:spcPct val="20000"/>
        </a:spcBef>
        <a:spcAft>
          <a:spcPct val="0"/>
        </a:spcAft>
        <a:buChar char="»"/>
        <a:defRPr sz="1778">
          <a:solidFill>
            <a:schemeClr val="tx1"/>
          </a:solidFill>
          <a:latin typeface="+mn-lt"/>
        </a:defRPr>
      </a:lvl8pPr>
      <a:lvl9pPr marL="3454443" indent="-203203" algn="l" rtl="0" eaLnBrk="0" fontAlgn="base" hangingPunct="0">
        <a:spcBef>
          <a:spcPct val="20000"/>
        </a:spcBef>
        <a:spcAft>
          <a:spcPct val="0"/>
        </a:spcAft>
        <a:buChar char="»"/>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8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8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4.xml"/></Relationships>
</file>

<file path=ppt/slides/_rels/slide10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2.xml"/><Relationship Id="rId1" Type="http://schemas.openxmlformats.org/officeDocument/2006/relationships/slideLayout" Target="../slideLayouts/slideLayout84.xml"/></Relationships>
</file>

<file path=ppt/slides/_rels/slide10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3.xml"/><Relationship Id="rId1" Type="http://schemas.openxmlformats.org/officeDocument/2006/relationships/slideLayout" Target="../slideLayouts/slideLayout8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8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0.xml"/><Relationship Id="rId1" Type="http://schemas.openxmlformats.org/officeDocument/2006/relationships/vmlDrawing" Target="../drawings/vmlDrawing2.vml"/><Relationship Id="rId6" Type="http://schemas.openxmlformats.org/officeDocument/2006/relationships/image" Target="../media/image7.tiff"/><Relationship Id="rId5" Type="http://schemas.openxmlformats.org/officeDocument/2006/relationships/image" Target="../media/image6.e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6.xml"/><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1.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3.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9.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9.xml"/><Relationship Id="rId7" Type="http://schemas.openxmlformats.org/officeDocument/2006/relationships/image" Target="../media/image13.emf"/><Relationship Id="rId2" Type="http://schemas.openxmlformats.org/officeDocument/2006/relationships/slideLayout" Target="../slideLayouts/slideLayout6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2.emf"/><Relationship Id="rId4" Type="http://schemas.openxmlformats.org/officeDocument/2006/relationships/oleObject" Target="../embeddings/oleObject4.bin"/><Relationship Id="rId9" Type="http://schemas.openxmlformats.org/officeDocument/2006/relationships/image" Target="../media/image14.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8.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3.xml"/><Relationship Id="rId1" Type="http://schemas.openxmlformats.org/officeDocument/2006/relationships/slideLayout" Target="../slideLayouts/slideLayout58.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8.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5.xml"/><Relationship Id="rId1" Type="http://schemas.openxmlformats.org/officeDocument/2006/relationships/slideLayout" Target="../slideLayouts/slideLayout6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0.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4.xml"/><Relationship Id="rId1" Type="http://schemas.openxmlformats.org/officeDocument/2006/relationships/vmlDrawing" Target="../drawings/vmlDrawing5.vml"/><Relationship Id="rId5" Type="http://schemas.openxmlformats.org/officeDocument/2006/relationships/image" Target="../media/image21.wmf"/><Relationship Id="rId4" Type="http://schemas.openxmlformats.org/officeDocument/2006/relationships/oleObject" Target="../embeddings/oleObject7.bin"/></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75.xml"/><Relationship Id="rId7" Type="http://schemas.openxmlformats.org/officeDocument/2006/relationships/image" Target="../media/image23.wmf"/><Relationship Id="rId2" Type="http://schemas.openxmlformats.org/officeDocument/2006/relationships/slideLayout" Target="../slideLayouts/slideLayout74.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22.wmf"/><Relationship Id="rId4" Type="http://schemas.openxmlformats.org/officeDocument/2006/relationships/oleObject" Target="../embeddings/oleObject8.bin"/></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76.xml"/><Relationship Id="rId7" Type="http://schemas.openxmlformats.org/officeDocument/2006/relationships/image" Target="../media/image170.png"/><Relationship Id="rId2" Type="http://schemas.openxmlformats.org/officeDocument/2006/relationships/slideLayout" Target="../slideLayouts/slideLayout74.xml"/><Relationship Id="rId1" Type="http://schemas.openxmlformats.org/officeDocument/2006/relationships/vmlDrawing" Target="../drawings/vmlDrawing7.vml"/><Relationship Id="rId6" Type="http://schemas.openxmlformats.org/officeDocument/2006/relationships/image" Target="../media/image160.png"/><Relationship Id="rId11" Type="http://schemas.openxmlformats.org/officeDocument/2006/relationships/image" Target="../media/image25.wmf"/><Relationship Id="rId5" Type="http://schemas.openxmlformats.org/officeDocument/2006/relationships/image" Target="../media/image150.png"/><Relationship Id="rId10" Type="http://schemas.openxmlformats.org/officeDocument/2006/relationships/oleObject" Target="../embeddings/oleObject12.bin"/><Relationship Id="rId4" Type="http://schemas.openxmlformats.org/officeDocument/2006/relationships/image" Target="../media/image140.png"/><Relationship Id="rId9" Type="http://schemas.openxmlformats.org/officeDocument/2006/relationships/image" Target="../media/image24.wmf"/></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4.xml"/><Relationship Id="rId1" Type="http://schemas.openxmlformats.org/officeDocument/2006/relationships/vmlDrawing" Target="../drawings/vmlDrawing8.vml"/><Relationship Id="rId6" Type="http://schemas.openxmlformats.org/officeDocument/2006/relationships/image" Target="../media/image22.wmf"/><Relationship Id="rId5" Type="http://schemas.openxmlformats.org/officeDocument/2006/relationships/oleObject" Target="../embeddings/oleObject13.bin"/><Relationship Id="rId4" Type="http://schemas.openxmlformats.org/officeDocument/2006/relationships/image" Target="../media/image13.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7" Type="http://schemas.openxmlformats.org/officeDocument/2006/relationships/image" Target="../media/image26.wmf"/><Relationship Id="rId2" Type="http://schemas.openxmlformats.org/officeDocument/2006/relationships/slideLayout" Target="../slideLayouts/slideLayout74.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image" Target="../media/image22.wmf"/><Relationship Id="rId4" Type="http://schemas.openxmlformats.org/officeDocument/2006/relationships/oleObject" Target="../embeddings/oleObject14.bin"/></Relationships>
</file>

<file path=ppt/slides/_rels/slide8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80.xml"/><Relationship Id="rId1" Type="http://schemas.openxmlformats.org/officeDocument/2006/relationships/slideLayout" Target="../slideLayouts/slideLayout6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9.xml"/></Relationships>
</file>

<file path=ppt/slides/_rels/slide8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3.xml"/><Relationship Id="rId1" Type="http://schemas.openxmlformats.org/officeDocument/2006/relationships/slideLayout" Target="../slideLayouts/slideLayout6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9.xml"/></Relationships>
</file>

<file path=ppt/slides/_rels/slide8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7.xml"/><Relationship Id="rId1" Type="http://schemas.openxmlformats.org/officeDocument/2006/relationships/slideLayout" Target="../slideLayouts/slideLayout82.xml"/></Relationships>
</file>

<file path=ppt/slides/_rels/slide8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8.xml"/><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9.xml"/><Relationship Id="rId1" Type="http://schemas.openxmlformats.org/officeDocument/2006/relationships/slideLayout" Target="../slideLayouts/slideLayout6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9.xml"/></Relationships>
</file>

<file path=ppt/slides/_rels/slide94.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93.xml"/><Relationship Id="rId7" Type="http://schemas.openxmlformats.org/officeDocument/2006/relationships/oleObject" Target="../embeddings/oleObject18.bin"/><Relationship Id="rId2" Type="http://schemas.openxmlformats.org/officeDocument/2006/relationships/slideLayout" Target="../slideLayouts/slideLayout84.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image" Target="../media/image30.png"/><Relationship Id="rId4" Type="http://schemas.openxmlformats.org/officeDocument/2006/relationships/oleObject" Target="../embeddings/oleObject16.bin"/></Relationships>
</file>

<file path=ppt/slides/_rels/slide9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4.xml"/><Relationship Id="rId1" Type="http://schemas.openxmlformats.org/officeDocument/2006/relationships/slideLayout" Target="../slideLayouts/slideLayout95.xml"/></Relationships>
</file>

<file path=ppt/slides/_rels/slide9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5.xml"/><Relationship Id="rId1" Type="http://schemas.openxmlformats.org/officeDocument/2006/relationships/slideLayout" Target="../slideLayouts/slideLayout8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8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8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745067" y="381000"/>
            <a:ext cx="7772400" cy="221545"/>
          </a:xfrm>
        </p:spPr>
        <p:txBody>
          <a:bodyPr/>
          <a:lstStyle/>
          <a:p>
            <a:r>
              <a:rPr lang="en-US" i="1" dirty="0"/>
              <a:t>Epidemiologic </a:t>
            </a:r>
            <a:r>
              <a:rPr lang="en-US" i="1" dirty="0" smtClean="0"/>
              <a:t>Methods</a:t>
            </a:r>
            <a:r>
              <a:rPr lang="en-US" dirty="0"/>
              <a:t> </a:t>
            </a:r>
            <a:r>
              <a:rPr lang="en-US" dirty="0" smtClean="0"/>
              <a:t>(EPI 203)</a:t>
            </a:r>
            <a:endParaRPr lang="en-US" dirty="0"/>
          </a:p>
        </p:txBody>
      </p:sp>
      <p:graphicFrame>
        <p:nvGraphicFramePr>
          <p:cNvPr id="2051" name="Object 3"/>
          <p:cNvGraphicFramePr>
            <a:graphicFrameLocks noGrp="1" noChangeAspect="1"/>
          </p:cNvGraphicFramePr>
          <p:nvPr>
            <p:ph type="tbl" idx="1"/>
            <p:extLst>
              <p:ext uri="{D42A27DB-BD31-4B8C-83A1-F6EECF244321}">
                <p14:modId xmlns:p14="http://schemas.microsoft.com/office/powerpoint/2010/main" val="3986922715"/>
              </p:ext>
            </p:extLst>
          </p:nvPr>
        </p:nvGraphicFramePr>
        <p:xfrm>
          <a:off x="745067" y="1044226"/>
          <a:ext cx="7772400" cy="5957904"/>
        </p:xfrm>
        <a:graphic>
          <a:graphicData uri="http://schemas.openxmlformats.org/presentationml/2006/ole">
            <mc:AlternateContent xmlns:mc="http://schemas.openxmlformats.org/markup-compatibility/2006">
              <mc:Choice xmlns:v="urn:schemas-microsoft-com:vml" Requires="v">
                <p:oleObj spid="_x0000_s10242" name="Document" r:id="rId4" imgW="10258848" imgH="8241399" progId="Word.Document.8">
                  <p:embed/>
                </p:oleObj>
              </mc:Choice>
              <mc:Fallback>
                <p:oleObj name="Document" r:id="rId4" imgW="10258848" imgH="8241399" progId="Word.Document.8">
                  <p:embed/>
                  <p:pic>
                    <p:nvPicPr>
                      <p:cNvPr id="0" name=""/>
                      <p:cNvPicPr>
                        <a:picLocks noChangeAspect="1" noChangeArrowheads="1"/>
                      </p:cNvPicPr>
                      <p:nvPr/>
                    </p:nvPicPr>
                    <p:blipFill>
                      <a:blip r:embed="rId5"/>
                      <a:srcRect/>
                      <a:stretch>
                        <a:fillRect/>
                      </a:stretch>
                    </p:blipFill>
                    <p:spPr bwMode="auto">
                      <a:xfrm>
                        <a:off x="745067" y="1044226"/>
                        <a:ext cx="7772400" cy="5957904"/>
                      </a:xfrm>
                      <a:prstGeom prst="rect">
                        <a:avLst/>
                      </a:prstGeom>
                      <a:noFill/>
                      <a:extLst/>
                    </p:spPr>
                  </p:pic>
                </p:oleObj>
              </mc:Fallback>
            </mc:AlternateContent>
          </a:graphicData>
        </a:graphic>
      </p:graphicFrame>
    </p:spTree>
    <p:extLst>
      <p:ext uri="{BB962C8B-B14F-4D97-AF65-F5344CB8AC3E}">
        <p14:creationId xmlns:p14="http://schemas.microsoft.com/office/powerpoint/2010/main" val="1833525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762000" y="-228600"/>
            <a:ext cx="7772400" cy="1143000"/>
          </a:xfrm>
        </p:spPr>
        <p:txBody>
          <a:bodyPr/>
          <a:lstStyle/>
          <a:p>
            <a:r>
              <a:rPr lang="en-US" sz="3600" b="1" dirty="0" smtClean="0"/>
              <a:t>Competing Events</a:t>
            </a:r>
          </a:p>
        </p:txBody>
      </p:sp>
      <p:sp>
        <p:nvSpPr>
          <p:cNvPr id="60418" name="Rectangle 3"/>
          <p:cNvSpPr>
            <a:spLocks noGrp="1" noChangeArrowheads="1"/>
          </p:cNvSpPr>
          <p:nvPr>
            <p:ph type="body" idx="1"/>
          </p:nvPr>
        </p:nvSpPr>
        <p:spPr>
          <a:xfrm>
            <a:off x="152400" y="609600"/>
            <a:ext cx="8763000" cy="4495800"/>
          </a:xfrm>
        </p:spPr>
        <p:txBody>
          <a:bodyPr/>
          <a:lstStyle/>
          <a:p>
            <a:r>
              <a:rPr lang="en-US" sz="2600" dirty="0" smtClean="0"/>
              <a:t>Important concept but missed in most introductory coverages</a:t>
            </a:r>
          </a:p>
          <a:p>
            <a:r>
              <a:rPr lang="en-US" sz="2600" dirty="0" smtClean="0"/>
              <a:t>Different than losses to follow-up</a:t>
            </a:r>
          </a:p>
          <a:p>
            <a:pPr lvl="1">
              <a:spcBef>
                <a:spcPts val="600"/>
              </a:spcBef>
            </a:pPr>
            <a:r>
              <a:rPr lang="en-US" sz="2400" dirty="0" smtClean="0"/>
              <a:t>Lost to follow-up: may still have outcome of interest but it won’t be observed by the investigators.  </a:t>
            </a:r>
          </a:p>
          <a:p>
            <a:pPr lvl="1">
              <a:spcBef>
                <a:spcPts val="600"/>
              </a:spcBef>
            </a:pPr>
            <a:r>
              <a:rPr lang="en-US" sz="2400" dirty="0" smtClean="0"/>
              <a:t>Competing event: participant no longer able to have the outcome of interest (or has a markedly decreased risk).  </a:t>
            </a:r>
          </a:p>
          <a:p>
            <a:r>
              <a:rPr lang="en-US" sz="2600" dirty="0" smtClean="0"/>
              <a:t>Examples: </a:t>
            </a:r>
          </a:p>
          <a:p>
            <a:pPr lvl="1">
              <a:lnSpc>
                <a:spcPct val="70000"/>
              </a:lnSpc>
            </a:pPr>
            <a:r>
              <a:rPr lang="en-US" sz="2400" dirty="0" smtClean="0"/>
              <a:t>If outcome is not mortality, death is always a competing event.  </a:t>
            </a:r>
          </a:p>
          <a:p>
            <a:pPr lvl="1">
              <a:lnSpc>
                <a:spcPct val="70000"/>
              </a:lnSpc>
            </a:pPr>
            <a:r>
              <a:rPr lang="en-US" sz="2400" dirty="0" smtClean="0"/>
              <a:t>If outcome is hip fracture, bilateral hip replacement is competing event.</a:t>
            </a:r>
          </a:p>
          <a:p>
            <a:r>
              <a:rPr lang="en-US" sz="2600" dirty="0" smtClean="0"/>
              <a:t>Any outcome other than all-cause mortality is subject to competing events</a:t>
            </a:r>
          </a:p>
          <a:p>
            <a:pPr>
              <a:spcBef>
                <a:spcPts val="900"/>
              </a:spcBef>
            </a:pPr>
            <a:r>
              <a:rPr lang="en-US" sz="2600" dirty="0" smtClean="0"/>
              <a:t>Implications for estimating incidence (next 2 lectures). And, for introducing bias in analytic studies (later in course).</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219200" y="2142067"/>
            <a:ext cx="2743200" cy="1693333"/>
          </a:xfrm>
          <a:prstGeom prst="rect">
            <a:avLst/>
          </a:prstGeom>
          <a:noFill/>
          <a:ln w="9525">
            <a:solidFill>
              <a:schemeClr val="tx1"/>
            </a:solidFill>
            <a:miter lim="800000"/>
            <a:headEnd/>
            <a:tailEnd/>
          </a:ln>
        </p:spPr>
        <p:txBody>
          <a:bodyPr wrap="none" anchor="ctr"/>
          <a:lstStyle/>
          <a:p>
            <a:pPr algn="ctr" eaLnBrk="0" hangingPunct="0"/>
            <a:endParaRPr lang="en-US" sz="2844" dirty="0">
              <a:solidFill>
                <a:srgbClr val="000000"/>
              </a:solidFill>
            </a:endParaRPr>
          </a:p>
        </p:txBody>
      </p:sp>
      <p:sp>
        <p:nvSpPr>
          <p:cNvPr id="47107" name="Rectangle 3"/>
          <p:cNvSpPr>
            <a:spLocks noChangeArrowheads="1"/>
          </p:cNvSpPr>
          <p:nvPr/>
        </p:nvSpPr>
        <p:spPr bwMode="auto">
          <a:xfrm>
            <a:off x="4800600" y="4309533"/>
            <a:ext cx="2209800" cy="1354667"/>
          </a:xfrm>
          <a:prstGeom prst="rect">
            <a:avLst/>
          </a:prstGeom>
          <a:noFill/>
          <a:ln w="9525">
            <a:solidFill>
              <a:schemeClr val="tx1"/>
            </a:solidFill>
            <a:miter lim="800000"/>
            <a:headEnd/>
            <a:tailEnd/>
          </a:ln>
        </p:spPr>
        <p:txBody>
          <a:bodyPr wrap="none" anchor="ctr"/>
          <a:lstStyle/>
          <a:p>
            <a:pPr algn="ctr" eaLnBrk="0" hangingPunct="0"/>
            <a:endParaRPr lang="en-US" sz="2844" dirty="0">
              <a:solidFill>
                <a:srgbClr val="000000"/>
              </a:solidFill>
            </a:endParaRPr>
          </a:p>
        </p:txBody>
      </p:sp>
      <p:sp>
        <p:nvSpPr>
          <p:cNvPr id="47108" name="Line 4"/>
          <p:cNvSpPr>
            <a:spLocks noChangeShapeType="1"/>
          </p:cNvSpPr>
          <p:nvPr/>
        </p:nvSpPr>
        <p:spPr bwMode="auto">
          <a:xfrm>
            <a:off x="2590800" y="2142067"/>
            <a:ext cx="0" cy="1693333"/>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47109" name="Line 5"/>
          <p:cNvSpPr>
            <a:spLocks noChangeShapeType="1"/>
          </p:cNvSpPr>
          <p:nvPr/>
        </p:nvSpPr>
        <p:spPr bwMode="auto">
          <a:xfrm>
            <a:off x="1219200" y="2954867"/>
            <a:ext cx="2743200" cy="0"/>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47110" name="Line 6"/>
          <p:cNvSpPr>
            <a:spLocks noChangeShapeType="1"/>
          </p:cNvSpPr>
          <p:nvPr/>
        </p:nvSpPr>
        <p:spPr bwMode="auto">
          <a:xfrm>
            <a:off x="5867400" y="4309533"/>
            <a:ext cx="0" cy="1354667"/>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47111" name="Line 7"/>
          <p:cNvSpPr>
            <a:spLocks noChangeShapeType="1"/>
          </p:cNvSpPr>
          <p:nvPr/>
        </p:nvSpPr>
        <p:spPr bwMode="auto">
          <a:xfrm>
            <a:off x="4800600" y="4919133"/>
            <a:ext cx="2209800" cy="0"/>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47112" name="Text Box 8"/>
          <p:cNvSpPr txBox="1">
            <a:spLocks noChangeArrowheads="1"/>
          </p:cNvSpPr>
          <p:nvPr/>
        </p:nvSpPr>
        <p:spPr bwMode="auto">
          <a:xfrm>
            <a:off x="1676401" y="1667933"/>
            <a:ext cx="184731" cy="420564"/>
          </a:xfrm>
          <a:prstGeom prst="rect">
            <a:avLst/>
          </a:prstGeom>
          <a:noFill/>
          <a:ln w="9525">
            <a:noFill/>
            <a:miter lim="800000"/>
            <a:headEnd/>
            <a:tailEnd/>
          </a:ln>
        </p:spPr>
        <p:txBody>
          <a:bodyPr wrap="none">
            <a:spAutoFit/>
          </a:bodyPr>
          <a:lstStyle/>
          <a:p>
            <a:pPr eaLnBrk="0" hangingPunct="0"/>
            <a:endParaRPr lang="en-US" sz="2133" dirty="0">
              <a:solidFill>
                <a:srgbClr val="000000"/>
              </a:solidFill>
            </a:endParaRPr>
          </a:p>
        </p:txBody>
      </p:sp>
      <p:sp>
        <p:nvSpPr>
          <p:cNvPr id="47113" name="Text Box 9"/>
          <p:cNvSpPr txBox="1">
            <a:spLocks noChangeArrowheads="1"/>
          </p:cNvSpPr>
          <p:nvPr/>
        </p:nvSpPr>
        <p:spPr bwMode="auto">
          <a:xfrm>
            <a:off x="2057400" y="1464733"/>
            <a:ext cx="1034257" cy="420564"/>
          </a:xfrm>
          <a:prstGeom prst="rect">
            <a:avLst/>
          </a:prstGeom>
          <a:noFill/>
          <a:ln w="9525">
            <a:noFill/>
            <a:miter lim="800000"/>
            <a:headEnd/>
            <a:tailEnd/>
          </a:ln>
        </p:spPr>
        <p:txBody>
          <a:bodyPr wrap="none">
            <a:spAutoFit/>
          </a:bodyPr>
          <a:lstStyle/>
          <a:p>
            <a:pPr eaLnBrk="0" hangingPunct="0"/>
            <a:r>
              <a:rPr lang="en-US" sz="2133" dirty="0">
                <a:solidFill>
                  <a:srgbClr val="000000"/>
                </a:solidFill>
              </a:rPr>
              <a:t>Disease</a:t>
            </a:r>
          </a:p>
        </p:txBody>
      </p:sp>
      <p:sp>
        <p:nvSpPr>
          <p:cNvPr id="47114" name="Text Box 10"/>
          <p:cNvSpPr txBox="1">
            <a:spLocks noChangeArrowheads="1"/>
          </p:cNvSpPr>
          <p:nvPr/>
        </p:nvSpPr>
        <p:spPr bwMode="auto">
          <a:xfrm>
            <a:off x="0" y="2751667"/>
            <a:ext cx="1215397" cy="420564"/>
          </a:xfrm>
          <a:prstGeom prst="rect">
            <a:avLst/>
          </a:prstGeom>
          <a:noFill/>
          <a:ln w="9525">
            <a:noFill/>
            <a:miter lim="800000"/>
            <a:headEnd/>
            <a:tailEnd/>
          </a:ln>
        </p:spPr>
        <p:txBody>
          <a:bodyPr wrap="none">
            <a:spAutoFit/>
          </a:bodyPr>
          <a:lstStyle/>
          <a:p>
            <a:pPr eaLnBrk="0" hangingPunct="0"/>
            <a:r>
              <a:rPr lang="en-US" sz="2133" dirty="0">
                <a:solidFill>
                  <a:srgbClr val="000000"/>
                </a:solidFill>
              </a:rPr>
              <a:t>Exposure</a:t>
            </a:r>
          </a:p>
        </p:txBody>
      </p:sp>
      <p:sp>
        <p:nvSpPr>
          <p:cNvPr id="47115" name="Text Box 11"/>
          <p:cNvSpPr txBox="1">
            <a:spLocks noChangeArrowheads="1"/>
          </p:cNvSpPr>
          <p:nvPr/>
        </p:nvSpPr>
        <p:spPr bwMode="auto">
          <a:xfrm>
            <a:off x="1737079" y="1772355"/>
            <a:ext cx="1739579" cy="420564"/>
          </a:xfrm>
          <a:prstGeom prst="rect">
            <a:avLst/>
          </a:prstGeom>
          <a:noFill/>
          <a:ln w="9525">
            <a:noFill/>
            <a:miter lim="800000"/>
            <a:headEnd/>
            <a:tailEnd/>
          </a:ln>
        </p:spPr>
        <p:txBody>
          <a:bodyPr wrap="none">
            <a:spAutoFit/>
          </a:bodyPr>
          <a:lstStyle/>
          <a:p>
            <a:pPr eaLnBrk="0" hangingPunct="0"/>
            <a:r>
              <a:rPr lang="en-US" sz="2133" dirty="0">
                <a:solidFill>
                  <a:srgbClr val="000000"/>
                </a:solidFill>
              </a:rPr>
              <a:t>+                   -</a:t>
            </a:r>
          </a:p>
        </p:txBody>
      </p:sp>
      <p:sp>
        <p:nvSpPr>
          <p:cNvPr id="47116" name="Text Box 12"/>
          <p:cNvSpPr txBox="1">
            <a:spLocks noChangeArrowheads="1"/>
          </p:cNvSpPr>
          <p:nvPr/>
        </p:nvSpPr>
        <p:spPr bwMode="auto">
          <a:xfrm>
            <a:off x="822678" y="2246489"/>
            <a:ext cx="355600" cy="1405256"/>
          </a:xfrm>
          <a:prstGeom prst="rect">
            <a:avLst/>
          </a:prstGeom>
          <a:noFill/>
          <a:ln w="9525">
            <a:noFill/>
            <a:miter lim="800000"/>
            <a:headEnd/>
            <a:tailEnd/>
          </a:ln>
        </p:spPr>
        <p:txBody>
          <a:bodyPr>
            <a:spAutoFit/>
          </a:bodyPr>
          <a:lstStyle/>
          <a:p>
            <a:pPr eaLnBrk="0" hangingPunct="0"/>
            <a:r>
              <a:rPr lang="en-US" sz="2133" dirty="0">
                <a:solidFill>
                  <a:srgbClr val="000000"/>
                </a:solidFill>
              </a:rPr>
              <a:t>+</a:t>
            </a:r>
          </a:p>
          <a:p>
            <a:pPr eaLnBrk="0" hangingPunct="0"/>
            <a:endParaRPr lang="en-US" sz="2133" dirty="0">
              <a:solidFill>
                <a:srgbClr val="000000"/>
              </a:solidFill>
            </a:endParaRPr>
          </a:p>
          <a:p>
            <a:pPr eaLnBrk="0" hangingPunct="0"/>
            <a:endParaRPr lang="en-US" sz="2133" dirty="0">
              <a:solidFill>
                <a:srgbClr val="000000"/>
              </a:solidFill>
            </a:endParaRPr>
          </a:p>
          <a:p>
            <a:pPr eaLnBrk="0" hangingPunct="0"/>
            <a:r>
              <a:rPr lang="en-US" sz="2133" dirty="0">
                <a:solidFill>
                  <a:srgbClr val="000000"/>
                </a:solidFill>
              </a:rPr>
              <a:t>-</a:t>
            </a:r>
          </a:p>
        </p:txBody>
      </p:sp>
      <p:sp>
        <p:nvSpPr>
          <p:cNvPr id="47117" name="Line 14"/>
          <p:cNvSpPr>
            <a:spLocks noChangeShapeType="1"/>
          </p:cNvSpPr>
          <p:nvPr/>
        </p:nvSpPr>
        <p:spPr bwMode="auto">
          <a:xfrm>
            <a:off x="1981200" y="3496734"/>
            <a:ext cx="3276600" cy="1896533"/>
          </a:xfrm>
          <a:prstGeom prst="line">
            <a:avLst/>
          </a:prstGeom>
          <a:noFill/>
          <a:ln w="38100">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47118" name="Line 15"/>
          <p:cNvSpPr>
            <a:spLocks noChangeShapeType="1"/>
          </p:cNvSpPr>
          <p:nvPr/>
        </p:nvSpPr>
        <p:spPr bwMode="auto">
          <a:xfrm>
            <a:off x="3429000" y="2480734"/>
            <a:ext cx="3200400" cy="2099733"/>
          </a:xfrm>
          <a:prstGeom prst="line">
            <a:avLst/>
          </a:prstGeom>
          <a:noFill/>
          <a:ln w="38100">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47119" name="Line 16"/>
          <p:cNvSpPr>
            <a:spLocks noChangeShapeType="1"/>
          </p:cNvSpPr>
          <p:nvPr/>
        </p:nvSpPr>
        <p:spPr bwMode="auto">
          <a:xfrm>
            <a:off x="3352800" y="3632200"/>
            <a:ext cx="3124200" cy="1761067"/>
          </a:xfrm>
          <a:prstGeom prst="line">
            <a:avLst/>
          </a:prstGeom>
          <a:noFill/>
          <a:ln w="38100">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47120" name="Text Box 17"/>
          <p:cNvSpPr txBox="1">
            <a:spLocks noChangeArrowheads="1"/>
          </p:cNvSpPr>
          <p:nvPr/>
        </p:nvSpPr>
        <p:spPr bwMode="auto">
          <a:xfrm>
            <a:off x="169333" y="3909536"/>
            <a:ext cx="2032000" cy="748795"/>
          </a:xfrm>
          <a:prstGeom prst="rect">
            <a:avLst/>
          </a:prstGeom>
          <a:noFill/>
          <a:ln w="9525">
            <a:noFill/>
            <a:miter lim="800000"/>
            <a:headEnd/>
            <a:tailEnd/>
          </a:ln>
        </p:spPr>
        <p:txBody>
          <a:bodyPr>
            <a:spAutoFit/>
          </a:bodyPr>
          <a:lstStyle/>
          <a:p>
            <a:pPr eaLnBrk="0" hangingPunct="0"/>
            <a:r>
              <a:rPr lang="en-US" sz="2133" dirty="0">
                <a:solidFill>
                  <a:srgbClr val="000000"/>
                </a:solidFill>
              </a:rPr>
              <a:t>TARGET</a:t>
            </a:r>
          </a:p>
          <a:p>
            <a:pPr eaLnBrk="0" hangingPunct="0"/>
            <a:r>
              <a:rPr lang="en-US" sz="2133" dirty="0">
                <a:solidFill>
                  <a:srgbClr val="000000"/>
                </a:solidFill>
              </a:rPr>
              <a:t>POPULATION</a:t>
            </a:r>
          </a:p>
        </p:txBody>
      </p:sp>
      <p:sp>
        <p:nvSpPr>
          <p:cNvPr id="47121" name="Text Box 18"/>
          <p:cNvSpPr txBox="1">
            <a:spLocks noChangeArrowheads="1"/>
          </p:cNvSpPr>
          <p:nvPr/>
        </p:nvSpPr>
        <p:spPr bwMode="auto">
          <a:xfrm>
            <a:off x="4872567" y="6002867"/>
            <a:ext cx="2232791" cy="420564"/>
          </a:xfrm>
          <a:prstGeom prst="rect">
            <a:avLst/>
          </a:prstGeom>
          <a:noFill/>
          <a:ln w="9525">
            <a:noFill/>
            <a:miter lim="800000"/>
            <a:headEnd/>
            <a:tailEnd/>
          </a:ln>
        </p:spPr>
        <p:txBody>
          <a:bodyPr wrap="none">
            <a:spAutoFit/>
          </a:bodyPr>
          <a:lstStyle/>
          <a:p>
            <a:pPr eaLnBrk="0" hangingPunct="0"/>
            <a:r>
              <a:rPr lang="en-US" sz="2133" dirty="0">
                <a:solidFill>
                  <a:srgbClr val="000000"/>
                </a:solidFill>
              </a:rPr>
              <a:t>STUDY SAMPLE</a:t>
            </a:r>
          </a:p>
        </p:txBody>
      </p:sp>
      <p:sp>
        <p:nvSpPr>
          <p:cNvPr id="47122" name="Text Box 20"/>
          <p:cNvSpPr txBox="1">
            <a:spLocks noChangeArrowheads="1"/>
          </p:cNvSpPr>
          <p:nvPr/>
        </p:nvSpPr>
        <p:spPr bwMode="auto">
          <a:xfrm>
            <a:off x="5113867" y="2006600"/>
            <a:ext cx="4030133" cy="776366"/>
          </a:xfrm>
          <a:prstGeom prst="rect">
            <a:avLst/>
          </a:prstGeom>
          <a:noFill/>
          <a:ln w="9525">
            <a:noFill/>
            <a:miter lim="800000"/>
            <a:headEnd/>
            <a:tailEnd/>
          </a:ln>
        </p:spPr>
        <p:txBody>
          <a:bodyPr>
            <a:spAutoFit/>
          </a:bodyPr>
          <a:lstStyle/>
          <a:p>
            <a:pPr algn="ctr" eaLnBrk="0" hangingPunct="0"/>
            <a:r>
              <a:rPr lang="en-US" sz="1867" b="1" dirty="0">
                <a:solidFill>
                  <a:srgbClr val="000000"/>
                </a:solidFill>
                <a:latin typeface="Arial" charset="0"/>
              </a:rPr>
              <a:t>Unequal selection probabilities gives potential for selection bias:</a:t>
            </a:r>
          </a:p>
          <a:p>
            <a:pPr algn="ctr" eaLnBrk="0" hangingPunct="0"/>
            <a:endParaRPr lang="en-US" sz="711" b="1" dirty="0">
              <a:solidFill>
                <a:srgbClr val="000000"/>
              </a:solidFill>
              <a:latin typeface="Arial" charset="0"/>
            </a:endParaRPr>
          </a:p>
        </p:txBody>
      </p:sp>
      <p:sp>
        <p:nvSpPr>
          <p:cNvPr id="47124" name="Text Box 22"/>
          <p:cNvSpPr txBox="1">
            <a:spLocks noChangeArrowheads="1"/>
          </p:cNvSpPr>
          <p:nvPr/>
        </p:nvSpPr>
        <p:spPr bwMode="auto">
          <a:xfrm>
            <a:off x="1253067" y="2209800"/>
            <a:ext cx="948267" cy="420564"/>
          </a:xfrm>
          <a:prstGeom prst="rect">
            <a:avLst/>
          </a:prstGeom>
          <a:noFill/>
          <a:ln w="9525" algn="ctr">
            <a:noFill/>
            <a:miter lim="800000"/>
            <a:headEnd/>
            <a:tailEnd/>
          </a:ln>
        </p:spPr>
        <p:txBody>
          <a:bodyPr>
            <a:spAutoFit/>
          </a:bodyPr>
          <a:lstStyle/>
          <a:p>
            <a:pPr algn="ctr" eaLnBrk="0" hangingPunct="0">
              <a:spcBef>
                <a:spcPct val="50000"/>
              </a:spcBef>
            </a:pPr>
            <a:r>
              <a:rPr lang="en-US" sz="2133" dirty="0">
                <a:solidFill>
                  <a:srgbClr val="000000"/>
                </a:solidFill>
              </a:rPr>
              <a:t>10000</a:t>
            </a:r>
          </a:p>
        </p:txBody>
      </p:sp>
      <p:sp>
        <p:nvSpPr>
          <p:cNvPr id="47125" name="Text Box 23"/>
          <p:cNvSpPr txBox="1">
            <a:spLocks noChangeArrowheads="1"/>
          </p:cNvSpPr>
          <p:nvPr/>
        </p:nvSpPr>
        <p:spPr bwMode="auto">
          <a:xfrm>
            <a:off x="1388533" y="3022600"/>
            <a:ext cx="948267" cy="420564"/>
          </a:xfrm>
          <a:prstGeom prst="rect">
            <a:avLst/>
          </a:prstGeom>
          <a:noFill/>
          <a:ln w="9525" algn="ctr">
            <a:noFill/>
            <a:miter lim="800000"/>
            <a:headEnd/>
            <a:tailEnd/>
          </a:ln>
        </p:spPr>
        <p:txBody>
          <a:bodyPr>
            <a:spAutoFit/>
          </a:bodyPr>
          <a:lstStyle/>
          <a:p>
            <a:pPr algn="ctr" eaLnBrk="0" hangingPunct="0">
              <a:spcBef>
                <a:spcPct val="50000"/>
              </a:spcBef>
            </a:pPr>
            <a:r>
              <a:rPr lang="en-US" sz="2133" dirty="0">
                <a:solidFill>
                  <a:srgbClr val="000000"/>
                </a:solidFill>
              </a:rPr>
              <a:t>10000</a:t>
            </a:r>
          </a:p>
        </p:txBody>
      </p:sp>
      <p:sp>
        <p:nvSpPr>
          <p:cNvPr id="47126" name="Text Box 24"/>
          <p:cNvSpPr txBox="1">
            <a:spLocks noChangeArrowheads="1"/>
          </p:cNvSpPr>
          <p:nvPr/>
        </p:nvSpPr>
        <p:spPr bwMode="auto">
          <a:xfrm>
            <a:off x="2675467" y="2142067"/>
            <a:ext cx="948267" cy="420564"/>
          </a:xfrm>
          <a:prstGeom prst="rect">
            <a:avLst/>
          </a:prstGeom>
          <a:noFill/>
          <a:ln w="9525" algn="ctr">
            <a:noFill/>
            <a:miter lim="800000"/>
            <a:headEnd/>
            <a:tailEnd/>
          </a:ln>
        </p:spPr>
        <p:txBody>
          <a:bodyPr>
            <a:spAutoFit/>
          </a:bodyPr>
          <a:lstStyle/>
          <a:p>
            <a:pPr algn="ctr" eaLnBrk="0" hangingPunct="0">
              <a:spcBef>
                <a:spcPct val="50000"/>
              </a:spcBef>
            </a:pPr>
            <a:r>
              <a:rPr lang="en-US" sz="2133" dirty="0">
                <a:solidFill>
                  <a:srgbClr val="000000"/>
                </a:solidFill>
              </a:rPr>
              <a:t>40000</a:t>
            </a:r>
          </a:p>
        </p:txBody>
      </p:sp>
      <p:sp>
        <p:nvSpPr>
          <p:cNvPr id="47127" name="Text Box 25"/>
          <p:cNvSpPr txBox="1">
            <a:spLocks noChangeArrowheads="1"/>
          </p:cNvSpPr>
          <p:nvPr/>
        </p:nvSpPr>
        <p:spPr bwMode="auto">
          <a:xfrm>
            <a:off x="2675467" y="3090333"/>
            <a:ext cx="948267" cy="420564"/>
          </a:xfrm>
          <a:prstGeom prst="rect">
            <a:avLst/>
          </a:prstGeom>
          <a:noFill/>
          <a:ln w="9525" algn="ctr">
            <a:noFill/>
            <a:miter lim="800000"/>
            <a:headEnd/>
            <a:tailEnd/>
          </a:ln>
        </p:spPr>
        <p:txBody>
          <a:bodyPr>
            <a:spAutoFit/>
          </a:bodyPr>
          <a:lstStyle/>
          <a:p>
            <a:pPr algn="ctr" eaLnBrk="0" hangingPunct="0">
              <a:spcBef>
                <a:spcPct val="50000"/>
              </a:spcBef>
            </a:pPr>
            <a:r>
              <a:rPr lang="en-US" sz="2133" dirty="0">
                <a:solidFill>
                  <a:srgbClr val="000000"/>
                </a:solidFill>
              </a:rPr>
              <a:t>40000</a:t>
            </a:r>
          </a:p>
        </p:txBody>
      </p:sp>
      <p:sp>
        <p:nvSpPr>
          <p:cNvPr id="47128" name="Text Box 26"/>
          <p:cNvSpPr txBox="1">
            <a:spLocks noChangeArrowheads="1"/>
          </p:cNvSpPr>
          <p:nvPr/>
        </p:nvSpPr>
        <p:spPr bwMode="auto">
          <a:xfrm>
            <a:off x="3081867" y="1464733"/>
            <a:ext cx="5723467" cy="420564"/>
          </a:xfrm>
          <a:prstGeom prst="rect">
            <a:avLst/>
          </a:prstGeom>
          <a:noFill/>
          <a:ln w="9525">
            <a:noFill/>
            <a:miter lim="800000"/>
            <a:headEnd/>
            <a:tailEnd/>
          </a:ln>
        </p:spPr>
        <p:txBody>
          <a:bodyPr>
            <a:spAutoFit/>
          </a:bodyPr>
          <a:lstStyle/>
          <a:p>
            <a:pPr algn="ctr" eaLnBrk="0" hangingPunct="0"/>
            <a:r>
              <a:rPr lang="en-US" sz="2133" b="1" dirty="0">
                <a:solidFill>
                  <a:srgbClr val="000000"/>
                </a:solidFill>
                <a:latin typeface="Arial" charset="0"/>
              </a:rPr>
              <a:t>PR = (10,000/50,000)/(10,000/50,000) = 1</a:t>
            </a:r>
            <a:endParaRPr lang="en-US" sz="2133" b="1" dirty="0">
              <a:solidFill>
                <a:srgbClr val="000000"/>
              </a:solidFill>
              <a:latin typeface="Arial Unicode MS" pitchFamily="34" charset="-128"/>
            </a:endParaRPr>
          </a:p>
        </p:txBody>
      </p:sp>
      <p:sp>
        <p:nvSpPr>
          <p:cNvPr id="47129" name="Text Box 27"/>
          <p:cNvSpPr txBox="1">
            <a:spLocks noChangeArrowheads="1"/>
          </p:cNvSpPr>
          <p:nvPr/>
        </p:nvSpPr>
        <p:spPr bwMode="auto">
          <a:xfrm>
            <a:off x="3149600" y="4404078"/>
            <a:ext cx="745067" cy="530017"/>
          </a:xfrm>
          <a:prstGeom prst="rect">
            <a:avLst/>
          </a:prstGeom>
          <a:noFill/>
          <a:ln w="9525" algn="ctr">
            <a:noFill/>
            <a:miter lim="800000"/>
            <a:headEnd/>
            <a:tailEnd/>
          </a:ln>
        </p:spPr>
        <p:txBody>
          <a:bodyPr>
            <a:spAutoFit/>
          </a:bodyPr>
          <a:lstStyle/>
          <a:p>
            <a:pPr algn="ctr" eaLnBrk="0" hangingPunct="0">
              <a:spcBef>
                <a:spcPct val="50000"/>
              </a:spcBef>
            </a:pPr>
            <a:r>
              <a:rPr lang="en-US" sz="2844" dirty="0">
                <a:solidFill>
                  <a:srgbClr val="000000"/>
                </a:solidFill>
              </a:rPr>
              <a:t>1%</a:t>
            </a:r>
          </a:p>
        </p:txBody>
      </p:sp>
      <p:sp>
        <p:nvSpPr>
          <p:cNvPr id="47130" name="Text Box 28"/>
          <p:cNvSpPr txBox="1">
            <a:spLocks noChangeArrowheads="1"/>
          </p:cNvSpPr>
          <p:nvPr/>
        </p:nvSpPr>
        <p:spPr bwMode="auto">
          <a:xfrm>
            <a:off x="3962400" y="4200878"/>
            <a:ext cx="745067" cy="530017"/>
          </a:xfrm>
          <a:prstGeom prst="rect">
            <a:avLst/>
          </a:prstGeom>
          <a:noFill/>
          <a:ln w="9525" algn="ctr">
            <a:noFill/>
            <a:miter lim="800000"/>
            <a:headEnd/>
            <a:tailEnd/>
          </a:ln>
        </p:spPr>
        <p:txBody>
          <a:bodyPr>
            <a:spAutoFit/>
          </a:bodyPr>
          <a:lstStyle/>
          <a:p>
            <a:pPr algn="ctr" eaLnBrk="0" hangingPunct="0">
              <a:spcBef>
                <a:spcPct val="50000"/>
              </a:spcBef>
            </a:pPr>
            <a:r>
              <a:rPr lang="en-US" sz="2844" dirty="0">
                <a:solidFill>
                  <a:srgbClr val="000000"/>
                </a:solidFill>
              </a:rPr>
              <a:t>1%</a:t>
            </a:r>
          </a:p>
        </p:txBody>
      </p:sp>
      <p:sp>
        <p:nvSpPr>
          <p:cNvPr id="47131" name="Text Box 29"/>
          <p:cNvSpPr txBox="1">
            <a:spLocks noChangeArrowheads="1"/>
          </p:cNvSpPr>
          <p:nvPr/>
        </p:nvSpPr>
        <p:spPr bwMode="auto">
          <a:xfrm>
            <a:off x="4030133" y="3455812"/>
            <a:ext cx="1016000" cy="530017"/>
          </a:xfrm>
          <a:prstGeom prst="rect">
            <a:avLst/>
          </a:prstGeom>
          <a:noFill/>
          <a:ln w="9525" algn="ctr">
            <a:noFill/>
            <a:miter lim="800000"/>
            <a:headEnd/>
            <a:tailEnd/>
          </a:ln>
        </p:spPr>
        <p:txBody>
          <a:bodyPr>
            <a:spAutoFit/>
          </a:bodyPr>
          <a:lstStyle/>
          <a:p>
            <a:pPr algn="ctr" eaLnBrk="0" hangingPunct="0">
              <a:spcBef>
                <a:spcPct val="50000"/>
              </a:spcBef>
            </a:pPr>
            <a:r>
              <a:rPr lang="en-US" sz="2844" dirty="0">
                <a:solidFill>
                  <a:srgbClr val="000000"/>
                </a:solidFill>
              </a:rPr>
              <a:t>0.5%</a:t>
            </a:r>
          </a:p>
        </p:txBody>
      </p:sp>
      <p:sp>
        <p:nvSpPr>
          <p:cNvPr id="47132" name="Text Box 30"/>
          <p:cNvSpPr txBox="1">
            <a:spLocks noChangeArrowheads="1"/>
          </p:cNvSpPr>
          <p:nvPr/>
        </p:nvSpPr>
        <p:spPr bwMode="auto">
          <a:xfrm>
            <a:off x="5317067" y="3361267"/>
            <a:ext cx="745067" cy="530017"/>
          </a:xfrm>
          <a:prstGeom prst="rect">
            <a:avLst/>
          </a:prstGeom>
          <a:noFill/>
          <a:ln w="9525" algn="ctr">
            <a:noFill/>
            <a:miter lim="800000"/>
            <a:headEnd/>
            <a:tailEnd/>
          </a:ln>
        </p:spPr>
        <p:txBody>
          <a:bodyPr>
            <a:spAutoFit/>
          </a:bodyPr>
          <a:lstStyle/>
          <a:p>
            <a:pPr algn="ctr" eaLnBrk="0" hangingPunct="0">
              <a:spcBef>
                <a:spcPct val="50000"/>
              </a:spcBef>
            </a:pPr>
            <a:r>
              <a:rPr lang="en-US" sz="2844" dirty="0">
                <a:solidFill>
                  <a:srgbClr val="000000"/>
                </a:solidFill>
              </a:rPr>
              <a:t>1%</a:t>
            </a:r>
          </a:p>
        </p:txBody>
      </p:sp>
      <p:sp>
        <p:nvSpPr>
          <p:cNvPr id="47133" name="Text Box 31"/>
          <p:cNvSpPr txBox="1">
            <a:spLocks noChangeArrowheads="1"/>
          </p:cNvSpPr>
          <p:nvPr/>
        </p:nvSpPr>
        <p:spPr bwMode="auto">
          <a:xfrm>
            <a:off x="4572000" y="4580467"/>
            <a:ext cx="948267" cy="420564"/>
          </a:xfrm>
          <a:prstGeom prst="rect">
            <a:avLst/>
          </a:prstGeom>
          <a:noFill/>
          <a:ln w="9525" algn="ctr">
            <a:noFill/>
            <a:miter lim="800000"/>
            <a:headEnd/>
            <a:tailEnd/>
          </a:ln>
        </p:spPr>
        <p:txBody>
          <a:bodyPr>
            <a:spAutoFit/>
          </a:bodyPr>
          <a:lstStyle/>
          <a:p>
            <a:pPr algn="ctr" eaLnBrk="0" hangingPunct="0">
              <a:spcBef>
                <a:spcPct val="50000"/>
              </a:spcBef>
            </a:pPr>
            <a:r>
              <a:rPr lang="en-US" sz="2133" dirty="0">
                <a:solidFill>
                  <a:srgbClr val="000000"/>
                </a:solidFill>
              </a:rPr>
              <a:t>50</a:t>
            </a:r>
          </a:p>
        </p:txBody>
      </p:sp>
      <p:sp>
        <p:nvSpPr>
          <p:cNvPr id="47134" name="Text Box 32"/>
          <p:cNvSpPr txBox="1">
            <a:spLocks noChangeArrowheads="1"/>
          </p:cNvSpPr>
          <p:nvPr/>
        </p:nvSpPr>
        <p:spPr bwMode="auto">
          <a:xfrm>
            <a:off x="4572000" y="5325533"/>
            <a:ext cx="948267" cy="420564"/>
          </a:xfrm>
          <a:prstGeom prst="rect">
            <a:avLst/>
          </a:prstGeom>
          <a:noFill/>
          <a:ln w="9525" algn="ctr">
            <a:noFill/>
            <a:miter lim="800000"/>
            <a:headEnd/>
            <a:tailEnd/>
          </a:ln>
        </p:spPr>
        <p:txBody>
          <a:bodyPr>
            <a:spAutoFit/>
          </a:bodyPr>
          <a:lstStyle/>
          <a:p>
            <a:pPr algn="ctr" eaLnBrk="0" hangingPunct="0">
              <a:spcBef>
                <a:spcPct val="50000"/>
              </a:spcBef>
            </a:pPr>
            <a:r>
              <a:rPr lang="en-US" sz="2133" dirty="0">
                <a:solidFill>
                  <a:srgbClr val="000000"/>
                </a:solidFill>
              </a:rPr>
              <a:t>100</a:t>
            </a:r>
          </a:p>
        </p:txBody>
      </p:sp>
      <p:sp>
        <p:nvSpPr>
          <p:cNvPr id="47135" name="Text Box 33"/>
          <p:cNvSpPr txBox="1">
            <a:spLocks noChangeArrowheads="1"/>
          </p:cNvSpPr>
          <p:nvPr/>
        </p:nvSpPr>
        <p:spPr bwMode="auto">
          <a:xfrm>
            <a:off x="5723467" y="4580467"/>
            <a:ext cx="948267" cy="420564"/>
          </a:xfrm>
          <a:prstGeom prst="rect">
            <a:avLst/>
          </a:prstGeom>
          <a:noFill/>
          <a:ln w="9525" algn="ctr">
            <a:noFill/>
            <a:miter lim="800000"/>
            <a:headEnd/>
            <a:tailEnd/>
          </a:ln>
        </p:spPr>
        <p:txBody>
          <a:bodyPr>
            <a:spAutoFit/>
          </a:bodyPr>
          <a:lstStyle/>
          <a:p>
            <a:pPr algn="ctr" eaLnBrk="0" hangingPunct="0">
              <a:spcBef>
                <a:spcPct val="50000"/>
              </a:spcBef>
            </a:pPr>
            <a:r>
              <a:rPr lang="en-US" sz="2133" dirty="0">
                <a:solidFill>
                  <a:srgbClr val="000000"/>
                </a:solidFill>
              </a:rPr>
              <a:t>400</a:t>
            </a:r>
          </a:p>
        </p:txBody>
      </p:sp>
      <p:sp>
        <p:nvSpPr>
          <p:cNvPr id="47136" name="Text Box 34"/>
          <p:cNvSpPr txBox="1">
            <a:spLocks noChangeArrowheads="1"/>
          </p:cNvSpPr>
          <p:nvPr/>
        </p:nvSpPr>
        <p:spPr bwMode="auto">
          <a:xfrm>
            <a:off x="5723467" y="5325533"/>
            <a:ext cx="948267" cy="420564"/>
          </a:xfrm>
          <a:prstGeom prst="rect">
            <a:avLst/>
          </a:prstGeom>
          <a:noFill/>
          <a:ln w="9525" algn="ctr">
            <a:noFill/>
            <a:miter lim="800000"/>
            <a:headEnd/>
            <a:tailEnd/>
          </a:ln>
        </p:spPr>
        <p:txBody>
          <a:bodyPr>
            <a:spAutoFit/>
          </a:bodyPr>
          <a:lstStyle/>
          <a:p>
            <a:pPr algn="ctr" eaLnBrk="0" hangingPunct="0">
              <a:spcBef>
                <a:spcPct val="50000"/>
              </a:spcBef>
            </a:pPr>
            <a:r>
              <a:rPr lang="en-US" sz="2133" dirty="0">
                <a:solidFill>
                  <a:srgbClr val="000000"/>
                </a:solidFill>
              </a:rPr>
              <a:t>400</a:t>
            </a:r>
          </a:p>
        </p:txBody>
      </p:sp>
      <p:sp>
        <p:nvSpPr>
          <p:cNvPr id="47137" name="Text Box 35"/>
          <p:cNvSpPr txBox="1">
            <a:spLocks noChangeArrowheads="1"/>
          </p:cNvSpPr>
          <p:nvPr/>
        </p:nvSpPr>
        <p:spPr bwMode="auto">
          <a:xfrm>
            <a:off x="6062134" y="5126027"/>
            <a:ext cx="2506133" cy="420564"/>
          </a:xfrm>
          <a:prstGeom prst="rect">
            <a:avLst/>
          </a:prstGeom>
          <a:noFill/>
          <a:ln w="9525">
            <a:noFill/>
            <a:miter lim="800000"/>
            <a:headEnd/>
            <a:tailEnd/>
          </a:ln>
        </p:spPr>
        <p:txBody>
          <a:bodyPr>
            <a:spAutoFit/>
          </a:bodyPr>
          <a:lstStyle/>
          <a:p>
            <a:pPr algn="ctr" eaLnBrk="0" hangingPunct="0"/>
            <a:r>
              <a:rPr lang="en-US" sz="2133" dirty="0">
                <a:solidFill>
                  <a:srgbClr val="000000"/>
                </a:solidFill>
                <a:latin typeface="Arial" charset="0"/>
              </a:rPr>
              <a:t>500</a:t>
            </a:r>
            <a:endParaRPr lang="en-US" sz="2133" dirty="0">
              <a:solidFill>
                <a:srgbClr val="000000"/>
              </a:solidFill>
              <a:latin typeface="Arial Unicode MS" pitchFamily="34" charset="-128"/>
            </a:endParaRPr>
          </a:p>
        </p:txBody>
      </p:sp>
      <p:sp>
        <p:nvSpPr>
          <p:cNvPr id="47138" name="Line 36"/>
          <p:cNvSpPr>
            <a:spLocks noChangeShapeType="1"/>
          </p:cNvSpPr>
          <p:nvPr/>
        </p:nvSpPr>
        <p:spPr bwMode="auto">
          <a:xfrm>
            <a:off x="2099733" y="2548467"/>
            <a:ext cx="3386667" cy="2032000"/>
          </a:xfrm>
          <a:prstGeom prst="line">
            <a:avLst/>
          </a:prstGeom>
          <a:noFill/>
          <a:ln w="9525" cap="rnd">
            <a:solidFill>
              <a:schemeClr val="tx1"/>
            </a:solidFill>
            <a:prstDash val="sysDot"/>
            <a:round/>
            <a:headEnd/>
            <a:tailEnd type="arrow" w="sm" len="sm"/>
          </a:ln>
        </p:spPr>
        <p:txBody>
          <a:bodyPr wrap="none" anchor="ctr"/>
          <a:lstStyle/>
          <a:p>
            <a:pPr algn="ctr" eaLnBrk="0" hangingPunct="0"/>
            <a:endParaRPr lang="en-US" sz="2844" dirty="0">
              <a:solidFill>
                <a:srgbClr val="000000"/>
              </a:solidFill>
            </a:endParaRPr>
          </a:p>
        </p:txBody>
      </p:sp>
      <p:sp>
        <p:nvSpPr>
          <p:cNvPr id="47139" name="Text Box 37"/>
          <p:cNvSpPr txBox="1">
            <a:spLocks noChangeArrowheads="1"/>
          </p:cNvSpPr>
          <p:nvPr/>
        </p:nvSpPr>
        <p:spPr bwMode="auto">
          <a:xfrm>
            <a:off x="1164235" y="448733"/>
            <a:ext cx="7175362" cy="858440"/>
          </a:xfrm>
          <a:prstGeom prst="rect">
            <a:avLst/>
          </a:prstGeom>
          <a:noFill/>
          <a:ln w="9525">
            <a:noFill/>
            <a:miter lim="800000"/>
            <a:headEnd/>
            <a:tailEnd/>
          </a:ln>
        </p:spPr>
        <p:txBody>
          <a:bodyPr wrap="none">
            <a:spAutoFit/>
          </a:bodyPr>
          <a:lstStyle/>
          <a:p>
            <a:pPr algn="ctr" eaLnBrk="0" hangingPunct="0"/>
            <a:r>
              <a:rPr lang="en-US" sz="2489" b="1" dirty="0">
                <a:solidFill>
                  <a:srgbClr val="000000"/>
                </a:solidFill>
                <a:latin typeface="Arial" charset="0"/>
              </a:rPr>
              <a:t>Analytic Study:   </a:t>
            </a:r>
          </a:p>
          <a:p>
            <a:pPr algn="ctr" eaLnBrk="0" hangingPunct="0"/>
            <a:r>
              <a:rPr lang="en-US" sz="2489" b="1" dirty="0">
                <a:solidFill>
                  <a:srgbClr val="000000"/>
                </a:solidFill>
                <a:latin typeface="Arial" charset="0"/>
              </a:rPr>
              <a:t>Depiction of Selection Bias (Biased Sampling)</a:t>
            </a:r>
          </a:p>
        </p:txBody>
      </p:sp>
      <p:sp>
        <p:nvSpPr>
          <p:cNvPr id="45" name="Text Box 35"/>
          <p:cNvSpPr txBox="1">
            <a:spLocks noChangeArrowheads="1"/>
          </p:cNvSpPr>
          <p:nvPr/>
        </p:nvSpPr>
        <p:spPr bwMode="auto">
          <a:xfrm>
            <a:off x="6807200" y="3834452"/>
            <a:ext cx="2506133" cy="748795"/>
          </a:xfrm>
          <a:prstGeom prst="rect">
            <a:avLst/>
          </a:prstGeom>
          <a:noFill/>
          <a:ln w="9525">
            <a:noFill/>
            <a:miter lim="800000"/>
            <a:headEnd/>
            <a:tailEnd/>
          </a:ln>
        </p:spPr>
        <p:txBody>
          <a:bodyPr>
            <a:spAutoFit/>
          </a:bodyPr>
          <a:lstStyle/>
          <a:p>
            <a:pPr algn="ctr" eaLnBrk="0" hangingPunct="0"/>
            <a:r>
              <a:rPr lang="en-US" sz="2133" b="1" dirty="0">
                <a:solidFill>
                  <a:srgbClr val="000000"/>
                </a:solidFill>
                <a:latin typeface="Arial" charset="0"/>
              </a:rPr>
              <a:t>PR = (50/450)/ (100/500) = 0.55</a:t>
            </a:r>
            <a:endParaRPr lang="en-US" sz="2133" b="1" dirty="0">
              <a:solidFill>
                <a:srgbClr val="000000"/>
              </a:solidFill>
              <a:latin typeface="Arial Unicode MS" pitchFamily="34" charset="-128"/>
            </a:endParaRPr>
          </a:p>
        </p:txBody>
      </p:sp>
      <p:sp>
        <p:nvSpPr>
          <p:cNvPr id="46" name="Text Box 35"/>
          <p:cNvSpPr txBox="1">
            <a:spLocks noChangeArrowheads="1"/>
          </p:cNvSpPr>
          <p:nvPr/>
        </p:nvSpPr>
        <p:spPr bwMode="auto">
          <a:xfrm>
            <a:off x="6671733" y="4580467"/>
            <a:ext cx="1354667" cy="420564"/>
          </a:xfrm>
          <a:prstGeom prst="rect">
            <a:avLst/>
          </a:prstGeom>
          <a:noFill/>
          <a:ln w="9525">
            <a:noFill/>
            <a:miter lim="800000"/>
            <a:headEnd/>
            <a:tailEnd/>
          </a:ln>
        </p:spPr>
        <p:txBody>
          <a:bodyPr wrap="square">
            <a:spAutoFit/>
          </a:bodyPr>
          <a:lstStyle/>
          <a:p>
            <a:pPr algn="ctr" eaLnBrk="0" hangingPunct="0"/>
            <a:r>
              <a:rPr lang="en-US" sz="2133" dirty="0">
                <a:solidFill>
                  <a:srgbClr val="000000"/>
                </a:solidFill>
                <a:latin typeface="Arial" charset="0"/>
              </a:rPr>
              <a:t>450</a:t>
            </a:r>
            <a:endParaRPr lang="en-US" sz="2133" dirty="0">
              <a:solidFill>
                <a:srgbClr val="000000"/>
              </a:solidFill>
              <a:latin typeface="Arial Unicode MS" pitchFamily="34" charset="-128"/>
            </a:endParaRPr>
          </a:p>
        </p:txBody>
      </p:sp>
      <p:sp>
        <p:nvSpPr>
          <p:cNvPr id="47" name="Text Box 35"/>
          <p:cNvSpPr txBox="1">
            <a:spLocks noChangeArrowheads="1"/>
          </p:cNvSpPr>
          <p:nvPr/>
        </p:nvSpPr>
        <p:spPr bwMode="auto">
          <a:xfrm>
            <a:off x="4030134" y="5671264"/>
            <a:ext cx="2506133" cy="420564"/>
          </a:xfrm>
          <a:prstGeom prst="rect">
            <a:avLst/>
          </a:prstGeom>
          <a:noFill/>
          <a:ln w="9525">
            <a:noFill/>
            <a:miter lim="800000"/>
            <a:headEnd/>
            <a:tailEnd/>
          </a:ln>
        </p:spPr>
        <p:txBody>
          <a:bodyPr>
            <a:spAutoFit/>
          </a:bodyPr>
          <a:lstStyle/>
          <a:p>
            <a:pPr algn="ctr" eaLnBrk="0" hangingPunct="0"/>
            <a:r>
              <a:rPr lang="en-US" sz="2133" dirty="0">
                <a:solidFill>
                  <a:srgbClr val="000000"/>
                </a:solidFill>
                <a:latin typeface="Arial" charset="0"/>
              </a:rPr>
              <a:t>150</a:t>
            </a:r>
            <a:endParaRPr lang="en-US" sz="2133" dirty="0">
              <a:solidFill>
                <a:srgbClr val="000000"/>
              </a:solidFill>
              <a:latin typeface="Arial Unicode MS" pitchFamily="34" charset="-128"/>
            </a:endParaRPr>
          </a:p>
        </p:txBody>
      </p:sp>
      <p:sp>
        <p:nvSpPr>
          <p:cNvPr id="48" name="Text Box 35"/>
          <p:cNvSpPr txBox="1">
            <a:spLocks noChangeArrowheads="1"/>
          </p:cNvSpPr>
          <p:nvPr/>
        </p:nvSpPr>
        <p:spPr bwMode="auto">
          <a:xfrm>
            <a:off x="5867401" y="5671264"/>
            <a:ext cx="804333" cy="420564"/>
          </a:xfrm>
          <a:prstGeom prst="rect">
            <a:avLst/>
          </a:prstGeom>
          <a:noFill/>
          <a:ln w="9525">
            <a:noFill/>
            <a:miter lim="800000"/>
            <a:headEnd/>
            <a:tailEnd/>
          </a:ln>
        </p:spPr>
        <p:txBody>
          <a:bodyPr wrap="square">
            <a:spAutoFit/>
          </a:bodyPr>
          <a:lstStyle/>
          <a:p>
            <a:pPr algn="ctr" eaLnBrk="0" hangingPunct="0"/>
            <a:r>
              <a:rPr lang="en-US" sz="2133" dirty="0">
                <a:solidFill>
                  <a:srgbClr val="000000"/>
                </a:solidFill>
                <a:latin typeface="Arial" charset="0"/>
              </a:rPr>
              <a:t>800</a:t>
            </a:r>
            <a:endParaRPr lang="en-US" sz="2133" dirty="0">
              <a:solidFill>
                <a:srgbClr val="000000"/>
              </a:solidFill>
              <a:latin typeface="Arial Unicode MS" pitchFamily="34" charset="-128"/>
            </a:endParaRPr>
          </a:p>
        </p:txBody>
      </p:sp>
      <p:sp>
        <p:nvSpPr>
          <p:cNvPr id="49" name="Text Box 20"/>
          <p:cNvSpPr txBox="1">
            <a:spLocks noChangeArrowheads="1"/>
          </p:cNvSpPr>
          <p:nvPr/>
        </p:nvSpPr>
        <p:spPr bwMode="auto">
          <a:xfrm>
            <a:off x="5080000" y="2567887"/>
            <a:ext cx="4030133" cy="803682"/>
          </a:xfrm>
          <a:prstGeom prst="rect">
            <a:avLst/>
          </a:prstGeom>
          <a:noFill/>
          <a:ln w="9525">
            <a:noFill/>
            <a:miter lim="800000"/>
            <a:headEnd/>
            <a:tailEnd/>
          </a:ln>
        </p:spPr>
        <p:txBody>
          <a:bodyPr>
            <a:spAutoFit/>
          </a:bodyPr>
          <a:lstStyle/>
          <a:p>
            <a:pPr algn="ctr" eaLnBrk="0" hangingPunct="0"/>
            <a:endParaRPr lang="en-US" sz="711" b="1" dirty="0">
              <a:solidFill>
                <a:srgbClr val="000000"/>
              </a:solidFill>
              <a:latin typeface="Arial" charset="0"/>
            </a:endParaRPr>
          </a:p>
          <a:p>
            <a:pPr algn="ctr" eaLnBrk="0" hangingPunct="0"/>
            <a:r>
              <a:rPr lang="en-US" sz="1956" b="1" dirty="0">
                <a:solidFill>
                  <a:srgbClr val="000000"/>
                </a:solidFill>
                <a:latin typeface="Arial" charset="0"/>
              </a:rPr>
              <a:t>In this case, underestimate of exposure effect</a:t>
            </a:r>
          </a:p>
        </p:txBody>
      </p:sp>
    </p:spTree>
    <p:extLst>
      <p:ext uri="{BB962C8B-B14F-4D97-AF65-F5344CB8AC3E}">
        <p14:creationId xmlns:p14="http://schemas.microsoft.com/office/powerpoint/2010/main" val="41620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1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33" grpId="0"/>
      <p:bldP spid="47134" grpId="0"/>
      <p:bldP spid="47135" grpId="0"/>
      <p:bldP spid="47136" grpId="0"/>
      <p:bldP spid="47137" grpId="0"/>
      <p:bldP spid="45" grpId="0"/>
      <p:bldP spid="46" grpId="0"/>
      <p:bldP spid="47" grpId="0"/>
      <p:bldP spid="48" grpId="0"/>
      <p:bldP spid="49"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47134" y="448734"/>
            <a:ext cx="8288866" cy="474133"/>
          </a:xfrm>
        </p:spPr>
        <p:txBody>
          <a:bodyPr/>
          <a:lstStyle/>
          <a:p>
            <a:r>
              <a:rPr lang="en-US" sz="1956" dirty="0"/>
              <a:t>Guesses are informed by remembering basic rules for selection bias</a:t>
            </a:r>
          </a:p>
        </p:txBody>
      </p:sp>
      <p:sp>
        <p:nvSpPr>
          <p:cNvPr id="55299" name="Rectangle 3"/>
          <p:cNvSpPr>
            <a:spLocks noGrp="1" noChangeArrowheads="1"/>
          </p:cNvSpPr>
          <p:nvPr>
            <p:ph type="body" idx="1"/>
          </p:nvPr>
        </p:nvSpPr>
        <p:spPr>
          <a:xfrm>
            <a:off x="33867" y="922867"/>
            <a:ext cx="9414933" cy="4605867"/>
          </a:xfrm>
        </p:spPr>
        <p:txBody>
          <a:bodyPr/>
          <a:lstStyle/>
          <a:p>
            <a:pPr marL="210259" indent="-210259"/>
            <a:r>
              <a:rPr lang="en-US" sz="2133" dirty="0"/>
              <a:t>For selection bias to occur “under the null”: A person’s selection/retention must be influenced/associated with BOTH his/her exposure and outcome</a:t>
            </a:r>
          </a:p>
        </p:txBody>
      </p:sp>
      <p:grpSp>
        <p:nvGrpSpPr>
          <p:cNvPr id="2" name="Group 9"/>
          <p:cNvGrpSpPr>
            <a:grpSpLocks/>
          </p:cNvGrpSpPr>
          <p:nvPr/>
        </p:nvGrpSpPr>
        <p:grpSpPr bwMode="auto">
          <a:xfrm>
            <a:off x="643467" y="1803402"/>
            <a:ext cx="8500533" cy="1220611"/>
            <a:chOff x="456" y="1161"/>
            <a:chExt cx="6024" cy="865"/>
          </a:xfrm>
        </p:grpSpPr>
        <p:sp>
          <p:nvSpPr>
            <p:cNvPr id="55331"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32"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33" name="Text Box 6"/>
            <p:cNvSpPr txBox="1">
              <a:spLocks noChangeArrowheads="1"/>
            </p:cNvSpPr>
            <p:nvPr/>
          </p:nvSpPr>
          <p:spPr bwMode="auto">
            <a:xfrm>
              <a:off x="2232" y="1161"/>
              <a:ext cx="2256"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Selection/retention</a:t>
              </a:r>
            </a:p>
          </p:txBody>
        </p:sp>
        <p:sp>
          <p:nvSpPr>
            <p:cNvPr id="55334" name="Text Box 7"/>
            <p:cNvSpPr txBox="1">
              <a:spLocks noChangeArrowheads="1"/>
            </p:cNvSpPr>
            <p:nvPr/>
          </p:nvSpPr>
          <p:spPr bwMode="auto">
            <a:xfrm>
              <a:off x="456" y="1641"/>
              <a:ext cx="2256"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Exposure</a:t>
              </a:r>
            </a:p>
          </p:txBody>
        </p:sp>
        <p:sp>
          <p:nvSpPr>
            <p:cNvPr id="55335" name="Text Box 8"/>
            <p:cNvSpPr txBox="1">
              <a:spLocks noChangeArrowheads="1"/>
            </p:cNvSpPr>
            <p:nvPr/>
          </p:nvSpPr>
          <p:spPr bwMode="auto">
            <a:xfrm>
              <a:off x="4224" y="1689"/>
              <a:ext cx="2256"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Disease</a:t>
              </a:r>
            </a:p>
          </p:txBody>
        </p:sp>
      </p:grpSp>
      <p:grpSp>
        <p:nvGrpSpPr>
          <p:cNvPr id="3" name="Group 41"/>
          <p:cNvGrpSpPr>
            <a:grpSpLocks/>
          </p:cNvGrpSpPr>
          <p:nvPr/>
        </p:nvGrpSpPr>
        <p:grpSpPr bwMode="auto">
          <a:xfrm>
            <a:off x="-304800" y="3225801"/>
            <a:ext cx="5080000" cy="1639711"/>
            <a:chOff x="-216" y="1988"/>
            <a:chExt cx="3600" cy="116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25" name="Text Box 13"/>
            <p:cNvSpPr txBox="1">
              <a:spLocks noChangeArrowheads="1"/>
            </p:cNvSpPr>
            <p:nvPr/>
          </p:nvSpPr>
          <p:spPr bwMode="auto">
            <a:xfrm>
              <a:off x="1128" y="2084"/>
              <a:ext cx="1344" cy="608"/>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Selection/ retention</a:t>
              </a:r>
            </a:p>
          </p:txBody>
        </p:sp>
        <p:sp>
          <p:nvSpPr>
            <p:cNvPr id="55326" name="Text Box 14"/>
            <p:cNvSpPr txBox="1">
              <a:spLocks noChangeArrowheads="1"/>
            </p:cNvSpPr>
            <p:nvPr/>
          </p:nvSpPr>
          <p:spPr bwMode="auto">
            <a:xfrm>
              <a:off x="72" y="2813"/>
              <a:ext cx="1248"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Exposure</a:t>
              </a:r>
            </a:p>
          </p:txBody>
        </p:sp>
        <p:sp>
          <p:nvSpPr>
            <p:cNvPr id="55327" name="Text Box 15"/>
            <p:cNvSpPr txBox="1">
              <a:spLocks noChangeArrowheads="1"/>
            </p:cNvSpPr>
            <p:nvPr/>
          </p:nvSpPr>
          <p:spPr bwMode="auto">
            <a:xfrm>
              <a:off x="2424" y="2804"/>
              <a:ext cx="960"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Disease</a:t>
              </a:r>
            </a:p>
          </p:txBody>
        </p:sp>
        <p:sp>
          <p:nvSpPr>
            <p:cNvPr id="55328" name="Text Box 22"/>
            <p:cNvSpPr txBox="1">
              <a:spLocks noChangeArrowheads="1"/>
            </p:cNvSpPr>
            <p:nvPr/>
          </p:nvSpPr>
          <p:spPr bwMode="auto">
            <a:xfrm>
              <a:off x="-216" y="1988"/>
              <a:ext cx="1344" cy="608"/>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grpSp>
      <p:grpSp>
        <p:nvGrpSpPr>
          <p:cNvPr id="4" name="Group 42"/>
          <p:cNvGrpSpPr>
            <a:grpSpLocks/>
          </p:cNvGrpSpPr>
          <p:nvPr/>
        </p:nvGrpSpPr>
        <p:grpSpPr bwMode="auto">
          <a:xfrm>
            <a:off x="4842932" y="3158068"/>
            <a:ext cx="4199467" cy="1694745"/>
            <a:chOff x="3432" y="1968"/>
            <a:chExt cx="2976" cy="1201"/>
          </a:xfrm>
        </p:grpSpPr>
        <p:sp>
          <p:nvSpPr>
            <p:cNvPr id="55317" name="Text Box 21"/>
            <p:cNvSpPr txBox="1">
              <a:spLocks noChangeArrowheads="1"/>
            </p:cNvSpPr>
            <p:nvPr/>
          </p:nvSpPr>
          <p:spPr bwMode="auto">
            <a:xfrm>
              <a:off x="5400" y="2832"/>
              <a:ext cx="960"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Disease</a:t>
              </a:r>
            </a:p>
          </p:txBody>
        </p:sp>
        <p:sp>
          <p:nvSpPr>
            <p:cNvPr id="55318" name="Text Box 25"/>
            <p:cNvSpPr txBox="1">
              <a:spLocks noChangeArrowheads="1"/>
            </p:cNvSpPr>
            <p:nvPr/>
          </p:nvSpPr>
          <p:spPr bwMode="auto">
            <a:xfrm>
              <a:off x="3432" y="2832"/>
              <a:ext cx="1200"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20" name="Text Box 27"/>
            <p:cNvSpPr txBox="1">
              <a:spLocks noChangeArrowheads="1"/>
            </p:cNvSpPr>
            <p:nvPr/>
          </p:nvSpPr>
          <p:spPr bwMode="auto">
            <a:xfrm>
              <a:off x="3864" y="2064"/>
              <a:ext cx="1344" cy="608"/>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Selection/ retention</a:t>
              </a:r>
            </a:p>
          </p:txBody>
        </p:sp>
        <p:sp>
          <p:nvSpPr>
            <p:cNvPr id="55321" name="Text Box 28"/>
            <p:cNvSpPr txBox="1">
              <a:spLocks noChangeArrowheads="1"/>
            </p:cNvSpPr>
            <p:nvPr/>
          </p:nvSpPr>
          <p:spPr bwMode="auto">
            <a:xfrm>
              <a:off x="5064" y="1968"/>
              <a:ext cx="1344" cy="608"/>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grpSp>
      <p:grpSp>
        <p:nvGrpSpPr>
          <p:cNvPr id="5" name="Group 60"/>
          <p:cNvGrpSpPr>
            <a:grpSpLocks/>
          </p:cNvGrpSpPr>
          <p:nvPr/>
        </p:nvGrpSpPr>
        <p:grpSpPr bwMode="auto">
          <a:xfrm>
            <a:off x="-33867" y="4958646"/>
            <a:ext cx="9008533" cy="1397001"/>
            <a:chOff x="-24" y="3253"/>
            <a:chExt cx="6384" cy="990"/>
          </a:xfrm>
        </p:grpSpPr>
        <p:sp>
          <p:nvSpPr>
            <p:cNvPr id="55308" name="Text Box 51"/>
            <p:cNvSpPr txBox="1">
              <a:spLocks noChangeArrowheads="1"/>
            </p:cNvSpPr>
            <p:nvPr/>
          </p:nvSpPr>
          <p:spPr bwMode="auto">
            <a:xfrm>
              <a:off x="5400" y="3897"/>
              <a:ext cx="960"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Disease</a:t>
              </a:r>
            </a:p>
          </p:txBody>
        </p:sp>
        <p:sp>
          <p:nvSpPr>
            <p:cNvPr id="55309" name="Line 52"/>
            <p:cNvSpPr>
              <a:spLocks noChangeShapeType="1"/>
            </p:cNvSpPr>
            <p:nvPr/>
          </p:nvSpPr>
          <p:spPr bwMode="auto">
            <a:xfrm flipV="1">
              <a:off x="1128" y="3561"/>
              <a:ext cx="1248" cy="144"/>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10" name="Text Box 53"/>
            <p:cNvSpPr txBox="1">
              <a:spLocks noChangeArrowheads="1"/>
            </p:cNvSpPr>
            <p:nvPr/>
          </p:nvSpPr>
          <p:spPr bwMode="auto">
            <a:xfrm>
              <a:off x="2184" y="3369"/>
              <a:ext cx="2256"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Selection/retention</a:t>
              </a:r>
            </a:p>
          </p:txBody>
        </p:sp>
        <p:sp>
          <p:nvSpPr>
            <p:cNvPr id="55311" name="Line 54"/>
            <p:cNvSpPr>
              <a:spLocks noChangeShapeType="1"/>
            </p:cNvSpPr>
            <p:nvPr/>
          </p:nvSpPr>
          <p:spPr bwMode="auto">
            <a:xfrm flipH="1" flipV="1">
              <a:off x="4296" y="3561"/>
              <a:ext cx="816" cy="96"/>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12" name="Text Box 55"/>
            <p:cNvSpPr txBox="1">
              <a:spLocks noChangeArrowheads="1"/>
            </p:cNvSpPr>
            <p:nvPr/>
          </p:nvSpPr>
          <p:spPr bwMode="auto">
            <a:xfrm>
              <a:off x="-24" y="3321"/>
              <a:ext cx="1344" cy="608"/>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Other factors</a:t>
              </a:r>
            </a:p>
          </p:txBody>
        </p:sp>
        <p:sp>
          <p:nvSpPr>
            <p:cNvPr id="55313" name="Text Box 56"/>
            <p:cNvSpPr txBox="1">
              <a:spLocks noChangeArrowheads="1"/>
            </p:cNvSpPr>
            <p:nvPr/>
          </p:nvSpPr>
          <p:spPr bwMode="auto">
            <a:xfrm>
              <a:off x="4920" y="3253"/>
              <a:ext cx="1344" cy="608"/>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Other factors</a:t>
              </a:r>
            </a:p>
          </p:txBody>
        </p:sp>
        <p:sp>
          <p:nvSpPr>
            <p:cNvPr id="55314" name="Text Box 57"/>
            <p:cNvSpPr txBox="1">
              <a:spLocks noChangeArrowheads="1"/>
            </p:cNvSpPr>
            <p:nvPr/>
          </p:nvSpPr>
          <p:spPr bwMode="auto">
            <a:xfrm>
              <a:off x="1128" y="3906"/>
              <a:ext cx="1248"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grpSp>
      <p:grpSp>
        <p:nvGrpSpPr>
          <p:cNvPr id="6" name="Group 65"/>
          <p:cNvGrpSpPr>
            <a:grpSpLocks/>
          </p:cNvGrpSpPr>
          <p:nvPr/>
        </p:nvGrpSpPr>
        <p:grpSpPr bwMode="auto">
          <a:xfrm>
            <a:off x="0" y="3225800"/>
            <a:ext cx="9177867" cy="1761067"/>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grpSp>
    </p:spTree>
    <p:extLst>
      <p:ext uri="{BB962C8B-B14F-4D97-AF65-F5344CB8AC3E}">
        <p14:creationId xmlns:p14="http://schemas.microsoft.com/office/powerpoint/2010/main" val="219803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4200"/>
            <a:ext cx="9144000" cy="474133"/>
          </a:xfrm>
        </p:spPr>
        <p:txBody>
          <a:bodyPr/>
          <a:lstStyle/>
          <a:p>
            <a:r>
              <a:rPr lang="en-US" sz="2489" dirty="0"/>
              <a:t>Why does selection that is influenced by</a:t>
            </a:r>
            <a:br>
              <a:rPr lang="en-US" sz="2489" dirty="0"/>
            </a:br>
            <a:r>
              <a:rPr lang="en-US" sz="2489" dirty="0"/>
              <a:t> exposure and outcome induce bias?</a:t>
            </a:r>
          </a:p>
        </p:txBody>
      </p:sp>
      <p:sp>
        <p:nvSpPr>
          <p:cNvPr id="3" name="Content Placeholder 2"/>
          <p:cNvSpPr>
            <a:spLocks noGrp="1"/>
          </p:cNvSpPr>
          <p:nvPr>
            <p:ph idx="1"/>
          </p:nvPr>
        </p:nvSpPr>
        <p:spPr>
          <a:xfrm>
            <a:off x="101600" y="1058333"/>
            <a:ext cx="9144000" cy="4605867"/>
          </a:xfrm>
        </p:spPr>
        <p:txBody>
          <a:bodyPr/>
          <a:lstStyle/>
          <a:p>
            <a:pPr>
              <a:buNone/>
            </a:pPr>
            <a:r>
              <a:rPr lang="en-US" sz="2489" dirty="0"/>
              <a:t>Example</a:t>
            </a:r>
          </a:p>
          <a:p>
            <a:pPr marL="153813" indent="-153813"/>
            <a:r>
              <a:rPr lang="en-US" sz="2133" dirty="0"/>
              <a:t>Study: Does family wealth affect academic performance in young adults?</a:t>
            </a:r>
          </a:p>
          <a:p>
            <a:pPr marL="153813" indent="-153813"/>
            <a:r>
              <a:rPr lang="en-US" sz="2133" dirty="0"/>
              <a:t>Study sample:  Undergraduates at Harvard</a:t>
            </a:r>
          </a:p>
          <a:p>
            <a:pPr marL="153813" indent="-153813"/>
            <a:r>
              <a:rPr lang="en-US" sz="2133" dirty="0"/>
              <a:t>Widely rumored/appreciated that admission to Harvard is related to:</a:t>
            </a:r>
          </a:p>
          <a:p>
            <a:pPr marL="462850" lvl="1" indent="-252592"/>
            <a:r>
              <a:rPr lang="en-US" sz="2133" dirty="0"/>
              <a:t>Academic performance</a:t>
            </a:r>
          </a:p>
          <a:p>
            <a:pPr marL="462850" lvl="1" indent="-252592"/>
            <a:r>
              <a:rPr lang="en-US" sz="2133" dirty="0"/>
              <a:t>Family wealth</a:t>
            </a:r>
          </a:p>
          <a:p>
            <a:pPr>
              <a:buNone/>
            </a:pPr>
            <a:r>
              <a:rPr lang="en-US" dirty="0" smtClean="0"/>
              <a:t> </a:t>
            </a:r>
            <a:endParaRPr lang="en-US" dirty="0"/>
          </a:p>
        </p:txBody>
      </p:sp>
      <p:graphicFrame>
        <p:nvGraphicFramePr>
          <p:cNvPr id="4" name="Table 3"/>
          <p:cNvGraphicFramePr>
            <a:graphicFrameLocks noGrp="1"/>
          </p:cNvGraphicFramePr>
          <p:nvPr>
            <p:extLst/>
          </p:nvPr>
        </p:nvGraphicFramePr>
        <p:xfrm>
          <a:off x="3826933" y="2751667"/>
          <a:ext cx="5215467" cy="1381759"/>
        </p:xfrm>
        <a:graphic>
          <a:graphicData uri="http://schemas.openxmlformats.org/drawingml/2006/table">
            <a:tbl>
              <a:tblPr firstRow="1" bandRow="1">
                <a:tableStyleId>{2D5ABB26-0587-4C30-8999-92F81FD0307C}</a:tableStyleId>
              </a:tblPr>
              <a:tblGrid>
                <a:gridCol w="1320372"/>
                <a:gridCol w="1584445"/>
                <a:gridCol w="2310650"/>
              </a:tblGrid>
              <a:tr h="298027">
                <a:tc>
                  <a:txBody>
                    <a:bodyPr/>
                    <a:lstStyle/>
                    <a:p>
                      <a:pPr algn="ctr"/>
                      <a:r>
                        <a:rPr lang="en-US" sz="1400" dirty="0" smtClean="0"/>
                        <a:t>Participant</a:t>
                      </a:r>
                      <a:endParaRPr lang="en-US" sz="1400" dirty="0"/>
                    </a:p>
                  </a:txBody>
                  <a:tcPr marL="81280" marR="81280" marT="40640" marB="4064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Family wealth</a:t>
                      </a:r>
                      <a:endParaRPr lang="en-US" sz="1400" dirty="0"/>
                    </a:p>
                  </a:txBody>
                  <a:tcPr marL="81280" marR="81280" marT="40640" marB="4064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Academic Performance</a:t>
                      </a:r>
                      <a:endParaRPr lang="en-US" sz="1400" dirty="0"/>
                    </a:p>
                  </a:txBody>
                  <a:tcPr marL="81280" marR="81280" marT="40640" marB="4064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933">
                <a:tc>
                  <a:txBody>
                    <a:bodyPr/>
                    <a:lstStyle/>
                    <a:p>
                      <a:pPr algn="ctr"/>
                      <a:r>
                        <a:rPr lang="en-US" sz="1200" dirty="0" smtClean="0"/>
                        <a:t>1</a:t>
                      </a:r>
                      <a:endParaRPr lang="en-US" sz="1200" dirty="0"/>
                    </a:p>
                  </a:txBody>
                  <a:tcPr marL="81280" marR="81280" marT="40640" marB="40640">
                    <a:lnT w="12700" cap="flat" cmpd="sng" algn="ctr">
                      <a:solidFill>
                        <a:schemeClr val="tx1"/>
                      </a:solidFill>
                      <a:prstDash val="solid"/>
                      <a:round/>
                      <a:headEnd type="none" w="med" len="med"/>
                      <a:tailEnd type="none" w="med" len="med"/>
                    </a:lnT>
                  </a:tcPr>
                </a:tc>
                <a:tc>
                  <a:txBody>
                    <a:bodyPr/>
                    <a:lstStyle/>
                    <a:p>
                      <a:pPr algn="ctr"/>
                      <a:r>
                        <a:rPr lang="en-US" sz="1200" dirty="0" smtClean="0"/>
                        <a:t>Rich</a:t>
                      </a:r>
                      <a:endParaRPr lang="en-US" sz="1200" dirty="0"/>
                    </a:p>
                  </a:txBody>
                  <a:tcPr marL="81280" marR="81280" marT="40640" marB="40640">
                    <a:lnT w="12700" cap="flat" cmpd="sng" algn="ctr">
                      <a:solidFill>
                        <a:schemeClr val="tx1"/>
                      </a:solidFill>
                      <a:prstDash val="solid"/>
                      <a:round/>
                      <a:headEnd type="none" w="med" len="med"/>
                      <a:tailEnd type="none" w="med" len="med"/>
                    </a:lnT>
                  </a:tcPr>
                </a:tc>
                <a:tc>
                  <a:txBody>
                    <a:bodyPr/>
                    <a:lstStyle/>
                    <a:p>
                      <a:pPr algn="ctr"/>
                      <a:r>
                        <a:rPr lang="en-US" sz="1200" dirty="0" smtClean="0"/>
                        <a:t>Low</a:t>
                      </a:r>
                      <a:endParaRPr lang="en-US" sz="1200" dirty="0"/>
                    </a:p>
                  </a:txBody>
                  <a:tcPr marL="81280" marR="81280" marT="40640" marB="40640">
                    <a:lnT w="12700" cap="flat" cmpd="sng" algn="ctr">
                      <a:solidFill>
                        <a:schemeClr val="tx1"/>
                      </a:solidFill>
                      <a:prstDash val="solid"/>
                      <a:round/>
                      <a:headEnd type="none" w="med" len="med"/>
                      <a:tailEnd type="none" w="med" len="med"/>
                    </a:lnT>
                  </a:tcPr>
                </a:tc>
              </a:tr>
              <a:tr h="270933">
                <a:tc>
                  <a:txBody>
                    <a:bodyPr/>
                    <a:lstStyle/>
                    <a:p>
                      <a:pPr algn="ctr"/>
                      <a:r>
                        <a:rPr lang="en-US" sz="1200" dirty="0" smtClean="0"/>
                        <a:t>2</a:t>
                      </a:r>
                      <a:endParaRPr lang="en-US" sz="1200" dirty="0"/>
                    </a:p>
                  </a:txBody>
                  <a:tcPr marL="81280" marR="81280" marT="40640" marB="40640"/>
                </a:tc>
                <a:tc>
                  <a:txBody>
                    <a:bodyPr/>
                    <a:lstStyle/>
                    <a:p>
                      <a:pPr algn="ctr"/>
                      <a:r>
                        <a:rPr lang="en-US" sz="1200" dirty="0" smtClean="0"/>
                        <a:t>Poor</a:t>
                      </a:r>
                      <a:endParaRPr lang="en-US" sz="1200" dirty="0"/>
                    </a:p>
                  </a:txBody>
                  <a:tcPr marL="81280" marR="81280" marT="40640" marB="40640"/>
                </a:tc>
                <a:tc>
                  <a:txBody>
                    <a:bodyPr/>
                    <a:lstStyle/>
                    <a:p>
                      <a:pPr algn="ctr"/>
                      <a:r>
                        <a:rPr lang="en-US" sz="1200" dirty="0" smtClean="0"/>
                        <a:t>High</a:t>
                      </a:r>
                      <a:endParaRPr lang="en-US" sz="1200" dirty="0"/>
                    </a:p>
                  </a:txBody>
                  <a:tcPr marL="81280" marR="81280" marT="40640" marB="40640"/>
                </a:tc>
              </a:tr>
              <a:tr h="270933">
                <a:tc>
                  <a:txBody>
                    <a:bodyPr/>
                    <a:lstStyle/>
                    <a:p>
                      <a:pPr algn="ctr"/>
                      <a:r>
                        <a:rPr lang="en-US" sz="1200" dirty="0" smtClean="0"/>
                        <a:t>3</a:t>
                      </a:r>
                      <a:endParaRPr lang="en-US" sz="1200" dirty="0"/>
                    </a:p>
                  </a:txBody>
                  <a:tcPr marL="81280" marR="81280" marT="40640" marB="40640"/>
                </a:tc>
                <a:tc>
                  <a:txBody>
                    <a:bodyPr/>
                    <a:lstStyle/>
                    <a:p>
                      <a:pPr algn="ctr"/>
                      <a:r>
                        <a:rPr lang="en-US" sz="1200" dirty="0" smtClean="0"/>
                        <a:t>Rich</a:t>
                      </a:r>
                      <a:endParaRPr lang="en-US" sz="1200" dirty="0"/>
                    </a:p>
                  </a:txBody>
                  <a:tcPr marL="81280" marR="81280" marT="40640" marB="40640"/>
                </a:tc>
                <a:tc>
                  <a:txBody>
                    <a:bodyPr/>
                    <a:lstStyle/>
                    <a:p>
                      <a:pPr algn="ctr"/>
                      <a:r>
                        <a:rPr lang="en-US" sz="1200" dirty="0" smtClean="0"/>
                        <a:t>Low-medium</a:t>
                      </a:r>
                      <a:endParaRPr lang="en-US" sz="1200" dirty="0"/>
                    </a:p>
                  </a:txBody>
                  <a:tcPr marL="81280" marR="81280" marT="40640" marB="40640"/>
                </a:tc>
              </a:tr>
              <a:tr h="270933">
                <a:tc>
                  <a:txBody>
                    <a:bodyPr/>
                    <a:lstStyle/>
                    <a:p>
                      <a:pPr algn="ctr"/>
                      <a:r>
                        <a:rPr lang="en-US" sz="1200" dirty="0" smtClean="0"/>
                        <a:t>4</a:t>
                      </a:r>
                      <a:endParaRPr lang="en-US" sz="1200" dirty="0"/>
                    </a:p>
                  </a:txBody>
                  <a:tcPr marL="81280" marR="81280" marT="40640" marB="40640">
                    <a:lnB w="12700" cap="flat" cmpd="sng" algn="ctr">
                      <a:solidFill>
                        <a:schemeClr val="tx1"/>
                      </a:solidFill>
                      <a:prstDash val="solid"/>
                      <a:round/>
                      <a:headEnd type="none" w="med" len="med"/>
                      <a:tailEnd type="none" w="med" len="med"/>
                    </a:lnB>
                  </a:tcPr>
                </a:tc>
                <a:tc>
                  <a:txBody>
                    <a:bodyPr/>
                    <a:lstStyle/>
                    <a:p>
                      <a:pPr algn="ctr"/>
                      <a:r>
                        <a:rPr lang="en-US" sz="1200" dirty="0" smtClean="0"/>
                        <a:t>Poor</a:t>
                      </a:r>
                      <a:endParaRPr lang="en-US" sz="1200" dirty="0"/>
                    </a:p>
                  </a:txBody>
                  <a:tcPr marL="81280" marR="81280" marT="40640" marB="40640">
                    <a:lnB w="12700" cap="flat" cmpd="sng" algn="ctr">
                      <a:solidFill>
                        <a:schemeClr val="tx1"/>
                      </a:solidFill>
                      <a:prstDash val="solid"/>
                      <a:round/>
                      <a:headEnd type="none" w="med" len="med"/>
                      <a:tailEnd type="none" w="med" len="med"/>
                    </a:lnB>
                  </a:tcPr>
                </a:tc>
                <a:tc>
                  <a:txBody>
                    <a:bodyPr/>
                    <a:lstStyle/>
                    <a:p>
                      <a:pPr algn="ctr"/>
                      <a:r>
                        <a:rPr lang="en-US" sz="1200" dirty="0" smtClean="0"/>
                        <a:t>Very high</a:t>
                      </a:r>
                      <a:endParaRPr lang="en-US" sz="1200" dirty="0"/>
                    </a:p>
                  </a:txBody>
                  <a:tcPr marL="81280" marR="81280" marT="40640" marB="40640">
                    <a:lnB w="12700" cap="flat" cmpd="sng" algn="ctr">
                      <a:solidFill>
                        <a:schemeClr val="tx1"/>
                      </a:solidFill>
                      <a:prstDash val="solid"/>
                      <a:round/>
                      <a:headEnd type="none" w="med" len="med"/>
                      <a:tailEnd type="none" w="med" len="med"/>
                    </a:lnB>
                  </a:tcPr>
                </a:tc>
              </a:tr>
            </a:tbl>
          </a:graphicData>
        </a:graphic>
      </p:graphicFrame>
      <p:sp>
        <p:nvSpPr>
          <p:cNvPr id="5" name="Content Placeholder 2"/>
          <p:cNvSpPr txBox="1">
            <a:spLocks/>
          </p:cNvSpPr>
          <p:nvPr/>
        </p:nvSpPr>
        <p:spPr bwMode="auto">
          <a:xfrm>
            <a:off x="101600" y="3767667"/>
            <a:ext cx="3318933" cy="2370667"/>
          </a:xfrm>
          <a:prstGeom prst="rect">
            <a:avLst/>
          </a:prstGeom>
          <a:noFill/>
          <a:ln w="9525">
            <a:noFill/>
            <a:miter lim="800000"/>
            <a:headEnd/>
            <a:tailEnd/>
          </a:ln>
        </p:spPr>
        <p:txBody>
          <a:bodyPr vert="horz" wrap="square" lIns="81280" tIns="40640" rIns="81280" bIns="40640" numCol="1" anchor="t" anchorCtr="0" compatLnSpc="1">
            <a:prstTxWarp prst="textNoShape">
              <a:avLst/>
            </a:prstTxWarp>
          </a:bodyPr>
          <a:lstStyle/>
          <a:p>
            <a:pPr marL="254003" indent="-254003" eaLnBrk="0" hangingPunct="0">
              <a:spcBef>
                <a:spcPct val="20000"/>
              </a:spcBef>
              <a:buFont typeface="Arial" pitchFamily="34" charset="0"/>
              <a:buChar char="•"/>
            </a:pPr>
            <a:r>
              <a:rPr lang="en-US" sz="2133" kern="0" dirty="0">
                <a:solidFill>
                  <a:srgbClr val="000000"/>
                </a:solidFill>
                <a:latin typeface="Arial"/>
              </a:rPr>
              <a:t>Data not surprising because the more a participant has of one attribute that got him into the sample, the less he will need of the another</a:t>
            </a:r>
          </a:p>
        </p:txBody>
      </p:sp>
      <p:sp>
        <p:nvSpPr>
          <p:cNvPr id="6" name="Content Placeholder 2"/>
          <p:cNvSpPr txBox="1">
            <a:spLocks/>
          </p:cNvSpPr>
          <p:nvPr/>
        </p:nvSpPr>
        <p:spPr bwMode="auto">
          <a:xfrm>
            <a:off x="3285067" y="4241800"/>
            <a:ext cx="5621867" cy="812800"/>
          </a:xfrm>
          <a:prstGeom prst="rect">
            <a:avLst/>
          </a:prstGeom>
          <a:noFill/>
          <a:ln w="9525">
            <a:noFill/>
            <a:miter lim="800000"/>
            <a:headEnd/>
            <a:tailEnd/>
          </a:ln>
        </p:spPr>
        <p:txBody>
          <a:bodyPr vert="horz" wrap="square" lIns="81280" tIns="40640" rIns="81280" bIns="40640" numCol="1" anchor="t" anchorCtr="0" compatLnSpc="1">
            <a:prstTxWarp prst="textNoShape">
              <a:avLst/>
            </a:prstTxWarp>
          </a:bodyPr>
          <a:lstStyle/>
          <a:p>
            <a:pPr marL="254003" indent="-254003" eaLnBrk="0" hangingPunct="0">
              <a:spcBef>
                <a:spcPct val="20000"/>
              </a:spcBef>
              <a:buFont typeface="Arial" pitchFamily="34" charset="0"/>
              <a:buChar char="•"/>
            </a:pPr>
            <a:r>
              <a:rPr lang="en-US" sz="2133" kern="0" dirty="0">
                <a:solidFill>
                  <a:srgbClr val="000000"/>
                </a:solidFill>
                <a:latin typeface="Arial"/>
              </a:rPr>
              <a:t>Or, if participant has none of one attribute, he/she must have a lot of the other </a:t>
            </a:r>
          </a:p>
          <a:p>
            <a:pPr marL="304804" indent="-304804" eaLnBrk="0" hangingPunct="0">
              <a:spcBef>
                <a:spcPct val="20000"/>
              </a:spcBef>
              <a:defRPr/>
            </a:pPr>
            <a:r>
              <a:rPr lang="en-US" sz="2844" kern="0" dirty="0">
                <a:solidFill>
                  <a:srgbClr val="000000"/>
                </a:solidFill>
                <a:latin typeface="Arial"/>
              </a:rPr>
              <a:t> </a:t>
            </a:r>
          </a:p>
        </p:txBody>
      </p:sp>
      <p:sp>
        <p:nvSpPr>
          <p:cNvPr id="7" name="Content Placeholder 2"/>
          <p:cNvSpPr txBox="1">
            <a:spLocks/>
          </p:cNvSpPr>
          <p:nvPr/>
        </p:nvSpPr>
        <p:spPr bwMode="auto">
          <a:xfrm>
            <a:off x="3217333" y="4986867"/>
            <a:ext cx="5892800" cy="812800"/>
          </a:xfrm>
          <a:prstGeom prst="rect">
            <a:avLst/>
          </a:prstGeom>
          <a:noFill/>
          <a:ln w="9525">
            <a:noFill/>
            <a:miter lim="800000"/>
            <a:headEnd/>
            <a:tailEnd/>
          </a:ln>
        </p:spPr>
        <p:txBody>
          <a:bodyPr vert="horz" wrap="square" lIns="81280" tIns="40640" rIns="81280" bIns="40640" numCol="1" anchor="t" anchorCtr="0" compatLnSpc="1">
            <a:prstTxWarp prst="textNoShape">
              <a:avLst/>
            </a:prstTxWarp>
          </a:bodyPr>
          <a:lstStyle/>
          <a:p>
            <a:pPr marL="254003" indent="-254003" eaLnBrk="0" hangingPunct="0">
              <a:spcBef>
                <a:spcPts val="0"/>
              </a:spcBef>
            </a:pPr>
            <a:r>
              <a:rPr lang="en-US" sz="2133" kern="0" dirty="0">
                <a:solidFill>
                  <a:srgbClr val="FF0000"/>
                </a:solidFill>
                <a:latin typeface="Arial"/>
              </a:rPr>
              <a:t>Data, in aggregate, will show family wealth and acad. performance to be </a:t>
            </a:r>
            <a:r>
              <a:rPr lang="en-US" sz="2133" u="sng" kern="0" dirty="0">
                <a:solidFill>
                  <a:srgbClr val="FF0000"/>
                </a:solidFill>
                <a:latin typeface="Arial"/>
              </a:rPr>
              <a:t>inversely related.</a:t>
            </a:r>
          </a:p>
          <a:p>
            <a:pPr marL="254003" indent="-254003" eaLnBrk="0" hangingPunct="0">
              <a:spcBef>
                <a:spcPts val="0"/>
              </a:spcBef>
            </a:pPr>
            <a:r>
              <a:rPr lang="en-US" sz="2133" kern="0" dirty="0">
                <a:solidFill>
                  <a:srgbClr val="FF0000"/>
                </a:solidFill>
                <a:latin typeface="Arial"/>
              </a:rPr>
              <a:t>This is not the case in target population (all young adults); the problem is selection bias</a:t>
            </a:r>
          </a:p>
          <a:p>
            <a:pPr marL="304804" indent="-304804" eaLnBrk="0" hangingPunct="0">
              <a:spcBef>
                <a:spcPct val="20000"/>
              </a:spcBef>
              <a:defRPr/>
            </a:pPr>
            <a:r>
              <a:rPr lang="en-US" sz="2844" kern="0" dirty="0">
                <a:solidFill>
                  <a:srgbClr val="000000"/>
                </a:solidFill>
                <a:latin typeface="Arial"/>
              </a:rPr>
              <a:t> </a:t>
            </a:r>
          </a:p>
        </p:txBody>
      </p:sp>
    </p:spTree>
    <p:extLst>
      <p:ext uri="{BB962C8B-B14F-4D97-AF65-F5344CB8AC3E}">
        <p14:creationId xmlns:p14="http://schemas.microsoft.com/office/powerpoint/2010/main" val="223881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75734" y="651934"/>
            <a:ext cx="8017933" cy="474133"/>
          </a:xfrm>
        </p:spPr>
        <p:txBody>
          <a:bodyPr/>
          <a:lstStyle/>
          <a:p>
            <a:r>
              <a:rPr lang="en-US" sz="2489" dirty="0"/>
              <a:t>Mechanisms of Unequal Selection Probabilities in Cross-Sectional Studies</a:t>
            </a:r>
          </a:p>
        </p:txBody>
      </p:sp>
      <p:sp>
        <p:nvSpPr>
          <p:cNvPr id="58371" name="Rectangle 3"/>
          <p:cNvSpPr>
            <a:spLocks noGrp="1" noChangeArrowheads="1"/>
          </p:cNvSpPr>
          <p:nvPr>
            <p:ph type="body" idx="1"/>
          </p:nvPr>
        </p:nvSpPr>
        <p:spPr>
          <a:xfrm>
            <a:off x="745067" y="4309533"/>
            <a:ext cx="8229600" cy="2032000"/>
          </a:xfrm>
        </p:spPr>
        <p:txBody>
          <a:bodyPr/>
          <a:lstStyle/>
          <a:p>
            <a:pPr marL="406405" indent="-406405">
              <a:lnSpc>
                <a:spcPct val="80000"/>
              </a:lnSpc>
              <a:buFont typeface="+mj-lt"/>
              <a:buAutoNum type="arabicPeriod" startAt="2"/>
            </a:pPr>
            <a:r>
              <a:rPr lang="en-US" sz="1778" dirty="0"/>
              <a:t>Non-participation amongst eligibles whom you have approached</a:t>
            </a:r>
          </a:p>
          <a:p>
            <a:pPr marL="606785" lvl="1" indent="-200380">
              <a:lnSpc>
                <a:spcPct val="80000"/>
              </a:lnSpc>
              <a:buFontTx/>
              <a:buChar char="•"/>
            </a:pPr>
            <a:r>
              <a:rPr lang="en-US" sz="1600" dirty="0"/>
              <a:t>“Non-response” (eligible subjects in accessible population decline participation according to exposure &amp; outcome)</a:t>
            </a:r>
          </a:p>
          <a:p>
            <a:pPr marL="745076" lvl="1" indent="-338671">
              <a:lnSpc>
                <a:spcPct val="80000"/>
              </a:lnSpc>
              <a:buFontTx/>
              <a:buChar char="•"/>
            </a:pPr>
            <a:endParaRPr lang="en-US" sz="1600" dirty="0"/>
          </a:p>
          <a:p>
            <a:pPr marL="406405" indent="-406405">
              <a:lnSpc>
                <a:spcPct val="80000"/>
              </a:lnSpc>
              <a:buFontTx/>
              <a:buAutoNum type="arabicPeriod" startAt="2"/>
            </a:pPr>
            <a:r>
              <a:rPr lang="en-US" sz="1778" dirty="0"/>
              <a:t>Some people whom you would like to sample never become available to ask</a:t>
            </a:r>
          </a:p>
          <a:p>
            <a:pPr marL="606785" lvl="1" indent="-200380">
              <a:lnSpc>
                <a:spcPct val="80000"/>
              </a:lnSpc>
              <a:buFontTx/>
              <a:buChar char="•"/>
            </a:pPr>
            <a:r>
              <a:rPr lang="en-US" sz="1600" dirty="0"/>
              <a:t>Drop out, competing events, and/or death from disease influenced by/associated with both exposure &amp; outcome</a:t>
            </a:r>
          </a:p>
          <a:p>
            <a:pPr marL="745076" lvl="1" indent="-338671">
              <a:lnSpc>
                <a:spcPct val="80000"/>
              </a:lnSpc>
            </a:pPr>
            <a:endParaRPr lang="en-US" sz="1600" dirty="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372533" y="1334911"/>
            <a:ext cx="5012267" cy="2839156"/>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2946400" y="3090333"/>
            <a:ext cx="1625600" cy="1219200"/>
          </a:xfrm>
          <a:prstGeom prst="line">
            <a:avLst/>
          </a:prstGeom>
          <a:noFill/>
          <a:ln w="952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8374" name="Freeform 16"/>
          <p:cNvSpPr>
            <a:spLocks/>
          </p:cNvSpPr>
          <p:nvPr/>
        </p:nvSpPr>
        <p:spPr bwMode="auto">
          <a:xfrm rot="21256615">
            <a:off x="393785" y="2320464"/>
            <a:ext cx="2384470" cy="3300805"/>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pPr algn="ctr" eaLnBrk="0" hangingPunct="0"/>
            <a:endParaRPr lang="en-US" sz="2844" dirty="0">
              <a:solidFill>
                <a:srgbClr val="000000"/>
              </a:solidFill>
            </a:endParaRPr>
          </a:p>
        </p:txBody>
      </p:sp>
      <p:sp>
        <p:nvSpPr>
          <p:cNvPr id="58376" name="Rectangle 19"/>
          <p:cNvSpPr>
            <a:spLocks noChangeArrowheads="1"/>
          </p:cNvSpPr>
          <p:nvPr/>
        </p:nvSpPr>
        <p:spPr bwMode="auto">
          <a:xfrm>
            <a:off x="5791200" y="1261533"/>
            <a:ext cx="3048000" cy="1625600"/>
          </a:xfrm>
          <a:prstGeom prst="rect">
            <a:avLst/>
          </a:prstGeom>
          <a:noFill/>
          <a:ln w="9525">
            <a:noFill/>
            <a:miter lim="800000"/>
            <a:headEnd/>
            <a:tailEnd/>
          </a:ln>
        </p:spPr>
        <p:txBody>
          <a:bodyPr/>
          <a:lstStyle/>
          <a:p>
            <a:pPr marL="660408" lvl="1" indent="-254003" eaLnBrk="0" hangingPunct="0">
              <a:spcBef>
                <a:spcPct val="20000"/>
              </a:spcBef>
            </a:pPr>
            <a:r>
              <a:rPr lang="en-US" sz="2133" dirty="0">
                <a:solidFill>
                  <a:srgbClr val="000000"/>
                </a:solidFill>
                <a:latin typeface="Arial" charset="0"/>
              </a:rPr>
              <a:t>	</a:t>
            </a:r>
          </a:p>
        </p:txBody>
      </p:sp>
      <p:sp>
        <p:nvSpPr>
          <p:cNvPr id="58377" name="Text Box 20"/>
          <p:cNvSpPr txBox="1">
            <a:spLocks noChangeArrowheads="1"/>
          </p:cNvSpPr>
          <p:nvPr/>
        </p:nvSpPr>
        <p:spPr bwMode="auto">
          <a:xfrm>
            <a:off x="1388533" y="1532467"/>
            <a:ext cx="406400" cy="256545"/>
          </a:xfrm>
          <a:prstGeom prst="rect">
            <a:avLst/>
          </a:prstGeom>
          <a:noFill/>
          <a:ln w="9525" algn="ctr">
            <a:noFill/>
            <a:miter lim="800000"/>
            <a:headEnd/>
            <a:tailEnd/>
          </a:ln>
        </p:spPr>
        <p:txBody>
          <a:bodyPr>
            <a:spAutoFit/>
          </a:bodyPr>
          <a:lstStyle/>
          <a:p>
            <a:pPr algn="ctr" eaLnBrk="0" hangingPunct="0">
              <a:spcBef>
                <a:spcPct val="50000"/>
              </a:spcBef>
            </a:pPr>
            <a:r>
              <a:rPr lang="en-US" sz="1067" dirty="0">
                <a:solidFill>
                  <a:srgbClr val="000000"/>
                </a:solidFill>
                <a:latin typeface="Arial" charset="0"/>
              </a:rPr>
              <a:t>CE</a:t>
            </a:r>
          </a:p>
        </p:txBody>
      </p:sp>
      <p:sp>
        <p:nvSpPr>
          <p:cNvPr id="14" name="TextBox 13"/>
          <p:cNvSpPr txBox="1"/>
          <p:nvPr/>
        </p:nvSpPr>
        <p:spPr>
          <a:xfrm>
            <a:off x="5520267" y="1275080"/>
            <a:ext cx="3386667" cy="1405256"/>
          </a:xfrm>
          <a:prstGeom prst="rect">
            <a:avLst/>
          </a:prstGeom>
          <a:noFill/>
        </p:spPr>
        <p:txBody>
          <a:bodyPr wrap="square" rtlCol="0">
            <a:spAutoFit/>
          </a:bodyPr>
          <a:lstStyle/>
          <a:p>
            <a:pPr algn="ctr" eaLnBrk="0" hangingPunct="0"/>
            <a:r>
              <a:rPr lang="en-US" sz="2133" dirty="0">
                <a:solidFill>
                  <a:srgbClr val="000000"/>
                </a:solidFill>
                <a:latin typeface="Arial" charset="0"/>
              </a:rPr>
              <a:t>Assuming that the goal is to identify determinants of disease development (causal research)</a:t>
            </a:r>
            <a:endParaRPr lang="en-US" sz="2133" dirty="0">
              <a:solidFill>
                <a:srgbClr val="000000"/>
              </a:solidFill>
            </a:endParaRPr>
          </a:p>
        </p:txBody>
      </p:sp>
      <p:sp>
        <p:nvSpPr>
          <p:cNvPr id="15" name="Rectangle 3"/>
          <p:cNvSpPr txBox="1">
            <a:spLocks noChangeArrowheads="1"/>
          </p:cNvSpPr>
          <p:nvPr/>
        </p:nvSpPr>
        <p:spPr bwMode="auto">
          <a:xfrm>
            <a:off x="5384800" y="2819400"/>
            <a:ext cx="3778904" cy="1083733"/>
          </a:xfrm>
          <a:prstGeom prst="rect">
            <a:avLst/>
          </a:prstGeom>
          <a:noFill/>
          <a:ln w="9525">
            <a:noFill/>
            <a:miter lim="800000"/>
            <a:headEnd/>
            <a:tailEnd/>
          </a:ln>
        </p:spPr>
        <p:txBody>
          <a:bodyPr vert="horz" wrap="square" lIns="81280" tIns="40640" rIns="81280" bIns="40640" numCol="1" anchor="t" anchorCtr="0" compatLnSpc="1">
            <a:prstTxWarp prst="textNoShape">
              <a:avLst/>
            </a:prstTxWarp>
          </a:bodyPr>
          <a:lstStyle/>
          <a:p>
            <a:pPr marL="406405" indent="-406405" eaLnBrk="0" hangingPunct="0">
              <a:lnSpc>
                <a:spcPct val="80000"/>
              </a:lnSpc>
              <a:spcBef>
                <a:spcPct val="20000"/>
              </a:spcBef>
              <a:buFont typeface="+mj-lt"/>
              <a:buAutoNum type="arabicPeriod"/>
              <a:defRPr/>
            </a:pPr>
            <a:r>
              <a:rPr lang="en-US" sz="1778" kern="0" dirty="0">
                <a:solidFill>
                  <a:srgbClr val="000000"/>
                </a:solidFill>
                <a:latin typeface="Arial"/>
              </a:rPr>
              <a:t>Unwise choice of a study sample as representative of target population. </a:t>
            </a:r>
          </a:p>
          <a:p>
            <a:pPr marL="664642" lvl="1" indent="-258237" eaLnBrk="0" hangingPunct="0">
              <a:lnSpc>
                <a:spcPct val="80000"/>
              </a:lnSpc>
              <a:spcBef>
                <a:spcPct val="20000"/>
              </a:spcBef>
              <a:buFont typeface="Arial" panose="020B0604020202020204" pitchFamily="34" charset="0"/>
              <a:buChar char="•"/>
              <a:defRPr/>
            </a:pPr>
            <a:r>
              <a:rPr lang="en-US" sz="1778" kern="0" dirty="0">
                <a:solidFill>
                  <a:srgbClr val="000000"/>
                </a:solidFill>
                <a:latin typeface="Arial"/>
              </a:rPr>
              <a:t>Study sample influenced by both exposure and outcome  (e.g., Harvard study) </a:t>
            </a:r>
            <a:endParaRPr lang="en-US" sz="1600" kern="0" dirty="0">
              <a:solidFill>
                <a:srgbClr val="000000"/>
              </a:solidFill>
              <a:latin typeface="Arial"/>
            </a:endParaRPr>
          </a:p>
        </p:txBody>
      </p:sp>
      <p:sp>
        <p:nvSpPr>
          <p:cNvPr id="16" name="Line 5"/>
          <p:cNvSpPr>
            <a:spLocks noChangeShapeType="1"/>
          </p:cNvSpPr>
          <p:nvPr/>
        </p:nvSpPr>
        <p:spPr bwMode="auto">
          <a:xfrm flipH="1" flipV="1">
            <a:off x="5249333" y="3090333"/>
            <a:ext cx="406400" cy="338667"/>
          </a:xfrm>
          <a:prstGeom prst="line">
            <a:avLst/>
          </a:prstGeom>
          <a:noFill/>
          <a:ln w="952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17" name="Freeform 16"/>
          <p:cNvSpPr>
            <a:spLocks/>
          </p:cNvSpPr>
          <p:nvPr/>
        </p:nvSpPr>
        <p:spPr bwMode="auto">
          <a:xfrm rot="2073596">
            <a:off x="2105685" y="1377826"/>
            <a:ext cx="1266900" cy="1518380"/>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pPr algn="ctr" eaLnBrk="0" hangingPunct="0"/>
            <a:endParaRPr lang="en-US" sz="2844" dirty="0">
              <a:solidFill>
                <a:srgbClr val="000000"/>
              </a:solidFill>
            </a:endParaRPr>
          </a:p>
        </p:txBody>
      </p:sp>
      <p:sp>
        <p:nvSpPr>
          <p:cNvPr id="2" name="Freeform 1"/>
          <p:cNvSpPr/>
          <p:nvPr/>
        </p:nvSpPr>
        <p:spPr bwMode="auto">
          <a:xfrm>
            <a:off x="811182" y="1716910"/>
            <a:ext cx="729500" cy="1223804"/>
          </a:xfrm>
          <a:custGeom>
            <a:avLst/>
            <a:gdLst>
              <a:gd name="connsiteX0" fmla="*/ 643266 w 820687"/>
              <a:gd name="connsiteY0" fmla="*/ 1376779 h 1376779"/>
              <a:gd name="connsiteX1" fmla="*/ 1821 w 820687"/>
              <a:gd name="connsiteY1" fmla="*/ 148480 h 1376779"/>
              <a:gd name="connsiteX2" fmla="*/ 820687 w 820687"/>
              <a:gd name="connsiteY2" fmla="*/ 66594 h 1376779"/>
            </a:gdLst>
            <a:ahLst/>
            <a:cxnLst>
              <a:cxn ang="0">
                <a:pos x="connsiteX0" y="connsiteY0"/>
              </a:cxn>
              <a:cxn ang="0">
                <a:pos x="connsiteX1" y="connsiteY1"/>
              </a:cxn>
              <a:cxn ang="0">
                <a:pos x="connsiteX2" y="connsiteY2"/>
              </a:cxn>
            </a:cxnLst>
            <a:rect l="l" t="t" r="r" b="b"/>
            <a:pathLst>
              <a:path w="820687" h="1376779">
                <a:moveTo>
                  <a:pt x="643266" y="1376779"/>
                </a:moveTo>
                <a:cubicBezTo>
                  <a:pt x="307758" y="871811"/>
                  <a:pt x="-27749" y="366844"/>
                  <a:pt x="1821" y="148480"/>
                </a:cubicBezTo>
                <a:cubicBezTo>
                  <a:pt x="31391" y="-69884"/>
                  <a:pt x="426039" y="-1645"/>
                  <a:pt x="820687" y="66594"/>
                </a:cubicBezTo>
              </a:path>
            </a:pathLst>
          </a:custGeom>
          <a:noFill/>
          <a:ln w="9525" cap="flat" cmpd="sng" algn="ctr">
            <a:solidFill>
              <a:schemeClr val="tx1"/>
            </a:solidFill>
            <a:prstDash val="solid"/>
            <a:round/>
            <a:headEnd type="none" w="med" len="med"/>
            <a:tailEnd type="triangle" w="med" len="med"/>
          </a:ln>
          <a:effectLst/>
        </p:spPr>
        <p:txBody>
          <a:bodyPr vert="horz" wrap="none" lIns="81280" tIns="40640" rIns="81280" bIns="40640" numCol="1" rtlCol="0" anchor="ctr" anchorCtr="0" compatLnSpc="1">
            <a:prstTxWarp prst="textNoShape">
              <a:avLst/>
            </a:prstTxWarp>
          </a:bodyPr>
          <a:lstStyle/>
          <a:p>
            <a:pPr algn="ctr" eaLnBrk="0" hangingPunct="0"/>
            <a:endParaRPr lang="en-US" sz="2844" dirty="0">
              <a:solidFill>
                <a:srgbClr val="000000"/>
              </a:solidFill>
            </a:endParaRPr>
          </a:p>
        </p:txBody>
      </p:sp>
    </p:spTree>
    <p:extLst>
      <p:ext uri="{BB962C8B-B14F-4D97-AF65-F5344CB8AC3E}">
        <p14:creationId xmlns:p14="http://schemas.microsoft.com/office/powerpoint/2010/main" val="377269002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descr="nested case control diagram"/>
          <p:cNvPicPr>
            <a:picLocks noChangeAspect="1" noChangeArrowheads="1"/>
          </p:cNvPicPr>
          <p:nvPr/>
        </p:nvPicPr>
        <p:blipFill>
          <a:blip r:embed="rId3" cstate="print">
            <a:lum bright="6000"/>
          </a:blip>
          <a:srcRect l="3751" t="27499" r="6250"/>
          <a:stretch>
            <a:fillRect/>
          </a:stretch>
        </p:blipFill>
        <p:spPr bwMode="auto">
          <a:xfrm>
            <a:off x="575733" y="1310923"/>
            <a:ext cx="5080000" cy="2727677"/>
          </a:xfrm>
          <a:prstGeom prst="rect">
            <a:avLst/>
          </a:prstGeom>
          <a:noFill/>
          <a:ln w="9525">
            <a:noFill/>
            <a:miter lim="800000"/>
            <a:headEnd/>
            <a:tailEnd/>
          </a:ln>
        </p:spPr>
      </p:pic>
      <p:sp>
        <p:nvSpPr>
          <p:cNvPr id="66563" name="Rectangle 2"/>
          <p:cNvSpPr>
            <a:spLocks noGrp="1" noChangeArrowheads="1"/>
          </p:cNvSpPr>
          <p:nvPr>
            <p:ph type="title"/>
          </p:nvPr>
        </p:nvSpPr>
        <p:spPr>
          <a:xfrm>
            <a:off x="575734" y="651934"/>
            <a:ext cx="8017933" cy="474133"/>
          </a:xfrm>
        </p:spPr>
        <p:txBody>
          <a:bodyPr/>
          <a:lstStyle/>
          <a:p>
            <a:r>
              <a:rPr lang="en-US" sz="2489" dirty="0"/>
              <a:t>Mechanisms of Unequal Selection Probabilities in Case-Control Studies</a:t>
            </a:r>
          </a:p>
        </p:txBody>
      </p:sp>
      <p:sp>
        <p:nvSpPr>
          <p:cNvPr id="66564" name="Rectangle 7"/>
          <p:cNvSpPr>
            <a:spLocks noChangeArrowheads="1"/>
          </p:cNvSpPr>
          <p:nvPr/>
        </p:nvSpPr>
        <p:spPr bwMode="auto">
          <a:xfrm>
            <a:off x="5317067" y="1329267"/>
            <a:ext cx="3522133" cy="1625600"/>
          </a:xfrm>
          <a:prstGeom prst="rect">
            <a:avLst/>
          </a:prstGeom>
          <a:noFill/>
          <a:ln w="9525">
            <a:noFill/>
            <a:miter lim="800000"/>
            <a:headEnd/>
            <a:tailEnd/>
          </a:ln>
        </p:spPr>
        <p:txBody>
          <a:bodyPr/>
          <a:lstStyle/>
          <a:p>
            <a:pPr marL="660408" lvl="1" indent="-254003" eaLnBrk="0" hangingPunct="0">
              <a:spcBef>
                <a:spcPct val="20000"/>
              </a:spcBef>
            </a:pPr>
            <a:r>
              <a:rPr lang="en-US" sz="2133" dirty="0">
                <a:solidFill>
                  <a:srgbClr val="000000"/>
                </a:solidFill>
                <a:latin typeface="Arial" charset="0"/>
              </a:rPr>
              <a:t>1. Violation of the study base principle (choosing the wrong controls)</a:t>
            </a:r>
          </a:p>
          <a:p>
            <a:pPr marL="660408" lvl="1" indent="-254003" eaLnBrk="0" hangingPunct="0">
              <a:spcBef>
                <a:spcPct val="20000"/>
              </a:spcBef>
              <a:buFontTx/>
              <a:buChar char="–"/>
            </a:pPr>
            <a:endParaRPr lang="en-US" sz="356" dirty="0">
              <a:solidFill>
                <a:srgbClr val="000000"/>
              </a:solidFill>
              <a:latin typeface="Arial" charset="0"/>
            </a:endParaRPr>
          </a:p>
          <a:p>
            <a:pPr marL="660408" lvl="1" indent="-254003" eaLnBrk="0" hangingPunct="0">
              <a:spcBef>
                <a:spcPct val="20000"/>
              </a:spcBef>
            </a:pPr>
            <a:r>
              <a:rPr lang="en-US" sz="2133" dirty="0">
                <a:solidFill>
                  <a:srgbClr val="000000"/>
                </a:solidFill>
                <a:latin typeface="Arial" charset="0"/>
              </a:rPr>
              <a:t>   </a:t>
            </a:r>
            <a:r>
              <a:rPr lang="en-US" sz="1778" dirty="0">
                <a:solidFill>
                  <a:srgbClr val="000000"/>
                </a:solidFill>
                <a:latin typeface="Arial" charset="0"/>
              </a:rPr>
              <a:t>PLUS, since exposure and disease present at the outset, all the same mechanisms seen in cross-sectional study:</a:t>
            </a:r>
          </a:p>
        </p:txBody>
      </p:sp>
      <p:sp>
        <p:nvSpPr>
          <p:cNvPr id="66565" name="Line 4"/>
          <p:cNvSpPr>
            <a:spLocks noChangeShapeType="1"/>
          </p:cNvSpPr>
          <p:nvPr/>
        </p:nvSpPr>
        <p:spPr bwMode="auto">
          <a:xfrm flipV="1">
            <a:off x="2540000" y="4174067"/>
            <a:ext cx="948267" cy="203200"/>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66566" name="Line 9"/>
          <p:cNvSpPr>
            <a:spLocks noChangeShapeType="1"/>
          </p:cNvSpPr>
          <p:nvPr/>
        </p:nvSpPr>
        <p:spPr bwMode="auto">
          <a:xfrm flipV="1">
            <a:off x="3556000" y="2074334"/>
            <a:ext cx="677333" cy="2099733"/>
          </a:xfrm>
          <a:prstGeom prst="line">
            <a:avLst/>
          </a:prstGeom>
          <a:noFill/>
          <a:ln w="9525">
            <a:solidFill>
              <a:schemeClr val="tx1"/>
            </a:solidFill>
            <a:round/>
            <a:headEnd/>
            <a:tailEnd type="stealth" w="med" len="med"/>
          </a:ln>
        </p:spPr>
        <p:txBody>
          <a:bodyPr wrap="none" anchor="ctr"/>
          <a:lstStyle/>
          <a:p>
            <a:pPr algn="ctr" eaLnBrk="0" hangingPunct="0"/>
            <a:endParaRPr lang="en-US" sz="2844" dirty="0">
              <a:solidFill>
                <a:srgbClr val="000000"/>
              </a:solidFill>
            </a:endParaRPr>
          </a:p>
        </p:txBody>
      </p:sp>
      <p:sp>
        <p:nvSpPr>
          <p:cNvPr id="66567" name="Line 10"/>
          <p:cNvSpPr>
            <a:spLocks noChangeShapeType="1"/>
          </p:cNvSpPr>
          <p:nvPr/>
        </p:nvSpPr>
        <p:spPr bwMode="auto">
          <a:xfrm flipV="1">
            <a:off x="3488267" y="3971926"/>
            <a:ext cx="1038578" cy="202140"/>
          </a:xfrm>
          <a:prstGeom prst="line">
            <a:avLst/>
          </a:prstGeom>
          <a:noFill/>
          <a:ln w="9525">
            <a:solidFill>
              <a:schemeClr val="tx1"/>
            </a:solidFill>
            <a:round/>
            <a:headEnd/>
            <a:tailEnd type="stealth" w="med" len="med"/>
          </a:ln>
        </p:spPr>
        <p:txBody>
          <a:bodyPr wrap="none" anchor="ctr"/>
          <a:lstStyle/>
          <a:p>
            <a:pPr algn="ctr" eaLnBrk="0" hangingPunct="0"/>
            <a:endParaRPr lang="en-US" sz="2844" dirty="0">
              <a:solidFill>
                <a:srgbClr val="000000"/>
              </a:solidFill>
            </a:endParaRPr>
          </a:p>
        </p:txBody>
      </p:sp>
      <p:sp>
        <p:nvSpPr>
          <p:cNvPr id="66568" name="Line 11"/>
          <p:cNvSpPr>
            <a:spLocks noChangeShapeType="1"/>
          </p:cNvSpPr>
          <p:nvPr/>
        </p:nvSpPr>
        <p:spPr bwMode="auto">
          <a:xfrm flipH="1">
            <a:off x="5249334" y="1803401"/>
            <a:ext cx="677333" cy="1679222"/>
          </a:xfrm>
          <a:prstGeom prst="line">
            <a:avLst/>
          </a:prstGeom>
          <a:noFill/>
          <a:ln w="9525">
            <a:solidFill>
              <a:schemeClr val="tx1"/>
            </a:solidFill>
            <a:round/>
            <a:headEnd/>
            <a:tailEnd type="stealth" w="med" len="med"/>
          </a:ln>
        </p:spPr>
        <p:txBody>
          <a:bodyPr wrap="none" anchor="ctr"/>
          <a:lstStyle/>
          <a:p>
            <a:pPr algn="ctr" eaLnBrk="0" hangingPunct="0"/>
            <a:endParaRPr lang="en-US" sz="2844" dirty="0">
              <a:solidFill>
                <a:srgbClr val="000000"/>
              </a:solidFill>
            </a:endParaRPr>
          </a:p>
        </p:txBody>
      </p:sp>
      <p:sp>
        <p:nvSpPr>
          <p:cNvPr id="66569" name="Freeform 5"/>
          <p:cNvSpPr>
            <a:spLocks/>
          </p:cNvSpPr>
          <p:nvPr/>
        </p:nvSpPr>
        <p:spPr bwMode="auto">
          <a:xfrm rot="20848271">
            <a:off x="263053" y="2369707"/>
            <a:ext cx="2450494" cy="3204440"/>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pPr algn="ctr" eaLnBrk="0" hangingPunct="0"/>
            <a:endParaRPr lang="en-US" sz="2844" dirty="0">
              <a:solidFill>
                <a:srgbClr val="000000"/>
              </a:solidFill>
            </a:endParaRPr>
          </a:p>
        </p:txBody>
      </p:sp>
      <p:sp>
        <p:nvSpPr>
          <p:cNvPr id="66571" name="Rectangle 14"/>
          <p:cNvSpPr>
            <a:spLocks noChangeArrowheads="1"/>
          </p:cNvSpPr>
          <p:nvPr/>
        </p:nvSpPr>
        <p:spPr bwMode="auto">
          <a:xfrm>
            <a:off x="711200" y="4377267"/>
            <a:ext cx="8229600" cy="2032000"/>
          </a:xfrm>
          <a:prstGeom prst="rect">
            <a:avLst/>
          </a:prstGeom>
          <a:noFill/>
          <a:ln w="9525">
            <a:noFill/>
            <a:miter lim="800000"/>
            <a:headEnd/>
            <a:tailEnd/>
          </a:ln>
        </p:spPr>
        <p:txBody>
          <a:bodyPr/>
          <a:lstStyle/>
          <a:p>
            <a:pPr marL="541873" indent="-541873" eaLnBrk="0" hangingPunct="0">
              <a:lnSpc>
                <a:spcPct val="80000"/>
              </a:lnSpc>
              <a:spcBef>
                <a:spcPct val="20000"/>
              </a:spcBef>
              <a:buFontTx/>
              <a:buAutoNum type="arabicPeriod" startAt="2"/>
            </a:pPr>
            <a:r>
              <a:rPr lang="en-US" sz="1778" dirty="0">
                <a:solidFill>
                  <a:srgbClr val="000000"/>
                </a:solidFill>
                <a:latin typeface="Arial" charset="0"/>
              </a:rPr>
              <a:t>Non-participation amongst eligibles whom you have approached</a:t>
            </a:r>
          </a:p>
          <a:p>
            <a:pPr marL="764832" lvl="1" indent="-207436" eaLnBrk="0" hangingPunct="0">
              <a:lnSpc>
                <a:spcPct val="80000"/>
              </a:lnSpc>
              <a:spcBef>
                <a:spcPct val="20000"/>
              </a:spcBef>
              <a:buFontTx/>
              <a:buChar char="•"/>
            </a:pPr>
            <a:r>
              <a:rPr lang="en-US" sz="1600" dirty="0">
                <a:solidFill>
                  <a:srgbClr val="000000"/>
                </a:solidFill>
                <a:latin typeface="Arial" charset="0"/>
              </a:rPr>
              <a:t>“Non-response” (eligible subjects in accessible population decline participation according to exposure &amp; outcome).  This can be among cases and/or controls.</a:t>
            </a:r>
          </a:p>
          <a:p>
            <a:pPr marL="880544" lvl="1" indent="-474139" eaLnBrk="0" hangingPunct="0">
              <a:lnSpc>
                <a:spcPct val="80000"/>
              </a:lnSpc>
              <a:spcBef>
                <a:spcPct val="20000"/>
              </a:spcBef>
              <a:buFontTx/>
              <a:buChar char="•"/>
            </a:pPr>
            <a:endParaRPr lang="en-US" sz="1600" dirty="0">
              <a:solidFill>
                <a:srgbClr val="000000"/>
              </a:solidFill>
              <a:latin typeface="Arial" charset="0"/>
            </a:endParaRPr>
          </a:p>
          <a:p>
            <a:pPr marL="541873" indent="-541873" eaLnBrk="0" hangingPunct="0">
              <a:lnSpc>
                <a:spcPct val="80000"/>
              </a:lnSpc>
              <a:spcBef>
                <a:spcPct val="20000"/>
              </a:spcBef>
              <a:buFontTx/>
              <a:buAutoNum type="arabicPeriod" startAt="2"/>
            </a:pPr>
            <a:r>
              <a:rPr lang="en-US" sz="1778" dirty="0">
                <a:solidFill>
                  <a:srgbClr val="000000"/>
                </a:solidFill>
                <a:latin typeface="Arial" charset="0"/>
              </a:rPr>
              <a:t>Some people never become available to select</a:t>
            </a:r>
          </a:p>
          <a:p>
            <a:pPr marL="764832" lvl="1" indent="-207436" eaLnBrk="0" hangingPunct="0">
              <a:lnSpc>
                <a:spcPct val="80000"/>
              </a:lnSpc>
              <a:spcBef>
                <a:spcPct val="20000"/>
              </a:spcBef>
              <a:buFontTx/>
              <a:buChar char="•"/>
            </a:pPr>
            <a:r>
              <a:rPr lang="en-US" sz="1600" dirty="0">
                <a:solidFill>
                  <a:srgbClr val="000000"/>
                </a:solidFill>
                <a:latin typeface="Arial"/>
              </a:rPr>
              <a:t>Drop out and/or competing events influenced by/associated with both exposure and disease</a:t>
            </a:r>
          </a:p>
          <a:p>
            <a:pPr marL="880544" lvl="1" indent="-474139" eaLnBrk="0" hangingPunct="0">
              <a:lnSpc>
                <a:spcPct val="80000"/>
              </a:lnSpc>
              <a:spcBef>
                <a:spcPct val="20000"/>
              </a:spcBef>
              <a:buFontTx/>
              <a:buChar char="–"/>
            </a:pPr>
            <a:endParaRPr lang="en-US" sz="1600" dirty="0">
              <a:solidFill>
                <a:srgbClr val="000000"/>
              </a:solidFill>
              <a:latin typeface="Arial" charset="0"/>
            </a:endParaRPr>
          </a:p>
        </p:txBody>
      </p:sp>
      <p:sp>
        <p:nvSpPr>
          <p:cNvPr id="66573" name="Text Box 17"/>
          <p:cNvSpPr txBox="1">
            <a:spLocks noChangeArrowheads="1"/>
          </p:cNvSpPr>
          <p:nvPr/>
        </p:nvSpPr>
        <p:spPr bwMode="auto">
          <a:xfrm>
            <a:off x="1388533" y="1532467"/>
            <a:ext cx="406400" cy="256545"/>
          </a:xfrm>
          <a:prstGeom prst="rect">
            <a:avLst/>
          </a:prstGeom>
          <a:noFill/>
          <a:ln w="9525" algn="ctr">
            <a:noFill/>
            <a:miter lim="800000"/>
            <a:headEnd/>
            <a:tailEnd/>
          </a:ln>
        </p:spPr>
        <p:txBody>
          <a:bodyPr>
            <a:spAutoFit/>
          </a:bodyPr>
          <a:lstStyle/>
          <a:p>
            <a:pPr algn="ctr" eaLnBrk="0" hangingPunct="0">
              <a:spcBef>
                <a:spcPct val="50000"/>
              </a:spcBef>
            </a:pPr>
            <a:r>
              <a:rPr lang="en-US" sz="1067" dirty="0">
                <a:solidFill>
                  <a:srgbClr val="000000"/>
                </a:solidFill>
                <a:latin typeface="Arial" charset="0"/>
              </a:rPr>
              <a:t>CE</a:t>
            </a:r>
          </a:p>
        </p:txBody>
      </p:sp>
      <p:sp>
        <p:nvSpPr>
          <p:cNvPr id="66574" name="Line 18"/>
          <p:cNvSpPr>
            <a:spLocks noChangeShapeType="1"/>
          </p:cNvSpPr>
          <p:nvPr/>
        </p:nvSpPr>
        <p:spPr bwMode="auto">
          <a:xfrm flipH="1" flipV="1">
            <a:off x="1253067" y="1938867"/>
            <a:ext cx="203200" cy="880533"/>
          </a:xfrm>
          <a:prstGeom prst="line">
            <a:avLst/>
          </a:prstGeom>
          <a:noFill/>
          <a:ln w="9525">
            <a:solidFill>
              <a:schemeClr val="tx1"/>
            </a:solidFill>
            <a:round/>
            <a:headEnd/>
            <a:tailEnd type="stealth" w="med" len="med"/>
          </a:ln>
        </p:spPr>
        <p:txBody>
          <a:bodyPr wrap="none" anchor="ctr"/>
          <a:lstStyle/>
          <a:p>
            <a:pPr algn="ctr" eaLnBrk="0" hangingPunct="0"/>
            <a:endParaRPr lang="en-US" sz="2844" dirty="0">
              <a:solidFill>
                <a:srgbClr val="000000"/>
              </a:solidFill>
            </a:endParaRPr>
          </a:p>
        </p:txBody>
      </p:sp>
      <p:sp>
        <p:nvSpPr>
          <p:cNvPr id="13" name="Text Box 44"/>
          <p:cNvSpPr txBox="1">
            <a:spLocks noChangeArrowheads="1"/>
          </p:cNvSpPr>
          <p:nvPr/>
        </p:nvSpPr>
        <p:spPr bwMode="auto">
          <a:xfrm>
            <a:off x="1524001" y="2209800"/>
            <a:ext cx="217311" cy="174343"/>
          </a:xfrm>
          <a:prstGeom prst="rect">
            <a:avLst/>
          </a:prstGeom>
          <a:solidFill>
            <a:srgbClr val="FF0000"/>
          </a:solidFill>
          <a:ln w="9525">
            <a:noFill/>
            <a:miter lim="800000"/>
            <a:headEnd/>
            <a:tailEnd/>
          </a:ln>
        </p:spPr>
        <p:txBody>
          <a:bodyPr>
            <a:spAutoFit/>
          </a:bodyPr>
          <a:lstStyle/>
          <a:p>
            <a:pPr algn="ctr" eaLnBrk="0" hangingPunct="0">
              <a:spcBef>
                <a:spcPct val="50000"/>
              </a:spcBef>
            </a:pPr>
            <a:endParaRPr lang="en-US" sz="533" i="1" dirty="0">
              <a:solidFill>
                <a:srgbClr val="000000"/>
              </a:solidFill>
            </a:endParaRPr>
          </a:p>
        </p:txBody>
      </p:sp>
      <p:sp>
        <p:nvSpPr>
          <p:cNvPr id="14" name="Text Box 44"/>
          <p:cNvSpPr txBox="1">
            <a:spLocks noChangeArrowheads="1"/>
          </p:cNvSpPr>
          <p:nvPr/>
        </p:nvSpPr>
        <p:spPr bwMode="auto">
          <a:xfrm>
            <a:off x="1509889" y="2954867"/>
            <a:ext cx="217311" cy="174343"/>
          </a:xfrm>
          <a:prstGeom prst="rect">
            <a:avLst/>
          </a:prstGeom>
          <a:solidFill>
            <a:srgbClr val="FF0000"/>
          </a:solidFill>
          <a:ln w="9525">
            <a:noFill/>
            <a:miter lim="800000"/>
            <a:headEnd/>
            <a:tailEnd/>
          </a:ln>
        </p:spPr>
        <p:txBody>
          <a:bodyPr>
            <a:spAutoFit/>
          </a:bodyPr>
          <a:lstStyle/>
          <a:p>
            <a:pPr algn="ctr" eaLnBrk="0" hangingPunct="0">
              <a:spcBef>
                <a:spcPct val="50000"/>
              </a:spcBef>
            </a:pPr>
            <a:endParaRPr lang="en-US" sz="533" i="1" dirty="0">
              <a:solidFill>
                <a:srgbClr val="000000"/>
              </a:solidFill>
            </a:endParaRPr>
          </a:p>
        </p:txBody>
      </p:sp>
      <p:sp>
        <p:nvSpPr>
          <p:cNvPr id="19" name="Text Box 44"/>
          <p:cNvSpPr txBox="1">
            <a:spLocks noChangeArrowheads="1"/>
          </p:cNvSpPr>
          <p:nvPr/>
        </p:nvSpPr>
        <p:spPr bwMode="auto">
          <a:xfrm>
            <a:off x="2404534" y="3400778"/>
            <a:ext cx="217311" cy="174343"/>
          </a:xfrm>
          <a:prstGeom prst="rect">
            <a:avLst/>
          </a:prstGeom>
          <a:solidFill>
            <a:srgbClr val="FF0000"/>
          </a:solidFill>
          <a:ln w="9525">
            <a:noFill/>
            <a:miter lim="800000"/>
            <a:headEnd/>
            <a:tailEnd/>
          </a:ln>
        </p:spPr>
        <p:txBody>
          <a:bodyPr>
            <a:spAutoFit/>
          </a:bodyPr>
          <a:lstStyle/>
          <a:p>
            <a:pPr algn="ctr" eaLnBrk="0" hangingPunct="0">
              <a:spcBef>
                <a:spcPct val="50000"/>
              </a:spcBef>
            </a:pPr>
            <a:endParaRPr lang="en-US" sz="533" i="1" dirty="0">
              <a:solidFill>
                <a:srgbClr val="000000"/>
              </a:solidFill>
            </a:endParaRPr>
          </a:p>
        </p:txBody>
      </p:sp>
      <p:sp>
        <p:nvSpPr>
          <p:cNvPr id="20" name="Text Box 44"/>
          <p:cNvSpPr txBox="1">
            <a:spLocks noChangeArrowheads="1"/>
          </p:cNvSpPr>
          <p:nvPr/>
        </p:nvSpPr>
        <p:spPr bwMode="auto">
          <a:xfrm>
            <a:off x="1509889" y="3265311"/>
            <a:ext cx="217311" cy="174343"/>
          </a:xfrm>
          <a:prstGeom prst="rect">
            <a:avLst/>
          </a:prstGeom>
          <a:solidFill>
            <a:srgbClr val="FF0000"/>
          </a:solidFill>
          <a:ln w="9525">
            <a:noFill/>
            <a:miter lim="800000"/>
            <a:headEnd/>
            <a:tailEnd/>
          </a:ln>
        </p:spPr>
        <p:txBody>
          <a:bodyPr>
            <a:spAutoFit/>
          </a:bodyPr>
          <a:lstStyle/>
          <a:p>
            <a:pPr algn="ctr" eaLnBrk="0" hangingPunct="0">
              <a:spcBef>
                <a:spcPct val="50000"/>
              </a:spcBef>
            </a:pPr>
            <a:endParaRPr lang="en-US" sz="533" i="1" dirty="0">
              <a:solidFill>
                <a:srgbClr val="000000"/>
              </a:solidFill>
            </a:endParaRPr>
          </a:p>
        </p:txBody>
      </p:sp>
      <p:sp>
        <p:nvSpPr>
          <p:cNvPr id="21" name="Text Box 44"/>
          <p:cNvSpPr txBox="1">
            <a:spLocks noChangeArrowheads="1"/>
          </p:cNvSpPr>
          <p:nvPr/>
        </p:nvSpPr>
        <p:spPr bwMode="auto">
          <a:xfrm>
            <a:off x="2424289" y="2384778"/>
            <a:ext cx="217311" cy="174343"/>
          </a:xfrm>
          <a:prstGeom prst="rect">
            <a:avLst/>
          </a:prstGeom>
          <a:solidFill>
            <a:srgbClr val="FF0000"/>
          </a:solidFill>
          <a:ln w="9525">
            <a:noFill/>
            <a:miter lim="800000"/>
            <a:headEnd/>
            <a:tailEnd/>
          </a:ln>
        </p:spPr>
        <p:txBody>
          <a:bodyPr>
            <a:spAutoFit/>
          </a:bodyPr>
          <a:lstStyle/>
          <a:p>
            <a:pPr algn="ctr" eaLnBrk="0" hangingPunct="0">
              <a:spcBef>
                <a:spcPct val="50000"/>
              </a:spcBef>
            </a:pPr>
            <a:endParaRPr lang="en-US" sz="533" i="1" dirty="0">
              <a:solidFill>
                <a:srgbClr val="000000"/>
              </a:solidFill>
            </a:endParaRPr>
          </a:p>
        </p:txBody>
      </p:sp>
      <p:sp>
        <p:nvSpPr>
          <p:cNvPr id="22" name="Text Box 44"/>
          <p:cNvSpPr txBox="1">
            <a:spLocks noChangeArrowheads="1"/>
          </p:cNvSpPr>
          <p:nvPr/>
        </p:nvSpPr>
        <p:spPr bwMode="auto">
          <a:xfrm>
            <a:off x="2424289" y="2683934"/>
            <a:ext cx="217311" cy="174343"/>
          </a:xfrm>
          <a:prstGeom prst="rect">
            <a:avLst/>
          </a:prstGeom>
          <a:solidFill>
            <a:srgbClr val="FF0000"/>
          </a:solidFill>
          <a:ln w="9525">
            <a:noFill/>
            <a:miter lim="800000"/>
            <a:headEnd/>
            <a:tailEnd/>
          </a:ln>
        </p:spPr>
        <p:txBody>
          <a:bodyPr>
            <a:spAutoFit/>
          </a:bodyPr>
          <a:lstStyle/>
          <a:p>
            <a:pPr algn="ctr" eaLnBrk="0" hangingPunct="0">
              <a:spcBef>
                <a:spcPct val="50000"/>
              </a:spcBef>
            </a:pPr>
            <a:endParaRPr lang="en-US" sz="533" i="1" dirty="0">
              <a:solidFill>
                <a:srgbClr val="000000"/>
              </a:solidFill>
            </a:endParaRPr>
          </a:p>
        </p:txBody>
      </p:sp>
      <p:sp>
        <p:nvSpPr>
          <p:cNvPr id="23" name="Text Box 44"/>
          <p:cNvSpPr txBox="1">
            <a:spLocks noChangeArrowheads="1"/>
          </p:cNvSpPr>
          <p:nvPr/>
        </p:nvSpPr>
        <p:spPr bwMode="auto">
          <a:xfrm>
            <a:off x="2661356" y="2886005"/>
            <a:ext cx="217311" cy="174343"/>
          </a:xfrm>
          <a:prstGeom prst="rect">
            <a:avLst/>
          </a:prstGeom>
          <a:solidFill>
            <a:srgbClr val="FF0000"/>
          </a:solidFill>
          <a:ln w="9525">
            <a:noFill/>
            <a:miter lim="800000"/>
            <a:headEnd/>
            <a:tailEnd/>
          </a:ln>
        </p:spPr>
        <p:txBody>
          <a:bodyPr>
            <a:spAutoFit/>
          </a:bodyPr>
          <a:lstStyle/>
          <a:p>
            <a:pPr algn="ctr" eaLnBrk="0" hangingPunct="0">
              <a:spcBef>
                <a:spcPct val="50000"/>
              </a:spcBef>
            </a:pPr>
            <a:endParaRPr lang="en-US" sz="533" i="1" dirty="0">
              <a:solidFill>
                <a:srgbClr val="000000"/>
              </a:solidFill>
            </a:endParaRPr>
          </a:p>
        </p:txBody>
      </p:sp>
      <p:sp>
        <p:nvSpPr>
          <p:cNvPr id="24" name="Text Box 44"/>
          <p:cNvSpPr txBox="1">
            <a:spLocks noChangeArrowheads="1"/>
          </p:cNvSpPr>
          <p:nvPr/>
        </p:nvSpPr>
        <p:spPr bwMode="auto">
          <a:xfrm>
            <a:off x="2661356" y="3158067"/>
            <a:ext cx="217311" cy="174343"/>
          </a:xfrm>
          <a:prstGeom prst="rect">
            <a:avLst/>
          </a:prstGeom>
          <a:solidFill>
            <a:srgbClr val="FF0000"/>
          </a:solidFill>
          <a:ln w="9525">
            <a:noFill/>
            <a:miter lim="800000"/>
            <a:headEnd/>
            <a:tailEnd/>
          </a:ln>
        </p:spPr>
        <p:txBody>
          <a:bodyPr>
            <a:spAutoFit/>
          </a:bodyPr>
          <a:lstStyle/>
          <a:p>
            <a:pPr algn="ctr" eaLnBrk="0" hangingPunct="0">
              <a:spcBef>
                <a:spcPct val="50000"/>
              </a:spcBef>
            </a:pPr>
            <a:endParaRPr lang="en-US" sz="533" i="1" dirty="0">
              <a:solidFill>
                <a:srgbClr val="000000"/>
              </a:solidFill>
            </a:endParaRPr>
          </a:p>
        </p:txBody>
      </p:sp>
      <p:sp>
        <p:nvSpPr>
          <p:cNvPr id="25" name="Text Box 44"/>
          <p:cNvSpPr txBox="1">
            <a:spLocks noChangeArrowheads="1"/>
          </p:cNvSpPr>
          <p:nvPr/>
        </p:nvSpPr>
        <p:spPr bwMode="auto">
          <a:xfrm>
            <a:off x="2661356" y="2181578"/>
            <a:ext cx="217311" cy="174343"/>
          </a:xfrm>
          <a:prstGeom prst="rect">
            <a:avLst/>
          </a:prstGeom>
          <a:solidFill>
            <a:srgbClr val="FF0000"/>
          </a:solidFill>
          <a:ln w="9525">
            <a:noFill/>
            <a:miter lim="800000"/>
            <a:headEnd/>
            <a:tailEnd/>
          </a:ln>
        </p:spPr>
        <p:txBody>
          <a:bodyPr>
            <a:spAutoFit/>
          </a:bodyPr>
          <a:lstStyle/>
          <a:p>
            <a:pPr algn="ctr" eaLnBrk="0" hangingPunct="0">
              <a:spcBef>
                <a:spcPct val="50000"/>
              </a:spcBef>
            </a:pPr>
            <a:endParaRPr lang="en-US" sz="533" i="1" dirty="0">
              <a:solidFill>
                <a:srgbClr val="000000"/>
              </a:solidFill>
            </a:endParaRPr>
          </a:p>
        </p:txBody>
      </p:sp>
      <p:sp>
        <p:nvSpPr>
          <p:cNvPr id="26" name="Text Box 44"/>
          <p:cNvSpPr txBox="1">
            <a:spLocks noChangeArrowheads="1"/>
          </p:cNvSpPr>
          <p:nvPr/>
        </p:nvSpPr>
        <p:spPr bwMode="auto">
          <a:xfrm>
            <a:off x="3338689" y="2791178"/>
            <a:ext cx="217311" cy="174343"/>
          </a:xfrm>
          <a:prstGeom prst="rect">
            <a:avLst/>
          </a:prstGeom>
          <a:solidFill>
            <a:srgbClr val="FF0000"/>
          </a:solidFill>
          <a:ln w="9525">
            <a:noFill/>
            <a:miter lim="800000"/>
            <a:headEnd/>
            <a:tailEnd/>
          </a:ln>
        </p:spPr>
        <p:txBody>
          <a:bodyPr>
            <a:spAutoFit/>
          </a:bodyPr>
          <a:lstStyle/>
          <a:p>
            <a:pPr algn="ctr" eaLnBrk="0" hangingPunct="0">
              <a:spcBef>
                <a:spcPct val="50000"/>
              </a:spcBef>
            </a:pPr>
            <a:endParaRPr lang="en-US" sz="533" i="1" dirty="0">
              <a:solidFill>
                <a:srgbClr val="000000"/>
              </a:solidFill>
            </a:endParaRPr>
          </a:p>
        </p:txBody>
      </p:sp>
      <p:sp>
        <p:nvSpPr>
          <p:cNvPr id="27" name="Text Box 44"/>
          <p:cNvSpPr txBox="1">
            <a:spLocks noChangeArrowheads="1"/>
          </p:cNvSpPr>
          <p:nvPr/>
        </p:nvSpPr>
        <p:spPr bwMode="auto">
          <a:xfrm>
            <a:off x="3338689" y="2413000"/>
            <a:ext cx="217311" cy="174343"/>
          </a:xfrm>
          <a:prstGeom prst="rect">
            <a:avLst/>
          </a:prstGeom>
          <a:solidFill>
            <a:srgbClr val="FF0000"/>
          </a:solidFill>
          <a:ln w="9525">
            <a:noFill/>
            <a:miter lim="800000"/>
            <a:headEnd/>
            <a:tailEnd/>
          </a:ln>
        </p:spPr>
        <p:txBody>
          <a:bodyPr>
            <a:spAutoFit/>
          </a:bodyPr>
          <a:lstStyle/>
          <a:p>
            <a:pPr algn="ctr" eaLnBrk="0" hangingPunct="0">
              <a:spcBef>
                <a:spcPct val="50000"/>
              </a:spcBef>
            </a:pPr>
            <a:endParaRPr lang="en-US" sz="533" i="1" dirty="0">
              <a:solidFill>
                <a:srgbClr val="000000"/>
              </a:solidFill>
            </a:endParaRPr>
          </a:p>
        </p:txBody>
      </p:sp>
      <p:sp>
        <p:nvSpPr>
          <p:cNvPr id="28" name="Text Box 44"/>
          <p:cNvSpPr txBox="1">
            <a:spLocks noChangeArrowheads="1"/>
          </p:cNvSpPr>
          <p:nvPr/>
        </p:nvSpPr>
        <p:spPr bwMode="auto">
          <a:xfrm>
            <a:off x="3352801" y="3158067"/>
            <a:ext cx="217311" cy="174343"/>
          </a:xfrm>
          <a:prstGeom prst="rect">
            <a:avLst/>
          </a:prstGeom>
          <a:solidFill>
            <a:srgbClr val="FF0000"/>
          </a:solidFill>
          <a:ln w="9525">
            <a:noFill/>
            <a:miter lim="800000"/>
            <a:headEnd/>
            <a:tailEnd/>
          </a:ln>
        </p:spPr>
        <p:txBody>
          <a:bodyPr>
            <a:spAutoFit/>
          </a:bodyPr>
          <a:lstStyle/>
          <a:p>
            <a:pPr algn="ctr" eaLnBrk="0" hangingPunct="0">
              <a:spcBef>
                <a:spcPct val="50000"/>
              </a:spcBef>
            </a:pPr>
            <a:endParaRPr lang="en-US" sz="533" i="1" dirty="0">
              <a:solidFill>
                <a:srgbClr val="000000"/>
              </a:solidFill>
            </a:endParaRPr>
          </a:p>
        </p:txBody>
      </p:sp>
      <p:sp>
        <p:nvSpPr>
          <p:cNvPr id="29" name="TextBox 54"/>
          <p:cNvSpPr txBox="1">
            <a:spLocks noChangeArrowheads="1"/>
          </p:cNvSpPr>
          <p:nvPr/>
        </p:nvSpPr>
        <p:spPr bwMode="auto">
          <a:xfrm>
            <a:off x="4560216" y="3564467"/>
            <a:ext cx="881524" cy="338554"/>
          </a:xfrm>
          <a:prstGeom prst="rect">
            <a:avLst/>
          </a:prstGeom>
          <a:solidFill>
            <a:schemeClr val="bg1"/>
          </a:solidFill>
          <a:ln w="9525">
            <a:noFill/>
            <a:miter lim="800000"/>
            <a:headEnd/>
            <a:tailEnd/>
          </a:ln>
        </p:spPr>
        <p:txBody>
          <a:bodyPr wrap="none">
            <a:spAutoFit/>
          </a:bodyPr>
          <a:lstStyle/>
          <a:p>
            <a:pPr algn="ctr" eaLnBrk="0" hangingPunct="0"/>
            <a:r>
              <a:rPr lang="en-US" sz="1600" dirty="0">
                <a:solidFill>
                  <a:srgbClr val="FF0066"/>
                </a:solidFill>
                <a:latin typeface="Calibri" pitchFamily="34" charset="0"/>
              </a:rPr>
              <a:t>Controls</a:t>
            </a:r>
          </a:p>
        </p:txBody>
      </p:sp>
      <p:sp>
        <p:nvSpPr>
          <p:cNvPr id="30" name="Rectangle 29"/>
          <p:cNvSpPr/>
          <p:nvPr/>
        </p:nvSpPr>
        <p:spPr>
          <a:xfrm rot="5400000">
            <a:off x="4763911" y="3260726"/>
            <a:ext cx="474133" cy="9482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fontAlgn="auto" hangingPunct="0">
              <a:spcBef>
                <a:spcPts val="0"/>
              </a:spcBef>
              <a:spcAft>
                <a:spcPts val="0"/>
              </a:spcAft>
              <a:defRPr/>
            </a:pPr>
            <a:r>
              <a:rPr lang="en-US" sz="1600" dirty="0">
                <a:solidFill>
                  <a:srgbClr val="FFFFFF"/>
                </a:solidFill>
              </a:rPr>
              <a:t>controls</a:t>
            </a:r>
          </a:p>
        </p:txBody>
      </p:sp>
      <p:sp>
        <p:nvSpPr>
          <p:cNvPr id="31" name="Rectangle 30"/>
          <p:cNvSpPr/>
          <p:nvPr/>
        </p:nvSpPr>
        <p:spPr>
          <a:xfrm rot="5400000">
            <a:off x="856544" y="3416300"/>
            <a:ext cx="474133" cy="948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fontAlgn="auto" hangingPunct="0">
              <a:spcBef>
                <a:spcPts val="0"/>
              </a:spcBef>
              <a:spcAft>
                <a:spcPts val="0"/>
              </a:spcAft>
              <a:defRPr/>
            </a:pPr>
            <a:r>
              <a:rPr lang="en-US" sz="1600" dirty="0">
                <a:solidFill>
                  <a:srgbClr val="FFFFFF"/>
                </a:solidFill>
              </a:rPr>
              <a:t>controls</a:t>
            </a:r>
          </a:p>
        </p:txBody>
      </p:sp>
      <p:sp>
        <p:nvSpPr>
          <p:cNvPr id="32" name="Rectangle 31"/>
          <p:cNvSpPr/>
          <p:nvPr/>
        </p:nvSpPr>
        <p:spPr>
          <a:xfrm rot="5400000">
            <a:off x="474134" y="1092200"/>
            <a:ext cx="474133" cy="948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fontAlgn="auto" hangingPunct="0">
              <a:spcBef>
                <a:spcPts val="0"/>
              </a:spcBef>
              <a:spcAft>
                <a:spcPts val="0"/>
              </a:spcAft>
              <a:defRPr/>
            </a:pPr>
            <a:r>
              <a:rPr lang="en-US" sz="1600" dirty="0">
                <a:solidFill>
                  <a:srgbClr val="FFFFFF"/>
                </a:solidFill>
              </a:rPr>
              <a:t>controls</a:t>
            </a:r>
          </a:p>
        </p:txBody>
      </p:sp>
      <p:sp>
        <p:nvSpPr>
          <p:cNvPr id="33" name="Rectangle 32"/>
          <p:cNvSpPr/>
          <p:nvPr/>
        </p:nvSpPr>
        <p:spPr>
          <a:xfrm rot="5400000">
            <a:off x="-428562" y="2417470"/>
            <a:ext cx="1550632" cy="593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fontAlgn="auto" hangingPunct="0">
              <a:spcBef>
                <a:spcPts val="0"/>
              </a:spcBef>
              <a:spcAft>
                <a:spcPts val="0"/>
              </a:spcAft>
              <a:defRPr/>
            </a:pPr>
            <a:r>
              <a:rPr lang="en-US" sz="1600" dirty="0">
                <a:solidFill>
                  <a:srgbClr val="FFFFFF"/>
                </a:solidFill>
              </a:rPr>
              <a:t>controls</a:t>
            </a:r>
          </a:p>
        </p:txBody>
      </p:sp>
    </p:spTree>
    <p:extLst>
      <p:ext uri="{BB962C8B-B14F-4D97-AF65-F5344CB8AC3E}">
        <p14:creationId xmlns:p14="http://schemas.microsoft.com/office/powerpoint/2010/main" val="129407295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448734"/>
            <a:ext cx="7772400" cy="474133"/>
          </a:xfrm>
        </p:spPr>
        <p:txBody>
          <a:bodyPr/>
          <a:lstStyle/>
          <a:p>
            <a:r>
              <a:rPr lang="en-US" sz="2489" dirty="0"/>
              <a:t>For Selection Bias to Occur at Cohort Front End</a:t>
            </a:r>
          </a:p>
        </p:txBody>
      </p:sp>
      <p:sp>
        <p:nvSpPr>
          <p:cNvPr id="55299" name="Rectangle 3"/>
          <p:cNvSpPr>
            <a:spLocks noGrp="1" noChangeArrowheads="1"/>
          </p:cNvSpPr>
          <p:nvPr>
            <p:ph type="body" idx="1"/>
          </p:nvPr>
        </p:nvSpPr>
        <p:spPr>
          <a:xfrm>
            <a:off x="-33867" y="855133"/>
            <a:ext cx="9177867" cy="4605867"/>
          </a:xfrm>
        </p:spPr>
        <p:txBody>
          <a:bodyPr/>
          <a:lstStyle/>
          <a:p>
            <a:pPr marL="210259" indent="-210259"/>
            <a:r>
              <a:rPr lang="en-US" sz="2133" dirty="0"/>
              <a:t>For selection bias to occur “under the null”: A person’s selection/retention must be influenced/</a:t>
            </a:r>
            <a:r>
              <a:rPr lang="en-US" sz="2133" dirty="0">
                <a:solidFill>
                  <a:srgbClr val="FF0000"/>
                </a:solidFill>
              </a:rPr>
              <a:t>associated</a:t>
            </a:r>
            <a:r>
              <a:rPr lang="en-US" sz="2133" dirty="0"/>
              <a:t> </a:t>
            </a:r>
            <a:r>
              <a:rPr lang="en-US" sz="2133" dirty="0">
                <a:solidFill>
                  <a:srgbClr val="FF0000"/>
                </a:solidFill>
              </a:rPr>
              <a:t>with</a:t>
            </a:r>
            <a:r>
              <a:rPr lang="en-US" sz="2133" dirty="0"/>
              <a:t> BOTH his/her exposure and outcome</a:t>
            </a:r>
          </a:p>
        </p:txBody>
      </p:sp>
      <p:grpSp>
        <p:nvGrpSpPr>
          <p:cNvPr id="2" name="Group 9"/>
          <p:cNvGrpSpPr>
            <a:grpSpLocks/>
          </p:cNvGrpSpPr>
          <p:nvPr/>
        </p:nvGrpSpPr>
        <p:grpSpPr bwMode="auto">
          <a:xfrm>
            <a:off x="643467" y="1803402"/>
            <a:ext cx="8500533" cy="1220611"/>
            <a:chOff x="456" y="1161"/>
            <a:chExt cx="6024" cy="865"/>
          </a:xfrm>
        </p:grpSpPr>
        <p:sp>
          <p:nvSpPr>
            <p:cNvPr id="55331" name="Line 4"/>
            <p:cNvSpPr>
              <a:spLocks noChangeShapeType="1"/>
            </p:cNvSpPr>
            <p:nvPr/>
          </p:nvSpPr>
          <p:spPr bwMode="auto">
            <a:xfrm flipV="1">
              <a:off x="1608" y="1449"/>
              <a:ext cx="1200" cy="240"/>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32" name="Line 5"/>
            <p:cNvSpPr>
              <a:spLocks noChangeShapeType="1"/>
            </p:cNvSpPr>
            <p:nvPr/>
          </p:nvSpPr>
          <p:spPr bwMode="auto">
            <a:xfrm flipH="1" flipV="1">
              <a:off x="3912" y="1449"/>
              <a:ext cx="1392" cy="240"/>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33" name="Text Box 6"/>
            <p:cNvSpPr txBox="1">
              <a:spLocks noChangeArrowheads="1"/>
            </p:cNvSpPr>
            <p:nvPr/>
          </p:nvSpPr>
          <p:spPr bwMode="auto">
            <a:xfrm>
              <a:off x="2232" y="1161"/>
              <a:ext cx="2256"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Selection</a:t>
              </a:r>
            </a:p>
          </p:txBody>
        </p:sp>
        <p:sp>
          <p:nvSpPr>
            <p:cNvPr id="55334" name="Text Box 7"/>
            <p:cNvSpPr txBox="1">
              <a:spLocks noChangeArrowheads="1"/>
            </p:cNvSpPr>
            <p:nvPr/>
          </p:nvSpPr>
          <p:spPr bwMode="auto">
            <a:xfrm>
              <a:off x="456" y="1641"/>
              <a:ext cx="2256"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Exposure</a:t>
              </a:r>
            </a:p>
          </p:txBody>
        </p:sp>
        <p:sp>
          <p:nvSpPr>
            <p:cNvPr id="55335" name="Text Box 8"/>
            <p:cNvSpPr txBox="1">
              <a:spLocks noChangeArrowheads="1"/>
            </p:cNvSpPr>
            <p:nvPr/>
          </p:nvSpPr>
          <p:spPr bwMode="auto">
            <a:xfrm>
              <a:off x="4224" y="1689"/>
              <a:ext cx="2256"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Disease</a:t>
              </a:r>
            </a:p>
          </p:txBody>
        </p:sp>
      </p:grpSp>
      <p:grpSp>
        <p:nvGrpSpPr>
          <p:cNvPr id="3" name="Group 41"/>
          <p:cNvGrpSpPr>
            <a:grpSpLocks/>
          </p:cNvGrpSpPr>
          <p:nvPr/>
        </p:nvGrpSpPr>
        <p:grpSpPr bwMode="auto">
          <a:xfrm>
            <a:off x="-304800" y="3225801"/>
            <a:ext cx="5080000" cy="1639711"/>
            <a:chOff x="-216" y="1988"/>
            <a:chExt cx="3600" cy="116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25" name="Text Box 13"/>
            <p:cNvSpPr txBox="1">
              <a:spLocks noChangeArrowheads="1"/>
            </p:cNvSpPr>
            <p:nvPr/>
          </p:nvSpPr>
          <p:spPr bwMode="auto">
            <a:xfrm>
              <a:off x="1128" y="2234"/>
              <a:ext cx="1344"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Selection</a:t>
              </a:r>
            </a:p>
          </p:txBody>
        </p:sp>
        <p:sp>
          <p:nvSpPr>
            <p:cNvPr id="55326" name="Text Box 14"/>
            <p:cNvSpPr txBox="1">
              <a:spLocks noChangeArrowheads="1"/>
            </p:cNvSpPr>
            <p:nvPr/>
          </p:nvSpPr>
          <p:spPr bwMode="auto">
            <a:xfrm>
              <a:off x="72" y="2813"/>
              <a:ext cx="1248"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Exposure</a:t>
              </a:r>
            </a:p>
          </p:txBody>
        </p:sp>
        <p:sp>
          <p:nvSpPr>
            <p:cNvPr id="55327" name="Text Box 15"/>
            <p:cNvSpPr txBox="1">
              <a:spLocks noChangeArrowheads="1"/>
            </p:cNvSpPr>
            <p:nvPr/>
          </p:nvSpPr>
          <p:spPr bwMode="auto">
            <a:xfrm>
              <a:off x="2424" y="2804"/>
              <a:ext cx="960"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Disease</a:t>
              </a:r>
            </a:p>
          </p:txBody>
        </p:sp>
        <p:sp>
          <p:nvSpPr>
            <p:cNvPr id="55328" name="Text Box 22"/>
            <p:cNvSpPr txBox="1">
              <a:spLocks noChangeArrowheads="1"/>
            </p:cNvSpPr>
            <p:nvPr/>
          </p:nvSpPr>
          <p:spPr bwMode="auto">
            <a:xfrm>
              <a:off x="-216" y="1988"/>
              <a:ext cx="1344" cy="608"/>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FF0000"/>
                  </a:solidFill>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grpSp>
      <p:grpSp>
        <p:nvGrpSpPr>
          <p:cNvPr id="4" name="Group 42"/>
          <p:cNvGrpSpPr>
            <a:grpSpLocks/>
          </p:cNvGrpSpPr>
          <p:nvPr/>
        </p:nvGrpSpPr>
        <p:grpSpPr bwMode="auto">
          <a:xfrm>
            <a:off x="4842932" y="3158068"/>
            <a:ext cx="4199467" cy="1694745"/>
            <a:chOff x="3432" y="1968"/>
            <a:chExt cx="2976" cy="1201"/>
          </a:xfrm>
        </p:grpSpPr>
        <p:sp>
          <p:nvSpPr>
            <p:cNvPr id="55317" name="Text Box 21"/>
            <p:cNvSpPr txBox="1">
              <a:spLocks noChangeArrowheads="1"/>
            </p:cNvSpPr>
            <p:nvPr/>
          </p:nvSpPr>
          <p:spPr bwMode="auto">
            <a:xfrm>
              <a:off x="5400" y="2832"/>
              <a:ext cx="960"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Disease</a:t>
              </a:r>
            </a:p>
          </p:txBody>
        </p:sp>
        <p:sp>
          <p:nvSpPr>
            <p:cNvPr id="55318" name="Text Box 25"/>
            <p:cNvSpPr txBox="1">
              <a:spLocks noChangeArrowheads="1"/>
            </p:cNvSpPr>
            <p:nvPr/>
          </p:nvSpPr>
          <p:spPr bwMode="auto">
            <a:xfrm>
              <a:off x="3432" y="2832"/>
              <a:ext cx="1200"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20" name="Text Box 27"/>
            <p:cNvSpPr txBox="1">
              <a:spLocks noChangeArrowheads="1"/>
            </p:cNvSpPr>
            <p:nvPr/>
          </p:nvSpPr>
          <p:spPr bwMode="auto">
            <a:xfrm>
              <a:off x="3768" y="2256"/>
              <a:ext cx="1344"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Selection</a:t>
              </a:r>
            </a:p>
          </p:txBody>
        </p:sp>
        <p:sp>
          <p:nvSpPr>
            <p:cNvPr id="55321" name="Text Box 28"/>
            <p:cNvSpPr txBox="1">
              <a:spLocks noChangeArrowheads="1"/>
            </p:cNvSpPr>
            <p:nvPr/>
          </p:nvSpPr>
          <p:spPr bwMode="auto">
            <a:xfrm>
              <a:off x="5064" y="1968"/>
              <a:ext cx="1344" cy="608"/>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FF0000"/>
                  </a:solidFill>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grpSp>
      <p:grpSp>
        <p:nvGrpSpPr>
          <p:cNvPr id="5" name="Group 60"/>
          <p:cNvGrpSpPr>
            <a:grpSpLocks/>
          </p:cNvGrpSpPr>
          <p:nvPr/>
        </p:nvGrpSpPr>
        <p:grpSpPr bwMode="auto">
          <a:xfrm>
            <a:off x="-33867" y="4958646"/>
            <a:ext cx="9008533" cy="1397001"/>
            <a:chOff x="-24" y="3253"/>
            <a:chExt cx="6384" cy="990"/>
          </a:xfrm>
        </p:grpSpPr>
        <p:sp>
          <p:nvSpPr>
            <p:cNvPr id="55308" name="Text Box 51"/>
            <p:cNvSpPr txBox="1">
              <a:spLocks noChangeArrowheads="1"/>
            </p:cNvSpPr>
            <p:nvPr/>
          </p:nvSpPr>
          <p:spPr bwMode="auto">
            <a:xfrm>
              <a:off x="5400" y="3897"/>
              <a:ext cx="960"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Disease</a:t>
              </a:r>
            </a:p>
          </p:txBody>
        </p:sp>
        <p:sp>
          <p:nvSpPr>
            <p:cNvPr id="55309" name="Line 52"/>
            <p:cNvSpPr>
              <a:spLocks noChangeShapeType="1"/>
            </p:cNvSpPr>
            <p:nvPr/>
          </p:nvSpPr>
          <p:spPr bwMode="auto">
            <a:xfrm flipV="1">
              <a:off x="1128" y="3532"/>
              <a:ext cx="1584" cy="173"/>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10" name="Text Box 53"/>
            <p:cNvSpPr txBox="1">
              <a:spLocks noChangeArrowheads="1"/>
            </p:cNvSpPr>
            <p:nvPr/>
          </p:nvSpPr>
          <p:spPr bwMode="auto">
            <a:xfrm>
              <a:off x="2232" y="3369"/>
              <a:ext cx="2256"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Selection</a:t>
              </a:r>
            </a:p>
          </p:txBody>
        </p:sp>
        <p:sp>
          <p:nvSpPr>
            <p:cNvPr id="55311" name="Line 54"/>
            <p:cNvSpPr>
              <a:spLocks noChangeShapeType="1"/>
            </p:cNvSpPr>
            <p:nvPr/>
          </p:nvSpPr>
          <p:spPr bwMode="auto">
            <a:xfrm flipH="1" flipV="1">
              <a:off x="3912" y="3532"/>
              <a:ext cx="1200" cy="125"/>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12" name="Text Box 55"/>
            <p:cNvSpPr txBox="1">
              <a:spLocks noChangeArrowheads="1"/>
            </p:cNvSpPr>
            <p:nvPr/>
          </p:nvSpPr>
          <p:spPr bwMode="auto">
            <a:xfrm>
              <a:off x="-24" y="3321"/>
              <a:ext cx="1344" cy="608"/>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FF0000"/>
                  </a:solidFill>
                  <a:latin typeface="Arial" charset="0"/>
                </a:rPr>
                <a:t>Other factors</a:t>
              </a:r>
            </a:p>
          </p:txBody>
        </p:sp>
        <p:sp>
          <p:nvSpPr>
            <p:cNvPr id="55313" name="Text Box 56"/>
            <p:cNvSpPr txBox="1">
              <a:spLocks noChangeArrowheads="1"/>
            </p:cNvSpPr>
            <p:nvPr/>
          </p:nvSpPr>
          <p:spPr bwMode="auto">
            <a:xfrm>
              <a:off x="4920" y="3253"/>
              <a:ext cx="1344" cy="608"/>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FF0000"/>
                  </a:solidFill>
                  <a:latin typeface="Arial" charset="0"/>
                </a:rPr>
                <a:t>Other factors</a:t>
              </a:r>
            </a:p>
          </p:txBody>
        </p:sp>
        <p:sp>
          <p:nvSpPr>
            <p:cNvPr id="55314" name="Text Box 57"/>
            <p:cNvSpPr txBox="1">
              <a:spLocks noChangeArrowheads="1"/>
            </p:cNvSpPr>
            <p:nvPr/>
          </p:nvSpPr>
          <p:spPr bwMode="auto">
            <a:xfrm>
              <a:off x="1128" y="3906"/>
              <a:ext cx="1248"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grpSp>
      <p:grpSp>
        <p:nvGrpSpPr>
          <p:cNvPr id="6" name="Group 65"/>
          <p:cNvGrpSpPr>
            <a:grpSpLocks/>
          </p:cNvGrpSpPr>
          <p:nvPr/>
        </p:nvGrpSpPr>
        <p:grpSpPr bwMode="auto">
          <a:xfrm>
            <a:off x="0" y="3225800"/>
            <a:ext cx="9177867" cy="1761067"/>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grpSp>
    </p:spTree>
    <p:extLst>
      <p:ext uri="{BB962C8B-B14F-4D97-AF65-F5344CB8AC3E}">
        <p14:creationId xmlns:p14="http://schemas.microsoft.com/office/powerpoint/2010/main" val="250456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0" y="855133"/>
            <a:ext cx="9313333" cy="4605867"/>
          </a:xfrm>
        </p:spPr>
        <p:txBody>
          <a:bodyPr/>
          <a:lstStyle/>
          <a:p>
            <a:pPr marL="210259" indent="-210259"/>
            <a:r>
              <a:rPr lang="en-US" sz="2133" dirty="0"/>
              <a:t>Need: For selection bias to occur “under the null”: A person’s retention must be influenced/associated with BOTH his/her exposure and outcome</a:t>
            </a:r>
          </a:p>
        </p:txBody>
      </p:sp>
      <p:grpSp>
        <p:nvGrpSpPr>
          <p:cNvPr id="2" name="Group 9"/>
          <p:cNvGrpSpPr>
            <a:grpSpLocks/>
          </p:cNvGrpSpPr>
          <p:nvPr/>
        </p:nvGrpSpPr>
        <p:grpSpPr bwMode="auto">
          <a:xfrm>
            <a:off x="440267" y="1848555"/>
            <a:ext cx="8500533" cy="1323623"/>
            <a:chOff x="456" y="1088"/>
            <a:chExt cx="6024" cy="938"/>
          </a:xfrm>
        </p:grpSpPr>
        <p:sp>
          <p:nvSpPr>
            <p:cNvPr id="55331" name="Line 4"/>
            <p:cNvSpPr>
              <a:spLocks noChangeShapeType="1"/>
            </p:cNvSpPr>
            <p:nvPr/>
          </p:nvSpPr>
          <p:spPr bwMode="auto">
            <a:xfrm flipV="1">
              <a:off x="1608" y="1449"/>
              <a:ext cx="1104" cy="240"/>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32" name="Line 5"/>
            <p:cNvSpPr>
              <a:spLocks noChangeShapeType="1"/>
            </p:cNvSpPr>
            <p:nvPr/>
          </p:nvSpPr>
          <p:spPr bwMode="auto">
            <a:xfrm flipH="1" flipV="1">
              <a:off x="4008" y="1449"/>
              <a:ext cx="1200" cy="240"/>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33" name="Text Box 6"/>
            <p:cNvSpPr txBox="1">
              <a:spLocks noChangeArrowheads="1"/>
            </p:cNvSpPr>
            <p:nvPr/>
          </p:nvSpPr>
          <p:spPr bwMode="auto">
            <a:xfrm>
              <a:off x="1368" y="1088"/>
              <a:ext cx="4350" cy="337"/>
            </a:xfrm>
            <a:prstGeom prst="rect">
              <a:avLst/>
            </a:prstGeom>
            <a:noFill/>
            <a:ln w="9525" algn="ctr">
              <a:noFill/>
              <a:miter lim="800000"/>
              <a:headEnd/>
              <a:tailEnd/>
            </a:ln>
          </p:spPr>
          <p:txBody>
            <a:bodyPr wrap="square">
              <a:spAutoFit/>
            </a:bodyPr>
            <a:lstStyle/>
            <a:p>
              <a:pPr algn="ctr" eaLnBrk="0" hangingPunct="0">
                <a:spcBef>
                  <a:spcPct val="50000"/>
                </a:spcBef>
              </a:pPr>
              <a:r>
                <a:rPr lang="en-US" sz="2489" dirty="0">
                  <a:solidFill>
                    <a:srgbClr val="000000"/>
                  </a:solidFill>
                  <a:latin typeface="Arial" charset="0"/>
                </a:rPr>
                <a:t>Retention (i.e., drop out vs non-drop out)</a:t>
              </a:r>
            </a:p>
          </p:txBody>
        </p:sp>
        <p:sp>
          <p:nvSpPr>
            <p:cNvPr id="55334" name="Text Box 7"/>
            <p:cNvSpPr txBox="1">
              <a:spLocks noChangeArrowheads="1"/>
            </p:cNvSpPr>
            <p:nvPr/>
          </p:nvSpPr>
          <p:spPr bwMode="auto">
            <a:xfrm>
              <a:off x="456" y="1641"/>
              <a:ext cx="2256"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Exposure</a:t>
              </a:r>
            </a:p>
          </p:txBody>
        </p:sp>
        <p:sp>
          <p:nvSpPr>
            <p:cNvPr id="55335" name="Text Box 8"/>
            <p:cNvSpPr txBox="1">
              <a:spLocks noChangeArrowheads="1"/>
            </p:cNvSpPr>
            <p:nvPr/>
          </p:nvSpPr>
          <p:spPr bwMode="auto">
            <a:xfrm>
              <a:off x="4224" y="1689"/>
              <a:ext cx="2256"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Disease</a:t>
              </a:r>
            </a:p>
          </p:txBody>
        </p:sp>
      </p:grpSp>
      <p:grpSp>
        <p:nvGrpSpPr>
          <p:cNvPr id="3" name="Group 41"/>
          <p:cNvGrpSpPr>
            <a:grpSpLocks/>
          </p:cNvGrpSpPr>
          <p:nvPr/>
        </p:nvGrpSpPr>
        <p:grpSpPr bwMode="auto">
          <a:xfrm>
            <a:off x="-304800" y="3225801"/>
            <a:ext cx="5080000" cy="1639711"/>
            <a:chOff x="-216" y="1988"/>
            <a:chExt cx="3600" cy="116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25" name="Text Box 13"/>
            <p:cNvSpPr txBox="1">
              <a:spLocks noChangeArrowheads="1"/>
            </p:cNvSpPr>
            <p:nvPr/>
          </p:nvSpPr>
          <p:spPr bwMode="auto">
            <a:xfrm>
              <a:off x="1128" y="2234"/>
              <a:ext cx="1344"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Retention</a:t>
              </a:r>
            </a:p>
          </p:txBody>
        </p:sp>
        <p:sp>
          <p:nvSpPr>
            <p:cNvPr id="55326" name="Text Box 14"/>
            <p:cNvSpPr txBox="1">
              <a:spLocks noChangeArrowheads="1"/>
            </p:cNvSpPr>
            <p:nvPr/>
          </p:nvSpPr>
          <p:spPr bwMode="auto">
            <a:xfrm>
              <a:off x="72" y="2813"/>
              <a:ext cx="1248"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Exposure</a:t>
              </a:r>
            </a:p>
          </p:txBody>
        </p:sp>
        <p:sp>
          <p:nvSpPr>
            <p:cNvPr id="55327" name="Text Box 15"/>
            <p:cNvSpPr txBox="1">
              <a:spLocks noChangeArrowheads="1"/>
            </p:cNvSpPr>
            <p:nvPr/>
          </p:nvSpPr>
          <p:spPr bwMode="auto">
            <a:xfrm>
              <a:off x="2424" y="2804"/>
              <a:ext cx="960"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Disease</a:t>
              </a:r>
            </a:p>
          </p:txBody>
        </p:sp>
        <p:sp>
          <p:nvSpPr>
            <p:cNvPr id="55328" name="Text Box 22"/>
            <p:cNvSpPr txBox="1">
              <a:spLocks noChangeArrowheads="1"/>
            </p:cNvSpPr>
            <p:nvPr/>
          </p:nvSpPr>
          <p:spPr bwMode="auto">
            <a:xfrm>
              <a:off x="-216" y="1988"/>
              <a:ext cx="1344" cy="608"/>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FF0000"/>
                  </a:solidFill>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grpSp>
      <p:grpSp>
        <p:nvGrpSpPr>
          <p:cNvPr id="4" name="Group 42"/>
          <p:cNvGrpSpPr>
            <a:grpSpLocks/>
          </p:cNvGrpSpPr>
          <p:nvPr/>
        </p:nvGrpSpPr>
        <p:grpSpPr bwMode="auto">
          <a:xfrm>
            <a:off x="4842932" y="3158068"/>
            <a:ext cx="4199467" cy="1694745"/>
            <a:chOff x="3432" y="1968"/>
            <a:chExt cx="2976" cy="1201"/>
          </a:xfrm>
        </p:grpSpPr>
        <p:sp>
          <p:nvSpPr>
            <p:cNvPr id="55317" name="Text Box 21"/>
            <p:cNvSpPr txBox="1">
              <a:spLocks noChangeArrowheads="1"/>
            </p:cNvSpPr>
            <p:nvPr/>
          </p:nvSpPr>
          <p:spPr bwMode="auto">
            <a:xfrm>
              <a:off x="5400" y="2832"/>
              <a:ext cx="960"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Disease</a:t>
              </a:r>
            </a:p>
          </p:txBody>
        </p:sp>
        <p:sp>
          <p:nvSpPr>
            <p:cNvPr id="55318" name="Text Box 25"/>
            <p:cNvSpPr txBox="1">
              <a:spLocks noChangeArrowheads="1"/>
            </p:cNvSpPr>
            <p:nvPr/>
          </p:nvSpPr>
          <p:spPr bwMode="auto">
            <a:xfrm>
              <a:off x="3432" y="2832"/>
              <a:ext cx="1200"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20" name="Text Box 27"/>
            <p:cNvSpPr txBox="1">
              <a:spLocks noChangeArrowheads="1"/>
            </p:cNvSpPr>
            <p:nvPr/>
          </p:nvSpPr>
          <p:spPr bwMode="auto">
            <a:xfrm>
              <a:off x="3768" y="2256"/>
              <a:ext cx="1344"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Retention</a:t>
              </a:r>
            </a:p>
          </p:txBody>
        </p:sp>
        <p:sp>
          <p:nvSpPr>
            <p:cNvPr id="55321" name="Text Box 28"/>
            <p:cNvSpPr txBox="1">
              <a:spLocks noChangeArrowheads="1"/>
            </p:cNvSpPr>
            <p:nvPr/>
          </p:nvSpPr>
          <p:spPr bwMode="auto">
            <a:xfrm>
              <a:off x="5064" y="1968"/>
              <a:ext cx="1344" cy="608"/>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FF0000"/>
                  </a:solidFill>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grpSp>
      <p:grpSp>
        <p:nvGrpSpPr>
          <p:cNvPr id="5" name="Group 60"/>
          <p:cNvGrpSpPr>
            <a:grpSpLocks/>
          </p:cNvGrpSpPr>
          <p:nvPr/>
        </p:nvGrpSpPr>
        <p:grpSpPr bwMode="auto">
          <a:xfrm>
            <a:off x="-33867" y="4958646"/>
            <a:ext cx="9008533" cy="1397001"/>
            <a:chOff x="-24" y="3253"/>
            <a:chExt cx="6384" cy="990"/>
          </a:xfrm>
        </p:grpSpPr>
        <p:sp>
          <p:nvSpPr>
            <p:cNvPr id="55308" name="Text Box 51"/>
            <p:cNvSpPr txBox="1">
              <a:spLocks noChangeArrowheads="1"/>
            </p:cNvSpPr>
            <p:nvPr/>
          </p:nvSpPr>
          <p:spPr bwMode="auto">
            <a:xfrm>
              <a:off x="5400" y="3897"/>
              <a:ext cx="960"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Disease</a:t>
              </a:r>
            </a:p>
          </p:txBody>
        </p:sp>
        <p:sp>
          <p:nvSpPr>
            <p:cNvPr id="55309" name="Line 52"/>
            <p:cNvSpPr>
              <a:spLocks noChangeShapeType="1"/>
            </p:cNvSpPr>
            <p:nvPr/>
          </p:nvSpPr>
          <p:spPr bwMode="auto">
            <a:xfrm flipV="1">
              <a:off x="1128" y="3532"/>
              <a:ext cx="1584" cy="173"/>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10" name="Text Box 53"/>
            <p:cNvSpPr txBox="1">
              <a:spLocks noChangeArrowheads="1"/>
            </p:cNvSpPr>
            <p:nvPr/>
          </p:nvSpPr>
          <p:spPr bwMode="auto">
            <a:xfrm>
              <a:off x="2184" y="3369"/>
              <a:ext cx="2256"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Retention</a:t>
              </a:r>
            </a:p>
          </p:txBody>
        </p:sp>
        <p:sp>
          <p:nvSpPr>
            <p:cNvPr id="55311" name="Line 54"/>
            <p:cNvSpPr>
              <a:spLocks noChangeShapeType="1"/>
            </p:cNvSpPr>
            <p:nvPr/>
          </p:nvSpPr>
          <p:spPr bwMode="auto">
            <a:xfrm flipH="1" flipV="1">
              <a:off x="3962" y="3535"/>
              <a:ext cx="1198" cy="170"/>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12" name="Text Box 55"/>
            <p:cNvSpPr txBox="1">
              <a:spLocks noChangeArrowheads="1"/>
            </p:cNvSpPr>
            <p:nvPr/>
          </p:nvSpPr>
          <p:spPr bwMode="auto">
            <a:xfrm>
              <a:off x="-24" y="3321"/>
              <a:ext cx="1344" cy="608"/>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FF0000"/>
                  </a:solidFill>
                  <a:latin typeface="Arial" charset="0"/>
                </a:rPr>
                <a:t>Other factors</a:t>
              </a:r>
            </a:p>
          </p:txBody>
        </p:sp>
        <p:sp>
          <p:nvSpPr>
            <p:cNvPr id="55313" name="Text Box 56"/>
            <p:cNvSpPr txBox="1">
              <a:spLocks noChangeArrowheads="1"/>
            </p:cNvSpPr>
            <p:nvPr/>
          </p:nvSpPr>
          <p:spPr bwMode="auto">
            <a:xfrm>
              <a:off x="4920" y="3253"/>
              <a:ext cx="1344" cy="608"/>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FF0000"/>
                  </a:solidFill>
                  <a:latin typeface="Arial" charset="0"/>
                </a:rPr>
                <a:t>Other factors</a:t>
              </a:r>
            </a:p>
          </p:txBody>
        </p:sp>
        <p:sp>
          <p:nvSpPr>
            <p:cNvPr id="55314" name="Text Box 57"/>
            <p:cNvSpPr txBox="1">
              <a:spLocks noChangeArrowheads="1"/>
            </p:cNvSpPr>
            <p:nvPr/>
          </p:nvSpPr>
          <p:spPr bwMode="auto">
            <a:xfrm>
              <a:off x="1128" y="3906"/>
              <a:ext cx="1248"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grpSp>
      <p:grpSp>
        <p:nvGrpSpPr>
          <p:cNvPr id="6" name="Group 65"/>
          <p:cNvGrpSpPr>
            <a:grpSpLocks/>
          </p:cNvGrpSpPr>
          <p:nvPr/>
        </p:nvGrpSpPr>
        <p:grpSpPr bwMode="auto">
          <a:xfrm>
            <a:off x="0" y="3225800"/>
            <a:ext cx="9177867" cy="1761067"/>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grpSp>
      <p:sp>
        <p:nvSpPr>
          <p:cNvPr id="41" name="Rectangle 2"/>
          <p:cNvSpPr txBox="1">
            <a:spLocks noChangeArrowheads="1"/>
          </p:cNvSpPr>
          <p:nvPr/>
        </p:nvSpPr>
        <p:spPr bwMode="auto">
          <a:xfrm>
            <a:off x="575734" y="448734"/>
            <a:ext cx="8153400" cy="474133"/>
          </a:xfrm>
          <a:prstGeom prst="rect">
            <a:avLst/>
          </a:prstGeom>
          <a:noFill/>
          <a:ln w="9525">
            <a:noFill/>
            <a:miter lim="800000"/>
            <a:headEnd/>
            <a:tailEnd/>
          </a:ln>
        </p:spPr>
        <p:txBody>
          <a:bodyPr vert="horz" wrap="square" lIns="81280" tIns="40640" rIns="81280" bIns="40640" numCol="1" anchor="ctr" anchorCtr="0" compatLnSpc="1">
            <a:prstTxWarp prst="textNoShape">
              <a:avLst/>
            </a:prstTxWarp>
          </a:bodyPr>
          <a:lstStyle/>
          <a:p>
            <a:pPr algn="ctr" eaLnBrk="0" hangingPunct="0">
              <a:defRPr/>
            </a:pPr>
            <a:r>
              <a:rPr lang="en-US" sz="2489" b="1" kern="0" dirty="0">
                <a:solidFill>
                  <a:srgbClr val="000000"/>
                </a:solidFill>
                <a:latin typeface="Arial"/>
              </a:rPr>
              <a:t>For Selection Bias to Occur During Cohort Follow-up</a:t>
            </a:r>
          </a:p>
        </p:txBody>
      </p:sp>
    </p:spTree>
    <p:extLst>
      <p:ext uri="{BB962C8B-B14F-4D97-AF65-F5344CB8AC3E}">
        <p14:creationId xmlns:p14="http://schemas.microsoft.com/office/powerpoint/2010/main" val="364383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381000"/>
            <a:ext cx="7772400" cy="677333"/>
          </a:xfrm>
        </p:spPr>
        <p:txBody>
          <a:bodyPr/>
          <a:lstStyle/>
          <a:p>
            <a:r>
              <a:rPr lang="en-US" dirty="0" smtClean="0"/>
              <a:t>Selection Bias in a Randomized Trial</a:t>
            </a:r>
          </a:p>
        </p:txBody>
      </p:sp>
      <p:sp>
        <p:nvSpPr>
          <p:cNvPr id="90115" name="Rectangle 3"/>
          <p:cNvSpPr>
            <a:spLocks noGrp="1" noChangeArrowheads="1"/>
          </p:cNvSpPr>
          <p:nvPr>
            <p:ph type="body" idx="1"/>
          </p:nvPr>
        </p:nvSpPr>
        <p:spPr>
          <a:xfrm>
            <a:off x="169333" y="990600"/>
            <a:ext cx="8669867" cy="2029177"/>
          </a:xfrm>
        </p:spPr>
        <p:txBody>
          <a:bodyPr/>
          <a:lstStyle/>
          <a:p>
            <a:pPr>
              <a:lnSpc>
                <a:spcPct val="90000"/>
              </a:lnSpc>
            </a:pPr>
            <a:r>
              <a:rPr lang="en-US" sz="2311" dirty="0"/>
              <a:t>Randomization prevents selection bias at the outset</a:t>
            </a:r>
          </a:p>
          <a:p>
            <a:pPr lvl="1">
              <a:lnSpc>
                <a:spcPct val="90000"/>
              </a:lnSpc>
            </a:pPr>
            <a:r>
              <a:rPr lang="en-US" sz="1956" dirty="0"/>
              <a:t>This is because “exposure (an intervention)” is: </a:t>
            </a:r>
          </a:p>
          <a:p>
            <a:pPr lvl="2">
              <a:lnSpc>
                <a:spcPct val="90000"/>
              </a:lnSpc>
            </a:pPr>
            <a:r>
              <a:rPr lang="en-US" sz="1956" dirty="0"/>
              <a:t>randomly assigned </a:t>
            </a:r>
          </a:p>
          <a:p>
            <a:pPr lvl="2">
              <a:lnSpc>
                <a:spcPct val="90000"/>
              </a:lnSpc>
            </a:pPr>
            <a:r>
              <a:rPr lang="en-US" sz="1956" dirty="0"/>
              <a:t>comes after decision to participate</a:t>
            </a:r>
          </a:p>
          <a:p>
            <a:pPr lvl="2">
              <a:lnSpc>
                <a:spcPct val="90000"/>
              </a:lnSpc>
            </a:pPr>
            <a:endParaRPr lang="en-US" sz="889" dirty="0"/>
          </a:p>
          <a:p>
            <a:pPr lvl="1">
              <a:lnSpc>
                <a:spcPct val="90000"/>
              </a:lnSpc>
            </a:pPr>
            <a:r>
              <a:rPr lang="en-US" sz="1956" dirty="0"/>
              <a:t>Therefore, exposure cannot be related to study participation</a:t>
            </a:r>
          </a:p>
          <a:p>
            <a:pPr lvl="1">
              <a:lnSpc>
                <a:spcPct val="90000"/>
              </a:lnSpc>
            </a:pPr>
            <a:endParaRPr lang="en-US" sz="1956" dirty="0"/>
          </a:p>
          <a:p>
            <a:pPr>
              <a:lnSpc>
                <a:spcPct val="90000"/>
              </a:lnSpc>
            </a:pPr>
            <a:endParaRPr lang="en-US" sz="2311" dirty="0"/>
          </a:p>
          <a:p>
            <a:pPr>
              <a:lnSpc>
                <a:spcPct val="90000"/>
              </a:lnSpc>
            </a:pPr>
            <a:endParaRPr lang="en-US" sz="978" dirty="0"/>
          </a:p>
          <a:p>
            <a:pPr>
              <a:lnSpc>
                <a:spcPct val="90000"/>
              </a:lnSpc>
            </a:pPr>
            <a:endParaRPr lang="en-US" sz="2311" dirty="0"/>
          </a:p>
          <a:p>
            <a:pPr>
              <a:lnSpc>
                <a:spcPct val="90000"/>
              </a:lnSpc>
            </a:pPr>
            <a:endParaRPr lang="en-US" sz="2311" dirty="0"/>
          </a:p>
          <a:p>
            <a:pPr>
              <a:lnSpc>
                <a:spcPct val="90000"/>
              </a:lnSpc>
            </a:pPr>
            <a:endParaRPr lang="en-US" sz="1778" dirty="0"/>
          </a:p>
          <a:p>
            <a:pPr>
              <a:lnSpc>
                <a:spcPct val="90000"/>
              </a:lnSpc>
              <a:spcAft>
                <a:spcPts val="533"/>
              </a:spcAft>
            </a:pPr>
            <a:r>
              <a:rPr lang="en-US" sz="2311" dirty="0"/>
              <a:t>Instead, factors related to retention (i.e., the back end) are the major potential cause of selection bias in RCTs</a:t>
            </a:r>
          </a:p>
          <a:p>
            <a:pPr lvl="1">
              <a:lnSpc>
                <a:spcPct val="90000"/>
              </a:lnSpc>
              <a:spcAft>
                <a:spcPts val="533"/>
              </a:spcAft>
            </a:pPr>
            <a:r>
              <a:rPr lang="en-US" sz="1956" dirty="0"/>
              <a:t>Drop outs and competing events</a:t>
            </a:r>
          </a:p>
          <a:p>
            <a:pPr>
              <a:lnSpc>
                <a:spcPct val="90000"/>
              </a:lnSpc>
            </a:pPr>
            <a:r>
              <a:rPr lang="en-US" sz="2311" dirty="0"/>
              <a:t>See </a:t>
            </a:r>
            <a:r>
              <a:rPr lang="en-US" sz="2311" dirty="0">
                <a:solidFill>
                  <a:srgbClr val="FF0000"/>
                </a:solidFill>
              </a:rPr>
              <a:t>Additional Slides </a:t>
            </a:r>
            <a:r>
              <a:rPr lang="en-US" sz="2311" dirty="0"/>
              <a:t>for examples</a:t>
            </a:r>
          </a:p>
        </p:txBody>
      </p:sp>
      <p:grpSp>
        <p:nvGrpSpPr>
          <p:cNvPr id="7" name="Group 6"/>
          <p:cNvGrpSpPr/>
          <p:nvPr/>
        </p:nvGrpSpPr>
        <p:grpSpPr>
          <a:xfrm>
            <a:off x="237066" y="2952044"/>
            <a:ext cx="8681156" cy="1773767"/>
            <a:chOff x="215900" y="2438400"/>
            <a:chExt cx="9766300" cy="1995488"/>
          </a:xfrm>
        </p:grpSpPr>
        <p:grpSp>
          <p:nvGrpSpPr>
            <p:cNvPr id="12" name="Group 9"/>
            <p:cNvGrpSpPr>
              <a:grpSpLocks/>
            </p:cNvGrpSpPr>
            <p:nvPr/>
          </p:nvGrpSpPr>
          <p:grpSpPr bwMode="auto">
            <a:xfrm>
              <a:off x="215900" y="2438400"/>
              <a:ext cx="9766300" cy="1995488"/>
              <a:chOff x="328" y="1161"/>
              <a:chExt cx="6152" cy="1257"/>
            </a:xfrm>
          </p:grpSpPr>
          <p:sp>
            <p:nvSpPr>
              <p:cNvPr id="13" name="Line 4"/>
              <p:cNvSpPr>
                <a:spLocks noChangeShapeType="1"/>
              </p:cNvSpPr>
              <p:nvPr/>
            </p:nvSpPr>
            <p:spPr bwMode="auto">
              <a:xfrm flipV="1">
                <a:off x="2043" y="1480"/>
                <a:ext cx="720" cy="632"/>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14" name="Line 5"/>
              <p:cNvSpPr>
                <a:spLocks noChangeShapeType="1"/>
              </p:cNvSpPr>
              <p:nvPr/>
            </p:nvSpPr>
            <p:spPr bwMode="auto">
              <a:xfrm flipH="1" flipV="1">
                <a:off x="3912" y="1449"/>
                <a:ext cx="1296" cy="240"/>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15" name="Text Box 6"/>
              <p:cNvSpPr txBox="1">
                <a:spLocks noChangeArrowheads="1"/>
              </p:cNvSpPr>
              <p:nvPr/>
            </p:nvSpPr>
            <p:spPr bwMode="auto">
              <a:xfrm>
                <a:off x="2232" y="1161"/>
                <a:ext cx="2256"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Selection</a:t>
                </a:r>
              </a:p>
            </p:txBody>
          </p:sp>
          <p:sp>
            <p:nvSpPr>
              <p:cNvPr id="16" name="Text Box 7"/>
              <p:cNvSpPr txBox="1">
                <a:spLocks noChangeArrowheads="1"/>
              </p:cNvSpPr>
              <p:nvPr/>
            </p:nvSpPr>
            <p:spPr bwMode="auto">
              <a:xfrm>
                <a:off x="328" y="2081"/>
                <a:ext cx="2720" cy="337"/>
              </a:xfrm>
              <a:prstGeom prst="rect">
                <a:avLst/>
              </a:prstGeom>
              <a:noFill/>
              <a:ln w="9525" algn="ctr">
                <a:noFill/>
                <a:miter lim="800000"/>
                <a:headEnd/>
                <a:tailEnd/>
              </a:ln>
            </p:spPr>
            <p:txBody>
              <a:bodyPr wrap="square">
                <a:spAutoFit/>
              </a:bodyPr>
              <a:lstStyle/>
              <a:p>
                <a:pPr algn="ctr" eaLnBrk="0" hangingPunct="0">
                  <a:spcBef>
                    <a:spcPct val="50000"/>
                  </a:spcBef>
                </a:pPr>
                <a:r>
                  <a:rPr lang="en-US" sz="2489" dirty="0">
                    <a:solidFill>
                      <a:srgbClr val="000000"/>
                    </a:solidFill>
                    <a:latin typeface="Arial" charset="0"/>
                  </a:rPr>
                  <a:t>Exposure (Intervention)</a:t>
                </a:r>
              </a:p>
            </p:txBody>
          </p:sp>
          <p:sp>
            <p:nvSpPr>
              <p:cNvPr id="17" name="Text Box 8"/>
              <p:cNvSpPr txBox="1">
                <a:spLocks noChangeArrowheads="1"/>
              </p:cNvSpPr>
              <p:nvPr/>
            </p:nvSpPr>
            <p:spPr bwMode="auto">
              <a:xfrm>
                <a:off x="4224" y="1689"/>
                <a:ext cx="2256"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Disease</a:t>
                </a:r>
              </a:p>
            </p:txBody>
          </p:sp>
          <p:sp>
            <p:nvSpPr>
              <p:cNvPr id="18" name="Text Box 7"/>
              <p:cNvSpPr txBox="1">
                <a:spLocks noChangeArrowheads="1"/>
              </p:cNvSpPr>
              <p:nvPr/>
            </p:nvSpPr>
            <p:spPr bwMode="auto">
              <a:xfrm>
                <a:off x="328" y="1161"/>
                <a:ext cx="2256" cy="337"/>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Other Factor</a:t>
                </a:r>
              </a:p>
            </p:txBody>
          </p:sp>
          <p:sp>
            <p:nvSpPr>
              <p:cNvPr id="19" name="Line 4"/>
              <p:cNvSpPr>
                <a:spLocks noChangeShapeType="1"/>
              </p:cNvSpPr>
              <p:nvPr/>
            </p:nvSpPr>
            <p:spPr bwMode="auto">
              <a:xfrm>
                <a:off x="1518" y="1573"/>
                <a:ext cx="66" cy="508"/>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21" name="Line 4"/>
              <p:cNvSpPr>
                <a:spLocks noChangeShapeType="1"/>
              </p:cNvSpPr>
              <p:nvPr/>
            </p:nvSpPr>
            <p:spPr bwMode="auto">
              <a:xfrm>
                <a:off x="2169" y="1328"/>
                <a:ext cx="639" cy="38"/>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grpSp>
        <p:cxnSp>
          <p:nvCxnSpPr>
            <p:cNvPr id="3" name="Straight Connector 2"/>
            <p:cNvCxnSpPr/>
            <p:nvPr/>
          </p:nvCxnSpPr>
          <p:spPr bwMode="auto">
            <a:xfrm>
              <a:off x="1639614" y="3202154"/>
              <a:ext cx="913086" cy="334003"/>
            </a:xfrm>
            <a:prstGeom prst="line">
              <a:avLst/>
            </a:prstGeom>
            <a:noFill/>
            <a:ln w="28575"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flipV="1">
              <a:off x="1753257" y="3276600"/>
              <a:ext cx="799443" cy="199398"/>
            </a:xfrm>
            <a:prstGeom prst="line">
              <a:avLst/>
            </a:prstGeom>
            <a:noFill/>
            <a:ln w="28575"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flipV="1">
              <a:off x="3173467" y="3289696"/>
              <a:ext cx="799443" cy="199398"/>
            </a:xfrm>
            <a:prstGeom prst="line">
              <a:avLst/>
            </a:prstGeom>
            <a:noFill/>
            <a:ln w="28575"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H="1" flipV="1">
              <a:off x="3518911" y="3153882"/>
              <a:ext cx="108553" cy="521661"/>
            </a:xfrm>
            <a:prstGeom prst="line">
              <a:avLst/>
            </a:prstGeom>
            <a:noFill/>
            <a:ln w="28575"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55612123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516467"/>
            <a:ext cx="7772400" cy="677333"/>
          </a:xfrm>
        </p:spPr>
        <p:txBody>
          <a:bodyPr/>
          <a:lstStyle/>
          <a:p>
            <a:r>
              <a:rPr lang="en-US" dirty="0" smtClean="0"/>
              <a:t>Selection Bias in a Randomized Trial</a:t>
            </a:r>
          </a:p>
        </p:txBody>
      </p:sp>
      <p:sp>
        <p:nvSpPr>
          <p:cNvPr id="90115" name="Rectangle 3"/>
          <p:cNvSpPr>
            <a:spLocks noGrp="1" noChangeArrowheads="1"/>
          </p:cNvSpPr>
          <p:nvPr>
            <p:ph type="body" idx="1"/>
          </p:nvPr>
        </p:nvSpPr>
        <p:spPr>
          <a:xfrm>
            <a:off x="0" y="1397000"/>
            <a:ext cx="9144000" cy="3657600"/>
          </a:xfrm>
        </p:spPr>
        <p:txBody>
          <a:bodyPr/>
          <a:lstStyle/>
          <a:p>
            <a:pPr>
              <a:lnSpc>
                <a:spcPct val="90000"/>
              </a:lnSpc>
            </a:pPr>
            <a:r>
              <a:rPr lang="en-US" sz="2311" dirty="0"/>
              <a:t>Losses to follow-up are a major potential cause of selection bias in randomized experiments</a:t>
            </a:r>
          </a:p>
          <a:p>
            <a:pPr>
              <a:lnSpc>
                <a:spcPct val="90000"/>
              </a:lnSpc>
            </a:pPr>
            <a:endParaRPr lang="en-US" sz="800" dirty="0"/>
          </a:p>
          <a:p>
            <a:pPr>
              <a:lnSpc>
                <a:spcPct val="90000"/>
              </a:lnSpc>
            </a:pPr>
            <a:r>
              <a:rPr lang="en-US" sz="2311" dirty="0"/>
              <a:t>e.g., Assume a randomized trial of a drug vs a placebo, and:</a:t>
            </a:r>
          </a:p>
          <a:p>
            <a:pPr lvl="1">
              <a:lnSpc>
                <a:spcPct val="90000"/>
              </a:lnSpc>
            </a:pPr>
            <a:r>
              <a:rPr lang="en-US" sz="2311" dirty="0"/>
              <a:t>a symptom-causing side effect of a drug only occurs in persons “sick” from the disease under study</a:t>
            </a:r>
          </a:p>
          <a:p>
            <a:pPr lvl="1">
              <a:lnSpc>
                <a:spcPct val="90000"/>
              </a:lnSpc>
            </a:pPr>
            <a:r>
              <a:rPr lang="en-US" sz="2311" dirty="0"/>
              <a:t>occurrence of the side effect is associated with more losses to follow-up </a:t>
            </a:r>
          </a:p>
          <a:p>
            <a:pPr lvl="1">
              <a:lnSpc>
                <a:spcPct val="90000"/>
              </a:lnSpc>
            </a:pPr>
            <a:endParaRPr lang="en-US" sz="889" dirty="0"/>
          </a:p>
          <a:p>
            <a:pPr>
              <a:lnSpc>
                <a:spcPct val="90000"/>
              </a:lnSpc>
            </a:pPr>
            <a:r>
              <a:rPr lang="en-US" sz="2311" dirty="0"/>
              <a:t>Then:</a:t>
            </a:r>
          </a:p>
          <a:p>
            <a:pPr lvl="1">
              <a:lnSpc>
                <a:spcPct val="90000"/>
              </a:lnSpc>
            </a:pPr>
            <a:r>
              <a:rPr lang="en-US" sz="2311" dirty="0"/>
              <a:t>Compared to placebo, drug group would be selectively depleted of the sickest persons (i.e., informative censoring)</a:t>
            </a:r>
          </a:p>
          <a:p>
            <a:pPr lvl="1">
              <a:lnSpc>
                <a:spcPct val="90000"/>
              </a:lnSpc>
            </a:pPr>
            <a:r>
              <a:rPr lang="en-US" sz="2311" dirty="0"/>
              <a:t>Would make drug treatment group appear better </a:t>
            </a:r>
          </a:p>
        </p:txBody>
      </p:sp>
    </p:spTree>
    <p:extLst>
      <p:ext uri="{BB962C8B-B14F-4D97-AF65-F5344CB8AC3E}">
        <p14:creationId xmlns:p14="http://schemas.microsoft.com/office/powerpoint/2010/main" val="69169656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1600" y="381000"/>
            <a:ext cx="8873067" cy="474133"/>
          </a:xfrm>
        </p:spPr>
        <p:txBody>
          <a:bodyPr/>
          <a:lstStyle/>
          <a:p>
            <a:r>
              <a:rPr lang="en-US" sz="2133" dirty="0"/>
              <a:t>Summary of Criteria Needed for Selection Bias to Occur </a:t>
            </a:r>
          </a:p>
        </p:txBody>
      </p:sp>
      <p:sp>
        <p:nvSpPr>
          <p:cNvPr id="55299" name="Rectangle 3"/>
          <p:cNvSpPr>
            <a:spLocks noGrp="1" noChangeArrowheads="1"/>
          </p:cNvSpPr>
          <p:nvPr>
            <p:ph type="body" idx="1"/>
          </p:nvPr>
        </p:nvSpPr>
        <p:spPr>
          <a:xfrm>
            <a:off x="101600" y="855133"/>
            <a:ext cx="9042400" cy="4605867"/>
          </a:xfrm>
        </p:spPr>
        <p:txBody>
          <a:bodyPr/>
          <a:lstStyle/>
          <a:p>
            <a:pPr marL="0" indent="0">
              <a:buNone/>
            </a:pPr>
            <a:r>
              <a:rPr lang="en-US" sz="2133" u="sng" dirty="0"/>
              <a:t>“Under the null” (i.e., truly NO association between exposure &amp; outcome)</a:t>
            </a:r>
          </a:p>
          <a:p>
            <a:pPr marL="0" indent="0">
              <a:spcBef>
                <a:spcPts val="0"/>
              </a:spcBef>
              <a:buNone/>
            </a:pPr>
            <a:endParaRPr lang="en-US" sz="444" dirty="0"/>
          </a:p>
          <a:p>
            <a:pPr marL="0" indent="0">
              <a:spcBef>
                <a:spcPts val="0"/>
              </a:spcBef>
              <a:buNone/>
            </a:pPr>
            <a:r>
              <a:rPr lang="en-US" sz="1956" dirty="0"/>
              <a:t>Selection bias will occur when a person’s selection/retention is:</a:t>
            </a:r>
          </a:p>
          <a:p>
            <a:pPr>
              <a:spcBef>
                <a:spcPts val="0"/>
              </a:spcBef>
            </a:pPr>
            <a:r>
              <a:rPr lang="en-US" sz="1956" dirty="0"/>
              <a:t>influenced by (or associated with) his/her exposure;</a:t>
            </a:r>
          </a:p>
          <a:p>
            <a:pPr>
              <a:spcBef>
                <a:spcPts val="0"/>
              </a:spcBef>
            </a:pPr>
            <a:r>
              <a:rPr lang="en-US" sz="1956" dirty="0"/>
              <a:t>influenced by (or associated with) his/her outcome; and</a:t>
            </a:r>
          </a:p>
          <a:p>
            <a:pPr>
              <a:spcBef>
                <a:spcPts val="0"/>
              </a:spcBef>
            </a:pPr>
            <a:r>
              <a:rPr lang="en-US" sz="1956" dirty="0"/>
              <a:t>exposure &amp; outcome must influence selection/retention </a:t>
            </a:r>
            <a:r>
              <a:rPr lang="en-US" sz="1956" u="sng" dirty="0"/>
              <a:t>more than just independently</a:t>
            </a:r>
            <a:r>
              <a:rPr lang="en-US" sz="1956" dirty="0"/>
              <a:t> </a:t>
            </a:r>
          </a:p>
          <a:p>
            <a:pPr lvl="1">
              <a:spcBef>
                <a:spcPts val="0"/>
              </a:spcBef>
            </a:pPr>
            <a:r>
              <a:rPr lang="en-US" sz="1778" dirty="0"/>
              <a:t>there must be </a:t>
            </a:r>
            <a:r>
              <a:rPr lang="en-US" sz="1778" u="sng" dirty="0"/>
              <a:t>multiplicative interaction</a:t>
            </a:r>
            <a:r>
              <a:rPr lang="en-US" sz="1778" dirty="0"/>
              <a:t> between exposure and outcome on occurrence of selection/retention</a:t>
            </a:r>
          </a:p>
          <a:p>
            <a:pPr lvl="1">
              <a:spcBef>
                <a:spcPts val="0"/>
              </a:spcBef>
            </a:pPr>
            <a:endParaRPr lang="en-US" sz="1778" dirty="0"/>
          </a:p>
          <a:p>
            <a:pPr lvl="1">
              <a:spcBef>
                <a:spcPts val="0"/>
              </a:spcBef>
            </a:pPr>
            <a:endParaRPr lang="en-US" sz="1778" dirty="0"/>
          </a:p>
          <a:p>
            <a:pPr marL="0" indent="0">
              <a:spcBef>
                <a:spcPts val="0"/>
              </a:spcBef>
              <a:buNone/>
            </a:pPr>
            <a:endParaRPr lang="en-US" sz="2133" u="sng" dirty="0"/>
          </a:p>
          <a:p>
            <a:pPr marL="0" indent="0">
              <a:spcBef>
                <a:spcPts val="0"/>
              </a:spcBef>
              <a:buNone/>
            </a:pPr>
            <a:endParaRPr lang="en-US" sz="1067" u="sng" dirty="0"/>
          </a:p>
          <a:p>
            <a:pPr marL="0" indent="0">
              <a:spcBef>
                <a:spcPts val="0"/>
              </a:spcBef>
              <a:buNone/>
            </a:pPr>
            <a:r>
              <a:rPr lang="en-US" sz="2044" u="sng" dirty="0"/>
              <a:t>“Under non-null” (i.e., truly IS association between exposure &amp; outcome)</a:t>
            </a:r>
          </a:p>
          <a:p>
            <a:pPr marL="0" indent="0">
              <a:spcBef>
                <a:spcPts val="0"/>
              </a:spcBef>
              <a:buNone/>
            </a:pPr>
            <a:endParaRPr lang="en-US" sz="444" u="sng" dirty="0"/>
          </a:p>
          <a:p>
            <a:pPr marL="0" indent="0">
              <a:spcBef>
                <a:spcPts val="0"/>
              </a:spcBef>
              <a:buNone/>
            </a:pPr>
            <a:r>
              <a:rPr lang="en-US" sz="1956" dirty="0"/>
              <a:t>For selection bias to occur: A person’s selection/retention need only be:</a:t>
            </a:r>
          </a:p>
          <a:p>
            <a:pPr>
              <a:spcBef>
                <a:spcPts val="0"/>
              </a:spcBef>
            </a:pPr>
            <a:r>
              <a:rPr lang="en-US" sz="1778" dirty="0">
                <a:solidFill>
                  <a:srgbClr val="000000"/>
                </a:solidFill>
              </a:rPr>
              <a:t>Associated with his/her outcome (and interaction</a:t>
            </a:r>
          </a:p>
          <a:p>
            <a:pPr marL="0" indent="306215">
              <a:spcBef>
                <a:spcPts val="0"/>
              </a:spcBef>
              <a:buNone/>
            </a:pPr>
            <a:r>
              <a:rPr lang="en-US" sz="1778" dirty="0">
                <a:solidFill>
                  <a:srgbClr val="000000"/>
                </a:solidFill>
              </a:rPr>
              <a:t>between “other factors” and exposure on outcome); or</a:t>
            </a:r>
          </a:p>
          <a:p>
            <a:pPr>
              <a:spcBef>
                <a:spcPts val="0"/>
              </a:spcBef>
            </a:pPr>
            <a:r>
              <a:rPr lang="en-US" sz="1778" dirty="0">
                <a:solidFill>
                  <a:srgbClr val="000000"/>
                </a:solidFill>
              </a:rPr>
              <a:t>Caused by outcome</a:t>
            </a:r>
          </a:p>
        </p:txBody>
      </p:sp>
      <p:grpSp>
        <p:nvGrpSpPr>
          <p:cNvPr id="5" name="Group 60"/>
          <p:cNvGrpSpPr>
            <a:grpSpLocks/>
          </p:cNvGrpSpPr>
          <p:nvPr/>
        </p:nvGrpSpPr>
        <p:grpSpPr bwMode="auto">
          <a:xfrm>
            <a:off x="5046134" y="5032027"/>
            <a:ext cx="4049889" cy="846667"/>
            <a:chOff x="3208" y="3434"/>
            <a:chExt cx="2870" cy="600"/>
          </a:xfrm>
        </p:grpSpPr>
        <p:sp>
          <p:nvSpPr>
            <p:cNvPr id="55308" name="Text Box 51"/>
            <p:cNvSpPr txBox="1">
              <a:spLocks noChangeArrowheads="1"/>
            </p:cNvSpPr>
            <p:nvPr/>
          </p:nvSpPr>
          <p:spPr bwMode="auto">
            <a:xfrm>
              <a:off x="5118" y="3813"/>
              <a:ext cx="960" cy="221"/>
            </a:xfrm>
            <a:prstGeom prst="rect">
              <a:avLst/>
            </a:prstGeom>
            <a:noFill/>
            <a:ln w="9525" algn="ctr">
              <a:noFill/>
              <a:miter lim="800000"/>
              <a:headEnd/>
              <a:tailEnd/>
            </a:ln>
          </p:spPr>
          <p:txBody>
            <a:bodyPr>
              <a:spAutoFit/>
            </a:bodyPr>
            <a:lstStyle/>
            <a:p>
              <a:pPr algn="ctr" eaLnBrk="0" hangingPunct="0">
                <a:spcBef>
                  <a:spcPct val="50000"/>
                </a:spcBef>
              </a:pPr>
              <a:r>
                <a:rPr lang="en-US" sz="1422" dirty="0">
                  <a:solidFill>
                    <a:srgbClr val="000000"/>
                  </a:solidFill>
                  <a:latin typeface="Arial" charset="0"/>
                </a:rPr>
                <a:t>Outcome</a:t>
              </a:r>
            </a:p>
          </p:txBody>
        </p:sp>
        <p:sp>
          <p:nvSpPr>
            <p:cNvPr id="55309" name="Line 52"/>
            <p:cNvSpPr>
              <a:spLocks noChangeShapeType="1"/>
            </p:cNvSpPr>
            <p:nvPr/>
          </p:nvSpPr>
          <p:spPr bwMode="auto">
            <a:xfrm>
              <a:off x="4744" y="3920"/>
              <a:ext cx="560" cy="10"/>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10" name="Text Box 53"/>
            <p:cNvSpPr txBox="1">
              <a:spLocks noChangeArrowheads="1"/>
            </p:cNvSpPr>
            <p:nvPr/>
          </p:nvSpPr>
          <p:spPr bwMode="auto">
            <a:xfrm>
              <a:off x="3208" y="3434"/>
              <a:ext cx="2256" cy="221"/>
            </a:xfrm>
            <a:prstGeom prst="rect">
              <a:avLst/>
            </a:prstGeom>
            <a:noFill/>
            <a:ln w="9525" algn="ctr">
              <a:noFill/>
              <a:miter lim="800000"/>
              <a:headEnd/>
              <a:tailEnd/>
            </a:ln>
          </p:spPr>
          <p:txBody>
            <a:bodyPr>
              <a:spAutoFit/>
            </a:bodyPr>
            <a:lstStyle/>
            <a:p>
              <a:pPr algn="ctr" eaLnBrk="0" hangingPunct="0">
                <a:spcBef>
                  <a:spcPct val="50000"/>
                </a:spcBef>
              </a:pPr>
              <a:r>
                <a:rPr lang="en-US" sz="1422" dirty="0">
                  <a:solidFill>
                    <a:srgbClr val="000000"/>
                  </a:solidFill>
                  <a:latin typeface="Arial" charset="0"/>
                </a:rPr>
                <a:t>Selection/retention</a:t>
              </a:r>
            </a:p>
          </p:txBody>
        </p:sp>
        <p:sp>
          <p:nvSpPr>
            <p:cNvPr id="55311" name="Line 54"/>
            <p:cNvSpPr>
              <a:spLocks noChangeShapeType="1"/>
            </p:cNvSpPr>
            <p:nvPr/>
          </p:nvSpPr>
          <p:spPr bwMode="auto">
            <a:xfrm flipH="1" flipV="1">
              <a:off x="4840" y="3555"/>
              <a:ext cx="272" cy="35"/>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55313" name="Text Box 56"/>
            <p:cNvSpPr txBox="1">
              <a:spLocks noChangeArrowheads="1"/>
            </p:cNvSpPr>
            <p:nvPr/>
          </p:nvSpPr>
          <p:spPr bwMode="auto">
            <a:xfrm>
              <a:off x="4984" y="3484"/>
              <a:ext cx="1056" cy="221"/>
            </a:xfrm>
            <a:prstGeom prst="rect">
              <a:avLst/>
            </a:prstGeom>
            <a:noFill/>
            <a:ln w="9525" algn="ctr">
              <a:noFill/>
              <a:miter lim="800000"/>
              <a:headEnd/>
              <a:tailEnd/>
            </a:ln>
          </p:spPr>
          <p:txBody>
            <a:bodyPr wrap="square">
              <a:spAutoFit/>
            </a:bodyPr>
            <a:lstStyle/>
            <a:p>
              <a:pPr algn="ctr" eaLnBrk="0" hangingPunct="0">
                <a:spcBef>
                  <a:spcPct val="50000"/>
                </a:spcBef>
              </a:pPr>
              <a:r>
                <a:rPr lang="en-US" sz="1422" dirty="0">
                  <a:solidFill>
                    <a:srgbClr val="000000"/>
                  </a:solidFill>
                  <a:latin typeface="Arial" charset="0"/>
                </a:rPr>
                <a:t>Other factors</a:t>
              </a:r>
            </a:p>
          </p:txBody>
        </p:sp>
        <p:sp>
          <p:nvSpPr>
            <p:cNvPr id="55314" name="Text Box 57"/>
            <p:cNvSpPr txBox="1">
              <a:spLocks noChangeArrowheads="1"/>
            </p:cNvSpPr>
            <p:nvPr/>
          </p:nvSpPr>
          <p:spPr bwMode="auto">
            <a:xfrm>
              <a:off x="3784" y="3813"/>
              <a:ext cx="1248" cy="221"/>
            </a:xfrm>
            <a:prstGeom prst="rect">
              <a:avLst/>
            </a:prstGeom>
            <a:noFill/>
            <a:ln w="9525" algn="ctr">
              <a:noFill/>
              <a:miter lim="800000"/>
              <a:headEnd/>
              <a:tailEnd/>
            </a:ln>
          </p:spPr>
          <p:txBody>
            <a:bodyPr>
              <a:spAutoFit/>
            </a:bodyPr>
            <a:lstStyle/>
            <a:p>
              <a:pPr algn="ctr" eaLnBrk="0" hangingPunct="0">
                <a:spcBef>
                  <a:spcPct val="50000"/>
                </a:spcBef>
              </a:pPr>
              <a:r>
                <a:rPr lang="en-US" sz="1422" dirty="0">
                  <a:solidFill>
                    <a:srgbClr val="000000"/>
                  </a:solidFill>
                  <a:latin typeface="Arial" charset="0"/>
                </a:rPr>
                <a:t>Exposure</a:t>
              </a:r>
            </a:p>
          </p:txBody>
        </p:sp>
        <p:sp>
          <p:nvSpPr>
            <p:cNvPr id="55316" name="Line 59"/>
            <p:cNvSpPr>
              <a:spLocks noChangeShapeType="1"/>
            </p:cNvSpPr>
            <p:nvPr/>
          </p:nvSpPr>
          <p:spPr bwMode="auto">
            <a:xfrm>
              <a:off x="5606" y="3726"/>
              <a:ext cx="96" cy="132"/>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grpSp>
      <p:grpSp>
        <p:nvGrpSpPr>
          <p:cNvPr id="40" name="Group 60"/>
          <p:cNvGrpSpPr>
            <a:grpSpLocks/>
          </p:cNvGrpSpPr>
          <p:nvPr/>
        </p:nvGrpSpPr>
        <p:grpSpPr bwMode="auto">
          <a:xfrm>
            <a:off x="896055" y="3361266"/>
            <a:ext cx="8146345" cy="890411"/>
            <a:chOff x="347" y="3561"/>
            <a:chExt cx="5773" cy="631"/>
          </a:xfrm>
        </p:grpSpPr>
        <p:sp>
          <p:nvSpPr>
            <p:cNvPr id="41" name="Text Box 51"/>
            <p:cNvSpPr txBox="1">
              <a:spLocks noChangeArrowheads="1"/>
            </p:cNvSpPr>
            <p:nvPr/>
          </p:nvSpPr>
          <p:spPr bwMode="auto">
            <a:xfrm>
              <a:off x="5160" y="3933"/>
              <a:ext cx="960" cy="259"/>
            </a:xfrm>
            <a:prstGeom prst="rect">
              <a:avLst/>
            </a:prstGeom>
            <a:noFill/>
            <a:ln w="9525" algn="ctr">
              <a:noFill/>
              <a:miter lim="800000"/>
              <a:headEnd/>
              <a:tailEnd/>
            </a:ln>
          </p:spPr>
          <p:txBody>
            <a:bodyPr>
              <a:spAutoFit/>
            </a:bodyPr>
            <a:lstStyle/>
            <a:p>
              <a:pPr algn="ctr" eaLnBrk="0" hangingPunct="0">
                <a:spcBef>
                  <a:spcPct val="50000"/>
                </a:spcBef>
              </a:pPr>
              <a:r>
                <a:rPr lang="en-US" sz="1778" dirty="0">
                  <a:solidFill>
                    <a:srgbClr val="000000"/>
                  </a:solidFill>
                  <a:latin typeface="Arial" charset="0"/>
                </a:rPr>
                <a:t>Outcome</a:t>
              </a:r>
            </a:p>
          </p:txBody>
        </p:sp>
        <p:sp>
          <p:nvSpPr>
            <p:cNvPr id="42" name="Line 52"/>
            <p:cNvSpPr>
              <a:spLocks noChangeShapeType="1"/>
            </p:cNvSpPr>
            <p:nvPr/>
          </p:nvSpPr>
          <p:spPr bwMode="auto">
            <a:xfrm flipV="1">
              <a:off x="1499" y="3669"/>
              <a:ext cx="1104" cy="84"/>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43" name="Text Box 53"/>
            <p:cNvSpPr txBox="1">
              <a:spLocks noChangeArrowheads="1"/>
            </p:cNvSpPr>
            <p:nvPr/>
          </p:nvSpPr>
          <p:spPr bwMode="auto">
            <a:xfrm>
              <a:off x="2219" y="3561"/>
              <a:ext cx="2256" cy="259"/>
            </a:xfrm>
            <a:prstGeom prst="rect">
              <a:avLst/>
            </a:prstGeom>
            <a:noFill/>
            <a:ln w="9525" algn="ctr">
              <a:noFill/>
              <a:miter lim="800000"/>
              <a:headEnd/>
              <a:tailEnd/>
            </a:ln>
          </p:spPr>
          <p:txBody>
            <a:bodyPr>
              <a:spAutoFit/>
            </a:bodyPr>
            <a:lstStyle/>
            <a:p>
              <a:pPr algn="ctr" eaLnBrk="0" hangingPunct="0">
                <a:spcBef>
                  <a:spcPct val="50000"/>
                </a:spcBef>
              </a:pPr>
              <a:r>
                <a:rPr lang="en-US" sz="1778" dirty="0">
                  <a:solidFill>
                    <a:srgbClr val="000000"/>
                  </a:solidFill>
                  <a:latin typeface="Arial" charset="0"/>
                </a:rPr>
                <a:t>Selection/retention</a:t>
              </a:r>
            </a:p>
          </p:txBody>
        </p:sp>
        <p:sp>
          <p:nvSpPr>
            <p:cNvPr id="44" name="Line 54"/>
            <p:cNvSpPr>
              <a:spLocks noChangeShapeType="1"/>
            </p:cNvSpPr>
            <p:nvPr/>
          </p:nvSpPr>
          <p:spPr bwMode="auto">
            <a:xfrm flipH="1" flipV="1">
              <a:off x="4067" y="3669"/>
              <a:ext cx="408" cy="48"/>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45" name="Text Box 55"/>
            <p:cNvSpPr txBox="1">
              <a:spLocks noChangeArrowheads="1"/>
            </p:cNvSpPr>
            <p:nvPr/>
          </p:nvSpPr>
          <p:spPr bwMode="auto">
            <a:xfrm>
              <a:off x="347" y="3561"/>
              <a:ext cx="1128" cy="298"/>
            </a:xfrm>
            <a:prstGeom prst="rect">
              <a:avLst/>
            </a:prstGeom>
            <a:noFill/>
            <a:ln w="9525" algn="ctr">
              <a:noFill/>
              <a:miter lim="800000"/>
              <a:headEnd/>
              <a:tailEnd/>
            </a:ln>
          </p:spPr>
          <p:txBody>
            <a:bodyPr wrap="square">
              <a:spAutoFit/>
            </a:bodyPr>
            <a:lstStyle/>
            <a:p>
              <a:pPr algn="ctr" eaLnBrk="0" hangingPunct="0">
                <a:spcBef>
                  <a:spcPct val="50000"/>
                </a:spcBef>
              </a:pPr>
              <a:r>
                <a:rPr lang="en-US" sz="2133" dirty="0">
                  <a:solidFill>
                    <a:srgbClr val="000000"/>
                  </a:solidFill>
                  <a:latin typeface="Arial" charset="0"/>
                </a:rPr>
                <a:t>O</a:t>
              </a:r>
              <a:r>
                <a:rPr lang="en-US" sz="1778" dirty="0">
                  <a:solidFill>
                    <a:srgbClr val="000000"/>
                  </a:solidFill>
                  <a:latin typeface="Arial" charset="0"/>
                </a:rPr>
                <a:t>ther factors</a:t>
              </a:r>
            </a:p>
          </p:txBody>
        </p:sp>
        <p:sp>
          <p:nvSpPr>
            <p:cNvPr id="46" name="Text Box 56"/>
            <p:cNvSpPr txBox="1">
              <a:spLocks noChangeArrowheads="1"/>
            </p:cNvSpPr>
            <p:nvPr/>
          </p:nvSpPr>
          <p:spPr bwMode="auto">
            <a:xfrm>
              <a:off x="4509" y="3609"/>
              <a:ext cx="1056" cy="259"/>
            </a:xfrm>
            <a:prstGeom prst="rect">
              <a:avLst/>
            </a:prstGeom>
            <a:noFill/>
            <a:ln w="9525" algn="ctr">
              <a:noFill/>
              <a:miter lim="800000"/>
              <a:headEnd/>
              <a:tailEnd/>
            </a:ln>
          </p:spPr>
          <p:txBody>
            <a:bodyPr wrap="square">
              <a:spAutoFit/>
            </a:bodyPr>
            <a:lstStyle/>
            <a:p>
              <a:pPr algn="ctr" eaLnBrk="0" hangingPunct="0">
                <a:spcBef>
                  <a:spcPct val="50000"/>
                </a:spcBef>
              </a:pPr>
              <a:r>
                <a:rPr lang="en-US" sz="1778" dirty="0">
                  <a:solidFill>
                    <a:srgbClr val="000000"/>
                  </a:solidFill>
                  <a:latin typeface="Arial" charset="0"/>
                </a:rPr>
                <a:t>Other factors</a:t>
              </a:r>
            </a:p>
          </p:txBody>
        </p:sp>
        <p:sp>
          <p:nvSpPr>
            <p:cNvPr id="47" name="Text Box 57"/>
            <p:cNvSpPr txBox="1">
              <a:spLocks noChangeArrowheads="1"/>
            </p:cNvSpPr>
            <p:nvPr/>
          </p:nvSpPr>
          <p:spPr bwMode="auto">
            <a:xfrm>
              <a:off x="1128" y="3846"/>
              <a:ext cx="1248" cy="259"/>
            </a:xfrm>
            <a:prstGeom prst="rect">
              <a:avLst/>
            </a:prstGeom>
            <a:noFill/>
            <a:ln w="9525" algn="ctr">
              <a:noFill/>
              <a:miter lim="800000"/>
              <a:headEnd/>
              <a:tailEnd/>
            </a:ln>
          </p:spPr>
          <p:txBody>
            <a:bodyPr>
              <a:spAutoFit/>
            </a:bodyPr>
            <a:lstStyle/>
            <a:p>
              <a:pPr algn="ctr" eaLnBrk="0" hangingPunct="0">
                <a:spcBef>
                  <a:spcPct val="50000"/>
                </a:spcBef>
              </a:pPr>
              <a:r>
                <a:rPr lang="en-US" sz="1778" dirty="0">
                  <a:solidFill>
                    <a:srgbClr val="000000"/>
                  </a:solidFill>
                  <a:latin typeface="Arial" charset="0"/>
                </a:rPr>
                <a:t>Exposure</a:t>
              </a:r>
            </a:p>
          </p:txBody>
        </p:sp>
        <p:sp>
          <p:nvSpPr>
            <p:cNvPr id="48" name="Line 58"/>
            <p:cNvSpPr>
              <a:spLocks noChangeShapeType="1"/>
            </p:cNvSpPr>
            <p:nvPr/>
          </p:nvSpPr>
          <p:spPr bwMode="auto">
            <a:xfrm>
              <a:off x="1047" y="3825"/>
              <a:ext cx="336" cy="144"/>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49" name="Line 59"/>
            <p:cNvSpPr>
              <a:spLocks noChangeShapeType="1"/>
            </p:cNvSpPr>
            <p:nvPr/>
          </p:nvSpPr>
          <p:spPr bwMode="auto">
            <a:xfrm>
              <a:off x="5304" y="3820"/>
              <a:ext cx="192" cy="149"/>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grpSp>
      <p:grpSp>
        <p:nvGrpSpPr>
          <p:cNvPr id="22" name="Group 60"/>
          <p:cNvGrpSpPr>
            <a:grpSpLocks/>
          </p:cNvGrpSpPr>
          <p:nvPr/>
        </p:nvGrpSpPr>
        <p:grpSpPr bwMode="auto">
          <a:xfrm>
            <a:off x="1794933" y="5596465"/>
            <a:ext cx="3726745" cy="711201"/>
            <a:chOff x="3437" y="3530"/>
            <a:chExt cx="2641" cy="504"/>
          </a:xfrm>
        </p:grpSpPr>
        <p:sp>
          <p:nvSpPr>
            <p:cNvPr id="23" name="Text Box 51"/>
            <p:cNvSpPr txBox="1">
              <a:spLocks noChangeArrowheads="1"/>
            </p:cNvSpPr>
            <p:nvPr/>
          </p:nvSpPr>
          <p:spPr bwMode="auto">
            <a:xfrm>
              <a:off x="5118" y="3813"/>
              <a:ext cx="960" cy="221"/>
            </a:xfrm>
            <a:prstGeom prst="rect">
              <a:avLst/>
            </a:prstGeom>
            <a:noFill/>
            <a:ln w="9525" algn="ctr">
              <a:noFill/>
              <a:miter lim="800000"/>
              <a:headEnd/>
              <a:tailEnd/>
            </a:ln>
          </p:spPr>
          <p:txBody>
            <a:bodyPr>
              <a:spAutoFit/>
            </a:bodyPr>
            <a:lstStyle/>
            <a:p>
              <a:pPr algn="ctr" eaLnBrk="0" hangingPunct="0">
                <a:spcBef>
                  <a:spcPct val="50000"/>
                </a:spcBef>
              </a:pPr>
              <a:r>
                <a:rPr lang="en-US" sz="1422" dirty="0">
                  <a:solidFill>
                    <a:srgbClr val="000000"/>
                  </a:solidFill>
                  <a:latin typeface="Arial" charset="0"/>
                </a:rPr>
                <a:t>Outcome</a:t>
              </a:r>
            </a:p>
          </p:txBody>
        </p:sp>
        <p:sp>
          <p:nvSpPr>
            <p:cNvPr id="24" name="Line 52"/>
            <p:cNvSpPr>
              <a:spLocks noChangeShapeType="1"/>
            </p:cNvSpPr>
            <p:nvPr/>
          </p:nvSpPr>
          <p:spPr bwMode="auto">
            <a:xfrm flipV="1">
              <a:off x="4637" y="3930"/>
              <a:ext cx="667" cy="0"/>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25" name="Text Box 53"/>
            <p:cNvSpPr txBox="1">
              <a:spLocks noChangeArrowheads="1"/>
            </p:cNvSpPr>
            <p:nvPr/>
          </p:nvSpPr>
          <p:spPr bwMode="auto">
            <a:xfrm>
              <a:off x="3437" y="3530"/>
              <a:ext cx="2256" cy="221"/>
            </a:xfrm>
            <a:prstGeom prst="rect">
              <a:avLst/>
            </a:prstGeom>
            <a:noFill/>
            <a:ln w="9525" algn="ctr">
              <a:noFill/>
              <a:miter lim="800000"/>
              <a:headEnd/>
              <a:tailEnd/>
            </a:ln>
          </p:spPr>
          <p:txBody>
            <a:bodyPr>
              <a:spAutoFit/>
            </a:bodyPr>
            <a:lstStyle/>
            <a:p>
              <a:pPr algn="ctr" eaLnBrk="0" hangingPunct="0">
                <a:spcBef>
                  <a:spcPct val="50000"/>
                </a:spcBef>
              </a:pPr>
              <a:r>
                <a:rPr lang="en-US" sz="1422" dirty="0">
                  <a:solidFill>
                    <a:srgbClr val="000000"/>
                  </a:solidFill>
                  <a:latin typeface="Arial" charset="0"/>
                </a:rPr>
                <a:t>Selection/retention</a:t>
              </a:r>
            </a:p>
          </p:txBody>
        </p:sp>
        <p:sp>
          <p:nvSpPr>
            <p:cNvPr id="26" name="Line 54"/>
            <p:cNvSpPr>
              <a:spLocks noChangeShapeType="1"/>
            </p:cNvSpPr>
            <p:nvPr/>
          </p:nvSpPr>
          <p:spPr bwMode="auto">
            <a:xfrm flipH="1" flipV="1">
              <a:off x="5118" y="3647"/>
              <a:ext cx="346" cy="166"/>
            </a:xfrm>
            <a:prstGeom prst="line">
              <a:avLst/>
            </a:prstGeom>
            <a:noFill/>
            <a:ln w="2857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28" name="Text Box 57"/>
            <p:cNvSpPr txBox="1">
              <a:spLocks noChangeArrowheads="1"/>
            </p:cNvSpPr>
            <p:nvPr/>
          </p:nvSpPr>
          <p:spPr bwMode="auto">
            <a:xfrm>
              <a:off x="3725" y="3813"/>
              <a:ext cx="1248" cy="221"/>
            </a:xfrm>
            <a:prstGeom prst="rect">
              <a:avLst/>
            </a:prstGeom>
            <a:noFill/>
            <a:ln w="9525" algn="ctr">
              <a:noFill/>
              <a:miter lim="800000"/>
              <a:headEnd/>
              <a:tailEnd/>
            </a:ln>
          </p:spPr>
          <p:txBody>
            <a:bodyPr>
              <a:spAutoFit/>
            </a:bodyPr>
            <a:lstStyle/>
            <a:p>
              <a:pPr algn="ctr" eaLnBrk="0" hangingPunct="0">
                <a:spcBef>
                  <a:spcPct val="50000"/>
                </a:spcBef>
              </a:pPr>
              <a:r>
                <a:rPr lang="en-US" sz="1422" dirty="0">
                  <a:solidFill>
                    <a:srgbClr val="000000"/>
                  </a:solidFill>
                  <a:latin typeface="Arial" charset="0"/>
                </a:rPr>
                <a:t>Exposure</a:t>
              </a:r>
            </a:p>
          </p:txBody>
        </p:sp>
      </p:grpSp>
    </p:spTree>
    <p:extLst>
      <p:ext uri="{BB962C8B-B14F-4D97-AF65-F5344CB8AC3E}">
        <p14:creationId xmlns:p14="http://schemas.microsoft.com/office/powerpoint/2010/main" val="394366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09600" y="1828800"/>
            <a:ext cx="7772400" cy="1600200"/>
          </a:xfrm>
        </p:spPr>
        <p:txBody>
          <a:bodyPr/>
          <a:lstStyle/>
          <a:p>
            <a:r>
              <a:rPr lang="en-US" dirty="0" smtClean="0"/>
              <a:t>Cross-Sectional Study Design</a:t>
            </a:r>
          </a:p>
        </p:txBody>
      </p:sp>
    </p:spTree>
    <p:extLst>
      <p:ext uri="{BB962C8B-B14F-4D97-AF65-F5344CB8AC3E}">
        <p14:creationId xmlns:p14="http://schemas.microsoft.com/office/powerpoint/2010/main" val="151313889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651934"/>
            <a:ext cx="7772400" cy="474133"/>
          </a:xfrm>
        </p:spPr>
        <p:txBody>
          <a:bodyPr/>
          <a:lstStyle/>
          <a:p>
            <a:r>
              <a:rPr lang="en-US" dirty="0" smtClean="0"/>
              <a:t>“Causal Inference”</a:t>
            </a:r>
          </a:p>
        </p:txBody>
      </p:sp>
      <p:sp>
        <p:nvSpPr>
          <p:cNvPr id="95235" name="Rectangle 3"/>
          <p:cNvSpPr>
            <a:spLocks noGrp="1" noChangeArrowheads="1"/>
          </p:cNvSpPr>
          <p:nvPr>
            <p:ph type="body" idx="1"/>
          </p:nvPr>
        </p:nvSpPr>
        <p:spPr>
          <a:xfrm>
            <a:off x="169333" y="1397000"/>
            <a:ext cx="9144000" cy="4605867"/>
          </a:xfrm>
        </p:spPr>
        <p:txBody>
          <a:bodyPr/>
          <a:lstStyle/>
          <a:p>
            <a:pPr marL="541873" indent="-541873"/>
            <a:r>
              <a:rPr lang="en-US" dirty="0" smtClean="0"/>
              <a:t>Goal: Identify causal relationships</a:t>
            </a:r>
          </a:p>
          <a:p>
            <a:pPr marL="541873" indent="-541873"/>
            <a:endParaRPr lang="en-US" sz="889" dirty="0"/>
          </a:p>
          <a:p>
            <a:pPr marL="541873" indent="-541873"/>
            <a:r>
              <a:rPr lang="en-US" dirty="0" smtClean="0"/>
              <a:t>6 ways a statistical association can occur</a:t>
            </a:r>
          </a:p>
          <a:p>
            <a:pPr marL="880544" lvl="1" indent="-14111">
              <a:buFontTx/>
              <a:buAutoNum type="arabicPeriod"/>
            </a:pPr>
            <a:r>
              <a:rPr lang="en-US" dirty="0" smtClean="0"/>
              <a:t>  Chance</a:t>
            </a:r>
          </a:p>
          <a:p>
            <a:pPr marL="880544" lvl="1" indent="-14111">
              <a:buFontTx/>
              <a:buAutoNum type="arabicPeriod"/>
            </a:pPr>
            <a:r>
              <a:rPr lang="en-US" dirty="0" smtClean="0"/>
              <a:t>  Selection bias</a:t>
            </a:r>
          </a:p>
          <a:p>
            <a:pPr marL="880544" lvl="1" indent="-14111">
              <a:buFontTx/>
              <a:buAutoNum type="arabicPeriod"/>
            </a:pPr>
            <a:r>
              <a:rPr lang="en-US" dirty="0" smtClean="0"/>
              <a:t>  Measurement bias</a:t>
            </a:r>
          </a:p>
          <a:p>
            <a:pPr marL="880544" lvl="1" indent="-14111">
              <a:buFontTx/>
              <a:buAutoNum type="arabicPeriod"/>
            </a:pPr>
            <a:r>
              <a:rPr lang="en-US" dirty="0" smtClean="0"/>
              <a:t>  Confounding</a:t>
            </a:r>
          </a:p>
          <a:p>
            <a:pPr marL="880544" lvl="1" indent="-14111">
              <a:buFontTx/>
              <a:buAutoNum type="arabicPeriod"/>
            </a:pPr>
            <a:r>
              <a:rPr lang="en-US" dirty="0" smtClean="0"/>
              <a:t>  Reverse causation</a:t>
            </a:r>
          </a:p>
          <a:p>
            <a:pPr marL="880544" lvl="1" indent="-14111">
              <a:buFontTx/>
              <a:buAutoNum type="arabicPeriod"/>
            </a:pPr>
            <a:r>
              <a:rPr lang="en-US" dirty="0" smtClean="0"/>
              <a:t>  True causal relationship</a:t>
            </a:r>
          </a:p>
          <a:p>
            <a:pPr marL="880544" lvl="1" indent="-474139">
              <a:buFontTx/>
              <a:buAutoNum type="arabicPeriod"/>
            </a:pPr>
            <a:endParaRPr lang="en-US" sz="889" dirty="0"/>
          </a:p>
          <a:p>
            <a:pPr marL="541873" indent="-541873"/>
            <a:r>
              <a:rPr lang="en-US" dirty="0" smtClean="0"/>
              <a:t>Process of causal inference:  rule out/refute first 5</a:t>
            </a:r>
          </a:p>
        </p:txBody>
      </p:sp>
    </p:spTree>
    <p:extLst>
      <p:ext uri="{BB962C8B-B14F-4D97-AF65-F5344CB8AC3E}">
        <p14:creationId xmlns:p14="http://schemas.microsoft.com/office/powerpoint/2010/main" val="3455674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1" y="2552700"/>
            <a:ext cx="342900"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34200" y="25908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5"/>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8" idx="1"/>
          </p:cNvCxnSpPr>
          <p:nvPr/>
        </p:nvCxnSpPr>
        <p:spPr>
          <a:xfrm>
            <a:off x="6443932" y="1339880"/>
            <a:ext cx="185468" cy="216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29400" y="13716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smtClean="0">
                <a:latin typeface="Calibri" pitchFamily="34" charset="0"/>
              </a:rPr>
              <a:t>Calendar Time   </a:t>
            </a:r>
            <a:endParaRPr lang="en-US" sz="1800" dirty="0">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90106" y="1922838"/>
            <a:ext cx="6094" cy="916916"/>
          </a:xfrm>
          <a:prstGeom prst="straightConnector1">
            <a:avLst/>
          </a:prstGeom>
          <a:noFill/>
          <a:ln w="25400" algn="ctr">
            <a:solidFill>
              <a:schemeClr val="tx1"/>
            </a:solidFill>
            <a:prstDash val="dash"/>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466012" y="2163464"/>
            <a:ext cx="1588" cy="685800"/>
          </a:xfrm>
          <a:prstGeom prst="straightConnector1">
            <a:avLst/>
          </a:prstGeom>
          <a:noFill/>
          <a:ln w="25400" algn="ctr">
            <a:solidFill>
              <a:schemeClr val="tx1"/>
            </a:solidFill>
            <a:prstDash val="dash"/>
            <a:round/>
            <a:headEnd/>
            <a:tailEnd type="arrow" w="med" len="med"/>
          </a:ln>
        </p:spPr>
      </p:cxnSp>
      <p:cxnSp>
        <p:nvCxnSpPr>
          <p:cNvPr id="42" name="Straight Arrow Connector 31"/>
          <p:cNvCxnSpPr>
            <a:cxnSpLocks noChangeShapeType="1"/>
          </p:cNvCxnSpPr>
          <p:nvPr/>
        </p:nvCxnSpPr>
        <p:spPr bwMode="auto">
          <a:xfrm>
            <a:off x="6792914" y="2282827"/>
            <a:ext cx="331787" cy="3173"/>
          </a:xfrm>
          <a:prstGeom prst="straightConnector1">
            <a:avLst/>
          </a:prstGeom>
          <a:noFill/>
          <a:ln w="25400" algn="ctr">
            <a:solidFill>
              <a:schemeClr val="tx1"/>
            </a:solidFill>
            <a:prstDash val="sysDash"/>
            <a:round/>
            <a:headEnd/>
            <a:tailEnd type="arrow" w="med" len="med"/>
          </a:ln>
        </p:spPr>
      </p:cxnSp>
      <p:sp>
        <p:nvSpPr>
          <p:cNvPr id="43" name="TextBox 43"/>
          <p:cNvSpPr txBox="1">
            <a:spLocks noChangeArrowheads="1"/>
          </p:cNvSpPr>
          <p:nvPr/>
        </p:nvSpPr>
        <p:spPr bwMode="auto">
          <a:xfrm>
            <a:off x="6754826" y="6336268"/>
            <a:ext cx="1855774" cy="369332"/>
          </a:xfrm>
          <a:prstGeom prst="rect">
            <a:avLst/>
          </a:prstGeom>
          <a:noFill/>
          <a:ln w="9525">
            <a:noFill/>
            <a:miter lim="800000"/>
            <a:headEnd/>
            <a:tailEnd/>
          </a:ln>
        </p:spPr>
        <p:txBody>
          <a:bodyPr wrap="square">
            <a:spAutoFit/>
          </a:bodyPr>
          <a:lstStyle/>
          <a:p>
            <a:pPr algn="ctr"/>
            <a:r>
              <a:rPr lang="en-US" sz="1800" dirty="0">
                <a:latin typeface="Calibri" pitchFamily="34" charset="0"/>
              </a:rPr>
              <a:t>Time of the Study</a:t>
            </a:r>
          </a:p>
        </p:txBody>
      </p:sp>
      <p:sp>
        <p:nvSpPr>
          <p:cNvPr id="44" name="Up Arrow 43"/>
          <p:cNvSpPr/>
          <p:nvPr/>
        </p:nvSpPr>
        <p:spPr>
          <a:xfrm>
            <a:off x="7467601" y="6127492"/>
            <a:ext cx="78523" cy="2733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5" name="Straight Connector 53"/>
          <p:cNvCxnSpPr>
            <a:cxnSpLocks noChangeShapeType="1"/>
          </p:cNvCxnSpPr>
          <p:nvPr/>
        </p:nvCxnSpPr>
        <p:spPr bwMode="auto">
          <a:xfrm>
            <a:off x="6096000" y="1719546"/>
            <a:ext cx="1331447" cy="0"/>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H="1" flipV="1">
            <a:off x="7543801" y="1469369"/>
            <a:ext cx="2323" cy="250179"/>
          </a:xfrm>
          <a:prstGeom prst="straightConnector1">
            <a:avLst/>
          </a:prstGeom>
          <a:noFill/>
          <a:ln w="25400" algn="ctr">
            <a:solidFill>
              <a:schemeClr val="tx1"/>
            </a:solidFill>
            <a:prstDash val="sysDash"/>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 Box 3"/>
          <p:cNvSpPr txBox="1">
            <a:spLocks noChangeArrowheads="1"/>
          </p:cNvSpPr>
          <p:nvPr/>
        </p:nvSpPr>
        <p:spPr bwMode="auto">
          <a:xfrm>
            <a:off x="538015" y="76202"/>
            <a:ext cx="8682185" cy="492443"/>
          </a:xfrm>
          <a:prstGeom prst="rect">
            <a:avLst/>
          </a:prstGeom>
          <a:noFill/>
          <a:ln w="9525">
            <a:noFill/>
            <a:miter lim="800000"/>
            <a:headEnd/>
            <a:tailEnd/>
          </a:ln>
        </p:spPr>
        <p:txBody>
          <a:bodyPr wrap="none">
            <a:spAutoFit/>
          </a:bodyPr>
          <a:lstStyle/>
          <a:p>
            <a:pPr eaLnBrk="0" hangingPunct="0"/>
            <a:r>
              <a:rPr lang="en-US" sz="2600" b="1" dirty="0"/>
              <a:t>Cross-Sectional </a:t>
            </a:r>
            <a:r>
              <a:rPr lang="en-US" sz="2600" b="1" dirty="0" smtClean="0"/>
              <a:t>Study: From Underlying Dynamic Cohort</a:t>
            </a:r>
            <a:endParaRPr lang="en-US" sz="2600" b="1" dirty="0"/>
          </a:p>
        </p:txBody>
      </p:sp>
      <p:grpSp>
        <p:nvGrpSpPr>
          <p:cNvPr id="52" name="Group 51"/>
          <p:cNvGrpSpPr/>
          <p:nvPr/>
        </p:nvGrpSpPr>
        <p:grpSpPr>
          <a:xfrm>
            <a:off x="7202269" y="492443"/>
            <a:ext cx="646331" cy="5832157"/>
            <a:chOff x="6166930" y="1221433"/>
            <a:chExt cx="378497" cy="4987280"/>
          </a:xfrm>
        </p:grpSpPr>
        <p:cxnSp>
          <p:nvCxnSpPr>
            <p:cNvPr id="53" name="Straight Arrow Connector 52"/>
            <p:cNvCxnSpPr/>
            <p:nvPr/>
          </p:nvCxnSpPr>
          <p:spPr bwMode="auto">
            <a:xfrm>
              <a:off x="6344445"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4" name="TextBox 37"/>
            <p:cNvSpPr txBox="1">
              <a:spLocks noChangeArrowheads="1"/>
            </p:cNvSpPr>
            <p:nvPr/>
          </p:nvSpPr>
          <p:spPr bwMode="auto">
            <a:xfrm rot="16200000">
              <a:off x="4587649" y="3540937"/>
              <a:ext cx="3537060" cy="378497"/>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spTree>
    <p:extLst>
      <p:ext uri="{BB962C8B-B14F-4D97-AF65-F5344CB8AC3E}">
        <p14:creationId xmlns:p14="http://schemas.microsoft.com/office/powerpoint/2010/main" val="324121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09600" y="304800"/>
            <a:ext cx="7772400" cy="1143000"/>
          </a:xfrm>
        </p:spPr>
        <p:txBody>
          <a:bodyPr/>
          <a:lstStyle/>
          <a:p>
            <a:r>
              <a:rPr lang="en-US" sz="3600" b="1" dirty="0" smtClean="0"/>
              <a:t>Cross-Sectional Study Design</a:t>
            </a:r>
            <a:br>
              <a:rPr lang="en-US" sz="3600" b="1" dirty="0" smtClean="0"/>
            </a:br>
            <a:r>
              <a:rPr lang="en-US" sz="3600" b="1" dirty="0" smtClean="0"/>
              <a:t>Measures Prevalence</a:t>
            </a:r>
          </a:p>
        </p:txBody>
      </p:sp>
      <p:sp>
        <p:nvSpPr>
          <p:cNvPr id="65538" name="Rectangle 3"/>
          <p:cNvSpPr>
            <a:spLocks noGrp="1" noChangeArrowheads="1"/>
          </p:cNvSpPr>
          <p:nvPr>
            <p:ph type="body" idx="1"/>
          </p:nvPr>
        </p:nvSpPr>
        <p:spPr>
          <a:xfrm>
            <a:off x="152400" y="1676400"/>
            <a:ext cx="8458200" cy="4648200"/>
          </a:xfrm>
        </p:spPr>
        <p:txBody>
          <a:bodyPr/>
          <a:lstStyle/>
          <a:p>
            <a:pPr>
              <a:lnSpc>
                <a:spcPct val="90000"/>
              </a:lnSpc>
            </a:pPr>
            <a:r>
              <a:rPr lang="en-US" sz="3600" dirty="0" smtClean="0"/>
              <a:t>Measures prevalence of exposure or disease at one point in time.  Two types:</a:t>
            </a:r>
          </a:p>
          <a:p>
            <a:pPr lvl="1">
              <a:lnSpc>
                <a:spcPct val="90000"/>
              </a:lnSpc>
            </a:pPr>
            <a:r>
              <a:rPr lang="en-US" sz="3200" dirty="0" smtClean="0"/>
              <a:t>Point prevalence: e.g., Do you currently have a backache? </a:t>
            </a:r>
          </a:p>
          <a:p>
            <a:pPr lvl="1">
              <a:lnSpc>
                <a:spcPct val="90000"/>
              </a:lnSpc>
            </a:pPr>
            <a:r>
              <a:rPr lang="en-US" sz="3200" dirty="0" smtClean="0"/>
              <a:t>Period prevalence: e.g., Have you had a backache in the past 6 months? </a:t>
            </a:r>
          </a:p>
          <a:p>
            <a:pPr>
              <a:lnSpc>
                <a:spcPct val="90000"/>
              </a:lnSpc>
            </a:pPr>
            <a:r>
              <a:rPr lang="en-US" dirty="0" smtClean="0"/>
              <a:t>Don’t confuse with length of time to conduct the study.  e.g., Both examples above could occur in a study conducted over 12 months</a:t>
            </a:r>
            <a:r>
              <a:rPr lang="en-US" sz="3600" dirty="0"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09600" y="228600"/>
            <a:ext cx="7772400" cy="1143000"/>
          </a:xfrm>
        </p:spPr>
        <p:txBody>
          <a:bodyPr/>
          <a:lstStyle/>
          <a:p>
            <a:r>
              <a:rPr lang="en-US" sz="3600" b="1" dirty="0" smtClean="0"/>
              <a:t>Cross-Sectional Design:</a:t>
            </a:r>
            <a:br>
              <a:rPr lang="en-US" sz="3600" b="1" dirty="0" smtClean="0"/>
            </a:br>
            <a:r>
              <a:rPr lang="en-US" sz="3600" b="1" dirty="0" smtClean="0"/>
              <a:t>Weaknesses for Analytic Objectives</a:t>
            </a:r>
          </a:p>
        </p:txBody>
      </p:sp>
      <p:sp>
        <p:nvSpPr>
          <p:cNvPr id="67586" name="Rectangle 3"/>
          <p:cNvSpPr>
            <a:spLocks noGrp="1" noChangeArrowheads="1"/>
          </p:cNvSpPr>
          <p:nvPr>
            <p:ph type="body" idx="1"/>
          </p:nvPr>
        </p:nvSpPr>
        <p:spPr>
          <a:xfrm>
            <a:off x="152400" y="1752600"/>
            <a:ext cx="8839200" cy="4419600"/>
          </a:xfrm>
        </p:spPr>
        <p:txBody>
          <a:bodyPr/>
          <a:lstStyle/>
          <a:p>
            <a:pPr>
              <a:lnSpc>
                <a:spcPct val="90000"/>
              </a:lnSpc>
            </a:pPr>
            <a:r>
              <a:rPr lang="en-US" dirty="0" smtClean="0"/>
              <a:t>Often cannot determine whether putative cause (exposure) preceded the disease outcome</a:t>
            </a:r>
          </a:p>
          <a:p>
            <a:pPr lvl="1">
              <a:lnSpc>
                <a:spcPct val="90000"/>
              </a:lnSpc>
            </a:pPr>
            <a:r>
              <a:rPr lang="en-US" dirty="0" smtClean="0"/>
              <a:t>Examples of exceptions:  Genetic exposure;  Childhood exposure and adult disease.</a:t>
            </a:r>
          </a:p>
          <a:p>
            <a:pPr lvl="1">
              <a:lnSpc>
                <a:spcPct val="90000"/>
              </a:lnSpc>
            </a:pPr>
            <a:endParaRPr lang="en-US" dirty="0" smtClean="0"/>
          </a:p>
          <a:p>
            <a:pPr>
              <a:lnSpc>
                <a:spcPct val="90000"/>
              </a:lnSpc>
            </a:pPr>
            <a:r>
              <a:rPr lang="en-US" dirty="0" smtClean="0"/>
              <a:t>Cannot distinguish factors associated with disease (incidence) from factors associated with survival with disease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685800" y="1828800"/>
            <a:ext cx="7772400" cy="1143000"/>
          </a:xfrm>
        </p:spPr>
        <p:txBody>
          <a:bodyPr/>
          <a:lstStyle/>
          <a:p>
            <a:r>
              <a:rPr lang="en-US" dirty="0" smtClean="0"/>
              <a:t>Case-Control Study Design</a:t>
            </a:r>
          </a:p>
        </p:txBody>
      </p:sp>
    </p:spTree>
    <p:extLst>
      <p:ext uri="{BB962C8B-B14F-4D97-AF65-F5344CB8AC3E}">
        <p14:creationId xmlns:p14="http://schemas.microsoft.com/office/powerpoint/2010/main" val="1806988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85800" y="76200"/>
            <a:ext cx="7772400" cy="1143000"/>
          </a:xfrm>
        </p:spPr>
        <p:txBody>
          <a:bodyPr/>
          <a:lstStyle/>
          <a:p>
            <a:r>
              <a:rPr lang="en-US" sz="4000" b="1" dirty="0" smtClean="0"/>
              <a:t>Primary &amp; Secondary Study Bases</a:t>
            </a:r>
          </a:p>
        </p:txBody>
      </p:sp>
      <p:sp>
        <p:nvSpPr>
          <p:cNvPr id="78850" name="Rectangle 3"/>
          <p:cNvSpPr>
            <a:spLocks noGrp="1" noChangeArrowheads="1"/>
          </p:cNvSpPr>
          <p:nvPr>
            <p:ph type="body" idx="1"/>
          </p:nvPr>
        </p:nvSpPr>
        <p:spPr>
          <a:xfrm>
            <a:off x="152400" y="1143000"/>
            <a:ext cx="8915400" cy="4114800"/>
          </a:xfrm>
        </p:spPr>
        <p:txBody>
          <a:bodyPr/>
          <a:lstStyle/>
          <a:p>
            <a:r>
              <a:rPr lang="en-US" sz="2800" dirty="0" smtClean="0"/>
              <a:t>Case-control studies can be thought of as evolving from one of two types of study bases (i.e., underlying cohorts):</a:t>
            </a:r>
          </a:p>
          <a:p>
            <a:pPr lvl="1">
              <a:spcBef>
                <a:spcPct val="30000"/>
              </a:spcBef>
            </a:pPr>
            <a:r>
              <a:rPr lang="en-US" sz="2400" b="1" dirty="0" smtClean="0"/>
              <a:t>  </a:t>
            </a:r>
            <a:r>
              <a:rPr lang="en-US" b="1" dirty="0" smtClean="0"/>
              <a:t>Primary study base vs. Secondary study base</a:t>
            </a:r>
            <a:endParaRPr lang="en-US" sz="900" b="1" dirty="0" smtClean="0"/>
          </a:p>
          <a:p>
            <a:pPr>
              <a:spcBef>
                <a:spcPts val="1800"/>
              </a:spcBef>
            </a:pPr>
            <a:r>
              <a:rPr lang="en-US" sz="2800" dirty="0" smtClean="0"/>
              <a:t>A primary study base is one where the underlying cohort is readily defined, either because it is:</a:t>
            </a:r>
          </a:p>
          <a:p>
            <a:pPr lvl="1">
              <a:spcBef>
                <a:spcPts val="600"/>
              </a:spcBef>
            </a:pPr>
            <a:r>
              <a:rPr lang="en-US" dirty="0" smtClean="0"/>
              <a:t>previously assembled for research (e.g., Framingham)</a:t>
            </a:r>
          </a:p>
          <a:p>
            <a:pPr lvl="1">
              <a:spcBef>
                <a:spcPts val="600"/>
              </a:spcBef>
            </a:pPr>
            <a:r>
              <a:rPr lang="en-US" dirty="0" smtClean="0"/>
              <a:t>administratively defined (e.g., Kaiser members in 2016)</a:t>
            </a:r>
          </a:p>
          <a:p>
            <a:pPr lvl="1">
              <a:spcBef>
                <a:spcPts val="600"/>
              </a:spcBef>
            </a:pPr>
            <a:r>
              <a:rPr lang="en-US" dirty="0" smtClean="0"/>
              <a:t>or geographically defined (e.g., SF residents in 2018) </a:t>
            </a:r>
          </a:p>
          <a:p>
            <a:pPr>
              <a:spcBef>
                <a:spcPts val="1800"/>
              </a:spcBef>
            </a:pPr>
            <a:r>
              <a:rPr lang="en-US" sz="2800" dirty="0" smtClean="0"/>
              <a:t>A secondary study base is more elusive.  It starts with the cases and then works backwards. </a:t>
            </a:r>
          </a:p>
          <a:p>
            <a:endParaRPr lang="en-US" sz="2800" dirty="0" smtClean="0"/>
          </a:p>
          <a:p>
            <a:endParaRPr lang="en-US" dirty="0" smtClean="0"/>
          </a:p>
        </p:txBody>
      </p:sp>
    </p:spTree>
    <p:extLst>
      <p:ext uri="{BB962C8B-B14F-4D97-AF65-F5344CB8AC3E}">
        <p14:creationId xmlns:p14="http://schemas.microsoft.com/office/powerpoint/2010/main" val="326599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2766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19400"/>
            <a:ext cx="4572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276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09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12" name="TextBox 35"/>
          <p:cNvSpPr txBox="1">
            <a:spLocks noChangeArrowheads="1"/>
          </p:cNvSpPr>
          <p:nvPr/>
        </p:nvSpPr>
        <p:spPr bwMode="auto">
          <a:xfrm>
            <a:off x="3465514" y="17526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1" y="2286000"/>
            <a:ext cx="46038"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1001" y="2514600"/>
            <a:ext cx="46038"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flipH="1">
            <a:off x="5151438" y="2590800"/>
            <a:ext cx="46037"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1" y="2724150"/>
            <a:ext cx="46038" cy="2686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9" name="Shape 58"/>
          <p:cNvCxnSpPr>
            <a:stCxn id="51" idx="2"/>
          </p:cNvCxnSpPr>
          <p:nvPr/>
        </p:nvCxnSpPr>
        <p:spPr>
          <a:xfrm rot="16200000" flipH="1">
            <a:off x="5127625" y="2971800"/>
            <a:ext cx="304800" cy="5181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2" idx="2"/>
          </p:cNvCxnSpPr>
          <p:nvPr/>
        </p:nvCxnSpPr>
        <p:spPr>
          <a:xfrm>
            <a:off x="4213226" y="5410200"/>
            <a:ext cx="23813"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178426" y="5446713"/>
            <a:ext cx="381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753100" y="5405438"/>
            <a:ext cx="38100" cy="309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168400" y="5889625"/>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031" name="TextBox 56"/>
          <p:cNvSpPr txBox="1">
            <a:spLocks noChangeArrowheads="1"/>
          </p:cNvSpPr>
          <p:nvPr/>
        </p:nvSpPr>
        <p:spPr bwMode="auto">
          <a:xfrm>
            <a:off x="3683001" y="5900739"/>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85032" name="Rectangle 3"/>
          <p:cNvSpPr>
            <a:spLocks noChangeArrowheads="1"/>
          </p:cNvSpPr>
          <p:nvPr/>
        </p:nvSpPr>
        <p:spPr bwMode="auto">
          <a:xfrm>
            <a:off x="152400" y="76200"/>
            <a:ext cx="8839200" cy="1077218"/>
          </a:xfrm>
          <a:prstGeom prst="rect">
            <a:avLst/>
          </a:prstGeom>
          <a:noFill/>
          <a:ln w="9525">
            <a:noFill/>
            <a:miter lim="800000"/>
            <a:headEnd/>
            <a:tailEnd/>
          </a:ln>
        </p:spPr>
        <p:txBody>
          <a:bodyPr wrap="square">
            <a:spAutoFit/>
          </a:bodyPr>
          <a:lstStyle/>
          <a:p>
            <a:pPr algn="ctr" eaLnBrk="0" hangingPunct="0"/>
            <a:r>
              <a:rPr lang="en-US" sz="3200" b="1" dirty="0"/>
              <a:t>Incidence </a:t>
            </a:r>
            <a:r>
              <a:rPr lang="en-US" sz="3200" b="1" dirty="0" smtClean="0"/>
              <a:t>density </a:t>
            </a:r>
            <a:r>
              <a:rPr lang="en-US" sz="3200" b="1" dirty="0"/>
              <a:t>s</a:t>
            </a:r>
            <a:r>
              <a:rPr lang="en-US" sz="3200" b="1" dirty="0" smtClean="0"/>
              <a:t>ampling </a:t>
            </a:r>
          </a:p>
          <a:p>
            <a:pPr algn="ctr" eaLnBrk="0" hangingPunct="0"/>
            <a:r>
              <a:rPr lang="en-US" sz="3200" b="1" dirty="0" smtClean="0"/>
              <a:t>within </a:t>
            </a:r>
            <a:r>
              <a:rPr lang="en-US" sz="3200" b="1" dirty="0"/>
              <a:t>a </a:t>
            </a:r>
            <a:r>
              <a:rPr lang="en-US" sz="3200" b="1" dirty="0" smtClean="0"/>
              <a:t>fixed cohort primary study base</a:t>
            </a:r>
            <a:endParaRPr lang="en-US" sz="3200" b="1" dirty="0"/>
          </a:p>
        </p:txBody>
      </p:sp>
      <p:sp>
        <p:nvSpPr>
          <p:cNvPr id="210986" name="Rectangle 4"/>
          <p:cNvSpPr>
            <a:spLocks noChangeArrowheads="1"/>
          </p:cNvSpPr>
          <p:nvPr/>
        </p:nvSpPr>
        <p:spPr bwMode="auto">
          <a:xfrm>
            <a:off x="263526" y="5765800"/>
            <a:ext cx="8312150" cy="1015663"/>
          </a:xfrm>
          <a:prstGeom prst="rect">
            <a:avLst/>
          </a:prstGeom>
          <a:solidFill>
            <a:schemeClr val="bg1"/>
          </a:solidFill>
          <a:ln w="9525">
            <a:noFill/>
            <a:miter lim="800000"/>
            <a:headEnd/>
            <a:tailEnd/>
          </a:ln>
        </p:spPr>
        <p:txBody>
          <a:bodyPr>
            <a:spAutoFit/>
          </a:bodyPr>
          <a:lstStyle/>
          <a:p>
            <a:pPr eaLnBrk="0" hangingPunct="0"/>
            <a:r>
              <a:rPr lang="en-US" sz="2000" b="1" dirty="0"/>
              <a:t>Controls are randomly sampled each time a case is diagnosed from those still in follow-up </a:t>
            </a:r>
            <a:r>
              <a:rPr lang="en-US" sz="2000" b="1" dirty="0" smtClean="0"/>
              <a:t>(including the case) – the “risk set”.  </a:t>
            </a:r>
            <a:r>
              <a:rPr lang="en-US" sz="2000" b="1" dirty="0"/>
              <a:t>A control at one time may become a case later in time.</a:t>
            </a:r>
          </a:p>
        </p:txBody>
      </p:sp>
      <p:cxnSp>
        <p:nvCxnSpPr>
          <p:cNvPr id="47" name="Straight Connector 46"/>
          <p:cNvCxnSpPr>
            <a:stCxn id="54" idx="2"/>
          </p:cNvCxnSpPr>
          <p:nvPr/>
        </p:nvCxnSpPr>
        <p:spPr>
          <a:xfrm>
            <a:off x="6270626" y="5410200"/>
            <a:ext cx="23813"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8503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6" name="Text Box 45"/>
          <p:cNvSpPr txBox="1">
            <a:spLocks noChangeArrowheads="1"/>
          </p:cNvSpPr>
          <p:nvPr/>
        </p:nvSpPr>
        <p:spPr bwMode="auto">
          <a:xfrm>
            <a:off x="2574925" y="39624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7" name="Text Box 46"/>
          <p:cNvSpPr txBox="1">
            <a:spLocks noChangeArrowheads="1"/>
          </p:cNvSpPr>
          <p:nvPr/>
        </p:nvSpPr>
        <p:spPr bwMode="auto">
          <a:xfrm>
            <a:off x="2574925" y="4876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48" name="Text Box 44"/>
          <p:cNvSpPr txBox="1">
            <a:spLocks noChangeArrowheads="1"/>
          </p:cNvSpPr>
          <p:nvPr/>
        </p:nvSpPr>
        <p:spPr bwMode="auto">
          <a:xfrm>
            <a:off x="4090987" y="3321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49" name="Text Box 45"/>
          <p:cNvSpPr txBox="1">
            <a:spLocks noChangeArrowheads="1"/>
          </p:cNvSpPr>
          <p:nvPr/>
        </p:nvSpPr>
        <p:spPr bwMode="auto">
          <a:xfrm>
            <a:off x="4090987" y="40227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0" name="Text Box 46"/>
          <p:cNvSpPr txBox="1">
            <a:spLocks noChangeArrowheads="1"/>
          </p:cNvSpPr>
          <p:nvPr/>
        </p:nvSpPr>
        <p:spPr bwMode="auto">
          <a:xfrm>
            <a:off x="4090987" y="50736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5" name="Text Box 44"/>
          <p:cNvSpPr txBox="1">
            <a:spLocks noChangeArrowheads="1"/>
          </p:cNvSpPr>
          <p:nvPr/>
        </p:nvSpPr>
        <p:spPr bwMode="auto">
          <a:xfrm>
            <a:off x="5075237" y="3028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5"/>
          <p:cNvSpPr txBox="1">
            <a:spLocks noChangeArrowheads="1"/>
          </p:cNvSpPr>
          <p:nvPr/>
        </p:nvSpPr>
        <p:spPr bwMode="auto">
          <a:xfrm>
            <a:off x="5075237" y="38100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6"/>
          <p:cNvSpPr txBox="1">
            <a:spLocks noChangeArrowheads="1"/>
          </p:cNvSpPr>
          <p:nvPr/>
        </p:nvSpPr>
        <p:spPr bwMode="auto">
          <a:xfrm>
            <a:off x="5075237" y="4933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6" name="Text Box 44"/>
          <p:cNvSpPr txBox="1">
            <a:spLocks noChangeArrowheads="1"/>
          </p:cNvSpPr>
          <p:nvPr/>
        </p:nvSpPr>
        <p:spPr bwMode="auto">
          <a:xfrm>
            <a:off x="6160293" y="36258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7" name="Text Box 45"/>
          <p:cNvSpPr txBox="1">
            <a:spLocks noChangeArrowheads="1"/>
          </p:cNvSpPr>
          <p:nvPr/>
        </p:nvSpPr>
        <p:spPr bwMode="auto">
          <a:xfrm>
            <a:off x="6160293" y="4051659"/>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8" name="Text Box 46"/>
          <p:cNvSpPr txBox="1">
            <a:spLocks noChangeArrowheads="1"/>
          </p:cNvSpPr>
          <p:nvPr/>
        </p:nvSpPr>
        <p:spPr bwMode="auto">
          <a:xfrm>
            <a:off x="6160293" y="46482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9" name="Rectangle 68"/>
          <p:cNvSpPr/>
          <p:nvPr/>
        </p:nvSpPr>
        <p:spPr>
          <a:xfrm>
            <a:off x="7889875" y="474482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
        <p:nvSpPr>
          <p:cNvPr id="70" name="Oval 69"/>
          <p:cNvSpPr/>
          <p:nvPr/>
        </p:nvSpPr>
        <p:spPr>
          <a:xfrm>
            <a:off x="4526531" y="192024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1" name="Oval 70"/>
          <p:cNvSpPr/>
          <p:nvPr/>
        </p:nvSpPr>
        <p:spPr>
          <a:xfrm>
            <a:off x="2962402" y="172645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2" name="Oval 71"/>
          <p:cNvSpPr/>
          <p:nvPr/>
        </p:nvSpPr>
        <p:spPr>
          <a:xfrm>
            <a:off x="5410200" y="207264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3" name="Oval 72"/>
          <p:cNvSpPr/>
          <p:nvPr/>
        </p:nvSpPr>
        <p:spPr>
          <a:xfrm>
            <a:off x="6533987" y="220998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973216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2004949"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796149"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547749"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2385949"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843149" y="1828800"/>
            <a:ext cx="433451" cy="4429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90949" y="2043363"/>
            <a:ext cx="381000" cy="3950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281549" y="2175045"/>
            <a:ext cx="357251" cy="4157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043549"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201570" y="2470464"/>
            <a:ext cx="433169"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522630" y="2508845"/>
            <a:ext cx="425919" cy="3867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147949"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671949"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648199" y="2257926"/>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729349" y="24003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528949"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5052949"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967349"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7110349"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757549"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204" name="TextBox 35"/>
          <p:cNvSpPr txBox="1">
            <a:spLocks noChangeArrowheads="1"/>
          </p:cNvSpPr>
          <p:nvPr/>
        </p:nvSpPr>
        <p:spPr bwMode="auto">
          <a:xfrm>
            <a:off x="4062014" y="1796534"/>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1" name="Straight Arrow Connector 30"/>
          <p:cNvCxnSpPr>
            <a:stCxn id="22" idx="0"/>
          </p:cNvCxnSpPr>
          <p:nvPr/>
        </p:nvCxnSpPr>
        <p:spPr>
          <a:xfrm>
            <a:off x="3567049" y="1828800"/>
            <a:ext cx="41529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129149" y="2042477"/>
            <a:ext cx="2590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043549" y="2209800"/>
            <a:ext cx="1676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186549" y="2359508"/>
            <a:ext cx="533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a:spLocks noChangeArrowheads="1"/>
          </p:cNvSpPr>
          <p:nvPr/>
        </p:nvSpPr>
        <p:spPr bwMode="auto">
          <a:xfrm>
            <a:off x="1623949" y="3429000"/>
            <a:ext cx="228600" cy="1219200"/>
          </a:xfrm>
          <a:prstGeom prst="rect">
            <a:avLst/>
          </a:prstGeom>
          <a:solidFill>
            <a:srgbClr val="FF0000"/>
          </a:solidFill>
          <a:ln w="25400" algn="ctr">
            <a:solidFill>
              <a:srgbClr val="FF0000"/>
            </a:solidFill>
            <a:miter lim="800000"/>
            <a:headEnd/>
            <a:tailEnd/>
          </a:ln>
        </p:spPr>
        <p:txBody>
          <a:bodyPr anchor="ctr"/>
          <a:lstStyle/>
          <a:p>
            <a:pPr algn="ctr" fontAlgn="auto">
              <a:spcBef>
                <a:spcPts val="0"/>
              </a:spcBef>
              <a:spcAft>
                <a:spcPts val="0"/>
              </a:spcAft>
              <a:defRPr/>
            </a:pPr>
            <a:endParaRPr lang="en-US" sz="1800" dirty="0">
              <a:solidFill>
                <a:schemeClr val="lt1"/>
              </a:solidFill>
              <a:latin typeface="+mn-lt"/>
            </a:endParaRPr>
          </a:p>
        </p:txBody>
      </p:sp>
      <p:cxnSp>
        <p:nvCxnSpPr>
          <p:cNvPr id="62" name="Straight Arrow Connector 61"/>
          <p:cNvCxnSpPr/>
          <p:nvPr/>
        </p:nvCxnSpPr>
        <p:spPr>
          <a:xfrm>
            <a:off x="1928749" y="63246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216" name="TextBox 75"/>
          <p:cNvSpPr txBox="1">
            <a:spLocks noChangeArrowheads="1"/>
          </p:cNvSpPr>
          <p:nvPr/>
        </p:nvSpPr>
        <p:spPr bwMode="auto">
          <a:xfrm>
            <a:off x="4465261" y="6400799"/>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93217" name="Text Box 5"/>
          <p:cNvSpPr txBox="1">
            <a:spLocks noChangeArrowheads="1"/>
          </p:cNvSpPr>
          <p:nvPr/>
        </p:nvSpPr>
        <p:spPr bwMode="auto">
          <a:xfrm>
            <a:off x="369760" y="76202"/>
            <a:ext cx="8610049" cy="1200329"/>
          </a:xfrm>
          <a:prstGeom prst="rect">
            <a:avLst/>
          </a:prstGeom>
          <a:noFill/>
          <a:ln w="9525">
            <a:noFill/>
            <a:miter lim="800000"/>
            <a:headEnd/>
            <a:tailEnd/>
          </a:ln>
        </p:spPr>
        <p:txBody>
          <a:bodyPr wrap="none">
            <a:spAutoFit/>
          </a:bodyPr>
          <a:lstStyle/>
          <a:p>
            <a:pPr algn="ctr" eaLnBrk="0" hangingPunct="0"/>
            <a:r>
              <a:rPr lang="en-US" sz="3600" b="1" dirty="0" smtClean="0"/>
              <a:t>Case-cohort study design</a:t>
            </a:r>
            <a:r>
              <a:rPr lang="en-US" sz="3600" b="1" dirty="0"/>
              <a:t>: </a:t>
            </a:r>
            <a:endParaRPr lang="en-US" sz="3600" b="1" dirty="0" smtClean="0"/>
          </a:p>
          <a:p>
            <a:pPr algn="ctr" eaLnBrk="0" hangingPunct="0"/>
            <a:r>
              <a:rPr lang="en-US" sz="3600" b="1" dirty="0" smtClean="0"/>
              <a:t>Sample </a:t>
            </a:r>
            <a:r>
              <a:rPr lang="en-US" sz="3600" b="1" dirty="0"/>
              <a:t>baseline of </a:t>
            </a:r>
            <a:r>
              <a:rPr lang="en-US" sz="3600" b="1" dirty="0" smtClean="0"/>
              <a:t>underlying fixed cohort</a:t>
            </a:r>
            <a:endParaRPr lang="en-US" sz="3600" b="1" dirty="0"/>
          </a:p>
        </p:txBody>
      </p:sp>
      <p:sp>
        <p:nvSpPr>
          <p:cNvPr id="36" name="Rectangle 35"/>
          <p:cNvSpPr>
            <a:spLocks noChangeArrowheads="1"/>
          </p:cNvSpPr>
          <p:nvPr/>
        </p:nvSpPr>
        <p:spPr bwMode="auto">
          <a:xfrm>
            <a:off x="1547749" y="3429000"/>
            <a:ext cx="4572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37" name="Oval 36"/>
          <p:cNvSpPr/>
          <p:nvPr/>
        </p:nvSpPr>
        <p:spPr>
          <a:xfrm>
            <a:off x="3438138" y="178550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976750" y="193790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7010400" y="227170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5891150" y="212236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Rectangle 40"/>
          <p:cNvSpPr/>
          <p:nvPr/>
        </p:nvSpPr>
        <p:spPr>
          <a:xfrm>
            <a:off x="7772400" y="1300956"/>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sp>
        <p:nvSpPr>
          <p:cNvPr id="2" name="TextBox 1"/>
          <p:cNvSpPr txBox="1"/>
          <p:nvPr/>
        </p:nvSpPr>
        <p:spPr>
          <a:xfrm>
            <a:off x="11240" y="3007668"/>
            <a:ext cx="2579560" cy="769441"/>
          </a:xfrm>
          <a:prstGeom prst="rect">
            <a:avLst/>
          </a:prstGeom>
          <a:noFill/>
        </p:spPr>
        <p:txBody>
          <a:bodyPr wrap="square" rtlCol="0">
            <a:spAutoFit/>
          </a:bodyPr>
          <a:lstStyle/>
          <a:p>
            <a:r>
              <a:rPr lang="en-US" sz="2200" dirty="0" smtClean="0"/>
              <a:t>“Random</a:t>
            </a:r>
          </a:p>
          <a:p>
            <a:r>
              <a:rPr lang="en-US" sz="2200" dirty="0" smtClean="0"/>
              <a:t> sub-cohort”</a:t>
            </a:r>
            <a:endParaRPr lang="en-US" sz="2200" dirty="0"/>
          </a:p>
        </p:txBody>
      </p:sp>
      <p:cxnSp>
        <p:nvCxnSpPr>
          <p:cNvPr id="45" name="Straight Arrow Connector 44"/>
          <p:cNvCxnSpPr/>
          <p:nvPr/>
        </p:nvCxnSpPr>
        <p:spPr>
          <a:xfrm>
            <a:off x="650768" y="3771373"/>
            <a:ext cx="838200" cy="2761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226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381000"/>
            <a:ext cx="7772400" cy="1143000"/>
          </a:xfrm>
        </p:spPr>
        <p:txBody>
          <a:bodyPr/>
          <a:lstStyle/>
          <a:p>
            <a:r>
              <a:rPr lang="en-US" sz="4000" b="1" dirty="0" smtClean="0"/>
              <a:t>For completeness, </a:t>
            </a:r>
            <a:br>
              <a:rPr lang="en-US" sz="4000" b="1" dirty="0" smtClean="0"/>
            </a:br>
            <a:r>
              <a:rPr lang="en-US" sz="4000" b="1" dirty="0" smtClean="0"/>
              <a:t>there is a 3</a:t>
            </a:r>
            <a:r>
              <a:rPr lang="en-US" sz="4000" b="1" baseline="30000" dirty="0" smtClean="0"/>
              <a:t>rd</a:t>
            </a:r>
            <a:r>
              <a:rPr lang="en-US" sz="4000" b="1" dirty="0" smtClean="0"/>
              <a:t> approach</a:t>
            </a:r>
          </a:p>
        </p:txBody>
      </p:sp>
      <p:sp>
        <p:nvSpPr>
          <p:cNvPr id="97282" name="Rectangle 3"/>
          <p:cNvSpPr>
            <a:spLocks noGrp="1" noChangeArrowheads="1"/>
          </p:cNvSpPr>
          <p:nvPr>
            <p:ph type="body" idx="1"/>
          </p:nvPr>
        </p:nvSpPr>
        <p:spPr>
          <a:xfrm>
            <a:off x="304800" y="1981200"/>
            <a:ext cx="8153400" cy="4114800"/>
          </a:xfrm>
        </p:spPr>
        <p:txBody>
          <a:bodyPr/>
          <a:lstStyle/>
          <a:p>
            <a:pPr>
              <a:lnSpc>
                <a:spcPct val="80000"/>
              </a:lnSpc>
            </a:pPr>
            <a:r>
              <a:rPr lang="en-US" sz="2800" dirty="0" smtClean="0"/>
              <a:t>We include this design because you may encounter it in the literature.  </a:t>
            </a:r>
          </a:p>
          <a:p>
            <a:pPr>
              <a:lnSpc>
                <a:spcPct val="80000"/>
              </a:lnSpc>
            </a:pPr>
            <a:endParaRPr lang="en-US" sz="1200" dirty="0" smtClean="0"/>
          </a:p>
          <a:p>
            <a:pPr>
              <a:lnSpc>
                <a:spcPct val="80000"/>
              </a:lnSpc>
            </a:pPr>
            <a:r>
              <a:rPr lang="en-US" sz="2800" dirty="0"/>
              <a:t>T</a:t>
            </a:r>
            <a:r>
              <a:rPr lang="en-US" sz="2800" dirty="0" smtClean="0"/>
              <a:t>his design is sub-optimal in its ability to derive correct answers.  Other approaches should be used.</a:t>
            </a:r>
          </a:p>
        </p:txBody>
      </p:sp>
    </p:spTree>
    <p:extLst>
      <p:ext uri="{BB962C8B-B14F-4D97-AF65-F5344CB8AC3E}">
        <p14:creationId xmlns:p14="http://schemas.microsoft.com/office/powerpoint/2010/main" val="1089837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76200"/>
            <a:ext cx="8940800" cy="533400"/>
          </a:xfrm>
        </p:spPr>
        <p:txBody>
          <a:bodyPr/>
          <a:lstStyle/>
          <a:p>
            <a:r>
              <a:rPr lang="en-US" sz="2400" b="1" dirty="0" smtClean="0"/>
              <a:t>What Kinds of Questions Does Epidemiology Answer? “Big 6”</a:t>
            </a:r>
            <a:endParaRPr lang="en-US" sz="2400" b="1" dirty="0"/>
          </a:p>
        </p:txBody>
      </p:sp>
      <p:sp>
        <p:nvSpPr>
          <p:cNvPr id="18435" name="Rectangle 3"/>
          <p:cNvSpPr>
            <a:spLocks noGrp="1" noChangeArrowheads="1"/>
          </p:cNvSpPr>
          <p:nvPr>
            <p:ph type="body" idx="1"/>
          </p:nvPr>
        </p:nvSpPr>
        <p:spPr>
          <a:xfrm>
            <a:off x="33868" y="381000"/>
            <a:ext cx="9110133" cy="6400800"/>
          </a:xfrm>
        </p:spPr>
        <p:txBody>
          <a:bodyPr>
            <a:normAutofit fontScale="92500" lnSpcReduction="20000"/>
          </a:bodyPr>
          <a:lstStyle/>
          <a:p>
            <a:pPr lvl="1"/>
            <a:endParaRPr lang="en-US" sz="1000" dirty="0"/>
          </a:p>
          <a:p>
            <a:r>
              <a:rPr lang="en-US" sz="2400" b="1" dirty="0" smtClean="0"/>
              <a:t>Description</a:t>
            </a:r>
            <a:r>
              <a:rPr lang="en-US" sz="2600" dirty="0" smtClean="0"/>
              <a:t> </a:t>
            </a:r>
          </a:p>
          <a:p>
            <a:pPr lvl="1"/>
            <a:r>
              <a:rPr lang="en-US" sz="2000" dirty="0"/>
              <a:t>How frequent/common are risk </a:t>
            </a:r>
            <a:r>
              <a:rPr lang="en-US" sz="2000" dirty="0" smtClean="0"/>
              <a:t>factors/exposures/conditions/diseases? How often does Y occur?</a:t>
            </a:r>
          </a:p>
          <a:p>
            <a:pPr lvl="1"/>
            <a:endParaRPr lang="en-US" sz="500" dirty="0" smtClean="0"/>
          </a:p>
          <a:p>
            <a:r>
              <a:rPr lang="en-US" sz="2400" b="1" dirty="0" smtClean="0"/>
              <a:t>Causation</a:t>
            </a:r>
          </a:p>
          <a:p>
            <a:pPr lvl="1"/>
            <a:r>
              <a:rPr lang="en-US" sz="2000" dirty="0" smtClean="0"/>
              <a:t>The </a:t>
            </a:r>
            <a:r>
              <a:rPr lang="en-US" sz="2000" dirty="0"/>
              <a:t>science of establishing causal relationships among biological, behavioral, environmental (etc.) factors among </a:t>
            </a:r>
            <a:r>
              <a:rPr lang="en-US" sz="2000" dirty="0" smtClean="0"/>
              <a:t>humans</a:t>
            </a:r>
          </a:p>
          <a:p>
            <a:pPr lvl="1"/>
            <a:r>
              <a:rPr lang="en-US" sz="2000" dirty="0" smtClean="0"/>
              <a:t>Does </a:t>
            </a:r>
            <a:r>
              <a:rPr lang="en-US" sz="2000" dirty="0"/>
              <a:t>X </a:t>
            </a:r>
            <a:r>
              <a:rPr lang="en-US" sz="2000" dirty="0" smtClean="0"/>
              <a:t>cause </a:t>
            </a:r>
            <a:r>
              <a:rPr lang="en-US" sz="2000" dirty="0"/>
              <a:t>Y</a:t>
            </a:r>
            <a:r>
              <a:rPr lang="en-US" sz="2000" dirty="0" smtClean="0"/>
              <a:t>?</a:t>
            </a:r>
          </a:p>
          <a:p>
            <a:pPr lvl="1"/>
            <a:endParaRPr lang="en-US" sz="400" dirty="0" smtClean="0"/>
          </a:p>
          <a:p>
            <a:r>
              <a:rPr lang="en-US" sz="2400" b="1" dirty="0" smtClean="0"/>
              <a:t>Attribution</a:t>
            </a:r>
          </a:p>
          <a:p>
            <a:pPr lvl="1"/>
            <a:r>
              <a:rPr lang="en-US" sz="2000" dirty="0" smtClean="0"/>
              <a:t>What fraction of disease Y can be eliminated if a causal exposure X is eliminated?</a:t>
            </a:r>
          </a:p>
          <a:p>
            <a:pPr lvl="1"/>
            <a:endParaRPr lang="en-US" sz="500" dirty="0" smtClean="0"/>
          </a:p>
          <a:p>
            <a:r>
              <a:rPr lang="en-US" sz="2400" b="1" dirty="0" smtClean="0"/>
              <a:t>Mediation</a:t>
            </a:r>
            <a:endParaRPr lang="en-US" sz="2400" b="1" dirty="0"/>
          </a:p>
          <a:p>
            <a:pPr lvl="1"/>
            <a:r>
              <a:rPr lang="en-US" sz="2000" dirty="0" smtClean="0"/>
              <a:t>Understanding the mechanisms of causation</a:t>
            </a:r>
          </a:p>
          <a:p>
            <a:pPr lvl="1"/>
            <a:r>
              <a:rPr lang="en-US" sz="2000" dirty="0" smtClean="0"/>
              <a:t>How does X cause Y?</a:t>
            </a:r>
          </a:p>
          <a:p>
            <a:pPr lvl="1"/>
            <a:endParaRPr lang="en-US" sz="500" dirty="0" smtClean="0"/>
          </a:p>
          <a:p>
            <a:r>
              <a:rPr lang="en-US" sz="2400" b="1" dirty="0" smtClean="0"/>
              <a:t>Interaction</a:t>
            </a:r>
          </a:p>
          <a:p>
            <a:pPr lvl="1"/>
            <a:r>
              <a:rPr lang="en-US" sz="2000" dirty="0" smtClean="0"/>
              <a:t>When and for whom does X cause Y?</a:t>
            </a:r>
          </a:p>
          <a:p>
            <a:pPr lvl="1"/>
            <a:endParaRPr lang="en-US" sz="700" dirty="0" smtClean="0"/>
          </a:p>
          <a:p>
            <a:pPr lvl="1"/>
            <a:endParaRPr lang="en-US" sz="500" dirty="0" smtClean="0"/>
          </a:p>
          <a:p>
            <a:pPr>
              <a:spcBef>
                <a:spcPts val="0"/>
              </a:spcBef>
            </a:pPr>
            <a:r>
              <a:rPr lang="en-US" sz="2400" b="1" dirty="0" smtClean="0"/>
              <a:t>Prediction</a:t>
            </a:r>
            <a:r>
              <a:rPr lang="en-US" sz="2200" b="1" dirty="0" smtClean="0"/>
              <a:t> </a:t>
            </a:r>
          </a:p>
          <a:p>
            <a:pPr lvl="1"/>
            <a:r>
              <a:rPr lang="en-US" sz="2000" dirty="0" smtClean="0"/>
              <a:t>Do A, B, and C predict occurrence of Y? (e.g., </a:t>
            </a:r>
            <a:r>
              <a:rPr lang="en-US" sz="2000" dirty="0"/>
              <a:t>d</a:t>
            </a:r>
            <a:r>
              <a:rPr lang="en-US" sz="2000" dirty="0" smtClean="0"/>
              <a:t>iagnosis or prognosis)</a:t>
            </a:r>
          </a:p>
          <a:p>
            <a:pPr lvl="1"/>
            <a:endParaRPr lang="en-US" sz="2200" dirty="0"/>
          </a:p>
          <a:p>
            <a:pPr lvl="3"/>
            <a:endParaRPr lang="en-US" sz="1000" dirty="0"/>
          </a:p>
          <a:p>
            <a:pPr lvl="1"/>
            <a:endParaRPr lang="en-US" dirty="0"/>
          </a:p>
        </p:txBody>
      </p:sp>
    </p:spTree>
    <p:extLst>
      <p:ext uri="{BB962C8B-B14F-4D97-AF65-F5344CB8AC3E}">
        <p14:creationId xmlns:p14="http://schemas.microsoft.com/office/powerpoint/2010/main" val="314681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6000" y="154802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65665"/>
            <a:ext cx="403741" cy="3679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887911"/>
            <a:ext cx="367061" cy="3980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83870" y="1981200"/>
            <a:ext cx="335930" cy="4008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43407"/>
            <a:ext cx="419100" cy="4108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73289"/>
            <a:ext cx="457200" cy="4175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6310" y="1941322"/>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0371" name="TextBox 35"/>
          <p:cNvSpPr txBox="1">
            <a:spLocks noChangeArrowheads="1"/>
          </p:cNvSpPr>
          <p:nvPr/>
        </p:nvSpPr>
        <p:spPr bwMode="auto">
          <a:xfrm>
            <a:off x="3505201" y="153828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9906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p:nvPr/>
        </p:nvCxnSpPr>
        <p:spPr>
          <a:xfrm>
            <a:off x="3086100" y="15240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861997"/>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021575"/>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935850" y="6155397"/>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100384" name="TextBox 43"/>
          <p:cNvSpPr txBox="1">
            <a:spLocks noChangeArrowheads="1"/>
          </p:cNvSpPr>
          <p:nvPr/>
        </p:nvSpPr>
        <p:spPr bwMode="auto">
          <a:xfrm>
            <a:off x="6934200" y="6211888"/>
            <a:ext cx="1524000" cy="641350"/>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3200400" y="1666593"/>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0" y="271790"/>
            <a:ext cx="9144000" cy="523220"/>
          </a:xfrm>
          <a:prstGeom prst="rect">
            <a:avLst/>
          </a:prstGeom>
          <a:noFill/>
          <a:ln w="9525">
            <a:noFill/>
            <a:miter lim="800000"/>
            <a:headEnd/>
            <a:tailEnd/>
          </a:ln>
        </p:spPr>
        <p:txBody>
          <a:bodyPr anchor="ctr">
            <a:spAutoFit/>
          </a:bodyPr>
          <a:lstStyle/>
          <a:p>
            <a:pPr algn="ctr" eaLnBrk="0" hangingPunct="0"/>
            <a:r>
              <a:rPr lang="en-US" sz="2800" b="1" dirty="0" smtClean="0"/>
              <a:t>“Prevalent</a:t>
            </a:r>
            <a:r>
              <a:rPr lang="en-US" sz="2800" b="1" dirty="0"/>
              <a:t> </a:t>
            </a:r>
            <a:r>
              <a:rPr lang="en-US" sz="2800" b="1" dirty="0" smtClean="0"/>
              <a:t>control” sampling in a fixed cohort</a:t>
            </a:r>
            <a:endParaRPr lang="en-US" sz="2800" b="1" dirty="0"/>
          </a:p>
        </p:txBody>
      </p:sp>
      <p:sp>
        <p:nvSpPr>
          <p:cNvPr id="39" name="Rectangle 38"/>
          <p:cNvSpPr>
            <a:spLocks noChangeArrowheads="1"/>
          </p:cNvSpPr>
          <p:nvPr/>
        </p:nvSpPr>
        <p:spPr bwMode="auto">
          <a:xfrm>
            <a:off x="7346732"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2" name="TextBox 1"/>
          <p:cNvSpPr txBox="1"/>
          <p:nvPr/>
        </p:nvSpPr>
        <p:spPr>
          <a:xfrm>
            <a:off x="1790700" y="3724366"/>
            <a:ext cx="4914900" cy="1200329"/>
          </a:xfrm>
          <a:prstGeom prst="rect">
            <a:avLst/>
          </a:prstGeom>
          <a:noFill/>
        </p:spPr>
        <p:txBody>
          <a:bodyPr wrap="square" rtlCol="0">
            <a:spAutoFit/>
          </a:bodyPr>
          <a:lstStyle/>
          <a:p>
            <a:r>
              <a:rPr lang="en-US" dirty="0" smtClean="0"/>
              <a:t>You may encounter this design in the literature; don’t use this approach to design your study.</a:t>
            </a:r>
            <a:endParaRPr lang="en-US" dirty="0"/>
          </a:p>
        </p:txBody>
      </p:sp>
      <p:sp>
        <p:nvSpPr>
          <p:cNvPr id="40" name="Oval 39"/>
          <p:cNvSpPr/>
          <p:nvPr/>
        </p:nvSpPr>
        <p:spPr>
          <a:xfrm>
            <a:off x="2957061" y="142945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4495000" y="16934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6524081" y="19726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4" name="Oval 43"/>
          <p:cNvSpPr/>
          <p:nvPr/>
        </p:nvSpPr>
        <p:spPr>
          <a:xfrm>
            <a:off x="5409400" y="18031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3919320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05294" y="18360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581400" y="184046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1295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0" y="2286000"/>
            <a:ext cx="76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1000" y="2514600"/>
            <a:ext cx="762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a:off x="5105400" y="2667000"/>
            <a:ext cx="76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0" y="2819400"/>
            <a:ext cx="76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04" name="Shape 58"/>
          <p:cNvCxnSpPr>
            <a:cxnSpLocks noChangeShapeType="1"/>
            <a:stCxn id="51" idx="2"/>
          </p:cNvCxnSpPr>
          <p:nvPr/>
        </p:nvCxnSpPr>
        <p:spPr bwMode="auto">
          <a:xfrm rot="16200000" flipH="1">
            <a:off x="5162550" y="3638550"/>
            <a:ext cx="228600" cy="5143500"/>
          </a:xfrm>
          <a:prstGeom prst="bentConnector2">
            <a:avLst/>
          </a:prstGeom>
          <a:noFill/>
          <a:ln w="25400" algn="ctr">
            <a:solidFill>
              <a:srgbClr val="4A7EBB"/>
            </a:solidFill>
            <a:miter lim="800000"/>
            <a:headEnd/>
            <a:tailEnd type="arrow" w="med" len="med"/>
          </a:ln>
        </p:spPr>
      </p:cxnSp>
      <p:cxnSp>
        <p:nvCxnSpPr>
          <p:cNvPr id="105505" name="Straight Connector 60"/>
          <p:cNvCxnSpPr>
            <a:cxnSpLocks noChangeShapeType="1"/>
            <a:stCxn id="52" idx="2"/>
          </p:cNvCxnSpPr>
          <p:nvPr/>
        </p:nvCxnSpPr>
        <p:spPr bwMode="auto">
          <a:xfrm>
            <a:off x="4229100" y="6096000"/>
            <a:ext cx="38100" cy="228600"/>
          </a:xfrm>
          <a:prstGeom prst="line">
            <a:avLst/>
          </a:prstGeom>
          <a:noFill/>
          <a:ln w="25400" algn="ctr">
            <a:solidFill>
              <a:srgbClr val="4A7EBB"/>
            </a:solidFill>
            <a:round/>
            <a:headEnd/>
            <a:tailEnd/>
          </a:ln>
        </p:spPr>
      </p:cxnSp>
      <p:cxnSp>
        <p:nvCxnSpPr>
          <p:cNvPr id="105506" name="Straight Connector 62"/>
          <p:cNvCxnSpPr>
            <a:cxnSpLocks noChangeShapeType="1"/>
          </p:cNvCxnSpPr>
          <p:nvPr/>
        </p:nvCxnSpPr>
        <p:spPr bwMode="auto">
          <a:xfrm>
            <a:off x="5143500" y="6096000"/>
            <a:ext cx="38100" cy="228600"/>
          </a:xfrm>
          <a:prstGeom prst="line">
            <a:avLst/>
          </a:prstGeom>
          <a:noFill/>
          <a:ln w="25400" algn="ctr">
            <a:solidFill>
              <a:srgbClr val="4A7EBB"/>
            </a:solidFill>
            <a:round/>
            <a:headEnd/>
            <a:tailEnd/>
          </a:ln>
        </p:spPr>
      </p:cxnSp>
      <p:cxnSp>
        <p:nvCxnSpPr>
          <p:cNvPr id="105507" name="Straight Connector 63"/>
          <p:cNvCxnSpPr>
            <a:cxnSpLocks noChangeShapeType="1"/>
          </p:cNvCxnSpPr>
          <p:nvPr/>
        </p:nvCxnSpPr>
        <p:spPr bwMode="auto">
          <a:xfrm>
            <a:off x="6286500" y="6096000"/>
            <a:ext cx="38100" cy="228600"/>
          </a:xfrm>
          <a:prstGeom prst="line">
            <a:avLst/>
          </a:prstGeom>
          <a:noFill/>
          <a:ln w="25400" algn="ctr">
            <a:solidFill>
              <a:srgbClr val="4A7EBB"/>
            </a:solidFill>
            <a:round/>
            <a:headEnd/>
            <a:tailEnd/>
          </a:ln>
        </p:spPr>
      </p:cxnSp>
      <p:sp>
        <p:nvSpPr>
          <p:cNvPr id="105508"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6248400" y="457200"/>
            <a:ext cx="76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7" name="Rectangle 66"/>
          <p:cNvSpPr/>
          <p:nvPr/>
        </p:nvSpPr>
        <p:spPr>
          <a:xfrm>
            <a:off x="5105400" y="457200"/>
            <a:ext cx="76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8" name="Rectangle 67"/>
          <p:cNvSpPr/>
          <p:nvPr/>
        </p:nvSpPr>
        <p:spPr>
          <a:xfrm>
            <a:off x="4267200" y="457200"/>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9" name="Rectangle 68"/>
          <p:cNvSpPr/>
          <p:nvPr/>
        </p:nvSpPr>
        <p:spPr>
          <a:xfrm>
            <a:off x="2667000" y="457200"/>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7" name="Rectangle 76"/>
          <p:cNvSpPr/>
          <p:nvPr/>
        </p:nvSpPr>
        <p:spPr>
          <a:xfrm>
            <a:off x="5715000" y="457200"/>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15"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cxnSp>
        <p:nvCxnSpPr>
          <p:cNvPr id="105516" name="Straight Arrow Connector 82"/>
          <p:cNvCxnSpPr>
            <a:cxnSpLocks noChangeShapeType="1"/>
            <a:stCxn id="26" idx="6"/>
          </p:cNvCxnSpPr>
          <p:nvPr/>
        </p:nvCxnSpPr>
        <p:spPr bwMode="auto">
          <a:xfrm>
            <a:off x="6096000" y="1485900"/>
            <a:ext cx="1097621" cy="3176"/>
          </a:xfrm>
          <a:prstGeom prst="straightConnector1">
            <a:avLst/>
          </a:prstGeom>
          <a:noFill/>
          <a:ln w="19050" algn="ctr">
            <a:solidFill>
              <a:schemeClr val="tx1"/>
            </a:solidFill>
            <a:round/>
            <a:headEnd/>
            <a:tailEnd type="arrow" w="med" len="med"/>
          </a:ln>
        </p:spPr>
      </p:cxnSp>
      <p:sp>
        <p:nvSpPr>
          <p:cNvPr id="105517" name="TextBox 84"/>
          <p:cNvSpPr txBox="1">
            <a:spLocks noChangeArrowheads="1"/>
          </p:cNvSpPr>
          <p:nvPr/>
        </p:nvSpPr>
        <p:spPr bwMode="auto">
          <a:xfrm>
            <a:off x="954680" y="228601"/>
            <a:ext cx="1084784" cy="646331"/>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smtClean="0">
                <a:latin typeface="Calibri" pitchFamily="34" charset="0"/>
              </a:rPr>
              <a:t>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2" name="Straight Arrow Connector 41"/>
          <p:cNvCxnSpPr/>
          <p:nvPr/>
        </p:nvCxnSpPr>
        <p:spPr>
          <a:xfrm>
            <a:off x="6705600" y="2362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6" name="Text Box 45"/>
          <p:cNvSpPr txBox="1">
            <a:spLocks noChangeArrowheads="1"/>
          </p:cNvSpPr>
          <p:nvPr/>
        </p:nvSpPr>
        <p:spPr bwMode="auto">
          <a:xfrm>
            <a:off x="2574925" y="3657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6"/>
          <p:cNvSpPr txBox="1">
            <a:spLocks noChangeArrowheads="1"/>
          </p:cNvSpPr>
          <p:nvPr/>
        </p:nvSpPr>
        <p:spPr bwMode="auto">
          <a:xfrm>
            <a:off x="2574925" y="5226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4"/>
          <p:cNvSpPr txBox="1">
            <a:spLocks noChangeArrowheads="1"/>
          </p:cNvSpPr>
          <p:nvPr/>
        </p:nvSpPr>
        <p:spPr bwMode="auto">
          <a:xfrm>
            <a:off x="4106863" y="3127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9" name="Text Box 45"/>
          <p:cNvSpPr txBox="1">
            <a:spLocks noChangeArrowheads="1"/>
          </p:cNvSpPr>
          <p:nvPr/>
        </p:nvSpPr>
        <p:spPr bwMode="auto">
          <a:xfrm>
            <a:off x="4106863" y="41179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0" name="Text Box 46"/>
          <p:cNvSpPr txBox="1">
            <a:spLocks noChangeArrowheads="1"/>
          </p:cNvSpPr>
          <p:nvPr/>
        </p:nvSpPr>
        <p:spPr bwMode="auto">
          <a:xfrm>
            <a:off x="4106863" y="5032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1" name="Text Box 44"/>
          <p:cNvSpPr txBox="1">
            <a:spLocks noChangeArrowheads="1"/>
          </p:cNvSpPr>
          <p:nvPr/>
        </p:nvSpPr>
        <p:spPr bwMode="auto">
          <a:xfrm>
            <a:off x="5029201" y="575823"/>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2" name="Text Box 45"/>
          <p:cNvSpPr txBox="1">
            <a:spLocks noChangeArrowheads="1"/>
          </p:cNvSpPr>
          <p:nvPr/>
        </p:nvSpPr>
        <p:spPr bwMode="auto">
          <a:xfrm>
            <a:off x="5029201" y="34734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3" name="Text Box 46"/>
          <p:cNvSpPr txBox="1">
            <a:spLocks noChangeArrowheads="1"/>
          </p:cNvSpPr>
          <p:nvPr/>
        </p:nvSpPr>
        <p:spPr bwMode="auto">
          <a:xfrm>
            <a:off x="5040313" y="5607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4" name="Text Box 44"/>
          <p:cNvSpPr txBox="1">
            <a:spLocks noChangeArrowheads="1"/>
          </p:cNvSpPr>
          <p:nvPr/>
        </p:nvSpPr>
        <p:spPr bwMode="auto">
          <a:xfrm>
            <a:off x="6183313" y="609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5" name="Text Box 45"/>
          <p:cNvSpPr txBox="1">
            <a:spLocks noChangeArrowheads="1"/>
          </p:cNvSpPr>
          <p:nvPr/>
        </p:nvSpPr>
        <p:spPr bwMode="auto">
          <a:xfrm>
            <a:off x="6183313" y="40805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6" name="Text Box 46"/>
          <p:cNvSpPr txBox="1">
            <a:spLocks noChangeArrowheads="1"/>
          </p:cNvSpPr>
          <p:nvPr/>
        </p:nvSpPr>
        <p:spPr bwMode="auto">
          <a:xfrm>
            <a:off x="6183313" y="4994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cxnSp>
        <p:nvCxnSpPr>
          <p:cNvPr id="73" name="Straight Arrow Connector 72"/>
          <p:cNvCxnSpPr/>
          <p:nvPr/>
        </p:nvCxnSpPr>
        <p:spPr>
          <a:xfrm>
            <a:off x="6379713" y="793420"/>
            <a:ext cx="1627816" cy="4582064"/>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7315200" y="495300"/>
            <a:ext cx="457200" cy="6032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4" name="Rectangle 63"/>
          <p:cNvSpPr/>
          <p:nvPr/>
        </p:nvSpPr>
        <p:spPr>
          <a:xfrm>
            <a:off x="5715000" y="2743200"/>
            <a:ext cx="76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5" name="Text Box 44"/>
          <p:cNvSpPr txBox="1">
            <a:spLocks noChangeArrowheads="1"/>
          </p:cNvSpPr>
          <p:nvPr/>
        </p:nvSpPr>
        <p:spPr bwMode="auto">
          <a:xfrm>
            <a:off x="5592763" y="3036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0" name="Text Box 45"/>
          <p:cNvSpPr txBox="1">
            <a:spLocks noChangeArrowheads="1"/>
          </p:cNvSpPr>
          <p:nvPr/>
        </p:nvSpPr>
        <p:spPr bwMode="auto">
          <a:xfrm>
            <a:off x="5592763" y="40270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2" name="Text Box 46"/>
          <p:cNvSpPr txBox="1">
            <a:spLocks noChangeArrowheads="1"/>
          </p:cNvSpPr>
          <p:nvPr/>
        </p:nvSpPr>
        <p:spPr bwMode="auto">
          <a:xfrm>
            <a:off x="5592763" y="4941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9" name="Oval 78"/>
          <p:cNvSpPr/>
          <p:nvPr/>
        </p:nvSpPr>
        <p:spPr>
          <a:xfrm>
            <a:off x="2973123" y="175099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0" name="Oval 79"/>
          <p:cNvSpPr/>
          <p:nvPr/>
        </p:nvSpPr>
        <p:spPr>
          <a:xfrm>
            <a:off x="5977447" y="140564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1" name="Oval 80"/>
          <p:cNvSpPr/>
          <p:nvPr/>
        </p:nvSpPr>
        <p:spPr>
          <a:xfrm>
            <a:off x="4510000" y="197427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2" name="Oval 81"/>
          <p:cNvSpPr/>
          <p:nvPr/>
        </p:nvSpPr>
        <p:spPr>
          <a:xfrm>
            <a:off x="5393668" y="211345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3" name="Oval 82"/>
          <p:cNvSpPr/>
          <p:nvPr/>
        </p:nvSpPr>
        <p:spPr>
          <a:xfrm>
            <a:off x="6573447" y="22774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 name="Rectangle 83"/>
          <p:cNvSpPr/>
          <p:nvPr/>
        </p:nvSpPr>
        <p:spPr>
          <a:xfrm>
            <a:off x="7915456" y="535240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
        <p:nvSpPr>
          <p:cNvPr id="85" name="TextBox 45"/>
          <p:cNvSpPr txBox="1">
            <a:spLocks noChangeArrowheads="1"/>
          </p:cNvSpPr>
          <p:nvPr/>
        </p:nvSpPr>
        <p:spPr bwMode="auto">
          <a:xfrm>
            <a:off x="381001" y="1066802"/>
            <a:ext cx="5186363" cy="708025"/>
          </a:xfrm>
          <a:prstGeom prst="rect">
            <a:avLst/>
          </a:prstGeom>
          <a:noFill/>
          <a:ln w="9525">
            <a:noFill/>
            <a:miter lim="800000"/>
            <a:headEnd/>
            <a:tailEnd/>
          </a:ln>
        </p:spPr>
        <p:txBody>
          <a:bodyPr>
            <a:spAutoFit/>
          </a:bodyPr>
          <a:lstStyle/>
          <a:p>
            <a:r>
              <a:rPr lang="en-US" sz="2000" b="1" dirty="0"/>
              <a:t>Incidence </a:t>
            </a:r>
            <a:r>
              <a:rPr lang="en-US" sz="2000" b="1" dirty="0" smtClean="0"/>
              <a:t>density </a:t>
            </a:r>
            <a:r>
              <a:rPr lang="en-US" sz="2000" b="1" dirty="0"/>
              <a:t>s</a:t>
            </a:r>
            <a:r>
              <a:rPr lang="en-US" sz="2000" b="1" dirty="0" smtClean="0"/>
              <a:t>ampling </a:t>
            </a:r>
            <a:r>
              <a:rPr lang="en-US" sz="2000" b="1" dirty="0"/>
              <a:t>i</a:t>
            </a:r>
            <a:r>
              <a:rPr lang="en-US" sz="2000" b="1" dirty="0" smtClean="0"/>
              <a:t>n </a:t>
            </a:r>
            <a:r>
              <a:rPr lang="en-US" sz="2000" b="1" dirty="0"/>
              <a:t>Kaiser (Dynamic Cohort)</a:t>
            </a:r>
          </a:p>
        </p:txBody>
      </p:sp>
      <p:sp>
        <p:nvSpPr>
          <p:cNvPr id="3" name="TextBox 2"/>
          <p:cNvSpPr txBox="1"/>
          <p:nvPr/>
        </p:nvSpPr>
        <p:spPr>
          <a:xfrm>
            <a:off x="8007529" y="1447800"/>
            <a:ext cx="857845" cy="338554"/>
          </a:xfrm>
          <a:prstGeom prst="rect">
            <a:avLst/>
          </a:prstGeom>
          <a:noFill/>
        </p:spPr>
        <p:txBody>
          <a:bodyPr wrap="square" rtlCol="0">
            <a:spAutoFit/>
          </a:bodyPr>
          <a:lstStyle/>
          <a:p>
            <a:r>
              <a:rPr lang="en-US" sz="1600" dirty="0" smtClean="0"/>
              <a:t>N=261</a:t>
            </a:r>
            <a:endParaRPr lang="en-US" sz="1600" dirty="0"/>
          </a:p>
        </p:txBody>
      </p:sp>
      <p:sp>
        <p:nvSpPr>
          <p:cNvPr id="78" name="TextBox 77"/>
          <p:cNvSpPr txBox="1"/>
          <p:nvPr/>
        </p:nvSpPr>
        <p:spPr>
          <a:xfrm>
            <a:off x="8230889" y="4825717"/>
            <a:ext cx="857845" cy="338554"/>
          </a:xfrm>
          <a:prstGeom prst="rect">
            <a:avLst/>
          </a:prstGeom>
          <a:noFill/>
        </p:spPr>
        <p:txBody>
          <a:bodyPr wrap="square" rtlCol="0">
            <a:spAutoFit/>
          </a:bodyPr>
          <a:lstStyle/>
          <a:p>
            <a:r>
              <a:rPr lang="en-US" sz="1600" dirty="0" smtClean="0"/>
              <a:t>N=868</a:t>
            </a:r>
            <a:endParaRPr lang="en-US" sz="1600" dirty="0"/>
          </a:p>
        </p:txBody>
      </p:sp>
      <p:sp>
        <p:nvSpPr>
          <p:cNvPr id="86" name="Text Box 45"/>
          <p:cNvSpPr txBox="1">
            <a:spLocks noChangeArrowheads="1"/>
          </p:cNvSpPr>
          <p:nvPr/>
        </p:nvSpPr>
        <p:spPr bwMode="auto">
          <a:xfrm>
            <a:off x="2573003" y="448352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7" name="Text Box 45"/>
          <p:cNvSpPr txBox="1">
            <a:spLocks noChangeArrowheads="1"/>
          </p:cNvSpPr>
          <p:nvPr/>
        </p:nvSpPr>
        <p:spPr bwMode="auto">
          <a:xfrm>
            <a:off x="4098925" y="3553416"/>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8" name="Text Box 45"/>
          <p:cNvSpPr txBox="1">
            <a:spLocks noChangeArrowheads="1"/>
          </p:cNvSpPr>
          <p:nvPr/>
        </p:nvSpPr>
        <p:spPr bwMode="auto">
          <a:xfrm>
            <a:off x="5040312" y="4941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9" name="Text Box 45"/>
          <p:cNvSpPr txBox="1">
            <a:spLocks noChangeArrowheads="1"/>
          </p:cNvSpPr>
          <p:nvPr/>
        </p:nvSpPr>
        <p:spPr bwMode="auto">
          <a:xfrm>
            <a:off x="5610489" y="551874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90" name="Text Box 45"/>
          <p:cNvSpPr txBox="1">
            <a:spLocks noChangeArrowheads="1"/>
          </p:cNvSpPr>
          <p:nvPr/>
        </p:nvSpPr>
        <p:spPr bwMode="auto">
          <a:xfrm>
            <a:off x="6171167" y="354719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cxnSp>
        <p:nvCxnSpPr>
          <p:cNvPr id="91" name="Straight Arrow Connector 90"/>
          <p:cNvCxnSpPr>
            <a:stCxn id="105508" idx="5"/>
          </p:cNvCxnSpPr>
          <p:nvPr/>
        </p:nvCxnSpPr>
        <p:spPr>
          <a:xfrm>
            <a:off x="4648200" y="800100"/>
            <a:ext cx="233841" cy="4508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485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ChangeArrowheads="1"/>
          </p:cNvSpPr>
          <p:nvPr/>
        </p:nvSpPr>
        <p:spPr bwMode="auto">
          <a:xfrm>
            <a:off x="609600" y="762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Secondary Study Base</a:t>
            </a:r>
          </a:p>
        </p:txBody>
      </p:sp>
      <p:sp>
        <p:nvSpPr>
          <p:cNvPr id="113666" name="Rectangle 3"/>
          <p:cNvSpPr>
            <a:spLocks noChangeArrowheads="1"/>
          </p:cNvSpPr>
          <p:nvPr/>
        </p:nvSpPr>
        <p:spPr bwMode="auto">
          <a:xfrm>
            <a:off x="0" y="1143000"/>
            <a:ext cx="8839200" cy="41148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b="1" dirty="0"/>
              <a:t>Secondary Study Base</a:t>
            </a:r>
            <a:r>
              <a:rPr lang="en-US" sz="3200" dirty="0"/>
              <a:t> = population that gave rise to cases, defined as those persons who </a:t>
            </a:r>
            <a:r>
              <a:rPr lang="en-US" sz="3200" dirty="0" smtClean="0"/>
              <a:t>“would </a:t>
            </a:r>
            <a:r>
              <a:rPr lang="en-US" sz="3200" dirty="0"/>
              <a:t>have been identified as cases if they had developed disease during the period of </a:t>
            </a:r>
            <a:r>
              <a:rPr lang="en-US" sz="3200" dirty="0" smtClean="0"/>
              <a:t>study”</a:t>
            </a:r>
            <a:endParaRPr lang="en-US" sz="3200" dirty="0"/>
          </a:p>
          <a:p>
            <a:pPr marL="342900" indent="-342900" eaLnBrk="0" hangingPunct="0">
              <a:spcBef>
                <a:spcPct val="40000"/>
              </a:spcBef>
              <a:buFontTx/>
              <a:buChar char="•"/>
            </a:pPr>
            <a:r>
              <a:rPr lang="en-US" sz="3200" dirty="0"/>
              <a:t>Start with cases and then attempt to identify </a:t>
            </a:r>
            <a:r>
              <a:rPr lang="en-US" sz="3200" dirty="0" smtClean="0"/>
              <a:t>the </a:t>
            </a:r>
            <a:r>
              <a:rPr lang="en-US" sz="3200" i="1" dirty="0" smtClean="0"/>
              <a:t>hypothetical </a:t>
            </a:r>
            <a:r>
              <a:rPr lang="en-US" sz="3200" i="1" dirty="0"/>
              <a:t>cohort </a:t>
            </a:r>
            <a:r>
              <a:rPr lang="en-US" sz="3200" dirty="0" smtClean="0"/>
              <a:t>(Note: it is virtually always a dynamic cohort) that </a:t>
            </a:r>
            <a:r>
              <a:rPr lang="en-US" sz="3200" dirty="0"/>
              <a:t>gave rise to </a:t>
            </a:r>
            <a:r>
              <a:rPr lang="en-US" sz="3200" dirty="0" smtClean="0"/>
              <a:t>them</a:t>
            </a:r>
            <a:endParaRPr lang="en-US" sz="3200" dirty="0"/>
          </a:p>
          <a:p>
            <a:pPr marL="342900" indent="-342900" eaLnBrk="0" hangingPunct="0">
              <a:spcBef>
                <a:spcPct val="40000"/>
              </a:spcBef>
              <a:buFontTx/>
              <a:buChar char="•"/>
            </a:pPr>
            <a:r>
              <a:rPr lang="en-US" sz="3200" dirty="0"/>
              <a:t>Difficult concept but crucial to case-control design when </a:t>
            </a:r>
            <a:r>
              <a:rPr lang="en-US" sz="3200" dirty="0" smtClean="0"/>
              <a:t>secondary study base is all one can use</a:t>
            </a:r>
            <a:endParaRPr lang="en-US" sz="3200" dirty="0"/>
          </a:p>
        </p:txBody>
      </p:sp>
    </p:spTree>
    <p:extLst>
      <p:ext uri="{BB962C8B-B14F-4D97-AF65-F5344CB8AC3E}">
        <p14:creationId xmlns:p14="http://schemas.microsoft.com/office/powerpoint/2010/main" val="694889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609600" y="0"/>
            <a:ext cx="7772400" cy="1143000"/>
          </a:xfrm>
        </p:spPr>
        <p:txBody>
          <a:bodyPr/>
          <a:lstStyle/>
          <a:p>
            <a:r>
              <a:rPr lang="en-US" b="1" dirty="0" smtClean="0"/>
              <a:t>Secondary Study Base</a:t>
            </a:r>
          </a:p>
        </p:txBody>
      </p:sp>
      <p:sp>
        <p:nvSpPr>
          <p:cNvPr id="117762" name="Rectangle 3"/>
          <p:cNvSpPr>
            <a:spLocks noGrp="1" noChangeArrowheads="1"/>
          </p:cNvSpPr>
          <p:nvPr>
            <p:ph type="body" idx="1"/>
          </p:nvPr>
        </p:nvSpPr>
        <p:spPr>
          <a:xfrm>
            <a:off x="76200" y="990600"/>
            <a:ext cx="8915400" cy="4724400"/>
          </a:xfrm>
        </p:spPr>
        <p:txBody>
          <a:bodyPr/>
          <a:lstStyle/>
          <a:p>
            <a:pPr>
              <a:lnSpc>
                <a:spcPct val="90000"/>
              </a:lnSpc>
            </a:pPr>
            <a:r>
              <a:rPr lang="en-US" sz="2600" dirty="0" smtClean="0"/>
              <a:t>Example: Incident glioma (brain tumor) cases seen at UCSF Medical Center</a:t>
            </a:r>
          </a:p>
          <a:p>
            <a:pPr>
              <a:lnSpc>
                <a:spcPct val="90000"/>
              </a:lnSpc>
            </a:pPr>
            <a:r>
              <a:rPr lang="en-US" sz="2600" dirty="0" smtClean="0"/>
              <a:t>The secondary study base is:  Persons whom, if they had developed incident glioma, would have been seen at UCSF</a:t>
            </a:r>
            <a:r>
              <a:rPr lang="en-US" sz="2400" dirty="0" smtClean="0"/>
              <a:t>.  </a:t>
            </a:r>
          </a:p>
          <a:p>
            <a:pPr>
              <a:lnSpc>
                <a:spcPct val="90000"/>
              </a:lnSpc>
            </a:pPr>
            <a:r>
              <a:rPr lang="en-US" sz="2600" dirty="0" smtClean="0"/>
              <a:t>Can we identify this secondary study base in practice?  Patients come to UCSF from many areas and for different reasons</a:t>
            </a:r>
          </a:p>
          <a:p>
            <a:pPr>
              <a:lnSpc>
                <a:spcPct val="90000"/>
              </a:lnSpc>
            </a:pPr>
            <a:r>
              <a:rPr lang="en-US" sz="2600" dirty="0" smtClean="0"/>
              <a:t>Common approaches raise considerable concerns.  Examples:</a:t>
            </a:r>
          </a:p>
          <a:p>
            <a:pPr lvl="1">
              <a:lnSpc>
                <a:spcPct val="90000"/>
              </a:lnSpc>
            </a:pPr>
            <a:r>
              <a:rPr lang="en-US" sz="2600" dirty="0" smtClean="0"/>
              <a:t>UCSF patients with a different neurologic disease</a:t>
            </a:r>
          </a:p>
          <a:p>
            <a:pPr lvl="1">
              <a:lnSpc>
                <a:spcPct val="90000"/>
              </a:lnSpc>
            </a:pPr>
            <a:r>
              <a:rPr lang="en-US" sz="2600" dirty="0" smtClean="0"/>
              <a:t>UCSF patients from a similar tertiary referral clinic but other  rare disease</a:t>
            </a:r>
          </a:p>
          <a:p>
            <a:pPr lvl="1">
              <a:lnSpc>
                <a:spcPct val="90000"/>
              </a:lnSpc>
            </a:pPr>
            <a:r>
              <a:rPr lang="en-US" sz="2600" dirty="0" smtClean="0"/>
              <a:t>Residents of the neighborhood of the case</a:t>
            </a:r>
          </a:p>
        </p:txBody>
      </p:sp>
    </p:spTree>
    <p:extLst>
      <p:ext uri="{BB962C8B-B14F-4D97-AF65-F5344CB8AC3E}">
        <p14:creationId xmlns:p14="http://schemas.microsoft.com/office/powerpoint/2010/main" val="114786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07308" y="185053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370842"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76900" y="2286000"/>
            <a:ext cx="342900" cy="4191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7048" y="2489310"/>
            <a:ext cx="316230" cy="3724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09069"/>
            <a:ext cx="333555" cy="3865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211930" y="2286000"/>
            <a:ext cx="27447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499" name="TextBox 35"/>
          <p:cNvSpPr txBox="1">
            <a:spLocks noChangeArrowheads="1"/>
          </p:cNvSpPr>
          <p:nvPr/>
        </p:nvSpPr>
        <p:spPr bwMode="auto">
          <a:xfrm>
            <a:off x="3617107" y="179583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48500" name="TextBox 45"/>
          <p:cNvSpPr txBox="1">
            <a:spLocks noChangeArrowheads="1"/>
          </p:cNvSpPr>
          <p:nvPr/>
        </p:nvSpPr>
        <p:spPr bwMode="auto">
          <a:xfrm>
            <a:off x="228600" y="736602"/>
            <a:ext cx="3581400" cy="1015663"/>
          </a:xfrm>
          <a:prstGeom prst="rect">
            <a:avLst/>
          </a:prstGeom>
          <a:noFill/>
          <a:ln w="9525">
            <a:noFill/>
            <a:miter lim="800000"/>
            <a:headEnd/>
            <a:tailEnd/>
          </a:ln>
        </p:spPr>
        <p:txBody>
          <a:bodyPr>
            <a:spAutoFit/>
          </a:bodyPr>
          <a:lstStyle/>
          <a:p>
            <a:r>
              <a:rPr lang="en-US" sz="2000" b="1" dirty="0" smtClean="0"/>
              <a:t>Case-Control Study with Prevalent Cases and Controls</a:t>
            </a:r>
          </a:p>
          <a:p>
            <a:r>
              <a:rPr lang="en-US" sz="2000" b="1" dirty="0"/>
              <a:t>i</a:t>
            </a:r>
            <a:r>
              <a:rPr lang="en-US" sz="2000" b="1" dirty="0" smtClean="0"/>
              <a:t>n a Dynamic Cohort</a:t>
            </a:r>
            <a:endParaRPr lang="en-US" sz="2000" b="1" dirty="0"/>
          </a:p>
        </p:txBody>
      </p:sp>
      <p:sp>
        <p:nvSpPr>
          <p:cNvPr id="148511"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7534275" y="457200"/>
            <a:ext cx="46038"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148513"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sp>
        <p:nvSpPr>
          <p:cNvPr id="148515" name="TextBox 84"/>
          <p:cNvSpPr txBox="1">
            <a:spLocks noChangeArrowheads="1"/>
          </p:cNvSpPr>
          <p:nvPr/>
        </p:nvSpPr>
        <p:spPr bwMode="auto">
          <a:xfrm>
            <a:off x="1219200" y="152401"/>
            <a:ext cx="1084784" cy="646331"/>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smtClean="0">
                <a:latin typeface="Calibri" pitchFamily="34" charset="0"/>
              </a:rPr>
              <a:t>Members</a:t>
            </a:r>
            <a:endParaRPr lang="en-US" sz="1800" dirty="0">
              <a:latin typeface="Calibri" pitchFamily="34" charset="0"/>
            </a:endParaRPr>
          </a:p>
        </p:txBody>
      </p:sp>
      <p:cxnSp>
        <p:nvCxnSpPr>
          <p:cNvPr id="21" name="Straight Connector 20"/>
          <p:cNvCxnSpPr/>
          <p:nvPr/>
        </p:nvCxnSpPr>
        <p:spPr>
          <a:xfrm flipV="1">
            <a:off x="6257562" y="2266950"/>
            <a:ext cx="383268" cy="4851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55" name="Straight Arrow Connector 54"/>
          <p:cNvCxnSpPr/>
          <p:nvPr/>
        </p:nvCxnSpPr>
        <p:spPr>
          <a:xfrm>
            <a:off x="4838700" y="817563"/>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151" y="685800"/>
            <a:ext cx="3937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522" name="TextBox 35"/>
          <p:cNvSpPr txBox="1">
            <a:spLocks noChangeArrowheads="1"/>
          </p:cNvSpPr>
          <p:nvPr/>
        </p:nvSpPr>
        <p:spPr bwMode="auto">
          <a:xfrm>
            <a:off x="3903663" y="10033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48523" name="TextBox 2"/>
          <p:cNvSpPr txBox="1">
            <a:spLocks noChangeArrowheads="1"/>
          </p:cNvSpPr>
          <p:nvPr/>
        </p:nvSpPr>
        <p:spPr bwMode="auto">
          <a:xfrm>
            <a:off x="2133600" y="6107112"/>
            <a:ext cx="3810000" cy="369888"/>
          </a:xfrm>
          <a:prstGeom prst="rect">
            <a:avLst/>
          </a:prstGeom>
          <a:noFill/>
          <a:ln w="9525">
            <a:noFill/>
            <a:miter lim="800000"/>
            <a:headEnd/>
            <a:tailEnd/>
          </a:ln>
        </p:spPr>
        <p:txBody>
          <a:bodyPr>
            <a:spAutoFit/>
          </a:bodyPr>
          <a:lstStyle/>
          <a:p>
            <a:pPr eaLnBrk="0" hangingPunct="0"/>
            <a:r>
              <a:rPr lang="en-US" sz="1800" dirty="0">
                <a:latin typeface="Calibri" pitchFamily="34" charset="0"/>
              </a:rPr>
              <a:t>Calendar Time </a:t>
            </a:r>
          </a:p>
        </p:txBody>
      </p:sp>
      <p:cxnSp>
        <p:nvCxnSpPr>
          <p:cNvPr id="58" name="Straight Arrow Connector 57"/>
          <p:cNvCxnSpPr/>
          <p:nvPr/>
        </p:nvCxnSpPr>
        <p:spPr>
          <a:xfrm>
            <a:off x="3733801" y="6248400"/>
            <a:ext cx="8413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a:spLocks noChangeArrowheads="1"/>
          </p:cNvSpPr>
          <p:nvPr/>
        </p:nvSpPr>
        <p:spPr bwMode="auto">
          <a:xfrm>
            <a:off x="7277100" y="3886200"/>
            <a:ext cx="4953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47" name="Rectangle 46"/>
          <p:cNvSpPr/>
          <p:nvPr/>
        </p:nvSpPr>
        <p:spPr>
          <a:xfrm>
            <a:off x="7343955" y="441327"/>
            <a:ext cx="457200" cy="6445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5" name="Text Box 44"/>
          <p:cNvSpPr txBox="1">
            <a:spLocks noChangeArrowheads="1"/>
          </p:cNvSpPr>
          <p:nvPr/>
        </p:nvSpPr>
        <p:spPr bwMode="auto">
          <a:xfrm>
            <a:off x="7343956" y="690881"/>
            <a:ext cx="428444"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8" name="Oval 47"/>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49" name="Oval 48"/>
          <p:cNvSpPr/>
          <p:nvPr/>
        </p:nvSpPr>
        <p:spPr>
          <a:xfrm>
            <a:off x="5993911" y="13449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2985739" y="17102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Oval 50"/>
          <p:cNvSpPr/>
          <p:nvPr/>
        </p:nvSpPr>
        <p:spPr>
          <a:xfrm>
            <a:off x="6547623" y="21336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Oval 53"/>
          <p:cNvSpPr/>
          <p:nvPr/>
        </p:nvSpPr>
        <p:spPr>
          <a:xfrm>
            <a:off x="4488431" y="19955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7" name="Oval 56"/>
          <p:cNvSpPr/>
          <p:nvPr/>
        </p:nvSpPr>
        <p:spPr>
          <a:xfrm>
            <a:off x="5440930" y="21293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Rectangle 42"/>
          <p:cNvSpPr/>
          <p:nvPr/>
        </p:nvSpPr>
        <p:spPr>
          <a:xfrm>
            <a:off x="7252939" y="1304955"/>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44" name="Straight Arrow Connector 43"/>
          <p:cNvCxnSpPr/>
          <p:nvPr/>
        </p:nvCxnSpPr>
        <p:spPr>
          <a:xfrm>
            <a:off x="3199246" y="1828800"/>
            <a:ext cx="30226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648200" y="2057400"/>
            <a:ext cx="25908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562600" y="2209800"/>
            <a:ext cx="6858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82"/>
          <p:cNvCxnSpPr>
            <a:cxnSpLocks noChangeShapeType="1"/>
          </p:cNvCxnSpPr>
          <p:nvPr/>
        </p:nvCxnSpPr>
        <p:spPr bwMode="auto">
          <a:xfrm>
            <a:off x="6108701" y="1485900"/>
            <a:ext cx="1168399" cy="0"/>
          </a:xfrm>
          <a:prstGeom prst="straightConnector1">
            <a:avLst/>
          </a:prstGeom>
          <a:noFill/>
          <a:ln w="22225" algn="ctr">
            <a:solidFill>
              <a:schemeClr val="tx1"/>
            </a:solidFill>
            <a:prstDash val="dash"/>
            <a:round/>
            <a:headEnd/>
            <a:tailEnd type="arrow" w="med" len="med"/>
          </a:ln>
        </p:spPr>
      </p:cxnSp>
      <p:cxnSp>
        <p:nvCxnSpPr>
          <p:cNvPr id="59" name="Straight Arrow Connector 58"/>
          <p:cNvCxnSpPr/>
          <p:nvPr/>
        </p:nvCxnSpPr>
        <p:spPr>
          <a:xfrm>
            <a:off x="6719539" y="2231533"/>
            <a:ext cx="5334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229078" y="3307556"/>
            <a:ext cx="695222"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1" name="TextBox 39"/>
          <p:cNvSpPr txBox="1">
            <a:spLocks noChangeArrowheads="1"/>
          </p:cNvSpPr>
          <p:nvPr/>
        </p:nvSpPr>
        <p:spPr bwMode="auto">
          <a:xfrm>
            <a:off x="3946550" y="3124200"/>
            <a:ext cx="1652588" cy="366713"/>
          </a:xfrm>
          <a:prstGeom prst="rect">
            <a:avLst/>
          </a:prstGeom>
          <a:noFill/>
          <a:ln w="9525">
            <a:noFill/>
            <a:miter lim="800000"/>
            <a:headEnd/>
            <a:tailEnd/>
          </a:ln>
        </p:spPr>
        <p:txBody>
          <a:bodyPr>
            <a:spAutoFit/>
          </a:bodyPr>
          <a:lstStyle/>
          <a:p>
            <a:r>
              <a:rPr lang="en-US" sz="1800" dirty="0">
                <a:latin typeface="Calibri" pitchFamily="34" charset="0"/>
              </a:rPr>
              <a:t>:Survival Time</a:t>
            </a:r>
          </a:p>
        </p:txBody>
      </p:sp>
      <p:sp>
        <p:nvSpPr>
          <p:cNvPr id="62" name="Text Box 5"/>
          <p:cNvSpPr txBox="1">
            <a:spLocks noChangeArrowheads="1"/>
          </p:cNvSpPr>
          <p:nvPr/>
        </p:nvSpPr>
        <p:spPr bwMode="auto">
          <a:xfrm>
            <a:off x="1828800" y="4503739"/>
            <a:ext cx="4800600" cy="1384995"/>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n-US" dirty="0"/>
              <a:t>C</a:t>
            </a:r>
            <a:r>
              <a:rPr lang="en-US" dirty="0" smtClean="0"/>
              <a:t>ommon </a:t>
            </a:r>
            <a:r>
              <a:rPr lang="en-US" dirty="0"/>
              <a:t>case-control design – </a:t>
            </a:r>
            <a:endParaRPr lang="en-US" dirty="0" smtClean="0"/>
          </a:p>
          <a:p>
            <a:pPr algn="ctr" eaLnBrk="0" hangingPunct="0">
              <a:spcBef>
                <a:spcPct val="50000"/>
              </a:spcBef>
            </a:pPr>
            <a:r>
              <a:rPr lang="en-US" dirty="0" smtClean="0"/>
              <a:t>and </a:t>
            </a:r>
            <a:r>
              <a:rPr lang="en-US" dirty="0"/>
              <a:t>most susceptible to </a:t>
            </a:r>
            <a:r>
              <a:rPr lang="en-US" dirty="0" smtClean="0"/>
              <a:t>bias when etiologic inference is the goal.</a:t>
            </a:r>
            <a:endParaRPr lang="en-US" dirty="0"/>
          </a:p>
        </p:txBody>
      </p:sp>
      <p:grpSp>
        <p:nvGrpSpPr>
          <p:cNvPr id="63" name="Group 62"/>
          <p:cNvGrpSpPr/>
          <p:nvPr/>
        </p:nvGrpSpPr>
        <p:grpSpPr>
          <a:xfrm>
            <a:off x="5524500" y="6096000"/>
            <a:ext cx="2362200" cy="685802"/>
            <a:chOff x="6221361" y="5867400"/>
            <a:chExt cx="1524000" cy="685802"/>
          </a:xfrm>
        </p:grpSpPr>
        <p:sp>
          <p:nvSpPr>
            <p:cNvPr id="65" name="TextBox 43"/>
            <p:cNvSpPr txBox="1">
              <a:spLocks noChangeArrowheads="1"/>
            </p:cNvSpPr>
            <p:nvPr/>
          </p:nvSpPr>
          <p:spPr bwMode="auto">
            <a:xfrm>
              <a:off x="6221361" y="6183870"/>
              <a:ext cx="1524000" cy="369332"/>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67" name="Up Arrow 66"/>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spTree>
    <p:extLst>
      <p:ext uri="{BB962C8B-B14F-4D97-AF65-F5344CB8AC3E}">
        <p14:creationId xmlns:p14="http://schemas.microsoft.com/office/powerpoint/2010/main" val="204211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a:xfrm>
            <a:off x="0" y="-152400"/>
            <a:ext cx="9144000" cy="1143000"/>
          </a:xfrm>
        </p:spPr>
        <p:txBody>
          <a:bodyPr/>
          <a:lstStyle/>
          <a:p>
            <a:r>
              <a:rPr lang="en-US" sz="3200" b="1" dirty="0" smtClean="0"/>
              <a:t>Also Ambiguous:  Prospective &amp; Retrospective</a:t>
            </a:r>
          </a:p>
        </p:txBody>
      </p:sp>
      <p:sp>
        <p:nvSpPr>
          <p:cNvPr id="146434" name="Rectangle 3"/>
          <p:cNvSpPr>
            <a:spLocks noGrp="1" noChangeArrowheads="1"/>
          </p:cNvSpPr>
          <p:nvPr>
            <p:ph type="body" idx="1"/>
          </p:nvPr>
        </p:nvSpPr>
        <p:spPr>
          <a:xfrm>
            <a:off x="0" y="685800"/>
            <a:ext cx="8915400" cy="4114800"/>
          </a:xfrm>
        </p:spPr>
        <p:txBody>
          <a:bodyPr/>
          <a:lstStyle/>
          <a:p>
            <a:pPr>
              <a:lnSpc>
                <a:spcPct val="90000"/>
              </a:lnSpc>
            </a:pPr>
            <a:r>
              <a:rPr lang="en-US" sz="2800" dirty="0" smtClean="0"/>
              <a:t>Case-control design is often criticized as “retrospective”</a:t>
            </a:r>
          </a:p>
          <a:p>
            <a:pPr>
              <a:lnSpc>
                <a:spcPct val="90000"/>
              </a:lnSpc>
            </a:pPr>
            <a:r>
              <a:rPr lang="en-US" sz="2800" dirty="0" smtClean="0"/>
              <a:t>There are at least 3 different meanings to the dichotomy of the terms: prospective vs retrospective</a:t>
            </a:r>
          </a:p>
          <a:p>
            <a:pPr lvl="1">
              <a:lnSpc>
                <a:spcPct val="90000"/>
              </a:lnSpc>
            </a:pPr>
            <a:r>
              <a:rPr lang="en-US" sz="2200" dirty="0" smtClean="0"/>
              <a:t>See optional reading by Vandenbroucke, </a:t>
            </a:r>
            <a:r>
              <a:rPr lang="en-US" sz="2200" i="1" dirty="0" smtClean="0"/>
              <a:t>BMJ</a:t>
            </a:r>
            <a:r>
              <a:rPr lang="en-US" sz="2200" dirty="0" smtClean="0"/>
              <a:t> 1991</a:t>
            </a:r>
          </a:p>
          <a:p>
            <a:pPr lvl="1"/>
            <a:r>
              <a:rPr lang="en-US" sz="2200" dirty="0" smtClean="0"/>
              <a:t>given this confusion, “words prospective and retrospective have lost all meaning.   From spotting them in the abstract, the reader gains no insight into the type of research that was performed.”</a:t>
            </a:r>
          </a:p>
          <a:p>
            <a:pPr>
              <a:lnSpc>
                <a:spcPct val="90000"/>
              </a:lnSpc>
            </a:pPr>
            <a:r>
              <a:rPr lang="en-US" sz="2800" dirty="0" smtClean="0"/>
              <a:t>The key issues for the strength of the study design are: </a:t>
            </a:r>
          </a:p>
          <a:p>
            <a:pPr lvl="1">
              <a:lnSpc>
                <a:spcPct val="90000"/>
              </a:lnSpc>
            </a:pPr>
            <a:r>
              <a:rPr lang="en-US" sz="2200" dirty="0" smtClean="0"/>
              <a:t>Timing of measurements:  best to obtain measurement (or specimen) of exposure prior to outcome</a:t>
            </a:r>
          </a:p>
          <a:p>
            <a:pPr lvl="1">
              <a:lnSpc>
                <a:spcPct val="90000"/>
              </a:lnSpc>
            </a:pPr>
            <a:r>
              <a:rPr lang="en-US" sz="2200" dirty="0" smtClean="0"/>
              <a:t>And more broadly, the accuracy of measurements, the absence of selection bias and the absence of confounding</a:t>
            </a:r>
          </a:p>
          <a:p>
            <a:pPr>
              <a:lnSpc>
                <a:spcPct val="90000"/>
              </a:lnSpc>
            </a:pPr>
            <a:r>
              <a:rPr lang="en-US" sz="2800" dirty="0" smtClean="0"/>
              <a:t>We don’t recommend labeling studies as prospective or retrospective, although journals will sometimes insist</a:t>
            </a:r>
          </a:p>
        </p:txBody>
      </p:sp>
    </p:spTree>
    <p:extLst>
      <p:ext uri="{BB962C8B-B14F-4D97-AF65-F5344CB8AC3E}">
        <p14:creationId xmlns:p14="http://schemas.microsoft.com/office/powerpoint/2010/main" val="896834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6652"/>
            <a:ext cx="7772400" cy="1143000"/>
          </a:xfrm>
        </p:spPr>
        <p:txBody>
          <a:bodyPr/>
          <a:lstStyle/>
          <a:p>
            <a:r>
              <a:rPr lang="en-US" dirty="0" smtClean="0"/>
              <a:t>“Pyramid of Study Designs” is Oversimplified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0400" y="1981200"/>
            <a:ext cx="5456404" cy="4114800"/>
          </a:xfrm>
        </p:spPr>
      </p:pic>
      <p:sp>
        <p:nvSpPr>
          <p:cNvPr id="5" name="TextBox 4"/>
          <p:cNvSpPr txBox="1"/>
          <p:nvPr/>
        </p:nvSpPr>
        <p:spPr>
          <a:xfrm>
            <a:off x="304800" y="1905000"/>
            <a:ext cx="3429000" cy="4524315"/>
          </a:xfrm>
          <a:prstGeom prst="rect">
            <a:avLst/>
          </a:prstGeom>
          <a:noFill/>
        </p:spPr>
        <p:txBody>
          <a:bodyPr wrap="square" rtlCol="0">
            <a:spAutoFit/>
          </a:bodyPr>
          <a:lstStyle/>
          <a:p>
            <a:r>
              <a:rPr lang="en-US" dirty="0"/>
              <a:t>Strength of design rests on accurate measurements of exposure made prior to and without knowledge of the outcome (and vice versa), </a:t>
            </a:r>
            <a:r>
              <a:rPr lang="en-US" dirty="0" smtClean="0"/>
              <a:t>and avoidance of other biases </a:t>
            </a:r>
            <a:r>
              <a:rPr lang="en-US" dirty="0" smtClean="0">
                <a:sym typeface="Symbol" panose="05050102010706020507" pitchFamily="18" charset="2"/>
              </a:rPr>
              <a:t> </a:t>
            </a:r>
            <a:r>
              <a:rPr lang="en-US" u="sng" dirty="0" smtClean="0"/>
              <a:t>not </a:t>
            </a:r>
            <a:r>
              <a:rPr lang="en-US" dirty="0"/>
              <a:t>whether it is cohort or case-control sampling, or whether it is “prospective” or “retrospective</a:t>
            </a:r>
            <a:r>
              <a:rPr lang="en-US" dirty="0" smtClean="0"/>
              <a:t>” </a:t>
            </a:r>
            <a:endParaRPr lang="en-US" dirty="0"/>
          </a:p>
        </p:txBody>
      </p:sp>
    </p:spTree>
    <p:extLst>
      <p:ext uri="{BB962C8B-B14F-4D97-AF65-F5344CB8AC3E}">
        <p14:creationId xmlns:p14="http://schemas.microsoft.com/office/powerpoint/2010/main" val="3911860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0"/>
            <a:ext cx="7772400" cy="1143000"/>
          </a:xfrm>
        </p:spPr>
        <p:txBody>
          <a:bodyPr/>
          <a:lstStyle/>
          <a:p>
            <a:r>
              <a:rPr lang="en-US" sz="3600" b="1" dirty="0" smtClean="0"/>
              <a:t>Process of Study Design</a:t>
            </a:r>
            <a:endParaRPr lang="en-US" sz="3600" b="1" dirty="0"/>
          </a:p>
        </p:txBody>
      </p:sp>
      <p:sp>
        <p:nvSpPr>
          <p:cNvPr id="3" name="Content Placeholder 2"/>
          <p:cNvSpPr>
            <a:spLocks noGrp="1"/>
          </p:cNvSpPr>
          <p:nvPr>
            <p:ph idx="1"/>
          </p:nvPr>
        </p:nvSpPr>
        <p:spPr>
          <a:xfrm>
            <a:off x="381000" y="1066800"/>
            <a:ext cx="8610600" cy="4114800"/>
          </a:xfrm>
        </p:spPr>
        <p:txBody>
          <a:bodyPr/>
          <a:lstStyle/>
          <a:p>
            <a:r>
              <a:rPr lang="en-US" sz="2800" dirty="0" smtClean="0"/>
              <a:t>Starts with a clear </a:t>
            </a:r>
            <a:r>
              <a:rPr lang="en-US" sz="2800" dirty="0"/>
              <a:t>research question</a:t>
            </a:r>
          </a:p>
          <a:p>
            <a:r>
              <a:rPr lang="en-US" sz="2800" dirty="0" smtClean="0"/>
              <a:t>Use randomized experimental design if feasi</a:t>
            </a:r>
            <a:r>
              <a:rPr lang="en-US" dirty="0" smtClean="0"/>
              <a:t>ble</a:t>
            </a:r>
            <a:endParaRPr lang="en-US" dirty="0"/>
          </a:p>
          <a:p>
            <a:r>
              <a:rPr lang="en-US" sz="2800" dirty="0"/>
              <a:t>If not, then </a:t>
            </a:r>
            <a:r>
              <a:rPr lang="en-US" sz="2800" dirty="0" smtClean="0"/>
              <a:t>consider </a:t>
            </a:r>
            <a:r>
              <a:rPr lang="en-US" sz="2800" dirty="0"/>
              <a:t>options for observational </a:t>
            </a:r>
            <a:r>
              <a:rPr lang="en-US" sz="2800" dirty="0" smtClean="0"/>
              <a:t>design.  Iterative </a:t>
            </a:r>
            <a:r>
              <a:rPr lang="en-US" sz="2800" dirty="0"/>
              <a:t>process in terms of identifying available </a:t>
            </a:r>
            <a:r>
              <a:rPr lang="en-US" sz="2800" dirty="0" smtClean="0"/>
              <a:t>populations and limitations.</a:t>
            </a:r>
            <a:endParaRPr lang="en-US" sz="2800" dirty="0"/>
          </a:p>
          <a:p>
            <a:pPr lvl="1"/>
            <a:r>
              <a:rPr lang="en-US" dirty="0" smtClean="0"/>
              <a:t>Are </a:t>
            </a:r>
            <a:r>
              <a:rPr lang="en-US" dirty="0"/>
              <a:t>there populations already enumerated </a:t>
            </a:r>
            <a:r>
              <a:rPr lang="en-US" dirty="0" smtClean="0"/>
              <a:t>and measured, or </a:t>
            </a:r>
            <a:r>
              <a:rPr lang="en-US" dirty="0"/>
              <a:t>do you have to start from </a:t>
            </a:r>
            <a:r>
              <a:rPr lang="en-US" dirty="0" smtClean="0"/>
              <a:t>scratch?</a:t>
            </a:r>
            <a:endParaRPr lang="en-US" dirty="0"/>
          </a:p>
          <a:p>
            <a:r>
              <a:rPr lang="en-US" sz="2800" dirty="0" smtClean="0"/>
              <a:t>Consider pros and cons </a:t>
            </a:r>
            <a:r>
              <a:rPr lang="en-US" sz="2800" dirty="0"/>
              <a:t>of the different sampling options:  cohort, </a:t>
            </a:r>
            <a:r>
              <a:rPr lang="en-US" sz="2800" dirty="0" smtClean="0"/>
              <a:t>cross-sectional </a:t>
            </a:r>
            <a:r>
              <a:rPr lang="en-US" sz="2800" dirty="0"/>
              <a:t>and </a:t>
            </a:r>
            <a:r>
              <a:rPr lang="en-US" sz="2800" dirty="0" smtClean="0"/>
              <a:t>case-control</a:t>
            </a:r>
          </a:p>
          <a:p>
            <a:r>
              <a:rPr lang="en-US" sz="2800" dirty="0" smtClean="0"/>
              <a:t>Observational design should emulate an RCT</a:t>
            </a:r>
            <a:endParaRPr lang="en-US" sz="2800" dirty="0"/>
          </a:p>
        </p:txBody>
      </p:sp>
    </p:spTree>
    <p:extLst>
      <p:ext uri="{BB962C8B-B14F-4D97-AF65-F5344CB8AC3E}">
        <p14:creationId xmlns:p14="http://schemas.microsoft.com/office/powerpoint/2010/main" val="1838571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09600" y="152400"/>
            <a:ext cx="7772400" cy="1143000"/>
          </a:xfrm>
        </p:spPr>
        <p:txBody>
          <a:bodyPr/>
          <a:lstStyle/>
          <a:p>
            <a:r>
              <a:rPr lang="en-US" b="1" dirty="0" smtClean="0"/>
              <a:t>Prevalence versus Incidence </a:t>
            </a:r>
          </a:p>
        </p:txBody>
      </p:sp>
      <p:sp>
        <p:nvSpPr>
          <p:cNvPr id="20482" name="Rectangle 3"/>
          <p:cNvSpPr>
            <a:spLocks noGrp="1" noChangeArrowheads="1"/>
          </p:cNvSpPr>
          <p:nvPr>
            <p:ph type="body" idx="1"/>
          </p:nvPr>
        </p:nvSpPr>
        <p:spPr>
          <a:xfrm>
            <a:off x="304800" y="1371600"/>
            <a:ext cx="8610600" cy="4114800"/>
          </a:xfrm>
        </p:spPr>
        <p:txBody>
          <a:bodyPr/>
          <a:lstStyle/>
          <a:p>
            <a:r>
              <a:rPr lang="en-US" b="1" dirty="0" smtClean="0"/>
              <a:t>Prevalence</a:t>
            </a:r>
            <a:r>
              <a:rPr lang="en-US" dirty="0" smtClean="0"/>
              <a:t> counts </a:t>
            </a:r>
            <a:r>
              <a:rPr lang="en-US" b="1" dirty="0" smtClean="0"/>
              <a:t>existing diseases/conditions</a:t>
            </a:r>
            <a:r>
              <a:rPr lang="en-US" dirty="0" smtClean="0"/>
              <a:t>, usually at a single point in time</a:t>
            </a:r>
          </a:p>
          <a:p>
            <a:endParaRPr lang="en-US" dirty="0" smtClean="0"/>
          </a:p>
          <a:p>
            <a:r>
              <a:rPr lang="en-US" b="1" dirty="0" smtClean="0"/>
              <a:t>Incidence</a:t>
            </a:r>
            <a:r>
              <a:rPr lang="en-US" dirty="0" smtClean="0"/>
              <a:t> counts </a:t>
            </a:r>
            <a:r>
              <a:rPr lang="en-US" b="1" dirty="0" smtClean="0"/>
              <a:t>new (‘incident’) disease diagnoses/occurrences</a:t>
            </a:r>
            <a:r>
              <a:rPr lang="en-US" dirty="0" smtClean="0"/>
              <a:t> occurring over time</a:t>
            </a:r>
          </a:p>
          <a:p>
            <a:pPr>
              <a:buFontTx/>
              <a:buNone/>
            </a:pPr>
            <a:endParaRPr lang="en-US" dirty="0" smtClean="0"/>
          </a:p>
          <a:p>
            <a:r>
              <a:rPr lang="en-US" dirty="0" smtClean="0"/>
              <a:t>Fundamental distinction in epidemiology</a:t>
            </a:r>
          </a:p>
        </p:txBody>
      </p:sp>
    </p:spTree>
    <p:extLst>
      <p:ext uri="{BB962C8B-B14F-4D97-AF65-F5344CB8AC3E}">
        <p14:creationId xmlns:p14="http://schemas.microsoft.com/office/powerpoint/2010/main" val="3201943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eaLnBrk="0" hangingPunct="0"/>
            <a:r>
              <a:rPr lang="en-US" sz="4000" b="1" dirty="0">
                <a:solidFill>
                  <a:srgbClr val="000000"/>
                </a:solidFill>
              </a:rPr>
              <a:t>Two Types of Prevalence</a:t>
            </a:r>
          </a:p>
        </p:txBody>
      </p:sp>
      <p:sp>
        <p:nvSpPr>
          <p:cNvPr id="24578" name="Rectangle 5"/>
          <p:cNvSpPr>
            <a:spLocks noChangeArrowheads="1"/>
          </p:cNvSpPr>
          <p:nvPr/>
        </p:nvSpPr>
        <p:spPr bwMode="auto">
          <a:xfrm>
            <a:off x="0" y="990600"/>
            <a:ext cx="8991600" cy="57912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b="1" dirty="0">
                <a:solidFill>
                  <a:srgbClr val="000000"/>
                </a:solidFill>
              </a:rPr>
              <a:t>Point prevalence</a:t>
            </a:r>
            <a:r>
              <a:rPr lang="en-US" sz="2800" dirty="0">
                <a:solidFill>
                  <a:srgbClr val="000000"/>
                </a:solidFill>
              </a:rPr>
              <a:t> - number of persons with a specific </a:t>
            </a:r>
            <a:r>
              <a:rPr lang="en-US" sz="2800" dirty="0" smtClean="0">
                <a:solidFill>
                  <a:srgbClr val="000000"/>
                </a:solidFill>
              </a:rPr>
              <a:t>disease/condition </a:t>
            </a:r>
            <a:r>
              <a:rPr lang="en-US" sz="2800" dirty="0">
                <a:solidFill>
                  <a:srgbClr val="000000"/>
                </a:solidFill>
              </a:rPr>
              <a:t>at one point in time divided by total number of persons in the </a:t>
            </a:r>
            <a:r>
              <a:rPr lang="en-US" sz="2800" dirty="0" smtClean="0">
                <a:solidFill>
                  <a:srgbClr val="000000"/>
                </a:solidFill>
              </a:rPr>
              <a:t>study population</a:t>
            </a:r>
          </a:p>
          <a:p>
            <a:pPr marL="342900" indent="-342900" eaLnBrk="0" hangingPunct="0">
              <a:spcBef>
                <a:spcPct val="20000"/>
              </a:spcBef>
              <a:buFontTx/>
              <a:buChar char="•"/>
            </a:pPr>
            <a:endParaRPr lang="en-US" sz="800" dirty="0">
              <a:solidFill>
                <a:srgbClr val="000000"/>
              </a:solidFill>
            </a:endParaRPr>
          </a:p>
          <a:p>
            <a:pPr marL="342900" indent="-342900" eaLnBrk="0" hangingPunct="0">
              <a:spcBef>
                <a:spcPct val="50000"/>
              </a:spcBef>
              <a:buFontTx/>
              <a:buChar char="•"/>
            </a:pPr>
            <a:r>
              <a:rPr lang="en-US" sz="2800" b="1" dirty="0">
                <a:solidFill>
                  <a:srgbClr val="000000"/>
                </a:solidFill>
              </a:rPr>
              <a:t>Period prevalence</a:t>
            </a:r>
            <a:r>
              <a:rPr lang="en-US" sz="2800" dirty="0">
                <a:solidFill>
                  <a:srgbClr val="000000"/>
                </a:solidFill>
              </a:rPr>
              <a:t> - number of persons with </a:t>
            </a:r>
            <a:r>
              <a:rPr lang="en-US" sz="2800" dirty="0" smtClean="0">
                <a:solidFill>
                  <a:srgbClr val="000000"/>
                </a:solidFill>
              </a:rPr>
              <a:t>disease/condition </a:t>
            </a:r>
            <a:r>
              <a:rPr lang="en-US" sz="2800" dirty="0">
                <a:solidFill>
                  <a:srgbClr val="000000"/>
                </a:solidFill>
              </a:rPr>
              <a:t>in a </a:t>
            </a:r>
            <a:r>
              <a:rPr lang="en-US" sz="2800" dirty="0" smtClean="0">
                <a:solidFill>
                  <a:srgbClr val="000000"/>
                </a:solidFill>
              </a:rPr>
              <a:t>prior time </a:t>
            </a:r>
            <a:r>
              <a:rPr lang="en-US" sz="2800" dirty="0">
                <a:solidFill>
                  <a:srgbClr val="000000"/>
                </a:solidFill>
              </a:rPr>
              <a:t>interval (</a:t>
            </a:r>
            <a:r>
              <a:rPr lang="en-US" sz="2800" dirty="0" smtClean="0">
                <a:solidFill>
                  <a:srgbClr val="000000"/>
                </a:solidFill>
              </a:rPr>
              <a:t>e.g., </a:t>
            </a:r>
            <a:r>
              <a:rPr lang="en-US" sz="2800" dirty="0">
                <a:solidFill>
                  <a:srgbClr val="000000"/>
                </a:solidFill>
              </a:rPr>
              <a:t>one year) divided by number of persons in the </a:t>
            </a:r>
            <a:r>
              <a:rPr lang="en-US" sz="2800" dirty="0" smtClean="0">
                <a:solidFill>
                  <a:srgbClr val="000000"/>
                </a:solidFill>
              </a:rPr>
              <a:t>study population</a:t>
            </a:r>
            <a:endParaRPr lang="en-US" sz="2800" dirty="0">
              <a:solidFill>
                <a:srgbClr val="000000"/>
              </a:solidFill>
            </a:endParaRPr>
          </a:p>
          <a:p>
            <a:pPr marL="742950" lvl="1" indent="-285750" eaLnBrk="0" hangingPunct="0">
              <a:spcBef>
                <a:spcPct val="20000"/>
              </a:spcBef>
              <a:buFontTx/>
              <a:buChar char="–"/>
            </a:pPr>
            <a:r>
              <a:rPr lang="en-US" sz="2800" dirty="0">
                <a:solidFill>
                  <a:srgbClr val="000000"/>
                </a:solidFill>
              </a:rPr>
              <a:t>Prevalence at beginning of </a:t>
            </a:r>
            <a:r>
              <a:rPr lang="en-US" sz="2800" dirty="0" smtClean="0">
                <a:solidFill>
                  <a:srgbClr val="000000"/>
                </a:solidFill>
              </a:rPr>
              <a:t>interval + any </a:t>
            </a:r>
            <a:r>
              <a:rPr lang="en-US" sz="2800" dirty="0">
                <a:solidFill>
                  <a:srgbClr val="000000"/>
                </a:solidFill>
              </a:rPr>
              <a:t>incident </a:t>
            </a:r>
            <a:r>
              <a:rPr lang="en-US" sz="2800" dirty="0" smtClean="0">
                <a:solidFill>
                  <a:srgbClr val="000000"/>
                </a:solidFill>
              </a:rPr>
              <a:t>cases</a:t>
            </a:r>
          </a:p>
          <a:p>
            <a:pPr marL="742950" lvl="1" indent="-285750" eaLnBrk="0" hangingPunct="0">
              <a:spcBef>
                <a:spcPct val="20000"/>
              </a:spcBef>
              <a:buFontTx/>
              <a:buChar char="–"/>
            </a:pPr>
            <a:endParaRPr lang="en-US" sz="1800" dirty="0">
              <a:solidFill>
                <a:srgbClr val="000000"/>
              </a:solidFill>
            </a:endParaRPr>
          </a:p>
          <a:p>
            <a:pPr marL="342900" indent="-342900" eaLnBrk="0" hangingPunct="0">
              <a:spcBef>
                <a:spcPts val="0"/>
              </a:spcBef>
              <a:buFontTx/>
              <a:buChar char="•"/>
            </a:pPr>
            <a:r>
              <a:rPr lang="en-US" sz="2800" b="1" dirty="0" smtClean="0">
                <a:solidFill>
                  <a:srgbClr val="000000"/>
                </a:solidFill>
              </a:rPr>
              <a:t>Note:  Prevalence is not just for disease (outcomes). </a:t>
            </a:r>
          </a:p>
          <a:p>
            <a:pPr marL="750888" lvl="1" indent="-293688" eaLnBrk="0" hangingPunct="0">
              <a:spcBef>
                <a:spcPts val="0"/>
              </a:spcBef>
              <a:buFont typeface="Times New Roman" panose="02020603050405020304" pitchFamily="18" charset="0"/>
              <a:buChar char="–"/>
            </a:pPr>
            <a:r>
              <a:rPr lang="en-US" sz="2800" b="1" dirty="0" smtClean="0">
                <a:solidFill>
                  <a:srgbClr val="000000"/>
                </a:solidFill>
              </a:rPr>
              <a:t>Exposure prevalence </a:t>
            </a:r>
            <a:r>
              <a:rPr lang="en-US" sz="2800" dirty="0" smtClean="0">
                <a:solidFill>
                  <a:srgbClr val="000000"/>
                </a:solidFill>
              </a:rPr>
              <a:t>(sometimes called “risk factor” prevalence) is also important</a:t>
            </a:r>
          </a:p>
          <a:p>
            <a:pPr marL="1093788" lvl="2" indent="-293688" eaLnBrk="0" hangingPunct="0">
              <a:spcBef>
                <a:spcPts val="0"/>
              </a:spcBef>
              <a:buFont typeface="Arial" panose="020B0604020202020204" pitchFamily="34" charset="0"/>
              <a:buChar char="•"/>
            </a:pPr>
            <a:r>
              <a:rPr lang="en-US" sz="2800" dirty="0" smtClean="0">
                <a:solidFill>
                  <a:srgbClr val="000000"/>
                </a:solidFill>
              </a:rPr>
              <a:t>e.g., smoking prevalence</a:t>
            </a:r>
            <a:endParaRPr lang="en-US" sz="2800" dirty="0">
              <a:solidFill>
                <a:srgbClr val="000000"/>
              </a:solidFill>
            </a:endParaRPr>
          </a:p>
        </p:txBody>
      </p:sp>
    </p:spTree>
    <p:extLst>
      <p:ext uri="{BB962C8B-B14F-4D97-AF65-F5344CB8AC3E}">
        <p14:creationId xmlns:p14="http://schemas.microsoft.com/office/powerpoint/2010/main" val="3594181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 y="152400"/>
            <a:ext cx="8839200" cy="1143000"/>
          </a:xfrm>
        </p:spPr>
        <p:txBody>
          <a:bodyPr/>
          <a:lstStyle/>
          <a:p>
            <a:r>
              <a:rPr lang="en-US" sz="3600" b="1" dirty="0" smtClean="0"/>
              <a:t>Research Studies Based on Humans</a:t>
            </a:r>
          </a:p>
        </p:txBody>
      </p:sp>
      <p:sp>
        <p:nvSpPr>
          <p:cNvPr id="21506" name="Text Box 3"/>
          <p:cNvSpPr txBox="1">
            <a:spLocks noChangeArrowheads="1"/>
          </p:cNvSpPr>
          <p:nvPr/>
        </p:nvSpPr>
        <p:spPr bwMode="auto">
          <a:xfrm>
            <a:off x="2725352" y="1303338"/>
            <a:ext cx="3376245" cy="584775"/>
          </a:xfrm>
          <a:prstGeom prst="rect">
            <a:avLst/>
          </a:prstGeom>
          <a:noFill/>
          <a:ln w="9525">
            <a:noFill/>
            <a:miter lim="800000"/>
            <a:headEnd/>
            <a:tailEnd/>
          </a:ln>
        </p:spPr>
        <p:txBody>
          <a:bodyPr wrap="none">
            <a:spAutoFit/>
          </a:bodyPr>
          <a:lstStyle/>
          <a:p>
            <a:pPr algn="ctr" eaLnBrk="0" hangingPunct="0"/>
            <a:r>
              <a:rPr lang="en-US" sz="3200" dirty="0"/>
              <a:t>Unit of observation</a:t>
            </a:r>
          </a:p>
        </p:txBody>
      </p:sp>
      <p:sp>
        <p:nvSpPr>
          <p:cNvPr id="21507" name="Line 4"/>
          <p:cNvSpPr>
            <a:spLocks noChangeShapeType="1"/>
          </p:cNvSpPr>
          <p:nvPr/>
        </p:nvSpPr>
        <p:spPr bwMode="auto">
          <a:xfrm flipH="1">
            <a:off x="3429000" y="1882775"/>
            <a:ext cx="533400" cy="533400"/>
          </a:xfrm>
          <a:prstGeom prst="line">
            <a:avLst/>
          </a:prstGeom>
          <a:noFill/>
          <a:ln w="9525">
            <a:solidFill>
              <a:schemeClr val="tx1"/>
            </a:solidFill>
            <a:round/>
            <a:headEnd/>
            <a:tailEnd type="triangle" w="med" len="med"/>
          </a:ln>
        </p:spPr>
        <p:txBody>
          <a:bodyPr wrap="none" anchor="ctr"/>
          <a:lstStyle/>
          <a:p>
            <a:endParaRPr lang="en-US" dirty="0"/>
          </a:p>
        </p:txBody>
      </p:sp>
      <p:sp>
        <p:nvSpPr>
          <p:cNvPr id="21508" name="Line 5"/>
          <p:cNvSpPr>
            <a:spLocks noChangeShapeType="1"/>
          </p:cNvSpPr>
          <p:nvPr/>
        </p:nvSpPr>
        <p:spPr bwMode="auto">
          <a:xfrm>
            <a:off x="4800600" y="1882775"/>
            <a:ext cx="533400" cy="609600"/>
          </a:xfrm>
          <a:prstGeom prst="line">
            <a:avLst/>
          </a:prstGeom>
          <a:noFill/>
          <a:ln w="9525">
            <a:solidFill>
              <a:schemeClr val="tx1"/>
            </a:solidFill>
            <a:round/>
            <a:headEnd/>
            <a:tailEnd type="triangle" w="med" len="med"/>
          </a:ln>
        </p:spPr>
        <p:txBody>
          <a:bodyPr wrap="none" anchor="ctr"/>
          <a:lstStyle/>
          <a:p>
            <a:endParaRPr lang="en-US" dirty="0"/>
          </a:p>
        </p:txBody>
      </p:sp>
      <p:sp>
        <p:nvSpPr>
          <p:cNvPr id="21509" name="Text Box 6"/>
          <p:cNvSpPr txBox="1">
            <a:spLocks noChangeArrowheads="1"/>
          </p:cNvSpPr>
          <p:nvPr/>
        </p:nvSpPr>
        <p:spPr bwMode="auto">
          <a:xfrm>
            <a:off x="439433" y="2263777"/>
            <a:ext cx="3805850" cy="461665"/>
          </a:xfrm>
          <a:prstGeom prst="rect">
            <a:avLst/>
          </a:prstGeom>
          <a:noFill/>
          <a:ln w="9525">
            <a:noFill/>
            <a:miter lim="800000"/>
            <a:headEnd/>
            <a:tailEnd/>
          </a:ln>
        </p:spPr>
        <p:txBody>
          <a:bodyPr wrap="none">
            <a:spAutoFit/>
          </a:bodyPr>
          <a:lstStyle/>
          <a:p>
            <a:pPr algn="ctr" eaLnBrk="0" hangingPunct="0"/>
            <a:r>
              <a:rPr lang="en-US" dirty="0"/>
              <a:t>Group (e.g., geographic area)</a:t>
            </a:r>
          </a:p>
        </p:txBody>
      </p:sp>
      <p:sp>
        <p:nvSpPr>
          <p:cNvPr id="21510" name="Text Box 7"/>
          <p:cNvSpPr txBox="1">
            <a:spLocks noChangeArrowheads="1"/>
          </p:cNvSpPr>
          <p:nvPr/>
        </p:nvSpPr>
        <p:spPr bwMode="auto">
          <a:xfrm>
            <a:off x="5456770" y="2187577"/>
            <a:ext cx="1553630" cy="461665"/>
          </a:xfrm>
          <a:prstGeom prst="rect">
            <a:avLst/>
          </a:prstGeom>
          <a:noFill/>
          <a:ln w="9525">
            <a:noFill/>
            <a:miter lim="800000"/>
            <a:headEnd/>
            <a:tailEnd/>
          </a:ln>
        </p:spPr>
        <p:txBody>
          <a:bodyPr wrap="none">
            <a:spAutoFit/>
          </a:bodyPr>
          <a:lstStyle/>
          <a:p>
            <a:pPr algn="ctr" eaLnBrk="0" hangingPunct="0"/>
            <a:r>
              <a:rPr lang="en-US" b="1" dirty="0"/>
              <a:t>Individual</a:t>
            </a:r>
          </a:p>
        </p:txBody>
      </p:sp>
      <p:sp>
        <p:nvSpPr>
          <p:cNvPr id="21511" name="Line 8"/>
          <p:cNvSpPr>
            <a:spLocks noChangeShapeType="1"/>
          </p:cNvSpPr>
          <p:nvPr/>
        </p:nvSpPr>
        <p:spPr bwMode="auto">
          <a:xfrm>
            <a:off x="1070529" y="3408869"/>
            <a:ext cx="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1512" name="Line 9"/>
          <p:cNvSpPr>
            <a:spLocks noChangeShapeType="1"/>
          </p:cNvSpPr>
          <p:nvPr/>
        </p:nvSpPr>
        <p:spPr bwMode="auto">
          <a:xfrm flipH="1">
            <a:off x="3695700" y="4306738"/>
            <a:ext cx="1371600" cy="701674"/>
          </a:xfrm>
          <a:prstGeom prst="line">
            <a:avLst/>
          </a:prstGeom>
          <a:noFill/>
          <a:ln w="9525">
            <a:solidFill>
              <a:schemeClr val="tx1"/>
            </a:solidFill>
            <a:round/>
            <a:headEnd/>
            <a:tailEnd type="triangle" w="med" len="med"/>
          </a:ln>
        </p:spPr>
        <p:txBody>
          <a:bodyPr wrap="none" anchor="ctr"/>
          <a:lstStyle/>
          <a:p>
            <a:endParaRPr lang="en-US" dirty="0"/>
          </a:p>
        </p:txBody>
      </p:sp>
      <p:sp>
        <p:nvSpPr>
          <p:cNvPr id="21513" name="Text Box 10"/>
          <p:cNvSpPr txBox="1">
            <a:spLocks noChangeArrowheads="1"/>
          </p:cNvSpPr>
          <p:nvPr/>
        </p:nvSpPr>
        <p:spPr bwMode="auto">
          <a:xfrm>
            <a:off x="148701" y="3732363"/>
            <a:ext cx="2258952" cy="461665"/>
          </a:xfrm>
          <a:prstGeom prst="rect">
            <a:avLst/>
          </a:prstGeom>
          <a:noFill/>
          <a:ln w="9525">
            <a:noFill/>
            <a:miter lim="800000"/>
            <a:headEnd/>
            <a:tailEnd/>
          </a:ln>
        </p:spPr>
        <p:txBody>
          <a:bodyPr wrap="none">
            <a:spAutoFit/>
          </a:bodyPr>
          <a:lstStyle/>
          <a:p>
            <a:pPr algn="ctr" eaLnBrk="0" hangingPunct="0"/>
            <a:r>
              <a:rPr lang="en-US" dirty="0" smtClean="0"/>
              <a:t>Ecologic </a:t>
            </a:r>
            <a:r>
              <a:rPr lang="en-US" dirty="0"/>
              <a:t>Studies</a:t>
            </a:r>
          </a:p>
        </p:txBody>
      </p:sp>
      <p:sp>
        <p:nvSpPr>
          <p:cNvPr id="21514" name="Text Box 11"/>
          <p:cNvSpPr txBox="1">
            <a:spLocks noChangeArrowheads="1"/>
          </p:cNvSpPr>
          <p:nvPr/>
        </p:nvSpPr>
        <p:spPr bwMode="auto">
          <a:xfrm>
            <a:off x="4616650" y="5008415"/>
            <a:ext cx="2233305" cy="1384995"/>
          </a:xfrm>
          <a:prstGeom prst="rect">
            <a:avLst/>
          </a:prstGeom>
          <a:noFill/>
          <a:ln w="9525">
            <a:noFill/>
            <a:miter lim="800000"/>
            <a:headEnd/>
            <a:tailEnd/>
          </a:ln>
        </p:spPr>
        <p:txBody>
          <a:bodyPr wrap="none">
            <a:spAutoFit/>
          </a:bodyPr>
          <a:lstStyle/>
          <a:p>
            <a:pPr algn="ctr" eaLnBrk="0" hangingPunct="0">
              <a:spcBef>
                <a:spcPct val="50000"/>
              </a:spcBef>
            </a:pPr>
            <a:r>
              <a:rPr lang="en-US" u="sng" dirty="0" smtClean="0"/>
              <a:t>Between-subject</a:t>
            </a:r>
            <a:endParaRPr lang="en-US" u="sng" dirty="0"/>
          </a:p>
          <a:p>
            <a:pPr algn="ctr" eaLnBrk="0" hangingPunct="0"/>
            <a:r>
              <a:rPr lang="en-US" sz="2000" dirty="0"/>
              <a:t>Cohort </a:t>
            </a:r>
          </a:p>
          <a:p>
            <a:pPr algn="ctr" eaLnBrk="0" hangingPunct="0"/>
            <a:r>
              <a:rPr lang="en-US" sz="2000" dirty="0"/>
              <a:t>Cross-sectional</a:t>
            </a:r>
          </a:p>
          <a:p>
            <a:pPr algn="ctr" eaLnBrk="0" hangingPunct="0"/>
            <a:r>
              <a:rPr lang="en-US" sz="2000" dirty="0"/>
              <a:t>Case-Control</a:t>
            </a:r>
          </a:p>
        </p:txBody>
      </p:sp>
      <p:sp>
        <p:nvSpPr>
          <p:cNvPr id="21515" name="Text Box 13"/>
          <p:cNvSpPr txBox="1">
            <a:spLocks noChangeArrowheads="1"/>
          </p:cNvSpPr>
          <p:nvPr/>
        </p:nvSpPr>
        <p:spPr bwMode="auto">
          <a:xfrm>
            <a:off x="6811248" y="4113362"/>
            <a:ext cx="1920719" cy="707886"/>
          </a:xfrm>
          <a:prstGeom prst="rect">
            <a:avLst/>
          </a:prstGeom>
          <a:noFill/>
          <a:ln w="9525">
            <a:noFill/>
            <a:miter lim="800000"/>
            <a:headEnd/>
            <a:tailEnd/>
          </a:ln>
        </p:spPr>
        <p:txBody>
          <a:bodyPr wrap="none">
            <a:spAutoFit/>
          </a:bodyPr>
          <a:lstStyle/>
          <a:p>
            <a:pPr algn="ctr" eaLnBrk="0" hangingPunct="0"/>
            <a:r>
              <a:rPr lang="en-US" sz="2000" dirty="0"/>
              <a:t>Randomized</a:t>
            </a:r>
          </a:p>
          <a:p>
            <a:pPr algn="ctr" eaLnBrk="0" hangingPunct="0"/>
            <a:r>
              <a:rPr lang="en-US" sz="2000" dirty="0"/>
              <a:t>Non-randomized</a:t>
            </a:r>
          </a:p>
        </p:txBody>
      </p:sp>
      <p:sp>
        <p:nvSpPr>
          <p:cNvPr id="21516" name="Text Box 14"/>
          <p:cNvSpPr txBox="1">
            <a:spLocks noChangeArrowheads="1"/>
          </p:cNvSpPr>
          <p:nvPr/>
        </p:nvSpPr>
        <p:spPr bwMode="auto">
          <a:xfrm>
            <a:off x="4724400" y="3810000"/>
            <a:ext cx="1981200" cy="457200"/>
          </a:xfrm>
          <a:prstGeom prst="rect">
            <a:avLst/>
          </a:prstGeom>
          <a:noFill/>
          <a:ln w="9525">
            <a:noFill/>
            <a:miter lim="800000"/>
            <a:headEnd/>
            <a:tailEnd/>
          </a:ln>
        </p:spPr>
        <p:txBody>
          <a:bodyPr>
            <a:spAutoFit/>
          </a:bodyPr>
          <a:lstStyle/>
          <a:p>
            <a:pPr algn="ctr" eaLnBrk="0" hangingPunct="0">
              <a:spcBef>
                <a:spcPct val="50000"/>
              </a:spcBef>
            </a:pPr>
            <a:r>
              <a:rPr lang="en-US" dirty="0"/>
              <a:t>Observational</a:t>
            </a:r>
          </a:p>
        </p:txBody>
      </p:sp>
      <p:sp>
        <p:nvSpPr>
          <p:cNvPr id="21517" name="Text Box 15"/>
          <p:cNvSpPr txBox="1">
            <a:spLocks noChangeArrowheads="1"/>
          </p:cNvSpPr>
          <p:nvPr/>
        </p:nvSpPr>
        <p:spPr bwMode="auto">
          <a:xfrm>
            <a:off x="6591300" y="3239938"/>
            <a:ext cx="2438400" cy="457200"/>
          </a:xfrm>
          <a:prstGeom prst="rect">
            <a:avLst/>
          </a:prstGeom>
          <a:noFill/>
          <a:ln w="9525">
            <a:noFill/>
            <a:miter lim="800000"/>
            <a:headEnd/>
            <a:tailEnd/>
          </a:ln>
        </p:spPr>
        <p:txBody>
          <a:bodyPr>
            <a:spAutoFit/>
          </a:bodyPr>
          <a:lstStyle/>
          <a:p>
            <a:pPr algn="ctr" eaLnBrk="0" hangingPunct="0">
              <a:spcBef>
                <a:spcPct val="50000"/>
              </a:spcBef>
            </a:pPr>
            <a:r>
              <a:rPr lang="en-US" dirty="0"/>
              <a:t>Experimental</a:t>
            </a:r>
          </a:p>
        </p:txBody>
      </p:sp>
      <p:sp>
        <p:nvSpPr>
          <p:cNvPr id="21518" name="Line 16"/>
          <p:cNvSpPr>
            <a:spLocks noChangeShapeType="1"/>
          </p:cNvSpPr>
          <p:nvPr/>
        </p:nvSpPr>
        <p:spPr bwMode="auto">
          <a:xfrm>
            <a:off x="7886700" y="3656161"/>
            <a:ext cx="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1519" name="Line 17"/>
          <p:cNvSpPr>
            <a:spLocks noChangeShapeType="1"/>
          </p:cNvSpPr>
          <p:nvPr/>
        </p:nvSpPr>
        <p:spPr bwMode="auto">
          <a:xfrm flipH="1">
            <a:off x="5486400" y="2725738"/>
            <a:ext cx="304800" cy="1084262"/>
          </a:xfrm>
          <a:prstGeom prst="line">
            <a:avLst/>
          </a:prstGeom>
          <a:noFill/>
          <a:ln w="9525">
            <a:solidFill>
              <a:schemeClr val="tx1"/>
            </a:solidFill>
            <a:round/>
            <a:headEnd/>
            <a:tailEnd type="triangle" w="med" len="med"/>
          </a:ln>
        </p:spPr>
        <p:txBody>
          <a:bodyPr wrap="none" anchor="ctr"/>
          <a:lstStyle/>
          <a:p>
            <a:endParaRPr lang="en-US" dirty="0"/>
          </a:p>
        </p:txBody>
      </p:sp>
      <p:sp>
        <p:nvSpPr>
          <p:cNvPr id="21520" name="Line 18"/>
          <p:cNvSpPr>
            <a:spLocks noChangeShapeType="1"/>
          </p:cNvSpPr>
          <p:nvPr/>
        </p:nvSpPr>
        <p:spPr bwMode="auto">
          <a:xfrm>
            <a:off x="6248400" y="2767644"/>
            <a:ext cx="685800" cy="506083"/>
          </a:xfrm>
          <a:prstGeom prst="line">
            <a:avLst/>
          </a:prstGeom>
          <a:noFill/>
          <a:ln w="9525">
            <a:solidFill>
              <a:schemeClr val="tx1"/>
            </a:solidFill>
            <a:round/>
            <a:headEnd/>
            <a:tailEnd type="triangle" w="med" len="med"/>
          </a:ln>
        </p:spPr>
        <p:txBody>
          <a:bodyPr wrap="none" anchor="ctr"/>
          <a:lstStyle/>
          <a:p>
            <a:endParaRPr lang="en-US" dirty="0"/>
          </a:p>
        </p:txBody>
      </p:sp>
      <p:sp>
        <p:nvSpPr>
          <p:cNvPr id="21521" name="Text Box 21"/>
          <p:cNvSpPr txBox="1">
            <a:spLocks noChangeArrowheads="1"/>
          </p:cNvSpPr>
          <p:nvPr/>
        </p:nvSpPr>
        <p:spPr bwMode="auto">
          <a:xfrm>
            <a:off x="1719514" y="5181601"/>
            <a:ext cx="2869696" cy="1384995"/>
          </a:xfrm>
          <a:prstGeom prst="rect">
            <a:avLst/>
          </a:prstGeom>
          <a:noFill/>
          <a:ln w="9525">
            <a:noFill/>
            <a:miter lim="800000"/>
            <a:headEnd/>
            <a:tailEnd/>
          </a:ln>
        </p:spPr>
        <p:txBody>
          <a:bodyPr wrap="none">
            <a:spAutoFit/>
          </a:bodyPr>
          <a:lstStyle/>
          <a:p>
            <a:pPr algn="ctr" eaLnBrk="0" hangingPunct="0">
              <a:spcBef>
                <a:spcPct val="50000"/>
              </a:spcBef>
            </a:pPr>
            <a:r>
              <a:rPr lang="en-US" u="sng" dirty="0" smtClean="0"/>
              <a:t>Within-subject</a:t>
            </a:r>
            <a:endParaRPr lang="en-US" u="sng" dirty="0"/>
          </a:p>
          <a:p>
            <a:pPr algn="ctr" eaLnBrk="0" hangingPunct="0"/>
            <a:r>
              <a:rPr lang="en-US" sz="2000" dirty="0"/>
              <a:t>Case-crossover</a:t>
            </a:r>
          </a:p>
          <a:p>
            <a:pPr algn="ctr" eaLnBrk="0" hangingPunct="0"/>
            <a:r>
              <a:rPr lang="en-US" sz="2000" dirty="0"/>
              <a:t>Case only</a:t>
            </a:r>
          </a:p>
          <a:p>
            <a:pPr algn="ctr" eaLnBrk="0" hangingPunct="0"/>
            <a:r>
              <a:rPr lang="en-US" sz="2000" dirty="0"/>
              <a:t>Self-controlled case series</a:t>
            </a:r>
          </a:p>
        </p:txBody>
      </p:sp>
      <p:sp>
        <p:nvSpPr>
          <p:cNvPr id="21522" name="Line 22"/>
          <p:cNvSpPr>
            <a:spLocks noChangeShapeType="1"/>
          </p:cNvSpPr>
          <p:nvPr/>
        </p:nvSpPr>
        <p:spPr bwMode="auto">
          <a:xfrm>
            <a:off x="5715000" y="4306738"/>
            <a:ext cx="0" cy="701674"/>
          </a:xfrm>
          <a:prstGeom prst="line">
            <a:avLst/>
          </a:prstGeom>
          <a:noFill/>
          <a:ln w="9525">
            <a:solidFill>
              <a:schemeClr val="tx1"/>
            </a:solidFill>
            <a:round/>
            <a:headEnd/>
            <a:tailEnd type="triangle" w="med" len="med"/>
          </a:ln>
        </p:spPr>
        <p:txBody>
          <a:bodyPr wrap="none" anchor="ctr"/>
          <a:lstStyle/>
          <a:p>
            <a:endParaRPr lang="en-US" dirty="0"/>
          </a:p>
        </p:txBody>
      </p:sp>
      <p:sp>
        <p:nvSpPr>
          <p:cNvPr id="20" name="Text Box 14"/>
          <p:cNvSpPr txBox="1">
            <a:spLocks noChangeArrowheads="1"/>
          </p:cNvSpPr>
          <p:nvPr/>
        </p:nvSpPr>
        <p:spPr bwMode="auto">
          <a:xfrm>
            <a:off x="56356" y="3045125"/>
            <a:ext cx="1981200" cy="457200"/>
          </a:xfrm>
          <a:prstGeom prst="rect">
            <a:avLst/>
          </a:prstGeom>
          <a:noFill/>
          <a:ln w="9525">
            <a:noFill/>
            <a:miter lim="800000"/>
            <a:headEnd/>
            <a:tailEnd/>
          </a:ln>
        </p:spPr>
        <p:txBody>
          <a:bodyPr>
            <a:spAutoFit/>
          </a:bodyPr>
          <a:lstStyle/>
          <a:p>
            <a:pPr algn="ctr" eaLnBrk="0" hangingPunct="0">
              <a:spcBef>
                <a:spcPct val="50000"/>
              </a:spcBef>
            </a:pPr>
            <a:r>
              <a:rPr lang="en-US" dirty="0"/>
              <a:t>Observational</a:t>
            </a:r>
          </a:p>
        </p:txBody>
      </p:sp>
      <p:sp>
        <p:nvSpPr>
          <p:cNvPr id="21" name="Text Box 15"/>
          <p:cNvSpPr txBox="1">
            <a:spLocks noChangeArrowheads="1"/>
          </p:cNvSpPr>
          <p:nvPr/>
        </p:nvSpPr>
        <p:spPr bwMode="auto">
          <a:xfrm>
            <a:off x="2647156" y="2996242"/>
            <a:ext cx="2438400" cy="457200"/>
          </a:xfrm>
          <a:prstGeom prst="rect">
            <a:avLst/>
          </a:prstGeom>
          <a:noFill/>
          <a:ln w="9525">
            <a:noFill/>
            <a:miter lim="800000"/>
            <a:headEnd/>
            <a:tailEnd/>
          </a:ln>
        </p:spPr>
        <p:txBody>
          <a:bodyPr>
            <a:spAutoFit/>
          </a:bodyPr>
          <a:lstStyle/>
          <a:p>
            <a:pPr algn="ctr" eaLnBrk="0" hangingPunct="0">
              <a:spcBef>
                <a:spcPct val="50000"/>
              </a:spcBef>
            </a:pPr>
            <a:r>
              <a:rPr lang="en-US" dirty="0"/>
              <a:t>Experimental</a:t>
            </a:r>
          </a:p>
        </p:txBody>
      </p:sp>
      <p:sp>
        <p:nvSpPr>
          <p:cNvPr id="22" name="Line 17"/>
          <p:cNvSpPr>
            <a:spLocks noChangeShapeType="1"/>
          </p:cNvSpPr>
          <p:nvPr/>
        </p:nvSpPr>
        <p:spPr bwMode="auto">
          <a:xfrm flipH="1">
            <a:off x="1580356" y="2767642"/>
            <a:ext cx="30480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3" name="Line 18"/>
          <p:cNvSpPr>
            <a:spLocks noChangeShapeType="1"/>
          </p:cNvSpPr>
          <p:nvPr/>
        </p:nvSpPr>
        <p:spPr bwMode="auto">
          <a:xfrm>
            <a:off x="2342357" y="2767642"/>
            <a:ext cx="685800" cy="304800"/>
          </a:xfrm>
          <a:prstGeom prst="line">
            <a:avLst/>
          </a:prstGeom>
          <a:noFill/>
          <a:ln w="9525">
            <a:solidFill>
              <a:schemeClr val="tx1"/>
            </a:solidFill>
            <a:round/>
            <a:headEnd/>
            <a:tailEnd type="triangle" w="med" len="med"/>
          </a:ln>
        </p:spPr>
        <p:txBody>
          <a:bodyPr wrap="none" anchor="ctr"/>
          <a:lstStyle/>
          <a:p>
            <a:endParaRPr lang="en-US" dirty="0"/>
          </a:p>
        </p:txBody>
      </p:sp>
      <p:sp>
        <p:nvSpPr>
          <p:cNvPr id="24" name="Text Box 13"/>
          <p:cNvSpPr txBox="1">
            <a:spLocks noChangeArrowheads="1"/>
          </p:cNvSpPr>
          <p:nvPr/>
        </p:nvSpPr>
        <p:spPr bwMode="auto">
          <a:xfrm>
            <a:off x="2438400" y="3787914"/>
            <a:ext cx="1906572" cy="707886"/>
          </a:xfrm>
          <a:prstGeom prst="rect">
            <a:avLst/>
          </a:prstGeom>
          <a:noFill/>
          <a:ln w="9525">
            <a:noFill/>
            <a:miter lim="800000"/>
            <a:headEnd/>
            <a:tailEnd/>
          </a:ln>
        </p:spPr>
        <p:txBody>
          <a:bodyPr wrap="square">
            <a:spAutoFit/>
          </a:bodyPr>
          <a:lstStyle/>
          <a:p>
            <a:pPr algn="ctr" eaLnBrk="0" hangingPunct="0"/>
            <a:r>
              <a:rPr lang="en-US" sz="2000" dirty="0" smtClean="0"/>
              <a:t>Randomized</a:t>
            </a:r>
          </a:p>
          <a:p>
            <a:pPr algn="ctr" eaLnBrk="0" hangingPunct="0"/>
            <a:r>
              <a:rPr lang="en-US" sz="2000" dirty="0" smtClean="0"/>
              <a:t>Non-randomized</a:t>
            </a:r>
            <a:endParaRPr lang="en-US" sz="2000" dirty="0"/>
          </a:p>
        </p:txBody>
      </p:sp>
      <p:sp>
        <p:nvSpPr>
          <p:cNvPr id="25" name="Line 16"/>
          <p:cNvSpPr>
            <a:spLocks noChangeShapeType="1"/>
          </p:cNvSpPr>
          <p:nvPr/>
        </p:nvSpPr>
        <p:spPr bwMode="auto">
          <a:xfrm>
            <a:off x="3371506" y="3381523"/>
            <a:ext cx="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 name="Down Arrow 1"/>
          <p:cNvSpPr/>
          <p:nvPr/>
        </p:nvSpPr>
        <p:spPr bwMode="auto">
          <a:xfrm rot="2303389">
            <a:off x="6910432" y="1240089"/>
            <a:ext cx="484632" cy="1006475"/>
          </a:xfrm>
          <a:prstGeom prst="downArrow">
            <a:avLst>
              <a:gd name="adj1" fmla="val 50000"/>
              <a:gd name="adj2" fmla="val 57120"/>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Oval 2"/>
          <p:cNvSpPr/>
          <p:nvPr/>
        </p:nvSpPr>
        <p:spPr bwMode="auto">
          <a:xfrm>
            <a:off x="4434681" y="4788118"/>
            <a:ext cx="2560638" cy="1745348"/>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8" name="Oval 27"/>
          <p:cNvSpPr/>
          <p:nvPr/>
        </p:nvSpPr>
        <p:spPr bwMode="auto">
          <a:xfrm>
            <a:off x="6530181" y="3235551"/>
            <a:ext cx="2560638" cy="1745348"/>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7265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685800" y="-76200"/>
            <a:ext cx="7772400" cy="1143000"/>
          </a:xfrm>
        </p:spPr>
        <p:txBody>
          <a:bodyPr/>
          <a:lstStyle/>
          <a:p>
            <a:r>
              <a:rPr lang="en-US" b="1" dirty="0" smtClean="0"/>
              <a:t>Two Measures of Incidence</a:t>
            </a:r>
          </a:p>
        </p:txBody>
      </p:sp>
      <p:sp>
        <p:nvSpPr>
          <p:cNvPr id="36866" name="Rectangle 3"/>
          <p:cNvSpPr>
            <a:spLocks noGrp="1" noChangeArrowheads="1"/>
          </p:cNvSpPr>
          <p:nvPr>
            <p:ph type="body" idx="1"/>
          </p:nvPr>
        </p:nvSpPr>
        <p:spPr>
          <a:xfrm>
            <a:off x="266700" y="838200"/>
            <a:ext cx="8610600" cy="4648200"/>
          </a:xfrm>
        </p:spPr>
        <p:txBody>
          <a:bodyPr/>
          <a:lstStyle/>
          <a:p>
            <a:r>
              <a:rPr lang="en-US" sz="2800" b="1" dirty="0"/>
              <a:t>P</a:t>
            </a:r>
            <a:r>
              <a:rPr lang="en-US" sz="2800" b="1" dirty="0" smtClean="0"/>
              <a:t>roportion</a:t>
            </a:r>
            <a:r>
              <a:rPr lang="en-US" sz="2800" dirty="0" smtClean="0"/>
              <a:t> of at-risk individuals who experience the event in a defined time period (E/N during time T). </a:t>
            </a:r>
            <a:r>
              <a:rPr lang="en-US" sz="2800" dirty="0"/>
              <a:t> </a:t>
            </a:r>
            <a:r>
              <a:rPr lang="en-US" sz="2800" dirty="0" smtClean="0"/>
              <a:t>This is unitless.  Varies between 0 and 1.</a:t>
            </a:r>
          </a:p>
          <a:p>
            <a:pPr marL="457200" lvl="1" indent="0">
              <a:spcBef>
                <a:spcPts val="400"/>
              </a:spcBef>
              <a:buNone/>
            </a:pPr>
            <a:r>
              <a:rPr lang="en-US" b="1" dirty="0" smtClean="0"/>
              <a:t>= cumulative incidence </a:t>
            </a:r>
          </a:p>
          <a:p>
            <a:pPr marL="457200" lvl="1" indent="0">
              <a:spcBef>
                <a:spcPts val="400"/>
              </a:spcBef>
              <a:buNone/>
            </a:pPr>
            <a:r>
              <a:rPr lang="en-US" b="1" dirty="0" smtClean="0"/>
              <a:t>= incidence proportion </a:t>
            </a:r>
          </a:p>
          <a:p>
            <a:pPr marL="457200" lvl="1" indent="0">
              <a:spcBef>
                <a:spcPts val="400"/>
              </a:spcBef>
              <a:buNone/>
            </a:pPr>
            <a:r>
              <a:rPr lang="en-US" b="1" dirty="0" smtClean="0"/>
              <a:t>= risk</a:t>
            </a:r>
          </a:p>
          <a:p>
            <a:endParaRPr lang="en-US" sz="1000" dirty="0" smtClean="0"/>
          </a:p>
          <a:p>
            <a:r>
              <a:rPr lang="en-US" sz="2800" dirty="0" smtClean="0"/>
              <a:t>Number of events divided by the amount of at-risk </a:t>
            </a:r>
            <a:r>
              <a:rPr lang="en-US" sz="2800" b="1" dirty="0" smtClean="0"/>
              <a:t>person-time</a:t>
            </a:r>
            <a:r>
              <a:rPr lang="en-US" sz="2800" dirty="0" smtClean="0"/>
              <a:t> observed (E/NT). Importantly</a:t>
            </a:r>
            <a:r>
              <a:rPr lang="en-US" sz="2800" dirty="0"/>
              <a:t>, this is not a </a:t>
            </a:r>
            <a:r>
              <a:rPr lang="en-US" sz="2800" dirty="0" smtClean="0"/>
              <a:t>proportion. </a:t>
            </a:r>
            <a:r>
              <a:rPr lang="en-US" sz="2800" dirty="0"/>
              <a:t>“person-time incidence</a:t>
            </a:r>
            <a:r>
              <a:rPr lang="en-US" sz="2800" dirty="0" smtClean="0"/>
              <a:t>” (More next week.) </a:t>
            </a:r>
          </a:p>
          <a:p>
            <a:pPr marL="0" indent="457200">
              <a:buNone/>
            </a:pPr>
            <a:r>
              <a:rPr lang="en-US" sz="2800" b="1" dirty="0" smtClean="0"/>
              <a:t>= incidence rate </a:t>
            </a:r>
          </a:p>
          <a:p>
            <a:pPr marL="0" indent="465138">
              <a:spcBef>
                <a:spcPts val="400"/>
              </a:spcBef>
              <a:buNone/>
            </a:pPr>
            <a:r>
              <a:rPr lang="en-US" sz="2800" b="1" dirty="0" smtClean="0"/>
              <a:t>= incidence density </a:t>
            </a:r>
          </a:p>
          <a:p>
            <a:pPr marL="0" indent="465138">
              <a:spcBef>
                <a:spcPts val="400"/>
              </a:spcBef>
              <a:buNone/>
            </a:pPr>
            <a:r>
              <a:rPr lang="en-US" sz="2800" b="1" dirty="0" smtClean="0"/>
              <a:t>= rate</a:t>
            </a:r>
          </a:p>
        </p:txBody>
      </p:sp>
    </p:spTree>
    <p:extLst>
      <p:ext uri="{BB962C8B-B14F-4D97-AF65-F5344CB8AC3E}">
        <p14:creationId xmlns:p14="http://schemas.microsoft.com/office/powerpoint/2010/main" val="2723893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609600" y="-152400"/>
            <a:ext cx="7772400" cy="1143000"/>
          </a:xfrm>
        </p:spPr>
        <p:txBody>
          <a:bodyPr/>
          <a:lstStyle/>
          <a:p>
            <a:r>
              <a:rPr lang="en-US" sz="4000" b="1" dirty="0" smtClean="0"/>
              <a:t>Two Ways Censoring Occurs</a:t>
            </a:r>
          </a:p>
        </p:txBody>
      </p:sp>
      <p:sp>
        <p:nvSpPr>
          <p:cNvPr id="79874" name="Rectangle 3"/>
          <p:cNvSpPr>
            <a:spLocks noGrp="1" noChangeArrowheads="1"/>
          </p:cNvSpPr>
          <p:nvPr>
            <p:ph type="body" idx="1"/>
          </p:nvPr>
        </p:nvSpPr>
        <p:spPr>
          <a:xfrm>
            <a:off x="228600" y="838200"/>
            <a:ext cx="8686800" cy="4343400"/>
          </a:xfrm>
        </p:spPr>
        <p:txBody>
          <a:bodyPr/>
          <a:lstStyle/>
          <a:p>
            <a:pPr marL="514350" indent="-514350">
              <a:buFontTx/>
              <a:buAutoNum type="arabicParenR"/>
            </a:pPr>
            <a:r>
              <a:rPr lang="en-US" sz="2600" dirty="0" smtClean="0"/>
              <a:t>Loss to follow-up </a:t>
            </a:r>
          </a:p>
          <a:p>
            <a:pPr marL="914400" lvl="1" indent="-398463"/>
            <a:r>
              <a:rPr lang="en-US" sz="2400" dirty="0" smtClean="0"/>
              <a:t>Also known as “drop-out”</a:t>
            </a:r>
          </a:p>
          <a:p>
            <a:pPr marL="914400" lvl="1" indent="-398463"/>
            <a:r>
              <a:rPr lang="en-US" sz="2400" dirty="0" smtClean="0"/>
              <a:t>Participants might inform investigators of intentions</a:t>
            </a:r>
          </a:p>
          <a:p>
            <a:pPr marL="1314450" lvl="2" indent="-284163"/>
            <a:r>
              <a:rPr lang="en-US" dirty="0" smtClean="0"/>
              <a:t>no longer interested in participating, or</a:t>
            </a:r>
          </a:p>
          <a:p>
            <a:pPr marL="1314450" lvl="2" indent="-284163"/>
            <a:r>
              <a:rPr lang="en-US" dirty="0" smtClean="0"/>
              <a:t>moving away and can no longer practically participate</a:t>
            </a:r>
          </a:p>
          <a:p>
            <a:pPr marL="914400" lvl="1" indent="-398463"/>
            <a:r>
              <a:rPr lang="en-US" sz="2400" dirty="0" smtClean="0"/>
              <a:t>Or, they may not inform investigators</a:t>
            </a:r>
          </a:p>
          <a:p>
            <a:pPr marL="1314450" lvl="2" indent="-284163"/>
            <a:r>
              <a:rPr lang="en-US" dirty="0" smtClean="0"/>
              <a:t>Simply stop coming to study visits and cannot be found</a:t>
            </a:r>
          </a:p>
          <a:p>
            <a:pPr marL="914400" lvl="1" indent="-398463"/>
            <a:r>
              <a:rPr lang="en-US" sz="2400" dirty="0" smtClean="0"/>
              <a:t>Or, in some real-world  underlying cohorts, people just leave the context and no more data about them are available</a:t>
            </a:r>
          </a:p>
          <a:p>
            <a:pPr marL="914400" lvl="1" indent="-398463"/>
            <a:r>
              <a:rPr lang="en-US" sz="2400" dirty="0" smtClean="0"/>
              <a:t>Although all above mechanisms are handled the same analytically, it is important to record the mechanism</a:t>
            </a:r>
          </a:p>
          <a:p>
            <a:endParaRPr lang="en-US" sz="400" dirty="0" smtClean="0"/>
          </a:p>
          <a:p>
            <a:pPr marL="565150" indent="-565150">
              <a:buFontTx/>
              <a:buNone/>
            </a:pPr>
            <a:r>
              <a:rPr lang="en-US" dirty="0" smtClean="0"/>
              <a:t>2) </a:t>
            </a:r>
            <a:r>
              <a:rPr lang="en-US" sz="2600" dirty="0"/>
              <a:t>Administrative </a:t>
            </a:r>
            <a:r>
              <a:rPr lang="en-US" sz="2600" dirty="0" smtClean="0"/>
              <a:t>Censoring </a:t>
            </a:r>
            <a:r>
              <a:rPr lang="en-US" dirty="0" smtClean="0"/>
              <a:t>= </a:t>
            </a:r>
            <a:r>
              <a:rPr lang="en-US" sz="2600" dirty="0" smtClean="0"/>
              <a:t>Study ends (e.g., funding is over) and participant has not yet experienced outcome</a:t>
            </a:r>
          </a:p>
          <a:p>
            <a:pPr>
              <a:buFontTx/>
              <a:buNone/>
            </a:pPr>
            <a:endParaRPr lang="en-US" dirty="0" smtClean="0"/>
          </a:p>
        </p:txBody>
      </p:sp>
    </p:spTree>
    <p:extLst>
      <p:ext uri="{BB962C8B-B14F-4D97-AF65-F5344CB8AC3E}">
        <p14:creationId xmlns:p14="http://schemas.microsoft.com/office/powerpoint/2010/main" val="38173029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solidFill>
                <a:srgbClr val="000000"/>
              </a:solidFill>
              <a:latin typeface="Calibri" pitchFamily="34" charset="0"/>
            </a:endParaRPr>
          </a:p>
        </p:txBody>
      </p:sp>
      <p:graphicFrame>
        <p:nvGraphicFramePr>
          <p:cNvPr id="2" name="Table 1"/>
          <p:cNvGraphicFramePr>
            <a:graphicFrameLocks noGrp="1"/>
          </p:cNvGraphicFramePr>
          <p:nvPr>
            <p:extLst/>
          </p:nvPr>
        </p:nvGraphicFramePr>
        <p:xfrm>
          <a:off x="457200" y="609600"/>
          <a:ext cx="8229600" cy="4155440"/>
        </p:xfrm>
        <a:graphic>
          <a:graphicData uri="http://schemas.openxmlformats.org/drawingml/2006/table">
            <a:tbl>
              <a:tblPr firstRow="1" bandRow="1">
                <a:tableStyleId>{073A0DAA-6AF3-43AB-8588-CEC1D06C72B9}</a:tableStyleId>
              </a:tblPr>
              <a:tblGrid>
                <a:gridCol w="1320800">
                  <a:extLst>
                    <a:ext uri="{9D8B030D-6E8A-4147-A177-3AD203B41FA5}">
                      <a16:colId xmlns:a16="http://schemas.microsoft.com/office/drawing/2014/main" xmlns="" val="20000"/>
                    </a:ext>
                  </a:extLst>
                </a:gridCol>
                <a:gridCol w="1320800">
                  <a:extLst>
                    <a:ext uri="{9D8B030D-6E8A-4147-A177-3AD203B41FA5}">
                      <a16:colId xmlns:a16="http://schemas.microsoft.com/office/drawing/2014/main" xmlns="" val="20001"/>
                    </a:ext>
                  </a:extLst>
                </a:gridCol>
                <a:gridCol w="13208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20005"/>
                    </a:ext>
                  </a:extLst>
                </a:gridCol>
              </a:tblGrid>
              <a:tr h="370840">
                <a:tc>
                  <a:txBody>
                    <a:bodyPr/>
                    <a:lstStyle/>
                    <a:p>
                      <a:pPr algn="ctr"/>
                      <a:r>
                        <a:rPr lang="en-US" sz="1600" dirty="0" smtClean="0">
                          <a:latin typeface="+mj-lt"/>
                          <a:cs typeface="Arial" panose="020B0604020202020204" pitchFamily="34" charset="0"/>
                        </a:rPr>
                        <a:t>Time (mos)</a:t>
                      </a:r>
                      <a:endParaRPr lang="en-US" dirty="0">
                        <a:latin typeface="+mj-lt"/>
                      </a:endParaRPr>
                    </a:p>
                  </a:txBody>
                  <a:tcPr/>
                </a:tc>
                <a:tc>
                  <a:txBody>
                    <a:bodyPr/>
                    <a:lstStyle/>
                    <a:p>
                      <a:pPr algn="ctr"/>
                      <a:r>
                        <a:rPr lang="en-US" dirty="0" smtClean="0"/>
                        <a:t>Individuals at Risk at Start of Interval</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extLst>
                  <a:ext uri="{0D108BD9-81ED-4DB2-BD59-A6C34878D82A}">
                    <a16:rowId xmlns:a16="http://schemas.microsoft.com/office/drawing/2014/main" xmlns="" val="10000"/>
                  </a:ext>
                </a:extLst>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extLst>
                  <a:ext uri="{0D108BD9-81ED-4DB2-BD59-A6C34878D82A}">
                    <a16:rowId xmlns:a16="http://schemas.microsoft.com/office/drawing/2014/main" xmlns="" val="10001"/>
                  </a:ext>
                </a:extLst>
              </a:tr>
              <a:tr h="370840">
                <a:tc>
                  <a:txBody>
                    <a:bodyPr/>
                    <a:lstStyle/>
                    <a:p>
                      <a:pPr algn="ctr"/>
                      <a:r>
                        <a:rPr lang="en-US" dirty="0" smtClean="0"/>
                        <a:t>1</a:t>
                      </a:r>
                      <a:endParaRPr lang="en-US" dirty="0"/>
                    </a:p>
                  </a:txBody>
                  <a:tcPr/>
                </a:tc>
                <a:tc>
                  <a:txBody>
                    <a:bodyPr/>
                    <a:lstStyle/>
                    <a:p>
                      <a:pPr algn="ctr"/>
                      <a:r>
                        <a:rPr lang="en-US" dirty="0" smtClean="0"/>
                        <a:t>10</a:t>
                      </a:r>
                      <a:endParaRPr lang="en-US" dirty="0"/>
                    </a:p>
                  </a:txBody>
                  <a:tcPr/>
                </a:tc>
                <a:tc>
                  <a:txBody>
                    <a:bodyPr/>
                    <a:lstStyle/>
                    <a:p>
                      <a:pPr algn="ctr"/>
                      <a:r>
                        <a:rPr lang="en-US" dirty="0" smtClean="0"/>
                        <a:t>1</a:t>
                      </a:r>
                      <a:endParaRPr lang="en-US" dirty="0"/>
                    </a:p>
                  </a:txBody>
                  <a:tcPr/>
                </a:tc>
                <a:tc>
                  <a:txBody>
                    <a:bodyPr/>
                    <a:lstStyle/>
                    <a:p>
                      <a:pPr algn="ctr"/>
                      <a:r>
                        <a:rPr lang="en-US" dirty="0" smtClean="0"/>
                        <a:t>1/10=0.100</a:t>
                      </a:r>
                      <a:endParaRPr lang="en-US" dirty="0"/>
                    </a:p>
                  </a:txBody>
                  <a:tcPr/>
                </a:tc>
                <a:tc>
                  <a:txBody>
                    <a:bodyPr/>
                    <a:lstStyle/>
                    <a:p>
                      <a:pPr algn="ctr"/>
                      <a:r>
                        <a:rPr lang="en-US" dirty="0" smtClean="0"/>
                        <a:t>0.900</a:t>
                      </a:r>
                      <a:endParaRPr lang="en-US" dirty="0"/>
                    </a:p>
                  </a:txBody>
                  <a:tcPr/>
                </a:tc>
                <a:tc>
                  <a:txBody>
                    <a:bodyPr/>
                    <a:lstStyle/>
                    <a:p>
                      <a:pPr algn="ctr"/>
                      <a:r>
                        <a:rPr lang="en-US" dirty="0" smtClean="0"/>
                        <a:t>0.900</a:t>
                      </a:r>
                      <a:endParaRPr lang="en-US" dirty="0"/>
                    </a:p>
                  </a:txBody>
                  <a:tcPr/>
                </a:tc>
                <a:extLst>
                  <a:ext uri="{0D108BD9-81ED-4DB2-BD59-A6C34878D82A}">
                    <a16:rowId xmlns:a16="http://schemas.microsoft.com/office/drawing/2014/main" xmlns="" val="10002"/>
                  </a:ext>
                </a:extLst>
              </a:tr>
              <a:tr h="370840">
                <a:tc>
                  <a:txBody>
                    <a:bodyPr/>
                    <a:lstStyle/>
                    <a:p>
                      <a:pPr algn="ctr"/>
                      <a:r>
                        <a:rPr lang="en-US" dirty="0" smtClean="0"/>
                        <a:t>3</a:t>
                      </a:r>
                      <a:endParaRPr lang="en-US" dirty="0"/>
                    </a:p>
                  </a:txBody>
                  <a:tcPr/>
                </a:tc>
                <a:tc>
                  <a:txBody>
                    <a:bodyPr/>
                    <a:lstStyle/>
                    <a:p>
                      <a:pPr algn="ctr"/>
                      <a:r>
                        <a:rPr lang="en-US" dirty="0" smtClean="0"/>
                        <a:t>8</a:t>
                      </a:r>
                      <a:endParaRPr lang="en-US" dirty="0"/>
                    </a:p>
                  </a:txBody>
                  <a:tcPr/>
                </a:tc>
                <a:tc>
                  <a:txBody>
                    <a:bodyPr/>
                    <a:lstStyle/>
                    <a:p>
                      <a:pPr algn="ctr"/>
                      <a:r>
                        <a:rPr lang="en-US" dirty="0" smtClean="0"/>
                        <a:t>1</a:t>
                      </a:r>
                      <a:endParaRPr lang="en-US" dirty="0"/>
                    </a:p>
                  </a:txBody>
                  <a:tcPr/>
                </a:tc>
                <a:tc>
                  <a:txBody>
                    <a:bodyPr/>
                    <a:lstStyle/>
                    <a:p>
                      <a:pPr algn="ctr"/>
                      <a:r>
                        <a:rPr lang="en-US" dirty="0" smtClean="0"/>
                        <a:t>1/8=0.125</a:t>
                      </a:r>
                      <a:endParaRPr lang="en-US" dirty="0"/>
                    </a:p>
                  </a:txBody>
                  <a:tcPr/>
                </a:tc>
                <a:tc>
                  <a:txBody>
                    <a:bodyPr/>
                    <a:lstStyle/>
                    <a:p>
                      <a:pPr algn="ctr"/>
                      <a:r>
                        <a:rPr lang="en-US" dirty="0" smtClean="0"/>
                        <a:t>0.875</a:t>
                      </a:r>
                      <a:endParaRPr lang="en-US" dirty="0"/>
                    </a:p>
                  </a:txBody>
                  <a:tcPr/>
                </a:tc>
                <a:tc>
                  <a:txBody>
                    <a:bodyPr/>
                    <a:lstStyle/>
                    <a:p>
                      <a:pPr algn="ctr"/>
                      <a:r>
                        <a:rPr lang="en-US" dirty="0" smtClean="0"/>
                        <a:t>0.788</a:t>
                      </a:r>
                      <a:endParaRPr lang="en-US" dirty="0"/>
                    </a:p>
                  </a:txBody>
                  <a:tcPr/>
                </a:tc>
                <a:extLst>
                  <a:ext uri="{0D108BD9-81ED-4DB2-BD59-A6C34878D82A}">
                    <a16:rowId xmlns:a16="http://schemas.microsoft.com/office/drawing/2014/main" xmlns="" val="10003"/>
                  </a:ext>
                </a:extLst>
              </a:tr>
              <a:tr h="370840">
                <a:tc>
                  <a:txBody>
                    <a:bodyPr/>
                    <a:lstStyle/>
                    <a:p>
                      <a:pPr algn="ctr"/>
                      <a:r>
                        <a:rPr lang="en-US" dirty="0" smtClean="0"/>
                        <a:t>9</a:t>
                      </a:r>
                      <a:endParaRPr lang="en-US" dirty="0"/>
                    </a:p>
                  </a:txBody>
                  <a:tcPr/>
                </a:tc>
                <a:tc>
                  <a:txBody>
                    <a:bodyPr/>
                    <a:lstStyle/>
                    <a:p>
                      <a:pPr algn="ctr"/>
                      <a:r>
                        <a:rPr lang="en-US" dirty="0" smtClean="0"/>
                        <a:t>7</a:t>
                      </a:r>
                      <a:endParaRPr lang="en-US" dirty="0"/>
                    </a:p>
                  </a:txBody>
                  <a:tcPr/>
                </a:tc>
                <a:tc>
                  <a:txBody>
                    <a:bodyPr/>
                    <a:lstStyle/>
                    <a:p>
                      <a:pPr algn="ctr"/>
                      <a:r>
                        <a:rPr lang="en-US" dirty="0" smtClean="0"/>
                        <a:t>1</a:t>
                      </a:r>
                      <a:endParaRPr lang="en-US" dirty="0"/>
                    </a:p>
                  </a:txBody>
                  <a:tcPr/>
                </a:tc>
                <a:tc>
                  <a:txBody>
                    <a:bodyPr/>
                    <a:lstStyle/>
                    <a:p>
                      <a:pPr algn="ctr"/>
                      <a:r>
                        <a:rPr lang="en-US" dirty="0" smtClean="0"/>
                        <a:t>1/7 = 0.143</a:t>
                      </a:r>
                      <a:endParaRPr lang="en-US" dirty="0"/>
                    </a:p>
                  </a:txBody>
                  <a:tcPr/>
                </a:tc>
                <a:tc>
                  <a:txBody>
                    <a:bodyPr/>
                    <a:lstStyle/>
                    <a:p>
                      <a:pPr algn="ctr"/>
                      <a:r>
                        <a:rPr lang="en-US" dirty="0" smtClean="0"/>
                        <a:t>0.857</a:t>
                      </a:r>
                      <a:endParaRPr lang="en-US" dirty="0"/>
                    </a:p>
                  </a:txBody>
                  <a:tcPr/>
                </a:tc>
                <a:tc>
                  <a:txBody>
                    <a:bodyPr/>
                    <a:lstStyle/>
                    <a:p>
                      <a:pPr algn="ctr"/>
                      <a:r>
                        <a:rPr lang="en-US" dirty="0" smtClean="0"/>
                        <a:t>0.675</a:t>
                      </a:r>
                      <a:endParaRPr lang="en-US" dirty="0"/>
                    </a:p>
                  </a:txBody>
                  <a:tcPr/>
                </a:tc>
                <a:extLst>
                  <a:ext uri="{0D108BD9-81ED-4DB2-BD59-A6C34878D82A}">
                    <a16:rowId xmlns:a16="http://schemas.microsoft.com/office/drawing/2014/main" xmlns="" val="10004"/>
                  </a:ext>
                </a:extLst>
              </a:tr>
              <a:tr h="370840">
                <a:tc>
                  <a:txBody>
                    <a:bodyPr/>
                    <a:lstStyle/>
                    <a:p>
                      <a:pPr algn="ctr"/>
                      <a:r>
                        <a:rPr lang="en-US" dirty="0" smtClean="0"/>
                        <a:t>13</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pPr algn="ctr"/>
                      <a:r>
                        <a:rPr lang="en-US" dirty="0" smtClean="0"/>
                        <a:t>1/5 = 0.200</a:t>
                      </a:r>
                      <a:endParaRPr lang="en-US" dirty="0"/>
                    </a:p>
                  </a:txBody>
                  <a:tcPr/>
                </a:tc>
                <a:tc>
                  <a:txBody>
                    <a:bodyPr/>
                    <a:lstStyle/>
                    <a:p>
                      <a:pPr algn="ctr"/>
                      <a:r>
                        <a:rPr lang="en-US" dirty="0" smtClean="0"/>
                        <a:t>0.800</a:t>
                      </a:r>
                      <a:endParaRPr lang="en-US" dirty="0"/>
                    </a:p>
                  </a:txBody>
                  <a:tcPr/>
                </a:tc>
                <a:tc>
                  <a:txBody>
                    <a:bodyPr/>
                    <a:lstStyle/>
                    <a:p>
                      <a:pPr algn="ctr"/>
                      <a:r>
                        <a:rPr lang="en-US" dirty="0" smtClean="0"/>
                        <a:t>0.540</a:t>
                      </a:r>
                      <a:endParaRPr lang="en-US" dirty="0"/>
                    </a:p>
                  </a:txBody>
                  <a:tcPr/>
                </a:tc>
                <a:extLst>
                  <a:ext uri="{0D108BD9-81ED-4DB2-BD59-A6C34878D82A}">
                    <a16:rowId xmlns:a16="http://schemas.microsoft.com/office/drawing/2014/main" xmlns="" val="10005"/>
                  </a:ext>
                </a:extLst>
              </a:tr>
              <a:tr h="370840">
                <a:tc>
                  <a:txBody>
                    <a:bodyPr/>
                    <a:lstStyle/>
                    <a:p>
                      <a:pPr algn="ctr"/>
                      <a:r>
                        <a:rPr lang="en-US" dirty="0" smtClean="0"/>
                        <a:t>17</a:t>
                      </a:r>
                      <a:endParaRPr lang="en-US" dirty="0"/>
                    </a:p>
                  </a:txBody>
                  <a:tcPr/>
                </a:tc>
                <a:tc>
                  <a:txBody>
                    <a:bodyPr/>
                    <a:lstStyle/>
                    <a:p>
                      <a:pPr algn="ctr"/>
                      <a:r>
                        <a:rPr lang="en-US" dirty="0" smtClean="0"/>
                        <a:t>3</a:t>
                      </a:r>
                      <a:endParaRPr lang="en-US" dirty="0"/>
                    </a:p>
                  </a:txBody>
                  <a:tcPr/>
                </a:tc>
                <a:tc>
                  <a:txBody>
                    <a:bodyPr/>
                    <a:lstStyle/>
                    <a:p>
                      <a:pPr algn="ctr"/>
                      <a:r>
                        <a:rPr lang="en-US" dirty="0" smtClean="0"/>
                        <a:t>1</a:t>
                      </a:r>
                      <a:endParaRPr lang="en-US" dirty="0"/>
                    </a:p>
                  </a:txBody>
                  <a:tcPr/>
                </a:tc>
                <a:tc>
                  <a:txBody>
                    <a:bodyPr/>
                    <a:lstStyle/>
                    <a:p>
                      <a:pPr algn="ctr"/>
                      <a:r>
                        <a:rPr lang="en-US" dirty="0" smtClean="0"/>
                        <a:t>1/3 = 0.333</a:t>
                      </a:r>
                      <a:endParaRPr lang="en-US" dirty="0"/>
                    </a:p>
                  </a:txBody>
                  <a:tcPr/>
                </a:tc>
                <a:tc>
                  <a:txBody>
                    <a:bodyPr/>
                    <a:lstStyle/>
                    <a:p>
                      <a:pPr algn="ctr"/>
                      <a:r>
                        <a:rPr lang="en-US" dirty="0" smtClean="0"/>
                        <a:t>0.667</a:t>
                      </a:r>
                      <a:endParaRPr lang="en-US" dirty="0"/>
                    </a:p>
                  </a:txBody>
                  <a:tcPr/>
                </a:tc>
                <a:tc>
                  <a:txBody>
                    <a:bodyPr/>
                    <a:lstStyle/>
                    <a:p>
                      <a:pPr algn="ctr"/>
                      <a:r>
                        <a:rPr lang="en-US" dirty="0" smtClean="0"/>
                        <a:t>0.360</a:t>
                      </a:r>
                      <a:endParaRPr lang="en-US" dirty="0"/>
                    </a:p>
                  </a:txBody>
                  <a:tcPr/>
                </a:tc>
                <a:extLst>
                  <a:ext uri="{0D108BD9-81ED-4DB2-BD59-A6C34878D82A}">
                    <a16:rowId xmlns:a16="http://schemas.microsoft.com/office/drawing/2014/main" xmlns="" val="10006"/>
                  </a:ext>
                </a:extLst>
              </a:tr>
              <a:tr h="370840">
                <a:tc>
                  <a:txBody>
                    <a:bodyPr/>
                    <a:lstStyle/>
                    <a:p>
                      <a:pPr algn="ctr"/>
                      <a:r>
                        <a:rPr lang="en-US" dirty="0" smtClean="0"/>
                        <a:t>20</a:t>
                      </a:r>
                      <a:endParaRPr lang="en-US" dirty="0"/>
                    </a:p>
                  </a:txBody>
                  <a:tcPr/>
                </a:tc>
                <a:tc>
                  <a:txBody>
                    <a:bodyPr/>
                    <a:lstStyle/>
                    <a:p>
                      <a:pPr algn="ctr"/>
                      <a:r>
                        <a:rPr lang="en-US" dirty="0" smtClean="0"/>
                        <a:t>2</a:t>
                      </a:r>
                      <a:endParaRPr lang="en-US" dirty="0"/>
                    </a:p>
                  </a:txBody>
                  <a:tcPr/>
                </a:tc>
                <a:tc>
                  <a:txBody>
                    <a:bodyPr/>
                    <a:lstStyle/>
                    <a:p>
                      <a:pPr algn="ctr"/>
                      <a:r>
                        <a:rPr lang="en-US" dirty="0" smtClean="0"/>
                        <a:t>1</a:t>
                      </a:r>
                      <a:endParaRPr lang="en-US" dirty="0"/>
                    </a:p>
                  </a:txBody>
                  <a:tcPr/>
                </a:tc>
                <a:tc>
                  <a:txBody>
                    <a:bodyPr/>
                    <a:lstStyle/>
                    <a:p>
                      <a:pPr algn="ctr"/>
                      <a:r>
                        <a:rPr lang="en-US" dirty="0" smtClean="0"/>
                        <a:t>1/2 = 0.500</a:t>
                      </a:r>
                      <a:endParaRPr lang="en-US" dirty="0"/>
                    </a:p>
                  </a:txBody>
                  <a:tcPr/>
                </a:tc>
                <a:tc>
                  <a:txBody>
                    <a:bodyPr/>
                    <a:lstStyle/>
                    <a:p>
                      <a:pPr algn="ctr"/>
                      <a:r>
                        <a:rPr lang="en-US" dirty="0" smtClean="0"/>
                        <a:t>0.500</a:t>
                      </a:r>
                      <a:endParaRPr lang="en-US" dirty="0"/>
                    </a:p>
                  </a:txBody>
                  <a:tcPr/>
                </a:tc>
                <a:tc>
                  <a:txBody>
                    <a:bodyPr/>
                    <a:lstStyle/>
                    <a:p>
                      <a:pPr algn="ctr"/>
                      <a:r>
                        <a:rPr lang="en-US" dirty="0" smtClean="0"/>
                        <a:t>0.180</a:t>
                      </a:r>
                      <a:endParaRPr lang="en-US" dirty="0"/>
                    </a:p>
                  </a:txBody>
                  <a:tcPr/>
                </a:tc>
                <a:extLst>
                  <a:ext uri="{0D108BD9-81ED-4DB2-BD59-A6C34878D82A}">
                    <a16:rowId xmlns:a16="http://schemas.microsoft.com/office/drawing/2014/main" xmlns="" val="10007"/>
                  </a:ext>
                </a:extLst>
              </a:tr>
              <a:tr h="370840">
                <a:tc>
                  <a:txBody>
                    <a:bodyPr/>
                    <a:lstStyle/>
                    <a:p>
                      <a:pPr algn="ctr"/>
                      <a:r>
                        <a:rPr lang="en-US" dirty="0" smtClean="0"/>
                        <a:t>24</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0.180</a:t>
                      </a:r>
                      <a:endParaRPr lang="en-US" dirty="0"/>
                    </a:p>
                  </a:txBody>
                  <a:tcPr/>
                </a:tc>
                <a:extLst>
                  <a:ext uri="{0D108BD9-81ED-4DB2-BD59-A6C34878D82A}">
                    <a16:rowId xmlns:a16="http://schemas.microsoft.com/office/drawing/2014/main" xmlns="" val="10008"/>
                  </a:ext>
                </a:extLst>
              </a:tr>
            </a:tbl>
          </a:graphicData>
        </a:graphic>
      </p:graphicFrame>
      <p:sp>
        <p:nvSpPr>
          <p:cNvPr id="3" name="TextBox 2"/>
          <p:cNvSpPr txBox="1"/>
          <p:nvPr/>
        </p:nvSpPr>
        <p:spPr>
          <a:xfrm>
            <a:off x="685800" y="4876800"/>
            <a:ext cx="7924799" cy="830997"/>
          </a:xfrm>
          <a:prstGeom prst="rect">
            <a:avLst/>
          </a:prstGeom>
          <a:noFill/>
        </p:spPr>
        <p:txBody>
          <a:bodyPr wrap="square" rtlCol="0">
            <a:spAutoFit/>
          </a:bodyPr>
          <a:lstStyle/>
          <a:p>
            <a:pPr algn="ctr"/>
            <a:r>
              <a:rPr lang="en-US" dirty="0" smtClean="0">
                <a:solidFill>
                  <a:srgbClr val="000000"/>
                </a:solidFill>
              </a:rPr>
              <a:t>Cumulative probability of survival = S(24) = </a:t>
            </a:r>
          </a:p>
          <a:p>
            <a:pPr algn="ctr"/>
            <a:r>
              <a:rPr lang="en-US" dirty="0" smtClean="0">
                <a:solidFill>
                  <a:srgbClr val="000000"/>
                </a:solidFill>
              </a:rPr>
              <a:t>0.9 </a:t>
            </a:r>
            <a:r>
              <a:rPr lang="en-US" dirty="0">
                <a:solidFill>
                  <a:srgbClr val="000000"/>
                </a:solidFill>
              </a:rPr>
              <a:t>x 0.875 x 0.857 x </a:t>
            </a:r>
            <a:r>
              <a:rPr lang="en-US" dirty="0" smtClean="0">
                <a:solidFill>
                  <a:srgbClr val="000000"/>
                </a:solidFill>
              </a:rPr>
              <a:t>0.8 x 0.667 x 0.500 x 1 </a:t>
            </a:r>
            <a:r>
              <a:rPr lang="en-US" dirty="0">
                <a:solidFill>
                  <a:srgbClr val="000000"/>
                </a:solidFill>
              </a:rPr>
              <a:t>= </a:t>
            </a:r>
            <a:r>
              <a:rPr lang="en-US" dirty="0" smtClean="0">
                <a:solidFill>
                  <a:srgbClr val="000000"/>
                </a:solidFill>
              </a:rPr>
              <a:t>0.180</a:t>
            </a:r>
          </a:p>
        </p:txBody>
      </p:sp>
      <p:sp>
        <p:nvSpPr>
          <p:cNvPr id="4" name="TextBox 3"/>
          <p:cNvSpPr txBox="1"/>
          <p:nvPr/>
        </p:nvSpPr>
        <p:spPr>
          <a:xfrm>
            <a:off x="838201" y="5715000"/>
            <a:ext cx="7772399" cy="830997"/>
          </a:xfrm>
          <a:prstGeom prst="rect">
            <a:avLst/>
          </a:prstGeom>
          <a:noFill/>
        </p:spPr>
        <p:txBody>
          <a:bodyPr wrap="square" rtlCol="0">
            <a:spAutoFit/>
          </a:bodyPr>
          <a:lstStyle/>
          <a:p>
            <a:pPr algn="ctr"/>
            <a:r>
              <a:rPr lang="en-US" dirty="0">
                <a:solidFill>
                  <a:srgbClr val="000000"/>
                </a:solidFill>
              </a:rPr>
              <a:t>But, we want cumulative incidence, the </a:t>
            </a:r>
            <a:r>
              <a:rPr lang="en-US" dirty="0" smtClean="0">
                <a:solidFill>
                  <a:srgbClr val="000000"/>
                </a:solidFill>
              </a:rPr>
              <a:t>cumulative probability </a:t>
            </a:r>
            <a:r>
              <a:rPr lang="en-US" dirty="0">
                <a:solidFill>
                  <a:srgbClr val="000000"/>
                </a:solidFill>
              </a:rPr>
              <a:t>of the </a:t>
            </a:r>
            <a:r>
              <a:rPr lang="en-US" dirty="0" smtClean="0">
                <a:solidFill>
                  <a:srgbClr val="000000"/>
                </a:solidFill>
              </a:rPr>
              <a:t>event = 1- S(24) = 1 – 0.180 = 0.820</a:t>
            </a:r>
            <a:endParaRPr lang="en-US" dirty="0">
              <a:solidFill>
                <a:srgbClr val="000000"/>
              </a:solidFill>
            </a:endParaRPr>
          </a:p>
        </p:txBody>
      </p:sp>
      <p:sp>
        <p:nvSpPr>
          <p:cNvPr id="7" name="TextBox 6"/>
          <p:cNvSpPr txBox="1"/>
          <p:nvPr/>
        </p:nvSpPr>
        <p:spPr>
          <a:xfrm>
            <a:off x="152400" y="152400"/>
            <a:ext cx="8839200" cy="461665"/>
          </a:xfrm>
          <a:prstGeom prst="rect">
            <a:avLst/>
          </a:prstGeom>
          <a:noFill/>
        </p:spPr>
        <p:txBody>
          <a:bodyPr wrap="square" rtlCol="0">
            <a:spAutoFit/>
          </a:bodyPr>
          <a:lstStyle/>
          <a:p>
            <a:pPr algn="ctr"/>
            <a:r>
              <a:rPr lang="en-US" b="1" dirty="0" smtClean="0">
                <a:solidFill>
                  <a:srgbClr val="000000"/>
                </a:solidFill>
              </a:rPr>
              <a:t>Calculating </a:t>
            </a:r>
            <a:r>
              <a:rPr lang="en-US" b="1" dirty="0">
                <a:solidFill>
                  <a:srgbClr val="000000"/>
                </a:solidFill>
              </a:rPr>
              <a:t>Cumulative </a:t>
            </a:r>
            <a:r>
              <a:rPr lang="en-US" b="1" dirty="0" smtClean="0">
                <a:solidFill>
                  <a:srgbClr val="000000"/>
                </a:solidFill>
              </a:rPr>
              <a:t>Incidence with Kaplan-Meier Approach</a:t>
            </a:r>
            <a:endParaRPr lang="en-US" b="1" dirty="0">
              <a:solidFill>
                <a:srgbClr val="000000"/>
              </a:solidFill>
            </a:endParaRPr>
          </a:p>
        </p:txBody>
      </p:sp>
    </p:spTree>
    <p:extLst>
      <p:ext uri="{BB962C8B-B14F-4D97-AF65-F5344CB8AC3E}">
        <p14:creationId xmlns:p14="http://schemas.microsoft.com/office/powerpoint/2010/main" val="15573383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p:cNvPicPr>
            <a:picLocks noChangeAspect="1" noChangeArrowheads="1"/>
          </p:cNvPicPr>
          <p:nvPr/>
        </p:nvPicPr>
        <p:blipFill>
          <a:blip r:embed="rId3"/>
          <a:srcRect l="3448" t="11868" r="2299" b="4951"/>
          <a:stretch>
            <a:fillRect/>
          </a:stretch>
        </p:blipFill>
        <p:spPr bwMode="auto">
          <a:xfrm>
            <a:off x="914400" y="1641475"/>
            <a:ext cx="7391400" cy="5046663"/>
          </a:xfrm>
          <a:prstGeom prst="rect">
            <a:avLst/>
          </a:prstGeom>
          <a:noFill/>
          <a:ln w="9525">
            <a:noFill/>
            <a:miter lim="800000"/>
            <a:headEnd/>
            <a:tailEnd/>
          </a:ln>
        </p:spPr>
      </p:pic>
      <p:sp>
        <p:nvSpPr>
          <p:cNvPr id="100354" name="Rectangle 2"/>
          <p:cNvSpPr>
            <a:spLocks noChangeArrowheads="1"/>
          </p:cNvSpPr>
          <p:nvPr/>
        </p:nvSpPr>
        <p:spPr bwMode="auto">
          <a:xfrm>
            <a:off x="0" y="152400"/>
            <a:ext cx="9144000" cy="1143000"/>
          </a:xfrm>
          <a:prstGeom prst="rect">
            <a:avLst/>
          </a:prstGeom>
          <a:noFill/>
          <a:ln w="9525">
            <a:noFill/>
            <a:miter lim="800000"/>
            <a:headEnd/>
            <a:tailEnd/>
          </a:ln>
        </p:spPr>
        <p:txBody>
          <a:bodyPr anchor="ctr"/>
          <a:lstStyle/>
          <a:p>
            <a:pPr algn="ctr" eaLnBrk="0" hangingPunct="0"/>
            <a:r>
              <a:rPr lang="en-US" sz="3200" b="1" dirty="0" smtClean="0">
                <a:solidFill>
                  <a:srgbClr val="000000"/>
                </a:solidFill>
              </a:rPr>
              <a:t>The Iconic “Kaplan-Meier Plot” (or “Curve”):</a:t>
            </a:r>
          </a:p>
          <a:p>
            <a:pPr algn="ctr" eaLnBrk="0" hangingPunct="0"/>
            <a:r>
              <a:rPr lang="en-US" sz="3200" b="1" dirty="0" smtClean="0">
                <a:solidFill>
                  <a:srgbClr val="000000"/>
                </a:solidFill>
              </a:rPr>
              <a:t>Typically shows cumulative survival</a:t>
            </a:r>
            <a:endParaRPr lang="en-US" sz="3200" b="1" dirty="0">
              <a:solidFill>
                <a:srgbClr val="000000"/>
              </a:solidFill>
            </a:endParaRPr>
          </a:p>
        </p:txBody>
      </p:sp>
      <p:sp>
        <p:nvSpPr>
          <p:cNvPr id="2" name="TextBox 1"/>
          <p:cNvSpPr txBox="1"/>
          <p:nvPr/>
        </p:nvSpPr>
        <p:spPr>
          <a:xfrm>
            <a:off x="5181600" y="2103140"/>
            <a:ext cx="3048000" cy="461665"/>
          </a:xfrm>
          <a:prstGeom prst="rect">
            <a:avLst/>
          </a:prstGeom>
          <a:noFill/>
        </p:spPr>
        <p:txBody>
          <a:bodyPr wrap="square" rtlCol="0">
            <a:spAutoFit/>
          </a:bodyPr>
          <a:lstStyle/>
          <a:p>
            <a:pPr algn="ctr"/>
            <a:r>
              <a:rPr lang="en-US" dirty="0" smtClean="0">
                <a:solidFill>
                  <a:srgbClr val="000000"/>
                </a:solidFill>
              </a:rPr>
              <a:t>Step Function</a:t>
            </a:r>
            <a:endParaRPr lang="en-US" dirty="0">
              <a:solidFill>
                <a:srgbClr val="000000"/>
              </a:solidFill>
            </a:endParaRPr>
          </a:p>
        </p:txBody>
      </p:sp>
    </p:spTree>
    <p:extLst>
      <p:ext uri="{BB962C8B-B14F-4D97-AF65-F5344CB8AC3E}">
        <p14:creationId xmlns:p14="http://schemas.microsoft.com/office/powerpoint/2010/main" val="8075044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76200" y="76200"/>
            <a:ext cx="8991600" cy="1143000"/>
          </a:xfrm>
        </p:spPr>
        <p:txBody>
          <a:bodyPr/>
          <a:lstStyle/>
          <a:p>
            <a:r>
              <a:rPr lang="en-US" sz="3600" b="1" dirty="0" smtClean="0"/>
              <a:t>Cumulative Incidence: </a:t>
            </a:r>
            <a:br>
              <a:rPr lang="en-US" sz="3600" b="1" dirty="0" smtClean="0"/>
            </a:br>
            <a:r>
              <a:rPr lang="en-US" sz="3600" b="1" dirty="0" smtClean="0"/>
              <a:t>Underlying Assumption #1 </a:t>
            </a:r>
          </a:p>
        </p:txBody>
      </p:sp>
      <p:sp>
        <p:nvSpPr>
          <p:cNvPr id="123906" name="Rectangle 3"/>
          <p:cNvSpPr>
            <a:spLocks noGrp="1" noChangeArrowheads="1"/>
          </p:cNvSpPr>
          <p:nvPr>
            <p:ph type="body" idx="1"/>
          </p:nvPr>
        </p:nvSpPr>
        <p:spPr>
          <a:xfrm>
            <a:off x="0" y="1371600"/>
            <a:ext cx="9220200" cy="4648200"/>
          </a:xfrm>
        </p:spPr>
        <p:txBody>
          <a:bodyPr/>
          <a:lstStyle/>
          <a:p>
            <a:r>
              <a:rPr lang="en-US" sz="3000" dirty="0" smtClean="0"/>
              <a:t>For cumulative incidence to be unbiased (i.e. valid), censoring must be unrelated to the probability of experiencing the outcome.</a:t>
            </a:r>
          </a:p>
          <a:p>
            <a:pPr lvl="1"/>
            <a:r>
              <a:rPr lang="en-US" sz="2600" dirty="0" smtClean="0"/>
              <a:t>Censoring must be “non-informative”</a:t>
            </a:r>
          </a:p>
          <a:p>
            <a:pPr>
              <a:buFontTx/>
              <a:buNone/>
            </a:pPr>
            <a:r>
              <a:rPr lang="en-US" dirty="0" smtClean="0"/>
              <a:t>  </a:t>
            </a:r>
            <a:endParaRPr lang="en-US" sz="1200" dirty="0" smtClean="0"/>
          </a:p>
          <a:p>
            <a:pPr>
              <a:spcBef>
                <a:spcPts val="0"/>
              </a:spcBef>
            </a:pPr>
            <a:r>
              <a:rPr lang="en-US" sz="3000" dirty="0" smtClean="0"/>
              <a:t>i.e., </a:t>
            </a:r>
            <a:r>
              <a:rPr lang="en-US" sz="3000" dirty="0"/>
              <a:t>t</a:t>
            </a:r>
            <a:r>
              <a:rPr lang="en-US" sz="3000" dirty="0" smtClean="0"/>
              <a:t>he outcome experience of those who are censored (particularly those who are lost to follow-up/drop out) must be the same as those who remain in the study.</a:t>
            </a:r>
          </a:p>
          <a:p>
            <a:endParaRPr lang="en-US" dirty="0" smtClean="0"/>
          </a:p>
          <a:p>
            <a:endParaRPr lang="en-US" dirty="0" smtClean="0"/>
          </a:p>
        </p:txBody>
      </p:sp>
    </p:spTree>
    <p:extLst>
      <p:ext uri="{BB962C8B-B14F-4D97-AF65-F5344CB8AC3E}">
        <p14:creationId xmlns:p14="http://schemas.microsoft.com/office/powerpoint/2010/main" val="6313121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228600"/>
            <a:ext cx="8610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600" b="1" dirty="0">
                <a:solidFill>
                  <a:srgbClr val="000000"/>
                </a:solidFill>
              </a:rPr>
              <a:t>Cumulative Incidence Assumption </a:t>
            </a:r>
            <a:r>
              <a:rPr lang="en-US" sz="3600" b="1" dirty="0" smtClean="0">
                <a:solidFill>
                  <a:srgbClr val="000000"/>
                </a:solidFill>
              </a:rPr>
              <a:t>#2 </a:t>
            </a:r>
            <a:r>
              <a:rPr lang="en-US" sz="3600" b="1" dirty="0">
                <a:solidFill>
                  <a:srgbClr val="000000"/>
                </a:solidFill>
              </a:rPr>
              <a:t/>
            </a:r>
            <a:br>
              <a:rPr lang="en-US" sz="3600" b="1" dirty="0">
                <a:solidFill>
                  <a:srgbClr val="000000"/>
                </a:solidFill>
              </a:rPr>
            </a:br>
            <a:r>
              <a:rPr lang="en-US" sz="3600" b="1" dirty="0">
                <a:solidFill>
                  <a:srgbClr val="000000"/>
                </a:solidFill>
              </a:rPr>
              <a:t>For K-M Estimation</a:t>
            </a:r>
            <a:endParaRPr lang="en-US" sz="3600" b="1" kern="0" dirty="0" smtClean="0">
              <a:solidFill>
                <a:srgbClr val="000000"/>
              </a:solidFill>
            </a:endParaRPr>
          </a:p>
        </p:txBody>
      </p:sp>
      <p:sp>
        <p:nvSpPr>
          <p:cNvPr id="4" name="Rectangle 3"/>
          <p:cNvSpPr txBox="1">
            <a:spLocks noChangeArrowheads="1"/>
          </p:cNvSpPr>
          <p:nvPr/>
        </p:nvSpPr>
        <p:spPr bwMode="auto">
          <a:xfrm>
            <a:off x="76200" y="1752600"/>
            <a:ext cx="8991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kern="0" dirty="0" smtClean="0">
                <a:solidFill>
                  <a:srgbClr val="000000"/>
                </a:solidFill>
              </a:rPr>
              <a:t>No competing events; or </a:t>
            </a:r>
          </a:p>
          <a:p>
            <a:pPr marL="0" indent="0">
              <a:buFontTx/>
              <a:buNone/>
            </a:pPr>
            <a:r>
              <a:rPr lang="en-US" kern="0" dirty="0" smtClean="0">
                <a:solidFill>
                  <a:srgbClr val="000000"/>
                </a:solidFill>
              </a:rPr>
              <a:t> </a:t>
            </a:r>
          </a:p>
          <a:p>
            <a:r>
              <a:rPr lang="en-US" kern="0" dirty="0" smtClean="0">
                <a:solidFill>
                  <a:srgbClr val="000000"/>
                </a:solidFill>
              </a:rPr>
              <a:t>Independent competing events + a world in which you can envision preventing such competing events</a:t>
            </a:r>
            <a:endParaRPr lang="en-US" sz="1300" kern="0" dirty="0" smtClean="0">
              <a:solidFill>
                <a:srgbClr val="000000"/>
              </a:solidFill>
            </a:endParaRPr>
          </a:p>
        </p:txBody>
      </p:sp>
    </p:spTree>
    <p:extLst>
      <p:ext uri="{BB962C8B-B14F-4D97-AF65-F5344CB8AC3E}">
        <p14:creationId xmlns:p14="http://schemas.microsoft.com/office/powerpoint/2010/main" val="23786197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0" y="533400"/>
            <a:ext cx="7086600" cy="1143000"/>
          </a:xfrm>
        </p:spPr>
        <p:txBody>
          <a:bodyPr/>
          <a:lstStyle/>
          <a:p>
            <a:r>
              <a:rPr lang="en-US" sz="4000" b="1" dirty="0" smtClean="0"/>
              <a:t>Life table method of estimating cumulative incidence</a:t>
            </a:r>
          </a:p>
        </p:txBody>
      </p:sp>
      <p:sp>
        <p:nvSpPr>
          <p:cNvPr id="154626" name="Rectangle 3"/>
          <p:cNvSpPr>
            <a:spLocks noGrp="1" noChangeArrowheads="1"/>
          </p:cNvSpPr>
          <p:nvPr>
            <p:ph type="body" idx="1"/>
          </p:nvPr>
        </p:nvSpPr>
        <p:spPr>
          <a:xfrm>
            <a:off x="76200" y="2362200"/>
            <a:ext cx="8915400" cy="4114800"/>
          </a:xfrm>
        </p:spPr>
        <p:txBody>
          <a:bodyPr/>
          <a:lstStyle/>
          <a:p>
            <a:r>
              <a:rPr lang="en-US" sz="2800" dirty="0" smtClean="0"/>
              <a:t>Life </a:t>
            </a:r>
            <a:r>
              <a:rPr lang="en-US" sz="2800" dirty="0"/>
              <a:t>tables </a:t>
            </a:r>
            <a:r>
              <a:rPr lang="en-US" sz="2800" dirty="0" smtClean="0"/>
              <a:t>predate Kaplan-Meier.  Their </a:t>
            </a:r>
            <a:r>
              <a:rPr lang="en-US" sz="2800" dirty="0"/>
              <a:t>original use has been credited to Edmund </a:t>
            </a:r>
            <a:r>
              <a:rPr lang="en-US" sz="2800" dirty="0" smtClean="0"/>
              <a:t>Halley (of comet fame) in 1693.</a:t>
            </a:r>
            <a:endParaRPr lang="en-US" sz="2800" dirty="0"/>
          </a:p>
          <a:p>
            <a:pPr marL="700088" lvl="1" indent="0">
              <a:buNone/>
            </a:pPr>
            <a:r>
              <a:rPr lang="en-US" sz="2000" kern="1200" dirty="0" smtClean="0">
                <a:latin typeface="Times New Roman" pitchFamily="18" charset="0"/>
              </a:rPr>
              <a:t>Halley </a:t>
            </a:r>
            <a:r>
              <a:rPr lang="en-US" sz="2000" kern="1200" dirty="0">
                <a:latin typeface="Times New Roman" pitchFamily="18" charset="0"/>
              </a:rPr>
              <a:t>E. An estimate of the degrees of the mortality of mankind, drawn from curious tables of the </a:t>
            </a:r>
            <a:r>
              <a:rPr lang="en-US" sz="2000" kern="1200" dirty="0" smtClean="0">
                <a:latin typeface="Times New Roman" pitchFamily="18" charset="0"/>
              </a:rPr>
              <a:t>births and funerals at </a:t>
            </a:r>
            <a:r>
              <a:rPr lang="en-US" sz="2000" kern="1200" dirty="0">
                <a:latin typeface="Times New Roman" pitchFamily="18" charset="0"/>
              </a:rPr>
              <a:t>the city of Breslaw; with an attempt to ascertain the price of annuities upon lives. </a:t>
            </a:r>
            <a:r>
              <a:rPr lang="en-US" sz="2000" i="1" kern="1200" dirty="0">
                <a:latin typeface="Times New Roman" pitchFamily="18" charset="0"/>
              </a:rPr>
              <a:t>Philosophical Transactions </a:t>
            </a:r>
            <a:r>
              <a:rPr lang="en-US" sz="2000" kern="1200" dirty="0">
                <a:latin typeface="Times New Roman" pitchFamily="18" charset="0"/>
              </a:rPr>
              <a:t>17: 596–610, 1693. </a:t>
            </a:r>
            <a:endParaRPr lang="en-US" sz="2000" kern="1200" dirty="0" smtClean="0">
              <a:latin typeface="Times New Roman" pitchFamily="18" charset="0"/>
            </a:endParaRPr>
          </a:p>
          <a:p>
            <a:pPr marL="700088" lvl="1" indent="0">
              <a:buNone/>
            </a:pPr>
            <a:endParaRPr lang="en-US" sz="400" kern="1200" dirty="0" smtClean="0">
              <a:latin typeface="Times New Roman" pitchFamily="18" charset="0"/>
            </a:endParaRPr>
          </a:p>
          <a:p>
            <a:pPr marL="346075" indent="-346075"/>
            <a:r>
              <a:rPr lang="en-US" sz="2800" kern="1200" dirty="0" smtClean="0">
                <a:latin typeface="Times New Roman" pitchFamily="18" charset="0"/>
              </a:rPr>
              <a:t>Developed to assess life span and set life insurance costs</a:t>
            </a:r>
          </a:p>
          <a:p>
            <a:pPr marL="346075" indent="-346075"/>
            <a:endParaRPr lang="en-US" sz="400" kern="1200" dirty="0" smtClean="0">
              <a:latin typeface="Times New Roman" pitchFamily="18" charset="0"/>
            </a:endParaRPr>
          </a:p>
          <a:p>
            <a:pPr marL="346075" indent="-346075"/>
            <a:r>
              <a:rPr lang="en-US" sz="2800" dirty="0"/>
              <a:t>Key difference from </a:t>
            </a:r>
            <a:r>
              <a:rPr lang="en-US" sz="2800" dirty="0" smtClean="0"/>
              <a:t>Kaplan-Meier</a:t>
            </a:r>
          </a:p>
          <a:p>
            <a:pPr marL="746125" lvl="1" indent="-346075"/>
            <a:r>
              <a:rPr lang="en-US" sz="2400" dirty="0"/>
              <a:t>p</a:t>
            </a:r>
            <a:r>
              <a:rPr lang="en-US" sz="2400" dirty="0" smtClean="0"/>
              <a:t>robabilities </a:t>
            </a:r>
            <a:r>
              <a:rPr lang="en-US" sz="2400" dirty="0"/>
              <a:t>are calculated for fixed time intervals, not at the exact time of each event</a:t>
            </a:r>
          </a:p>
          <a:p>
            <a:pPr marL="0" indent="0">
              <a:buNone/>
            </a:pPr>
            <a:endParaRPr lang="en-US" dirty="0" smtClean="0"/>
          </a:p>
          <a:p>
            <a:pPr marL="0" indent="0">
              <a:lnSpc>
                <a:spcPct val="90000"/>
              </a:lnSpc>
              <a:buNone/>
            </a:pPr>
            <a:endParaRPr lang="en-US"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764" y="76200"/>
            <a:ext cx="1736436" cy="2292096"/>
          </a:xfrm>
          <a:prstGeom prst="rect">
            <a:avLst/>
          </a:prstGeom>
        </p:spPr>
      </p:pic>
    </p:spTree>
    <p:extLst>
      <p:ext uri="{BB962C8B-B14F-4D97-AF65-F5344CB8AC3E}">
        <p14:creationId xmlns:p14="http://schemas.microsoft.com/office/powerpoint/2010/main" val="23577935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4" name="Rectangle 5"/>
          <p:cNvSpPr>
            <a:spLocks noGrp="1" noChangeArrowheads="1"/>
          </p:cNvSpPr>
          <p:nvPr>
            <p:ph type="title"/>
          </p:nvPr>
        </p:nvSpPr>
        <p:spPr>
          <a:xfrm>
            <a:off x="-26894" y="1519891"/>
            <a:ext cx="4610100" cy="1143000"/>
          </a:xfrm>
        </p:spPr>
        <p:txBody>
          <a:bodyPr/>
          <a:lstStyle/>
          <a:p>
            <a:r>
              <a:rPr lang="en-US" sz="2400" dirty="0" smtClean="0"/>
              <a:t>Life Table Estimator</a:t>
            </a:r>
          </a:p>
        </p:txBody>
      </p:sp>
      <p:sp>
        <p:nvSpPr>
          <p:cNvPr id="257033" name="Text Box 9"/>
          <p:cNvSpPr txBox="1">
            <a:spLocks noChangeArrowheads="1"/>
          </p:cNvSpPr>
          <p:nvPr/>
        </p:nvSpPr>
        <p:spPr bwMode="auto">
          <a:xfrm>
            <a:off x="5181600" y="1828800"/>
            <a:ext cx="6781800" cy="461665"/>
          </a:xfrm>
          <a:prstGeom prst="rect">
            <a:avLst/>
          </a:prstGeom>
          <a:noFill/>
          <a:ln w="9525">
            <a:noFill/>
            <a:miter lim="800000"/>
            <a:headEnd/>
            <a:tailEnd/>
          </a:ln>
        </p:spPr>
        <p:txBody>
          <a:bodyPr>
            <a:spAutoFit/>
          </a:bodyPr>
          <a:lstStyle/>
          <a:p>
            <a:pPr eaLnBrk="0" hangingPunct="0">
              <a:spcBef>
                <a:spcPct val="50000"/>
              </a:spcBef>
            </a:pPr>
            <a:r>
              <a:rPr lang="en-US" dirty="0" smtClean="0">
                <a:solidFill>
                  <a:srgbClr val="000000"/>
                </a:solidFill>
              </a:rPr>
              <a:t>Kaplan-Meier Estimator</a:t>
            </a:r>
            <a:endParaRPr lang="en-US" dirty="0">
              <a:solidFill>
                <a:srgbClr val="000000"/>
              </a:solidFill>
            </a:endParaRPr>
          </a:p>
        </p:txBody>
      </p:sp>
      <p:graphicFrame>
        <p:nvGraphicFramePr>
          <p:cNvPr id="68613" name="Object 10"/>
          <p:cNvGraphicFramePr>
            <a:graphicFrameLocks noGrp="1" noChangeAspect="1"/>
          </p:cNvGraphicFramePr>
          <p:nvPr>
            <p:ph sz="half" idx="1"/>
            <p:extLst/>
          </p:nvPr>
        </p:nvGraphicFramePr>
        <p:xfrm>
          <a:off x="152400" y="2405063"/>
          <a:ext cx="4343400" cy="3157537"/>
        </p:xfrm>
        <a:graphic>
          <a:graphicData uri="http://schemas.openxmlformats.org/presentationml/2006/ole">
            <mc:AlternateContent xmlns:mc="http://schemas.openxmlformats.org/markup-compatibility/2006">
              <mc:Choice xmlns:v="urn:schemas-microsoft-com:vml" Requires="v">
                <p:oleObj spid="_x0000_s1029" name="Acrobat Document" r:id="rId4" imgW="4752000" imgH="3450960" progId="Acrobat.Document.11">
                  <p:embed/>
                </p:oleObj>
              </mc:Choice>
              <mc:Fallback>
                <p:oleObj name="Acrobat Document" r:id="rId4" imgW="4752000" imgH="3450960" progId="Acrobat.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405063"/>
                        <a:ext cx="4343400" cy="315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6" name="Text Box 7"/>
          <p:cNvSpPr txBox="1">
            <a:spLocks noChangeArrowheads="1"/>
          </p:cNvSpPr>
          <p:nvPr/>
        </p:nvSpPr>
        <p:spPr bwMode="auto">
          <a:xfrm>
            <a:off x="533400" y="543580"/>
            <a:ext cx="8763000" cy="523220"/>
          </a:xfrm>
          <a:prstGeom prst="rect">
            <a:avLst/>
          </a:prstGeom>
          <a:noFill/>
          <a:ln w="9525">
            <a:noFill/>
            <a:miter lim="800000"/>
            <a:headEnd/>
            <a:tailEnd/>
          </a:ln>
        </p:spPr>
        <p:txBody>
          <a:bodyPr wrap="square">
            <a:spAutoFit/>
          </a:bodyPr>
          <a:lstStyle/>
          <a:p>
            <a:pPr eaLnBrk="0" hangingPunct="0">
              <a:spcBef>
                <a:spcPct val="50000"/>
              </a:spcBef>
            </a:pPr>
            <a:r>
              <a:rPr lang="en-US" sz="2800" b="1" dirty="0">
                <a:solidFill>
                  <a:srgbClr val="000000"/>
                </a:solidFill>
              </a:rPr>
              <a:t>Survival after diagnosis of primary biliary cirrhosis</a:t>
            </a:r>
          </a:p>
        </p:txBody>
      </p:sp>
      <p:pic>
        <p:nvPicPr>
          <p:cNvPr id="68617" name="Picture 6" descr="KM plot .tif"/>
          <p:cNvPicPr>
            <a:picLocks noChangeAspect="1"/>
          </p:cNvPicPr>
          <p:nvPr/>
        </p:nvPicPr>
        <p:blipFill rotWithShape="1">
          <a:blip r:embed="rId6"/>
          <a:srcRect t="8417" b="7044"/>
          <a:stretch/>
        </p:blipFill>
        <p:spPr bwMode="auto">
          <a:xfrm>
            <a:off x="4629150" y="2438400"/>
            <a:ext cx="4362450" cy="2892725"/>
          </a:xfrm>
          <a:prstGeom prst="rect">
            <a:avLst/>
          </a:prstGeom>
          <a:noFill/>
          <a:ln w="9525">
            <a:noFill/>
            <a:miter lim="800000"/>
            <a:headEnd/>
            <a:tailEnd/>
          </a:ln>
        </p:spPr>
      </p:pic>
      <p:sp>
        <p:nvSpPr>
          <p:cNvPr id="7" name="TextBox 6"/>
          <p:cNvSpPr txBox="1"/>
          <p:nvPr/>
        </p:nvSpPr>
        <p:spPr>
          <a:xfrm>
            <a:off x="0" y="5269468"/>
            <a:ext cx="4495800" cy="369332"/>
          </a:xfrm>
          <a:prstGeom prst="rect">
            <a:avLst/>
          </a:prstGeom>
          <a:solidFill>
            <a:schemeClr val="bg1"/>
          </a:solidFill>
        </p:spPr>
        <p:txBody>
          <a:bodyPr wrap="square" rtlCol="0">
            <a:spAutoFit/>
          </a:bodyPr>
          <a:lstStyle/>
          <a:p>
            <a:pPr algn="ctr"/>
            <a:r>
              <a:rPr lang="en-US" sz="1800" dirty="0" smtClean="0">
                <a:solidFill>
                  <a:srgbClr val="000000"/>
                </a:solidFill>
                <a:latin typeface="Arial" panose="020B0604020202020204" pitchFamily="34" charset="0"/>
                <a:cs typeface="Arial" panose="020B0604020202020204" pitchFamily="34" charset="0"/>
              </a:rPr>
              <a:t>Follow-up time (in years)</a:t>
            </a:r>
            <a:endParaRPr lang="en-US" sz="1800" dirty="0">
              <a:solidFill>
                <a:srgbClr val="000000"/>
              </a:solidFill>
              <a:latin typeface="Arial" panose="020B0604020202020204" pitchFamily="34" charset="0"/>
              <a:cs typeface="Arial" panose="020B0604020202020204" pitchFamily="34" charset="0"/>
            </a:endParaRPr>
          </a:p>
        </p:txBody>
      </p:sp>
      <p:sp>
        <p:nvSpPr>
          <p:cNvPr id="8" name="TextBox 7"/>
          <p:cNvSpPr txBox="1"/>
          <p:nvPr/>
        </p:nvSpPr>
        <p:spPr>
          <a:xfrm>
            <a:off x="4650630" y="5300646"/>
            <a:ext cx="4495800" cy="369332"/>
          </a:xfrm>
          <a:prstGeom prst="rect">
            <a:avLst/>
          </a:prstGeom>
          <a:solidFill>
            <a:schemeClr val="bg1"/>
          </a:solidFill>
        </p:spPr>
        <p:txBody>
          <a:bodyPr wrap="square" rtlCol="0">
            <a:spAutoFit/>
          </a:bodyPr>
          <a:lstStyle/>
          <a:p>
            <a:pPr algn="ctr"/>
            <a:r>
              <a:rPr lang="en-US" sz="1800" dirty="0" smtClean="0">
                <a:solidFill>
                  <a:srgbClr val="000000"/>
                </a:solidFill>
                <a:latin typeface="Arial" panose="020B0604020202020204" pitchFamily="34" charset="0"/>
                <a:cs typeface="Arial" panose="020B0604020202020204" pitchFamily="34" charset="0"/>
              </a:rPr>
              <a:t>Follow-up time (in years)</a:t>
            </a:r>
            <a:endParaRPr lang="en-US"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6959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solidFill>
                <a:srgbClr val="000000"/>
              </a:solidFill>
              <a:latin typeface="Calibri" pitchFamily="34" charset="0"/>
            </a:endParaRPr>
          </a:p>
        </p:txBody>
      </p:sp>
      <p:graphicFrame>
        <p:nvGraphicFramePr>
          <p:cNvPr id="2" name="Table 1"/>
          <p:cNvGraphicFramePr>
            <a:graphicFrameLocks noGrp="1"/>
          </p:cNvGraphicFramePr>
          <p:nvPr>
            <p:extLst/>
          </p:nvPr>
        </p:nvGraphicFramePr>
        <p:xfrm>
          <a:off x="228602" y="990600"/>
          <a:ext cx="8686797" cy="2575560"/>
        </p:xfrm>
        <a:graphic>
          <a:graphicData uri="http://schemas.openxmlformats.org/drawingml/2006/table">
            <a:tbl>
              <a:tblPr firstRow="1" bandRow="1">
                <a:tableStyleId>{073A0DAA-6AF3-43AB-8588-CEC1D06C72B9}</a:tableStyleId>
              </a:tblPr>
              <a:tblGrid>
                <a:gridCol w="1066798">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20005"/>
                    </a:ext>
                  </a:extLst>
                </a:gridCol>
                <a:gridCol w="1371599">
                  <a:extLst>
                    <a:ext uri="{9D8B030D-6E8A-4147-A177-3AD203B41FA5}">
                      <a16:colId xmlns:a16="http://schemas.microsoft.com/office/drawing/2014/main" xmlns="" val="20006"/>
                    </a:ext>
                  </a:extLst>
                </a:gridCol>
              </a:tblGrid>
              <a:tr h="370840">
                <a:tc>
                  <a:txBody>
                    <a:bodyPr/>
                    <a:lstStyle/>
                    <a:p>
                      <a:pPr algn="ctr"/>
                      <a:r>
                        <a:rPr lang="en-US" sz="1600" dirty="0" smtClean="0">
                          <a:latin typeface="+mj-lt"/>
                          <a:cs typeface="Arial" panose="020B0604020202020204" pitchFamily="34" charset="0"/>
                        </a:rPr>
                        <a:t>Time interval (mos)</a:t>
                      </a:r>
                      <a:endParaRPr lang="en-US" dirty="0">
                        <a:latin typeface="+mj-lt"/>
                      </a:endParaRPr>
                    </a:p>
                  </a:txBody>
                  <a:tcPr/>
                </a:tc>
                <a:tc>
                  <a:txBody>
                    <a:bodyPr/>
                    <a:lstStyle/>
                    <a:p>
                      <a:pPr algn="ctr"/>
                      <a:r>
                        <a:rPr lang="en-US" dirty="0" smtClean="0"/>
                        <a:t>Alive at start of interval</a:t>
                      </a:r>
                      <a:endParaRPr lang="en-US" dirty="0"/>
                    </a:p>
                  </a:txBody>
                  <a:tcPr/>
                </a:tc>
                <a:tc>
                  <a:txBody>
                    <a:bodyPr/>
                    <a:lstStyle/>
                    <a:p>
                      <a:pPr algn="ctr"/>
                      <a:r>
                        <a:rPr lang="en-US" dirty="0" smtClean="0"/>
                        <a:t>Effective number at risk during interval</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extLst>
                  <a:ext uri="{0D108BD9-81ED-4DB2-BD59-A6C34878D82A}">
                    <a16:rowId xmlns:a16="http://schemas.microsoft.com/office/drawing/2014/main" xmlns="" val="10000"/>
                  </a:ext>
                </a:extLst>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extLst>
                  <a:ext uri="{0D108BD9-81ED-4DB2-BD59-A6C34878D82A}">
                    <a16:rowId xmlns:a16="http://schemas.microsoft.com/office/drawing/2014/main" xmlns="" val="10001"/>
                  </a:ext>
                </a:extLst>
              </a:tr>
              <a:tr h="370840">
                <a:tc>
                  <a:txBody>
                    <a:bodyPr/>
                    <a:lstStyle/>
                    <a:p>
                      <a:pPr algn="ctr"/>
                      <a:r>
                        <a:rPr lang="en-US" dirty="0" smtClean="0"/>
                        <a:t>0-12</a:t>
                      </a:r>
                      <a:endParaRPr lang="en-US" dirty="0"/>
                    </a:p>
                  </a:txBody>
                  <a:tcPr/>
                </a:tc>
                <a:tc>
                  <a:txBody>
                    <a:bodyPr/>
                    <a:lstStyle/>
                    <a:p>
                      <a:pPr algn="ctr"/>
                      <a:r>
                        <a:rPr lang="en-US" dirty="0" smtClean="0"/>
                        <a:t>10</a:t>
                      </a:r>
                      <a:endParaRPr lang="en-US" dirty="0"/>
                    </a:p>
                  </a:txBody>
                  <a:tcPr/>
                </a:tc>
                <a:tc>
                  <a:txBody>
                    <a:bodyPr/>
                    <a:lstStyle/>
                    <a:p>
                      <a:pPr algn="ctr"/>
                      <a:r>
                        <a:rPr lang="en-US" dirty="0" smtClean="0"/>
                        <a:t>9</a:t>
                      </a:r>
                      <a:endParaRPr lang="en-US" dirty="0"/>
                    </a:p>
                  </a:txBody>
                  <a:tcPr/>
                </a:tc>
                <a:tc>
                  <a:txBody>
                    <a:bodyPr/>
                    <a:lstStyle/>
                    <a:p>
                      <a:pPr algn="ctr"/>
                      <a:r>
                        <a:rPr lang="en-US" dirty="0" smtClean="0"/>
                        <a:t>3</a:t>
                      </a:r>
                      <a:endParaRPr lang="en-US" dirty="0"/>
                    </a:p>
                  </a:txBody>
                  <a:tcPr/>
                </a:tc>
                <a:tc>
                  <a:txBody>
                    <a:bodyPr/>
                    <a:lstStyle/>
                    <a:p>
                      <a:pPr algn="ctr"/>
                      <a:r>
                        <a:rPr lang="en-US" dirty="0" smtClean="0"/>
                        <a:t>3/9=0.33</a:t>
                      </a:r>
                      <a:endParaRPr lang="en-US" dirty="0"/>
                    </a:p>
                  </a:txBody>
                  <a:tcPr/>
                </a:tc>
                <a:tc>
                  <a:txBody>
                    <a:bodyPr/>
                    <a:lstStyle/>
                    <a:p>
                      <a:pPr algn="ctr"/>
                      <a:r>
                        <a:rPr lang="en-US" dirty="0" smtClean="0"/>
                        <a:t>0.67</a:t>
                      </a:r>
                      <a:endParaRPr lang="en-US" dirty="0"/>
                    </a:p>
                  </a:txBody>
                  <a:tcPr/>
                </a:tc>
                <a:tc>
                  <a:txBody>
                    <a:bodyPr/>
                    <a:lstStyle/>
                    <a:p>
                      <a:pPr algn="ctr"/>
                      <a:r>
                        <a:rPr lang="en-US" dirty="0" smtClean="0"/>
                        <a:t>0.67</a:t>
                      </a:r>
                      <a:endParaRPr lang="en-US" dirty="0"/>
                    </a:p>
                  </a:txBody>
                  <a:tcPr/>
                </a:tc>
                <a:extLst>
                  <a:ext uri="{0D108BD9-81ED-4DB2-BD59-A6C34878D82A}">
                    <a16:rowId xmlns:a16="http://schemas.microsoft.com/office/drawing/2014/main" xmlns="" val="10002"/>
                  </a:ext>
                </a:extLst>
              </a:tr>
              <a:tr h="370840">
                <a:tc>
                  <a:txBody>
                    <a:bodyPr/>
                    <a:lstStyle/>
                    <a:p>
                      <a:pPr algn="ctr"/>
                      <a:r>
                        <a:rPr lang="en-US" dirty="0" smtClean="0"/>
                        <a:t>13-24</a:t>
                      </a:r>
                      <a:endParaRPr lang="en-US" dirty="0"/>
                    </a:p>
                  </a:txBody>
                  <a:tcPr/>
                </a:tc>
                <a:tc>
                  <a:txBody>
                    <a:bodyPr/>
                    <a:lstStyle/>
                    <a:p>
                      <a:pPr algn="ctr"/>
                      <a:r>
                        <a:rPr lang="en-US" dirty="0" smtClean="0"/>
                        <a:t>5</a:t>
                      </a:r>
                      <a:endParaRPr lang="en-US" dirty="0"/>
                    </a:p>
                  </a:txBody>
                  <a:tcPr/>
                </a:tc>
                <a:tc>
                  <a:txBody>
                    <a:bodyPr/>
                    <a:lstStyle/>
                    <a:p>
                      <a:pPr algn="ctr"/>
                      <a:r>
                        <a:rPr lang="en-US" dirty="0" smtClean="0"/>
                        <a:t>4.5</a:t>
                      </a:r>
                      <a:endParaRPr lang="en-US" dirty="0"/>
                    </a:p>
                  </a:txBody>
                  <a:tcPr/>
                </a:tc>
                <a:tc>
                  <a:txBody>
                    <a:bodyPr/>
                    <a:lstStyle/>
                    <a:p>
                      <a:pPr algn="ctr"/>
                      <a:r>
                        <a:rPr lang="en-US" dirty="0" smtClean="0"/>
                        <a:t>3</a:t>
                      </a:r>
                      <a:endParaRPr lang="en-US" dirty="0"/>
                    </a:p>
                  </a:txBody>
                  <a:tcPr/>
                </a:tc>
                <a:tc>
                  <a:txBody>
                    <a:bodyPr/>
                    <a:lstStyle/>
                    <a:p>
                      <a:pPr algn="ctr"/>
                      <a:r>
                        <a:rPr lang="en-US" dirty="0" smtClean="0"/>
                        <a:t>3/4.5=0.67</a:t>
                      </a:r>
                      <a:endParaRPr lang="en-US" dirty="0"/>
                    </a:p>
                  </a:txBody>
                  <a:tcPr/>
                </a:tc>
                <a:tc>
                  <a:txBody>
                    <a:bodyPr/>
                    <a:lstStyle/>
                    <a:p>
                      <a:pPr algn="ctr"/>
                      <a:r>
                        <a:rPr lang="en-US" dirty="0" smtClean="0"/>
                        <a:t>0.33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0.22</a:t>
                      </a:r>
                      <a:endParaRPr lang="en-US" dirty="0"/>
                    </a:p>
                  </a:txBody>
                  <a:tcPr/>
                </a:tc>
                <a:extLst>
                  <a:ext uri="{0D108BD9-81ED-4DB2-BD59-A6C34878D82A}">
                    <a16:rowId xmlns:a16="http://schemas.microsoft.com/office/drawing/2014/main" xmlns="" val="10003"/>
                  </a:ext>
                </a:extLst>
              </a:tr>
            </a:tbl>
          </a:graphicData>
        </a:graphic>
      </p:graphicFrame>
      <p:sp>
        <p:nvSpPr>
          <p:cNvPr id="4" name="TextBox 3"/>
          <p:cNvSpPr txBox="1"/>
          <p:nvPr/>
        </p:nvSpPr>
        <p:spPr>
          <a:xfrm>
            <a:off x="304800" y="304800"/>
            <a:ext cx="8686800" cy="523220"/>
          </a:xfrm>
          <a:prstGeom prst="rect">
            <a:avLst/>
          </a:prstGeom>
          <a:noFill/>
        </p:spPr>
        <p:txBody>
          <a:bodyPr wrap="square" rtlCol="0">
            <a:spAutoFit/>
          </a:bodyPr>
          <a:lstStyle/>
          <a:p>
            <a:pPr algn="ctr"/>
            <a:r>
              <a:rPr lang="en-US" sz="2800" b="1" dirty="0" smtClean="0">
                <a:solidFill>
                  <a:srgbClr val="000000"/>
                </a:solidFill>
              </a:rPr>
              <a:t>More Common Use of Life Table Approach</a:t>
            </a:r>
            <a:endParaRPr lang="en-US" sz="2800" b="1" dirty="0">
              <a:solidFill>
                <a:srgbClr val="000000"/>
              </a:solidFill>
            </a:endParaRPr>
          </a:p>
        </p:txBody>
      </p:sp>
      <p:sp>
        <p:nvSpPr>
          <p:cNvPr id="5" name="TextBox 4"/>
          <p:cNvSpPr txBox="1"/>
          <p:nvPr/>
        </p:nvSpPr>
        <p:spPr>
          <a:xfrm>
            <a:off x="304800" y="4098191"/>
            <a:ext cx="8686800" cy="3662541"/>
          </a:xfrm>
          <a:prstGeom prst="rect">
            <a:avLst/>
          </a:prstGeom>
          <a:noFill/>
        </p:spPr>
        <p:txBody>
          <a:bodyPr wrap="square" rtlCol="0">
            <a:spAutoFit/>
          </a:bodyPr>
          <a:lstStyle/>
          <a:p>
            <a:pPr marL="342900" indent="-342900">
              <a:buFont typeface="Arial" panose="020B0604020202020204" pitchFamily="34" charset="0"/>
              <a:buChar char="•"/>
            </a:pPr>
            <a:r>
              <a:rPr lang="en-US" dirty="0" smtClean="0">
                <a:solidFill>
                  <a:srgbClr val="000000"/>
                </a:solidFill>
              </a:rPr>
              <a:t>Conditional probability of the event data do not have to come from the same group of persons followed over time</a:t>
            </a:r>
          </a:p>
          <a:p>
            <a:pPr marL="342900" indent="-342900">
              <a:buFont typeface="Arial" panose="020B0604020202020204" pitchFamily="34" charset="0"/>
              <a:buChar char="•"/>
            </a:pPr>
            <a:endParaRPr lang="en-US" dirty="0" smtClean="0">
              <a:solidFill>
                <a:srgbClr val="000000"/>
              </a:solidFill>
            </a:endParaRPr>
          </a:p>
          <a:p>
            <a:pPr marL="342900" indent="-342900">
              <a:buFont typeface="Arial" panose="020B0604020202020204" pitchFamily="34" charset="0"/>
              <a:buChar char="•"/>
            </a:pPr>
            <a:r>
              <a:rPr lang="en-US" dirty="0" smtClean="0">
                <a:solidFill>
                  <a:srgbClr val="000000"/>
                </a:solidFill>
              </a:rPr>
              <a:t>Instead, probabilities </a:t>
            </a:r>
            <a:r>
              <a:rPr lang="en-US" dirty="0">
                <a:solidFill>
                  <a:srgbClr val="000000"/>
                </a:solidFill>
              </a:rPr>
              <a:t>could be obtained by changing the time scale to age and using age-specific probabilities of the </a:t>
            </a:r>
            <a:r>
              <a:rPr lang="en-US" dirty="0" smtClean="0">
                <a:solidFill>
                  <a:srgbClr val="000000"/>
                </a:solidFill>
              </a:rPr>
              <a:t>event obtained from different groups of people (of different ages)</a:t>
            </a:r>
            <a:endParaRPr lang="en-US" dirty="0">
              <a:solidFill>
                <a:srgbClr val="000000"/>
              </a:solidFill>
            </a:endParaRPr>
          </a:p>
          <a:p>
            <a:pPr marL="342900" indent="-342900">
              <a:buFont typeface="Arial" panose="020B0604020202020204" pitchFamily="34" charset="0"/>
              <a:buChar char="•"/>
            </a:pPr>
            <a:endParaRPr lang="en-US" dirty="0" smtClean="0">
              <a:solidFill>
                <a:srgbClr val="000000"/>
              </a:solidFill>
            </a:endParaRPr>
          </a:p>
          <a:p>
            <a:endParaRPr lang="en-US" b="1" dirty="0">
              <a:solidFill>
                <a:srgbClr val="000000"/>
              </a:solidFill>
            </a:endParaRPr>
          </a:p>
          <a:p>
            <a:endParaRPr lang="en-US" sz="2000" dirty="0" smtClean="0">
              <a:solidFill>
                <a:srgbClr val="000000"/>
              </a:solidFill>
            </a:endParaRPr>
          </a:p>
          <a:p>
            <a:r>
              <a:rPr lang="en-US" sz="2000" dirty="0" smtClean="0">
                <a:solidFill>
                  <a:srgbClr val="000000"/>
                </a:solidFill>
              </a:rPr>
              <a:t> </a:t>
            </a:r>
            <a:endParaRPr lang="en-US" sz="2000" dirty="0">
              <a:solidFill>
                <a:srgbClr val="000000"/>
              </a:solidFill>
            </a:endParaRPr>
          </a:p>
        </p:txBody>
      </p:sp>
      <p:sp>
        <p:nvSpPr>
          <p:cNvPr id="3" name="Oval 2"/>
          <p:cNvSpPr/>
          <p:nvPr/>
        </p:nvSpPr>
        <p:spPr bwMode="auto">
          <a:xfrm>
            <a:off x="4648200" y="1981200"/>
            <a:ext cx="1524000" cy="19812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smtClean="0">
              <a:solidFill>
                <a:srgbClr val="000000"/>
              </a:solidFill>
            </a:endParaRPr>
          </a:p>
        </p:txBody>
      </p:sp>
      <p:cxnSp>
        <p:nvCxnSpPr>
          <p:cNvPr id="9" name="Straight Connector 8"/>
          <p:cNvCxnSpPr/>
          <p:nvPr/>
        </p:nvCxnSpPr>
        <p:spPr bwMode="auto">
          <a:xfrm flipV="1">
            <a:off x="4343400" y="3810000"/>
            <a:ext cx="685800" cy="3048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3174231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76200"/>
            <a:ext cx="7772400" cy="1143000"/>
          </a:xfrm>
          <a:prstGeom prst="rect">
            <a:avLst/>
          </a:prstGeom>
          <a:noFill/>
          <a:ln w="9525">
            <a:noFill/>
            <a:miter lim="800000"/>
            <a:headEnd/>
            <a:tailEnd/>
          </a:ln>
        </p:spPr>
        <p:txBody>
          <a:bodyPr anchor="ctr"/>
          <a:lstStyle/>
          <a:p>
            <a:pPr algn="ctr" eaLnBrk="0" hangingPunct="0"/>
            <a:r>
              <a:rPr lang="en-US" sz="4000" b="1" dirty="0" smtClean="0">
                <a:solidFill>
                  <a:srgbClr val="000000"/>
                </a:solidFill>
              </a:rPr>
              <a:t>Incidence Rate</a:t>
            </a:r>
            <a:endParaRPr lang="en-US" sz="4000" b="1" dirty="0">
              <a:solidFill>
                <a:srgbClr val="000000"/>
              </a:solidFill>
            </a:endParaRPr>
          </a:p>
        </p:txBody>
      </p:sp>
      <p:sp>
        <p:nvSpPr>
          <p:cNvPr id="27650" name="Rectangle 3"/>
          <p:cNvSpPr>
            <a:spLocks noChangeArrowheads="1"/>
          </p:cNvSpPr>
          <p:nvPr/>
        </p:nvSpPr>
        <p:spPr bwMode="auto">
          <a:xfrm>
            <a:off x="304800" y="1295400"/>
            <a:ext cx="8610600" cy="45720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dirty="0" smtClean="0">
                <a:solidFill>
                  <a:srgbClr val="000000"/>
                </a:solidFill>
              </a:rPr>
              <a:t>Our focus this week is incidence rate</a:t>
            </a:r>
          </a:p>
          <a:p>
            <a:pPr marL="342900" indent="-342900" eaLnBrk="0" hangingPunct="0">
              <a:spcBef>
                <a:spcPct val="20000"/>
              </a:spcBef>
              <a:buFontTx/>
              <a:buChar char="•"/>
            </a:pPr>
            <a:endParaRPr lang="en-US" sz="1000" dirty="0" smtClean="0">
              <a:solidFill>
                <a:srgbClr val="000000"/>
              </a:solidFill>
            </a:endParaRPr>
          </a:p>
          <a:p>
            <a:pPr marL="342900" indent="-342900" eaLnBrk="0" hangingPunct="0">
              <a:spcBef>
                <a:spcPct val="20000"/>
              </a:spcBef>
              <a:buFontTx/>
              <a:buChar char="•"/>
            </a:pPr>
            <a:r>
              <a:rPr lang="en-US" sz="3200" dirty="0" smtClean="0">
                <a:solidFill>
                  <a:srgbClr val="000000"/>
                </a:solidFill>
              </a:rPr>
              <a:t>The </a:t>
            </a:r>
            <a:r>
              <a:rPr lang="en-US" sz="3200" dirty="0">
                <a:solidFill>
                  <a:srgbClr val="000000"/>
                </a:solidFill>
              </a:rPr>
              <a:t>number of events per amount of </a:t>
            </a:r>
            <a:r>
              <a:rPr lang="en-US" sz="3200" b="1" dirty="0">
                <a:solidFill>
                  <a:srgbClr val="000000"/>
                </a:solidFill>
              </a:rPr>
              <a:t>person-time</a:t>
            </a:r>
            <a:r>
              <a:rPr lang="en-US" sz="3200" dirty="0">
                <a:solidFill>
                  <a:srgbClr val="000000"/>
                </a:solidFill>
              </a:rPr>
              <a:t> observed (E/NT) = </a:t>
            </a:r>
            <a:r>
              <a:rPr lang="en-US" sz="3200" b="1" dirty="0">
                <a:solidFill>
                  <a:srgbClr val="000000"/>
                </a:solidFill>
              </a:rPr>
              <a:t>incidence</a:t>
            </a:r>
            <a:r>
              <a:rPr lang="en-US" sz="3200" dirty="0">
                <a:solidFill>
                  <a:srgbClr val="000000"/>
                </a:solidFill>
              </a:rPr>
              <a:t> </a:t>
            </a:r>
            <a:r>
              <a:rPr lang="en-US" sz="3200" b="1" dirty="0" smtClean="0">
                <a:solidFill>
                  <a:srgbClr val="000000"/>
                </a:solidFill>
              </a:rPr>
              <a:t>rate</a:t>
            </a:r>
          </a:p>
          <a:p>
            <a:pPr marL="342900" indent="-342900" eaLnBrk="0" hangingPunct="0">
              <a:spcBef>
                <a:spcPct val="20000"/>
              </a:spcBef>
              <a:buFontTx/>
              <a:buChar char="•"/>
            </a:pPr>
            <a:endParaRPr lang="en-US" sz="1200" b="1" dirty="0">
              <a:solidFill>
                <a:srgbClr val="000000"/>
              </a:solidFill>
            </a:endParaRPr>
          </a:p>
          <a:p>
            <a:pPr marL="342900" indent="-342900" eaLnBrk="0" hangingPunct="0">
              <a:spcBef>
                <a:spcPct val="20000"/>
              </a:spcBef>
              <a:buFontTx/>
              <a:buChar char="•"/>
            </a:pPr>
            <a:r>
              <a:rPr lang="en-US" sz="3200" dirty="0" smtClean="0">
                <a:solidFill>
                  <a:srgbClr val="000000"/>
                </a:solidFill>
              </a:rPr>
              <a:t>Two flavors of incidence rates</a:t>
            </a:r>
            <a:endParaRPr lang="en-US" sz="3200" dirty="0">
              <a:solidFill>
                <a:srgbClr val="000000"/>
              </a:solidFill>
            </a:endParaRPr>
          </a:p>
          <a:p>
            <a:pPr marL="742950" lvl="1" indent="-285750" eaLnBrk="0" hangingPunct="0">
              <a:spcBef>
                <a:spcPct val="20000"/>
              </a:spcBef>
              <a:buFontTx/>
              <a:buChar char="–"/>
            </a:pPr>
            <a:r>
              <a:rPr lang="en-US" sz="3200" b="1" dirty="0" smtClean="0">
                <a:solidFill>
                  <a:srgbClr val="000000"/>
                </a:solidFill>
              </a:rPr>
              <a:t>Average </a:t>
            </a:r>
            <a:r>
              <a:rPr lang="en-US" sz="3200" b="1" dirty="0">
                <a:solidFill>
                  <a:srgbClr val="000000"/>
                </a:solidFill>
              </a:rPr>
              <a:t>incidence rate </a:t>
            </a:r>
            <a:r>
              <a:rPr lang="en-US" sz="3200" dirty="0">
                <a:solidFill>
                  <a:srgbClr val="000000"/>
                </a:solidFill>
              </a:rPr>
              <a:t>(“incidence rate”)</a:t>
            </a:r>
          </a:p>
          <a:p>
            <a:pPr marL="742950" lvl="1" indent="-285750" eaLnBrk="0" hangingPunct="0">
              <a:spcBef>
                <a:spcPct val="20000"/>
              </a:spcBef>
              <a:buFontTx/>
              <a:buChar char="–"/>
            </a:pPr>
            <a:r>
              <a:rPr lang="en-US" sz="3200" b="1" dirty="0">
                <a:solidFill>
                  <a:srgbClr val="000000"/>
                </a:solidFill>
              </a:rPr>
              <a:t>Instantaneous incidence rate </a:t>
            </a:r>
            <a:r>
              <a:rPr lang="en-US" sz="3200" dirty="0">
                <a:solidFill>
                  <a:srgbClr val="000000"/>
                </a:solidFill>
              </a:rPr>
              <a:t>(“hazard”) </a:t>
            </a:r>
            <a:endParaRPr lang="en-US" sz="3200" dirty="0" smtClean="0">
              <a:solidFill>
                <a:srgbClr val="000000"/>
              </a:solidFill>
            </a:endParaRPr>
          </a:p>
        </p:txBody>
      </p:sp>
    </p:spTree>
    <p:extLst>
      <p:ext uri="{BB962C8B-B14F-4D97-AF65-F5344CB8AC3E}">
        <p14:creationId xmlns:p14="http://schemas.microsoft.com/office/powerpoint/2010/main" val="2019545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6526096" y="1752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52" name="Picture 51"/>
          <p:cNvPicPr/>
          <p:nvPr/>
        </p:nvPicPr>
        <p:blipFill rotWithShape="1">
          <a:blip r:embed="rId3">
            <a:extLst>
              <a:ext uri="{28A0092B-C50C-407E-A947-70E740481C1C}">
                <a14:useLocalDpi xmlns:a14="http://schemas.microsoft.com/office/drawing/2010/main" val="0"/>
              </a:ext>
            </a:extLst>
          </a:blip>
          <a:srcRect r="89791" b="20344"/>
          <a:stretch/>
        </p:blipFill>
        <p:spPr>
          <a:xfrm>
            <a:off x="7391401" y="2603941"/>
            <a:ext cx="403225" cy="2577661"/>
          </a:xfrm>
          <a:prstGeom prst="rect">
            <a:avLst/>
          </a:prstGeom>
        </p:spPr>
      </p:pic>
      <p:pic>
        <p:nvPicPr>
          <p:cNvPr id="51" name="Picture 50"/>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385138"/>
            <a:ext cx="403226" cy="1253662"/>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r="89791" b="20344"/>
          <a:stretch/>
        </p:blipFill>
        <p:spPr>
          <a:xfrm>
            <a:off x="1093788" y="1765741"/>
            <a:ext cx="403225" cy="2577661"/>
          </a:xfrm>
          <a:prstGeom prst="rect">
            <a:avLst/>
          </a:prstGeom>
        </p:spPr>
      </p:pic>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4478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66950" y="1447802"/>
            <a:ext cx="514350" cy="5191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3800" y="1676400"/>
            <a:ext cx="400844" cy="4990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76776" y="1752600"/>
            <a:ext cx="428625" cy="530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1783559"/>
            <a:ext cx="400050" cy="5786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3965" y="1966914"/>
            <a:ext cx="408009" cy="547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31974" y="2057402"/>
            <a:ext cx="411826" cy="5465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2" idx="4"/>
          </p:cNvCxnSpPr>
          <p:nvPr/>
        </p:nvCxnSpPr>
        <p:spPr>
          <a:xfrm flipV="1">
            <a:off x="2667000" y="1524000"/>
            <a:ext cx="4191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3810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72050" y="1783558"/>
            <a:ext cx="381000" cy="504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24599" y="1966915"/>
            <a:ext cx="323166"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7" name="TextBox 43"/>
          <p:cNvSpPr txBox="1">
            <a:spLocks noChangeArrowheads="1"/>
          </p:cNvSpPr>
          <p:nvPr/>
        </p:nvSpPr>
        <p:spPr bwMode="auto">
          <a:xfrm>
            <a:off x="3810001" y="5715000"/>
            <a:ext cx="2270750" cy="369332"/>
          </a:xfrm>
          <a:prstGeom prst="rect">
            <a:avLst/>
          </a:prstGeom>
          <a:noFill/>
          <a:ln w="9525">
            <a:noFill/>
            <a:miter lim="800000"/>
            <a:headEnd/>
            <a:tailEnd/>
          </a:ln>
        </p:spPr>
        <p:txBody>
          <a:bodyPr wrap="none">
            <a:spAutoFit/>
          </a:bodyPr>
          <a:lstStyle/>
          <a:p>
            <a:r>
              <a:rPr lang="en-US" sz="1800" dirty="0" smtClean="0">
                <a:latin typeface="Calibri" pitchFamily="34" charset="0"/>
              </a:rPr>
              <a:t>Time since enrollment</a:t>
            </a:r>
            <a:endParaRPr lang="en-US" sz="1800" dirty="0">
              <a:latin typeface="Calibri" pitchFamily="34" charset="0"/>
            </a:endParaRPr>
          </a:p>
        </p:txBody>
      </p:sp>
      <p:sp>
        <p:nvSpPr>
          <p:cNvPr id="42009" name="TextBox 45"/>
          <p:cNvSpPr txBox="1">
            <a:spLocks noChangeArrowheads="1"/>
          </p:cNvSpPr>
          <p:nvPr/>
        </p:nvSpPr>
        <p:spPr bwMode="auto">
          <a:xfrm>
            <a:off x="208411" y="115671"/>
            <a:ext cx="8935588" cy="615553"/>
          </a:xfrm>
          <a:prstGeom prst="rect">
            <a:avLst/>
          </a:prstGeom>
          <a:noFill/>
          <a:ln w="9525">
            <a:noFill/>
            <a:miter lim="800000"/>
            <a:headEnd/>
            <a:tailEnd/>
          </a:ln>
        </p:spPr>
        <p:txBody>
          <a:bodyPr wrap="none">
            <a:spAutoFit/>
          </a:bodyPr>
          <a:lstStyle/>
          <a:p>
            <a:r>
              <a:rPr lang="en-US" sz="3400" b="1" dirty="0" smtClean="0"/>
              <a:t>3 Ways to Sample An Underlying Fixed Cohort</a:t>
            </a:r>
            <a:endParaRPr lang="en-US" sz="3400" b="1" dirty="0"/>
          </a:p>
        </p:txBody>
      </p:sp>
      <p:sp>
        <p:nvSpPr>
          <p:cNvPr id="42010" name="Text Box 1030"/>
          <p:cNvSpPr txBox="1">
            <a:spLocks noChangeArrowheads="1"/>
          </p:cNvSpPr>
          <p:nvPr/>
        </p:nvSpPr>
        <p:spPr bwMode="auto">
          <a:xfrm>
            <a:off x="304800" y="759770"/>
            <a:ext cx="8439150" cy="461665"/>
          </a:xfrm>
          <a:prstGeom prst="rect">
            <a:avLst/>
          </a:prstGeom>
          <a:noFill/>
          <a:ln w="9525">
            <a:noFill/>
            <a:miter lim="800000"/>
            <a:headEnd/>
            <a:tailEnd/>
          </a:ln>
        </p:spPr>
        <p:txBody>
          <a:bodyPr wrap="square" anchor="ctr">
            <a:spAutoFit/>
          </a:bodyPr>
          <a:lstStyle/>
          <a:p>
            <a:pPr algn="ctr" eaLnBrk="0" hangingPunct="0"/>
            <a:r>
              <a:rPr lang="en-US" dirty="0" smtClean="0"/>
              <a:t>       = event               </a:t>
            </a:r>
            <a:r>
              <a:rPr lang="en-US" dirty="0"/>
              <a:t>= loss to </a:t>
            </a:r>
            <a:r>
              <a:rPr lang="en-US" dirty="0" smtClean="0"/>
              <a:t>follow-up    CE = competing event</a:t>
            </a:r>
            <a:endParaRPr lang="en-US" dirty="0"/>
          </a:p>
        </p:txBody>
      </p: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cxnSp>
        <p:nvCxnSpPr>
          <p:cNvPr id="42013" name="Straight Arrow Connector 30"/>
          <p:cNvCxnSpPr>
            <a:cxnSpLocks noChangeShapeType="1"/>
          </p:cNvCxnSpPr>
          <p:nvPr/>
        </p:nvCxnSpPr>
        <p:spPr bwMode="auto">
          <a:xfrm>
            <a:off x="251460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124200" y="1600200"/>
            <a:ext cx="40005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4"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894071" y="1905000"/>
            <a:ext cx="354330" cy="523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grpSp>
        <p:nvGrpSpPr>
          <p:cNvPr id="69" name="Group 68"/>
          <p:cNvGrpSpPr/>
          <p:nvPr/>
        </p:nvGrpSpPr>
        <p:grpSpPr>
          <a:xfrm>
            <a:off x="914401" y="2590800"/>
            <a:ext cx="8176419" cy="2552700"/>
            <a:chOff x="914400" y="2538129"/>
            <a:chExt cx="8176419" cy="2552700"/>
          </a:xfrm>
        </p:grpSpPr>
        <p:sp>
          <p:nvSpPr>
            <p:cNvPr id="7" name="Right Arrow 6"/>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 study</a:t>
              </a:r>
              <a:endParaRPr lang="en-US" sz="3600" b="1" dirty="0">
                <a:solidFill>
                  <a:schemeClr val="bg1"/>
                </a:solidFill>
                <a:latin typeface="Calibri" pitchFamily="34" charset="0"/>
              </a:endParaRPr>
            </a:p>
          </p:txBody>
        </p:sp>
      </p:grpSp>
      <p:grpSp>
        <p:nvGrpSpPr>
          <p:cNvPr id="74" name="Group 73"/>
          <p:cNvGrpSpPr/>
          <p:nvPr/>
        </p:nvGrpSpPr>
        <p:grpSpPr>
          <a:xfrm>
            <a:off x="1175905" y="6019802"/>
            <a:ext cx="4261123" cy="646331"/>
            <a:chOff x="1175904" y="6019800"/>
            <a:chExt cx="4261123" cy="646331"/>
          </a:xfrm>
        </p:grpSpPr>
        <p:sp>
          <p:nvSpPr>
            <p:cNvPr id="42008" name="TextBox 44"/>
            <p:cNvSpPr txBox="1">
              <a:spLocks noChangeArrowheads="1"/>
            </p:cNvSpPr>
            <p:nvPr/>
          </p:nvSpPr>
          <p:spPr bwMode="auto">
            <a:xfrm>
              <a:off x="1443561" y="6019800"/>
              <a:ext cx="3993466" cy="646331"/>
            </a:xfrm>
            <a:prstGeom prst="rect">
              <a:avLst/>
            </a:prstGeom>
            <a:noFill/>
            <a:ln w="9525">
              <a:noFill/>
              <a:miter lim="800000"/>
              <a:headEnd/>
              <a:tailEnd/>
            </a:ln>
          </p:spPr>
          <p:txBody>
            <a:bodyPr wrap="none">
              <a:spAutoFit/>
            </a:bodyPr>
            <a:lstStyle/>
            <a:p>
              <a:r>
                <a:rPr lang="en-US" sz="3600" dirty="0" smtClean="0">
                  <a:latin typeface="Calibri" pitchFamily="34" charset="0"/>
                </a:rPr>
                <a:t>= Case-control study</a:t>
              </a:r>
              <a:endParaRPr lang="en-US" sz="3600" dirty="0">
                <a:latin typeface="Calibri" pitchFamily="34" charset="0"/>
              </a:endParaRPr>
            </a:p>
          </p:txBody>
        </p:sp>
        <p:sp>
          <p:nvSpPr>
            <p:cNvPr id="44" name="Text Box 44"/>
            <p:cNvSpPr txBox="1">
              <a:spLocks noChangeArrowheads="1"/>
            </p:cNvSpPr>
            <p:nvPr/>
          </p:nvSpPr>
          <p:spPr bwMode="auto">
            <a:xfrm>
              <a:off x="1175904" y="62484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grpSp>
      <p:grpSp>
        <p:nvGrpSpPr>
          <p:cNvPr id="72" name="Group 71"/>
          <p:cNvGrpSpPr/>
          <p:nvPr/>
        </p:nvGrpSpPr>
        <p:grpSpPr>
          <a:xfrm>
            <a:off x="2476500" y="2133683"/>
            <a:ext cx="4049595" cy="3408785"/>
            <a:chOff x="2476500" y="2133681"/>
            <a:chExt cx="4049595" cy="3408785"/>
          </a:xfrm>
        </p:grpSpPr>
        <p:sp>
          <p:nvSpPr>
            <p:cNvPr id="40" name="Text Box 44"/>
            <p:cNvSpPr txBox="1">
              <a:spLocks noChangeArrowheads="1"/>
            </p:cNvSpPr>
            <p:nvPr/>
          </p:nvSpPr>
          <p:spPr bwMode="auto">
            <a:xfrm>
              <a:off x="2524125" y="21336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1" name="Text Box 44"/>
            <p:cNvSpPr txBox="1">
              <a:spLocks noChangeArrowheads="1"/>
            </p:cNvSpPr>
            <p:nvPr/>
          </p:nvSpPr>
          <p:spPr bwMode="auto">
            <a:xfrm>
              <a:off x="4057650" y="26822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2" name="Text Box 44"/>
            <p:cNvSpPr txBox="1">
              <a:spLocks noChangeArrowheads="1"/>
            </p:cNvSpPr>
            <p:nvPr/>
          </p:nvSpPr>
          <p:spPr bwMode="auto">
            <a:xfrm>
              <a:off x="4057650" y="528534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5" name="Text Box 44"/>
            <p:cNvSpPr txBox="1">
              <a:spLocks noChangeArrowheads="1"/>
            </p:cNvSpPr>
            <p:nvPr/>
          </p:nvSpPr>
          <p:spPr bwMode="auto">
            <a:xfrm>
              <a:off x="2476500" y="49209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6" name="Text Box 44"/>
            <p:cNvSpPr txBox="1">
              <a:spLocks noChangeArrowheads="1"/>
            </p:cNvSpPr>
            <p:nvPr/>
          </p:nvSpPr>
          <p:spPr bwMode="auto">
            <a:xfrm>
              <a:off x="2503945" y="27813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7" name="Text Box 44"/>
            <p:cNvSpPr txBox="1">
              <a:spLocks noChangeArrowheads="1"/>
            </p:cNvSpPr>
            <p:nvPr/>
          </p:nvSpPr>
          <p:spPr bwMode="auto">
            <a:xfrm>
              <a:off x="4043800" y="46863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8" name="Text Box 44"/>
            <p:cNvSpPr txBox="1">
              <a:spLocks noChangeArrowheads="1"/>
            </p:cNvSpPr>
            <p:nvPr/>
          </p:nvSpPr>
          <p:spPr bwMode="auto">
            <a:xfrm>
              <a:off x="4895850" y="27584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9" name="Text Box 44"/>
            <p:cNvSpPr txBox="1">
              <a:spLocks noChangeArrowheads="1"/>
            </p:cNvSpPr>
            <p:nvPr/>
          </p:nvSpPr>
          <p:spPr bwMode="auto">
            <a:xfrm>
              <a:off x="6259395" y="46923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58" name="Text Box 44"/>
            <p:cNvSpPr txBox="1">
              <a:spLocks noChangeArrowheads="1"/>
            </p:cNvSpPr>
            <p:nvPr/>
          </p:nvSpPr>
          <p:spPr bwMode="auto">
            <a:xfrm>
              <a:off x="4989787" y="4675085"/>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59" name="Text Box 44"/>
            <p:cNvSpPr txBox="1">
              <a:spLocks noChangeArrowheads="1"/>
            </p:cNvSpPr>
            <p:nvPr/>
          </p:nvSpPr>
          <p:spPr bwMode="auto">
            <a:xfrm>
              <a:off x="6248400" y="283992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60" name="Text Box 44"/>
            <p:cNvSpPr txBox="1">
              <a:spLocks noChangeArrowheads="1"/>
            </p:cNvSpPr>
            <p:nvPr/>
          </p:nvSpPr>
          <p:spPr bwMode="auto">
            <a:xfrm>
              <a:off x="4972050" y="53578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63" name="Text Box 44"/>
            <p:cNvSpPr txBox="1">
              <a:spLocks noChangeArrowheads="1"/>
            </p:cNvSpPr>
            <p:nvPr/>
          </p:nvSpPr>
          <p:spPr bwMode="auto">
            <a:xfrm>
              <a:off x="6237738" y="35242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grpSp>
      <p:pic>
        <p:nvPicPr>
          <p:cNvPr id="53" name="Picture 52"/>
          <p:cNvPicPr/>
          <p:nvPr/>
        </p:nvPicPr>
        <p:blipFill rotWithShape="1">
          <a:blip r:embed="rId3">
            <a:extLst>
              <a:ext uri="{28A0092B-C50C-407E-A947-70E740481C1C}">
                <a14:useLocalDpi xmlns:a14="http://schemas.microsoft.com/office/drawing/2010/main" val="0"/>
              </a:ext>
            </a:extLst>
          </a:blip>
          <a:srcRect t="1" r="89791" b="89696"/>
          <a:stretch/>
        </p:blipFill>
        <p:spPr>
          <a:xfrm>
            <a:off x="7391400" y="5305400"/>
            <a:ext cx="403226" cy="333400"/>
          </a:xfrm>
          <a:prstGeom prst="rect">
            <a:avLst/>
          </a:prstGeom>
        </p:spPr>
      </p:pic>
      <p:sp>
        <p:nvSpPr>
          <p:cNvPr id="54" name="Oval 21"/>
          <p:cNvSpPr>
            <a:spLocks noChangeArrowheads="1"/>
          </p:cNvSpPr>
          <p:nvPr/>
        </p:nvSpPr>
        <p:spPr bwMode="auto">
          <a:xfrm flipV="1">
            <a:off x="3009900" y="1434511"/>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62" name="Oval 21"/>
          <p:cNvSpPr>
            <a:spLocks noChangeArrowheads="1"/>
          </p:cNvSpPr>
          <p:nvPr/>
        </p:nvSpPr>
        <p:spPr bwMode="auto">
          <a:xfrm flipV="1">
            <a:off x="4524375" y="16133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65" name="Oval 21"/>
          <p:cNvSpPr>
            <a:spLocks noChangeArrowheads="1"/>
          </p:cNvSpPr>
          <p:nvPr/>
        </p:nvSpPr>
        <p:spPr bwMode="auto">
          <a:xfrm flipV="1">
            <a:off x="5276850" y="16895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grpSp>
        <p:nvGrpSpPr>
          <p:cNvPr id="15" name="Group 14"/>
          <p:cNvGrpSpPr/>
          <p:nvPr/>
        </p:nvGrpSpPr>
        <p:grpSpPr>
          <a:xfrm>
            <a:off x="338931" y="838202"/>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sp>
        <p:nvSpPr>
          <p:cNvPr id="77" name="Oval 76"/>
          <p:cNvSpPr/>
          <p:nvPr/>
        </p:nvSpPr>
        <p:spPr>
          <a:xfrm>
            <a:off x="2964431" y="1376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8" name="Oval 77"/>
          <p:cNvSpPr/>
          <p:nvPr/>
        </p:nvSpPr>
        <p:spPr>
          <a:xfrm>
            <a:off x="4464100" y="157097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9" name="Oval 78"/>
          <p:cNvSpPr/>
          <p:nvPr/>
        </p:nvSpPr>
        <p:spPr>
          <a:xfrm>
            <a:off x="5231380" y="16649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70" name="Group 69"/>
          <p:cNvGrpSpPr/>
          <p:nvPr/>
        </p:nvGrpSpPr>
        <p:grpSpPr>
          <a:xfrm>
            <a:off x="6248408" y="1371600"/>
            <a:ext cx="646331" cy="4987280"/>
            <a:chOff x="6001442" y="1221433"/>
            <a:chExt cx="646332" cy="4987280"/>
          </a:xfrm>
        </p:grpSpPr>
        <p:cxnSp>
          <p:nvCxnSpPr>
            <p:cNvPr id="17" name="Straight Arrow Connector 16"/>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2004" name="TextBox 37"/>
            <p:cNvSpPr txBox="1">
              <a:spLocks noChangeArrowheads="1"/>
            </p:cNvSpPr>
            <p:nvPr/>
          </p:nvSpPr>
          <p:spPr bwMode="auto">
            <a:xfrm rot="16200000">
              <a:off x="4256477" y="3429690"/>
              <a:ext cx="4136261"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sp>
        <p:nvSpPr>
          <p:cNvPr id="67" name="Oval 66"/>
          <p:cNvSpPr/>
          <p:nvPr/>
        </p:nvSpPr>
        <p:spPr>
          <a:xfrm>
            <a:off x="838200" y="62398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9181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eaLnBrk="0" hangingPunct="0"/>
            <a:r>
              <a:rPr lang="en-US" sz="4000" b="1" dirty="0" smtClean="0">
                <a:solidFill>
                  <a:srgbClr val="000000"/>
                </a:solidFill>
              </a:rPr>
              <a:t>What is person-time?</a:t>
            </a:r>
            <a:endParaRPr lang="en-US" sz="4000" b="1" dirty="0">
              <a:solidFill>
                <a:srgbClr val="000000"/>
              </a:solidFill>
            </a:endParaRPr>
          </a:p>
        </p:txBody>
      </p:sp>
      <p:sp>
        <p:nvSpPr>
          <p:cNvPr id="27650" name="Rectangle 3"/>
          <p:cNvSpPr>
            <a:spLocks noChangeArrowheads="1"/>
          </p:cNvSpPr>
          <p:nvPr/>
        </p:nvSpPr>
        <p:spPr bwMode="auto">
          <a:xfrm>
            <a:off x="228600" y="1066800"/>
            <a:ext cx="8610600" cy="5562600"/>
          </a:xfrm>
          <a:prstGeom prst="rect">
            <a:avLst/>
          </a:prstGeom>
          <a:noFill/>
          <a:ln w="9525">
            <a:noFill/>
            <a:miter lim="800000"/>
            <a:headEnd/>
            <a:tailEnd/>
          </a:ln>
        </p:spPr>
        <p:txBody>
          <a:bodyPr/>
          <a:lstStyle/>
          <a:p>
            <a:pPr marL="342900" indent="-342900" eaLnBrk="0" hangingPunct="0">
              <a:spcBef>
                <a:spcPct val="20000"/>
              </a:spcBef>
              <a:buFontTx/>
              <a:buChar char="•"/>
            </a:pPr>
            <a:endParaRPr lang="en-US" sz="2800" b="1" dirty="0" smtClean="0">
              <a:solidFill>
                <a:srgbClr val="000000"/>
              </a:solidFill>
            </a:endParaRPr>
          </a:p>
        </p:txBody>
      </p:sp>
      <p:sp>
        <p:nvSpPr>
          <p:cNvPr id="2" name="Rectangle 1"/>
          <p:cNvSpPr/>
          <p:nvPr/>
        </p:nvSpPr>
        <p:spPr>
          <a:xfrm>
            <a:off x="76200" y="762000"/>
            <a:ext cx="8915400" cy="6463308"/>
          </a:xfrm>
          <a:prstGeom prst="rect">
            <a:avLst/>
          </a:prstGeom>
        </p:spPr>
        <p:txBody>
          <a:bodyPr wrap="square">
            <a:spAutoFit/>
          </a:bodyPr>
          <a:lstStyle/>
          <a:p>
            <a:pPr marL="342900" indent="-342900">
              <a:buFont typeface="Arial" panose="020B0604020202020204" pitchFamily="34" charset="0"/>
              <a:buChar char="•"/>
            </a:pPr>
            <a:r>
              <a:rPr lang="en-US" sz="2800" dirty="0">
                <a:solidFill>
                  <a:srgbClr val="000000"/>
                </a:solidFill>
              </a:rPr>
              <a:t>T</a:t>
            </a:r>
            <a:r>
              <a:rPr lang="en-US" sz="2800" dirty="0" smtClean="0">
                <a:solidFill>
                  <a:srgbClr val="000000"/>
                </a:solidFill>
              </a:rPr>
              <a:t>he </a:t>
            </a:r>
            <a:r>
              <a:rPr lang="en-US" sz="2800" dirty="0">
                <a:solidFill>
                  <a:srgbClr val="000000"/>
                </a:solidFill>
              </a:rPr>
              <a:t>amount of time, in aggregate, any single person or group of persons has been observed. </a:t>
            </a:r>
            <a:endParaRPr lang="en-US" sz="2800" dirty="0" smtClean="0">
              <a:solidFill>
                <a:srgbClr val="000000"/>
              </a:solidFill>
            </a:endParaRPr>
          </a:p>
          <a:p>
            <a:pPr marL="342900" indent="-342900">
              <a:buFont typeface="Arial" panose="020B0604020202020204" pitchFamily="34" charset="0"/>
              <a:buChar char="•"/>
            </a:pPr>
            <a:endParaRPr lang="en-US" sz="800" dirty="0" smtClean="0">
              <a:solidFill>
                <a:srgbClr val="000000"/>
              </a:solidFill>
            </a:endParaRPr>
          </a:p>
          <a:p>
            <a:r>
              <a:rPr lang="en-US" sz="1000" dirty="0" smtClean="0">
                <a:solidFill>
                  <a:srgbClr val="000000"/>
                </a:solidFill>
              </a:rPr>
              <a:t> </a:t>
            </a:r>
          </a:p>
          <a:p>
            <a:pPr marL="342900" indent="-342900">
              <a:buFont typeface="Arial" panose="020B0604020202020204" pitchFamily="34" charset="0"/>
              <a:buChar char="•"/>
            </a:pPr>
            <a:r>
              <a:rPr lang="en-US" sz="2800" dirty="0" smtClean="0">
                <a:solidFill>
                  <a:srgbClr val="000000"/>
                </a:solidFill>
              </a:rPr>
              <a:t>For </a:t>
            </a:r>
            <a:r>
              <a:rPr lang="en-US" sz="2800" dirty="0">
                <a:solidFill>
                  <a:srgbClr val="000000"/>
                </a:solidFill>
              </a:rPr>
              <a:t>one person, person-time is simply the amount of time the person has been observed.</a:t>
            </a:r>
            <a:r>
              <a:rPr lang="en-US" sz="3200" dirty="0">
                <a:solidFill>
                  <a:srgbClr val="000000"/>
                </a:solidFill>
              </a:rPr>
              <a:t>  </a:t>
            </a:r>
            <a:endParaRPr lang="en-US" sz="3200" dirty="0" smtClean="0">
              <a:solidFill>
                <a:srgbClr val="000000"/>
              </a:solidFill>
            </a:endParaRPr>
          </a:p>
          <a:p>
            <a:pPr marL="342900" indent="-342900">
              <a:buFont typeface="Arial" panose="020B0604020202020204" pitchFamily="34" charset="0"/>
              <a:buChar char="•"/>
            </a:pPr>
            <a:endParaRPr lang="en-US" sz="800" dirty="0" smtClean="0">
              <a:solidFill>
                <a:srgbClr val="000000"/>
              </a:solidFill>
            </a:endParaRPr>
          </a:p>
          <a:p>
            <a:pPr marL="342900" indent="-342900">
              <a:buFont typeface="Arial" panose="020B0604020202020204" pitchFamily="34" charset="0"/>
              <a:buChar char="•"/>
            </a:pPr>
            <a:endParaRPr lang="en-US" sz="800" dirty="0" smtClean="0">
              <a:solidFill>
                <a:srgbClr val="000000"/>
              </a:solidFill>
            </a:endParaRPr>
          </a:p>
          <a:p>
            <a:pPr marL="342900" indent="-342900">
              <a:buFont typeface="Arial" panose="020B0604020202020204" pitchFamily="34" charset="0"/>
              <a:buChar char="•"/>
            </a:pPr>
            <a:r>
              <a:rPr lang="en-US" sz="2800" dirty="0" smtClean="0">
                <a:solidFill>
                  <a:srgbClr val="000000"/>
                </a:solidFill>
              </a:rPr>
              <a:t>For </a:t>
            </a:r>
            <a:r>
              <a:rPr lang="en-US" sz="2800" dirty="0">
                <a:solidFill>
                  <a:srgbClr val="000000"/>
                </a:solidFill>
              </a:rPr>
              <a:t>a group of persons, it is the sum of the individual amounts of time each person has been </a:t>
            </a:r>
            <a:r>
              <a:rPr lang="en-US" sz="2800" dirty="0" smtClean="0">
                <a:solidFill>
                  <a:srgbClr val="000000"/>
                </a:solidFill>
              </a:rPr>
              <a:t>observed. </a:t>
            </a:r>
          </a:p>
          <a:p>
            <a:pPr marL="342900" indent="-342900">
              <a:buFont typeface="Arial" panose="020B0604020202020204" pitchFamily="34" charset="0"/>
              <a:buChar char="•"/>
            </a:pPr>
            <a:endParaRPr lang="en-US" sz="800" dirty="0" smtClean="0">
              <a:solidFill>
                <a:srgbClr val="000000"/>
              </a:solidFill>
            </a:endParaRPr>
          </a:p>
          <a:p>
            <a:pPr marL="342900" indent="-342900">
              <a:buFont typeface="Arial" panose="020B0604020202020204" pitchFamily="34" charset="0"/>
              <a:buChar char="•"/>
            </a:pPr>
            <a:endParaRPr lang="en-US" sz="800" dirty="0" smtClean="0">
              <a:solidFill>
                <a:srgbClr val="000000"/>
              </a:solidFill>
            </a:endParaRPr>
          </a:p>
          <a:p>
            <a:pPr marL="342900" indent="-342900">
              <a:buFont typeface="Arial" panose="020B0604020202020204" pitchFamily="34" charset="0"/>
              <a:buChar char="•"/>
            </a:pPr>
            <a:r>
              <a:rPr lang="en-US" sz="2800" dirty="0">
                <a:solidFill>
                  <a:srgbClr val="000000"/>
                </a:solidFill>
              </a:rPr>
              <a:t>F</a:t>
            </a:r>
            <a:r>
              <a:rPr lang="en-US" sz="2800" dirty="0" smtClean="0">
                <a:solidFill>
                  <a:srgbClr val="000000"/>
                </a:solidFill>
              </a:rPr>
              <a:t>or a group, </a:t>
            </a:r>
            <a:r>
              <a:rPr lang="en-US" sz="2800" dirty="0">
                <a:solidFill>
                  <a:srgbClr val="000000"/>
                </a:solidFill>
              </a:rPr>
              <a:t>a</a:t>
            </a:r>
            <a:r>
              <a:rPr lang="en-US" sz="2800" dirty="0" smtClean="0">
                <a:solidFill>
                  <a:srgbClr val="000000"/>
                </a:solidFill>
              </a:rPr>
              <a:t> different kind of time than we are used to:  </a:t>
            </a:r>
          </a:p>
          <a:p>
            <a:pPr marL="914400" lvl="1" indent="-457200">
              <a:buFont typeface="Times New Roman" panose="02020603050405020304" pitchFamily="18" charset="0"/>
              <a:buChar char="–"/>
            </a:pPr>
            <a:r>
              <a:rPr lang="en-US" dirty="0">
                <a:solidFill>
                  <a:srgbClr val="000000"/>
                </a:solidFill>
              </a:rPr>
              <a:t>Not a stretch of </a:t>
            </a:r>
            <a:r>
              <a:rPr lang="en-US" dirty="0" smtClean="0">
                <a:solidFill>
                  <a:srgbClr val="000000"/>
                </a:solidFill>
              </a:rPr>
              <a:t>continuous time (e.g., 5 consecutive years) </a:t>
            </a:r>
          </a:p>
          <a:p>
            <a:pPr marL="914400" lvl="1" indent="-457200">
              <a:buFont typeface="Times New Roman" panose="02020603050405020304" pitchFamily="18" charset="0"/>
              <a:buChar char="–"/>
            </a:pPr>
            <a:r>
              <a:rPr lang="en-US" dirty="0" smtClean="0">
                <a:solidFill>
                  <a:srgbClr val="000000"/>
                </a:solidFill>
              </a:rPr>
              <a:t>Instead, an aggregation (or collection) of individual blocks of time contributed by each person in the cohort</a:t>
            </a:r>
          </a:p>
          <a:p>
            <a:pPr marL="914400" lvl="1" indent="-457200">
              <a:buFont typeface="Times New Roman" panose="02020603050405020304" pitchFamily="18" charset="0"/>
              <a:buChar char="–"/>
            </a:pPr>
            <a:endParaRPr lang="en-US" sz="800" dirty="0" smtClean="0">
              <a:solidFill>
                <a:srgbClr val="000000"/>
              </a:solidFill>
            </a:endParaRPr>
          </a:p>
          <a:p>
            <a:pPr marL="342900" indent="-342900">
              <a:buFont typeface="Arial" panose="020B0604020202020204" pitchFamily="34" charset="0"/>
              <a:buChar char="•"/>
            </a:pPr>
            <a:r>
              <a:rPr lang="en-US" sz="2800" dirty="0" smtClean="0">
                <a:solidFill>
                  <a:srgbClr val="000000"/>
                </a:solidFill>
              </a:rPr>
              <a:t> This sum can be expressed in any time unit:  Person-years, person-months, person-days, etc.</a:t>
            </a:r>
          </a:p>
          <a:p>
            <a:pPr marL="342900" indent="-342900">
              <a:buFont typeface="Arial" panose="020B0604020202020204" pitchFamily="34" charset="0"/>
              <a:buChar char="•"/>
            </a:pPr>
            <a:endParaRPr lang="en-US" sz="2800" dirty="0">
              <a:solidFill>
                <a:srgbClr val="000000"/>
              </a:solidFill>
            </a:endParaRPr>
          </a:p>
        </p:txBody>
      </p:sp>
    </p:spTree>
    <p:extLst>
      <p:ext uri="{BB962C8B-B14F-4D97-AF65-F5344CB8AC3E}">
        <p14:creationId xmlns:p14="http://schemas.microsoft.com/office/powerpoint/2010/main" val="3515104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26"/>
          <p:cNvSpPr>
            <a:spLocks noChangeArrowheads="1"/>
          </p:cNvSpPr>
          <p:nvPr/>
        </p:nvSpPr>
        <p:spPr bwMode="auto">
          <a:xfrm>
            <a:off x="228600" y="-152400"/>
            <a:ext cx="8610600" cy="1600200"/>
          </a:xfrm>
          <a:prstGeom prst="rect">
            <a:avLst/>
          </a:prstGeom>
          <a:noFill/>
          <a:ln w="9525">
            <a:noFill/>
            <a:miter lim="800000"/>
            <a:headEnd/>
            <a:tailEnd/>
          </a:ln>
        </p:spPr>
        <p:txBody>
          <a:bodyPr anchor="ctr"/>
          <a:lstStyle/>
          <a:p>
            <a:pPr algn="ctr" eaLnBrk="0" hangingPunct="0"/>
            <a:r>
              <a:rPr lang="en-US" sz="2800" b="1" dirty="0">
                <a:solidFill>
                  <a:srgbClr val="000000"/>
                </a:solidFill>
              </a:rPr>
              <a:t>Calculating an Average Incidence Rate: </a:t>
            </a:r>
            <a:endParaRPr lang="en-US" sz="2800" b="1" dirty="0" smtClean="0">
              <a:solidFill>
                <a:srgbClr val="000000"/>
              </a:solidFill>
            </a:endParaRPr>
          </a:p>
          <a:p>
            <a:pPr algn="ctr" eaLnBrk="0" hangingPunct="0"/>
            <a:r>
              <a:rPr lang="en-US" sz="2800" b="1" dirty="0" smtClean="0">
                <a:solidFill>
                  <a:srgbClr val="000000"/>
                </a:solidFill>
              </a:rPr>
              <a:t>Obtaining </a:t>
            </a:r>
            <a:r>
              <a:rPr lang="en-US" sz="2800" b="1" dirty="0">
                <a:solidFill>
                  <a:srgbClr val="000000"/>
                </a:solidFill>
              </a:rPr>
              <a:t>the Denominator</a:t>
            </a:r>
          </a:p>
        </p:txBody>
      </p:sp>
      <p:sp>
        <p:nvSpPr>
          <p:cNvPr id="35842" name="Rectangle 1027"/>
          <p:cNvSpPr>
            <a:spLocks noChangeArrowheads="1"/>
          </p:cNvSpPr>
          <p:nvPr/>
        </p:nvSpPr>
        <p:spPr bwMode="auto">
          <a:xfrm>
            <a:off x="0" y="1828800"/>
            <a:ext cx="8915400" cy="4495800"/>
          </a:xfrm>
          <a:prstGeom prst="rect">
            <a:avLst/>
          </a:prstGeom>
          <a:noFill/>
          <a:ln w="9525">
            <a:noFill/>
            <a:miter lim="800000"/>
            <a:headEnd/>
            <a:tailEnd/>
          </a:ln>
        </p:spPr>
        <p:txBody>
          <a:bodyPr/>
          <a:lstStyle/>
          <a:p>
            <a:pPr eaLnBrk="0" hangingPunct="0">
              <a:spcBef>
                <a:spcPct val="20000"/>
              </a:spcBef>
            </a:pPr>
            <a:endParaRPr lang="en-US" sz="2800" dirty="0">
              <a:solidFill>
                <a:srgbClr val="000000"/>
              </a:solidFill>
            </a:endParaRPr>
          </a:p>
        </p:txBody>
      </p:sp>
      <p:graphicFrame>
        <p:nvGraphicFramePr>
          <p:cNvPr id="2" name="Table 1"/>
          <p:cNvGraphicFramePr>
            <a:graphicFrameLocks noGrp="1"/>
          </p:cNvGraphicFramePr>
          <p:nvPr>
            <p:extLst/>
          </p:nvPr>
        </p:nvGraphicFramePr>
        <p:xfrm>
          <a:off x="152400" y="1295400"/>
          <a:ext cx="3124200" cy="5344304"/>
        </p:xfrm>
        <a:graphic>
          <a:graphicData uri="http://schemas.openxmlformats.org/drawingml/2006/table">
            <a:tbl>
              <a:tblPr firstRow="1" bandRow="1">
                <a:tableStyleId>{5C22544A-7EE6-4342-B048-85BDC9FD1C3A}</a:tableStyleId>
              </a:tblPr>
              <a:tblGrid>
                <a:gridCol w="1494182">
                  <a:extLst>
                    <a:ext uri="{9D8B030D-6E8A-4147-A177-3AD203B41FA5}">
                      <a16:colId xmlns:a16="http://schemas.microsoft.com/office/drawing/2014/main" xmlns="" val="20000"/>
                    </a:ext>
                  </a:extLst>
                </a:gridCol>
                <a:gridCol w="1630018">
                  <a:extLst>
                    <a:ext uri="{9D8B030D-6E8A-4147-A177-3AD203B41FA5}">
                      <a16:colId xmlns:a16="http://schemas.microsoft.com/office/drawing/2014/main" xmlns="" val="20001"/>
                    </a:ext>
                  </a:extLst>
                </a:gridCol>
              </a:tblGrid>
              <a:tr h="692444">
                <a:tc>
                  <a:txBody>
                    <a:bodyPr/>
                    <a:lstStyle/>
                    <a:p>
                      <a:pPr algn="ctr"/>
                      <a:r>
                        <a:rPr lang="en-US" dirty="0" smtClean="0"/>
                        <a:t>Person Number</a:t>
                      </a:r>
                      <a:endParaRPr lang="en-US" dirty="0"/>
                    </a:p>
                  </a:txBody>
                  <a:tcPr/>
                </a:tc>
                <a:tc>
                  <a:txBody>
                    <a:bodyPr/>
                    <a:lstStyle/>
                    <a:p>
                      <a:pPr algn="ctr"/>
                      <a:r>
                        <a:rPr lang="en-US" dirty="0" smtClean="0"/>
                        <a:t>Months of follow-up</a:t>
                      </a:r>
                      <a:endParaRPr lang="en-US" dirty="0"/>
                    </a:p>
                  </a:txBody>
                  <a:tcPr/>
                </a:tc>
                <a:extLst>
                  <a:ext uri="{0D108BD9-81ED-4DB2-BD59-A6C34878D82A}">
                    <a16:rowId xmlns:a16="http://schemas.microsoft.com/office/drawing/2014/main" xmlns="" val="10000"/>
                  </a:ext>
                </a:extLst>
              </a:tr>
              <a:tr h="401178">
                <a:tc>
                  <a:txBody>
                    <a:bodyPr/>
                    <a:lstStyle/>
                    <a:p>
                      <a:pPr algn="ctr"/>
                      <a:r>
                        <a:rPr lang="en-US" dirty="0" smtClean="0"/>
                        <a:t>1</a:t>
                      </a:r>
                      <a:endParaRPr lang="en-US" dirty="0"/>
                    </a:p>
                  </a:txBody>
                  <a:tcPr/>
                </a:tc>
                <a:tc>
                  <a:txBody>
                    <a:bodyPr/>
                    <a:lstStyle/>
                    <a:p>
                      <a:pPr algn="ctr"/>
                      <a:r>
                        <a:rPr lang="en-US" dirty="0" smtClean="0"/>
                        <a:t>1</a:t>
                      </a:r>
                      <a:endParaRPr lang="en-US" dirty="0"/>
                    </a:p>
                  </a:txBody>
                  <a:tcPr/>
                </a:tc>
                <a:extLst>
                  <a:ext uri="{0D108BD9-81ED-4DB2-BD59-A6C34878D82A}">
                    <a16:rowId xmlns:a16="http://schemas.microsoft.com/office/drawing/2014/main" xmlns="" val="10001"/>
                  </a:ext>
                </a:extLst>
              </a:tr>
              <a:tr h="401178">
                <a:tc>
                  <a:txBody>
                    <a:bodyPr/>
                    <a:lstStyle/>
                    <a:p>
                      <a:pPr algn="ctr"/>
                      <a:r>
                        <a:rPr lang="en-US" dirty="0" smtClean="0"/>
                        <a:t>2</a:t>
                      </a:r>
                      <a:endParaRPr lang="en-US" dirty="0"/>
                    </a:p>
                  </a:txBody>
                  <a:tcPr/>
                </a:tc>
                <a:tc>
                  <a:txBody>
                    <a:bodyPr/>
                    <a:lstStyle/>
                    <a:p>
                      <a:pPr algn="ctr"/>
                      <a:r>
                        <a:rPr lang="en-US" dirty="0" smtClean="0"/>
                        <a:t>17</a:t>
                      </a:r>
                      <a:endParaRPr lang="en-US" dirty="0"/>
                    </a:p>
                  </a:txBody>
                  <a:tcPr/>
                </a:tc>
                <a:extLst>
                  <a:ext uri="{0D108BD9-81ED-4DB2-BD59-A6C34878D82A}">
                    <a16:rowId xmlns:a16="http://schemas.microsoft.com/office/drawing/2014/main" xmlns="" val="10002"/>
                  </a:ext>
                </a:extLst>
              </a:tr>
              <a:tr h="401178">
                <a:tc>
                  <a:txBody>
                    <a:bodyPr/>
                    <a:lstStyle/>
                    <a:p>
                      <a:pPr algn="ctr"/>
                      <a:r>
                        <a:rPr lang="en-US" dirty="0" smtClean="0"/>
                        <a:t>3</a:t>
                      </a:r>
                      <a:endParaRPr lang="en-US" dirty="0"/>
                    </a:p>
                  </a:txBody>
                  <a:tcPr/>
                </a:tc>
                <a:tc>
                  <a:txBody>
                    <a:bodyPr/>
                    <a:lstStyle/>
                    <a:p>
                      <a:pPr algn="ctr"/>
                      <a:r>
                        <a:rPr lang="en-US" dirty="0" smtClean="0"/>
                        <a:t>20</a:t>
                      </a:r>
                      <a:endParaRPr lang="en-US" dirty="0"/>
                    </a:p>
                  </a:txBody>
                  <a:tcPr/>
                </a:tc>
                <a:extLst>
                  <a:ext uri="{0D108BD9-81ED-4DB2-BD59-A6C34878D82A}">
                    <a16:rowId xmlns:a16="http://schemas.microsoft.com/office/drawing/2014/main" xmlns="" val="10003"/>
                  </a:ext>
                </a:extLst>
              </a:tr>
              <a:tr h="401178">
                <a:tc>
                  <a:txBody>
                    <a:bodyPr/>
                    <a:lstStyle/>
                    <a:p>
                      <a:pPr algn="ctr"/>
                      <a:r>
                        <a:rPr lang="en-US" dirty="0" smtClean="0"/>
                        <a:t>4</a:t>
                      </a:r>
                      <a:endParaRPr lang="en-US" dirty="0"/>
                    </a:p>
                  </a:txBody>
                  <a:tcPr/>
                </a:tc>
                <a:tc>
                  <a:txBody>
                    <a:bodyPr/>
                    <a:lstStyle/>
                    <a:p>
                      <a:pPr algn="ctr"/>
                      <a:r>
                        <a:rPr lang="en-US" dirty="0" smtClean="0"/>
                        <a:t>9</a:t>
                      </a:r>
                      <a:endParaRPr lang="en-US" dirty="0"/>
                    </a:p>
                  </a:txBody>
                  <a:tcPr/>
                </a:tc>
                <a:extLst>
                  <a:ext uri="{0D108BD9-81ED-4DB2-BD59-A6C34878D82A}">
                    <a16:rowId xmlns:a16="http://schemas.microsoft.com/office/drawing/2014/main" xmlns="" val="10004"/>
                  </a:ext>
                </a:extLst>
              </a:tr>
              <a:tr h="401178">
                <a:tc>
                  <a:txBody>
                    <a:bodyPr/>
                    <a:lstStyle/>
                    <a:p>
                      <a:pPr algn="ctr"/>
                      <a:r>
                        <a:rPr lang="en-US" dirty="0" smtClean="0"/>
                        <a:t>5</a:t>
                      </a:r>
                      <a:endParaRPr lang="en-US" dirty="0"/>
                    </a:p>
                  </a:txBody>
                  <a:tcPr/>
                </a:tc>
                <a:tc>
                  <a:txBody>
                    <a:bodyPr/>
                    <a:lstStyle/>
                    <a:p>
                      <a:pPr algn="ctr"/>
                      <a:r>
                        <a:rPr lang="en-US" dirty="0" smtClean="0"/>
                        <a:t>24</a:t>
                      </a:r>
                      <a:endParaRPr lang="en-US" dirty="0"/>
                    </a:p>
                  </a:txBody>
                  <a:tcPr/>
                </a:tc>
                <a:extLst>
                  <a:ext uri="{0D108BD9-81ED-4DB2-BD59-A6C34878D82A}">
                    <a16:rowId xmlns:a16="http://schemas.microsoft.com/office/drawing/2014/main" xmlns="" val="10005"/>
                  </a:ext>
                </a:extLst>
              </a:tr>
              <a:tr h="401178">
                <a:tc>
                  <a:txBody>
                    <a:bodyPr/>
                    <a:lstStyle/>
                    <a:p>
                      <a:pPr algn="ctr"/>
                      <a:r>
                        <a:rPr lang="en-US" dirty="0" smtClean="0"/>
                        <a:t>6</a:t>
                      </a:r>
                      <a:endParaRPr lang="en-US" dirty="0"/>
                    </a:p>
                  </a:txBody>
                  <a:tcPr/>
                </a:tc>
                <a:tc>
                  <a:txBody>
                    <a:bodyPr/>
                    <a:lstStyle/>
                    <a:p>
                      <a:pPr algn="ctr"/>
                      <a:r>
                        <a:rPr lang="en-US" dirty="0" smtClean="0"/>
                        <a:t>16</a:t>
                      </a:r>
                      <a:endParaRPr lang="en-US" dirty="0"/>
                    </a:p>
                  </a:txBody>
                  <a:tcPr/>
                </a:tc>
                <a:extLst>
                  <a:ext uri="{0D108BD9-81ED-4DB2-BD59-A6C34878D82A}">
                    <a16:rowId xmlns:a16="http://schemas.microsoft.com/office/drawing/2014/main" xmlns="" val="10006"/>
                  </a:ext>
                </a:extLst>
              </a:tr>
              <a:tr h="401178">
                <a:tc>
                  <a:txBody>
                    <a:bodyPr/>
                    <a:lstStyle/>
                    <a:p>
                      <a:pPr algn="ctr"/>
                      <a:r>
                        <a:rPr lang="en-US" dirty="0" smtClean="0"/>
                        <a:t>7</a:t>
                      </a:r>
                      <a:endParaRPr lang="en-US" dirty="0"/>
                    </a:p>
                  </a:txBody>
                  <a:tcPr/>
                </a:tc>
                <a:tc>
                  <a:txBody>
                    <a:bodyPr/>
                    <a:lstStyle/>
                    <a:p>
                      <a:pPr algn="ctr"/>
                      <a:r>
                        <a:rPr lang="en-US" dirty="0" smtClean="0"/>
                        <a:t>2</a:t>
                      </a:r>
                      <a:endParaRPr lang="en-US" dirty="0"/>
                    </a:p>
                  </a:txBody>
                  <a:tcPr/>
                </a:tc>
                <a:extLst>
                  <a:ext uri="{0D108BD9-81ED-4DB2-BD59-A6C34878D82A}">
                    <a16:rowId xmlns:a16="http://schemas.microsoft.com/office/drawing/2014/main" xmlns="" val="10007"/>
                  </a:ext>
                </a:extLst>
              </a:tr>
              <a:tr h="401178">
                <a:tc>
                  <a:txBody>
                    <a:bodyPr/>
                    <a:lstStyle/>
                    <a:p>
                      <a:pPr algn="ctr"/>
                      <a:r>
                        <a:rPr lang="en-US" dirty="0" smtClean="0"/>
                        <a:t>8</a:t>
                      </a:r>
                      <a:endParaRPr lang="en-US" dirty="0"/>
                    </a:p>
                  </a:txBody>
                  <a:tcPr/>
                </a:tc>
                <a:tc>
                  <a:txBody>
                    <a:bodyPr/>
                    <a:lstStyle/>
                    <a:p>
                      <a:pPr algn="ctr"/>
                      <a:r>
                        <a:rPr lang="en-US" dirty="0" smtClean="0"/>
                        <a:t>13</a:t>
                      </a:r>
                      <a:endParaRPr lang="en-US" dirty="0"/>
                    </a:p>
                  </a:txBody>
                  <a:tcPr/>
                </a:tc>
                <a:extLst>
                  <a:ext uri="{0D108BD9-81ED-4DB2-BD59-A6C34878D82A}">
                    <a16:rowId xmlns:a16="http://schemas.microsoft.com/office/drawing/2014/main" xmlns="" val="10008"/>
                  </a:ext>
                </a:extLst>
              </a:tr>
              <a:tr h="401178">
                <a:tc>
                  <a:txBody>
                    <a:bodyPr/>
                    <a:lstStyle/>
                    <a:p>
                      <a:pPr algn="ctr"/>
                      <a:r>
                        <a:rPr lang="en-US" dirty="0" smtClean="0"/>
                        <a:t>9</a:t>
                      </a:r>
                      <a:endParaRPr lang="en-US" dirty="0"/>
                    </a:p>
                  </a:txBody>
                  <a:tcPr/>
                </a:tc>
                <a:tc>
                  <a:txBody>
                    <a:bodyPr/>
                    <a:lstStyle/>
                    <a:p>
                      <a:pPr algn="ctr"/>
                      <a:r>
                        <a:rPr lang="en-US" dirty="0" smtClean="0"/>
                        <a:t>10</a:t>
                      </a:r>
                      <a:endParaRPr lang="en-US" dirty="0"/>
                    </a:p>
                  </a:txBody>
                  <a:tcPr/>
                </a:tc>
                <a:extLst>
                  <a:ext uri="{0D108BD9-81ED-4DB2-BD59-A6C34878D82A}">
                    <a16:rowId xmlns:a16="http://schemas.microsoft.com/office/drawing/2014/main" xmlns="" val="10009"/>
                  </a:ext>
                </a:extLst>
              </a:tr>
              <a:tr h="401178">
                <a:tc>
                  <a:txBody>
                    <a:bodyPr/>
                    <a:lstStyle/>
                    <a:p>
                      <a:pPr algn="ctr"/>
                      <a:r>
                        <a:rPr lang="en-US" dirty="0" smtClean="0"/>
                        <a:t>10</a:t>
                      </a:r>
                      <a:endParaRPr lang="en-US" dirty="0"/>
                    </a:p>
                  </a:txBody>
                  <a:tcPr/>
                </a:tc>
                <a:tc>
                  <a:txBody>
                    <a:bodyPr/>
                    <a:lstStyle/>
                    <a:p>
                      <a:pPr algn="ctr"/>
                      <a:r>
                        <a:rPr lang="en-US" dirty="0" smtClean="0"/>
                        <a:t>3</a:t>
                      </a:r>
                      <a:endParaRPr lang="en-US" dirty="0"/>
                    </a:p>
                  </a:txBody>
                  <a:tcPr/>
                </a:tc>
                <a:extLst>
                  <a:ext uri="{0D108BD9-81ED-4DB2-BD59-A6C34878D82A}">
                    <a16:rowId xmlns:a16="http://schemas.microsoft.com/office/drawing/2014/main" xmlns="" val="10010"/>
                  </a:ext>
                </a:extLst>
              </a:tr>
              <a:tr h="401178">
                <a:tc>
                  <a:txBody>
                    <a:bodyPr/>
                    <a:lstStyle/>
                    <a:p>
                      <a:pPr algn="ctr"/>
                      <a:r>
                        <a:rPr lang="en-US" dirty="0" smtClean="0"/>
                        <a:t>Total</a:t>
                      </a:r>
                      <a:endParaRPr lang="en-US" dirty="0"/>
                    </a:p>
                  </a:txBody>
                  <a:tcPr/>
                </a:tc>
                <a:tc>
                  <a:txBody>
                    <a:bodyPr/>
                    <a:lstStyle/>
                    <a:p>
                      <a:pPr algn="ctr"/>
                      <a:r>
                        <a:rPr lang="en-US" dirty="0" smtClean="0"/>
                        <a:t>115 person-months</a:t>
                      </a:r>
                      <a:endParaRPr lang="en-US" dirty="0"/>
                    </a:p>
                  </a:txBody>
                  <a:tcPr/>
                </a:tc>
                <a:extLst>
                  <a:ext uri="{0D108BD9-81ED-4DB2-BD59-A6C34878D82A}">
                    <a16:rowId xmlns:a16="http://schemas.microsoft.com/office/drawing/2014/main" xmlns="" val="10011"/>
                  </a:ext>
                </a:extLst>
              </a:tr>
            </a:tbl>
          </a:graphicData>
        </a:graphic>
      </p:graphicFrame>
      <p:sp>
        <p:nvSpPr>
          <p:cNvPr id="35884" name="TextBox 3"/>
          <p:cNvSpPr txBox="1">
            <a:spLocks noChangeArrowheads="1"/>
          </p:cNvSpPr>
          <p:nvPr/>
        </p:nvSpPr>
        <p:spPr bwMode="auto">
          <a:xfrm>
            <a:off x="3352800" y="1066800"/>
            <a:ext cx="5791200" cy="1477328"/>
          </a:xfrm>
          <a:prstGeom prst="rect">
            <a:avLst/>
          </a:prstGeom>
          <a:noFill/>
          <a:ln w="9525">
            <a:noFill/>
            <a:miter lim="800000"/>
            <a:headEnd/>
            <a:tailEnd/>
          </a:ln>
        </p:spPr>
        <p:txBody>
          <a:bodyPr wrap="square">
            <a:spAutoFit/>
          </a:bodyPr>
          <a:lstStyle/>
          <a:p>
            <a:pPr eaLnBrk="0" hangingPunct="0"/>
            <a:r>
              <a:rPr lang="en-US" dirty="0" smtClean="0">
                <a:solidFill>
                  <a:srgbClr val="000000"/>
                </a:solidFill>
              </a:rPr>
              <a:t>Incidence </a:t>
            </a:r>
            <a:r>
              <a:rPr lang="en-US" dirty="0">
                <a:solidFill>
                  <a:srgbClr val="000000"/>
                </a:solidFill>
              </a:rPr>
              <a:t>rate = </a:t>
            </a:r>
            <a:r>
              <a:rPr lang="en-US" dirty="0" smtClean="0">
                <a:solidFill>
                  <a:srgbClr val="000000"/>
                </a:solidFill>
              </a:rPr>
              <a:t>E/NT</a:t>
            </a:r>
          </a:p>
          <a:p>
            <a:pPr eaLnBrk="0" hangingPunct="0"/>
            <a:endParaRPr lang="en-US" sz="800" dirty="0" smtClean="0">
              <a:solidFill>
                <a:srgbClr val="000000"/>
              </a:solidFill>
            </a:endParaRPr>
          </a:p>
          <a:p>
            <a:pPr eaLnBrk="0" hangingPunct="0"/>
            <a:r>
              <a:rPr lang="en-US" dirty="0" smtClean="0">
                <a:solidFill>
                  <a:srgbClr val="000000"/>
                </a:solidFill>
              </a:rPr>
              <a:t>E= 6 </a:t>
            </a:r>
            <a:r>
              <a:rPr lang="en-US" dirty="0">
                <a:solidFill>
                  <a:srgbClr val="000000"/>
                </a:solidFill>
              </a:rPr>
              <a:t>deaths (events</a:t>
            </a:r>
            <a:r>
              <a:rPr lang="en-US" dirty="0" smtClean="0">
                <a:solidFill>
                  <a:srgbClr val="000000"/>
                </a:solidFill>
              </a:rPr>
              <a:t>)</a:t>
            </a:r>
          </a:p>
          <a:p>
            <a:pPr eaLnBrk="0" hangingPunct="0"/>
            <a:r>
              <a:rPr lang="en-US" dirty="0" smtClean="0">
                <a:solidFill>
                  <a:srgbClr val="000000"/>
                </a:solidFill>
              </a:rPr>
              <a:t>NT = 115 person-months</a:t>
            </a:r>
            <a:endParaRPr lang="en-US" dirty="0">
              <a:solidFill>
                <a:srgbClr val="000000"/>
              </a:solidFill>
            </a:endParaRPr>
          </a:p>
          <a:p>
            <a:pPr eaLnBrk="0" hangingPunct="0"/>
            <a:endParaRPr lang="en-US" sz="1000" dirty="0">
              <a:solidFill>
                <a:srgbClr val="000000"/>
              </a:solidFill>
            </a:endParaRPr>
          </a:p>
        </p:txBody>
      </p:sp>
      <p:sp>
        <p:nvSpPr>
          <p:cNvPr id="3" name="Oval 2"/>
          <p:cNvSpPr/>
          <p:nvPr/>
        </p:nvSpPr>
        <p:spPr bwMode="auto">
          <a:xfrm>
            <a:off x="1828800" y="5943600"/>
            <a:ext cx="1219200" cy="7620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
        <p:nvSpPr>
          <p:cNvPr id="5" name="TextBox 4"/>
          <p:cNvSpPr txBox="1"/>
          <p:nvPr/>
        </p:nvSpPr>
        <p:spPr>
          <a:xfrm>
            <a:off x="3429000" y="2286000"/>
            <a:ext cx="5638800" cy="2923877"/>
          </a:xfrm>
          <a:prstGeom prst="rect">
            <a:avLst/>
          </a:prstGeom>
          <a:noFill/>
        </p:spPr>
        <p:txBody>
          <a:bodyPr wrap="square" rtlCol="0">
            <a:spAutoFit/>
          </a:bodyPr>
          <a:lstStyle/>
          <a:p>
            <a:pPr eaLnBrk="0" hangingPunct="0"/>
            <a:r>
              <a:rPr lang="en-US" dirty="0">
                <a:solidFill>
                  <a:srgbClr val="000000"/>
                </a:solidFill>
              </a:rPr>
              <a:t>6/115 person-months</a:t>
            </a:r>
          </a:p>
          <a:p>
            <a:pPr eaLnBrk="0" hangingPunct="0"/>
            <a:r>
              <a:rPr lang="en-US" dirty="0">
                <a:solidFill>
                  <a:srgbClr val="000000"/>
                </a:solidFill>
              </a:rPr>
              <a:t>6/9.583 person-years</a:t>
            </a:r>
          </a:p>
          <a:p>
            <a:pPr eaLnBrk="0" hangingPunct="0"/>
            <a:endParaRPr lang="en-US" sz="800" dirty="0">
              <a:solidFill>
                <a:srgbClr val="000000"/>
              </a:solidFill>
            </a:endParaRPr>
          </a:p>
          <a:p>
            <a:pPr eaLnBrk="0" hangingPunct="0"/>
            <a:r>
              <a:rPr lang="en-US" dirty="0">
                <a:solidFill>
                  <a:srgbClr val="000000"/>
                </a:solidFill>
              </a:rPr>
              <a:t>= 0.626 per person-year</a:t>
            </a:r>
          </a:p>
          <a:p>
            <a:pPr eaLnBrk="0" hangingPunct="0"/>
            <a:r>
              <a:rPr lang="en-US" dirty="0">
                <a:solidFill>
                  <a:srgbClr val="000000"/>
                </a:solidFill>
              </a:rPr>
              <a:t>= 6.26 per 10 person-years</a:t>
            </a:r>
          </a:p>
          <a:p>
            <a:pPr eaLnBrk="0" hangingPunct="0"/>
            <a:r>
              <a:rPr lang="en-US" dirty="0">
                <a:solidFill>
                  <a:srgbClr val="000000"/>
                </a:solidFill>
              </a:rPr>
              <a:t>= 62.6 per 100 person-years</a:t>
            </a:r>
          </a:p>
          <a:p>
            <a:pPr eaLnBrk="0" hangingPunct="0"/>
            <a:endParaRPr lang="en-US" sz="800" dirty="0">
              <a:solidFill>
                <a:srgbClr val="000000"/>
              </a:solidFill>
            </a:endParaRPr>
          </a:p>
          <a:p>
            <a:pPr eaLnBrk="0" hangingPunct="0"/>
            <a:r>
              <a:rPr lang="en-US" dirty="0">
                <a:solidFill>
                  <a:srgbClr val="000000"/>
                </a:solidFill>
              </a:rPr>
              <a:t>“Person-time” sometimes a source of confusion, but it need not be</a:t>
            </a:r>
            <a:r>
              <a:rPr lang="en-US" dirty="0" smtClean="0">
                <a:solidFill>
                  <a:srgbClr val="000000"/>
                </a:solidFill>
              </a:rPr>
              <a:t>.</a:t>
            </a:r>
            <a:endParaRPr lang="en-US" dirty="0">
              <a:solidFill>
                <a:srgbClr val="000000"/>
              </a:solidFill>
            </a:endParaRPr>
          </a:p>
        </p:txBody>
      </p:sp>
      <p:sp>
        <p:nvSpPr>
          <p:cNvPr id="6" name="TextBox 5"/>
          <p:cNvSpPr txBox="1"/>
          <p:nvPr/>
        </p:nvSpPr>
        <p:spPr>
          <a:xfrm>
            <a:off x="3464668" y="5105400"/>
            <a:ext cx="5450732" cy="1692771"/>
          </a:xfrm>
          <a:prstGeom prst="rect">
            <a:avLst/>
          </a:prstGeom>
          <a:noFill/>
        </p:spPr>
        <p:txBody>
          <a:bodyPr wrap="square" rtlCol="0">
            <a:spAutoFit/>
          </a:bodyPr>
          <a:lstStyle/>
          <a:p>
            <a:pPr eaLnBrk="0" hangingPunct="0"/>
            <a:r>
              <a:rPr lang="en-US" dirty="0">
                <a:solidFill>
                  <a:srgbClr val="000000"/>
                </a:solidFill>
              </a:rPr>
              <a:t>Why </a:t>
            </a:r>
            <a:r>
              <a:rPr lang="en-US" dirty="0" smtClean="0">
                <a:solidFill>
                  <a:srgbClr val="000000"/>
                </a:solidFill>
              </a:rPr>
              <a:t>“person-time” </a:t>
            </a:r>
            <a:r>
              <a:rPr lang="en-US" dirty="0">
                <a:solidFill>
                  <a:srgbClr val="000000"/>
                </a:solidFill>
              </a:rPr>
              <a:t>instead of just </a:t>
            </a:r>
            <a:r>
              <a:rPr lang="en-US" dirty="0" smtClean="0">
                <a:solidFill>
                  <a:srgbClr val="000000"/>
                </a:solidFill>
              </a:rPr>
              <a:t>“time”?  </a:t>
            </a:r>
            <a:endParaRPr lang="en-US" dirty="0">
              <a:solidFill>
                <a:srgbClr val="000000"/>
              </a:solidFill>
            </a:endParaRPr>
          </a:p>
          <a:p>
            <a:pPr eaLnBrk="0" hangingPunct="0"/>
            <a:endParaRPr lang="en-US" sz="800" dirty="0">
              <a:solidFill>
                <a:srgbClr val="000000"/>
              </a:solidFill>
            </a:endParaRPr>
          </a:p>
          <a:p>
            <a:pPr eaLnBrk="0" hangingPunct="0"/>
            <a:r>
              <a:rPr lang="en-US" dirty="0">
                <a:solidFill>
                  <a:srgbClr val="000000"/>
                </a:solidFill>
              </a:rPr>
              <a:t>To  distinguish it from more common meaning of </a:t>
            </a:r>
            <a:r>
              <a:rPr lang="en-US" dirty="0" smtClean="0">
                <a:solidFill>
                  <a:srgbClr val="000000"/>
                </a:solidFill>
              </a:rPr>
              <a:t>time – a continuous duration, </a:t>
            </a:r>
            <a:r>
              <a:rPr lang="en-US" dirty="0">
                <a:solidFill>
                  <a:srgbClr val="000000"/>
                </a:solidFill>
              </a:rPr>
              <a:t>e.g., 115 months in a </a:t>
            </a:r>
            <a:r>
              <a:rPr lang="en-US" dirty="0" smtClean="0">
                <a:solidFill>
                  <a:srgbClr val="000000"/>
                </a:solidFill>
              </a:rPr>
              <a:t>row</a:t>
            </a:r>
            <a:endParaRPr lang="en-US" dirty="0">
              <a:solidFill>
                <a:srgbClr val="000000"/>
              </a:solidFill>
            </a:endParaRPr>
          </a:p>
        </p:txBody>
      </p:sp>
    </p:spTree>
    <p:extLst>
      <p:ext uri="{BB962C8B-B14F-4D97-AF65-F5344CB8AC3E}">
        <p14:creationId xmlns:p14="http://schemas.microsoft.com/office/powerpoint/2010/main" val="30622945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152400" y="-76200"/>
            <a:ext cx="8610600" cy="1143000"/>
          </a:xfrm>
          <a:prstGeom prst="rect">
            <a:avLst/>
          </a:prstGeom>
          <a:noFill/>
          <a:ln w="9525">
            <a:noFill/>
            <a:miter lim="800000"/>
            <a:headEnd/>
            <a:tailEnd/>
          </a:ln>
        </p:spPr>
        <p:txBody>
          <a:bodyPr anchor="ctr"/>
          <a:lstStyle/>
          <a:p>
            <a:pPr algn="ctr" eaLnBrk="0" hangingPunct="0"/>
            <a:r>
              <a:rPr lang="en-US" sz="4000" b="1" dirty="0">
                <a:solidFill>
                  <a:srgbClr val="000000"/>
                </a:solidFill>
              </a:rPr>
              <a:t>Average Incidence Rate - Examples</a:t>
            </a:r>
          </a:p>
        </p:txBody>
      </p:sp>
      <p:sp>
        <p:nvSpPr>
          <p:cNvPr id="46082" name="Rectangle 5"/>
          <p:cNvSpPr>
            <a:spLocks noChangeArrowheads="1"/>
          </p:cNvSpPr>
          <p:nvPr/>
        </p:nvSpPr>
        <p:spPr bwMode="auto">
          <a:xfrm>
            <a:off x="-228600" y="838200"/>
            <a:ext cx="9372600" cy="838200"/>
          </a:xfrm>
          <a:prstGeom prst="rect">
            <a:avLst/>
          </a:prstGeom>
          <a:noFill/>
          <a:ln w="9525">
            <a:noFill/>
            <a:miter lim="800000"/>
            <a:headEnd/>
            <a:tailEnd/>
          </a:ln>
        </p:spPr>
        <p:txBody>
          <a:bodyPr/>
          <a:lstStyle/>
          <a:p>
            <a:pPr lvl="1" eaLnBrk="0" hangingPunct="0">
              <a:lnSpc>
                <a:spcPct val="90000"/>
              </a:lnSpc>
              <a:spcBef>
                <a:spcPct val="20000"/>
              </a:spcBef>
            </a:pPr>
            <a:r>
              <a:rPr lang="en-US" dirty="0" smtClean="0">
                <a:solidFill>
                  <a:srgbClr val="000000"/>
                </a:solidFill>
              </a:rPr>
              <a:t>Magnitude of incidence </a:t>
            </a:r>
            <a:r>
              <a:rPr lang="en-US" dirty="0">
                <a:solidFill>
                  <a:srgbClr val="000000"/>
                </a:solidFill>
              </a:rPr>
              <a:t>rates are not </a:t>
            </a:r>
            <a:r>
              <a:rPr lang="en-US" dirty="0" smtClean="0">
                <a:solidFill>
                  <a:srgbClr val="000000"/>
                </a:solidFill>
              </a:rPr>
              <a:t>immediately (or perhaps ever) intuitive, </a:t>
            </a:r>
            <a:r>
              <a:rPr lang="en-US" dirty="0">
                <a:solidFill>
                  <a:srgbClr val="000000"/>
                </a:solidFill>
              </a:rPr>
              <a:t>but you can develop a feel for </a:t>
            </a:r>
            <a:r>
              <a:rPr lang="en-US" dirty="0" smtClean="0">
                <a:solidFill>
                  <a:srgbClr val="000000"/>
                </a:solidFill>
              </a:rPr>
              <a:t>them in context </a:t>
            </a:r>
            <a:endParaRPr lang="en-US" dirty="0">
              <a:solidFill>
                <a:srgbClr val="000000"/>
              </a:solidFill>
            </a:endParaRPr>
          </a:p>
          <a:p>
            <a:pPr marL="742950" lvl="1" indent="-285750" eaLnBrk="0" hangingPunct="0">
              <a:lnSpc>
                <a:spcPct val="90000"/>
              </a:lnSpc>
              <a:spcBef>
                <a:spcPct val="20000"/>
              </a:spcBef>
            </a:pPr>
            <a:endParaRPr lang="en-US" sz="1600" dirty="0">
              <a:solidFill>
                <a:srgbClr val="000000"/>
              </a:solidFill>
            </a:endParaRPr>
          </a:p>
          <a:p>
            <a:pPr marL="742950" lvl="1" indent="-285750" eaLnBrk="0" hangingPunct="0">
              <a:lnSpc>
                <a:spcPct val="90000"/>
              </a:lnSpc>
              <a:spcBef>
                <a:spcPct val="20000"/>
              </a:spcBef>
            </a:pPr>
            <a:endParaRPr lang="en-US" dirty="0">
              <a:solidFill>
                <a:srgbClr val="000000"/>
              </a:solidFill>
            </a:endParaRPr>
          </a:p>
        </p:txBody>
      </p:sp>
      <p:graphicFrame>
        <p:nvGraphicFramePr>
          <p:cNvPr id="2" name="Table 1"/>
          <p:cNvGraphicFramePr>
            <a:graphicFrameLocks noGrp="1"/>
          </p:cNvGraphicFramePr>
          <p:nvPr>
            <p:extLst/>
          </p:nvPr>
        </p:nvGraphicFramePr>
        <p:xfrm>
          <a:off x="228600" y="1676400"/>
          <a:ext cx="8724900" cy="5127351"/>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xmlns="" val="20000"/>
                    </a:ext>
                  </a:extLst>
                </a:gridCol>
                <a:gridCol w="4305300">
                  <a:extLst>
                    <a:ext uri="{9D8B030D-6E8A-4147-A177-3AD203B41FA5}">
                      <a16:colId xmlns:a16="http://schemas.microsoft.com/office/drawing/2014/main" xmlns="" val="20001"/>
                    </a:ext>
                  </a:extLst>
                </a:gridCol>
              </a:tblGrid>
              <a:tr h="719360">
                <a:tc>
                  <a:txBody>
                    <a:bodyPr/>
                    <a:lstStyle/>
                    <a:p>
                      <a:pPr algn="ctr"/>
                      <a:r>
                        <a:rPr lang="en-US" sz="2800" dirty="0" smtClean="0"/>
                        <a:t>Condition</a:t>
                      </a:r>
                      <a:endParaRPr lang="en-US" sz="2800" dirty="0"/>
                    </a:p>
                  </a:txBody>
                  <a:tcPr/>
                </a:tc>
                <a:tc>
                  <a:txBody>
                    <a:bodyPr/>
                    <a:lstStyle/>
                    <a:p>
                      <a:pPr algn="ctr"/>
                      <a:r>
                        <a:rPr lang="en-US" sz="2800" dirty="0" smtClean="0"/>
                        <a:t>Incidence</a:t>
                      </a:r>
                      <a:r>
                        <a:rPr lang="en-US" sz="2800" baseline="0" dirty="0" smtClean="0"/>
                        <a:t> rate</a:t>
                      </a:r>
                      <a:endParaRPr lang="en-US" sz="2800" dirty="0"/>
                    </a:p>
                  </a:txBody>
                  <a:tcPr/>
                </a:tc>
                <a:extLst>
                  <a:ext uri="{0D108BD9-81ED-4DB2-BD59-A6C34878D82A}">
                    <a16:rowId xmlns:a16="http://schemas.microsoft.com/office/drawing/2014/main" xmlns="" val="10000"/>
                  </a:ext>
                </a:extLst>
              </a:tr>
              <a:tr h="959147">
                <a:tc>
                  <a:txBody>
                    <a:bodyPr/>
                    <a:lstStyle/>
                    <a:p>
                      <a:pPr marL="285750" lvl="0" indent="-285750" algn="l" eaLnBrk="0" hangingPunct="0">
                        <a:lnSpc>
                          <a:spcPct val="90000"/>
                        </a:lnSpc>
                        <a:spcBef>
                          <a:spcPts val="0"/>
                        </a:spcBef>
                      </a:pPr>
                      <a:r>
                        <a:rPr lang="en-US" sz="2700" b="1" dirty="0" smtClean="0"/>
                        <a:t>Prostate Cancer </a:t>
                      </a:r>
                      <a:r>
                        <a:rPr lang="en-US" sz="2700" b="0" dirty="0" smtClean="0"/>
                        <a:t>(men)</a:t>
                      </a:r>
                    </a:p>
                    <a:p>
                      <a:pPr marL="285750" lvl="0" indent="-285750" algn="l" eaLnBrk="0" hangingPunct="0">
                        <a:lnSpc>
                          <a:spcPct val="90000"/>
                        </a:lnSpc>
                        <a:spcBef>
                          <a:spcPts val="0"/>
                        </a:spcBef>
                      </a:pPr>
                      <a:r>
                        <a:rPr lang="en-US" sz="2400" dirty="0" smtClean="0"/>
                        <a:t>(most common cancer in US)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smtClean="0"/>
                        <a:t>140 per 100,000 person-years</a:t>
                      </a:r>
                    </a:p>
                  </a:txBody>
                  <a:tcPr anchor="ctr"/>
                </a:tc>
                <a:extLst>
                  <a:ext uri="{0D108BD9-81ED-4DB2-BD59-A6C34878D82A}">
                    <a16:rowId xmlns:a16="http://schemas.microsoft.com/office/drawing/2014/main" xmlns="" val="10001"/>
                  </a:ext>
                </a:extLst>
              </a:tr>
              <a:tr h="789400">
                <a:tc>
                  <a:txBody>
                    <a:bodyPr/>
                    <a:lstStyle/>
                    <a:p>
                      <a:pPr marL="285750" lvl="0" indent="-285750" algn="l" eaLnBrk="0" hangingPunct="0">
                        <a:lnSpc>
                          <a:spcPct val="90000"/>
                        </a:lnSpc>
                        <a:spcBef>
                          <a:spcPts val="0"/>
                        </a:spcBef>
                      </a:pPr>
                      <a:r>
                        <a:rPr lang="en-US" sz="2700" b="1" dirty="0" smtClean="0"/>
                        <a:t>Breast cancer </a:t>
                      </a:r>
                      <a:r>
                        <a:rPr lang="en-US" sz="2700" b="0" dirty="0" smtClean="0"/>
                        <a:t>(women)</a:t>
                      </a:r>
                      <a:r>
                        <a:rPr lang="en-US" sz="2700" b="0" baseline="0" dirty="0" smtClean="0"/>
                        <a:t> </a:t>
                      </a:r>
                    </a:p>
                    <a:p>
                      <a:pPr marL="285750" lvl="0" indent="-285750" algn="l" eaLnBrk="0" hangingPunct="0">
                        <a:lnSpc>
                          <a:spcPct val="90000"/>
                        </a:lnSpc>
                        <a:spcBef>
                          <a:spcPts val="0"/>
                        </a:spcBef>
                      </a:pPr>
                      <a:r>
                        <a:rPr lang="en-US" sz="2400" dirty="0" smtClean="0"/>
                        <a:t>(most common cancer in women)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smtClean="0"/>
                        <a:t>120 per 100,000 person-years</a:t>
                      </a:r>
                    </a:p>
                  </a:txBody>
                  <a:tcPr anchor="ctr"/>
                </a:tc>
                <a:extLst>
                  <a:ext uri="{0D108BD9-81ED-4DB2-BD59-A6C34878D82A}">
                    <a16:rowId xmlns:a16="http://schemas.microsoft.com/office/drawing/2014/main" xmlns="" val="10002"/>
                  </a:ext>
                </a:extLst>
              </a:tr>
              <a:tr h="719360">
                <a:tc>
                  <a:txBody>
                    <a:bodyPr/>
                    <a:lstStyle/>
                    <a:p>
                      <a:pPr marL="285750" lvl="0" indent="-285750" algn="l" eaLnBrk="0" hangingPunct="0">
                        <a:lnSpc>
                          <a:spcPct val="90000"/>
                        </a:lnSpc>
                        <a:spcBef>
                          <a:spcPts val="1200"/>
                        </a:spcBef>
                      </a:pPr>
                      <a:r>
                        <a:rPr lang="en-US" sz="2700" b="1" dirty="0" smtClean="0"/>
                        <a:t>Heart Attack </a:t>
                      </a:r>
                      <a:r>
                        <a:rPr lang="en-US" sz="2700" b="0" dirty="0" smtClean="0"/>
                        <a:t>(men)</a:t>
                      </a:r>
                    </a:p>
                  </a:txBody>
                  <a:tcPr anchor="ctr"/>
                </a:tc>
                <a:tc>
                  <a:txBody>
                    <a:bodyPr/>
                    <a:lstStyle/>
                    <a:p>
                      <a:pPr marL="285750" lvl="0" indent="-285750" algn="l" eaLnBrk="0" hangingPunct="0">
                        <a:lnSpc>
                          <a:spcPct val="90000"/>
                        </a:lnSpc>
                        <a:spcBef>
                          <a:spcPct val="20000"/>
                        </a:spcBef>
                      </a:pPr>
                      <a:endParaRPr lang="en-US" sz="800" dirty="0" smtClean="0"/>
                    </a:p>
                    <a:p>
                      <a:pPr marL="285750" lvl="0" indent="-285750" algn="l" eaLnBrk="0" hangingPunct="0">
                        <a:lnSpc>
                          <a:spcPct val="90000"/>
                        </a:lnSpc>
                        <a:spcBef>
                          <a:spcPct val="20000"/>
                        </a:spcBef>
                      </a:pPr>
                      <a:r>
                        <a:rPr lang="en-US" sz="2700" dirty="0" smtClean="0"/>
                        <a:t>50 per 10,000 person-years	</a:t>
                      </a:r>
                      <a:endParaRPr lang="en-US" sz="2700" dirty="0"/>
                    </a:p>
                  </a:txBody>
                  <a:tcPr anchor="b"/>
                </a:tc>
                <a:extLst>
                  <a:ext uri="{0D108BD9-81ED-4DB2-BD59-A6C34878D82A}">
                    <a16:rowId xmlns:a16="http://schemas.microsoft.com/office/drawing/2014/main" xmlns="" val="10003"/>
                  </a:ext>
                </a:extLst>
              </a:tr>
              <a:tr h="719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b="1" dirty="0" smtClean="0"/>
                        <a:t>Heart Attack </a:t>
                      </a:r>
                      <a:r>
                        <a:rPr lang="en-US" sz="2700" b="0" dirty="0" smtClean="0"/>
                        <a:t>(women)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smtClean="0"/>
                        <a:t>25 per 10,000 person-years</a:t>
                      </a:r>
                    </a:p>
                  </a:txBody>
                  <a:tcPr anchor="ctr"/>
                </a:tc>
                <a:extLst>
                  <a:ext uri="{0D108BD9-81ED-4DB2-BD59-A6C34878D82A}">
                    <a16:rowId xmlns:a16="http://schemas.microsoft.com/office/drawing/2014/main" xmlns="" val="10004"/>
                  </a:ext>
                </a:extLst>
              </a:tr>
              <a:tr h="719360">
                <a:tc>
                  <a:txBody>
                    <a:bodyPr/>
                    <a:lstStyle/>
                    <a:p>
                      <a:pPr marL="285750" lvl="0" indent="-285750" algn="l" eaLnBrk="0" hangingPunct="0">
                        <a:lnSpc>
                          <a:spcPct val="90000"/>
                        </a:lnSpc>
                        <a:spcBef>
                          <a:spcPts val="0"/>
                        </a:spcBef>
                      </a:pPr>
                      <a:r>
                        <a:rPr lang="en-US" sz="2700" b="1" dirty="0" smtClean="0"/>
                        <a:t>Acute Respiratory Infection </a:t>
                      </a:r>
                      <a:r>
                        <a:rPr lang="en-US" sz="2700" b="0" dirty="0" smtClean="0"/>
                        <a:t>(children)</a:t>
                      </a:r>
                      <a:endParaRPr lang="en-US" sz="2700"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smtClean="0"/>
                        <a:t>160 per 100 person-years</a:t>
                      </a:r>
                    </a:p>
                    <a:p>
                      <a:pPr algn="l"/>
                      <a:endParaRPr lang="en-US" sz="2700" dirty="0"/>
                    </a:p>
                  </a:txBody>
                  <a:tcPr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7914266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152400" y="381000"/>
            <a:ext cx="8839200" cy="1143000"/>
          </a:xfrm>
        </p:spPr>
        <p:txBody>
          <a:bodyPr/>
          <a:lstStyle/>
          <a:p>
            <a:r>
              <a:rPr lang="en-US" sz="4000" b="1" dirty="0" smtClean="0"/>
              <a:t>A given patient can contribute exposed and unexposed follow-up time</a:t>
            </a:r>
          </a:p>
        </p:txBody>
      </p:sp>
      <p:pic>
        <p:nvPicPr>
          <p:cNvPr id="103426" name="Picture 4"/>
          <p:cNvPicPr>
            <a:picLocks noGrp="1" noChangeAspect="1" noChangeArrowheads="1"/>
          </p:cNvPicPr>
          <p:nvPr>
            <p:ph type="body" idx="1"/>
          </p:nvPr>
        </p:nvPicPr>
        <p:blipFill>
          <a:blip r:embed="rId3"/>
          <a:srcRect/>
          <a:stretch>
            <a:fillRect/>
          </a:stretch>
        </p:blipFill>
        <p:spPr>
          <a:xfrm>
            <a:off x="1447800" y="2362200"/>
            <a:ext cx="6705600" cy="3521075"/>
          </a:xfrm>
        </p:spPr>
      </p:pic>
      <p:sp>
        <p:nvSpPr>
          <p:cNvPr id="103427" name="Rectangle 5"/>
          <p:cNvSpPr>
            <a:spLocks noChangeArrowheads="1"/>
          </p:cNvSpPr>
          <p:nvPr/>
        </p:nvSpPr>
        <p:spPr bwMode="auto">
          <a:xfrm>
            <a:off x="3276600" y="3733800"/>
            <a:ext cx="1600200" cy="228600"/>
          </a:xfrm>
          <a:prstGeom prst="rect">
            <a:avLst/>
          </a:prstGeom>
          <a:solidFill>
            <a:schemeClr val="bg1"/>
          </a:solidFill>
          <a:ln w="9525">
            <a:noFill/>
            <a:miter lim="800000"/>
            <a:headEnd/>
            <a:tailEnd/>
          </a:ln>
        </p:spPr>
        <p:txBody>
          <a:bodyPr wrap="none" anchor="ctr"/>
          <a:lstStyle/>
          <a:p>
            <a:pPr eaLnBrk="0" hangingPunct="0"/>
            <a:endParaRPr lang="en-US" dirty="0">
              <a:solidFill>
                <a:srgbClr val="000000"/>
              </a:solidFill>
            </a:endParaRPr>
          </a:p>
        </p:txBody>
      </p:sp>
      <p:sp>
        <p:nvSpPr>
          <p:cNvPr id="103428" name="Text Box 6"/>
          <p:cNvSpPr txBox="1">
            <a:spLocks noChangeArrowheads="1"/>
          </p:cNvSpPr>
          <p:nvPr/>
        </p:nvSpPr>
        <p:spPr bwMode="auto">
          <a:xfrm>
            <a:off x="3124200" y="4419600"/>
            <a:ext cx="2590800" cy="915988"/>
          </a:xfrm>
          <a:prstGeom prst="rect">
            <a:avLst/>
          </a:prstGeom>
          <a:solidFill>
            <a:schemeClr val="bg1"/>
          </a:solidFill>
          <a:ln w="9525">
            <a:noFill/>
            <a:miter lim="800000"/>
            <a:headEnd/>
            <a:tailEnd/>
          </a:ln>
        </p:spPr>
        <p:txBody>
          <a:bodyPr>
            <a:spAutoFit/>
          </a:bodyPr>
          <a:lstStyle/>
          <a:p>
            <a:pPr eaLnBrk="0" hangingPunct="0">
              <a:spcBef>
                <a:spcPct val="100000"/>
              </a:spcBef>
            </a:pPr>
            <a:r>
              <a:rPr lang="en-US" sz="1800" dirty="0">
                <a:solidFill>
                  <a:srgbClr val="000000"/>
                </a:solidFill>
              </a:rPr>
              <a:t>No NSAID use</a:t>
            </a:r>
          </a:p>
          <a:p>
            <a:pPr eaLnBrk="0" hangingPunct="0">
              <a:spcBef>
                <a:spcPct val="100000"/>
              </a:spcBef>
            </a:pPr>
            <a:r>
              <a:rPr lang="en-US" sz="1800" dirty="0">
                <a:solidFill>
                  <a:srgbClr val="000000"/>
                </a:solidFill>
              </a:rPr>
              <a:t>NSAID use</a:t>
            </a:r>
          </a:p>
        </p:txBody>
      </p:sp>
    </p:spTree>
    <p:extLst>
      <p:ext uri="{BB962C8B-B14F-4D97-AF65-F5344CB8AC3E}">
        <p14:creationId xmlns:p14="http://schemas.microsoft.com/office/powerpoint/2010/main" val="42204371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685800" y="152400"/>
            <a:ext cx="7772400" cy="1143000"/>
          </a:xfrm>
        </p:spPr>
        <p:txBody>
          <a:bodyPr/>
          <a:lstStyle/>
          <a:p>
            <a:r>
              <a:rPr lang="en-US" sz="3600" b="1" dirty="0" smtClean="0"/>
              <a:t>Average Incidence Rate: </a:t>
            </a:r>
            <a:br>
              <a:rPr lang="en-US" sz="3600" b="1" dirty="0" smtClean="0"/>
            </a:br>
            <a:r>
              <a:rPr lang="en-US" sz="3600" b="1" dirty="0" smtClean="0"/>
              <a:t>Most Useful if Rate is Constant</a:t>
            </a:r>
          </a:p>
        </p:txBody>
      </p:sp>
      <p:sp>
        <p:nvSpPr>
          <p:cNvPr id="109570" name="Rectangle 3"/>
          <p:cNvSpPr>
            <a:spLocks noGrp="1" noChangeArrowheads="1"/>
          </p:cNvSpPr>
          <p:nvPr>
            <p:ph type="body" idx="1"/>
          </p:nvPr>
        </p:nvSpPr>
        <p:spPr>
          <a:xfrm>
            <a:off x="228600" y="1447800"/>
            <a:ext cx="8763000" cy="3200400"/>
          </a:xfrm>
        </p:spPr>
        <p:txBody>
          <a:bodyPr/>
          <a:lstStyle/>
          <a:p>
            <a:r>
              <a:rPr lang="en-US" dirty="0" smtClean="0"/>
              <a:t>So far, we have considered the “average” incidence rate</a:t>
            </a:r>
          </a:p>
          <a:p>
            <a:pPr lvl="1"/>
            <a:r>
              <a:rPr lang="en-US" sz="3200" dirty="0" smtClean="0"/>
              <a:t>calculated over a discrete period of time (be it calendar time or observation time)</a:t>
            </a:r>
          </a:p>
          <a:p>
            <a:pPr lvl="1"/>
            <a:r>
              <a:rPr lang="en-US" sz="3200" i="1" dirty="0" smtClean="0"/>
              <a:t>Has greatest relevance and interpretation if the rate is constant over that period of time</a:t>
            </a:r>
          </a:p>
          <a:p>
            <a:pPr marL="457200" lvl="1" indent="0">
              <a:buNone/>
            </a:pPr>
            <a:endParaRPr lang="en-US" sz="3200" i="1" dirty="0" smtClean="0"/>
          </a:p>
          <a:p>
            <a:r>
              <a:rPr lang="en-US" dirty="0" smtClean="0"/>
              <a:t>However, constant rate may not be present</a:t>
            </a:r>
          </a:p>
        </p:txBody>
      </p:sp>
    </p:spTree>
    <p:extLst>
      <p:ext uri="{BB962C8B-B14F-4D97-AF65-F5344CB8AC3E}">
        <p14:creationId xmlns:p14="http://schemas.microsoft.com/office/powerpoint/2010/main" val="318046910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228600" y="381000"/>
            <a:ext cx="8610600" cy="1143000"/>
          </a:xfrm>
        </p:spPr>
        <p:txBody>
          <a:bodyPr/>
          <a:lstStyle/>
          <a:p>
            <a:r>
              <a:rPr lang="en-US" sz="3600" b="1" dirty="0" smtClean="0"/>
              <a:t>Hazard Function </a:t>
            </a:r>
            <a:br>
              <a:rPr lang="en-US" sz="3600" b="1" dirty="0" smtClean="0"/>
            </a:br>
            <a:r>
              <a:rPr lang="en-US" sz="3600" b="1" dirty="0" smtClean="0"/>
              <a:t>(Instantaneous rate of some event)</a:t>
            </a:r>
          </a:p>
        </p:txBody>
      </p:sp>
      <p:pic>
        <p:nvPicPr>
          <p:cNvPr id="120834" name="Picture 3" descr="presentation12a"/>
          <p:cNvPicPr>
            <a:picLocks noChangeAspect="1" noChangeArrowheads="1"/>
          </p:cNvPicPr>
          <p:nvPr/>
        </p:nvPicPr>
        <p:blipFill>
          <a:blip r:embed="rId3"/>
          <a:srcRect l="37254" t="34848" r="36275" b="55304"/>
          <a:stretch>
            <a:fillRect/>
          </a:stretch>
        </p:blipFill>
        <p:spPr bwMode="auto">
          <a:xfrm>
            <a:off x="457200" y="1452562"/>
            <a:ext cx="8382000" cy="4033838"/>
          </a:xfrm>
          <a:prstGeom prst="rect">
            <a:avLst/>
          </a:prstGeom>
          <a:noFill/>
          <a:ln w="9525">
            <a:noFill/>
            <a:miter lim="800000"/>
            <a:headEnd/>
            <a:tailEnd/>
          </a:ln>
        </p:spPr>
      </p:pic>
      <p:sp>
        <p:nvSpPr>
          <p:cNvPr id="2" name="TextBox 1"/>
          <p:cNvSpPr txBox="1"/>
          <p:nvPr/>
        </p:nvSpPr>
        <p:spPr>
          <a:xfrm>
            <a:off x="3962400" y="3352800"/>
            <a:ext cx="4572000" cy="1569660"/>
          </a:xfrm>
          <a:prstGeom prst="rect">
            <a:avLst/>
          </a:prstGeom>
          <a:solidFill>
            <a:schemeClr val="bg1"/>
          </a:solidFill>
        </p:spPr>
        <p:txBody>
          <a:bodyPr wrap="square" rtlCol="0">
            <a:spAutoFit/>
          </a:bodyPr>
          <a:lstStyle/>
          <a:p>
            <a:r>
              <a:rPr lang="en-US" dirty="0" smtClean="0">
                <a:solidFill>
                  <a:srgbClr val="000000"/>
                </a:solidFill>
              </a:rPr>
              <a:t>Calculated as the duration of the time period approaches 0. This is what makes it “instantaneous”. </a:t>
            </a:r>
          </a:p>
          <a:p>
            <a:endParaRPr lang="en-US" dirty="0">
              <a:solidFill>
                <a:srgbClr val="000000"/>
              </a:solidFill>
            </a:endParaRPr>
          </a:p>
        </p:txBody>
      </p:sp>
      <p:sp>
        <p:nvSpPr>
          <p:cNvPr id="3" name="TextBox 2"/>
          <p:cNvSpPr txBox="1"/>
          <p:nvPr/>
        </p:nvSpPr>
        <p:spPr>
          <a:xfrm>
            <a:off x="76200" y="4800600"/>
            <a:ext cx="8991600" cy="1708160"/>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2300" dirty="0" smtClean="0">
                <a:solidFill>
                  <a:srgbClr val="000000"/>
                </a:solidFill>
              </a:rPr>
              <a:t>Average rates are macroscopic in that they are directly calculated over time durations that humans can understand with simple math</a:t>
            </a:r>
          </a:p>
          <a:p>
            <a:pPr marL="342900" indent="-342900">
              <a:buFont typeface="Arial" panose="020B0604020202020204" pitchFamily="34" charset="0"/>
              <a:buChar char="•"/>
            </a:pPr>
            <a:endParaRPr lang="en-US" sz="800" dirty="0" smtClean="0">
              <a:solidFill>
                <a:srgbClr val="000000"/>
              </a:solidFill>
            </a:endParaRPr>
          </a:p>
          <a:p>
            <a:pPr marL="342900" indent="-342900">
              <a:buFont typeface="Arial" panose="020B0604020202020204" pitchFamily="34" charset="0"/>
              <a:buChar char="•"/>
            </a:pPr>
            <a:endParaRPr lang="en-US" sz="500" dirty="0" smtClean="0">
              <a:solidFill>
                <a:srgbClr val="000000"/>
              </a:solidFill>
            </a:endParaRPr>
          </a:p>
          <a:p>
            <a:pPr marL="342900" indent="-342900">
              <a:buFont typeface="Arial" panose="020B0604020202020204" pitchFamily="34" charset="0"/>
              <a:buChar char="•"/>
            </a:pPr>
            <a:r>
              <a:rPr lang="en-US" sz="2300" dirty="0" smtClean="0">
                <a:solidFill>
                  <a:srgbClr val="000000"/>
                </a:solidFill>
              </a:rPr>
              <a:t>Instantaneous rates cannot be directly calculated with simple math; they can only be derived mathematically with techniques of calculus</a:t>
            </a:r>
            <a:endParaRPr lang="en-US" sz="2300" dirty="0">
              <a:solidFill>
                <a:srgbClr val="000000"/>
              </a:solidFill>
            </a:endParaRPr>
          </a:p>
        </p:txBody>
      </p:sp>
    </p:spTree>
    <p:extLst>
      <p:ext uri="{BB962C8B-B14F-4D97-AF65-F5344CB8AC3E}">
        <p14:creationId xmlns:p14="http://schemas.microsoft.com/office/powerpoint/2010/main" val="38787526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1" y="1558466"/>
            <a:ext cx="495300" cy="498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6764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779928"/>
            <a:ext cx="381000" cy="4298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1966915"/>
            <a:ext cx="457200" cy="4714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1" y="2019300"/>
            <a:ext cx="506413" cy="4953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730" y="1524000"/>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1676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2004" name="TextBox 37"/>
          <p:cNvSpPr txBox="1">
            <a:spLocks noChangeArrowheads="1"/>
          </p:cNvSpPr>
          <p:nvPr/>
        </p:nvSpPr>
        <p:spPr bwMode="auto">
          <a:xfrm>
            <a:off x="685800" y="5562600"/>
            <a:ext cx="1462260"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Initial </a:t>
            </a:r>
            <a:r>
              <a:rPr lang="en-US" sz="1800" dirty="0" smtClean="0">
                <a:solidFill>
                  <a:srgbClr val="000000"/>
                </a:solidFill>
                <a:latin typeface="Calibri" pitchFamily="34" charset="0"/>
              </a:rPr>
              <a:t> Cohort</a:t>
            </a:r>
            <a:endParaRPr lang="en-US" sz="1800" dirty="0">
              <a:solidFill>
                <a:srgbClr val="000000"/>
              </a:solidFill>
              <a:latin typeface="Calibri" pitchFamily="34" charset="0"/>
            </a:endParaRPr>
          </a:p>
        </p:txBody>
      </p:sp>
      <p:sp>
        <p:nvSpPr>
          <p:cNvPr id="42005" name="TextBox 38"/>
          <p:cNvSpPr txBox="1">
            <a:spLocks noChangeArrowheads="1"/>
          </p:cNvSpPr>
          <p:nvPr/>
        </p:nvSpPr>
        <p:spPr bwMode="auto">
          <a:xfrm>
            <a:off x="6896100" y="5562602"/>
            <a:ext cx="1848070" cy="646331"/>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Cohort at the end</a:t>
            </a:r>
          </a:p>
          <a:p>
            <a:r>
              <a:rPr lang="en-US" sz="1800" dirty="0">
                <a:solidFill>
                  <a:srgbClr val="000000"/>
                </a:solidFill>
                <a:latin typeface="Calibri" pitchFamily="34" charset="0"/>
              </a:rPr>
              <a:t>of </a:t>
            </a:r>
            <a:r>
              <a:rPr lang="en-US" sz="1800" dirty="0" smtClean="0">
                <a:solidFill>
                  <a:srgbClr val="000000"/>
                </a:solidFill>
                <a:latin typeface="Calibri" pitchFamily="34" charset="0"/>
              </a:rPr>
              <a:t>Follow-Up</a:t>
            </a:r>
            <a:endParaRPr lang="en-US" sz="1800" dirty="0">
              <a:solidFill>
                <a:srgbClr val="000000"/>
              </a:solidFill>
              <a:latin typeface="Calibri" pitchFamily="34" charset="0"/>
            </a:endParaRP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2270750" cy="369332"/>
          </a:xfrm>
          <a:prstGeom prst="rect">
            <a:avLst/>
          </a:prstGeom>
          <a:noFill/>
          <a:ln w="9525">
            <a:noFill/>
            <a:miter lim="800000"/>
            <a:headEnd/>
            <a:tailEnd/>
          </a:ln>
        </p:spPr>
        <p:txBody>
          <a:bodyPr wrap="none">
            <a:spAutoFit/>
          </a:bodyPr>
          <a:lstStyle/>
          <a:p>
            <a:r>
              <a:rPr lang="en-US" sz="1800" dirty="0" smtClean="0">
                <a:solidFill>
                  <a:srgbClr val="000000"/>
                </a:solidFill>
                <a:latin typeface="Calibri" pitchFamily="34" charset="0"/>
              </a:rPr>
              <a:t>Time since enrollment</a:t>
            </a:r>
            <a:endParaRPr lang="en-US" sz="1800" dirty="0">
              <a:solidFill>
                <a:srgbClr val="000000"/>
              </a:solidFill>
              <a:latin typeface="Calibri" pitchFamily="34" charset="0"/>
            </a:endParaRPr>
          </a:p>
        </p:txBody>
      </p:sp>
      <p:cxnSp>
        <p:nvCxnSpPr>
          <p:cNvPr id="31" name="Straight Connector 30"/>
          <p:cNvCxnSpPr/>
          <p:nvPr/>
        </p:nvCxnSpPr>
        <p:spPr>
          <a:xfrm flipV="1">
            <a:off x="3276600" y="1613675"/>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81401" y="1306512"/>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pic>
        <p:nvPicPr>
          <p:cNvPr id="47" name="Picture 46"/>
          <p:cNvPicPr/>
          <p:nvPr/>
        </p:nvPicPr>
        <p:blipFill rotWithShape="1">
          <a:blip r:embed="rId3">
            <a:extLst>
              <a:ext uri="{28A0092B-C50C-407E-A947-70E740481C1C}">
                <a14:useLocalDpi xmlns:a14="http://schemas.microsoft.com/office/drawing/2010/main" val="0"/>
              </a:ext>
            </a:extLst>
          </a:blip>
          <a:srcRect r="89791" b="20344"/>
          <a:stretch/>
        </p:blipFill>
        <p:spPr>
          <a:xfrm>
            <a:off x="1093788" y="1613341"/>
            <a:ext cx="403225" cy="2577661"/>
          </a:xfrm>
          <a:prstGeom prst="rect">
            <a:avLst/>
          </a:prstGeom>
        </p:spPr>
      </p:pic>
      <p:pic>
        <p:nvPicPr>
          <p:cNvPr id="48" name="Picture 47"/>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232738"/>
            <a:ext cx="403226" cy="1253662"/>
          </a:xfrm>
          <a:prstGeom prst="rect">
            <a:avLst/>
          </a:prstGeom>
        </p:spPr>
      </p:pic>
      <p:pic>
        <p:nvPicPr>
          <p:cNvPr id="49" name="Picture 48"/>
          <p:cNvPicPr/>
          <p:nvPr/>
        </p:nvPicPr>
        <p:blipFill rotWithShape="1">
          <a:blip r:embed="rId3">
            <a:extLst>
              <a:ext uri="{28A0092B-C50C-407E-A947-70E740481C1C}">
                <a14:useLocalDpi xmlns:a14="http://schemas.microsoft.com/office/drawing/2010/main" val="0"/>
              </a:ext>
            </a:extLst>
          </a:blip>
          <a:srcRect r="89791" b="20344"/>
          <a:stretch/>
        </p:blipFill>
        <p:spPr>
          <a:xfrm>
            <a:off x="7342188" y="2438402"/>
            <a:ext cx="403225" cy="2653861"/>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t="1" r="89791" b="89696"/>
          <a:stretch/>
        </p:blipFill>
        <p:spPr>
          <a:xfrm>
            <a:off x="7315200" y="5153000"/>
            <a:ext cx="403226" cy="333400"/>
          </a:xfrm>
          <a:prstGeom prst="rect">
            <a:avLst/>
          </a:prstGeom>
        </p:spPr>
      </p:pic>
      <p:sp>
        <p:nvSpPr>
          <p:cNvPr id="51" name="Oval 21"/>
          <p:cNvSpPr>
            <a:spLocks noChangeArrowheads="1"/>
          </p:cNvSpPr>
          <p:nvPr/>
        </p:nvSpPr>
        <p:spPr bwMode="auto">
          <a:xfrm flipV="1">
            <a:off x="3048000" y="142172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53" name="Oval 21"/>
          <p:cNvSpPr>
            <a:spLocks noChangeArrowheads="1"/>
          </p:cNvSpPr>
          <p:nvPr/>
        </p:nvSpPr>
        <p:spPr bwMode="auto">
          <a:xfrm flipV="1">
            <a:off x="4572000" y="1609943"/>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54" name="Oval 21"/>
          <p:cNvSpPr>
            <a:spLocks noChangeArrowheads="1"/>
          </p:cNvSpPr>
          <p:nvPr/>
        </p:nvSpPr>
        <p:spPr bwMode="auto">
          <a:xfrm flipV="1">
            <a:off x="5448300" y="1697267"/>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55" name="Oval 21"/>
          <p:cNvSpPr>
            <a:spLocks noChangeArrowheads="1"/>
          </p:cNvSpPr>
          <p:nvPr/>
        </p:nvSpPr>
        <p:spPr bwMode="auto">
          <a:xfrm flipV="1">
            <a:off x="6629400" y="18288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58" name="Oval 57"/>
          <p:cNvSpPr/>
          <p:nvPr/>
        </p:nvSpPr>
        <p:spPr>
          <a:xfrm>
            <a:off x="3024585" y="13793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0" name="Oval 59"/>
          <p:cNvSpPr/>
          <p:nvPr/>
        </p:nvSpPr>
        <p:spPr>
          <a:xfrm>
            <a:off x="4499484" y="154641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1" name="Oval 60"/>
          <p:cNvSpPr/>
          <p:nvPr/>
        </p:nvSpPr>
        <p:spPr>
          <a:xfrm>
            <a:off x="5402831" y="16437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2" name="Oval 61"/>
          <p:cNvSpPr/>
          <p:nvPr/>
        </p:nvSpPr>
        <p:spPr>
          <a:xfrm>
            <a:off x="6554975" y="176467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0" name="TextBox 45"/>
          <p:cNvSpPr txBox="1">
            <a:spLocks noChangeArrowheads="1"/>
          </p:cNvSpPr>
          <p:nvPr/>
        </p:nvSpPr>
        <p:spPr bwMode="auto">
          <a:xfrm>
            <a:off x="457199" y="152826"/>
            <a:ext cx="8153401" cy="1077218"/>
          </a:xfrm>
          <a:prstGeom prst="rect">
            <a:avLst/>
          </a:prstGeom>
          <a:noFill/>
          <a:ln w="9525">
            <a:noFill/>
            <a:miter lim="800000"/>
            <a:headEnd/>
            <a:tailEnd/>
          </a:ln>
        </p:spPr>
        <p:txBody>
          <a:bodyPr wrap="square">
            <a:spAutoFit/>
          </a:bodyPr>
          <a:lstStyle/>
          <a:p>
            <a:pPr algn="ctr"/>
            <a:r>
              <a:rPr lang="en-US" sz="3200" b="1" dirty="0" smtClean="0">
                <a:solidFill>
                  <a:srgbClr val="000000"/>
                </a:solidFill>
              </a:rPr>
              <a:t>Hazard function:  Conditional probability of event in infinitely small time interval</a:t>
            </a:r>
            <a:endParaRPr lang="en-US" sz="3200" b="1" dirty="0">
              <a:solidFill>
                <a:srgbClr val="000000"/>
              </a:solidFill>
            </a:endParaRPr>
          </a:p>
        </p:txBody>
      </p:sp>
      <p:grpSp>
        <p:nvGrpSpPr>
          <p:cNvPr id="2" name="Group 1"/>
          <p:cNvGrpSpPr/>
          <p:nvPr/>
        </p:nvGrpSpPr>
        <p:grpSpPr>
          <a:xfrm>
            <a:off x="1543754" y="1600200"/>
            <a:ext cx="673415" cy="3939540"/>
            <a:chOff x="1543754" y="1600200"/>
            <a:chExt cx="673415" cy="3939540"/>
          </a:xfrm>
        </p:grpSpPr>
        <p:sp>
          <p:nvSpPr>
            <p:cNvPr id="15" name="TextBox 14"/>
            <p:cNvSpPr txBox="1"/>
            <p:nvPr/>
          </p:nvSpPr>
          <p:spPr>
            <a:xfrm>
              <a:off x="1543754" y="1600200"/>
              <a:ext cx="673415" cy="3939540"/>
            </a:xfrm>
            <a:prstGeom prst="rect">
              <a:avLst/>
            </a:prstGeom>
            <a:noFill/>
            <a:ln w="25400">
              <a:solidFill>
                <a:schemeClr val="accent1"/>
              </a:solidFill>
            </a:ln>
          </p:spPr>
          <p:txBody>
            <a:bodyPr wrap="square" rtlCol="0">
              <a:spAutoFit/>
            </a:bodyPr>
            <a:lstStyle/>
            <a:p>
              <a:endParaRPr lang="en-US" dirty="0" smtClean="0">
                <a:solidFill>
                  <a:srgbClr val="000000"/>
                </a:solidFill>
                <a:sym typeface="Symbol" panose="05050102010706020507" pitchFamily="18" charset="2"/>
              </a:endParaRPr>
            </a:p>
            <a:p>
              <a:endParaRPr lang="en-US" sz="1000"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endParaRPr>
            </a:p>
          </p:txBody>
        </p:sp>
        <p:sp>
          <p:nvSpPr>
            <p:cNvPr id="52" name="TextBox 51"/>
            <p:cNvSpPr txBox="1"/>
            <p:nvPr/>
          </p:nvSpPr>
          <p:spPr>
            <a:xfrm>
              <a:off x="1554746" y="5024735"/>
              <a:ext cx="578854" cy="461665"/>
            </a:xfrm>
            <a:prstGeom prst="rect">
              <a:avLst/>
            </a:prstGeom>
            <a:noFill/>
          </p:spPr>
          <p:txBody>
            <a:bodyPr wrap="square" rtlCol="0">
              <a:spAutoFit/>
            </a:bodyPr>
            <a:lstStyle/>
            <a:p>
              <a:r>
                <a:rPr lang="en-US" dirty="0" smtClean="0">
                  <a:solidFill>
                    <a:srgbClr val="000000"/>
                  </a:solidFill>
                </a:rPr>
                <a:t>∆ t</a:t>
              </a:r>
              <a:endParaRPr lang="en-US" dirty="0">
                <a:solidFill>
                  <a:srgbClr val="000000"/>
                </a:solidFill>
              </a:endParaRPr>
            </a:p>
          </p:txBody>
        </p:sp>
      </p:grpSp>
      <p:grpSp>
        <p:nvGrpSpPr>
          <p:cNvPr id="56" name="Group 55"/>
          <p:cNvGrpSpPr/>
          <p:nvPr/>
        </p:nvGrpSpPr>
        <p:grpSpPr>
          <a:xfrm>
            <a:off x="2265084" y="1600201"/>
            <a:ext cx="673415" cy="3939540"/>
            <a:chOff x="1554746" y="1586726"/>
            <a:chExt cx="673415" cy="3939540"/>
          </a:xfrm>
        </p:grpSpPr>
        <p:sp>
          <p:nvSpPr>
            <p:cNvPr id="57" name="TextBox 56"/>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olidFill>
                  <a:srgbClr val="000000"/>
                </a:solidFill>
                <a:sym typeface="Symbol" panose="05050102010706020507" pitchFamily="18" charset="2"/>
              </a:endParaRPr>
            </a:p>
            <a:p>
              <a:endParaRPr lang="en-US" sz="1000"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endParaRPr>
            </a:p>
          </p:txBody>
        </p:sp>
        <p:sp>
          <p:nvSpPr>
            <p:cNvPr id="71" name="TextBox 70"/>
            <p:cNvSpPr txBox="1"/>
            <p:nvPr/>
          </p:nvSpPr>
          <p:spPr>
            <a:xfrm>
              <a:off x="1554746" y="5024735"/>
              <a:ext cx="578854" cy="461665"/>
            </a:xfrm>
            <a:prstGeom prst="rect">
              <a:avLst/>
            </a:prstGeom>
            <a:noFill/>
          </p:spPr>
          <p:txBody>
            <a:bodyPr wrap="square" rtlCol="0">
              <a:spAutoFit/>
            </a:bodyPr>
            <a:lstStyle/>
            <a:p>
              <a:r>
                <a:rPr lang="en-US" dirty="0" smtClean="0">
                  <a:solidFill>
                    <a:srgbClr val="000000"/>
                  </a:solidFill>
                </a:rPr>
                <a:t>∆ t</a:t>
              </a:r>
              <a:endParaRPr lang="en-US" dirty="0">
                <a:solidFill>
                  <a:srgbClr val="000000"/>
                </a:solidFill>
              </a:endParaRPr>
            </a:p>
          </p:txBody>
        </p:sp>
      </p:grpSp>
      <p:grpSp>
        <p:nvGrpSpPr>
          <p:cNvPr id="73" name="Group 72"/>
          <p:cNvGrpSpPr/>
          <p:nvPr/>
        </p:nvGrpSpPr>
        <p:grpSpPr>
          <a:xfrm>
            <a:off x="3024585" y="1616500"/>
            <a:ext cx="673415" cy="3939540"/>
            <a:chOff x="1554746" y="1586726"/>
            <a:chExt cx="673415" cy="3939540"/>
          </a:xfrm>
        </p:grpSpPr>
        <p:sp>
          <p:nvSpPr>
            <p:cNvPr id="74" name="TextBox 73"/>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olidFill>
                  <a:srgbClr val="000000"/>
                </a:solidFill>
                <a:sym typeface="Symbol" panose="05050102010706020507" pitchFamily="18" charset="2"/>
              </a:endParaRPr>
            </a:p>
            <a:p>
              <a:endParaRPr lang="en-US" sz="1000"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endParaRPr>
            </a:p>
          </p:txBody>
        </p:sp>
        <p:sp>
          <p:nvSpPr>
            <p:cNvPr id="75" name="TextBox 74"/>
            <p:cNvSpPr txBox="1"/>
            <p:nvPr/>
          </p:nvSpPr>
          <p:spPr>
            <a:xfrm>
              <a:off x="1554746" y="5024735"/>
              <a:ext cx="578854" cy="461665"/>
            </a:xfrm>
            <a:prstGeom prst="rect">
              <a:avLst/>
            </a:prstGeom>
            <a:noFill/>
          </p:spPr>
          <p:txBody>
            <a:bodyPr wrap="square" rtlCol="0">
              <a:spAutoFit/>
            </a:bodyPr>
            <a:lstStyle/>
            <a:p>
              <a:r>
                <a:rPr lang="en-US" dirty="0" smtClean="0">
                  <a:solidFill>
                    <a:srgbClr val="000000"/>
                  </a:solidFill>
                </a:rPr>
                <a:t>∆ t</a:t>
              </a:r>
              <a:endParaRPr lang="en-US" dirty="0">
                <a:solidFill>
                  <a:srgbClr val="000000"/>
                </a:solidFill>
              </a:endParaRPr>
            </a:p>
          </p:txBody>
        </p:sp>
      </p:grpSp>
      <p:grpSp>
        <p:nvGrpSpPr>
          <p:cNvPr id="76" name="Group 75"/>
          <p:cNvGrpSpPr/>
          <p:nvPr/>
        </p:nvGrpSpPr>
        <p:grpSpPr>
          <a:xfrm>
            <a:off x="3810605" y="1623062"/>
            <a:ext cx="673415" cy="3939540"/>
            <a:chOff x="1554746" y="1586726"/>
            <a:chExt cx="673415" cy="3939540"/>
          </a:xfrm>
        </p:grpSpPr>
        <p:sp>
          <p:nvSpPr>
            <p:cNvPr id="77" name="TextBox 76"/>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olidFill>
                  <a:srgbClr val="000000"/>
                </a:solidFill>
                <a:sym typeface="Symbol" panose="05050102010706020507" pitchFamily="18" charset="2"/>
              </a:endParaRPr>
            </a:p>
            <a:p>
              <a:endParaRPr lang="en-US" sz="1000"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endParaRPr>
            </a:p>
          </p:txBody>
        </p:sp>
        <p:sp>
          <p:nvSpPr>
            <p:cNvPr id="78" name="TextBox 77"/>
            <p:cNvSpPr txBox="1"/>
            <p:nvPr/>
          </p:nvSpPr>
          <p:spPr>
            <a:xfrm>
              <a:off x="1554746" y="5024735"/>
              <a:ext cx="578854" cy="461665"/>
            </a:xfrm>
            <a:prstGeom prst="rect">
              <a:avLst/>
            </a:prstGeom>
            <a:noFill/>
          </p:spPr>
          <p:txBody>
            <a:bodyPr wrap="square" rtlCol="0">
              <a:spAutoFit/>
            </a:bodyPr>
            <a:lstStyle/>
            <a:p>
              <a:r>
                <a:rPr lang="en-US" dirty="0" smtClean="0">
                  <a:solidFill>
                    <a:srgbClr val="000000"/>
                  </a:solidFill>
                </a:rPr>
                <a:t>∆ t</a:t>
              </a:r>
              <a:endParaRPr lang="en-US" dirty="0">
                <a:solidFill>
                  <a:srgbClr val="000000"/>
                </a:solidFill>
              </a:endParaRPr>
            </a:p>
          </p:txBody>
        </p:sp>
      </p:grpSp>
      <p:grpSp>
        <p:nvGrpSpPr>
          <p:cNvPr id="79" name="Group 78"/>
          <p:cNvGrpSpPr/>
          <p:nvPr/>
        </p:nvGrpSpPr>
        <p:grpSpPr>
          <a:xfrm>
            <a:off x="4584385" y="1623062"/>
            <a:ext cx="673415" cy="3939540"/>
            <a:chOff x="1554746" y="1586726"/>
            <a:chExt cx="673415" cy="3939540"/>
          </a:xfrm>
        </p:grpSpPr>
        <p:sp>
          <p:nvSpPr>
            <p:cNvPr id="80" name="TextBox 79"/>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olidFill>
                  <a:srgbClr val="000000"/>
                </a:solidFill>
                <a:sym typeface="Symbol" panose="05050102010706020507" pitchFamily="18" charset="2"/>
              </a:endParaRPr>
            </a:p>
            <a:p>
              <a:endParaRPr lang="en-US" sz="1000"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endParaRPr>
            </a:p>
          </p:txBody>
        </p:sp>
        <p:sp>
          <p:nvSpPr>
            <p:cNvPr id="81" name="TextBox 80"/>
            <p:cNvSpPr txBox="1"/>
            <p:nvPr/>
          </p:nvSpPr>
          <p:spPr>
            <a:xfrm>
              <a:off x="1554746" y="5024735"/>
              <a:ext cx="578854" cy="461665"/>
            </a:xfrm>
            <a:prstGeom prst="rect">
              <a:avLst/>
            </a:prstGeom>
            <a:noFill/>
          </p:spPr>
          <p:txBody>
            <a:bodyPr wrap="square" rtlCol="0">
              <a:spAutoFit/>
            </a:bodyPr>
            <a:lstStyle/>
            <a:p>
              <a:r>
                <a:rPr lang="en-US" dirty="0" smtClean="0">
                  <a:solidFill>
                    <a:srgbClr val="000000"/>
                  </a:solidFill>
                </a:rPr>
                <a:t>∆ t</a:t>
              </a:r>
              <a:endParaRPr lang="en-US" dirty="0">
                <a:solidFill>
                  <a:srgbClr val="000000"/>
                </a:solidFill>
              </a:endParaRPr>
            </a:p>
          </p:txBody>
        </p:sp>
      </p:grpSp>
      <p:grpSp>
        <p:nvGrpSpPr>
          <p:cNvPr id="82" name="Group 81"/>
          <p:cNvGrpSpPr/>
          <p:nvPr/>
        </p:nvGrpSpPr>
        <p:grpSpPr>
          <a:xfrm>
            <a:off x="5383781" y="1623062"/>
            <a:ext cx="673415" cy="3939540"/>
            <a:chOff x="1554746" y="1586726"/>
            <a:chExt cx="673415" cy="3939540"/>
          </a:xfrm>
        </p:grpSpPr>
        <p:sp>
          <p:nvSpPr>
            <p:cNvPr id="83" name="TextBox 82"/>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olidFill>
                  <a:srgbClr val="000000"/>
                </a:solidFill>
                <a:sym typeface="Symbol" panose="05050102010706020507" pitchFamily="18" charset="2"/>
              </a:endParaRPr>
            </a:p>
            <a:p>
              <a:endParaRPr lang="en-US" sz="1000"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endParaRPr>
            </a:p>
          </p:txBody>
        </p:sp>
        <p:sp>
          <p:nvSpPr>
            <p:cNvPr id="84" name="TextBox 83"/>
            <p:cNvSpPr txBox="1"/>
            <p:nvPr/>
          </p:nvSpPr>
          <p:spPr>
            <a:xfrm>
              <a:off x="1554746" y="5024735"/>
              <a:ext cx="578854" cy="461665"/>
            </a:xfrm>
            <a:prstGeom prst="rect">
              <a:avLst/>
            </a:prstGeom>
            <a:noFill/>
          </p:spPr>
          <p:txBody>
            <a:bodyPr wrap="square" rtlCol="0">
              <a:spAutoFit/>
            </a:bodyPr>
            <a:lstStyle/>
            <a:p>
              <a:r>
                <a:rPr lang="en-US" dirty="0" smtClean="0">
                  <a:solidFill>
                    <a:srgbClr val="000000"/>
                  </a:solidFill>
                </a:rPr>
                <a:t>∆ t</a:t>
              </a:r>
              <a:endParaRPr lang="en-US" dirty="0">
                <a:solidFill>
                  <a:srgbClr val="000000"/>
                </a:solidFill>
              </a:endParaRPr>
            </a:p>
          </p:txBody>
        </p:sp>
      </p:grpSp>
      <p:grpSp>
        <p:nvGrpSpPr>
          <p:cNvPr id="85" name="Group 84"/>
          <p:cNvGrpSpPr/>
          <p:nvPr/>
        </p:nvGrpSpPr>
        <p:grpSpPr>
          <a:xfrm>
            <a:off x="6143625" y="1623062"/>
            <a:ext cx="673415" cy="3939540"/>
            <a:chOff x="1554746" y="1586726"/>
            <a:chExt cx="673415" cy="3939540"/>
          </a:xfrm>
        </p:grpSpPr>
        <p:sp>
          <p:nvSpPr>
            <p:cNvPr id="86" name="TextBox 85"/>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olidFill>
                  <a:srgbClr val="000000"/>
                </a:solidFill>
                <a:sym typeface="Symbol" panose="05050102010706020507" pitchFamily="18" charset="2"/>
              </a:endParaRPr>
            </a:p>
            <a:p>
              <a:endParaRPr lang="en-US" sz="1000"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endParaRPr>
            </a:p>
          </p:txBody>
        </p:sp>
        <p:sp>
          <p:nvSpPr>
            <p:cNvPr id="87" name="TextBox 86"/>
            <p:cNvSpPr txBox="1"/>
            <p:nvPr/>
          </p:nvSpPr>
          <p:spPr>
            <a:xfrm>
              <a:off x="1554746" y="5024735"/>
              <a:ext cx="578854" cy="461665"/>
            </a:xfrm>
            <a:prstGeom prst="rect">
              <a:avLst/>
            </a:prstGeom>
            <a:noFill/>
          </p:spPr>
          <p:txBody>
            <a:bodyPr wrap="square" rtlCol="0">
              <a:spAutoFit/>
            </a:bodyPr>
            <a:lstStyle/>
            <a:p>
              <a:r>
                <a:rPr lang="en-US" dirty="0" smtClean="0">
                  <a:solidFill>
                    <a:srgbClr val="000000"/>
                  </a:solidFill>
                </a:rPr>
                <a:t>∆ t</a:t>
              </a:r>
              <a:endParaRPr lang="en-US" dirty="0">
                <a:solidFill>
                  <a:srgbClr val="000000"/>
                </a:solidFill>
              </a:endParaRPr>
            </a:p>
          </p:txBody>
        </p:sp>
      </p:grpSp>
      <p:grpSp>
        <p:nvGrpSpPr>
          <p:cNvPr id="88" name="Group 87"/>
          <p:cNvGrpSpPr/>
          <p:nvPr/>
        </p:nvGrpSpPr>
        <p:grpSpPr>
          <a:xfrm>
            <a:off x="6870385" y="1613537"/>
            <a:ext cx="673415" cy="3939540"/>
            <a:chOff x="1554746" y="1586726"/>
            <a:chExt cx="673415" cy="3939540"/>
          </a:xfrm>
        </p:grpSpPr>
        <p:sp>
          <p:nvSpPr>
            <p:cNvPr id="89" name="TextBox 88"/>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olidFill>
                  <a:srgbClr val="000000"/>
                </a:solidFill>
                <a:sym typeface="Symbol" panose="05050102010706020507" pitchFamily="18" charset="2"/>
              </a:endParaRPr>
            </a:p>
            <a:p>
              <a:endParaRPr lang="en-US" sz="1000"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smtClean="0">
                <a:solidFill>
                  <a:srgbClr val="000000"/>
                </a:solidFill>
                <a:sym typeface="Symbol" panose="05050102010706020507" pitchFamily="18" charset="2"/>
              </a:endParaRPr>
            </a:p>
            <a:p>
              <a:pPr marL="342900" indent="-342900">
                <a:buFont typeface="Symbol" panose="05050102010706020507" pitchFamily="18" charset="2"/>
                <a:buChar char="D"/>
              </a:pPr>
              <a:endParaRPr lang="en-US" dirty="0">
                <a:solidFill>
                  <a:srgbClr val="000000"/>
                </a:solidFill>
              </a:endParaRPr>
            </a:p>
          </p:txBody>
        </p:sp>
        <p:sp>
          <p:nvSpPr>
            <p:cNvPr id="90" name="TextBox 89"/>
            <p:cNvSpPr txBox="1"/>
            <p:nvPr/>
          </p:nvSpPr>
          <p:spPr>
            <a:xfrm>
              <a:off x="1554746" y="5024735"/>
              <a:ext cx="578854" cy="461665"/>
            </a:xfrm>
            <a:prstGeom prst="rect">
              <a:avLst/>
            </a:prstGeom>
            <a:noFill/>
          </p:spPr>
          <p:txBody>
            <a:bodyPr wrap="square" rtlCol="0">
              <a:spAutoFit/>
            </a:bodyPr>
            <a:lstStyle/>
            <a:p>
              <a:r>
                <a:rPr lang="en-US" dirty="0" smtClean="0">
                  <a:solidFill>
                    <a:srgbClr val="000000"/>
                  </a:solidFill>
                </a:rPr>
                <a:t>∆ t</a:t>
              </a:r>
              <a:endParaRPr lang="en-US" dirty="0">
                <a:solidFill>
                  <a:srgbClr val="000000"/>
                </a:solidFill>
              </a:endParaRPr>
            </a:p>
          </p:txBody>
        </p:sp>
      </p:grpSp>
    </p:spTree>
    <p:extLst>
      <p:ext uri="{BB962C8B-B14F-4D97-AF65-F5344CB8AC3E}">
        <p14:creationId xmlns:p14="http://schemas.microsoft.com/office/powerpoint/2010/main" val="16858768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76200"/>
            <a:ext cx="7772400" cy="1143000"/>
          </a:xfrm>
        </p:spPr>
        <p:txBody>
          <a:bodyPr/>
          <a:lstStyle/>
          <a:p>
            <a:r>
              <a:rPr lang="en-US" sz="3600" b="1" dirty="0" smtClean="0"/>
              <a:t>Hazard function for mortality in general U.S. population</a:t>
            </a:r>
          </a:p>
        </p:txBody>
      </p:sp>
      <p:sp>
        <p:nvSpPr>
          <p:cNvPr id="124933" name="Text Box 7"/>
          <p:cNvSpPr txBox="1">
            <a:spLocks noChangeArrowheads="1"/>
          </p:cNvSpPr>
          <p:nvPr/>
        </p:nvSpPr>
        <p:spPr bwMode="auto">
          <a:xfrm>
            <a:off x="531813" y="5791200"/>
            <a:ext cx="8307387" cy="830997"/>
          </a:xfrm>
          <a:prstGeom prst="rect">
            <a:avLst/>
          </a:prstGeom>
          <a:noFill/>
          <a:ln w="9525">
            <a:noFill/>
            <a:miter lim="800000"/>
            <a:headEnd/>
            <a:tailEnd/>
          </a:ln>
        </p:spPr>
        <p:txBody>
          <a:bodyPr wrap="square">
            <a:spAutoFit/>
          </a:bodyPr>
          <a:lstStyle/>
          <a:p>
            <a:pPr eaLnBrk="0" hangingPunct="0"/>
            <a:r>
              <a:rPr lang="en-US" dirty="0">
                <a:solidFill>
                  <a:srgbClr val="000000"/>
                </a:solidFill>
              </a:rPr>
              <a:t>Compare information </a:t>
            </a:r>
            <a:r>
              <a:rPr lang="en-US" dirty="0" smtClean="0">
                <a:solidFill>
                  <a:srgbClr val="000000"/>
                </a:solidFill>
              </a:rPr>
              <a:t>provided here versus depicting this with an </a:t>
            </a:r>
            <a:r>
              <a:rPr lang="en-US" dirty="0">
                <a:solidFill>
                  <a:srgbClr val="000000"/>
                </a:solidFill>
              </a:rPr>
              <a:t>average incidence </a:t>
            </a:r>
            <a:r>
              <a:rPr lang="en-US" dirty="0" smtClean="0">
                <a:solidFill>
                  <a:srgbClr val="000000"/>
                </a:solidFill>
              </a:rPr>
              <a:t>rate.  The average is not wrong; just less useful.</a:t>
            </a:r>
            <a:endParaRPr lang="en-US" dirty="0">
              <a:solidFill>
                <a:srgbClr val="000000"/>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1306" y="1447800"/>
            <a:ext cx="6248400" cy="4343400"/>
          </a:xfrm>
          <a:prstGeom prst="rect">
            <a:avLst/>
          </a:prstGeom>
          <a:noFill/>
          <a:ln>
            <a:noFill/>
          </a:ln>
        </p:spPr>
      </p:pic>
    </p:spTree>
    <p:extLst>
      <p:ext uri="{BB962C8B-B14F-4D97-AF65-F5344CB8AC3E}">
        <p14:creationId xmlns:p14="http://schemas.microsoft.com/office/powerpoint/2010/main" val="259021508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
          <p:cNvSpPr>
            <a:spLocks noGrp="1" noChangeArrowheads="1"/>
          </p:cNvSpPr>
          <p:nvPr>
            <p:ph type="title"/>
          </p:nvPr>
        </p:nvSpPr>
        <p:spPr>
          <a:xfrm>
            <a:off x="152400" y="457200"/>
            <a:ext cx="8991600" cy="1143000"/>
          </a:xfrm>
        </p:spPr>
        <p:txBody>
          <a:bodyPr/>
          <a:lstStyle/>
          <a:p>
            <a:r>
              <a:rPr lang="en-US" sz="3600" b="1" dirty="0" smtClean="0"/>
              <a:t>Relationship between hazard function and survival function with a constant hazard</a:t>
            </a:r>
          </a:p>
        </p:txBody>
      </p:sp>
      <p:graphicFrame>
        <p:nvGraphicFramePr>
          <p:cNvPr id="4116" name="Object 20"/>
          <p:cNvGraphicFramePr>
            <a:graphicFrameLocks noGrp="1" noChangeAspect="1"/>
          </p:cNvGraphicFramePr>
          <p:nvPr>
            <p:ph sz="half" idx="2"/>
            <p:extLst/>
          </p:nvPr>
        </p:nvGraphicFramePr>
        <p:xfrm>
          <a:off x="1860275" y="1905000"/>
          <a:ext cx="5562600" cy="1011238"/>
        </p:xfrm>
        <a:graphic>
          <a:graphicData uri="http://schemas.openxmlformats.org/presentationml/2006/ole">
            <mc:AlternateContent xmlns:mc="http://schemas.openxmlformats.org/markup-compatibility/2006">
              <mc:Choice xmlns:v="urn:schemas-microsoft-com:vml" Requires="v">
                <p:oleObj spid="_x0000_s2053" name="Equation" r:id="rId4" imgW="1257300" imgH="228600" progId="Equation.3">
                  <p:embed/>
                </p:oleObj>
              </mc:Choice>
              <mc:Fallback>
                <p:oleObj name="Equation" r:id="rId4" imgW="1257300" imgH="2286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0275" y="1905000"/>
                        <a:ext cx="5562600" cy="1011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8" name="Text Box 9"/>
          <p:cNvSpPr txBox="1">
            <a:spLocks noChangeArrowheads="1"/>
          </p:cNvSpPr>
          <p:nvPr/>
        </p:nvSpPr>
        <p:spPr bwMode="auto">
          <a:xfrm>
            <a:off x="2438400" y="3124200"/>
            <a:ext cx="4724400" cy="762000"/>
          </a:xfrm>
          <a:prstGeom prst="rect">
            <a:avLst/>
          </a:prstGeom>
          <a:noFill/>
          <a:ln w="9525">
            <a:noFill/>
            <a:miter lim="800000"/>
            <a:headEnd/>
            <a:tailEnd/>
          </a:ln>
        </p:spPr>
        <p:txBody>
          <a:bodyPr>
            <a:spAutoFit/>
          </a:bodyPr>
          <a:lstStyle/>
          <a:p>
            <a:pPr eaLnBrk="0" hangingPunct="0">
              <a:spcBef>
                <a:spcPct val="50000"/>
              </a:spcBef>
            </a:pPr>
            <a:r>
              <a:rPr lang="en-US" sz="4400" dirty="0">
                <a:solidFill>
                  <a:srgbClr val="000000"/>
                </a:solidFill>
                <a:sym typeface="Symbol" pitchFamily="18" charset="2"/>
              </a:rPr>
              <a:t>where</a:t>
            </a:r>
            <a:r>
              <a:rPr lang="en-US" sz="4400" i="1" dirty="0">
                <a:solidFill>
                  <a:srgbClr val="000000"/>
                </a:solidFill>
                <a:sym typeface="Symbol" pitchFamily="18" charset="2"/>
              </a:rPr>
              <a:t> h</a:t>
            </a:r>
            <a:r>
              <a:rPr lang="en-US" sz="4400" dirty="0">
                <a:solidFill>
                  <a:srgbClr val="000000"/>
                </a:solidFill>
                <a:sym typeface="Symbol" pitchFamily="18" charset="2"/>
              </a:rPr>
              <a:t>(</a:t>
            </a:r>
            <a:r>
              <a:rPr lang="en-US" sz="4400" i="1" dirty="0">
                <a:solidFill>
                  <a:srgbClr val="000000"/>
                </a:solidFill>
                <a:sym typeface="Symbol" pitchFamily="18" charset="2"/>
              </a:rPr>
              <a:t>t</a:t>
            </a:r>
            <a:r>
              <a:rPr lang="en-US" sz="4400" dirty="0">
                <a:solidFill>
                  <a:srgbClr val="000000"/>
                </a:solidFill>
                <a:sym typeface="Symbol" pitchFamily="18" charset="2"/>
              </a:rPr>
              <a:t>) = </a:t>
            </a:r>
            <a:r>
              <a:rPr lang="en-US" sz="4400" i="1" dirty="0">
                <a:solidFill>
                  <a:srgbClr val="000000"/>
                </a:solidFill>
                <a:sym typeface="Symbol" pitchFamily="18" charset="2"/>
              </a:rPr>
              <a:t></a:t>
            </a:r>
          </a:p>
        </p:txBody>
      </p:sp>
      <p:sp>
        <p:nvSpPr>
          <p:cNvPr id="4119" name="Text Box 6"/>
          <p:cNvSpPr txBox="1">
            <a:spLocks noChangeArrowheads="1"/>
          </p:cNvSpPr>
          <p:nvPr/>
        </p:nvSpPr>
        <p:spPr bwMode="auto">
          <a:xfrm>
            <a:off x="152400" y="4319392"/>
            <a:ext cx="8991600" cy="1200329"/>
          </a:xfrm>
          <a:prstGeom prst="rect">
            <a:avLst/>
          </a:prstGeom>
          <a:noFill/>
          <a:ln w="9525">
            <a:noFill/>
            <a:miter lim="800000"/>
            <a:headEnd/>
            <a:tailEnd/>
          </a:ln>
        </p:spPr>
        <p:txBody>
          <a:bodyPr wrap="square">
            <a:spAutoFit/>
          </a:bodyPr>
          <a:lstStyle/>
          <a:p>
            <a:pPr marL="236538" indent="-236538" eaLnBrk="0" hangingPunct="0">
              <a:spcBef>
                <a:spcPct val="50000"/>
              </a:spcBef>
              <a:buFontTx/>
              <a:buChar char="•"/>
            </a:pPr>
            <a:r>
              <a:rPr lang="en-US" dirty="0">
                <a:solidFill>
                  <a:srgbClr val="000000"/>
                </a:solidFill>
              </a:rPr>
              <a:t> Assumes no competing </a:t>
            </a:r>
            <a:r>
              <a:rPr lang="en-US" dirty="0" smtClean="0">
                <a:solidFill>
                  <a:srgbClr val="000000"/>
                </a:solidFill>
              </a:rPr>
              <a:t>events.  In the presence of competing events, this direct relationship between hazard and cumulative incidence no longer holds.  More on this in later slides.</a:t>
            </a:r>
            <a:endParaRPr lang="en-US" dirty="0">
              <a:solidFill>
                <a:srgbClr val="000000"/>
              </a:solidFill>
            </a:endParaRPr>
          </a:p>
        </p:txBody>
      </p:sp>
    </p:spTree>
    <p:extLst>
      <p:ext uri="{BB962C8B-B14F-4D97-AF65-F5344CB8AC3E}">
        <p14:creationId xmlns:p14="http://schemas.microsoft.com/office/powerpoint/2010/main" val="26036192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a:xfrm>
            <a:off x="762000" y="76200"/>
            <a:ext cx="7772400" cy="868363"/>
          </a:xfrm>
        </p:spPr>
        <p:txBody>
          <a:bodyPr/>
          <a:lstStyle/>
          <a:p>
            <a:r>
              <a:rPr lang="en-US" sz="2800" b="1" dirty="0" smtClean="0"/>
              <a:t>Rates:  What to do about </a:t>
            </a:r>
            <a:br>
              <a:rPr lang="en-US" sz="2800" b="1" dirty="0" smtClean="0"/>
            </a:br>
            <a:r>
              <a:rPr lang="en-US" sz="2800" b="1" dirty="0" smtClean="0"/>
              <a:t>Drop-out and Competing Events</a:t>
            </a:r>
          </a:p>
        </p:txBody>
      </p:sp>
      <p:sp>
        <p:nvSpPr>
          <p:cNvPr id="159746" name="Rectangle 3"/>
          <p:cNvSpPr>
            <a:spLocks noGrp="1" noChangeArrowheads="1"/>
          </p:cNvSpPr>
          <p:nvPr>
            <p:ph type="body" idx="1"/>
          </p:nvPr>
        </p:nvSpPr>
        <p:spPr>
          <a:xfrm>
            <a:off x="76200" y="990600"/>
            <a:ext cx="8839200" cy="5410200"/>
          </a:xfrm>
        </p:spPr>
        <p:txBody>
          <a:bodyPr/>
          <a:lstStyle/>
          <a:p>
            <a:r>
              <a:rPr lang="en-US" sz="2600" dirty="0" smtClean="0"/>
              <a:t>In the calculation of rates, people contribute person-time until they either have the event of interest (E) or:</a:t>
            </a:r>
          </a:p>
          <a:p>
            <a:pPr lvl="1">
              <a:spcBef>
                <a:spcPts val="0"/>
              </a:spcBef>
            </a:pPr>
            <a:r>
              <a:rPr lang="en-US" sz="2400" dirty="0" smtClean="0"/>
              <a:t>drop out (aka lost to follow-up)</a:t>
            </a:r>
          </a:p>
          <a:p>
            <a:pPr lvl="1">
              <a:spcBef>
                <a:spcPts val="0"/>
              </a:spcBef>
            </a:pPr>
            <a:r>
              <a:rPr lang="en-US" sz="2400" dirty="0" smtClean="0"/>
              <a:t>are administratively censored (i.e., study ends)</a:t>
            </a:r>
          </a:p>
          <a:p>
            <a:pPr lvl="1">
              <a:spcBef>
                <a:spcPts val="0"/>
              </a:spcBef>
            </a:pPr>
            <a:r>
              <a:rPr lang="en-US" sz="2400" dirty="0" smtClean="0"/>
              <a:t>have a competing event</a:t>
            </a:r>
          </a:p>
          <a:p>
            <a:pPr lvl="1"/>
            <a:endParaRPr lang="en-US" sz="400" dirty="0" smtClean="0"/>
          </a:p>
          <a:p>
            <a:r>
              <a:rPr lang="en-US" sz="2600" dirty="0" smtClean="0"/>
              <a:t>Thus, without any special assumptions, rates have a specific interpretation:</a:t>
            </a:r>
          </a:p>
          <a:p>
            <a:pPr lvl="1"/>
            <a:r>
              <a:rPr lang="en-US" sz="2400" dirty="0" smtClean="0"/>
              <a:t>“Rate of the event E given that something else (drop-out; admin censoring, or competing event) has not happened first”</a:t>
            </a:r>
          </a:p>
          <a:p>
            <a:pPr lvl="1"/>
            <a:r>
              <a:rPr lang="en-US" sz="2400" dirty="0" smtClean="0"/>
              <a:t>i.e. “Rate of event E among those still at risk (i.e. without those who dropped out, are admin censored, or had CE)”</a:t>
            </a:r>
          </a:p>
          <a:p>
            <a:pPr lvl="1"/>
            <a:r>
              <a:rPr lang="en-US" sz="2400" dirty="0" smtClean="0"/>
              <a:t>This interpretation is inherently </a:t>
            </a:r>
            <a:r>
              <a:rPr lang="en-US" sz="2400" i="1" dirty="0" smtClean="0"/>
              <a:t>accommodating</a:t>
            </a:r>
            <a:r>
              <a:rPr lang="en-US" sz="2400" dirty="0" smtClean="0"/>
              <a:t> (i.e. specifically recognizing and allowing for) presence of drop-out; admin censoring; and competing events</a:t>
            </a:r>
          </a:p>
          <a:p>
            <a:pPr lvl="1"/>
            <a:endParaRPr lang="en-US" sz="1200" dirty="0" smtClean="0"/>
          </a:p>
          <a:p>
            <a:endParaRPr lang="en-US" sz="2800" dirty="0" smtClean="0"/>
          </a:p>
        </p:txBody>
      </p:sp>
    </p:spTree>
    <p:extLst>
      <p:ext uri="{BB962C8B-B14F-4D97-AF65-F5344CB8AC3E}">
        <p14:creationId xmlns:p14="http://schemas.microsoft.com/office/powerpoint/2010/main" val="998394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2895600" y="76202"/>
            <a:ext cx="5186035" cy="584775"/>
          </a:xfrm>
          <a:prstGeom prst="rect">
            <a:avLst/>
          </a:prstGeom>
          <a:noFill/>
          <a:ln w="9525">
            <a:noFill/>
            <a:miter lim="800000"/>
            <a:headEnd/>
            <a:tailEnd/>
          </a:ln>
        </p:spPr>
        <p:txBody>
          <a:bodyPr wrap="none">
            <a:spAutoFit/>
          </a:bodyPr>
          <a:lstStyle/>
          <a:p>
            <a:r>
              <a:rPr lang="en-US" sz="3200" b="1" dirty="0" smtClean="0"/>
              <a:t>Sampling a Dynamic Cohort</a:t>
            </a:r>
            <a:endParaRPr lang="en-US" sz="32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9" y="630839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142955" y="6096002"/>
            <a:ext cx="1399993"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ends</a:t>
            </a:r>
            <a:endParaRPr lang="en-US" sz="1800" dirty="0">
              <a:latin typeface="Calibri" pitchFamily="34" charset="0"/>
            </a:endParaRP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begins</a:t>
            </a:r>
            <a:endParaRPr lang="en-US" sz="1800" dirty="0">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51" name="Group 50"/>
          <p:cNvGrpSpPr/>
          <p:nvPr/>
        </p:nvGrpSpPr>
        <p:grpSpPr>
          <a:xfrm>
            <a:off x="914401" y="2628900"/>
            <a:ext cx="8176419" cy="2552700"/>
            <a:chOff x="914400" y="2538129"/>
            <a:chExt cx="8176419" cy="2552700"/>
          </a:xfrm>
        </p:grpSpPr>
        <p:sp>
          <p:nvSpPr>
            <p:cNvPr id="52" name="Right Arrow 51"/>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3"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 study</a:t>
              </a:r>
              <a:endParaRPr lang="en-US" sz="3600" b="1" dirty="0">
                <a:solidFill>
                  <a:schemeClr val="bg1"/>
                </a:solidFill>
                <a:latin typeface="Calibri" pitchFamily="34" charset="0"/>
              </a:endParaRPr>
            </a:p>
          </p:txBody>
        </p:sp>
      </p:grpSp>
      <p:grpSp>
        <p:nvGrpSpPr>
          <p:cNvPr id="54" name="Group 53"/>
          <p:cNvGrpSpPr/>
          <p:nvPr/>
        </p:nvGrpSpPr>
        <p:grpSpPr>
          <a:xfrm>
            <a:off x="6019801" y="609602"/>
            <a:ext cx="646331" cy="5599113"/>
            <a:chOff x="6019801" y="1221433"/>
            <a:chExt cx="646332" cy="4987280"/>
          </a:xfrm>
        </p:grpSpPr>
        <p:cxnSp>
          <p:nvCxnSpPr>
            <p:cNvPr id="61" name="Straight Arrow Connector 60"/>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73" name="TextBox 37"/>
            <p:cNvSpPr txBox="1">
              <a:spLocks noChangeArrowheads="1"/>
            </p:cNvSpPr>
            <p:nvPr/>
          </p:nvSpPr>
          <p:spPr bwMode="auto">
            <a:xfrm rot="16200000">
              <a:off x="4500827" y="3429683"/>
              <a:ext cx="3684279"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 study</a:t>
              </a:r>
              <a:endParaRPr lang="en-US" sz="3600" dirty="0">
                <a:solidFill>
                  <a:schemeClr val="bg1"/>
                </a:solidFill>
                <a:latin typeface="Calibri" pitchFamily="34" charset="0"/>
              </a:endParaRPr>
            </a:p>
          </p:txBody>
        </p:sp>
      </p:grpSp>
      <p:grpSp>
        <p:nvGrpSpPr>
          <p:cNvPr id="74" name="Group 73"/>
          <p:cNvGrpSpPr/>
          <p:nvPr/>
        </p:nvGrpSpPr>
        <p:grpSpPr>
          <a:xfrm>
            <a:off x="2435976" y="839186"/>
            <a:ext cx="4155325" cy="4921313"/>
            <a:chOff x="2462299" y="403881"/>
            <a:chExt cx="4155325" cy="4921313"/>
          </a:xfrm>
        </p:grpSpPr>
        <p:sp>
          <p:nvSpPr>
            <p:cNvPr id="75" name="Text Box 44"/>
            <p:cNvSpPr txBox="1">
              <a:spLocks noChangeArrowheads="1"/>
            </p:cNvSpPr>
            <p:nvPr/>
          </p:nvSpPr>
          <p:spPr bwMode="auto">
            <a:xfrm>
              <a:off x="2462299" y="20574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6" name="Text Box 44"/>
            <p:cNvSpPr txBox="1">
              <a:spLocks noChangeArrowheads="1"/>
            </p:cNvSpPr>
            <p:nvPr/>
          </p:nvSpPr>
          <p:spPr bwMode="auto">
            <a:xfrm>
              <a:off x="4076700" y="26670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7" name="Text Box 44"/>
            <p:cNvSpPr txBox="1">
              <a:spLocks noChangeArrowheads="1"/>
            </p:cNvSpPr>
            <p:nvPr/>
          </p:nvSpPr>
          <p:spPr bwMode="auto">
            <a:xfrm>
              <a:off x="4038600" y="3486473"/>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8" name="Text Box 44"/>
            <p:cNvSpPr txBox="1">
              <a:spLocks noChangeArrowheads="1"/>
            </p:cNvSpPr>
            <p:nvPr/>
          </p:nvSpPr>
          <p:spPr bwMode="auto">
            <a:xfrm>
              <a:off x="2514600" y="49079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9" name="Text Box 44"/>
            <p:cNvSpPr txBox="1">
              <a:spLocks noChangeArrowheads="1"/>
            </p:cNvSpPr>
            <p:nvPr/>
          </p:nvSpPr>
          <p:spPr bwMode="auto">
            <a:xfrm>
              <a:off x="2476500" y="24765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0" name="Text Box 44"/>
            <p:cNvSpPr txBox="1">
              <a:spLocks noChangeArrowheads="1"/>
            </p:cNvSpPr>
            <p:nvPr/>
          </p:nvSpPr>
          <p:spPr bwMode="auto">
            <a:xfrm>
              <a:off x="6350924" y="42602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1" name="Text Box 44"/>
            <p:cNvSpPr txBox="1">
              <a:spLocks noChangeArrowheads="1"/>
            </p:cNvSpPr>
            <p:nvPr/>
          </p:nvSpPr>
          <p:spPr bwMode="auto">
            <a:xfrm>
              <a:off x="4953000" y="23933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2" name="Text Box 44"/>
            <p:cNvSpPr txBox="1">
              <a:spLocks noChangeArrowheads="1"/>
            </p:cNvSpPr>
            <p:nvPr/>
          </p:nvSpPr>
          <p:spPr bwMode="auto">
            <a:xfrm>
              <a:off x="6350924" y="2688897"/>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3" name="Text Box 44"/>
            <p:cNvSpPr txBox="1">
              <a:spLocks noChangeArrowheads="1"/>
            </p:cNvSpPr>
            <p:nvPr/>
          </p:nvSpPr>
          <p:spPr bwMode="auto">
            <a:xfrm>
              <a:off x="4152900" y="4038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97" name="Text Box 44"/>
            <p:cNvSpPr txBox="1">
              <a:spLocks noChangeArrowheads="1"/>
            </p:cNvSpPr>
            <p:nvPr/>
          </p:nvSpPr>
          <p:spPr bwMode="auto">
            <a:xfrm>
              <a:off x="6274724" y="4038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4" name="Text Box 44"/>
            <p:cNvSpPr txBox="1">
              <a:spLocks noChangeArrowheads="1"/>
            </p:cNvSpPr>
            <p:nvPr/>
          </p:nvSpPr>
          <p:spPr bwMode="auto">
            <a:xfrm>
              <a:off x="4954331" y="42983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5" name="Text Box 44"/>
            <p:cNvSpPr txBox="1">
              <a:spLocks noChangeArrowheads="1"/>
            </p:cNvSpPr>
            <p:nvPr/>
          </p:nvSpPr>
          <p:spPr bwMode="auto">
            <a:xfrm>
              <a:off x="5002609" y="5140528"/>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6" name="Text Box 44"/>
            <p:cNvSpPr txBox="1">
              <a:spLocks noChangeArrowheads="1"/>
            </p:cNvSpPr>
            <p:nvPr/>
          </p:nvSpPr>
          <p:spPr bwMode="auto">
            <a:xfrm>
              <a:off x="5588924" y="454355"/>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7" name="Text Box 44"/>
            <p:cNvSpPr txBox="1">
              <a:spLocks noChangeArrowheads="1"/>
            </p:cNvSpPr>
            <p:nvPr/>
          </p:nvSpPr>
          <p:spPr bwMode="auto">
            <a:xfrm>
              <a:off x="5683815" y="4250997"/>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8" name="Text Box 44"/>
            <p:cNvSpPr txBox="1">
              <a:spLocks noChangeArrowheads="1"/>
            </p:cNvSpPr>
            <p:nvPr/>
          </p:nvSpPr>
          <p:spPr bwMode="auto">
            <a:xfrm>
              <a:off x="5696655" y="4939848"/>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grpSp>
      <p:grpSp>
        <p:nvGrpSpPr>
          <p:cNvPr id="98" name="Group 97"/>
          <p:cNvGrpSpPr/>
          <p:nvPr/>
        </p:nvGrpSpPr>
        <p:grpSpPr>
          <a:xfrm>
            <a:off x="138908" y="3"/>
            <a:ext cx="2686045" cy="1077218"/>
            <a:chOff x="1175904" y="5975052"/>
            <a:chExt cx="3623871" cy="1221191"/>
          </a:xfrm>
        </p:grpSpPr>
        <p:sp>
          <p:nvSpPr>
            <p:cNvPr id="99" name="TextBox 44"/>
            <p:cNvSpPr txBox="1">
              <a:spLocks noChangeArrowheads="1"/>
            </p:cNvSpPr>
            <p:nvPr/>
          </p:nvSpPr>
          <p:spPr bwMode="auto">
            <a:xfrm>
              <a:off x="1526159" y="5975052"/>
              <a:ext cx="3273616" cy="1221191"/>
            </a:xfrm>
            <a:prstGeom prst="rect">
              <a:avLst/>
            </a:prstGeom>
            <a:noFill/>
            <a:ln w="9525">
              <a:noFill/>
              <a:miter lim="800000"/>
              <a:headEnd/>
              <a:tailEnd/>
            </a:ln>
          </p:spPr>
          <p:txBody>
            <a:bodyPr wrap="none">
              <a:spAutoFit/>
            </a:bodyPr>
            <a:lstStyle/>
            <a:p>
              <a:r>
                <a:rPr lang="en-US" sz="3600" dirty="0" smtClean="0">
                  <a:latin typeface="Calibri" pitchFamily="34" charset="0"/>
                </a:rPr>
                <a:t>= </a:t>
              </a:r>
              <a:r>
                <a:rPr lang="en-US" sz="2800" dirty="0" smtClean="0">
                  <a:latin typeface="Calibri" pitchFamily="34" charset="0"/>
                </a:rPr>
                <a:t>Case-control </a:t>
              </a:r>
            </a:p>
            <a:p>
              <a:r>
                <a:rPr lang="en-US" sz="2800" dirty="0" smtClean="0">
                  <a:latin typeface="Calibri" pitchFamily="34" charset="0"/>
                </a:rPr>
                <a:t>  study</a:t>
              </a:r>
              <a:endParaRPr lang="en-US" sz="2800" dirty="0">
                <a:latin typeface="Calibri" pitchFamily="34" charset="0"/>
              </a:endParaRPr>
            </a:p>
          </p:txBody>
        </p:sp>
        <p:sp>
          <p:nvSpPr>
            <p:cNvPr id="100" name="Text Box 44"/>
            <p:cNvSpPr txBox="1">
              <a:spLocks noChangeArrowheads="1"/>
            </p:cNvSpPr>
            <p:nvPr/>
          </p:nvSpPr>
          <p:spPr bwMode="auto">
            <a:xfrm>
              <a:off x="1175904" y="6248400"/>
              <a:ext cx="429424" cy="209347"/>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grpSp>
      <p:sp>
        <p:nvSpPr>
          <p:cNvPr id="89" name="Oval 88"/>
          <p:cNvSpPr/>
          <p:nvPr/>
        </p:nvSpPr>
        <p:spPr>
          <a:xfrm>
            <a:off x="213862" y="4910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3" name="Group 2"/>
          <p:cNvGrpSpPr/>
          <p:nvPr/>
        </p:nvGrpSpPr>
        <p:grpSpPr>
          <a:xfrm>
            <a:off x="7772400" y="609600"/>
            <a:ext cx="2209800" cy="2514600"/>
            <a:chOff x="7772400" y="609600"/>
            <a:chExt cx="2209800" cy="2514600"/>
          </a:xfrm>
        </p:grpSpPr>
        <p:grpSp>
          <p:nvGrpSpPr>
            <p:cNvPr id="2" name="Group 1"/>
            <p:cNvGrpSpPr/>
            <p:nvPr/>
          </p:nvGrpSpPr>
          <p:grpSpPr>
            <a:xfrm>
              <a:off x="7924800" y="609600"/>
              <a:ext cx="1238250" cy="1299865"/>
              <a:chOff x="7924800" y="609600"/>
              <a:chExt cx="1238250" cy="1299865"/>
            </a:xfrm>
          </p:grpSpPr>
          <p:sp>
            <p:nvSpPr>
              <p:cNvPr id="91" name="Text Box 1030"/>
              <p:cNvSpPr txBox="1">
                <a:spLocks noChangeArrowheads="1"/>
              </p:cNvSpPr>
              <p:nvPr/>
            </p:nvSpPr>
            <p:spPr bwMode="auto">
              <a:xfrm rot="10800000" flipV="1">
                <a:off x="7943850" y="762000"/>
                <a:ext cx="1219200" cy="430887"/>
              </a:xfrm>
              <a:prstGeom prst="rect">
                <a:avLst/>
              </a:prstGeom>
              <a:noFill/>
              <a:ln w="9525">
                <a:noFill/>
                <a:miter lim="800000"/>
                <a:headEnd/>
                <a:tailEnd/>
              </a:ln>
            </p:spPr>
            <p:txBody>
              <a:bodyPr wrap="square" anchor="ctr">
                <a:spAutoFit/>
              </a:bodyPr>
              <a:lstStyle/>
              <a:p>
                <a:pPr eaLnBrk="0" hangingPunct="0"/>
                <a:r>
                  <a:rPr lang="en-US" sz="2200" dirty="0" smtClean="0"/>
                  <a:t>= event</a:t>
                </a:r>
                <a:endParaRPr lang="en-US" sz="2200" dirty="0"/>
              </a:p>
            </p:txBody>
          </p:sp>
          <p:grpSp>
            <p:nvGrpSpPr>
              <p:cNvPr id="92" name="Group 91"/>
              <p:cNvGrpSpPr/>
              <p:nvPr/>
            </p:nvGrpSpPr>
            <p:grpSpPr>
              <a:xfrm>
                <a:off x="8007188" y="609600"/>
                <a:ext cx="535761" cy="237139"/>
                <a:chOff x="188444" y="5189945"/>
                <a:chExt cx="535761" cy="237139"/>
              </a:xfrm>
            </p:grpSpPr>
            <p:cxnSp>
              <p:nvCxnSpPr>
                <p:cNvPr id="94" name="Straight Connector 15"/>
                <p:cNvCxnSpPr/>
                <p:nvPr/>
              </p:nvCxnSpPr>
              <p:spPr>
                <a:xfrm flipV="1">
                  <a:off x="188444" y="531612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80866" y="51899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cxnSp>
            <p:nvCxnSpPr>
              <p:cNvPr id="93" name="Straight Arrow Connector 30"/>
              <p:cNvCxnSpPr>
                <a:cxnSpLocks noChangeShapeType="1"/>
              </p:cNvCxnSpPr>
              <p:nvPr/>
            </p:nvCxnSpPr>
            <p:spPr bwMode="auto">
              <a:xfrm>
                <a:off x="7943850" y="1447800"/>
                <a:ext cx="533400" cy="0"/>
              </a:xfrm>
              <a:prstGeom prst="straightConnector1">
                <a:avLst/>
              </a:prstGeom>
              <a:noFill/>
              <a:ln w="19050" algn="ctr">
                <a:solidFill>
                  <a:schemeClr val="tx1"/>
                </a:solidFill>
                <a:round/>
                <a:headEnd/>
                <a:tailEnd type="arrow" w="med" len="med"/>
              </a:ln>
            </p:spPr>
          </p:cxnSp>
          <p:sp>
            <p:nvSpPr>
              <p:cNvPr id="96" name="Text Box 1030"/>
              <p:cNvSpPr txBox="1">
                <a:spLocks noChangeArrowheads="1"/>
              </p:cNvSpPr>
              <p:nvPr/>
            </p:nvSpPr>
            <p:spPr bwMode="auto">
              <a:xfrm rot="10800000" flipV="1">
                <a:off x="7924800" y="1447800"/>
                <a:ext cx="1143000" cy="461665"/>
              </a:xfrm>
              <a:prstGeom prst="rect">
                <a:avLst/>
              </a:prstGeom>
              <a:noFill/>
              <a:ln w="9525">
                <a:noFill/>
                <a:miter lim="800000"/>
                <a:headEnd/>
                <a:tailEnd/>
              </a:ln>
            </p:spPr>
            <p:txBody>
              <a:bodyPr wrap="square" anchor="ctr">
                <a:spAutoFit/>
              </a:bodyPr>
              <a:lstStyle/>
              <a:p>
                <a:pPr eaLnBrk="0" hangingPunct="0"/>
                <a:r>
                  <a:rPr lang="en-US" dirty="0" smtClean="0"/>
                  <a:t>= leave</a:t>
                </a:r>
                <a:endParaRPr lang="en-US" dirty="0"/>
              </a:p>
            </p:txBody>
          </p:sp>
        </p:grpSp>
        <p:sp>
          <p:nvSpPr>
            <p:cNvPr id="101" name="Text Box 1030"/>
            <p:cNvSpPr txBox="1">
              <a:spLocks noChangeArrowheads="1"/>
            </p:cNvSpPr>
            <p:nvPr/>
          </p:nvSpPr>
          <p:spPr bwMode="auto">
            <a:xfrm rot="10800000" flipV="1">
              <a:off x="7772400" y="1923871"/>
              <a:ext cx="2209800" cy="1200329"/>
            </a:xfrm>
            <a:prstGeom prst="rect">
              <a:avLst/>
            </a:prstGeom>
            <a:noFill/>
            <a:ln w="9525">
              <a:noFill/>
              <a:miter lim="800000"/>
              <a:headEnd/>
              <a:tailEnd/>
            </a:ln>
          </p:spPr>
          <p:txBody>
            <a:bodyPr wrap="square" anchor="ctr">
              <a:spAutoFit/>
            </a:bodyPr>
            <a:lstStyle/>
            <a:p>
              <a:pPr eaLnBrk="0" hangingPunct="0"/>
              <a:r>
                <a:rPr lang="en-US" dirty="0" smtClean="0"/>
                <a:t>CE =      competing </a:t>
              </a:r>
            </a:p>
            <a:p>
              <a:pPr eaLnBrk="0" hangingPunct="0"/>
              <a:r>
                <a:rPr lang="en-US" dirty="0"/>
                <a:t> </a:t>
              </a:r>
              <a:r>
                <a:rPr lang="en-US" dirty="0" smtClean="0"/>
                <a:t>      event</a:t>
              </a:r>
              <a:endParaRPr lang="en-US" dirty="0"/>
            </a:p>
          </p:txBody>
        </p:sp>
      </p:grpSp>
    </p:spTree>
    <p:extLst>
      <p:ext uri="{BB962C8B-B14F-4D97-AF65-F5344CB8AC3E}">
        <p14:creationId xmlns:p14="http://schemas.microsoft.com/office/powerpoint/2010/main" val="351010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048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bwMode="auto">
          <a:xfrm rot="16200000">
            <a:off x="4295775" y="5133975"/>
            <a:ext cx="1009650" cy="1981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Tree>
    <p:extLst>
      <p:ext uri="{BB962C8B-B14F-4D97-AF65-F5344CB8AC3E}">
        <p14:creationId xmlns:p14="http://schemas.microsoft.com/office/powerpoint/2010/main" val="37867901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1143000" y="152400"/>
            <a:ext cx="6858000" cy="715963"/>
          </a:xfrm>
        </p:spPr>
        <p:txBody>
          <a:bodyPr/>
          <a:lstStyle/>
          <a:p>
            <a:r>
              <a:rPr lang="en-US" sz="2800" b="1" dirty="0" smtClean="0"/>
              <a:t>Solution for Competing Events in Cumulative Incidence Estimation</a:t>
            </a:r>
          </a:p>
        </p:txBody>
      </p:sp>
      <p:sp>
        <p:nvSpPr>
          <p:cNvPr id="169986" name="Rectangle 3"/>
          <p:cNvSpPr>
            <a:spLocks noGrp="1" noChangeArrowheads="1"/>
          </p:cNvSpPr>
          <p:nvPr>
            <p:ph type="body" idx="1"/>
          </p:nvPr>
        </p:nvSpPr>
        <p:spPr>
          <a:xfrm>
            <a:off x="76200" y="914400"/>
            <a:ext cx="8915400" cy="4525962"/>
          </a:xfrm>
        </p:spPr>
        <p:txBody>
          <a:bodyPr/>
          <a:lstStyle/>
          <a:p>
            <a:endParaRPr lang="en-US" sz="400" dirty="0" smtClean="0"/>
          </a:p>
          <a:p>
            <a:r>
              <a:rPr lang="en-US" sz="2400" dirty="0" smtClean="0"/>
              <a:t>Key technical computation is simple.  In successive time intervals:</a:t>
            </a:r>
          </a:p>
          <a:p>
            <a:pPr lvl="1"/>
            <a:r>
              <a:rPr lang="en-US" sz="2000" dirty="0" smtClean="0"/>
              <a:t>calculate joint probability of:</a:t>
            </a:r>
          </a:p>
          <a:p>
            <a:pPr lvl="2"/>
            <a:r>
              <a:rPr lang="en-US" sz="2000" dirty="0" smtClean="0"/>
              <a:t> </a:t>
            </a:r>
            <a:r>
              <a:rPr lang="en-US" sz="2200" dirty="0" smtClean="0"/>
              <a:t>a) experiencing none of the events (either event of interest or any of competing events) up through beginning of interval </a:t>
            </a:r>
            <a:r>
              <a:rPr lang="en-US" sz="2200" i="1" dirty="0" smtClean="0"/>
              <a:t>and</a:t>
            </a:r>
            <a:r>
              <a:rPr lang="en-US" sz="2200" dirty="0" smtClean="0"/>
              <a:t> </a:t>
            </a:r>
          </a:p>
          <a:p>
            <a:pPr lvl="2"/>
            <a:r>
              <a:rPr lang="en-US" sz="2200" dirty="0" smtClean="0"/>
              <a:t> b) experiencing event of interest during the time interval</a:t>
            </a:r>
          </a:p>
          <a:p>
            <a:pPr lvl="2"/>
            <a:endParaRPr lang="en-US" sz="1000" dirty="0" smtClean="0"/>
          </a:p>
          <a:p>
            <a:pPr lvl="1"/>
            <a:r>
              <a:rPr lang="en-US" sz="2000" dirty="0" smtClean="0"/>
              <a:t>add up these joint probabilities within successive time intervals to get cumulative incidence of the event of interest </a:t>
            </a:r>
          </a:p>
          <a:p>
            <a:pPr lvl="1"/>
            <a:endParaRPr lang="en-US" sz="1000" dirty="0" smtClean="0"/>
          </a:p>
          <a:p>
            <a:pPr lvl="1"/>
            <a:endParaRPr lang="en-US" sz="1000" dirty="0" smtClean="0"/>
          </a:p>
          <a:p>
            <a:pPr>
              <a:spcBef>
                <a:spcPts val="0"/>
              </a:spcBef>
            </a:pPr>
            <a:r>
              <a:rPr lang="en-US" sz="2400" dirty="0" smtClean="0"/>
              <a:t>An argument could be made that this technique is all you need for cumulative incidence. It does everything that K-M can do &amp; more. </a:t>
            </a:r>
            <a:endParaRPr lang="en-US" sz="1200" dirty="0" smtClean="0"/>
          </a:p>
          <a:p>
            <a:pPr marL="0" indent="0">
              <a:spcBef>
                <a:spcPts val="0"/>
              </a:spcBef>
              <a:buNone/>
            </a:pPr>
            <a:r>
              <a:rPr lang="en-US" sz="1200" dirty="0" smtClean="0"/>
              <a:t> </a:t>
            </a:r>
          </a:p>
          <a:p>
            <a:pPr marL="0" indent="0">
              <a:spcBef>
                <a:spcPts val="0"/>
              </a:spcBef>
              <a:buNone/>
            </a:pPr>
            <a:endParaRPr lang="en-US" sz="800" dirty="0" smtClean="0"/>
          </a:p>
          <a:p>
            <a:pPr>
              <a:spcBef>
                <a:spcPts val="0"/>
              </a:spcBef>
            </a:pPr>
            <a:r>
              <a:rPr lang="en-US" sz="2400" dirty="0" smtClean="0"/>
              <a:t>Explained in detail in Satagopan et al. </a:t>
            </a:r>
            <a:r>
              <a:rPr lang="en-US" sz="2400" i="1" dirty="0" smtClean="0"/>
              <a:t>Brit. J. Cancer</a:t>
            </a:r>
            <a:r>
              <a:rPr lang="en-US" sz="2400" dirty="0" smtClean="0"/>
              <a:t>  2004</a:t>
            </a:r>
          </a:p>
          <a:p>
            <a:endParaRPr lang="en-US" sz="2400" dirty="0" smtClean="0"/>
          </a:p>
          <a:p>
            <a:endParaRPr lang="en-US" dirty="0" smtClean="0"/>
          </a:p>
        </p:txBody>
      </p:sp>
    </p:spTree>
    <p:extLst>
      <p:ext uri="{BB962C8B-B14F-4D97-AF65-F5344CB8AC3E}">
        <p14:creationId xmlns:p14="http://schemas.microsoft.com/office/powerpoint/2010/main" val="24374425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9"/>
          <p:cNvSpPr>
            <a:spLocks noGrp="1" noChangeArrowheads="1"/>
          </p:cNvSpPr>
          <p:nvPr>
            <p:ph type="title"/>
          </p:nvPr>
        </p:nvSpPr>
        <p:spPr>
          <a:xfrm>
            <a:off x="0" y="-152400"/>
            <a:ext cx="9144000" cy="1143000"/>
          </a:xfrm>
        </p:spPr>
        <p:txBody>
          <a:bodyPr/>
          <a:lstStyle/>
          <a:p>
            <a:r>
              <a:rPr lang="en-US" sz="2800" b="1" dirty="0" smtClean="0"/>
              <a:t>Competing Events in Incidence Estimation</a:t>
            </a:r>
          </a:p>
        </p:txBody>
      </p:sp>
      <p:graphicFrame>
        <p:nvGraphicFramePr>
          <p:cNvPr id="76822" name="Group 22"/>
          <p:cNvGraphicFramePr>
            <a:graphicFrameLocks noGrp="1"/>
          </p:cNvGraphicFramePr>
          <p:nvPr>
            <p:ph sz="half" idx="2"/>
            <p:extLst/>
          </p:nvPr>
        </p:nvGraphicFramePr>
        <p:xfrm>
          <a:off x="304800" y="762000"/>
          <a:ext cx="8458200" cy="5669280"/>
        </p:xfrm>
        <a:graphic>
          <a:graphicData uri="http://schemas.openxmlformats.org/drawingml/2006/table">
            <a:tbl>
              <a:tblPr/>
              <a:tblGrid>
                <a:gridCol w="1447800">
                  <a:extLst>
                    <a:ext uri="{9D8B030D-6E8A-4147-A177-3AD203B41FA5}">
                      <a16:colId xmlns:a16="http://schemas.microsoft.com/office/drawing/2014/main" xmlns="" val="20000"/>
                    </a:ext>
                  </a:extLst>
                </a:gridCol>
                <a:gridCol w="2209800">
                  <a:extLst>
                    <a:ext uri="{9D8B030D-6E8A-4147-A177-3AD203B41FA5}">
                      <a16:colId xmlns:a16="http://schemas.microsoft.com/office/drawing/2014/main" xmlns="" val="20001"/>
                    </a:ext>
                  </a:extLst>
                </a:gridCol>
                <a:gridCol w="4800600">
                  <a:extLst>
                    <a:ext uri="{9D8B030D-6E8A-4147-A177-3AD203B41FA5}">
                      <a16:colId xmlns:a16="http://schemas.microsoft.com/office/drawing/2014/main" xmlns="" val="20002"/>
                    </a:ext>
                  </a:extLst>
                </a:gridCol>
              </a:tblGrid>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Type of incidence estimate desired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Philosophy:</a:t>
                      </a:r>
                    </a:p>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Accommodate or eliminate competing event?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What estimator to use?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Cumulative incidence</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Eliminate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If no CE, or if CE independent of primary event: Conventional K-M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If CE </a:t>
                      </a:r>
                      <a:r>
                        <a:rPr kumimoji="0" lang="en-US" sz="2000" b="0" i="0" u="sng" strike="noStrike" cap="none" normalizeH="0" baseline="0" dirty="0" smtClean="0">
                          <a:ln>
                            <a:noFill/>
                          </a:ln>
                          <a:solidFill>
                            <a:schemeClr val="tx1"/>
                          </a:solidFill>
                          <a:effectLst/>
                          <a:latin typeface="Times New Roman" pitchFamily="18" charset="0"/>
                        </a:rPr>
                        <a:t>not</a:t>
                      </a:r>
                      <a:r>
                        <a:rPr kumimoji="0" lang="en-US" sz="2000" b="0" i="0" u="none" strike="noStrike" cap="none" normalizeH="0" baseline="0" dirty="0" smtClean="0">
                          <a:ln>
                            <a:noFill/>
                          </a:ln>
                          <a:solidFill>
                            <a:schemeClr val="tx1"/>
                          </a:solidFill>
                          <a:effectLst/>
                          <a:latin typeface="Times New Roman" pitchFamily="18" charset="0"/>
                        </a:rPr>
                        <a:t> independent: K-M with inverse probability of censoring weighting (or other advanced methods)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Cumulative incidence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Accommodate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Aalen-Johansen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Incidence rate/hazard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Accommodate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Usual rate/hazard calculation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(in the face of competing events, it is called “cause-specific” rate/hazard)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8987889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4"/>
          <p:cNvSpPr>
            <a:spLocks noGrp="1" noChangeArrowheads="1"/>
          </p:cNvSpPr>
          <p:nvPr>
            <p:ph type="title"/>
          </p:nvPr>
        </p:nvSpPr>
        <p:spPr>
          <a:xfrm>
            <a:off x="-114300" y="-76199"/>
            <a:ext cx="9677400" cy="1143000"/>
          </a:xfrm>
        </p:spPr>
        <p:txBody>
          <a:bodyPr/>
          <a:lstStyle/>
          <a:p>
            <a:r>
              <a:rPr lang="en-US" sz="3600" b="1" dirty="0" smtClean="0"/>
              <a:t>Incidence in Clinical Research/Epidemiology</a:t>
            </a:r>
          </a:p>
        </p:txBody>
      </p:sp>
      <p:sp>
        <p:nvSpPr>
          <p:cNvPr id="389125" name="Rectangle 5"/>
          <p:cNvSpPr>
            <a:spLocks noGrp="1" noChangeArrowheads="1"/>
          </p:cNvSpPr>
          <p:nvPr>
            <p:ph type="body" sz="half" idx="1"/>
          </p:nvPr>
        </p:nvSpPr>
        <p:spPr>
          <a:xfrm>
            <a:off x="304800" y="914400"/>
            <a:ext cx="4267200" cy="4114800"/>
          </a:xfrm>
        </p:spPr>
        <p:txBody>
          <a:bodyPr/>
          <a:lstStyle/>
          <a:p>
            <a:pPr algn="ctr">
              <a:buFontTx/>
              <a:buNone/>
            </a:pPr>
            <a:r>
              <a:rPr lang="en-US" u="sng" dirty="0" smtClean="0"/>
              <a:t>Making the measurements</a:t>
            </a:r>
          </a:p>
          <a:p>
            <a:r>
              <a:rPr lang="en-US" dirty="0" smtClean="0"/>
              <a:t>Recruitment</a:t>
            </a:r>
          </a:p>
          <a:p>
            <a:r>
              <a:rPr lang="en-US" dirty="0" smtClean="0"/>
              <a:t>Sensitive and specific detection of event onset</a:t>
            </a:r>
          </a:p>
          <a:p>
            <a:r>
              <a:rPr lang="en-US" dirty="0" smtClean="0"/>
              <a:t>Retaining participants</a:t>
            </a:r>
          </a:p>
        </p:txBody>
      </p:sp>
      <p:sp>
        <p:nvSpPr>
          <p:cNvPr id="389126" name="Rectangle 6"/>
          <p:cNvSpPr>
            <a:spLocks noGrp="1" noChangeArrowheads="1"/>
          </p:cNvSpPr>
          <p:nvPr>
            <p:ph type="body" sz="half" idx="2"/>
          </p:nvPr>
        </p:nvSpPr>
        <p:spPr>
          <a:xfrm>
            <a:off x="5334000" y="1600200"/>
            <a:ext cx="3810000" cy="4114800"/>
          </a:xfrm>
        </p:spPr>
        <p:txBody>
          <a:bodyPr/>
          <a:lstStyle/>
          <a:p>
            <a:pPr indent="-106363" algn="ctr">
              <a:buFontTx/>
              <a:buNone/>
            </a:pPr>
            <a:r>
              <a:rPr lang="en-US" u="sng" dirty="0" smtClean="0"/>
              <a:t>Manipulating and summarizing the incidence data</a:t>
            </a:r>
          </a:p>
          <a:p>
            <a:endParaRPr lang="en-US" dirty="0" smtClean="0"/>
          </a:p>
        </p:txBody>
      </p:sp>
      <p:sp>
        <p:nvSpPr>
          <p:cNvPr id="389127" name="Text Box 7"/>
          <p:cNvSpPr txBox="1">
            <a:spLocks noChangeArrowheads="1"/>
          </p:cNvSpPr>
          <p:nvPr/>
        </p:nvSpPr>
        <p:spPr bwMode="auto">
          <a:xfrm>
            <a:off x="685800" y="3429000"/>
            <a:ext cx="6096000" cy="3231654"/>
          </a:xfrm>
          <a:prstGeom prst="rect">
            <a:avLst/>
          </a:prstGeom>
          <a:noFill/>
          <a:ln w="9525">
            <a:noFill/>
            <a:miter lim="800000"/>
            <a:headEnd/>
            <a:tailEnd/>
          </a:ln>
        </p:spPr>
        <p:txBody>
          <a:bodyPr wrap="square">
            <a:spAutoFit/>
          </a:bodyPr>
          <a:lstStyle/>
          <a:p>
            <a:pPr eaLnBrk="0" hangingPunct="0">
              <a:spcBef>
                <a:spcPct val="50000"/>
              </a:spcBef>
            </a:pPr>
            <a:r>
              <a:rPr lang="en-US" dirty="0">
                <a:solidFill>
                  <a:srgbClr val="FF0000"/>
                </a:solidFill>
              </a:rPr>
              <a:t>Practical field work</a:t>
            </a:r>
          </a:p>
          <a:p>
            <a:pPr eaLnBrk="0" hangingPunct="0">
              <a:spcBef>
                <a:spcPct val="50000"/>
              </a:spcBef>
            </a:pPr>
            <a:r>
              <a:rPr lang="en-US" dirty="0">
                <a:solidFill>
                  <a:srgbClr val="FF0000"/>
                </a:solidFill>
              </a:rPr>
              <a:t>Not covered in this course</a:t>
            </a:r>
          </a:p>
          <a:p>
            <a:pPr eaLnBrk="0" hangingPunct="0">
              <a:spcBef>
                <a:spcPct val="50000"/>
              </a:spcBef>
            </a:pPr>
            <a:r>
              <a:rPr lang="en-US" dirty="0">
                <a:solidFill>
                  <a:srgbClr val="FF0000"/>
                </a:solidFill>
              </a:rPr>
              <a:t>Best learned by working with experienced </a:t>
            </a:r>
            <a:r>
              <a:rPr lang="en-US" dirty="0" smtClean="0">
                <a:solidFill>
                  <a:srgbClr val="FF0000"/>
                </a:solidFill>
              </a:rPr>
              <a:t>researchers</a:t>
            </a:r>
          </a:p>
          <a:p>
            <a:pPr eaLnBrk="0" hangingPunct="0">
              <a:spcBef>
                <a:spcPct val="50000"/>
              </a:spcBef>
            </a:pPr>
            <a:r>
              <a:rPr lang="en-US" dirty="0" smtClean="0">
                <a:solidFill>
                  <a:srgbClr val="FF0000"/>
                </a:solidFill>
              </a:rPr>
              <a:t>At the same time, there are many decisions for measurements; best informed by understanding theoretical epi foundation</a:t>
            </a:r>
            <a:endParaRPr lang="en-US" dirty="0">
              <a:solidFill>
                <a:srgbClr val="FF0000"/>
              </a:solidFill>
            </a:endParaRPr>
          </a:p>
        </p:txBody>
      </p:sp>
      <p:sp>
        <p:nvSpPr>
          <p:cNvPr id="2" name="Right Brace 1"/>
          <p:cNvSpPr/>
          <p:nvPr/>
        </p:nvSpPr>
        <p:spPr bwMode="auto">
          <a:xfrm>
            <a:off x="4724400" y="1219200"/>
            <a:ext cx="609600" cy="2209800"/>
          </a:xfrm>
          <a:prstGeom prst="rightBrace">
            <a:avLst/>
          </a:prstGeom>
          <a:no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Tree>
    <p:extLst>
      <p:ext uri="{BB962C8B-B14F-4D97-AF65-F5344CB8AC3E}">
        <p14:creationId xmlns:p14="http://schemas.microsoft.com/office/powerpoint/2010/main" val="68318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2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2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2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2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89126">
                                            <p:txEl>
                                              <p:pRg st="0" end="0"/>
                                            </p:txEl>
                                          </p:spTgt>
                                        </p:tgtEl>
                                        <p:attrNameLst>
                                          <p:attrName>style.visibility</p:attrName>
                                        </p:attrNameLst>
                                      </p:cBhvr>
                                      <p:to>
                                        <p:strVal val="visible"/>
                                      </p:to>
                                    </p:set>
                                    <p:anim calcmode="lin" valueType="num">
                                      <p:cBhvr additive="base">
                                        <p:cTn id="17" dur="500" fill="hold"/>
                                        <p:tgtEl>
                                          <p:spTgt spid="38912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89126">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89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5" grpId="0" build="p"/>
      <p:bldP spid="389126" grpId="0" build="p"/>
      <p:bldP spid="389127"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381000"/>
            <a:ext cx="7772400" cy="1143000"/>
          </a:xfrm>
        </p:spPr>
        <p:txBody>
          <a:bodyPr/>
          <a:lstStyle/>
          <a:p>
            <a:r>
              <a:rPr lang="en-US" sz="3200" b="1" dirty="0" smtClean="0"/>
              <a:t>Disease Association I</a:t>
            </a:r>
            <a:br>
              <a:rPr lang="en-US" sz="3200" b="1" dirty="0" smtClean="0"/>
            </a:br>
            <a:r>
              <a:rPr lang="en-US" sz="3200" b="1" dirty="0" smtClean="0"/>
              <a:t>Main points to be covered</a:t>
            </a:r>
            <a:br>
              <a:rPr lang="en-US" sz="3200" b="1" dirty="0" smtClean="0"/>
            </a:br>
            <a:endParaRPr lang="en-US" sz="3200" b="1" dirty="0" smtClean="0"/>
          </a:p>
        </p:txBody>
      </p:sp>
      <p:sp>
        <p:nvSpPr>
          <p:cNvPr id="20482" name="Rectangle 3"/>
          <p:cNvSpPr>
            <a:spLocks noGrp="1" noChangeArrowheads="1"/>
          </p:cNvSpPr>
          <p:nvPr>
            <p:ph type="body" idx="1"/>
          </p:nvPr>
        </p:nvSpPr>
        <p:spPr>
          <a:xfrm>
            <a:off x="228600" y="1371600"/>
            <a:ext cx="8915400" cy="5105400"/>
          </a:xfrm>
        </p:spPr>
        <p:txBody>
          <a:bodyPr/>
          <a:lstStyle/>
          <a:p>
            <a:pPr>
              <a:lnSpc>
                <a:spcPct val="80000"/>
              </a:lnSpc>
            </a:pPr>
            <a:r>
              <a:rPr lang="en-US" sz="2800" dirty="0" smtClean="0"/>
              <a:t>Measures of association compare measures of disease occurrence between levels of an exposure</a:t>
            </a:r>
          </a:p>
          <a:p>
            <a:pPr lvl="1">
              <a:lnSpc>
                <a:spcPct val="80000"/>
              </a:lnSpc>
            </a:pPr>
            <a:r>
              <a:rPr lang="en-US" sz="2400" dirty="0" smtClean="0"/>
              <a:t>Study design dictates the applicable measures of association </a:t>
            </a:r>
          </a:p>
          <a:p>
            <a:pPr>
              <a:lnSpc>
                <a:spcPct val="80000"/>
              </a:lnSpc>
            </a:pPr>
            <a:endParaRPr lang="en-US" sz="1800" dirty="0" smtClean="0"/>
          </a:p>
          <a:p>
            <a:pPr>
              <a:lnSpc>
                <a:spcPct val="80000"/>
              </a:lnSpc>
            </a:pPr>
            <a:r>
              <a:rPr lang="en-US" sz="2800" dirty="0" smtClean="0"/>
              <a:t>Cross-sectional study</a:t>
            </a:r>
          </a:p>
          <a:p>
            <a:pPr lvl="1">
              <a:lnSpc>
                <a:spcPct val="80000"/>
              </a:lnSpc>
            </a:pPr>
            <a:r>
              <a:rPr lang="en-US" sz="2400" dirty="0" smtClean="0"/>
              <a:t>Introducing:   2 X 2 table </a:t>
            </a:r>
          </a:p>
          <a:p>
            <a:pPr lvl="1">
              <a:lnSpc>
                <a:spcPct val="80000"/>
              </a:lnSpc>
            </a:pPr>
            <a:r>
              <a:rPr lang="en-US" sz="2400" dirty="0" smtClean="0"/>
              <a:t>Prevalence ratio</a:t>
            </a:r>
          </a:p>
          <a:p>
            <a:pPr lvl="1">
              <a:lnSpc>
                <a:spcPct val="80000"/>
              </a:lnSpc>
            </a:pPr>
            <a:r>
              <a:rPr lang="en-US" sz="2400" dirty="0" smtClean="0"/>
              <a:t>Prevalence </a:t>
            </a:r>
            <a:r>
              <a:rPr lang="en-US" sz="2400" dirty="0"/>
              <a:t>o</a:t>
            </a:r>
            <a:r>
              <a:rPr lang="en-US" sz="2400" dirty="0" smtClean="0"/>
              <a:t>dds ratio</a:t>
            </a:r>
          </a:p>
          <a:p>
            <a:pPr lvl="1">
              <a:lnSpc>
                <a:spcPct val="80000"/>
              </a:lnSpc>
            </a:pPr>
            <a:endParaRPr lang="en-US" sz="1800" dirty="0" smtClean="0"/>
          </a:p>
          <a:p>
            <a:pPr>
              <a:lnSpc>
                <a:spcPct val="80000"/>
              </a:lnSpc>
            </a:pPr>
            <a:r>
              <a:rPr lang="en-US" sz="2800" dirty="0" smtClean="0"/>
              <a:t>Cohort study</a:t>
            </a:r>
          </a:p>
          <a:p>
            <a:pPr lvl="1">
              <a:lnSpc>
                <a:spcPct val="80000"/>
              </a:lnSpc>
            </a:pPr>
            <a:r>
              <a:rPr lang="en-US" sz="2400" dirty="0" smtClean="0"/>
              <a:t>Risk ratio (cumulative incidence ratio)</a:t>
            </a:r>
          </a:p>
          <a:p>
            <a:pPr lvl="1">
              <a:lnSpc>
                <a:spcPct val="80000"/>
              </a:lnSpc>
            </a:pPr>
            <a:r>
              <a:rPr lang="en-US" sz="2400" dirty="0" smtClean="0"/>
              <a:t>Rate ratio (incidence rate ratio and hazard ratio)</a:t>
            </a:r>
          </a:p>
          <a:p>
            <a:pPr lvl="1">
              <a:lnSpc>
                <a:spcPct val="80000"/>
              </a:lnSpc>
            </a:pPr>
            <a:r>
              <a:rPr lang="en-US" sz="2400" dirty="0" smtClean="0"/>
              <a:t>Risk difference (and “number needed to treat/harm/prevent”)</a:t>
            </a:r>
          </a:p>
          <a:p>
            <a:pPr lvl="1">
              <a:lnSpc>
                <a:spcPct val="80000"/>
              </a:lnSpc>
            </a:pPr>
            <a:r>
              <a:rPr lang="en-US" sz="2400" dirty="0" smtClean="0"/>
              <a:t>Rate difference</a:t>
            </a:r>
          </a:p>
          <a:p>
            <a:pPr>
              <a:lnSpc>
                <a:spcPct val="80000"/>
              </a:lnSpc>
              <a:buFontTx/>
              <a:buNone/>
            </a:pPr>
            <a:endParaRPr lang="en-US" sz="2800" dirty="0" smtClean="0"/>
          </a:p>
          <a:p>
            <a:pPr>
              <a:lnSpc>
                <a:spcPct val="80000"/>
              </a:lnSpc>
            </a:pPr>
            <a:endParaRPr lang="en-US" sz="2800" dirty="0" smtClean="0"/>
          </a:p>
        </p:txBody>
      </p:sp>
    </p:spTree>
    <p:extLst>
      <p:ext uri="{BB962C8B-B14F-4D97-AF65-F5344CB8AC3E}">
        <p14:creationId xmlns:p14="http://schemas.microsoft.com/office/powerpoint/2010/main" val="39586005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sz="3600" dirty="0">
              <a:solidFill>
                <a:srgbClr val="000000"/>
              </a:solidFill>
            </a:endParaRPr>
          </a:p>
        </p:txBody>
      </p:sp>
      <p:sp>
        <p:nvSpPr>
          <p:cNvPr id="28674" name="Text Box 2052"/>
          <p:cNvSpPr txBox="1">
            <a:spLocks noChangeArrowheads="1"/>
          </p:cNvSpPr>
          <p:nvPr/>
        </p:nvSpPr>
        <p:spPr bwMode="auto">
          <a:xfrm>
            <a:off x="296145" y="175696"/>
            <a:ext cx="8767913" cy="492443"/>
          </a:xfrm>
          <a:prstGeom prst="rect">
            <a:avLst/>
          </a:prstGeom>
          <a:noFill/>
          <a:ln w="9525">
            <a:noFill/>
            <a:miter lim="800000"/>
            <a:headEnd/>
            <a:tailEnd/>
          </a:ln>
        </p:spPr>
        <p:txBody>
          <a:bodyPr wrap="none">
            <a:spAutoFit/>
          </a:bodyPr>
          <a:lstStyle/>
          <a:p>
            <a:pPr eaLnBrk="0" hangingPunct="0"/>
            <a:r>
              <a:rPr lang="en-US" altLang="en-US" sz="2600" b="1" dirty="0">
                <a:solidFill>
                  <a:srgbClr val="000000"/>
                </a:solidFill>
              </a:rPr>
              <a:t>2 x 2 table for </a:t>
            </a:r>
            <a:r>
              <a:rPr lang="en-US" altLang="en-US" sz="2600" b="1" dirty="0" smtClean="0">
                <a:solidFill>
                  <a:srgbClr val="000000"/>
                </a:solidFill>
              </a:rPr>
              <a:t>evaluating association </a:t>
            </a:r>
            <a:r>
              <a:rPr lang="en-US" altLang="en-US" sz="2600" b="1" dirty="0">
                <a:solidFill>
                  <a:srgbClr val="000000"/>
                </a:solidFill>
              </a:rPr>
              <a:t>of exposure and disease</a:t>
            </a:r>
          </a:p>
        </p:txBody>
      </p:sp>
      <p:sp>
        <p:nvSpPr>
          <p:cNvPr id="28675" name="Text Box 2053"/>
          <p:cNvSpPr txBox="1">
            <a:spLocks noChangeArrowheads="1"/>
          </p:cNvSpPr>
          <p:nvPr/>
        </p:nvSpPr>
        <p:spPr bwMode="auto">
          <a:xfrm>
            <a:off x="3186075" y="708076"/>
            <a:ext cx="2884123" cy="461665"/>
          </a:xfrm>
          <a:prstGeom prst="rect">
            <a:avLst/>
          </a:prstGeom>
          <a:noFill/>
          <a:ln w="9525">
            <a:noFill/>
            <a:miter lim="800000"/>
            <a:headEnd/>
            <a:tailEnd/>
          </a:ln>
        </p:spPr>
        <p:txBody>
          <a:bodyPr wrap="none">
            <a:spAutoFit/>
          </a:bodyPr>
          <a:lstStyle/>
          <a:p>
            <a:pPr eaLnBrk="0" hangingPunct="0"/>
            <a:r>
              <a:rPr lang="en-US" altLang="en-US" dirty="0" smtClean="0">
                <a:solidFill>
                  <a:srgbClr val="000000"/>
                </a:solidFill>
              </a:rPr>
              <a:t>Disease (or Outcome)</a:t>
            </a:r>
            <a:endParaRPr lang="en-US" altLang="en-US" dirty="0">
              <a:solidFill>
                <a:srgbClr val="000000"/>
              </a:solidFill>
            </a:endParaRPr>
          </a:p>
        </p:txBody>
      </p:sp>
      <p:sp>
        <p:nvSpPr>
          <p:cNvPr id="28676"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dirty="0">
                <a:solidFill>
                  <a:srgbClr val="000000"/>
                </a:solidFill>
              </a:rPr>
              <a:t>Yes</a:t>
            </a:r>
          </a:p>
        </p:txBody>
      </p:sp>
      <p:sp>
        <p:nvSpPr>
          <p:cNvPr id="28677"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dirty="0">
                <a:solidFill>
                  <a:srgbClr val="000000"/>
                </a:solidFill>
              </a:rPr>
              <a:t>No</a:t>
            </a:r>
          </a:p>
        </p:txBody>
      </p:sp>
      <p:sp>
        <p:nvSpPr>
          <p:cNvPr id="28678" name="Text Box 2056"/>
          <p:cNvSpPr txBox="1">
            <a:spLocks noChangeArrowheads="1"/>
          </p:cNvSpPr>
          <p:nvPr/>
        </p:nvSpPr>
        <p:spPr bwMode="auto">
          <a:xfrm rot="-5397717">
            <a:off x="843373" y="2828614"/>
            <a:ext cx="1335088" cy="457200"/>
          </a:xfrm>
          <a:prstGeom prst="rect">
            <a:avLst/>
          </a:prstGeom>
          <a:noFill/>
          <a:ln w="9525">
            <a:noFill/>
            <a:miter lim="800000"/>
            <a:headEnd/>
            <a:tailEnd/>
          </a:ln>
        </p:spPr>
        <p:txBody>
          <a:bodyPr wrap="none">
            <a:spAutoFit/>
          </a:bodyPr>
          <a:lstStyle/>
          <a:p>
            <a:pPr eaLnBrk="0" hangingPunct="0"/>
            <a:r>
              <a:rPr lang="en-US" altLang="en-US" dirty="0">
                <a:solidFill>
                  <a:srgbClr val="000000"/>
                </a:solidFill>
              </a:rPr>
              <a:t>Exposure</a:t>
            </a:r>
          </a:p>
        </p:txBody>
      </p:sp>
      <p:sp>
        <p:nvSpPr>
          <p:cNvPr id="28679"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dirty="0">
                <a:solidFill>
                  <a:srgbClr val="000000"/>
                </a:solidFill>
              </a:rPr>
              <a:t>Yes</a:t>
            </a:r>
          </a:p>
        </p:txBody>
      </p:sp>
      <p:sp>
        <p:nvSpPr>
          <p:cNvPr id="28680"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dirty="0">
                <a:solidFill>
                  <a:srgbClr val="000000"/>
                </a:solidFill>
              </a:rPr>
              <a:t>No</a:t>
            </a:r>
          </a:p>
        </p:txBody>
      </p:sp>
      <p:sp>
        <p:nvSpPr>
          <p:cNvPr id="28681" name="Line 2059"/>
          <p:cNvSpPr>
            <a:spLocks noChangeShapeType="1"/>
          </p:cNvSpPr>
          <p:nvPr/>
        </p:nvSpPr>
        <p:spPr bwMode="auto">
          <a:xfrm>
            <a:off x="4495800" y="1752600"/>
            <a:ext cx="0" cy="2514600"/>
          </a:xfrm>
          <a:prstGeom prst="line">
            <a:avLst/>
          </a:prstGeom>
          <a:noFill/>
          <a:ln w="9525">
            <a:solidFill>
              <a:schemeClr val="tx1"/>
            </a:solidFill>
            <a:round/>
            <a:headEnd/>
            <a:tailEnd/>
          </a:ln>
        </p:spPr>
        <p:txBody>
          <a:bodyPr wrap="none" anchor="ctr"/>
          <a:lstStyle/>
          <a:p>
            <a:endParaRPr lang="en-US" sz="3600" dirty="0">
              <a:solidFill>
                <a:srgbClr val="000000"/>
              </a:solidFill>
            </a:endParaRPr>
          </a:p>
        </p:txBody>
      </p:sp>
      <p:sp>
        <p:nvSpPr>
          <p:cNvPr id="28683"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sz="3600" dirty="0">
                <a:solidFill>
                  <a:srgbClr val="000000"/>
                </a:solidFill>
              </a:rPr>
              <a:t>a</a:t>
            </a:r>
          </a:p>
        </p:txBody>
      </p:sp>
      <p:sp>
        <p:nvSpPr>
          <p:cNvPr id="28684"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sz="3600" dirty="0">
                <a:solidFill>
                  <a:srgbClr val="000000"/>
                </a:solidFill>
              </a:rPr>
              <a:t>b</a:t>
            </a:r>
          </a:p>
        </p:txBody>
      </p:sp>
      <p:sp>
        <p:nvSpPr>
          <p:cNvPr id="28685"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sz="3600" dirty="0">
                <a:solidFill>
                  <a:srgbClr val="000000"/>
                </a:solidFill>
              </a:rPr>
              <a:t>c</a:t>
            </a:r>
          </a:p>
        </p:txBody>
      </p:sp>
      <p:sp>
        <p:nvSpPr>
          <p:cNvPr id="28686"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sz="3600" dirty="0">
                <a:solidFill>
                  <a:srgbClr val="000000"/>
                </a:solidFill>
              </a:rPr>
              <a:t>d</a:t>
            </a:r>
          </a:p>
        </p:txBody>
      </p:sp>
      <p:sp>
        <p:nvSpPr>
          <p:cNvPr id="28687" name="Text Box 2065"/>
          <p:cNvSpPr txBox="1">
            <a:spLocks noChangeArrowheads="1"/>
          </p:cNvSpPr>
          <p:nvPr/>
        </p:nvSpPr>
        <p:spPr bwMode="auto">
          <a:xfrm>
            <a:off x="6801167" y="1938020"/>
            <a:ext cx="1101725" cy="641350"/>
          </a:xfrm>
          <a:prstGeom prst="rect">
            <a:avLst/>
          </a:prstGeom>
          <a:noFill/>
          <a:ln w="9525">
            <a:noFill/>
            <a:miter lim="800000"/>
            <a:headEnd/>
            <a:tailEnd/>
          </a:ln>
        </p:spPr>
        <p:txBody>
          <a:bodyPr wrap="none">
            <a:spAutoFit/>
          </a:bodyPr>
          <a:lstStyle/>
          <a:p>
            <a:pPr eaLnBrk="0" hangingPunct="0"/>
            <a:r>
              <a:rPr lang="en-US" altLang="en-US" sz="3600" dirty="0">
                <a:solidFill>
                  <a:srgbClr val="000000"/>
                </a:solidFill>
              </a:rPr>
              <a:t>a + b</a:t>
            </a:r>
            <a:endParaRPr lang="en-US" altLang="en-US" dirty="0">
              <a:solidFill>
                <a:srgbClr val="000000"/>
              </a:solidFill>
            </a:endParaRPr>
          </a:p>
        </p:txBody>
      </p:sp>
      <p:sp>
        <p:nvSpPr>
          <p:cNvPr id="28688" name="Text Box 2066"/>
          <p:cNvSpPr txBox="1">
            <a:spLocks noChangeArrowheads="1"/>
          </p:cNvSpPr>
          <p:nvPr/>
        </p:nvSpPr>
        <p:spPr bwMode="auto">
          <a:xfrm>
            <a:off x="6596062" y="3404235"/>
            <a:ext cx="1254125" cy="641350"/>
          </a:xfrm>
          <a:prstGeom prst="rect">
            <a:avLst/>
          </a:prstGeom>
          <a:noFill/>
          <a:ln w="9525">
            <a:noFill/>
            <a:miter lim="800000"/>
            <a:headEnd/>
            <a:tailEnd/>
          </a:ln>
        </p:spPr>
        <p:txBody>
          <a:bodyPr wrap="none">
            <a:spAutoFit/>
          </a:bodyPr>
          <a:lstStyle/>
          <a:p>
            <a:pPr eaLnBrk="0" hangingPunct="0"/>
            <a:r>
              <a:rPr lang="en-US" altLang="en-US" dirty="0">
                <a:solidFill>
                  <a:srgbClr val="000000"/>
                </a:solidFill>
              </a:rPr>
              <a:t>  </a:t>
            </a:r>
            <a:r>
              <a:rPr lang="en-US" altLang="en-US" sz="3600" dirty="0">
                <a:solidFill>
                  <a:srgbClr val="000000"/>
                </a:solidFill>
              </a:rPr>
              <a:t>c + d</a:t>
            </a:r>
            <a:endParaRPr lang="en-US" altLang="en-US" dirty="0">
              <a:solidFill>
                <a:srgbClr val="000000"/>
              </a:solidFill>
            </a:endParaRPr>
          </a:p>
        </p:txBody>
      </p:sp>
      <p:sp>
        <p:nvSpPr>
          <p:cNvPr id="28689" name="Rectangle 2067"/>
          <p:cNvSpPr>
            <a:spLocks noChangeArrowheads="1"/>
          </p:cNvSpPr>
          <p:nvPr/>
        </p:nvSpPr>
        <p:spPr bwMode="auto">
          <a:xfrm>
            <a:off x="3173412" y="4616450"/>
            <a:ext cx="1076325" cy="641350"/>
          </a:xfrm>
          <a:prstGeom prst="rect">
            <a:avLst/>
          </a:prstGeom>
          <a:noFill/>
          <a:ln w="9525">
            <a:noFill/>
            <a:miter lim="800000"/>
            <a:headEnd/>
            <a:tailEnd/>
          </a:ln>
        </p:spPr>
        <p:txBody>
          <a:bodyPr wrap="none">
            <a:spAutoFit/>
          </a:bodyPr>
          <a:lstStyle/>
          <a:p>
            <a:pPr eaLnBrk="0" hangingPunct="0"/>
            <a:r>
              <a:rPr lang="en-US" altLang="en-US" sz="3600" dirty="0">
                <a:solidFill>
                  <a:srgbClr val="000000"/>
                </a:solidFill>
              </a:rPr>
              <a:t>a + c</a:t>
            </a:r>
          </a:p>
        </p:txBody>
      </p:sp>
      <p:sp>
        <p:nvSpPr>
          <p:cNvPr id="28690" name="Rectangle 2068"/>
          <p:cNvSpPr>
            <a:spLocks noChangeArrowheads="1"/>
          </p:cNvSpPr>
          <p:nvPr/>
        </p:nvSpPr>
        <p:spPr bwMode="auto">
          <a:xfrm>
            <a:off x="4770437" y="4616450"/>
            <a:ext cx="1127125" cy="641350"/>
          </a:xfrm>
          <a:prstGeom prst="rect">
            <a:avLst/>
          </a:prstGeom>
          <a:noFill/>
          <a:ln w="9525">
            <a:noFill/>
            <a:miter lim="800000"/>
            <a:headEnd/>
            <a:tailEnd/>
          </a:ln>
        </p:spPr>
        <p:txBody>
          <a:bodyPr wrap="none">
            <a:spAutoFit/>
          </a:bodyPr>
          <a:lstStyle/>
          <a:p>
            <a:pPr eaLnBrk="0" hangingPunct="0"/>
            <a:r>
              <a:rPr lang="en-US" altLang="en-US" sz="3600" dirty="0">
                <a:solidFill>
                  <a:srgbClr val="000000"/>
                </a:solidFill>
              </a:rPr>
              <a:t>b + d</a:t>
            </a:r>
          </a:p>
        </p:txBody>
      </p:sp>
      <p:sp>
        <p:nvSpPr>
          <p:cNvPr id="28691" name="Text Box 2069"/>
          <p:cNvSpPr txBox="1">
            <a:spLocks noChangeArrowheads="1"/>
          </p:cNvSpPr>
          <p:nvPr/>
        </p:nvSpPr>
        <p:spPr bwMode="auto">
          <a:xfrm>
            <a:off x="6248400" y="5105400"/>
            <a:ext cx="2635250" cy="641350"/>
          </a:xfrm>
          <a:prstGeom prst="rect">
            <a:avLst/>
          </a:prstGeom>
          <a:noFill/>
          <a:ln w="9525">
            <a:noFill/>
            <a:miter lim="800000"/>
            <a:headEnd/>
            <a:tailEnd/>
          </a:ln>
        </p:spPr>
        <p:txBody>
          <a:bodyPr wrap="none">
            <a:spAutoFit/>
          </a:bodyPr>
          <a:lstStyle/>
          <a:p>
            <a:pPr eaLnBrk="0" hangingPunct="0"/>
            <a:r>
              <a:rPr lang="en-US" altLang="en-US" sz="3600" dirty="0">
                <a:solidFill>
                  <a:srgbClr val="000000"/>
                </a:solidFill>
              </a:rPr>
              <a:t>N = a+b+c+d</a:t>
            </a:r>
            <a:endParaRPr lang="en-US" altLang="en-US" dirty="0">
              <a:solidFill>
                <a:srgbClr val="000000"/>
              </a:solidFill>
            </a:endParaRPr>
          </a:p>
        </p:txBody>
      </p:sp>
      <p:sp>
        <p:nvSpPr>
          <p:cNvPr id="28692" name="Text Box 2070"/>
          <p:cNvSpPr txBox="1">
            <a:spLocks noChangeArrowheads="1"/>
          </p:cNvSpPr>
          <p:nvPr/>
        </p:nvSpPr>
        <p:spPr bwMode="auto">
          <a:xfrm>
            <a:off x="240793" y="5791200"/>
            <a:ext cx="8706655" cy="830997"/>
          </a:xfrm>
          <a:prstGeom prst="rect">
            <a:avLst/>
          </a:prstGeom>
          <a:noFill/>
          <a:ln w="9525">
            <a:noFill/>
            <a:miter lim="800000"/>
            <a:headEnd/>
            <a:tailEnd/>
          </a:ln>
        </p:spPr>
        <p:txBody>
          <a:bodyPr wrap="square">
            <a:spAutoFit/>
          </a:bodyPr>
          <a:lstStyle/>
          <a:p>
            <a:pPr eaLnBrk="0" hangingPunct="0"/>
            <a:r>
              <a:rPr lang="en-US" altLang="en-US" b="1" dirty="0">
                <a:solidFill>
                  <a:srgbClr val="000000"/>
                </a:solidFill>
              </a:rPr>
              <a:t>Note: </a:t>
            </a:r>
            <a:r>
              <a:rPr lang="en-US" altLang="en-US" b="1" dirty="0" smtClean="0">
                <a:solidFill>
                  <a:srgbClr val="000000"/>
                </a:solidFill>
              </a:rPr>
              <a:t>data/tables </a:t>
            </a:r>
            <a:r>
              <a:rPr lang="en-US" altLang="en-US" b="1" dirty="0">
                <a:solidFill>
                  <a:srgbClr val="000000"/>
                </a:solidFill>
              </a:rPr>
              <a:t>may not always come to you arranged as above.</a:t>
            </a:r>
          </a:p>
          <a:p>
            <a:pPr eaLnBrk="0" hangingPunct="0"/>
            <a:r>
              <a:rPr lang="en-US" altLang="en-US" b="1" dirty="0" smtClean="0">
                <a:solidFill>
                  <a:srgbClr val="000000"/>
                </a:solidFill>
              </a:rPr>
              <a:t>e.g., Stata </a:t>
            </a:r>
            <a:r>
              <a:rPr lang="en-US" altLang="en-US" b="1" dirty="0">
                <a:solidFill>
                  <a:srgbClr val="000000"/>
                </a:solidFill>
              </a:rPr>
              <a:t>puts exposure across the top, disease on the </a:t>
            </a:r>
            <a:r>
              <a:rPr lang="en-US" altLang="en-US" b="1" dirty="0" smtClean="0">
                <a:solidFill>
                  <a:srgbClr val="000000"/>
                </a:solidFill>
              </a:rPr>
              <a:t>side</a:t>
            </a:r>
            <a:endParaRPr lang="en-US" altLang="en-US" b="1" dirty="0">
              <a:solidFill>
                <a:srgbClr val="000000"/>
              </a:solidFill>
            </a:endParaRPr>
          </a:p>
        </p:txBody>
      </p:sp>
      <p:cxnSp>
        <p:nvCxnSpPr>
          <p:cNvPr id="3" name="Straight Connector 2"/>
          <p:cNvCxnSpPr>
            <a:stCxn id="28673" idx="1"/>
            <a:endCxn id="28673" idx="3"/>
          </p:cNvCxnSpPr>
          <p:nvPr/>
        </p:nvCxnSpPr>
        <p:spPr bwMode="auto">
          <a:xfrm>
            <a:off x="2971800" y="3009900"/>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TextBox 3"/>
          <p:cNvSpPr txBox="1"/>
          <p:nvPr/>
        </p:nvSpPr>
        <p:spPr>
          <a:xfrm>
            <a:off x="176995" y="965047"/>
            <a:ext cx="2990532" cy="1200329"/>
          </a:xfrm>
          <a:prstGeom prst="rect">
            <a:avLst/>
          </a:prstGeom>
          <a:noFill/>
        </p:spPr>
        <p:txBody>
          <a:bodyPr wrap="square" rtlCol="0">
            <a:spAutoFit/>
          </a:bodyPr>
          <a:lstStyle/>
          <a:p>
            <a:r>
              <a:rPr lang="en-US" dirty="0" smtClean="0">
                <a:solidFill>
                  <a:srgbClr val="000000"/>
                </a:solidFill>
              </a:rPr>
              <a:t>Emphasizes left to right or causal thinking</a:t>
            </a:r>
            <a:endParaRPr lang="en-US" dirty="0">
              <a:solidFill>
                <a:srgbClr val="000000"/>
              </a:solidFill>
            </a:endParaRPr>
          </a:p>
        </p:txBody>
      </p:sp>
      <p:sp>
        <p:nvSpPr>
          <p:cNvPr id="23" name="Right Arrow 22"/>
          <p:cNvSpPr/>
          <p:nvPr/>
        </p:nvSpPr>
        <p:spPr bwMode="auto">
          <a:xfrm>
            <a:off x="2537619" y="1673225"/>
            <a:ext cx="4685505" cy="1257300"/>
          </a:xfrm>
          <a:prstGeom prst="rightArrow">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dirty="0" smtClean="0">
              <a:solidFill>
                <a:srgbClr val="000000"/>
              </a:solidFill>
            </a:endParaRPr>
          </a:p>
        </p:txBody>
      </p:sp>
      <p:sp>
        <p:nvSpPr>
          <p:cNvPr id="24" name="Right Arrow 23"/>
          <p:cNvSpPr/>
          <p:nvPr/>
        </p:nvSpPr>
        <p:spPr bwMode="auto">
          <a:xfrm>
            <a:off x="2558256" y="3096260"/>
            <a:ext cx="4685505" cy="1257300"/>
          </a:xfrm>
          <a:prstGeom prst="rightArrow">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dirty="0" smtClean="0">
              <a:solidFill>
                <a:srgbClr val="000000"/>
              </a:solidFill>
            </a:endParaRPr>
          </a:p>
        </p:txBody>
      </p:sp>
    </p:spTree>
    <p:extLst>
      <p:ext uri="{BB962C8B-B14F-4D97-AF65-F5344CB8AC3E}">
        <p14:creationId xmlns:p14="http://schemas.microsoft.com/office/powerpoint/2010/main" val="254124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7"/>
          <p:cNvSpPr txBox="1">
            <a:spLocks noChangeArrowheads="1"/>
          </p:cNvSpPr>
          <p:nvPr/>
        </p:nvSpPr>
        <p:spPr bwMode="auto">
          <a:xfrm>
            <a:off x="321727" y="220135"/>
            <a:ext cx="8763001" cy="954107"/>
          </a:xfrm>
          <a:prstGeom prst="rect">
            <a:avLst/>
          </a:prstGeom>
          <a:noFill/>
          <a:ln w="9525">
            <a:noFill/>
            <a:miter lim="800000"/>
            <a:headEnd/>
            <a:tailEnd/>
          </a:ln>
        </p:spPr>
        <p:txBody>
          <a:bodyPr wrap="square">
            <a:spAutoFit/>
          </a:bodyPr>
          <a:lstStyle/>
          <a:p>
            <a:pPr algn="ctr" eaLnBrk="0" hangingPunct="0"/>
            <a:r>
              <a:rPr lang="en-US" altLang="en-US" sz="2800" b="1" dirty="0" smtClean="0">
                <a:solidFill>
                  <a:srgbClr val="000000"/>
                </a:solidFill>
              </a:rPr>
              <a:t>Prevalence ratio comparing exposed </a:t>
            </a:r>
            <a:r>
              <a:rPr lang="en-US" altLang="en-US" sz="2800" b="1" dirty="0">
                <a:solidFill>
                  <a:srgbClr val="000000"/>
                </a:solidFill>
              </a:rPr>
              <a:t>vs </a:t>
            </a:r>
            <a:r>
              <a:rPr lang="en-US" altLang="en-US" sz="2800" b="1" dirty="0" smtClean="0">
                <a:solidFill>
                  <a:srgbClr val="000000"/>
                </a:solidFill>
              </a:rPr>
              <a:t>unexposed: </a:t>
            </a:r>
          </a:p>
          <a:p>
            <a:pPr algn="ctr" eaLnBrk="0" hangingPunct="0"/>
            <a:r>
              <a:rPr lang="en-US" altLang="en-US" sz="2800" b="1" dirty="0" smtClean="0">
                <a:solidFill>
                  <a:srgbClr val="000000"/>
                </a:solidFill>
              </a:rPr>
              <a:t>A ratio measure of association</a:t>
            </a:r>
            <a:endParaRPr lang="en-US" altLang="en-US" sz="2800" b="1" dirty="0">
              <a:solidFill>
                <a:srgbClr val="000000"/>
              </a:solidFill>
            </a:endParaRPr>
          </a:p>
        </p:txBody>
      </p:sp>
      <p:sp>
        <p:nvSpPr>
          <p:cNvPr id="30735" name="Text Box 1040"/>
          <p:cNvSpPr txBox="1">
            <a:spLocks noChangeArrowheads="1"/>
          </p:cNvSpPr>
          <p:nvPr/>
        </p:nvSpPr>
        <p:spPr bwMode="auto">
          <a:xfrm>
            <a:off x="7315200" y="2743200"/>
            <a:ext cx="1101725" cy="641350"/>
          </a:xfrm>
          <a:prstGeom prst="rect">
            <a:avLst/>
          </a:prstGeom>
          <a:noFill/>
          <a:ln w="9525">
            <a:noFill/>
            <a:miter lim="800000"/>
            <a:headEnd/>
            <a:tailEnd/>
          </a:ln>
        </p:spPr>
        <p:txBody>
          <a:bodyPr wrap="none">
            <a:spAutoFit/>
          </a:bodyPr>
          <a:lstStyle/>
          <a:p>
            <a:pPr eaLnBrk="0" hangingPunct="0"/>
            <a:r>
              <a:rPr lang="en-US" altLang="en-US" sz="3600" dirty="0">
                <a:solidFill>
                  <a:srgbClr val="000000"/>
                </a:solidFill>
              </a:rPr>
              <a:t>a + b</a:t>
            </a:r>
            <a:endParaRPr lang="en-US" altLang="en-US" dirty="0">
              <a:solidFill>
                <a:srgbClr val="000000"/>
              </a:solidFill>
            </a:endParaRPr>
          </a:p>
        </p:txBody>
      </p:sp>
      <p:sp>
        <p:nvSpPr>
          <p:cNvPr id="30736" name="Text Box 1041"/>
          <p:cNvSpPr txBox="1">
            <a:spLocks noChangeArrowheads="1"/>
          </p:cNvSpPr>
          <p:nvPr/>
        </p:nvSpPr>
        <p:spPr bwMode="auto">
          <a:xfrm>
            <a:off x="7239000" y="4114800"/>
            <a:ext cx="1254125" cy="641350"/>
          </a:xfrm>
          <a:prstGeom prst="rect">
            <a:avLst/>
          </a:prstGeom>
          <a:noFill/>
          <a:ln w="9525">
            <a:noFill/>
            <a:miter lim="800000"/>
            <a:headEnd/>
            <a:tailEnd/>
          </a:ln>
        </p:spPr>
        <p:txBody>
          <a:bodyPr wrap="none">
            <a:spAutoFit/>
          </a:bodyPr>
          <a:lstStyle/>
          <a:p>
            <a:pPr eaLnBrk="0" hangingPunct="0"/>
            <a:r>
              <a:rPr lang="en-US" altLang="en-US" dirty="0">
                <a:solidFill>
                  <a:srgbClr val="000000"/>
                </a:solidFill>
              </a:rPr>
              <a:t>  </a:t>
            </a:r>
            <a:r>
              <a:rPr lang="en-US" altLang="en-US" sz="3600" dirty="0">
                <a:solidFill>
                  <a:srgbClr val="000000"/>
                </a:solidFill>
              </a:rPr>
              <a:t>c + d</a:t>
            </a:r>
            <a:endParaRPr lang="en-US" altLang="en-US" dirty="0">
              <a:solidFill>
                <a:srgbClr val="000000"/>
              </a:solidFill>
            </a:endParaRPr>
          </a:p>
        </p:txBody>
      </p:sp>
      <p:sp>
        <p:nvSpPr>
          <p:cNvPr id="30737" name="Rectangle 1045"/>
          <p:cNvSpPr>
            <a:spLocks noChangeArrowheads="1"/>
          </p:cNvSpPr>
          <p:nvPr/>
        </p:nvSpPr>
        <p:spPr bwMode="auto">
          <a:xfrm>
            <a:off x="7696200" y="3429000"/>
            <a:ext cx="387350" cy="641350"/>
          </a:xfrm>
          <a:prstGeom prst="rect">
            <a:avLst/>
          </a:prstGeom>
          <a:noFill/>
          <a:ln w="9525">
            <a:noFill/>
            <a:miter lim="800000"/>
            <a:headEnd/>
            <a:tailEnd/>
          </a:ln>
        </p:spPr>
        <p:txBody>
          <a:bodyPr wrap="none">
            <a:spAutoFit/>
          </a:bodyPr>
          <a:lstStyle/>
          <a:p>
            <a:pPr eaLnBrk="0" hangingPunct="0"/>
            <a:r>
              <a:rPr lang="en-US" altLang="en-US" sz="3600" dirty="0">
                <a:solidFill>
                  <a:srgbClr val="000000"/>
                </a:solidFill>
              </a:rPr>
              <a:t>c</a:t>
            </a:r>
          </a:p>
        </p:txBody>
      </p:sp>
      <p:sp>
        <p:nvSpPr>
          <p:cNvPr id="30738" name="Rectangle 1046"/>
          <p:cNvSpPr>
            <a:spLocks noChangeArrowheads="1"/>
          </p:cNvSpPr>
          <p:nvPr/>
        </p:nvSpPr>
        <p:spPr bwMode="auto">
          <a:xfrm>
            <a:off x="7543800" y="2057400"/>
            <a:ext cx="387350" cy="641350"/>
          </a:xfrm>
          <a:prstGeom prst="rect">
            <a:avLst/>
          </a:prstGeom>
          <a:noFill/>
          <a:ln w="9525">
            <a:noFill/>
            <a:miter lim="800000"/>
            <a:headEnd/>
            <a:tailEnd/>
          </a:ln>
        </p:spPr>
        <p:txBody>
          <a:bodyPr wrap="none">
            <a:spAutoFit/>
          </a:bodyPr>
          <a:lstStyle/>
          <a:p>
            <a:pPr eaLnBrk="0" hangingPunct="0"/>
            <a:r>
              <a:rPr lang="en-US" altLang="en-US" sz="3600" dirty="0">
                <a:solidFill>
                  <a:srgbClr val="000000"/>
                </a:solidFill>
              </a:rPr>
              <a:t>a</a:t>
            </a:r>
          </a:p>
        </p:txBody>
      </p:sp>
      <p:sp>
        <p:nvSpPr>
          <p:cNvPr id="30739" name="Text Box 1047"/>
          <p:cNvSpPr txBox="1">
            <a:spLocks noChangeArrowheads="1"/>
          </p:cNvSpPr>
          <p:nvPr/>
        </p:nvSpPr>
        <p:spPr bwMode="auto">
          <a:xfrm>
            <a:off x="5918200" y="3092450"/>
            <a:ext cx="1168400" cy="641350"/>
          </a:xfrm>
          <a:prstGeom prst="rect">
            <a:avLst/>
          </a:prstGeom>
          <a:noFill/>
          <a:ln w="9525">
            <a:noFill/>
            <a:miter lim="800000"/>
            <a:headEnd/>
            <a:tailEnd/>
          </a:ln>
        </p:spPr>
        <p:txBody>
          <a:bodyPr wrap="none">
            <a:spAutoFit/>
          </a:bodyPr>
          <a:lstStyle/>
          <a:p>
            <a:pPr eaLnBrk="0" hangingPunct="0"/>
            <a:r>
              <a:rPr lang="en-US" altLang="en-US" sz="3600" b="1" dirty="0">
                <a:solidFill>
                  <a:srgbClr val="000000"/>
                </a:solidFill>
              </a:rPr>
              <a:t>PR =</a:t>
            </a:r>
            <a:endParaRPr lang="en-US" altLang="en-US" dirty="0">
              <a:solidFill>
                <a:srgbClr val="000000"/>
              </a:solidFill>
            </a:endParaRPr>
          </a:p>
        </p:txBody>
      </p:sp>
      <p:sp>
        <p:nvSpPr>
          <p:cNvPr id="30740" name="Line 1048"/>
          <p:cNvSpPr>
            <a:spLocks noChangeShapeType="1"/>
          </p:cNvSpPr>
          <p:nvPr/>
        </p:nvSpPr>
        <p:spPr bwMode="auto">
          <a:xfrm>
            <a:off x="7467600" y="2819400"/>
            <a:ext cx="838200" cy="0"/>
          </a:xfrm>
          <a:prstGeom prst="line">
            <a:avLst/>
          </a:prstGeom>
          <a:noFill/>
          <a:ln w="9525">
            <a:solidFill>
              <a:schemeClr val="tx1"/>
            </a:solidFill>
            <a:round/>
            <a:headEnd/>
            <a:tailEnd/>
          </a:ln>
        </p:spPr>
        <p:txBody>
          <a:bodyPr wrap="none" anchor="ctr"/>
          <a:lstStyle/>
          <a:p>
            <a:endParaRPr lang="en-US" sz="3600" dirty="0">
              <a:solidFill>
                <a:srgbClr val="000000"/>
              </a:solidFill>
            </a:endParaRPr>
          </a:p>
        </p:txBody>
      </p:sp>
      <p:sp>
        <p:nvSpPr>
          <p:cNvPr id="30741" name="Line 1049"/>
          <p:cNvSpPr>
            <a:spLocks noChangeShapeType="1"/>
          </p:cNvSpPr>
          <p:nvPr/>
        </p:nvSpPr>
        <p:spPr bwMode="auto">
          <a:xfrm>
            <a:off x="7543800" y="4114800"/>
            <a:ext cx="838200" cy="0"/>
          </a:xfrm>
          <a:prstGeom prst="line">
            <a:avLst/>
          </a:prstGeom>
          <a:noFill/>
          <a:ln w="9525">
            <a:solidFill>
              <a:schemeClr val="tx1"/>
            </a:solidFill>
            <a:round/>
            <a:headEnd/>
            <a:tailEnd/>
          </a:ln>
        </p:spPr>
        <p:txBody>
          <a:bodyPr wrap="none" anchor="ctr"/>
          <a:lstStyle/>
          <a:p>
            <a:endParaRPr lang="en-US" sz="3600" dirty="0">
              <a:solidFill>
                <a:srgbClr val="000000"/>
              </a:solidFill>
            </a:endParaRPr>
          </a:p>
        </p:txBody>
      </p:sp>
      <p:sp>
        <p:nvSpPr>
          <p:cNvPr id="30742" name="Line 1050"/>
          <p:cNvSpPr>
            <a:spLocks noChangeShapeType="1"/>
          </p:cNvSpPr>
          <p:nvPr/>
        </p:nvSpPr>
        <p:spPr bwMode="auto">
          <a:xfrm>
            <a:off x="7162800" y="3429000"/>
            <a:ext cx="1600200" cy="0"/>
          </a:xfrm>
          <a:prstGeom prst="line">
            <a:avLst/>
          </a:prstGeom>
          <a:noFill/>
          <a:ln w="9525">
            <a:solidFill>
              <a:schemeClr val="tx1"/>
            </a:solidFill>
            <a:round/>
            <a:headEnd/>
            <a:tailEnd/>
          </a:ln>
        </p:spPr>
        <p:txBody>
          <a:bodyPr wrap="none" anchor="ctr"/>
          <a:lstStyle/>
          <a:p>
            <a:endParaRPr lang="en-US" sz="3600" dirty="0">
              <a:solidFill>
                <a:srgbClr val="000000"/>
              </a:solidFill>
            </a:endParaRPr>
          </a:p>
        </p:txBody>
      </p:sp>
      <p:sp>
        <p:nvSpPr>
          <p:cNvPr id="30743" name="Text Box 1051"/>
          <p:cNvSpPr txBox="1">
            <a:spLocks noChangeArrowheads="1"/>
          </p:cNvSpPr>
          <p:nvPr/>
        </p:nvSpPr>
        <p:spPr bwMode="auto">
          <a:xfrm>
            <a:off x="144275" y="5292965"/>
            <a:ext cx="9108830" cy="1323439"/>
          </a:xfrm>
          <a:prstGeom prst="rect">
            <a:avLst/>
          </a:prstGeom>
          <a:noFill/>
          <a:ln w="9525">
            <a:noFill/>
            <a:miter lim="800000"/>
            <a:headEnd/>
            <a:tailEnd/>
          </a:ln>
        </p:spPr>
        <p:txBody>
          <a:bodyPr wrap="square">
            <a:spAutoFit/>
          </a:bodyPr>
          <a:lstStyle/>
          <a:p>
            <a:pPr eaLnBrk="0" hangingPunct="0">
              <a:spcBef>
                <a:spcPct val="50000"/>
              </a:spcBef>
            </a:pPr>
            <a:r>
              <a:rPr lang="en-US" altLang="en-US" sz="2800" dirty="0">
                <a:solidFill>
                  <a:srgbClr val="000000"/>
                </a:solidFill>
              </a:rPr>
              <a:t>A prevalence ratio (PR) is a </a:t>
            </a:r>
            <a:r>
              <a:rPr lang="en-US" altLang="en-US" sz="2800" i="1" dirty="0">
                <a:solidFill>
                  <a:srgbClr val="000000"/>
                </a:solidFill>
              </a:rPr>
              <a:t>point estimate</a:t>
            </a:r>
            <a:r>
              <a:rPr lang="en-US" altLang="en-US" sz="2800" dirty="0">
                <a:solidFill>
                  <a:srgbClr val="000000"/>
                </a:solidFill>
              </a:rPr>
              <a:t> of the association between exposure and disease in a cross-sectional design</a:t>
            </a:r>
            <a:r>
              <a:rPr lang="en-US" altLang="en-US" sz="2800" dirty="0" smtClean="0">
                <a:solidFill>
                  <a:srgbClr val="000000"/>
                </a:solidFill>
              </a:rPr>
              <a:t>.</a:t>
            </a:r>
            <a:endParaRPr lang="en-US" altLang="en-US" sz="2800" dirty="0">
              <a:solidFill>
                <a:srgbClr val="000000"/>
              </a:solidFill>
            </a:endParaRPr>
          </a:p>
          <a:p>
            <a:pPr marL="685800" lvl="1" indent="-228600" eaLnBrk="0" hangingPunct="0">
              <a:spcBef>
                <a:spcPts val="0"/>
              </a:spcBef>
              <a:buFont typeface="Arial" panose="020B0604020202020204" pitchFamily="34" charset="0"/>
              <a:buChar char="•"/>
              <a:tabLst>
                <a:tab pos="352425" algn="l"/>
              </a:tabLst>
            </a:pPr>
            <a:r>
              <a:rPr lang="en-US" altLang="en-US" dirty="0" smtClean="0">
                <a:solidFill>
                  <a:srgbClr val="000000"/>
                </a:solidFill>
              </a:rPr>
              <a:t>there is a confidence interval as well (not our course’s main focus)</a:t>
            </a:r>
          </a:p>
        </p:txBody>
      </p:sp>
      <p:grpSp>
        <p:nvGrpSpPr>
          <p:cNvPr id="4" name="Group 3"/>
          <p:cNvGrpSpPr/>
          <p:nvPr/>
        </p:nvGrpSpPr>
        <p:grpSpPr>
          <a:xfrm>
            <a:off x="677492" y="1403350"/>
            <a:ext cx="4813683" cy="3559124"/>
            <a:chOff x="756958" y="1338540"/>
            <a:chExt cx="4813683" cy="3559124"/>
          </a:xfrm>
        </p:grpSpPr>
        <p:grpSp>
          <p:nvGrpSpPr>
            <p:cNvPr id="2" name="Group 1"/>
            <p:cNvGrpSpPr/>
            <p:nvPr/>
          </p:nvGrpSpPr>
          <p:grpSpPr>
            <a:xfrm>
              <a:off x="756958" y="1338540"/>
              <a:ext cx="4813683" cy="3559124"/>
              <a:chOff x="1282317" y="708076"/>
              <a:chExt cx="4813683" cy="3559124"/>
            </a:xfrm>
          </p:grpSpPr>
          <p:sp>
            <p:nvSpPr>
              <p:cNvPr id="25"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sz="3600" dirty="0">
                  <a:solidFill>
                    <a:srgbClr val="000000"/>
                  </a:solidFill>
                </a:endParaRPr>
              </a:p>
            </p:txBody>
          </p:sp>
          <p:sp>
            <p:nvSpPr>
              <p:cNvPr id="26"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dirty="0">
                    <a:solidFill>
                      <a:srgbClr val="000000"/>
                    </a:solidFill>
                  </a:rPr>
                  <a:t>Disease</a:t>
                </a:r>
              </a:p>
            </p:txBody>
          </p:sp>
          <p:sp>
            <p:nvSpPr>
              <p:cNvPr id="27"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dirty="0">
                    <a:solidFill>
                      <a:srgbClr val="000000"/>
                    </a:solidFill>
                  </a:rPr>
                  <a:t>Yes</a:t>
                </a:r>
              </a:p>
            </p:txBody>
          </p:sp>
          <p:sp>
            <p:nvSpPr>
              <p:cNvPr id="28"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dirty="0">
                    <a:solidFill>
                      <a:srgbClr val="000000"/>
                    </a:solidFill>
                  </a:rPr>
                  <a:t>No</a:t>
                </a:r>
              </a:p>
            </p:txBody>
          </p:sp>
          <p:sp>
            <p:nvSpPr>
              <p:cNvPr id="29"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dirty="0">
                    <a:solidFill>
                      <a:srgbClr val="000000"/>
                    </a:solidFill>
                  </a:rPr>
                  <a:t>Exposure</a:t>
                </a:r>
              </a:p>
            </p:txBody>
          </p:sp>
          <p:sp>
            <p:nvSpPr>
              <p:cNvPr id="30"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dirty="0">
                    <a:solidFill>
                      <a:srgbClr val="000000"/>
                    </a:solidFill>
                  </a:rPr>
                  <a:t>Yes</a:t>
                </a:r>
              </a:p>
            </p:txBody>
          </p:sp>
          <p:sp>
            <p:nvSpPr>
              <p:cNvPr id="31"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dirty="0">
                    <a:solidFill>
                      <a:srgbClr val="000000"/>
                    </a:solidFill>
                  </a:rPr>
                  <a:t>No</a:t>
                </a:r>
              </a:p>
            </p:txBody>
          </p:sp>
          <p:sp>
            <p:nvSpPr>
              <p:cNvPr id="32"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sz="3600" dirty="0">
                    <a:solidFill>
                      <a:srgbClr val="000000"/>
                    </a:solidFill>
                  </a:rPr>
                  <a:t>a</a:t>
                </a:r>
              </a:p>
            </p:txBody>
          </p:sp>
          <p:sp>
            <p:nvSpPr>
              <p:cNvPr id="33"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sz="3600" dirty="0">
                    <a:solidFill>
                      <a:srgbClr val="000000"/>
                    </a:solidFill>
                  </a:rPr>
                  <a:t>b</a:t>
                </a:r>
              </a:p>
            </p:txBody>
          </p:sp>
          <p:sp>
            <p:nvSpPr>
              <p:cNvPr id="34"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sz="3600" dirty="0">
                    <a:solidFill>
                      <a:srgbClr val="000000"/>
                    </a:solidFill>
                  </a:rPr>
                  <a:t>c</a:t>
                </a:r>
              </a:p>
            </p:txBody>
          </p:sp>
          <p:sp>
            <p:nvSpPr>
              <p:cNvPr id="35"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sz="3600" dirty="0">
                    <a:solidFill>
                      <a:srgbClr val="000000"/>
                    </a:solidFill>
                  </a:rPr>
                  <a:t>d</a:t>
                </a:r>
              </a:p>
            </p:txBody>
          </p:sp>
        </p:grpSp>
        <p:grpSp>
          <p:nvGrpSpPr>
            <p:cNvPr id="3" name="Group 2"/>
            <p:cNvGrpSpPr/>
            <p:nvPr/>
          </p:nvGrpSpPr>
          <p:grpSpPr>
            <a:xfrm>
              <a:off x="2446441" y="2383064"/>
              <a:ext cx="3124200" cy="2514600"/>
              <a:chOff x="2446441" y="2383064"/>
              <a:chExt cx="3124200" cy="2514600"/>
            </a:xfrm>
          </p:grpSpPr>
          <p:sp>
            <p:nvSpPr>
              <p:cNvPr id="37"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endParaRPr lang="en-US" sz="3600" dirty="0">
                  <a:solidFill>
                    <a:srgbClr val="000000"/>
                  </a:solidFill>
                </a:endParaRPr>
              </a:p>
            </p:txBody>
          </p:sp>
          <p:cxnSp>
            <p:nvCxnSpPr>
              <p:cNvPr id="38" name="Straight Connector 37"/>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5" name="Oval 4"/>
          <p:cNvSpPr/>
          <p:nvPr/>
        </p:nvSpPr>
        <p:spPr bwMode="auto">
          <a:xfrm>
            <a:off x="7096919" y="1892249"/>
            <a:ext cx="1579562" cy="156845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3600" dirty="0" smtClean="0">
              <a:solidFill>
                <a:srgbClr val="000000"/>
              </a:solidFill>
            </a:endParaRPr>
          </a:p>
        </p:txBody>
      </p:sp>
      <p:sp>
        <p:nvSpPr>
          <p:cNvPr id="36" name="Oval 35"/>
          <p:cNvSpPr/>
          <p:nvPr/>
        </p:nvSpPr>
        <p:spPr bwMode="auto">
          <a:xfrm>
            <a:off x="7105537" y="3434896"/>
            <a:ext cx="1579562" cy="156845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3600" dirty="0" smtClean="0">
              <a:solidFill>
                <a:srgbClr val="000000"/>
              </a:solidFill>
            </a:endParaRPr>
          </a:p>
        </p:txBody>
      </p:sp>
    </p:spTree>
    <p:extLst>
      <p:ext uri="{BB962C8B-B14F-4D97-AF65-F5344CB8AC3E}">
        <p14:creationId xmlns:p14="http://schemas.microsoft.com/office/powerpoint/2010/main" val="341428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57200" y="0"/>
            <a:ext cx="7772400" cy="914400"/>
          </a:xfrm>
        </p:spPr>
        <p:txBody>
          <a:bodyPr/>
          <a:lstStyle/>
          <a:p>
            <a:r>
              <a:rPr lang="en-US" altLang="en-US" sz="3200" b="1" dirty="0" smtClean="0"/>
              <a:t>Odds</a:t>
            </a:r>
          </a:p>
        </p:txBody>
      </p:sp>
      <p:sp>
        <p:nvSpPr>
          <p:cNvPr id="55298" name="Rectangle 3"/>
          <p:cNvSpPr>
            <a:spLocks noGrp="1" noChangeArrowheads="1"/>
          </p:cNvSpPr>
          <p:nvPr>
            <p:ph type="body" idx="1"/>
          </p:nvPr>
        </p:nvSpPr>
        <p:spPr>
          <a:xfrm>
            <a:off x="152400" y="762000"/>
            <a:ext cx="8710246" cy="5257800"/>
          </a:xfrm>
        </p:spPr>
        <p:txBody>
          <a:bodyPr/>
          <a:lstStyle/>
          <a:p>
            <a:pPr>
              <a:lnSpc>
                <a:spcPct val="90000"/>
              </a:lnSpc>
            </a:pPr>
            <a:r>
              <a:rPr lang="en-US" altLang="en-US" sz="2800" dirty="0" smtClean="0"/>
              <a:t>Odds are another way to express occurrence (prevalence or  incidence) of an event</a:t>
            </a:r>
          </a:p>
          <a:p>
            <a:pPr>
              <a:lnSpc>
                <a:spcPct val="90000"/>
              </a:lnSpc>
            </a:pPr>
            <a:endParaRPr lang="en-US" altLang="en-US" sz="2800" dirty="0" smtClean="0"/>
          </a:p>
          <a:p>
            <a:pPr>
              <a:lnSpc>
                <a:spcPct val="90000"/>
              </a:lnSpc>
            </a:pPr>
            <a:r>
              <a:rPr lang="en-US" altLang="en-US" sz="2800" dirty="0" smtClean="0"/>
              <a:t>As a measure of occurrence </a:t>
            </a:r>
            <a:r>
              <a:rPr lang="en-US" altLang="en-US" sz="2800" i="1" dirty="0" smtClean="0"/>
              <a:t>per se</a:t>
            </a:r>
            <a:r>
              <a:rPr lang="en-US" altLang="en-US" sz="2800" dirty="0" smtClean="0"/>
              <a:t>, odds are used in:</a:t>
            </a:r>
          </a:p>
          <a:p>
            <a:pPr lvl="1">
              <a:lnSpc>
                <a:spcPct val="90000"/>
              </a:lnSpc>
            </a:pPr>
            <a:r>
              <a:rPr lang="en-US" altLang="en-US" dirty="0" smtClean="0"/>
              <a:t>Betting in sports (e.g., horse racing: Secretariat had 3 to 2 odds in the Kentucky Derby)</a:t>
            </a:r>
          </a:p>
          <a:p>
            <a:pPr lvl="1">
              <a:lnSpc>
                <a:spcPct val="90000"/>
              </a:lnSpc>
            </a:pPr>
            <a:r>
              <a:rPr lang="en-US" altLang="en-US" dirty="0"/>
              <a:t>L</a:t>
            </a:r>
            <a:r>
              <a:rPr lang="en-US" altLang="en-US" dirty="0" smtClean="0"/>
              <a:t>otteries (although “odds of winning” presented are really probabilities)</a:t>
            </a:r>
          </a:p>
          <a:p>
            <a:pPr lvl="1">
              <a:lnSpc>
                <a:spcPct val="90000"/>
              </a:lnSpc>
            </a:pPr>
            <a:r>
              <a:rPr lang="en-US" altLang="en-US" dirty="0"/>
              <a:t>B</a:t>
            </a:r>
            <a:r>
              <a:rPr lang="en-US" altLang="en-US" dirty="0" smtClean="0"/>
              <a:t>ut rarely in biomedical research</a:t>
            </a:r>
            <a:endParaRPr lang="en-US" altLang="en-US" sz="2800" dirty="0" smtClean="0"/>
          </a:p>
          <a:p>
            <a:pPr>
              <a:lnSpc>
                <a:spcPct val="90000"/>
              </a:lnSpc>
            </a:pPr>
            <a:endParaRPr lang="en-US" altLang="en-US" sz="2800" dirty="0" smtClean="0"/>
          </a:p>
          <a:p>
            <a:pPr>
              <a:lnSpc>
                <a:spcPct val="90000"/>
              </a:lnSpc>
            </a:pPr>
            <a:r>
              <a:rPr lang="en-US" altLang="en-US" sz="2800" dirty="0" smtClean="0"/>
              <a:t>Where odds are used in research, it is in the form of a </a:t>
            </a:r>
            <a:r>
              <a:rPr lang="en-US" altLang="en-US" sz="2800" i="1" dirty="0" smtClean="0"/>
              <a:t>ratio</a:t>
            </a:r>
            <a:r>
              <a:rPr lang="en-US" altLang="en-US" sz="2800" dirty="0" smtClean="0"/>
              <a:t> of odds</a:t>
            </a:r>
          </a:p>
          <a:p>
            <a:pPr lvl="1">
              <a:lnSpc>
                <a:spcPct val="90000"/>
              </a:lnSpc>
            </a:pPr>
            <a:r>
              <a:rPr lang="en-US" altLang="en-US" dirty="0" smtClean="0"/>
              <a:t>The “odds ratio”</a:t>
            </a:r>
            <a:endParaRPr lang="en-US" altLang="en-US" sz="1000" dirty="0" smtClean="0"/>
          </a:p>
          <a:p>
            <a:pPr>
              <a:lnSpc>
                <a:spcPct val="90000"/>
              </a:lnSpc>
              <a:buFontTx/>
              <a:buNone/>
            </a:pPr>
            <a:r>
              <a:rPr lang="en-US" altLang="en-US" sz="2400" dirty="0" smtClean="0"/>
              <a:t>			</a:t>
            </a:r>
          </a:p>
        </p:txBody>
      </p:sp>
    </p:spTree>
    <p:extLst>
      <p:ext uri="{BB962C8B-B14F-4D97-AF65-F5344CB8AC3E}">
        <p14:creationId xmlns:p14="http://schemas.microsoft.com/office/powerpoint/2010/main" val="23888724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altLang="en-US" sz="3600" b="1" dirty="0" smtClean="0">
                <a:solidFill>
                  <a:srgbClr val="000000"/>
                </a:solidFill>
              </a:rPr>
              <a:t>Odds and Human Intuition</a:t>
            </a:r>
            <a:endParaRPr lang="en-US" altLang="en-US" sz="3600" b="1" dirty="0">
              <a:solidFill>
                <a:srgbClr val="000000"/>
              </a:solidFill>
            </a:endParaRPr>
          </a:p>
        </p:txBody>
      </p:sp>
      <p:sp>
        <p:nvSpPr>
          <p:cNvPr id="63490" name="Rectangle 3"/>
          <p:cNvSpPr>
            <a:spLocks noChangeArrowheads="1"/>
          </p:cNvSpPr>
          <p:nvPr/>
        </p:nvSpPr>
        <p:spPr bwMode="auto">
          <a:xfrm>
            <a:off x="457200" y="1066800"/>
            <a:ext cx="8503920" cy="3581400"/>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sz="3200" dirty="0">
                <a:solidFill>
                  <a:srgbClr val="000000"/>
                </a:solidFill>
              </a:rPr>
              <a:t>Less intuitive than probability (wouldn’t say “my odds of dying are 1 to 4”)</a:t>
            </a:r>
          </a:p>
          <a:p>
            <a:pPr marL="742950" lvl="1" indent="-285750" eaLnBrk="0" hangingPunct="0">
              <a:spcBef>
                <a:spcPct val="20000"/>
              </a:spcBef>
              <a:buFontTx/>
              <a:buChar char="–"/>
            </a:pPr>
            <a:r>
              <a:rPr lang="en-US" altLang="en-US" sz="2800" dirty="0">
                <a:solidFill>
                  <a:srgbClr val="000000"/>
                </a:solidFill>
              </a:rPr>
              <a:t>unless you are a professional gambler</a:t>
            </a:r>
          </a:p>
          <a:p>
            <a:pPr marL="342900" indent="-342900" eaLnBrk="0" hangingPunct="0">
              <a:spcBef>
                <a:spcPct val="20000"/>
              </a:spcBef>
              <a:buFontTx/>
              <a:buChar char="•"/>
            </a:pPr>
            <a:endParaRPr lang="en-US" altLang="en-US" sz="800" dirty="0">
              <a:solidFill>
                <a:srgbClr val="000000"/>
              </a:solidFill>
            </a:endParaRPr>
          </a:p>
          <a:p>
            <a:pPr marL="342900" indent="-342900" eaLnBrk="0" hangingPunct="0">
              <a:spcBef>
                <a:spcPct val="60000"/>
              </a:spcBef>
              <a:buFontTx/>
              <a:buChar char="•"/>
            </a:pPr>
            <a:r>
              <a:rPr lang="en-US" altLang="en-US" sz="3200" dirty="0">
                <a:solidFill>
                  <a:srgbClr val="000000"/>
                </a:solidFill>
              </a:rPr>
              <a:t>No less legitimate mathematically, just not easily understood</a:t>
            </a:r>
          </a:p>
          <a:p>
            <a:pPr marL="342900" indent="-342900" eaLnBrk="0" hangingPunct="0">
              <a:spcBef>
                <a:spcPct val="60000"/>
              </a:spcBef>
              <a:buFontTx/>
              <a:buChar char="•"/>
            </a:pPr>
            <a:r>
              <a:rPr lang="en-US" altLang="en-US" sz="3200" dirty="0">
                <a:solidFill>
                  <a:srgbClr val="000000"/>
                </a:solidFill>
              </a:rPr>
              <a:t>This lack of intuitive interpretation, however, is sizeable and, as we will see, </a:t>
            </a:r>
            <a:r>
              <a:rPr lang="en-US" altLang="en-US" sz="3200" dirty="0" smtClean="0">
                <a:solidFill>
                  <a:srgbClr val="000000"/>
                </a:solidFill>
              </a:rPr>
              <a:t>one </a:t>
            </a:r>
            <a:r>
              <a:rPr lang="en-US" altLang="en-US" sz="3200" dirty="0">
                <a:solidFill>
                  <a:srgbClr val="000000"/>
                </a:solidFill>
              </a:rPr>
              <a:t>of the 3 critical reasons to avoid odds ratios if possible</a:t>
            </a:r>
          </a:p>
        </p:txBody>
      </p:sp>
    </p:spTree>
    <p:extLst>
      <p:ext uri="{BB962C8B-B14F-4D97-AF65-F5344CB8AC3E}">
        <p14:creationId xmlns:p14="http://schemas.microsoft.com/office/powerpoint/2010/main" val="89015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09600" y="113708"/>
            <a:ext cx="7772400" cy="1143000"/>
          </a:xfrm>
        </p:spPr>
        <p:txBody>
          <a:bodyPr/>
          <a:lstStyle/>
          <a:p>
            <a:r>
              <a:rPr lang="en-US" altLang="en-US" sz="3600" b="1" dirty="0" smtClean="0"/>
              <a:t>Odds ratio</a:t>
            </a:r>
          </a:p>
        </p:txBody>
      </p:sp>
      <p:sp>
        <p:nvSpPr>
          <p:cNvPr id="65538" name="Rectangle 3"/>
          <p:cNvSpPr>
            <a:spLocks noGrp="1" noChangeArrowheads="1"/>
          </p:cNvSpPr>
          <p:nvPr>
            <p:ph type="body" idx="1"/>
          </p:nvPr>
        </p:nvSpPr>
        <p:spPr>
          <a:xfrm>
            <a:off x="73152" y="1447800"/>
            <a:ext cx="9070847" cy="4724400"/>
          </a:xfrm>
        </p:spPr>
        <p:txBody>
          <a:bodyPr/>
          <a:lstStyle/>
          <a:p>
            <a:r>
              <a:rPr lang="en-US" altLang="en-US" sz="3000" dirty="0" smtClean="0"/>
              <a:t>As odds are an alternative way of expressing the occurrence (e.g., probability) of an event, an </a:t>
            </a:r>
            <a:r>
              <a:rPr lang="en-US" altLang="en-US" sz="3000" b="1" dirty="0" smtClean="0"/>
              <a:t>odds ratio (OR) </a:t>
            </a:r>
            <a:r>
              <a:rPr lang="en-US" altLang="en-US" sz="3000" dirty="0" smtClean="0"/>
              <a:t>is an alternative to the ratio of two probabilities (prevalence ratio) in cross-sectional studies</a:t>
            </a:r>
          </a:p>
          <a:p>
            <a:pPr>
              <a:buFontTx/>
              <a:buNone/>
            </a:pPr>
            <a:endParaRPr lang="en-US" altLang="en-US" dirty="0" smtClean="0"/>
          </a:p>
          <a:p>
            <a:r>
              <a:rPr lang="en-US" altLang="en-US" sz="3000" dirty="0" smtClean="0"/>
              <a:t>Odds ratio = ratio of two odds</a:t>
            </a:r>
          </a:p>
        </p:txBody>
      </p:sp>
    </p:spTree>
    <p:extLst>
      <p:ext uri="{BB962C8B-B14F-4D97-AF65-F5344CB8AC3E}">
        <p14:creationId xmlns:p14="http://schemas.microsoft.com/office/powerpoint/2010/main" val="3279505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09600" y="1828800"/>
            <a:ext cx="7772400" cy="1600200"/>
          </a:xfrm>
        </p:spPr>
        <p:txBody>
          <a:bodyPr/>
          <a:lstStyle/>
          <a:p>
            <a:r>
              <a:rPr lang="en-US" dirty="0" smtClean="0"/>
              <a:t>Cohort Study Design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8" name="Rectangle 2"/>
          <p:cNvSpPr>
            <a:spLocks noGrp="1" noChangeArrowheads="1"/>
          </p:cNvSpPr>
          <p:nvPr>
            <p:ph type="title"/>
          </p:nvPr>
        </p:nvSpPr>
        <p:spPr>
          <a:xfrm>
            <a:off x="657160" y="228600"/>
            <a:ext cx="7773988" cy="800100"/>
          </a:xfrm>
        </p:spPr>
        <p:txBody>
          <a:bodyPr/>
          <a:lstStyle/>
          <a:p>
            <a:r>
              <a:rPr lang="en-US" sz="3200" b="1" dirty="0" smtClean="0"/>
              <a:t>Odds Ratio is Non-Collapsible</a:t>
            </a:r>
            <a:endParaRPr lang="en-US" sz="3200" dirty="0" smtClean="0"/>
          </a:p>
        </p:txBody>
      </p:sp>
      <p:sp>
        <p:nvSpPr>
          <p:cNvPr id="187399" name="Text Box 8"/>
          <p:cNvSpPr>
            <a:spLocks noGrp="1" noChangeArrowheads="1"/>
          </p:cNvSpPr>
          <p:nvPr>
            <p:ph type="body" sz="half" idx="1"/>
          </p:nvPr>
        </p:nvSpPr>
        <p:spPr/>
        <p:txBody>
          <a:bodyPr/>
          <a:lstStyle/>
          <a:p>
            <a:pPr>
              <a:spcBef>
                <a:spcPct val="50000"/>
              </a:spcBef>
              <a:buFont typeface="Symbol" pitchFamily="18" charset="2"/>
              <a:buNone/>
            </a:pPr>
            <a:r>
              <a:rPr lang="en-US" sz="1600" dirty="0" smtClean="0"/>
              <a:t> </a:t>
            </a:r>
            <a:endParaRPr lang="en-US" sz="1200" dirty="0" smtClean="0"/>
          </a:p>
        </p:txBody>
      </p:sp>
      <p:graphicFrame>
        <p:nvGraphicFramePr>
          <p:cNvPr id="187394" name="Object 2048"/>
          <p:cNvGraphicFramePr>
            <a:graphicFrameLocks noGrp="1"/>
          </p:cNvGraphicFramePr>
          <p:nvPr>
            <p:ph sz="half" idx="2"/>
            <p:extLst/>
          </p:nvPr>
        </p:nvGraphicFramePr>
        <p:xfrm>
          <a:off x="982663" y="1438275"/>
          <a:ext cx="5603875" cy="1765300"/>
        </p:xfrm>
        <a:graphic>
          <a:graphicData uri="http://schemas.openxmlformats.org/presentationml/2006/ole">
            <mc:AlternateContent xmlns:mc="http://schemas.openxmlformats.org/markup-compatibility/2006">
              <mc:Choice xmlns:v="urn:schemas-microsoft-com:vml" Requires="v">
                <p:oleObj spid="_x0000_s3083" name="Document" r:id="rId4" imgW="5689998" imgH="1792497" progId="Word.Document.8">
                  <p:embed/>
                </p:oleObj>
              </mc:Choice>
              <mc:Fallback>
                <p:oleObj name="Document" r:id="rId4" imgW="5689998" imgH="1792497" progId="Word.Document.8">
                  <p:embed/>
                  <p:pic>
                    <p:nvPicPr>
                      <p:cNvPr id="0" name=""/>
                      <p:cNvPicPr>
                        <a:picLocks noChangeArrowheads="1"/>
                      </p:cNvPicPr>
                      <p:nvPr/>
                    </p:nvPicPr>
                    <p:blipFill>
                      <a:blip r:embed="rId5"/>
                      <a:srcRect/>
                      <a:stretch>
                        <a:fillRect/>
                      </a:stretch>
                    </p:blipFill>
                    <p:spPr bwMode="auto">
                      <a:xfrm>
                        <a:off x="982663" y="1438275"/>
                        <a:ext cx="5603875" cy="1765300"/>
                      </a:xfrm>
                      <a:prstGeom prst="rect">
                        <a:avLst/>
                      </a:prstGeom>
                      <a:noFill/>
                      <a:ln>
                        <a:noFill/>
                      </a:ln>
                      <a:effectLst/>
                      <a:extLst/>
                    </p:spPr>
                  </p:pic>
                </p:oleObj>
              </mc:Fallback>
            </mc:AlternateContent>
          </a:graphicData>
        </a:graphic>
      </p:graphicFrame>
      <p:graphicFrame>
        <p:nvGraphicFramePr>
          <p:cNvPr id="187395" name="Object 2049"/>
          <p:cNvGraphicFramePr>
            <a:graphicFrameLocks/>
          </p:cNvGraphicFramePr>
          <p:nvPr/>
        </p:nvGraphicFramePr>
        <p:xfrm>
          <a:off x="-76200" y="3276600"/>
          <a:ext cx="4953000" cy="1447800"/>
        </p:xfrm>
        <a:graphic>
          <a:graphicData uri="http://schemas.openxmlformats.org/presentationml/2006/ole">
            <mc:AlternateContent xmlns:mc="http://schemas.openxmlformats.org/markup-compatibility/2006">
              <mc:Choice xmlns:v="urn:schemas-microsoft-com:vml" Requires="v">
                <p:oleObj spid="_x0000_s3084" name="Document" r:id="rId6" imgW="4201414" imgH="1360588" progId="Word.Document.8">
                  <p:embed/>
                </p:oleObj>
              </mc:Choice>
              <mc:Fallback>
                <p:oleObj name="Document" r:id="rId6" imgW="4201414" imgH="1360588" progId="Word.Documen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3276600"/>
                        <a:ext cx="4953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400" name="Line 5"/>
          <p:cNvSpPr>
            <a:spLocks noChangeShapeType="1"/>
          </p:cNvSpPr>
          <p:nvPr/>
        </p:nvSpPr>
        <p:spPr bwMode="auto">
          <a:xfrm flipH="1">
            <a:off x="4064000" y="2514600"/>
            <a:ext cx="609600" cy="342900"/>
          </a:xfrm>
          <a:prstGeom prst="line">
            <a:avLst/>
          </a:prstGeom>
          <a:noFill/>
          <a:ln w="12700">
            <a:solidFill>
              <a:schemeClr val="tx1"/>
            </a:solidFill>
            <a:round/>
            <a:headEnd type="none" w="sm" len="sm"/>
            <a:tailEnd type="triangle" w="sm" len="sm"/>
          </a:ln>
        </p:spPr>
        <p:txBody>
          <a:bodyPr wrap="none" anchor="ctr"/>
          <a:lstStyle/>
          <a:p>
            <a:endParaRPr lang="en-US" sz="3600" dirty="0">
              <a:solidFill>
                <a:srgbClr val="000000"/>
              </a:solidFill>
            </a:endParaRPr>
          </a:p>
        </p:txBody>
      </p:sp>
      <p:sp>
        <p:nvSpPr>
          <p:cNvPr id="187401" name="Line 6"/>
          <p:cNvSpPr>
            <a:spLocks noChangeShapeType="1"/>
          </p:cNvSpPr>
          <p:nvPr/>
        </p:nvSpPr>
        <p:spPr bwMode="auto">
          <a:xfrm>
            <a:off x="4673600" y="2514600"/>
            <a:ext cx="711200" cy="342900"/>
          </a:xfrm>
          <a:prstGeom prst="line">
            <a:avLst/>
          </a:prstGeom>
          <a:noFill/>
          <a:ln w="12700">
            <a:solidFill>
              <a:schemeClr val="tx1"/>
            </a:solidFill>
            <a:round/>
            <a:headEnd type="none" w="sm" len="sm"/>
            <a:tailEnd type="triangle" w="sm" len="sm"/>
          </a:ln>
        </p:spPr>
        <p:txBody>
          <a:bodyPr wrap="none" anchor="ctr"/>
          <a:lstStyle/>
          <a:p>
            <a:endParaRPr lang="en-US" sz="3600" dirty="0">
              <a:solidFill>
                <a:srgbClr val="000000"/>
              </a:solidFill>
            </a:endParaRPr>
          </a:p>
        </p:txBody>
      </p:sp>
      <p:sp>
        <p:nvSpPr>
          <p:cNvPr id="187402" name="Text Box 7"/>
          <p:cNvSpPr txBox="1">
            <a:spLocks noChangeArrowheads="1"/>
          </p:cNvSpPr>
          <p:nvPr/>
        </p:nvSpPr>
        <p:spPr bwMode="auto">
          <a:xfrm>
            <a:off x="152400" y="2438400"/>
            <a:ext cx="2743200" cy="461963"/>
          </a:xfrm>
          <a:prstGeom prst="rect">
            <a:avLst/>
          </a:prstGeom>
          <a:noFill/>
          <a:ln w="12700">
            <a:noFill/>
            <a:miter lim="800000"/>
            <a:headEnd type="none" w="sm" len="sm"/>
            <a:tailEnd type="none" w="sm" len="sm"/>
          </a:ln>
        </p:spPr>
        <p:txBody>
          <a:bodyPr>
            <a:spAutoFit/>
          </a:bodyPr>
          <a:lstStyle/>
          <a:p>
            <a:pPr eaLnBrk="0" hangingPunct="0"/>
            <a:r>
              <a:rPr lang="en-US" b="1" dirty="0">
                <a:solidFill>
                  <a:srgbClr val="000000"/>
                </a:solidFill>
              </a:rPr>
              <a:t>Stratified/Adjusted</a:t>
            </a:r>
            <a:endParaRPr lang="en-US" dirty="0">
              <a:solidFill>
                <a:srgbClr val="000000"/>
              </a:solidFill>
            </a:endParaRPr>
          </a:p>
        </p:txBody>
      </p:sp>
      <p:sp>
        <p:nvSpPr>
          <p:cNvPr id="187403" name="Text Box 9"/>
          <p:cNvSpPr txBox="1">
            <a:spLocks noChangeArrowheads="1"/>
          </p:cNvSpPr>
          <p:nvPr/>
        </p:nvSpPr>
        <p:spPr bwMode="auto">
          <a:xfrm>
            <a:off x="152400" y="1143000"/>
            <a:ext cx="2641600" cy="461963"/>
          </a:xfrm>
          <a:prstGeom prst="rect">
            <a:avLst/>
          </a:prstGeom>
          <a:noFill/>
          <a:ln w="12700">
            <a:noFill/>
            <a:miter lim="800000"/>
            <a:headEnd type="none" w="sm" len="sm"/>
            <a:tailEnd type="none" w="sm" len="sm"/>
          </a:ln>
        </p:spPr>
        <p:txBody>
          <a:bodyPr>
            <a:spAutoFit/>
          </a:bodyPr>
          <a:lstStyle/>
          <a:p>
            <a:pPr eaLnBrk="0" hangingPunct="0"/>
            <a:r>
              <a:rPr lang="en-US" b="1" dirty="0">
                <a:solidFill>
                  <a:srgbClr val="000000"/>
                </a:solidFill>
              </a:rPr>
              <a:t>Crude/Unadjusted</a:t>
            </a:r>
            <a:endParaRPr lang="en-US" dirty="0">
              <a:solidFill>
                <a:srgbClr val="000000"/>
              </a:solidFill>
            </a:endParaRPr>
          </a:p>
        </p:txBody>
      </p:sp>
      <p:sp>
        <p:nvSpPr>
          <p:cNvPr id="187404" name="Text Box 10"/>
          <p:cNvSpPr txBox="1">
            <a:spLocks noChangeArrowheads="1"/>
          </p:cNvSpPr>
          <p:nvPr/>
        </p:nvSpPr>
        <p:spPr bwMode="auto">
          <a:xfrm>
            <a:off x="51054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sz="3600" dirty="0">
                <a:solidFill>
                  <a:srgbClr val="000000"/>
                </a:solidFill>
              </a:rPr>
              <a:t>Old</a:t>
            </a:r>
          </a:p>
        </p:txBody>
      </p:sp>
      <p:sp>
        <p:nvSpPr>
          <p:cNvPr id="187405" name="Text Box 11"/>
          <p:cNvSpPr txBox="1">
            <a:spLocks noChangeArrowheads="1"/>
          </p:cNvSpPr>
          <p:nvPr/>
        </p:nvSpPr>
        <p:spPr bwMode="auto">
          <a:xfrm>
            <a:off x="23876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sz="3600" dirty="0">
                <a:solidFill>
                  <a:srgbClr val="000000"/>
                </a:solidFill>
              </a:rPr>
              <a:t>Young</a:t>
            </a:r>
          </a:p>
        </p:txBody>
      </p:sp>
      <p:sp>
        <p:nvSpPr>
          <p:cNvPr id="187406" name="Text Box 12"/>
          <p:cNvSpPr txBox="1">
            <a:spLocks noChangeArrowheads="1"/>
          </p:cNvSpPr>
          <p:nvPr/>
        </p:nvSpPr>
        <p:spPr bwMode="auto">
          <a:xfrm>
            <a:off x="5355330" y="1871536"/>
            <a:ext cx="3962400" cy="646112"/>
          </a:xfrm>
          <a:prstGeom prst="rect">
            <a:avLst/>
          </a:prstGeom>
          <a:noFill/>
          <a:ln w="12700">
            <a:noFill/>
            <a:miter lim="800000"/>
            <a:headEnd type="none" w="sm" len="sm"/>
            <a:tailEnd type="none" w="sm" len="sm"/>
          </a:ln>
        </p:spPr>
        <p:txBody>
          <a:bodyPr>
            <a:spAutoFit/>
          </a:bodyPr>
          <a:lstStyle/>
          <a:p>
            <a:pPr algn="ctr" eaLnBrk="0" hangingPunct="0"/>
            <a:r>
              <a:rPr lang="en-US" sz="3600" b="1" dirty="0">
                <a:solidFill>
                  <a:srgbClr val="FF0000"/>
                </a:solidFill>
              </a:rPr>
              <a:t>OR </a:t>
            </a:r>
            <a:r>
              <a:rPr lang="en-US" sz="2000" b="1" baseline="-25000" dirty="0">
                <a:solidFill>
                  <a:srgbClr val="FF0000"/>
                </a:solidFill>
              </a:rPr>
              <a:t>crude</a:t>
            </a:r>
          </a:p>
        </p:txBody>
      </p:sp>
      <p:sp>
        <p:nvSpPr>
          <p:cNvPr id="187407" name="Text Box 13"/>
          <p:cNvSpPr txBox="1">
            <a:spLocks noChangeArrowheads="1"/>
          </p:cNvSpPr>
          <p:nvPr/>
        </p:nvSpPr>
        <p:spPr bwMode="auto">
          <a:xfrm>
            <a:off x="685800" y="4666344"/>
            <a:ext cx="4165600" cy="646113"/>
          </a:xfrm>
          <a:prstGeom prst="rect">
            <a:avLst/>
          </a:prstGeom>
          <a:noFill/>
          <a:ln w="12700">
            <a:noFill/>
            <a:miter lim="800000"/>
            <a:headEnd type="none" w="sm" len="sm"/>
            <a:tailEnd type="none" w="sm" len="sm"/>
          </a:ln>
        </p:spPr>
        <p:txBody>
          <a:bodyPr>
            <a:spAutoFit/>
          </a:bodyPr>
          <a:lstStyle/>
          <a:p>
            <a:pPr algn="ctr" eaLnBrk="0" hangingPunct="0"/>
            <a:r>
              <a:rPr lang="en-US" sz="3600" b="1" dirty="0">
                <a:solidFill>
                  <a:srgbClr val="FF0000"/>
                </a:solidFill>
              </a:rPr>
              <a:t>OR </a:t>
            </a:r>
            <a:r>
              <a:rPr lang="en-US" sz="2000" b="1" baseline="-25000" dirty="0">
                <a:solidFill>
                  <a:srgbClr val="FF0000"/>
                </a:solidFill>
              </a:rPr>
              <a:t>young</a:t>
            </a:r>
            <a:r>
              <a:rPr lang="en-US" sz="3600" b="1" dirty="0">
                <a:solidFill>
                  <a:srgbClr val="FF0000"/>
                </a:solidFill>
              </a:rPr>
              <a:t> = 4.5 </a:t>
            </a:r>
          </a:p>
        </p:txBody>
      </p:sp>
      <p:sp>
        <p:nvSpPr>
          <p:cNvPr id="187408" name="Text Box 14"/>
          <p:cNvSpPr txBox="1">
            <a:spLocks noChangeArrowheads="1"/>
          </p:cNvSpPr>
          <p:nvPr/>
        </p:nvSpPr>
        <p:spPr bwMode="auto">
          <a:xfrm>
            <a:off x="5700486" y="4706032"/>
            <a:ext cx="3048000" cy="646112"/>
          </a:xfrm>
          <a:prstGeom prst="rect">
            <a:avLst/>
          </a:prstGeom>
          <a:noFill/>
          <a:ln w="12700">
            <a:noFill/>
            <a:miter lim="800000"/>
            <a:headEnd type="none" w="sm" len="sm"/>
            <a:tailEnd type="none" w="sm" len="sm"/>
          </a:ln>
        </p:spPr>
        <p:txBody>
          <a:bodyPr>
            <a:spAutoFit/>
          </a:bodyPr>
          <a:lstStyle/>
          <a:p>
            <a:pPr algn="ctr" eaLnBrk="0" hangingPunct="0"/>
            <a:r>
              <a:rPr lang="en-US" sz="3600" b="1" dirty="0">
                <a:solidFill>
                  <a:srgbClr val="FF0000"/>
                </a:solidFill>
              </a:rPr>
              <a:t>OR </a:t>
            </a:r>
            <a:r>
              <a:rPr lang="en-US" sz="2000" b="1" baseline="-25000" dirty="0">
                <a:solidFill>
                  <a:srgbClr val="FF0000"/>
                </a:solidFill>
              </a:rPr>
              <a:t>old</a:t>
            </a:r>
            <a:r>
              <a:rPr lang="en-US" sz="3600" b="1" dirty="0">
                <a:solidFill>
                  <a:srgbClr val="FF0000"/>
                </a:solidFill>
              </a:rPr>
              <a:t> = 4.5 </a:t>
            </a:r>
          </a:p>
        </p:txBody>
      </p:sp>
      <p:sp>
        <p:nvSpPr>
          <p:cNvPr id="187409" name="Rectangle 15"/>
          <p:cNvSpPr>
            <a:spLocks noChangeArrowheads="1"/>
          </p:cNvSpPr>
          <p:nvPr/>
        </p:nvSpPr>
        <p:spPr bwMode="auto">
          <a:xfrm>
            <a:off x="812800" y="5067300"/>
            <a:ext cx="7773988" cy="12573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rgbClr val="3333CC"/>
              </a:buClr>
              <a:buSzPct val="75000"/>
              <a:buFont typeface="Symbol" pitchFamily="18" charset="2"/>
              <a:buChar char="·"/>
            </a:pPr>
            <a:endParaRPr lang="en-US" sz="2000" dirty="0">
              <a:solidFill>
                <a:srgbClr val="000000"/>
              </a:solidFill>
            </a:endParaRPr>
          </a:p>
          <a:p>
            <a:pPr marL="676275" lvl="1" indent="-239713" defTabSz="803275" eaLnBrk="0" hangingPunct="0">
              <a:spcAft>
                <a:spcPct val="25000"/>
              </a:spcAft>
              <a:buClr>
                <a:srgbClr val="000000"/>
              </a:buClr>
              <a:buSzPct val="100000"/>
            </a:pPr>
            <a:endParaRPr lang="en-US" sz="2000" b="1" dirty="0">
              <a:solidFill>
                <a:srgbClr val="000000"/>
              </a:solidFill>
            </a:endParaRPr>
          </a:p>
          <a:p>
            <a:pPr marL="322263" indent="-322263" defTabSz="803275" eaLnBrk="0" hangingPunct="0">
              <a:spcBef>
                <a:spcPct val="20000"/>
              </a:spcBef>
              <a:spcAft>
                <a:spcPct val="50000"/>
              </a:spcAft>
              <a:buClr>
                <a:srgbClr val="3333CC"/>
              </a:buClr>
              <a:buSzPct val="75000"/>
              <a:buFont typeface="Symbol" pitchFamily="18" charset="2"/>
              <a:buChar char="·"/>
            </a:pPr>
            <a:endParaRPr lang="en-US" sz="2000" dirty="0">
              <a:solidFill>
                <a:srgbClr val="000000"/>
              </a:solidFill>
            </a:endParaRPr>
          </a:p>
        </p:txBody>
      </p:sp>
      <p:sp>
        <p:nvSpPr>
          <p:cNvPr id="187410" name="Rectangle 16"/>
          <p:cNvSpPr>
            <a:spLocks noChangeArrowheads="1"/>
          </p:cNvSpPr>
          <p:nvPr/>
        </p:nvSpPr>
        <p:spPr bwMode="auto">
          <a:xfrm>
            <a:off x="7831661" y="1813624"/>
            <a:ext cx="1139825" cy="646112"/>
          </a:xfrm>
          <a:prstGeom prst="rect">
            <a:avLst/>
          </a:prstGeom>
          <a:noFill/>
          <a:ln w="9525">
            <a:noFill/>
            <a:miter lim="800000"/>
            <a:headEnd/>
            <a:tailEnd/>
          </a:ln>
        </p:spPr>
        <p:txBody>
          <a:bodyPr wrap="none">
            <a:spAutoFit/>
          </a:bodyPr>
          <a:lstStyle/>
          <a:p>
            <a:pPr eaLnBrk="0" hangingPunct="0"/>
            <a:r>
              <a:rPr lang="en-US" sz="3600" b="1" dirty="0">
                <a:solidFill>
                  <a:srgbClr val="000000"/>
                </a:solidFill>
              </a:rPr>
              <a:t>= </a:t>
            </a:r>
            <a:r>
              <a:rPr lang="en-US" sz="3600" b="1" dirty="0">
                <a:solidFill>
                  <a:srgbClr val="FF0000"/>
                </a:solidFill>
              </a:rPr>
              <a:t>3.3</a:t>
            </a:r>
            <a:endParaRPr lang="en-US" sz="3600" dirty="0">
              <a:solidFill>
                <a:srgbClr val="FF0000"/>
              </a:solidFill>
            </a:endParaRPr>
          </a:p>
        </p:txBody>
      </p:sp>
      <p:graphicFrame>
        <p:nvGraphicFramePr>
          <p:cNvPr id="187397" name="Object 5"/>
          <p:cNvGraphicFramePr>
            <a:graphicFrameLocks/>
          </p:cNvGraphicFramePr>
          <p:nvPr/>
        </p:nvGraphicFramePr>
        <p:xfrm>
          <a:off x="4349750" y="3200400"/>
          <a:ext cx="4794250" cy="1524000"/>
        </p:xfrm>
        <a:graphic>
          <a:graphicData uri="http://schemas.openxmlformats.org/presentationml/2006/ole">
            <mc:AlternateContent xmlns:mc="http://schemas.openxmlformats.org/markup-compatibility/2006">
              <mc:Choice xmlns:v="urn:schemas-microsoft-com:vml" Requires="v">
                <p:oleObj spid="_x0000_s3085" name="Document" r:id="rId8" imgW="4201414" imgH="1360588" progId="Word.Document.8">
                  <p:embed/>
                </p:oleObj>
              </mc:Choice>
              <mc:Fallback>
                <p:oleObj name="Document" r:id="rId8" imgW="4201414" imgH="1360588" progId="Word.Documen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9750" y="3200400"/>
                        <a:ext cx="47942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12"/>
          <p:cNvSpPr txBox="1">
            <a:spLocks noChangeArrowheads="1"/>
          </p:cNvSpPr>
          <p:nvPr/>
        </p:nvSpPr>
        <p:spPr bwMode="auto">
          <a:xfrm>
            <a:off x="5320109" y="2336802"/>
            <a:ext cx="3962400" cy="523220"/>
          </a:xfrm>
          <a:prstGeom prst="rect">
            <a:avLst/>
          </a:prstGeom>
          <a:noFill/>
          <a:ln w="12700">
            <a:noFill/>
            <a:miter lim="800000"/>
            <a:headEnd type="none" w="sm" len="sm"/>
            <a:tailEnd type="none" w="sm" len="sm"/>
          </a:ln>
        </p:spPr>
        <p:txBody>
          <a:bodyPr>
            <a:spAutoFit/>
          </a:bodyPr>
          <a:lstStyle/>
          <a:p>
            <a:pPr algn="ctr" eaLnBrk="0" hangingPunct="0"/>
            <a:r>
              <a:rPr lang="en-US" sz="2800" b="1" dirty="0">
                <a:solidFill>
                  <a:srgbClr val="000000"/>
                </a:solidFill>
              </a:rPr>
              <a:t>PR </a:t>
            </a:r>
            <a:r>
              <a:rPr lang="en-US" sz="2800" b="1" baseline="-25000" dirty="0">
                <a:solidFill>
                  <a:srgbClr val="000000"/>
                </a:solidFill>
              </a:rPr>
              <a:t>crude</a:t>
            </a:r>
          </a:p>
        </p:txBody>
      </p:sp>
      <p:sp>
        <p:nvSpPr>
          <p:cNvPr id="20" name="Rectangle 19"/>
          <p:cNvSpPr>
            <a:spLocks noChangeArrowheads="1"/>
          </p:cNvSpPr>
          <p:nvPr/>
        </p:nvSpPr>
        <p:spPr bwMode="auto">
          <a:xfrm>
            <a:off x="7851304" y="2362200"/>
            <a:ext cx="928459" cy="523220"/>
          </a:xfrm>
          <a:prstGeom prst="rect">
            <a:avLst/>
          </a:prstGeom>
          <a:noFill/>
          <a:ln w="9525">
            <a:noFill/>
            <a:miter lim="800000"/>
            <a:headEnd/>
            <a:tailEnd/>
          </a:ln>
        </p:spPr>
        <p:txBody>
          <a:bodyPr wrap="none">
            <a:spAutoFit/>
          </a:bodyPr>
          <a:lstStyle/>
          <a:p>
            <a:pPr eaLnBrk="0" hangingPunct="0"/>
            <a:r>
              <a:rPr lang="en-US" sz="2800" b="1" dirty="0">
                <a:solidFill>
                  <a:srgbClr val="000000"/>
                </a:solidFill>
              </a:rPr>
              <a:t>= 1.9</a:t>
            </a:r>
            <a:endParaRPr lang="en-US" sz="2800" dirty="0">
              <a:solidFill>
                <a:srgbClr val="000000"/>
              </a:solidFill>
            </a:endParaRPr>
          </a:p>
        </p:txBody>
      </p:sp>
      <p:sp>
        <p:nvSpPr>
          <p:cNvPr id="21" name="Text Box 13"/>
          <p:cNvSpPr txBox="1">
            <a:spLocks noChangeArrowheads="1"/>
          </p:cNvSpPr>
          <p:nvPr/>
        </p:nvSpPr>
        <p:spPr bwMode="auto">
          <a:xfrm>
            <a:off x="711200" y="5261430"/>
            <a:ext cx="4165600" cy="523220"/>
          </a:xfrm>
          <a:prstGeom prst="rect">
            <a:avLst/>
          </a:prstGeom>
          <a:noFill/>
          <a:ln w="12700">
            <a:noFill/>
            <a:miter lim="800000"/>
            <a:headEnd type="none" w="sm" len="sm"/>
            <a:tailEnd type="none" w="sm" len="sm"/>
          </a:ln>
        </p:spPr>
        <p:txBody>
          <a:bodyPr>
            <a:spAutoFit/>
          </a:bodyPr>
          <a:lstStyle/>
          <a:p>
            <a:pPr algn="ctr" eaLnBrk="0" hangingPunct="0"/>
            <a:r>
              <a:rPr lang="en-US" sz="2800" b="1" dirty="0">
                <a:solidFill>
                  <a:srgbClr val="000000"/>
                </a:solidFill>
              </a:rPr>
              <a:t>PR </a:t>
            </a:r>
            <a:r>
              <a:rPr lang="en-US" sz="2800" b="1" baseline="-25000" dirty="0">
                <a:solidFill>
                  <a:srgbClr val="000000"/>
                </a:solidFill>
              </a:rPr>
              <a:t>young</a:t>
            </a:r>
            <a:r>
              <a:rPr lang="en-US" sz="2800" b="1" dirty="0">
                <a:solidFill>
                  <a:srgbClr val="000000"/>
                </a:solidFill>
              </a:rPr>
              <a:t> = 3.1 </a:t>
            </a:r>
          </a:p>
        </p:txBody>
      </p:sp>
      <p:sp>
        <p:nvSpPr>
          <p:cNvPr id="22" name="Text Box 14"/>
          <p:cNvSpPr txBox="1">
            <a:spLocks noChangeArrowheads="1"/>
          </p:cNvSpPr>
          <p:nvPr/>
        </p:nvSpPr>
        <p:spPr bwMode="auto">
          <a:xfrm>
            <a:off x="5715000" y="5294088"/>
            <a:ext cx="3048000" cy="523220"/>
          </a:xfrm>
          <a:prstGeom prst="rect">
            <a:avLst/>
          </a:prstGeom>
          <a:noFill/>
          <a:ln w="12700">
            <a:noFill/>
            <a:miter lim="800000"/>
            <a:headEnd type="none" w="sm" len="sm"/>
            <a:tailEnd type="none" w="sm" len="sm"/>
          </a:ln>
        </p:spPr>
        <p:txBody>
          <a:bodyPr>
            <a:spAutoFit/>
          </a:bodyPr>
          <a:lstStyle/>
          <a:p>
            <a:pPr algn="ctr" eaLnBrk="0" hangingPunct="0"/>
            <a:r>
              <a:rPr lang="en-US" sz="2800" b="1" dirty="0">
                <a:solidFill>
                  <a:srgbClr val="000000"/>
                </a:solidFill>
              </a:rPr>
              <a:t>PR </a:t>
            </a:r>
            <a:r>
              <a:rPr lang="en-US" sz="2800" b="1" baseline="-25000" dirty="0">
                <a:solidFill>
                  <a:srgbClr val="000000"/>
                </a:solidFill>
              </a:rPr>
              <a:t>old</a:t>
            </a:r>
            <a:r>
              <a:rPr lang="en-US" sz="2800" b="1" dirty="0">
                <a:solidFill>
                  <a:srgbClr val="000000"/>
                </a:solidFill>
              </a:rPr>
              <a:t> = 1.6 </a:t>
            </a:r>
          </a:p>
        </p:txBody>
      </p:sp>
      <p:sp>
        <p:nvSpPr>
          <p:cNvPr id="2" name="TextBox 1"/>
          <p:cNvSpPr txBox="1"/>
          <p:nvPr/>
        </p:nvSpPr>
        <p:spPr>
          <a:xfrm>
            <a:off x="154940" y="5874591"/>
            <a:ext cx="9037320" cy="892552"/>
          </a:xfrm>
          <a:prstGeom prst="rect">
            <a:avLst/>
          </a:prstGeom>
          <a:noFill/>
        </p:spPr>
        <p:txBody>
          <a:bodyPr wrap="square" rtlCol="0">
            <a:spAutoFit/>
          </a:bodyPr>
          <a:lstStyle/>
          <a:p>
            <a:endParaRPr lang="en-US" sz="2600" dirty="0" smtClean="0">
              <a:solidFill>
                <a:srgbClr val="000000"/>
              </a:solidFill>
            </a:endParaRPr>
          </a:p>
          <a:p>
            <a:r>
              <a:rPr lang="en-US" sz="2600" dirty="0" smtClean="0">
                <a:solidFill>
                  <a:srgbClr val="000000"/>
                </a:solidFill>
              </a:rPr>
              <a:t>PR is “collapsible.”</a:t>
            </a:r>
            <a:endParaRPr lang="en-US" sz="2600" dirty="0">
              <a:solidFill>
                <a:srgbClr val="000000"/>
              </a:solidFill>
            </a:endParaRPr>
          </a:p>
        </p:txBody>
      </p:sp>
      <p:sp>
        <p:nvSpPr>
          <p:cNvPr id="5" name="TextBox 4"/>
          <p:cNvSpPr txBox="1"/>
          <p:nvPr/>
        </p:nvSpPr>
        <p:spPr>
          <a:xfrm>
            <a:off x="5517100" y="6230235"/>
            <a:ext cx="3467100" cy="492443"/>
          </a:xfrm>
          <a:prstGeom prst="rect">
            <a:avLst/>
          </a:prstGeom>
          <a:noFill/>
        </p:spPr>
        <p:txBody>
          <a:bodyPr wrap="square" rtlCol="0">
            <a:spAutoFit/>
          </a:bodyPr>
          <a:lstStyle/>
          <a:p>
            <a:r>
              <a:rPr lang="en-US" sz="2600" dirty="0">
                <a:solidFill>
                  <a:srgbClr val="FF0000"/>
                </a:solidFill>
              </a:rPr>
              <a:t>OR is “</a:t>
            </a:r>
            <a:r>
              <a:rPr lang="en-US" sz="2600" dirty="0" smtClean="0">
                <a:solidFill>
                  <a:srgbClr val="FF0000"/>
                </a:solidFill>
              </a:rPr>
              <a:t>non-collapsible”</a:t>
            </a:r>
            <a:endParaRPr lang="en-US" sz="2600" dirty="0">
              <a:solidFill>
                <a:srgbClr val="FF0000"/>
              </a:solidFill>
            </a:endParaRPr>
          </a:p>
        </p:txBody>
      </p:sp>
      <p:sp>
        <p:nvSpPr>
          <p:cNvPr id="24" name="TextBox 23"/>
          <p:cNvSpPr txBox="1"/>
          <p:nvPr/>
        </p:nvSpPr>
        <p:spPr>
          <a:xfrm>
            <a:off x="78740" y="5824691"/>
            <a:ext cx="9037320" cy="492443"/>
          </a:xfrm>
          <a:prstGeom prst="rect">
            <a:avLst/>
          </a:prstGeom>
          <a:noFill/>
        </p:spPr>
        <p:txBody>
          <a:bodyPr wrap="square" rtlCol="0">
            <a:spAutoFit/>
          </a:bodyPr>
          <a:lstStyle/>
          <a:p>
            <a:r>
              <a:rPr lang="en-US" sz="2600" dirty="0" smtClean="0">
                <a:solidFill>
                  <a:srgbClr val="FF0000"/>
                </a:solidFill>
              </a:rPr>
              <a:t>Weighted average of two OR’s = </a:t>
            </a:r>
            <a:r>
              <a:rPr lang="en-US" sz="2600" b="1" dirty="0" smtClean="0">
                <a:solidFill>
                  <a:srgbClr val="FF0000"/>
                </a:solidFill>
              </a:rPr>
              <a:t>4.5</a:t>
            </a:r>
            <a:r>
              <a:rPr lang="en-US" sz="2600" dirty="0" smtClean="0">
                <a:solidFill>
                  <a:srgbClr val="FF0000"/>
                </a:solidFill>
              </a:rPr>
              <a:t>, which is ≠ crude OR.  </a:t>
            </a:r>
            <a:endParaRPr lang="en-US" sz="2600" dirty="0">
              <a:solidFill>
                <a:srgbClr val="FF0000"/>
              </a:solidFill>
            </a:endParaRPr>
          </a:p>
        </p:txBody>
      </p:sp>
    </p:spTree>
    <p:extLst>
      <p:ext uri="{BB962C8B-B14F-4D97-AF65-F5344CB8AC3E}">
        <p14:creationId xmlns:p14="http://schemas.microsoft.com/office/powerpoint/2010/main" val="387842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40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74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740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74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8" grpId="0"/>
      <p:bldP spid="187410" grpId="0"/>
      <p:bldP spid="2" grpId="0"/>
      <p:bldP spid="5" grpId="0"/>
      <p:bldP spid="2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ChangeArrowheads="1"/>
          </p:cNvSpPr>
          <p:nvPr/>
        </p:nvSpPr>
        <p:spPr bwMode="auto">
          <a:xfrm>
            <a:off x="685800" y="-91440"/>
            <a:ext cx="7772400" cy="1143000"/>
          </a:xfrm>
          <a:prstGeom prst="rect">
            <a:avLst/>
          </a:prstGeom>
          <a:noFill/>
          <a:ln w="9525">
            <a:noFill/>
            <a:miter lim="800000"/>
            <a:headEnd/>
            <a:tailEnd/>
          </a:ln>
        </p:spPr>
        <p:txBody>
          <a:bodyPr anchor="ctr"/>
          <a:lstStyle/>
          <a:p>
            <a:pPr algn="ctr" eaLnBrk="0" hangingPunct="0"/>
            <a:r>
              <a:rPr lang="en-US" sz="3200" b="1" dirty="0">
                <a:solidFill>
                  <a:srgbClr val="000000"/>
                </a:solidFill>
              </a:rPr>
              <a:t>Verdict on Odds Ratios</a:t>
            </a:r>
          </a:p>
        </p:txBody>
      </p:sp>
      <p:sp>
        <p:nvSpPr>
          <p:cNvPr id="315395" name="Rectangle 3"/>
          <p:cNvSpPr>
            <a:spLocks noChangeArrowheads="1"/>
          </p:cNvSpPr>
          <p:nvPr/>
        </p:nvSpPr>
        <p:spPr bwMode="auto">
          <a:xfrm>
            <a:off x="0" y="838200"/>
            <a:ext cx="9144000" cy="4419600"/>
          </a:xfrm>
          <a:prstGeom prst="rect">
            <a:avLst/>
          </a:prstGeom>
          <a:noFill/>
          <a:ln w="9525">
            <a:noFill/>
            <a:miter lim="800000"/>
            <a:headEnd/>
            <a:tailEnd/>
          </a:ln>
          <a:effectLst/>
        </p:spPr>
        <p:txBody>
          <a:bodyPr/>
          <a:lstStyle/>
          <a:p>
            <a:pPr marL="342900" indent="-342900" eaLnBrk="0" hangingPunct="0">
              <a:spcBef>
                <a:spcPct val="20000"/>
              </a:spcBef>
              <a:buFontTx/>
              <a:buChar char="•"/>
              <a:defRPr/>
            </a:pPr>
            <a:r>
              <a:rPr lang="en-US" dirty="0">
                <a:solidFill>
                  <a:srgbClr val="000000"/>
                </a:solidFill>
              </a:rPr>
              <a:t>Gained popularity because of their unique role in </a:t>
            </a:r>
            <a:r>
              <a:rPr lang="en-US" b="1" dirty="0">
                <a:solidFill>
                  <a:srgbClr val="000000"/>
                </a:solidFill>
              </a:rPr>
              <a:t>case-control </a:t>
            </a:r>
            <a:r>
              <a:rPr lang="en-US" dirty="0">
                <a:solidFill>
                  <a:srgbClr val="000000"/>
                </a:solidFill>
              </a:rPr>
              <a:t>studies</a:t>
            </a:r>
          </a:p>
          <a:p>
            <a:pPr marL="342900" indent="-342900" eaLnBrk="0" hangingPunct="0">
              <a:spcBef>
                <a:spcPct val="20000"/>
              </a:spcBef>
              <a:buFontTx/>
              <a:buChar char="•"/>
              <a:defRPr/>
            </a:pPr>
            <a:endParaRPr lang="en-US" sz="800" dirty="0">
              <a:solidFill>
                <a:srgbClr val="000000"/>
              </a:solidFill>
            </a:endParaRPr>
          </a:p>
          <a:p>
            <a:pPr marL="342900" indent="-342900" eaLnBrk="0" hangingPunct="0">
              <a:spcBef>
                <a:spcPct val="20000"/>
              </a:spcBef>
              <a:buFontTx/>
              <a:buChar char="•"/>
              <a:defRPr/>
            </a:pPr>
            <a:r>
              <a:rPr lang="en-US" dirty="0">
                <a:solidFill>
                  <a:srgbClr val="000000"/>
                </a:solidFill>
              </a:rPr>
              <a:t>An industry developed around odds </a:t>
            </a:r>
            <a:r>
              <a:rPr lang="en-US" dirty="0" smtClean="0">
                <a:solidFill>
                  <a:srgbClr val="000000"/>
                </a:solidFill>
              </a:rPr>
              <a:t>ratios, in the form of:</a:t>
            </a:r>
            <a:endParaRPr lang="en-US" dirty="0">
              <a:solidFill>
                <a:srgbClr val="000000"/>
              </a:solidFill>
            </a:endParaRPr>
          </a:p>
          <a:p>
            <a:pPr marL="800100" lvl="1" indent="-342900" eaLnBrk="0" hangingPunct="0">
              <a:spcBef>
                <a:spcPct val="20000"/>
              </a:spcBef>
              <a:buFont typeface="Times New Roman" pitchFamily="18" charset="0"/>
              <a:buChar char="−"/>
              <a:defRPr/>
            </a:pPr>
            <a:r>
              <a:rPr lang="en-US" dirty="0">
                <a:solidFill>
                  <a:srgbClr val="000000"/>
                </a:solidFill>
              </a:rPr>
              <a:t>Statistical regression models (e.g., logistic regression) to deal with </a:t>
            </a:r>
            <a:r>
              <a:rPr lang="en-US" dirty="0" smtClean="0">
                <a:solidFill>
                  <a:srgbClr val="000000"/>
                </a:solidFill>
              </a:rPr>
              <a:t>multivariable confounding</a:t>
            </a:r>
            <a:endParaRPr lang="en-US" dirty="0">
              <a:solidFill>
                <a:srgbClr val="000000"/>
              </a:solidFill>
            </a:endParaRPr>
          </a:p>
          <a:p>
            <a:pPr marL="800100" lvl="1" indent="-342900" eaLnBrk="0" hangingPunct="0">
              <a:spcBef>
                <a:spcPct val="20000"/>
              </a:spcBef>
              <a:buFont typeface="Times New Roman" pitchFamily="18" charset="0"/>
              <a:buChar char="−"/>
              <a:defRPr/>
            </a:pPr>
            <a:r>
              <a:rPr lang="en-US" dirty="0">
                <a:solidFill>
                  <a:srgbClr val="000000"/>
                </a:solidFill>
              </a:rPr>
              <a:t>Software to easily implement these regression models</a:t>
            </a:r>
          </a:p>
          <a:p>
            <a:pPr marL="800100" lvl="1" indent="-342900" eaLnBrk="0" hangingPunct="0">
              <a:spcBef>
                <a:spcPct val="20000"/>
              </a:spcBef>
              <a:buFont typeface="Times New Roman" pitchFamily="18" charset="0"/>
              <a:buChar char="−"/>
              <a:defRPr/>
            </a:pPr>
            <a:endParaRPr lang="en-US" sz="900" dirty="0">
              <a:solidFill>
                <a:srgbClr val="000000"/>
              </a:solidFill>
            </a:endParaRPr>
          </a:p>
          <a:p>
            <a:pPr marL="342900" indent="-342900" eaLnBrk="0" hangingPunct="0">
              <a:spcBef>
                <a:spcPct val="20000"/>
              </a:spcBef>
              <a:buFontTx/>
              <a:buChar char="•"/>
              <a:defRPr/>
            </a:pPr>
            <a:r>
              <a:rPr lang="en-US" dirty="0">
                <a:solidFill>
                  <a:srgbClr val="000000"/>
                </a:solidFill>
              </a:rPr>
              <a:t>The industry naturally also branched out/filled a need for other designs with binary outcomes, such as cross-sectional  (and  sometimes </a:t>
            </a:r>
            <a:r>
              <a:rPr lang="en-US" dirty="0" smtClean="0">
                <a:solidFill>
                  <a:srgbClr val="000000"/>
                </a:solidFill>
              </a:rPr>
              <a:t>even cohort/RCT</a:t>
            </a:r>
            <a:r>
              <a:rPr lang="en-US" dirty="0">
                <a:solidFill>
                  <a:srgbClr val="000000"/>
                </a:solidFill>
              </a:rPr>
              <a:t>)</a:t>
            </a:r>
          </a:p>
          <a:p>
            <a:pPr marL="800100" lvl="1" indent="-342900" eaLnBrk="0" hangingPunct="0">
              <a:spcBef>
                <a:spcPct val="20000"/>
              </a:spcBef>
              <a:buFont typeface="Times New Roman" pitchFamily="18" charset="0"/>
              <a:buChar char="−"/>
              <a:defRPr/>
            </a:pPr>
            <a:r>
              <a:rPr lang="en-US" dirty="0">
                <a:solidFill>
                  <a:srgbClr val="000000"/>
                </a:solidFill>
              </a:rPr>
              <a:t>This is where the problem resides because outcomes in these other designs often are common; OR no longer approximates PR</a:t>
            </a:r>
          </a:p>
          <a:p>
            <a:pPr marL="800100" lvl="1" indent="-342900" eaLnBrk="0" hangingPunct="0">
              <a:spcBef>
                <a:spcPct val="20000"/>
              </a:spcBef>
              <a:buFont typeface="Times New Roman" pitchFamily="18" charset="0"/>
              <a:buChar char="−"/>
              <a:defRPr/>
            </a:pPr>
            <a:endParaRPr lang="en-US" sz="900" dirty="0">
              <a:solidFill>
                <a:srgbClr val="000000"/>
              </a:solidFill>
            </a:endParaRPr>
          </a:p>
          <a:p>
            <a:pPr marL="285750" indent="-285750" eaLnBrk="0" hangingPunct="0">
              <a:spcBef>
                <a:spcPts val="600"/>
              </a:spcBef>
              <a:buFont typeface="Arial" pitchFamily="34" charset="0"/>
              <a:buChar char="•"/>
              <a:defRPr/>
            </a:pPr>
            <a:r>
              <a:rPr lang="en-US" dirty="0">
                <a:solidFill>
                  <a:srgbClr val="000000"/>
                </a:solidFill>
              </a:rPr>
              <a:t>Solution:  Statistical theory/software has now caught up; no longer </a:t>
            </a:r>
            <a:r>
              <a:rPr lang="en-US" dirty="0" smtClean="0">
                <a:solidFill>
                  <a:srgbClr val="000000"/>
                </a:solidFill>
              </a:rPr>
              <a:t> </a:t>
            </a:r>
            <a:r>
              <a:rPr lang="en-US" dirty="0">
                <a:solidFill>
                  <a:srgbClr val="000000"/>
                </a:solidFill>
              </a:rPr>
              <a:t>need to use OR in most settings outside of case-control studies</a:t>
            </a:r>
          </a:p>
          <a:p>
            <a:pPr marL="742950" lvl="1" indent="-285750" eaLnBrk="0" hangingPunct="0">
              <a:spcBef>
                <a:spcPts val="600"/>
              </a:spcBef>
              <a:buFontTx/>
              <a:buChar char="–"/>
              <a:defRPr/>
            </a:pPr>
            <a:r>
              <a:rPr lang="en-US" dirty="0">
                <a:solidFill>
                  <a:srgbClr val="000000"/>
                </a:solidFill>
              </a:rPr>
              <a:t>PR can be estimated directly instead  (see Optional Reading)</a:t>
            </a:r>
          </a:p>
        </p:txBody>
      </p:sp>
    </p:spTree>
    <p:extLst>
      <p:ext uri="{BB962C8B-B14F-4D97-AF65-F5344CB8AC3E}">
        <p14:creationId xmlns:p14="http://schemas.microsoft.com/office/powerpoint/2010/main" val="9704572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extLst/>
          </p:nvPr>
        </p:nvGraphicFramePr>
        <p:xfrm>
          <a:off x="304800" y="762000"/>
          <a:ext cx="8686800" cy="5678290"/>
        </p:xfrm>
        <a:graphic>
          <a:graphicData uri="http://schemas.openxmlformats.org/drawingml/2006/table">
            <a:tbl>
              <a:tblPr/>
              <a:tblGrid>
                <a:gridCol w="3886200">
                  <a:extLst>
                    <a:ext uri="{9D8B030D-6E8A-4147-A177-3AD203B41FA5}">
                      <a16:colId xmlns="" xmlns:a16="http://schemas.microsoft.com/office/drawing/2014/main" val="20000"/>
                    </a:ext>
                  </a:extLst>
                </a:gridCol>
                <a:gridCol w="1981200">
                  <a:extLst>
                    <a:ext uri="{9D8B030D-6E8A-4147-A177-3AD203B41FA5}">
                      <a16:colId xmlns="" xmlns:a16="http://schemas.microsoft.com/office/drawing/2014/main" val="20001"/>
                    </a:ext>
                  </a:extLst>
                </a:gridCol>
                <a:gridCol w="2819400">
                  <a:extLst>
                    <a:ext uri="{9D8B030D-6E8A-4147-A177-3AD203B41FA5}">
                      <a16:colId xmlns="" xmlns:a16="http://schemas.microsoft.com/office/drawing/2014/main"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Incidence type</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(best to depict  public health impact)</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2"/>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20584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solidFill>
                  <a:srgbClr val="000000"/>
                </a:solidFill>
              </a:rPr>
              <a:t>Scale</a:t>
            </a:r>
          </a:p>
        </p:txBody>
      </p:sp>
    </p:spTree>
    <p:extLst>
      <p:ext uri="{BB962C8B-B14F-4D97-AF65-F5344CB8AC3E}">
        <p14:creationId xmlns:p14="http://schemas.microsoft.com/office/powerpoint/2010/main" val="23470709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ext Box 2"/>
          <p:cNvSpPr txBox="1">
            <a:spLocks noChangeArrowheads="1"/>
          </p:cNvSpPr>
          <p:nvPr/>
        </p:nvSpPr>
        <p:spPr bwMode="auto">
          <a:xfrm>
            <a:off x="228600" y="185061"/>
            <a:ext cx="8848897" cy="584775"/>
          </a:xfrm>
          <a:prstGeom prst="rect">
            <a:avLst/>
          </a:prstGeom>
          <a:noFill/>
          <a:ln w="9525">
            <a:noFill/>
            <a:miter lim="800000"/>
            <a:headEnd/>
            <a:tailEnd/>
          </a:ln>
        </p:spPr>
        <p:txBody>
          <a:bodyPr wrap="none">
            <a:spAutoFit/>
          </a:bodyPr>
          <a:lstStyle/>
          <a:p>
            <a:pPr eaLnBrk="0" hangingPunct="0"/>
            <a:r>
              <a:rPr lang="en-US" altLang="en-US" sz="3200" b="1" dirty="0">
                <a:solidFill>
                  <a:srgbClr val="000000"/>
                </a:solidFill>
              </a:rPr>
              <a:t>Describing a Risk Ratio &gt; 1  (e.g., </a:t>
            </a:r>
            <a:r>
              <a:rPr lang="en-US" altLang="en-US" sz="3200" b="1" dirty="0" smtClean="0">
                <a:solidFill>
                  <a:srgbClr val="000000"/>
                </a:solidFill>
              </a:rPr>
              <a:t>risk ratio </a:t>
            </a:r>
            <a:r>
              <a:rPr lang="en-US" altLang="en-US" sz="3200" b="1" dirty="0">
                <a:solidFill>
                  <a:srgbClr val="000000"/>
                </a:solidFill>
              </a:rPr>
              <a:t>= 2.7)</a:t>
            </a:r>
          </a:p>
        </p:txBody>
      </p:sp>
      <p:sp>
        <p:nvSpPr>
          <p:cNvPr id="220162" name="Text Box 3"/>
          <p:cNvSpPr txBox="1">
            <a:spLocks noChangeArrowheads="1"/>
          </p:cNvSpPr>
          <p:nvPr/>
        </p:nvSpPr>
        <p:spPr bwMode="auto">
          <a:xfrm>
            <a:off x="315683" y="862022"/>
            <a:ext cx="8848897" cy="5770811"/>
          </a:xfrm>
          <a:prstGeom prst="rect">
            <a:avLst/>
          </a:prstGeom>
          <a:noFill/>
          <a:ln w="9525">
            <a:noFill/>
            <a:miter lim="800000"/>
            <a:headEnd/>
            <a:tailEnd/>
          </a:ln>
        </p:spPr>
        <p:txBody>
          <a:bodyPr wrap="square">
            <a:spAutoFit/>
          </a:bodyPr>
          <a:lstStyle/>
          <a:p>
            <a:pPr eaLnBrk="0" hangingPunct="0">
              <a:spcBef>
                <a:spcPct val="50000"/>
              </a:spcBef>
            </a:pPr>
            <a:r>
              <a:rPr lang="en-US" altLang="en-US" sz="3600" dirty="0">
                <a:solidFill>
                  <a:srgbClr val="FF0000"/>
                </a:solidFill>
              </a:rPr>
              <a:t>*</a:t>
            </a:r>
            <a:r>
              <a:rPr lang="en-US" altLang="en-US" sz="3600" dirty="0">
                <a:solidFill>
                  <a:srgbClr val="000000"/>
                </a:solidFill>
              </a:rPr>
              <a:t> </a:t>
            </a:r>
            <a:r>
              <a:rPr lang="en-US" altLang="en-US" sz="2800" dirty="0">
                <a:solidFill>
                  <a:srgbClr val="000000"/>
                </a:solidFill>
              </a:rPr>
              <a:t>“Those in the low CD4 group are 2.7 times as likely to </a:t>
            </a:r>
            <a:r>
              <a:rPr lang="en-US" altLang="en-US" sz="2800" dirty="0" smtClean="0">
                <a:solidFill>
                  <a:srgbClr val="000000"/>
                </a:solidFill>
              </a:rPr>
              <a:t>develop AIDS </a:t>
            </a:r>
            <a:r>
              <a:rPr lang="en-US" altLang="en-US" sz="2800" dirty="0">
                <a:solidFill>
                  <a:srgbClr val="000000"/>
                </a:solidFill>
              </a:rPr>
              <a:t>over 6 years than those in the high CD4 group.”</a:t>
            </a:r>
          </a:p>
          <a:p>
            <a:pPr eaLnBrk="0" hangingPunct="0">
              <a:spcBef>
                <a:spcPct val="50000"/>
              </a:spcBef>
              <a:buFontTx/>
              <a:buChar char="•"/>
            </a:pPr>
            <a:endParaRPr lang="en-US" altLang="en-US" sz="1200" dirty="0">
              <a:solidFill>
                <a:srgbClr val="000000"/>
              </a:solidFill>
            </a:endParaRPr>
          </a:p>
          <a:p>
            <a:pPr eaLnBrk="0" hangingPunct="0">
              <a:spcBef>
                <a:spcPct val="50000"/>
              </a:spcBef>
              <a:buFontTx/>
              <a:buChar char="•"/>
            </a:pPr>
            <a:r>
              <a:rPr lang="en-US" altLang="en-US" sz="2800" dirty="0">
                <a:solidFill>
                  <a:srgbClr val="000000"/>
                </a:solidFill>
              </a:rPr>
              <a:t>  “There is a </a:t>
            </a:r>
            <a:r>
              <a:rPr lang="en-US" altLang="en-US" sz="2800" dirty="0" smtClean="0">
                <a:solidFill>
                  <a:srgbClr val="000000"/>
                </a:solidFill>
              </a:rPr>
              <a:t>2.7-fold </a:t>
            </a:r>
            <a:r>
              <a:rPr lang="en-US" altLang="en-US" sz="2800" dirty="0">
                <a:solidFill>
                  <a:srgbClr val="000000"/>
                </a:solidFill>
              </a:rPr>
              <a:t>higher risk of </a:t>
            </a:r>
            <a:r>
              <a:rPr lang="en-US" altLang="en-US" sz="2800" dirty="0" smtClean="0">
                <a:solidFill>
                  <a:srgbClr val="000000"/>
                </a:solidFill>
              </a:rPr>
              <a:t>developing AIDS </a:t>
            </a:r>
            <a:r>
              <a:rPr lang="en-US" altLang="en-US" sz="2800" dirty="0">
                <a:solidFill>
                  <a:srgbClr val="000000"/>
                </a:solidFill>
              </a:rPr>
              <a:t>among those in the low CD4 group compared to the high CD4 group over 6 years of follow-up.”</a:t>
            </a:r>
          </a:p>
          <a:p>
            <a:pPr eaLnBrk="0" hangingPunct="0">
              <a:spcBef>
                <a:spcPct val="50000"/>
              </a:spcBef>
              <a:buFontTx/>
              <a:buChar char="•"/>
            </a:pPr>
            <a:endParaRPr lang="en-US" altLang="en-US" sz="1400" dirty="0">
              <a:solidFill>
                <a:srgbClr val="000000"/>
              </a:solidFill>
            </a:endParaRPr>
          </a:p>
          <a:p>
            <a:pPr eaLnBrk="0" hangingPunct="0">
              <a:spcBef>
                <a:spcPct val="50000"/>
              </a:spcBef>
              <a:buFontTx/>
              <a:buChar char="•"/>
            </a:pPr>
            <a:r>
              <a:rPr lang="en-US" altLang="en-US" sz="2800" dirty="0">
                <a:solidFill>
                  <a:srgbClr val="000000"/>
                </a:solidFill>
              </a:rPr>
              <a:t>  “A low CD4 count is associated with a higher risk of </a:t>
            </a:r>
            <a:r>
              <a:rPr lang="en-US" altLang="en-US" sz="2800" dirty="0" smtClean="0">
                <a:solidFill>
                  <a:srgbClr val="000000"/>
                </a:solidFill>
              </a:rPr>
              <a:t>developing AIDS </a:t>
            </a:r>
            <a:r>
              <a:rPr lang="en-US" altLang="en-US" sz="2800" dirty="0">
                <a:solidFill>
                  <a:srgbClr val="000000"/>
                </a:solidFill>
              </a:rPr>
              <a:t>compared with a high CD4 count over 6 years (risk ratio = 2.7).”  </a:t>
            </a:r>
            <a:r>
              <a:rPr lang="en-US" altLang="en-US" sz="2800" dirty="0" smtClean="0">
                <a:solidFill>
                  <a:srgbClr val="000000"/>
                </a:solidFill>
              </a:rPr>
              <a:t>(does not help the layperson)</a:t>
            </a:r>
            <a:endParaRPr lang="en-US" altLang="en-US" sz="2800" dirty="0">
              <a:solidFill>
                <a:srgbClr val="000000"/>
              </a:solidFill>
            </a:endParaRPr>
          </a:p>
          <a:p>
            <a:pPr eaLnBrk="0" hangingPunct="0">
              <a:spcBef>
                <a:spcPct val="50000"/>
              </a:spcBef>
            </a:pPr>
            <a:endParaRPr lang="en-US" altLang="en-US" sz="2800" dirty="0">
              <a:solidFill>
                <a:srgbClr val="000000"/>
              </a:solidFill>
            </a:endParaRPr>
          </a:p>
        </p:txBody>
      </p:sp>
    </p:spTree>
    <p:extLst>
      <p:ext uri="{BB962C8B-B14F-4D97-AF65-F5344CB8AC3E}">
        <p14:creationId xmlns:p14="http://schemas.microsoft.com/office/powerpoint/2010/main" val="4284783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5" descr="20091012104042316_0002"/>
          <p:cNvPicPr>
            <a:picLocks noChangeAspect="1" noChangeArrowheads="1"/>
          </p:cNvPicPr>
          <p:nvPr/>
        </p:nvPicPr>
        <p:blipFill>
          <a:blip r:embed="rId3" cstate="print"/>
          <a:srcRect l="33061" t="6909" r="16823" b="65181"/>
          <a:stretch>
            <a:fillRect/>
          </a:stretch>
        </p:blipFill>
        <p:spPr bwMode="auto">
          <a:xfrm rot="-60000">
            <a:off x="4800600" y="2483068"/>
            <a:ext cx="4038600" cy="2889250"/>
          </a:xfrm>
          <a:prstGeom prst="rect">
            <a:avLst/>
          </a:prstGeom>
          <a:noFill/>
          <a:ln w="9525">
            <a:noFill/>
            <a:miter lim="800000"/>
            <a:headEnd/>
            <a:tailEnd/>
          </a:ln>
        </p:spPr>
      </p:pic>
      <p:sp>
        <p:nvSpPr>
          <p:cNvPr id="238594" name="Text Box 6"/>
          <p:cNvSpPr txBox="1">
            <a:spLocks noChangeArrowheads="1"/>
          </p:cNvSpPr>
          <p:nvPr/>
        </p:nvSpPr>
        <p:spPr bwMode="auto">
          <a:xfrm>
            <a:off x="177305" y="73070"/>
            <a:ext cx="8686800" cy="1646605"/>
          </a:xfrm>
          <a:prstGeom prst="rect">
            <a:avLst/>
          </a:prstGeom>
          <a:noFill/>
          <a:ln w="9525">
            <a:noFill/>
            <a:miter lim="800000"/>
            <a:headEnd/>
            <a:tailEnd/>
          </a:ln>
        </p:spPr>
        <p:txBody>
          <a:bodyPr>
            <a:spAutoFit/>
          </a:bodyPr>
          <a:lstStyle/>
          <a:p>
            <a:pPr eaLnBrk="0" hangingPunct="0">
              <a:spcBef>
                <a:spcPct val="50000"/>
              </a:spcBef>
            </a:pPr>
            <a:r>
              <a:rPr lang="en-US" sz="3200" b="1" dirty="0">
                <a:solidFill>
                  <a:srgbClr val="000000"/>
                </a:solidFill>
              </a:rPr>
              <a:t>Example:  Mortality after pediatric kidney transplant, stratified by donor </a:t>
            </a:r>
            <a:r>
              <a:rPr lang="en-US" sz="3200" b="1" dirty="0" smtClean="0">
                <a:solidFill>
                  <a:srgbClr val="000000"/>
                </a:solidFill>
              </a:rPr>
              <a:t>type</a:t>
            </a:r>
          </a:p>
          <a:p>
            <a:pPr eaLnBrk="0" hangingPunct="0">
              <a:spcBef>
                <a:spcPts val="600"/>
              </a:spcBef>
            </a:pPr>
            <a:r>
              <a:rPr lang="en-US" sz="3200" b="1" dirty="0" smtClean="0">
                <a:solidFill>
                  <a:srgbClr val="000000"/>
                </a:solidFill>
              </a:rPr>
              <a:t>How to compare </a:t>
            </a:r>
            <a:r>
              <a:rPr lang="en-US" sz="3200" b="1" u="sng" dirty="0" smtClean="0">
                <a:solidFill>
                  <a:srgbClr val="000000"/>
                </a:solidFill>
              </a:rPr>
              <a:t>hazards</a:t>
            </a:r>
            <a:r>
              <a:rPr lang="en-US" sz="3200" b="1" dirty="0" smtClean="0">
                <a:solidFill>
                  <a:srgbClr val="000000"/>
                </a:solidFill>
              </a:rPr>
              <a:t> in 2 groups?</a:t>
            </a:r>
            <a:endParaRPr lang="en-US" sz="3200" b="1" dirty="0">
              <a:solidFill>
                <a:srgbClr val="000000"/>
              </a:solidFill>
            </a:endParaRPr>
          </a:p>
        </p:txBody>
      </p:sp>
      <p:sp>
        <p:nvSpPr>
          <p:cNvPr id="238595" name="Text Box 7"/>
          <p:cNvSpPr txBox="1">
            <a:spLocks noChangeArrowheads="1"/>
          </p:cNvSpPr>
          <p:nvPr/>
        </p:nvSpPr>
        <p:spPr bwMode="auto">
          <a:xfrm>
            <a:off x="2887926" y="6397933"/>
            <a:ext cx="6172200" cy="369332"/>
          </a:xfrm>
          <a:prstGeom prst="rect">
            <a:avLst/>
          </a:prstGeom>
          <a:noFill/>
          <a:ln w="9525">
            <a:noFill/>
            <a:miter lim="800000"/>
            <a:headEnd/>
            <a:tailEnd/>
          </a:ln>
        </p:spPr>
        <p:txBody>
          <a:bodyPr>
            <a:spAutoFit/>
          </a:bodyPr>
          <a:lstStyle/>
          <a:p>
            <a:pPr algn="r" eaLnBrk="0" hangingPunct="0">
              <a:spcBef>
                <a:spcPct val="50000"/>
              </a:spcBef>
            </a:pPr>
            <a:r>
              <a:rPr lang="en-US" sz="1800" dirty="0">
                <a:solidFill>
                  <a:srgbClr val="000000"/>
                </a:solidFill>
              </a:rPr>
              <a:t>Vittinghoff et al. Regression Methods in Biostatistics 2012</a:t>
            </a:r>
          </a:p>
        </p:txBody>
      </p:sp>
      <p:pic>
        <p:nvPicPr>
          <p:cNvPr id="238596" name="Picture 9" descr="20091012104042316_0003"/>
          <p:cNvPicPr>
            <a:picLocks noChangeAspect="1" noChangeArrowheads="1"/>
          </p:cNvPicPr>
          <p:nvPr/>
        </p:nvPicPr>
        <p:blipFill>
          <a:blip r:embed="rId4" cstate="print"/>
          <a:srcRect l="32489" t="15909" r="9105" b="51894"/>
          <a:stretch>
            <a:fillRect/>
          </a:stretch>
        </p:blipFill>
        <p:spPr bwMode="auto">
          <a:xfrm>
            <a:off x="381000" y="2438400"/>
            <a:ext cx="4267200" cy="3022600"/>
          </a:xfrm>
          <a:prstGeom prst="rect">
            <a:avLst/>
          </a:prstGeom>
          <a:noFill/>
          <a:ln w="9525">
            <a:noFill/>
            <a:miter lim="800000"/>
            <a:headEnd/>
            <a:tailEnd/>
          </a:ln>
        </p:spPr>
      </p:pic>
      <p:sp>
        <p:nvSpPr>
          <p:cNvPr id="238597" name="Text Box 10"/>
          <p:cNvSpPr txBox="1">
            <a:spLocks noChangeArrowheads="1"/>
          </p:cNvSpPr>
          <p:nvPr/>
        </p:nvSpPr>
        <p:spPr bwMode="auto">
          <a:xfrm>
            <a:off x="762000" y="1883229"/>
            <a:ext cx="2971800" cy="519113"/>
          </a:xfrm>
          <a:prstGeom prst="rect">
            <a:avLst/>
          </a:prstGeom>
          <a:noFill/>
          <a:ln w="9525">
            <a:noFill/>
            <a:miter lim="800000"/>
            <a:headEnd/>
            <a:tailEnd/>
          </a:ln>
        </p:spPr>
        <p:txBody>
          <a:bodyPr>
            <a:spAutoFit/>
          </a:bodyPr>
          <a:lstStyle/>
          <a:p>
            <a:pPr eaLnBrk="0" hangingPunct="0">
              <a:spcBef>
                <a:spcPct val="50000"/>
              </a:spcBef>
            </a:pPr>
            <a:r>
              <a:rPr lang="en-US" sz="2800" dirty="0">
                <a:solidFill>
                  <a:srgbClr val="000000"/>
                </a:solidFill>
              </a:rPr>
              <a:t>Survival curves</a:t>
            </a:r>
          </a:p>
        </p:txBody>
      </p:sp>
      <p:sp>
        <p:nvSpPr>
          <p:cNvPr id="238598" name="Rectangle 11"/>
          <p:cNvSpPr>
            <a:spLocks noChangeArrowheads="1"/>
          </p:cNvSpPr>
          <p:nvPr/>
        </p:nvSpPr>
        <p:spPr bwMode="auto">
          <a:xfrm>
            <a:off x="5257800" y="1927225"/>
            <a:ext cx="2620963" cy="519113"/>
          </a:xfrm>
          <a:prstGeom prst="rect">
            <a:avLst/>
          </a:prstGeom>
          <a:noFill/>
          <a:ln w="9525">
            <a:noFill/>
            <a:miter lim="800000"/>
            <a:headEnd/>
            <a:tailEnd/>
          </a:ln>
        </p:spPr>
        <p:txBody>
          <a:bodyPr wrap="none">
            <a:spAutoFit/>
          </a:bodyPr>
          <a:lstStyle/>
          <a:p>
            <a:pPr eaLnBrk="0" hangingPunct="0">
              <a:spcBef>
                <a:spcPct val="50000"/>
              </a:spcBef>
            </a:pPr>
            <a:r>
              <a:rPr lang="en-US" sz="2800" dirty="0">
                <a:solidFill>
                  <a:srgbClr val="000000"/>
                </a:solidFill>
              </a:rPr>
              <a:t>Hazard functions</a:t>
            </a:r>
          </a:p>
        </p:txBody>
      </p:sp>
      <p:sp>
        <p:nvSpPr>
          <p:cNvPr id="238599" name="Text Box 13"/>
          <p:cNvSpPr txBox="1">
            <a:spLocks noChangeArrowheads="1"/>
          </p:cNvSpPr>
          <p:nvPr/>
        </p:nvSpPr>
        <p:spPr bwMode="auto">
          <a:xfrm>
            <a:off x="80744" y="5309671"/>
            <a:ext cx="8515350" cy="1200329"/>
          </a:xfrm>
          <a:prstGeom prst="rect">
            <a:avLst/>
          </a:prstGeom>
          <a:noFill/>
          <a:ln w="9525">
            <a:noFill/>
            <a:miter lim="800000"/>
            <a:headEnd/>
            <a:tailEnd/>
          </a:ln>
        </p:spPr>
        <p:txBody>
          <a:bodyPr wrap="square">
            <a:spAutoFit/>
          </a:bodyPr>
          <a:lstStyle/>
          <a:p>
            <a:pPr marL="342900" indent="-342900" eaLnBrk="0" hangingPunct="0">
              <a:spcBef>
                <a:spcPts val="0"/>
              </a:spcBef>
              <a:buFont typeface="Arial" panose="020B0604020202020204" pitchFamily="34" charset="0"/>
              <a:buChar char="•"/>
            </a:pPr>
            <a:r>
              <a:rPr lang="en-US" dirty="0">
                <a:solidFill>
                  <a:srgbClr val="000000"/>
                </a:solidFill>
              </a:rPr>
              <a:t>From proportional hazards </a:t>
            </a:r>
            <a:r>
              <a:rPr lang="en-US" dirty="0" smtClean="0">
                <a:solidFill>
                  <a:srgbClr val="000000"/>
                </a:solidFill>
              </a:rPr>
              <a:t>regression:  </a:t>
            </a:r>
            <a:r>
              <a:rPr lang="en-US" dirty="0">
                <a:solidFill>
                  <a:srgbClr val="000000"/>
                </a:solidFill>
              </a:rPr>
              <a:t>h</a:t>
            </a:r>
            <a:r>
              <a:rPr lang="en-US" dirty="0" smtClean="0">
                <a:solidFill>
                  <a:srgbClr val="000000"/>
                </a:solidFill>
              </a:rPr>
              <a:t>azard </a:t>
            </a:r>
            <a:r>
              <a:rPr lang="en-US" dirty="0">
                <a:solidFill>
                  <a:srgbClr val="000000"/>
                </a:solidFill>
              </a:rPr>
              <a:t>ratio = </a:t>
            </a:r>
            <a:r>
              <a:rPr lang="en-US" dirty="0" smtClean="0">
                <a:solidFill>
                  <a:srgbClr val="000000"/>
                </a:solidFill>
              </a:rPr>
              <a:t>2.06</a:t>
            </a:r>
          </a:p>
          <a:p>
            <a:pPr marL="342900" indent="-342900" eaLnBrk="0" hangingPunct="0">
              <a:spcBef>
                <a:spcPts val="0"/>
              </a:spcBef>
              <a:buFont typeface="Arial" panose="020B0604020202020204" pitchFamily="34" charset="0"/>
              <a:buChar char="•"/>
            </a:pPr>
            <a:r>
              <a:rPr lang="en-US" dirty="0" smtClean="0">
                <a:solidFill>
                  <a:srgbClr val="000000"/>
                </a:solidFill>
              </a:rPr>
              <a:t>Requires extensive math and computer calculation – effectively, it averages ratio of hazards at many points in time</a:t>
            </a:r>
            <a:endParaRPr lang="en-US" dirty="0">
              <a:solidFill>
                <a:srgbClr val="000000"/>
              </a:solidFill>
            </a:endParaRPr>
          </a:p>
        </p:txBody>
      </p:sp>
      <p:cxnSp>
        <p:nvCxnSpPr>
          <p:cNvPr id="10" name="Straight Connector 9"/>
          <p:cNvCxnSpPr>
            <a:cxnSpLocks noChangeShapeType="1"/>
          </p:cNvCxnSpPr>
          <p:nvPr/>
        </p:nvCxnSpPr>
        <p:spPr bwMode="auto">
          <a:xfrm>
            <a:off x="5410200" y="2895600"/>
            <a:ext cx="0" cy="1828800"/>
          </a:xfrm>
          <a:prstGeom prst="line">
            <a:avLst/>
          </a:prstGeom>
          <a:noFill/>
          <a:ln w="25400" algn="ctr">
            <a:solidFill>
              <a:srgbClr val="FF0000"/>
            </a:solidFill>
            <a:round/>
            <a:headEnd/>
            <a:tailEnd/>
          </a:ln>
        </p:spPr>
      </p:cxnSp>
      <p:cxnSp>
        <p:nvCxnSpPr>
          <p:cNvPr id="12" name="Straight Connector 11"/>
          <p:cNvCxnSpPr>
            <a:cxnSpLocks noChangeShapeType="1"/>
          </p:cNvCxnSpPr>
          <p:nvPr/>
        </p:nvCxnSpPr>
        <p:spPr bwMode="auto">
          <a:xfrm>
            <a:off x="5638800" y="2895600"/>
            <a:ext cx="0" cy="1828800"/>
          </a:xfrm>
          <a:prstGeom prst="line">
            <a:avLst/>
          </a:prstGeom>
          <a:noFill/>
          <a:ln w="25400" algn="ctr">
            <a:solidFill>
              <a:srgbClr val="FF0000"/>
            </a:solidFill>
            <a:round/>
            <a:headEnd/>
            <a:tailEnd/>
          </a:ln>
        </p:spPr>
      </p:cxnSp>
      <p:cxnSp>
        <p:nvCxnSpPr>
          <p:cNvPr id="13" name="Straight Connector 12"/>
          <p:cNvCxnSpPr>
            <a:cxnSpLocks noChangeShapeType="1"/>
          </p:cNvCxnSpPr>
          <p:nvPr/>
        </p:nvCxnSpPr>
        <p:spPr bwMode="auto">
          <a:xfrm>
            <a:off x="5943600" y="2895600"/>
            <a:ext cx="0" cy="1828800"/>
          </a:xfrm>
          <a:prstGeom prst="line">
            <a:avLst/>
          </a:prstGeom>
          <a:noFill/>
          <a:ln w="25400" algn="ctr">
            <a:solidFill>
              <a:srgbClr val="FF0000"/>
            </a:solidFill>
            <a:round/>
            <a:headEnd/>
            <a:tailEnd/>
          </a:ln>
        </p:spPr>
      </p:cxnSp>
      <p:cxnSp>
        <p:nvCxnSpPr>
          <p:cNvPr id="14" name="Straight Connector 13"/>
          <p:cNvCxnSpPr>
            <a:cxnSpLocks noChangeShapeType="1"/>
          </p:cNvCxnSpPr>
          <p:nvPr/>
        </p:nvCxnSpPr>
        <p:spPr bwMode="auto">
          <a:xfrm>
            <a:off x="6248400" y="2895600"/>
            <a:ext cx="0" cy="1828800"/>
          </a:xfrm>
          <a:prstGeom prst="line">
            <a:avLst/>
          </a:prstGeom>
          <a:noFill/>
          <a:ln w="25400" algn="ctr">
            <a:solidFill>
              <a:srgbClr val="FF0000"/>
            </a:solidFill>
            <a:round/>
            <a:headEnd/>
            <a:tailEnd/>
          </a:ln>
        </p:spPr>
      </p:cxnSp>
      <p:cxnSp>
        <p:nvCxnSpPr>
          <p:cNvPr id="15" name="Straight Connector 14"/>
          <p:cNvCxnSpPr>
            <a:cxnSpLocks noChangeShapeType="1"/>
          </p:cNvCxnSpPr>
          <p:nvPr/>
        </p:nvCxnSpPr>
        <p:spPr bwMode="auto">
          <a:xfrm>
            <a:off x="6553200" y="2895600"/>
            <a:ext cx="0" cy="1828800"/>
          </a:xfrm>
          <a:prstGeom prst="line">
            <a:avLst/>
          </a:prstGeom>
          <a:noFill/>
          <a:ln w="25400" algn="ctr">
            <a:solidFill>
              <a:srgbClr val="FF0000"/>
            </a:solidFill>
            <a:round/>
            <a:headEnd/>
            <a:tailEnd/>
          </a:ln>
        </p:spPr>
      </p:cxnSp>
      <p:cxnSp>
        <p:nvCxnSpPr>
          <p:cNvPr id="16" name="Straight Connector 15"/>
          <p:cNvCxnSpPr>
            <a:cxnSpLocks noChangeShapeType="1"/>
          </p:cNvCxnSpPr>
          <p:nvPr/>
        </p:nvCxnSpPr>
        <p:spPr bwMode="auto">
          <a:xfrm>
            <a:off x="6934200" y="2895600"/>
            <a:ext cx="0" cy="1828800"/>
          </a:xfrm>
          <a:prstGeom prst="line">
            <a:avLst/>
          </a:prstGeom>
          <a:noFill/>
          <a:ln w="25400" algn="ctr">
            <a:solidFill>
              <a:srgbClr val="FF0000"/>
            </a:solidFill>
            <a:round/>
            <a:headEnd/>
            <a:tailEnd/>
          </a:ln>
        </p:spPr>
      </p:cxnSp>
      <p:cxnSp>
        <p:nvCxnSpPr>
          <p:cNvPr id="17" name="Straight Connector 16"/>
          <p:cNvCxnSpPr>
            <a:cxnSpLocks noChangeShapeType="1"/>
          </p:cNvCxnSpPr>
          <p:nvPr/>
        </p:nvCxnSpPr>
        <p:spPr bwMode="auto">
          <a:xfrm>
            <a:off x="7239000" y="2895600"/>
            <a:ext cx="0" cy="1828800"/>
          </a:xfrm>
          <a:prstGeom prst="line">
            <a:avLst/>
          </a:prstGeom>
          <a:noFill/>
          <a:ln w="25400" algn="ctr">
            <a:solidFill>
              <a:srgbClr val="FF0000"/>
            </a:solidFill>
            <a:round/>
            <a:headEnd/>
            <a:tailEnd/>
          </a:ln>
        </p:spPr>
      </p:cxnSp>
      <p:cxnSp>
        <p:nvCxnSpPr>
          <p:cNvPr id="18" name="Straight Connector 17"/>
          <p:cNvCxnSpPr>
            <a:cxnSpLocks noChangeShapeType="1"/>
          </p:cNvCxnSpPr>
          <p:nvPr/>
        </p:nvCxnSpPr>
        <p:spPr bwMode="auto">
          <a:xfrm>
            <a:off x="7543800" y="2895600"/>
            <a:ext cx="0" cy="1828800"/>
          </a:xfrm>
          <a:prstGeom prst="line">
            <a:avLst/>
          </a:prstGeom>
          <a:noFill/>
          <a:ln w="25400" algn="ctr">
            <a:solidFill>
              <a:srgbClr val="FF0000"/>
            </a:solidFill>
            <a:round/>
            <a:headEnd/>
            <a:tailEnd/>
          </a:ln>
        </p:spPr>
      </p:cxnSp>
      <p:cxnSp>
        <p:nvCxnSpPr>
          <p:cNvPr id="19" name="Straight Connector 18"/>
          <p:cNvCxnSpPr>
            <a:cxnSpLocks noChangeShapeType="1"/>
          </p:cNvCxnSpPr>
          <p:nvPr/>
        </p:nvCxnSpPr>
        <p:spPr bwMode="auto">
          <a:xfrm>
            <a:off x="7848600" y="2895600"/>
            <a:ext cx="0" cy="1828800"/>
          </a:xfrm>
          <a:prstGeom prst="line">
            <a:avLst/>
          </a:prstGeom>
          <a:noFill/>
          <a:ln w="25400" algn="ctr">
            <a:solidFill>
              <a:srgbClr val="FF0000"/>
            </a:solidFill>
            <a:round/>
            <a:headEnd/>
            <a:tailEnd/>
          </a:ln>
        </p:spPr>
      </p:cxnSp>
      <p:cxnSp>
        <p:nvCxnSpPr>
          <p:cNvPr id="20" name="Straight Connector 19"/>
          <p:cNvCxnSpPr>
            <a:cxnSpLocks noChangeShapeType="1"/>
          </p:cNvCxnSpPr>
          <p:nvPr/>
        </p:nvCxnSpPr>
        <p:spPr bwMode="auto">
          <a:xfrm>
            <a:off x="8077200" y="2895600"/>
            <a:ext cx="0" cy="1828800"/>
          </a:xfrm>
          <a:prstGeom prst="line">
            <a:avLst/>
          </a:prstGeom>
          <a:noFill/>
          <a:ln w="25400" algn="ctr">
            <a:solidFill>
              <a:srgbClr val="FF0000"/>
            </a:solidFill>
            <a:round/>
            <a:headEnd/>
            <a:tailEnd/>
          </a:ln>
        </p:spPr>
      </p:cxnSp>
      <p:cxnSp>
        <p:nvCxnSpPr>
          <p:cNvPr id="21" name="Straight Connector 20"/>
          <p:cNvCxnSpPr>
            <a:cxnSpLocks noChangeShapeType="1"/>
          </p:cNvCxnSpPr>
          <p:nvPr/>
        </p:nvCxnSpPr>
        <p:spPr bwMode="auto">
          <a:xfrm>
            <a:off x="8305800" y="2895600"/>
            <a:ext cx="0" cy="1828800"/>
          </a:xfrm>
          <a:prstGeom prst="line">
            <a:avLst/>
          </a:prstGeom>
          <a:noFill/>
          <a:ln w="25400" algn="ctr">
            <a:solidFill>
              <a:srgbClr val="FF0000"/>
            </a:solidFill>
            <a:round/>
            <a:headEnd/>
            <a:tailEnd/>
          </a:ln>
        </p:spPr>
      </p:cxnSp>
    </p:spTree>
    <p:extLst>
      <p:ext uri="{BB962C8B-B14F-4D97-AF65-F5344CB8AC3E}">
        <p14:creationId xmlns:p14="http://schemas.microsoft.com/office/powerpoint/2010/main" val="43943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nodeType="afterEffect">
                                  <p:stCondLst>
                                    <p:cond delay="100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ext Box 2"/>
          <p:cNvSpPr txBox="1">
            <a:spLocks noChangeArrowheads="1"/>
          </p:cNvSpPr>
          <p:nvPr/>
        </p:nvSpPr>
        <p:spPr bwMode="auto">
          <a:xfrm>
            <a:off x="962665" y="124692"/>
            <a:ext cx="7152967" cy="584775"/>
          </a:xfrm>
          <a:prstGeom prst="rect">
            <a:avLst/>
          </a:prstGeom>
          <a:noFill/>
          <a:ln w="9525">
            <a:noFill/>
            <a:miter lim="800000"/>
            <a:headEnd/>
            <a:tailEnd/>
          </a:ln>
        </p:spPr>
        <p:txBody>
          <a:bodyPr wrap="square">
            <a:spAutoFit/>
          </a:bodyPr>
          <a:lstStyle/>
          <a:p>
            <a:pPr algn="ctr" eaLnBrk="0" hangingPunct="0"/>
            <a:r>
              <a:rPr lang="en-US" altLang="en-US" sz="3200" b="1" dirty="0" smtClean="0">
                <a:solidFill>
                  <a:srgbClr val="000000"/>
                </a:solidFill>
              </a:rPr>
              <a:t>Association/Prediction vs Causation</a:t>
            </a:r>
            <a:endParaRPr lang="en-US" altLang="en-US" sz="3200" b="1" dirty="0">
              <a:solidFill>
                <a:srgbClr val="000000"/>
              </a:solidFill>
            </a:endParaRPr>
          </a:p>
        </p:txBody>
      </p:sp>
      <p:sp>
        <p:nvSpPr>
          <p:cNvPr id="2" name="Rectangle 1"/>
          <p:cNvSpPr/>
          <p:nvPr/>
        </p:nvSpPr>
        <p:spPr>
          <a:xfrm>
            <a:off x="187036" y="889575"/>
            <a:ext cx="8956964" cy="5847755"/>
          </a:xfrm>
          <a:prstGeom prst="rect">
            <a:avLst/>
          </a:prstGeom>
        </p:spPr>
        <p:txBody>
          <a:bodyPr wrap="square">
            <a:spAutoFit/>
          </a:bodyPr>
          <a:lstStyle/>
          <a:p>
            <a:r>
              <a:rPr lang="en-US" dirty="0" smtClean="0">
                <a:solidFill>
                  <a:srgbClr val="000000"/>
                </a:solidFill>
              </a:rPr>
              <a:t>Example:  Physicians Health Study cohort reported that men who consumed &gt;5 servings of nuts/week had lower mortality than those who never consumed nuts [HR = 0.74 (95% CI : 0.63, 0.87)].                         					 </a:t>
            </a:r>
            <a:r>
              <a:rPr lang="en-US" sz="2200" dirty="0" smtClean="0">
                <a:solidFill>
                  <a:srgbClr val="000000"/>
                </a:solidFill>
              </a:rPr>
              <a:t>Hsieh et al. </a:t>
            </a:r>
            <a:r>
              <a:rPr lang="de-DE" sz="2200" i="1" dirty="0" smtClean="0">
                <a:solidFill>
                  <a:srgbClr val="000000"/>
                </a:solidFill>
              </a:rPr>
              <a:t>Am </a:t>
            </a:r>
            <a:r>
              <a:rPr lang="de-DE" sz="2200" i="1" dirty="0">
                <a:solidFill>
                  <a:srgbClr val="000000"/>
                </a:solidFill>
              </a:rPr>
              <a:t>J Clin Nutr </a:t>
            </a:r>
            <a:r>
              <a:rPr lang="de-DE" sz="2200" i="1" dirty="0" smtClean="0">
                <a:solidFill>
                  <a:srgbClr val="000000"/>
                </a:solidFill>
              </a:rPr>
              <a:t>  </a:t>
            </a:r>
            <a:r>
              <a:rPr lang="de-DE" sz="2200" dirty="0" smtClean="0">
                <a:solidFill>
                  <a:srgbClr val="000000"/>
                </a:solidFill>
              </a:rPr>
              <a:t>2015</a:t>
            </a:r>
            <a:endParaRPr lang="en-US" sz="2200" dirty="0" smtClean="0">
              <a:solidFill>
                <a:srgbClr val="000000"/>
              </a:solidFill>
            </a:endParaRPr>
          </a:p>
          <a:p>
            <a:endParaRPr lang="en-US" sz="1200" dirty="0">
              <a:solidFill>
                <a:srgbClr val="000000"/>
              </a:solidFill>
            </a:endParaRPr>
          </a:p>
          <a:p>
            <a:pPr marL="342900" indent="-342900">
              <a:spcBef>
                <a:spcPts val="600"/>
              </a:spcBef>
              <a:buFont typeface="Arial" panose="020B0604020202020204" pitchFamily="34" charset="0"/>
              <a:buChar char="•"/>
            </a:pPr>
            <a:r>
              <a:rPr lang="en-US" dirty="0">
                <a:solidFill>
                  <a:srgbClr val="000000"/>
                </a:solidFill>
              </a:rPr>
              <a:t>C</a:t>
            </a:r>
            <a:r>
              <a:rPr lang="en-US" dirty="0" smtClean="0">
                <a:solidFill>
                  <a:srgbClr val="000000"/>
                </a:solidFill>
              </a:rPr>
              <a:t>an interpret as: A group of people with this level of nut consumption will have reduced mortality, as a group, compared with those who don’t consume nuts.  You are able to predict this. [Assuming no bias due to measurement, selection, sampling error]  </a:t>
            </a:r>
          </a:p>
          <a:p>
            <a:pPr marL="342900" indent="-342900">
              <a:spcBef>
                <a:spcPts val="600"/>
              </a:spcBef>
              <a:buFont typeface="Arial" panose="020B0604020202020204" pitchFamily="34" charset="0"/>
              <a:buChar char="•"/>
            </a:pPr>
            <a:endParaRPr lang="en-US" sz="500" dirty="0" smtClean="0">
              <a:solidFill>
                <a:srgbClr val="000000"/>
              </a:solidFill>
            </a:endParaRPr>
          </a:p>
          <a:p>
            <a:pPr marL="342900" indent="-342900">
              <a:spcBef>
                <a:spcPts val="600"/>
              </a:spcBef>
              <a:buFont typeface="Arial" panose="020B0604020202020204" pitchFamily="34" charset="0"/>
              <a:buChar char="•"/>
            </a:pPr>
            <a:r>
              <a:rPr lang="en-US" dirty="0">
                <a:solidFill>
                  <a:srgbClr val="000000"/>
                </a:solidFill>
              </a:rPr>
              <a:t>D</a:t>
            </a:r>
            <a:r>
              <a:rPr lang="en-US" dirty="0" smtClean="0">
                <a:solidFill>
                  <a:srgbClr val="000000"/>
                </a:solidFill>
              </a:rPr>
              <a:t>oes </a:t>
            </a:r>
            <a:r>
              <a:rPr lang="en-US" u="sng" dirty="0" smtClean="0">
                <a:solidFill>
                  <a:srgbClr val="000000"/>
                </a:solidFill>
              </a:rPr>
              <a:t>not</a:t>
            </a:r>
            <a:r>
              <a:rPr lang="en-US" dirty="0" smtClean="0">
                <a:solidFill>
                  <a:srgbClr val="000000"/>
                </a:solidFill>
              </a:rPr>
              <a:t> indicate that giving this level of nut consumption to a group of people will result in reduced mortality.  </a:t>
            </a:r>
          </a:p>
          <a:p>
            <a:pPr marL="342900" indent="-342900">
              <a:spcBef>
                <a:spcPts val="600"/>
              </a:spcBef>
              <a:buFont typeface="Arial" panose="020B0604020202020204" pitchFamily="34" charset="0"/>
              <a:buChar char="•"/>
            </a:pPr>
            <a:endParaRPr lang="en-US" sz="500" dirty="0" smtClean="0">
              <a:solidFill>
                <a:srgbClr val="000000"/>
              </a:solidFill>
            </a:endParaRPr>
          </a:p>
          <a:p>
            <a:pPr marL="342900" indent="-342900">
              <a:spcBef>
                <a:spcPts val="600"/>
              </a:spcBef>
              <a:buFont typeface="Arial" panose="020B0604020202020204" pitchFamily="34" charset="0"/>
              <a:buChar char="•"/>
            </a:pPr>
            <a:r>
              <a:rPr lang="en-US" dirty="0" smtClean="0">
                <a:solidFill>
                  <a:srgbClr val="000000"/>
                </a:solidFill>
              </a:rPr>
              <a:t>This is the distinction between prediction (association) &amp; causation.  Applies to all the measures of association that we discuss today.</a:t>
            </a:r>
          </a:p>
          <a:p>
            <a:pPr marL="342900" indent="-342900">
              <a:spcBef>
                <a:spcPts val="600"/>
              </a:spcBef>
              <a:buFont typeface="Arial" panose="020B0604020202020204" pitchFamily="34" charset="0"/>
              <a:buChar char="•"/>
            </a:pPr>
            <a:endParaRPr lang="en-US" sz="500" dirty="0" smtClean="0">
              <a:solidFill>
                <a:srgbClr val="000000"/>
              </a:solidFill>
            </a:endParaRPr>
          </a:p>
          <a:p>
            <a:pPr marL="342900" indent="-342900">
              <a:spcBef>
                <a:spcPts val="600"/>
              </a:spcBef>
              <a:buFont typeface="Arial" panose="020B0604020202020204" pitchFamily="34" charset="0"/>
              <a:buChar char="•"/>
            </a:pPr>
            <a:r>
              <a:rPr lang="en-US" dirty="0" smtClean="0">
                <a:solidFill>
                  <a:srgbClr val="000000"/>
                </a:solidFill>
              </a:rPr>
              <a:t>We will talk more about causation later in the course.</a:t>
            </a:r>
            <a:endParaRPr lang="en-US" dirty="0">
              <a:solidFill>
                <a:srgbClr val="000000"/>
              </a:solidFill>
            </a:endParaRPr>
          </a:p>
        </p:txBody>
      </p:sp>
    </p:spTree>
    <p:extLst>
      <p:ext uri="{BB962C8B-B14F-4D97-AF65-F5344CB8AC3E}">
        <p14:creationId xmlns:p14="http://schemas.microsoft.com/office/powerpoint/2010/main" val="18926401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8" name="Rectangle 9"/>
          <p:cNvSpPr>
            <a:spLocks noGrp="1" noChangeArrowheads="1"/>
          </p:cNvSpPr>
          <p:nvPr>
            <p:ph type="title" sz="quarter"/>
          </p:nvPr>
        </p:nvSpPr>
        <p:spPr>
          <a:xfrm>
            <a:off x="304800" y="76200"/>
            <a:ext cx="8610600" cy="553387"/>
          </a:xfrm>
        </p:spPr>
        <p:txBody>
          <a:bodyPr/>
          <a:lstStyle/>
          <a:p>
            <a:r>
              <a:rPr lang="en-US" altLang="en-US" sz="2800" b="1" dirty="0" smtClean="0"/>
              <a:t>Risk Ratio and Rate Ratio with constant incidence rate</a:t>
            </a:r>
          </a:p>
        </p:txBody>
      </p:sp>
      <p:sp>
        <p:nvSpPr>
          <p:cNvPr id="2129" name="Text Box 13"/>
          <p:cNvSpPr txBox="1">
            <a:spLocks noChangeArrowheads="1"/>
          </p:cNvSpPr>
          <p:nvPr/>
        </p:nvSpPr>
        <p:spPr bwMode="auto">
          <a:xfrm>
            <a:off x="518609" y="567130"/>
            <a:ext cx="8164270" cy="461665"/>
          </a:xfrm>
          <a:prstGeom prst="rect">
            <a:avLst/>
          </a:prstGeom>
          <a:noFill/>
          <a:ln w="9525">
            <a:noFill/>
            <a:miter lim="800000"/>
            <a:headEnd/>
            <a:tailEnd/>
          </a:ln>
        </p:spPr>
        <p:txBody>
          <a:bodyPr wrap="square">
            <a:spAutoFit/>
          </a:bodyPr>
          <a:lstStyle/>
          <a:p>
            <a:pPr eaLnBrk="0" hangingPunct="0">
              <a:spcBef>
                <a:spcPct val="50000"/>
              </a:spcBef>
            </a:pPr>
            <a:r>
              <a:rPr lang="en-US" altLang="en-US" dirty="0" smtClean="0">
                <a:solidFill>
                  <a:srgbClr val="000000"/>
                </a:solidFill>
              </a:rPr>
              <a:t>Exposed </a:t>
            </a:r>
            <a:r>
              <a:rPr lang="en-US" altLang="en-US" dirty="0">
                <a:solidFill>
                  <a:srgbClr val="000000"/>
                </a:solidFill>
              </a:rPr>
              <a:t>= </a:t>
            </a:r>
            <a:r>
              <a:rPr lang="en-US" altLang="en-US" dirty="0" smtClean="0">
                <a:solidFill>
                  <a:srgbClr val="000000"/>
                </a:solidFill>
              </a:rPr>
              <a:t>50 per 100 </a:t>
            </a:r>
            <a:r>
              <a:rPr lang="en-US" altLang="en-US" dirty="0">
                <a:solidFill>
                  <a:srgbClr val="000000"/>
                </a:solidFill>
              </a:rPr>
              <a:t>pers-yr;  </a:t>
            </a:r>
            <a:r>
              <a:rPr lang="en-US" altLang="en-US" dirty="0" smtClean="0">
                <a:solidFill>
                  <a:srgbClr val="000000"/>
                </a:solidFill>
              </a:rPr>
              <a:t>Unexposed </a:t>
            </a:r>
            <a:r>
              <a:rPr lang="en-US" altLang="en-US" dirty="0">
                <a:solidFill>
                  <a:srgbClr val="000000"/>
                </a:solidFill>
              </a:rPr>
              <a:t>= </a:t>
            </a:r>
            <a:r>
              <a:rPr lang="en-US" altLang="en-US" dirty="0" smtClean="0">
                <a:solidFill>
                  <a:srgbClr val="000000"/>
                </a:solidFill>
              </a:rPr>
              <a:t>25 per 100 </a:t>
            </a:r>
            <a:r>
              <a:rPr lang="en-US" altLang="en-US" dirty="0">
                <a:solidFill>
                  <a:srgbClr val="000000"/>
                </a:solidFill>
              </a:rPr>
              <a:t>pers-yr</a:t>
            </a:r>
          </a:p>
        </p:txBody>
      </p:sp>
      <p:pic>
        <p:nvPicPr>
          <p:cNvPr id="8" name="Content Placeholder 7"/>
          <p:cNvPicPr>
            <a:picLocks noGrp="1" noChangeAspect="1"/>
          </p:cNvPicPr>
          <p:nvPr>
            <p:ph sz="quarter" idx="1"/>
          </p:nvPr>
        </p:nvPicPr>
        <p:blipFill>
          <a:blip r:embed="rId3"/>
          <a:stretch>
            <a:fillRect/>
          </a:stretch>
        </p:blipFill>
        <p:spPr>
          <a:xfrm>
            <a:off x="191168" y="1024330"/>
            <a:ext cx="4170970" cy="2883045"/>
          </a:xfrm>
          <a:prstGeom prst="rect">
            <a:avLst/>
          </a:prstGeom>
        </p:spPr>
      </p:pic>
      <p:pic>
        <p:nvPicPr>
          <p:cNvPr id="9" name="Content Placeholder 8"/>
          <p:cNvPicPr>
            <a:picLocks noGrp="1" noChangeAspect="1"/>
          </p:cNvPicPr>
          <p:nvPr>
            <p:ph sz="quarter" idx="2"/>
          </p:nvPr>
        </p:nvPicPr>
        <p:blipFill>
          <a:blip r:embed="rId4"/>
          <a:stretch>
            <a:fillRect/>
          </a:stretch>
        </p:blipFill>
        <p:spPr>
          <a:xfrm>
            <a:off x="4486074" y="1024330"/>
            <a:ext cx="4538005" cy="2891951"/>
          </a:xfrm>
          <a:prstGeom prst="rect">
            <a:avLst/>
          </a:prstGeom>
        </p:spPr>
      </p:pic>
      <p:pic>
        <p:nvPicPr>
          <p:cNvPr id="10" name="Picture 9"/>
          <p:cNvPicPr>
            <a:picLocks noChangeAspect="1"/>
          </p:cNvPicPr>
          <p:nvPr/>
        </p:nvPicPr>
        <p:blipFill>
          <a:blip r:embed="rId5"/>
          <a:stretch>
            <a:fillRect/>
          </a:stretch>
        </p:blipFill>
        <p:spPr>
          <a:xfrm>
            <a:off x="224853" y="3946261"/>
            <a:ext cx="4137285" cy="2861671"/>
          </a:xfrm>
          <a:prstGeom prst="rect">
            <a:avLst/>
          </a:prstGeom>
        </p:spPr>
      </p:pic>
      <p:pic>
        <p:nvPicPr>
          <p:cNvPr id="13" name="Picture 12"/>
          <p:cNvPicPr>
            <a:picLocks noChangeAspect="1"/>
          </p:cNvPicPr>
          <p:nvPr/>
        </p:nvPicPr>
        <p:blipFill>
          <a:blip r:embed="rId6"/>
          <a:stretch>
            <a:fillRect/>
          </a:stretch>
        </p:blipFill>
        <p:spPr>
          <a:xfrm>
            <a:off x="4486074" y="3946261"/>
            <a:ext cx="4538005" cy="2861671"/>
          </a:xfrm>
          <a:prstGeom prst="rect">
            <a:avLst/>
          </a:prstGeom>
        </p:spPr>
      </p:pic>
    </p:spTree>
    <p:extLst>
      <p:ext uri="{BB962C8B-B14F-4D97-AF65-F5344CB8AC3E}">
        <p14:creationId xmlns:p14="http://schemas.microsoft.com/office/powerpoint/2010/main" val="22062808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Grp="1" noChangeArrowheads="1"/>
          </p:cNvSpPr>
          <p:nvPr>
            <p:ph type="title"/>
          </p:nvPr>
        </p:nvSpPr>
        <p:spPr>
          <a:xfrm>
            <a:off x="609600" y="152400"/>
            <a:ext cx="8153400" cy="990600"/>
          </a:xfrm>
        </p:spPr>
        <p:txBody>
          <a:bodyPr/>
          <a:lstStyle/>
          <a:p>
            <a:r>
              <a:rPr lang="en-US" altLang="en-US" sz="3200" b="1" dirty="0" smtClean="0"/>
              <a:t>Difference/Absolute/Additive Scale</a:t>
            </a:r>
            <a:br>
              <a:rPr lang="en-US" altLang="en-US" sz="3200" b="1" dirty="0" smtClean="0"/>
            </a:br>
            <a:r>
              <a:rPr lang="en-US" altLang="en-US" sz="3200" b="1" dirty="0" smtClean="0"/>
              <a:t> Measures of Association</a:t>
            </a:r>
          </a:p>
        </p:txBody>
      </p:sp>
      <p:graphicFrame>
        <p:nvGraphicFramePr>
          <p:cNvPr id="448563" name="Group 51"/>
          <p:cNvGraphicFramePr>
            <a:graphicFrameLocks noGrp="1"/>
          </p:cNvGraphicFramePr>
          <p:nvPr>
            <p:ph idx="1"/>
          </p:nvPr>
        </p:nvGraphicFramePr>
        <p:xfrm>
          <a:off x="228600" y="1295400"/>
          <a:ext cx="8686800" cy="4414068"/>
        </p:xfrm>
        <a:graphic>
          <a:graphicData uri="http://schemas.openxmlformats.org/drawingml/2006/table">
            <a:tbl>
              <a:tblPr/>
              <a:tblGrid>
                <a:gridCol w="2895600">
                  <a:extLst>
                    <a:ext uri="{9D8B030D-6E8A-4147-A177-3AD203B41FA5}">
                      <a16:colId xmlns="" xmlns:a16="http://schemas.microsoft.com/office/drawing/2014/main" val="20000"/>
                    </a:ext>
                  </a:extLst>
                </a:gridCol>
                <a:gridCol w="234778">
                  <a:extLst>
                    <a:ext uri="{9D8B030D-6E8A-4147-A177-3AD203B41FA5}">
                      <a16:colId xmlns="" xmlns:a16="http://schemas.microsoft.com/office/drawing/2014/main" val="20001"/>
                    </a:ext>
                  </a:extLst>
                </a:gridCol>
                <a:gridCol w="5556422">
                  <a:extLst>
                    <a:ext uri="{9D8B030D-6E8A-4147-A177-3AD203B41FA5}">
                      <a16:colId xmlns="" xmlns:a16="http://schemas.microsoft.com/office/drawing/2014/main" val="20002"/>
                    </a:ext>
                  </a:extLst>
                </a:gridCol>
              </a:tblGrid>
              <a:tr h="6859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Measure of association</a:t>
                      </a:r>
                    </a:p>
                  </a:txBody>
                  <a:tcPr marT="45727" marB="45727"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0969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Cross-sectional</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difference</a:t>
                      </a:r>
                      <a:r>
                        <a:rPr kumimoji="0" lang="en-US" sz="2400" b="0" i="0" u="none" strike="noStrike" cap="none" normalizeH="0" baseline="0" dirty="0" smtClean="0">
                          <a:ln>
                            <a:noFill/>
                          </a:ln>
                          <a:solidFill>
                            <a:schemeClr val="tx1"/>
                          </a:solidFill>
                          <a:effectLst/>
                          <a:latin typeface="Times New Roman" pitchFamily="18" charset="0"/>
                        </a:rPr>
                        <a:t>*</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
                  </a:ext>
                </a:extLst>
              </a:tr>
              <a:tr h="5334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odds difference*</a:t>
                      </a:r>
                    </a:p>
                  </a:txBody>
                  <a:tcPr marT="45727" marB="4572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Cohort</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risk difference</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3"/>
                  </a:ext>
                </a:extLst>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rate difference</a:t>
                      </a:r>
                    </a:p>
                  </a:txBody>
                  <a:tcPr marT="45727" marB="45727"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4"/>
                  </a:ext>
                </a:extLst>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hazard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incidence odds difference*</a:t>
                      </a:r>
                    </a:p>
                  </a:txBody>
                  <a:tcPr marT="45727" marB="4572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Case-control</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Times New Roman" pitchFamily="18" charset="0"/>
                        </a:rPr>
                        <a:t>Next week: none available</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
        <p:nvSpPr>
          <p:cNvPr id="271389" name="Text Box 36"/>
          <p:cNvSpPr txBox="1">
            <a:spLocks noChangeArrowheads="1"/>
          </p:cNvSpPr>
          <p:nvPr/>
        </p:nvSpPr>
        <p:spPr bwMode="auto">
          <a:xfrm>
            <a:off x="457200" y="5791200"/>
            <a:ext cx="3429000" cy="457200"/>
          </a:xfrm>
          <a:prstGeom prst="rect">
            <a:avLst/>
          </a:prstGeom>
          <a:noFill/>
          <a:ln w="9525">
            <a:noFill/>
            <a:miter lim="800000"/>
            <a:headEnd/>
            <a:tailEnd/>
          </a:ln>
        </p:spPr>
        <p:txBody>
          <a:bodyPr>
            <a:spAutoFit/>
          </a:bodyPr>
          <a:lstStyle/>
          <a:p>
            <a:pPr eaLnBrk="0" hangingPunct="0">
              <a:spcBef>
                <a:spcPct val="50000"/>
              </a:spcBef>
            </a:pPr>
            <a:r>
              <a:rPr lang="en-US" altLang="en-US" dirty="0">
                <a:solidFill>
                  <a:srgbClr val="000000"/>
                </a:solidFill>
              </a:rPr>
              <a:t>*rarely used</a:t>
            </a:r>
          </a:p>
        </p:txBody>
      </p:sp>
    </p:spTree>
    <p:extLst>
      <p:ext uri="{BB962C8B-B14F-4D97-AF65-F5344CB8AC3E}">
        <p14:creationId xmlns:p14="http://schemas.microsoft.com/office/powerpoint/2010/main" val="17504443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ChangeArrowheads="1"/>
          </p:cNvSpPr>
          <p:nvPr>
            <p:ph type="title"/>
          </p:nvPr>
        </p:nvSpPr>
        <p:spPr>
          <a:xfrm>
            <a:off x="-152400" y="76200"/>
            <a:ext cx="9372600" cy="1447800"/>
          </a:xfrm>
        </p:spPr>
        <p:txBody>
          <a:bodyPr/>
          <a:lstStyle/>
          <a:p>
            <a:r>
              <a:rPr lang="en-US" altLang="en-US" sz="3200" b="1" dirty="0" smtClean="0"/>
              <a:t>The reciprocal (1/risk difference) is a powerful way to express a difference measure of association </a:t>
            </a:r>
          </a:p>
        </p:txBody>
      </p:sp>
      <p:sp>
        <p:nvSpPr>
          <p:cNvPr id="277506" name="Rectangle 3"/>
          <p:cNvSpPr>
            <a:spLocks noGrp="1" noChangeArrowheads="1"/>
          </p:cNvSpPr>
          <p:nvPr>
            <p:ph type="body" idx="1"/>
          </p:nvPr>
        </p:nvSpPr>
        <p:spPr>
          <a:xfrm>
            <a:off x="26108" y="1533942"/>
            <a:ext cx="9104244" cy="4724400"/>
          </a:xfrm>
        </p:spPr>
        <p:txBody>
          <a:bodyPr/>
          <a:lstStyle/>
          <a:p>
            <a:r>
              <a:rPr lang="en-US" altLang="en-US" dirty="0" smtClean="0"/>
              <a:t>Depending on context, the reciprocal of risk difference is construct of  “number needed to”:</a:t>
            </a:r>
          </a:p>
          <a:p>
            <a:pPr lvl="1"/>
            <a:r>
              <a:rPr lang="en-US" altLang="en-US" sz="2600" dirty="0" smtClean="0"/>
              <a:t>Number needed to treat to prevent 1 case of disease</a:t>
            </a:r>
          </a:p>
          <a:p>
            <a:pPr lvl="1"/>
            <a:r>
              <a:rPr lang="en-US" altLang="en-US" sz="2600" dirty="0" smtClean="0"/>
              <a:t>Number needed to treat to harm 1 person (a side effect)</a:t>
            </a:r>
          </a:p>
          <a:p>
            <a:pPr lvl="1"/>
            <a:r>
              <a:rPr lang="en-US" altLang="en-US" sz="2600" dirty="0" smtClean="0"/>
              <a:t>Number needed to protect from exposure (or change from exposed to unexposed) to prevent 1 case of disease</a:t>
            </a:r>
          </a:p>
          <a:p>
            <a:pPr lvl="1"/>
            <a:endParaRPr lang="en-US" altLang="en-US" sz="400" dirty="0" smtClean="0"/>
          </a:p>
          <a:p>
            <a:pPr>
              <a:spcBef>
                <a:spcPct val="40000"/>
              </a:spcBef>
            </a:pPr>
            <a:r>
              <a:rPr lang="en-US" altLang="en-US" dirty="0" smtClean="0"/>
              <a:t>TB rifampin example: </a:t>
            </a:r>
          </a:p>
          <a:p>
            <a:pPr lvl="1">
              <a:spcBef>
                <a:spcPts val="300"/>
              </a:spcBef>
            </a:pPr>
            <a:r>
              <a:rPr lang="en-US" altLang="en-US" sz="2600" dirty="0" smtClean="0"/>
              <a:t>1/0.026 = 38, means that you have to treat 38 persons for &gt;6 months to prevent one additional case of TB recurrence as compared to treating  the same 38 persons for </a:t>
            </a:r>
            <a:r>
              <a:rPr lang="en-US" altLang="en-US" sz="2600" dirty="0"/>
              <a:t>&lt;3 months</a:t>
            </a:r>
            <a:r>
              <a:rPr lang="en-US" altLang="en-US" dirty="0"/>
              <a:t> </a:t>
            </a:r>
            <a:endParaRPr lang="en-US" altLang="en-US" dirty="0" smtClean="0"/>
          </a:p>
        </p:txBody>
      </p:sp>
    </p:spTree>
    <p:extLst>
      <p:ext uri="{BB962C8B-B14F-4D97-AF65-F5344CB8AC3E}">
        <p14:creationId xmlns:p14="http://schemas.microsoft.com/office/powerpoint/2010/main" val="24558871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152400"/>
            <a:ext cx="7772400" cy="1143000"/>
          </a:xfrm>
        </p:spPr>
        <p:txBody>
          <a:bodyPr/>
          <a:lstStyle/>
          <a:p>
            <a:r>
              <a:rPr lang="en-US" altLang="en-US" sz="3600" b="1" dirty="0" smtClean="0"/>
              <a:t>Measures of Disease Association II</a:t>
            </a:r>
            <a:br>
              <a:rPr lang="en-US" altLang="en-US" sz="3600" b="1" dirty="0" smtClean="0"/>
            </a:br>
            <a:r>
              <a:rPr lang="en-US" altLang="en-US" sz="3600" b="1" dirty="0" smtClean="0"/>
              <a:t>and Measures of Attribution</a:t>
            </a:r>
            <a:endParaRPr lang="en-US" altLang="en-US" sz="2800" b="1" dirty="0" smtClean="0"/>
          </a:p>
        </p:txBody>
      </p:sp>
      <p:sp>
        <p:nvSpPr>
          <p:cNvPr id="20482" name="Rectangle 3"/>
          <p:cNvSpPr>
            <a:spLocks noGrp="1" noChangeArrowheads="1"/>
          </p:cNvSpPr>
          <p:nvPr>
            <p:ph type="body" idx="1"/>
          </p:nvPr>
        </p:nvSpPr>
        <p:spPr>
          <a:xfrm>
            <a:off x="137160" y="1447800"/>
            <a:ext cx="8991600" cy="4724400"/>
          </a:xfrm>
        </p:spPr>
        <p:txBody>
          <a:bodyPr/>
          <a:lstStyle/>
          <a:p>
            <a:pPr>
              <a:lnSpc>
                <a:spcPct val="80000"/>
              </a:lnSpc>
              <a:spcBef>
                <a:spcPts val="0"/>
              </a:spcBef>
            </a:pPr>
            <a:r>
              <a:rPr lang="en-US" altLang="en-US" sz="3000" dirty="0" smtClean="0"/>
              <a:t>Measures of association in case-control studies</a:t>
            </a:r>
          </a:p>
          <a:p>
            <a:pPr>
              <a:lnSpc>
                <a:spcPct val="80000"/>
              </a:lnSpc>
              <a:spcBef>
                <a:spcPts val="0"/>
              </a:spcBef>
            </a:pPr>
            <a:endParaRPr lang="en-US" altLang="en-US" sz="1000" dirty="0" smtClean="0"/>
          </a:p>
          <a:p>
            <a:pPr lvl="1">
              <a:lnSpc>
                <a:spcPct val="80000"/>
              </a:lnSpc>
              <a:spcBef>
                <a:spcPts val="0"/>
              </a:spcBef>
            </a:pPr>
            <a:r>
              <a:rPr lang="en-US" altLang="en-US" sz="2600" dirty="0" smtClean="0"/>
              <a:t>If/how the OR estimates other ratio measures depends on type of control sampling &amp; nature of underlying cohort</a:t>
            </a:r>
          </a:p>
          <a:p>
            <a:endParaRPr lang="en-US" altLang="en-US" sz="1000" dirty="0" smtClean="0"/>
          </a:p>
          <a:p>
            <a:pPr>
              <a:spcBef>
                <a:spcPts val="0"/>
              </a:spcBef>
            </a:pPr>
            <a:endParaRPr lang="en-US" altLang="en-US" sz="1000" dirty="0" smtClean="0"/>
          </a:p>
          <a:p>
            <a:r>
              <a:rPr lang="en-US" altLang="en-US" sz="3000" dirty="0" smtClean="0"/>
              <a:t>Strengths and weaknesses of case-control studies</a:t>
            </a:r>
          </a:p>
          <a:p>
            <a:pPr>
              <a:spcBef>
                <a:spcPts val="0"/>
              </a:spcBef>
            </a:pPr>
            <a:endParaRPr lang="en-US" altLang="en-US" sz="1000" dirty="0" smtClean="0"/>
          </a:p>
          <a:p>
            <a:r>
              <a:rPr lang="en-US" altLang="en-US" sz="3000" dirty="0" smtClean="0"/>
              <a:t>Interpreting the magnitude of a measure of association</a:t>
            </a:r>
          </a:p>
          <a:p>
            <a:pPr lvl="1"/>
            <a:r>
              <a:rPr lang="en-US" altLang="en-US" sz="2600" dirty="0" smtClean="0"/>
              <a:t>What we can learn from the “sufficient-component cause” model of human disease</a:t>
            </a:r>
            <a:endParaRPr lang="en-US" altLang="en-US" sz="1000" dirty="0" smtClean="0"/>
          </a:p>
          <a:p>
            <a:endParaRPr lang="en-US" altLang="en-US" sz="1000" dirty="0" smtClean="0"/>
          </a:p>
          <a:p>
            <a:r>
              <a:rPr lang="en-US" altLang="en-US" sz="3000" dirty="0" smtClean="0"/>
              <a:t>Measures of attribution</a:t>
            </a:r>
          </a:p>
          <a:p>
            <a:pPr lvl="1">
              <a:lnSpc>
                <a:spcPct val="80000"/>
              </a:lnSpc>
            </a:pPr>
            <a:r>
              <a:rPr lang="en-US" altLang="en-US" sz="2600" dirty="0" smtClean="0"/>
              <a:t>Attribution among the exposed</a:t>
            </a:r>
          </a:p>
          <a:p>
            <a:pPr lvl="1">
              <a:lnSpc>
                <a:spcPct val="80000"/>
              </a:lnSpc>
            </a:pPr>
            <a:r>
              <a:rPr lang="en-US" altLang="en-US" sz="2600" dirty="0" smtClean="0"/>
              <a:t>Attribution among the entire population</a:t>
            </a:r>
          </a:p>
        </p:txBody>
      </p:sp>
    </p:spTree>
    <p:extLst>
      <p:ext uri="{BB962C8B-B14F-4D97-AF65-F5344CB8AC3E}">
        <p14:creationId xmlns:p14="http://schemas.microsoft.com/office/powerpoint/2010/main" val="1602326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619250" y="1896068"/>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410450" y="2658068"/>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162050" y="1896068"/>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2076450" y="1577816"/>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511443" y="1651787"/>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47034" y="1781768"/>
            <a:ext cx="440005" cy="4265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952395" y="1972268"/>
            <a:ext cx="400655" cy="4015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25793" y="2075796"/>
            <a:ext cx="313057" cy="3745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953250" y="2262784"/>
            <a:ext cx="381000" cy="3845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258049" y="2315168"/>
            <a:ext cx="354015" cy="3596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902262" y="1727987"/>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449727" y="192103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330316" y="2124668"/>
            <a:ext cx="251334" cy="2756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448611" y="2277068"/>
            <a:ext cx="276039" cy="2857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143250" y="174366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667250" y="197226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581650" y="204846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724650" y="220086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3" name="Straight Arrow Connector 42"/>
          <p:cNvCxnSpPr/>
          <p:nvPr/>
        </p:nvCxnSpPr>
        <p:spPr>
          <a:xfrm>
            <a:off x="2305050" y="6010868"/>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905250" y="6010868"/>
            <a:ext cx="2270750" cy="369332"/>
          </a:xfrm>
          <a:prstGeom prst="rect">
            <a:avLst/>
          </a:prstGeom>
          <a:noFill/>
          <a:ln w="9525">
            <a:noFill/>
            <a:miter lim="800000"/>
            <a:headEnd/>
            <a:tailEnd/>
          </a:ln>
        </p:spPr>
        <p:txBody>
          <a:bodyPr wrap="none">
            <a:spAutoFit/>
          </a:bodyPr>
          <a:lstStyle/>
          <a:p>
            <a:r>
              <a:rPr lang="en-US" sz="1800" dirty="0" smtClean="0">
                <a:latin typeface="Calibri" pitchFamily="34" charset="0"/>
              </a:rPr>
              <a:t>Time since enrollment</a:t>
            </a:r>
            <a:endParaRPr lang="en-US" sz="1800" dirty="0">
              <a:latin typeface="Calibri" pitchFamily="34" charset="0"/>
            </a:endParaRPr>
          </a:p>
        </p:txBody>
      </p:sp>
      <p:sp>
        <p:nvSpPr>
          <p:cNvPr id="42010" name="Text Box 1030"/>
          <p:cNvSpPr txBox="1">
            <a:spLocks noChangeArrowheads="1"/>
          </p:cNvSpPr>
          <p:nvPr/>
        </p:nvSpPr>
        <p:spPr bwMode="auto">
          <a:xfrm>
            <a:off x="400050" y="1055638"/>
            <a:ext cx="8439150" cy="461665"/>
          </a:xfrm>
          <a:prstGeom prst="rect">
            <a:avLst/>
          </a:prstGeom>
          <a:noFill/>
          <a:ln w="9525">
            <a:noFill/>
            <a:miter lim="800000"/>
            <a:headEnd/>
            <a:tailEnd/>
          </a:ln>
        </p:spPr>
        <p:txBody>
          <a:bodyPr wrap="square" anchor="ctr">
            <a:spAutoFit/>
          </a:bodyPr>
          <a:lstStyle/>
          <a:p>
            <a:pPr algn="ctr" eaLnBrk="0" hangingPunct="0"/>
            <a:r>
              <a:rPr lang="en-US" dirty="0" smtClean="0"/>
              <a:t>       = event               </a:t>
            </a:r>
            <a:r>
              <a:rPr lang="en-US" dirty="0"/>
              <a:t>= loss to </a:t>
            </a:r>
            <a:r>
              <a:rPr lang="en-US" dirty="0" smtClean="0"/>
              <a:t>follow-up   CE = competing event</a:t>
            </a:r>
            <a:endParaRPr lang="en-US" dirty="0"/>
          </a:p>
        </p:txBody>
      </p:sp>
      <p:cxnSp>
        <p:nvCxnSpPr>
          <p:cNvPr id="2" name="Straight Connector 15"/>
          <p:cNvCxnSpPr/>
          <p:nvPr/>
        </p:nvCxnSpPr>
        <p:spPr>
          <a:xfrm flipV="1">
            <a:off x="434181" y="1286468"/>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1"/>
          <p:cNvSpPr>
            <a:spLocks noChangeArrowheads="1"/>
          </p:cNvSpPr>
          <p:nvPr/>
        </p:nvSpPr>
        <p:spPr bwMode="auto">
          <a:xfrm flipV="1">
            <a:off x="891381" y="1210268"/>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cxnSp>
        <p:nvCxnSpPr>
          <p:cNvPr id="42013" name="Straight Arrow Connector 30"/>
          <p:cNvCxnSpPr>
            <a:cxnSpLocks noChangeShapeType="1"/>
          </p:cNvCxnSpPr>
          <p:nvPr/>
        </p:nvCxnSpPr>
        <p:spPr bwMode="auto">
          <a:xfrm>
            <a:off x="2609850" y="1286468"/>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444587" y="1761196"/>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770692" y="160248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6074031" y="2202676"/>
            <a:ext cx="313057" cy="3070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267451" y="1896069"/>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1" name="Oval 21"/>
          <p:cNvSpPr>
            <a:spLocks noChangeArrowheads="1"/>
          </p:cNvSpPr>
          <p:nvPr/>
        </p:nvSpPr>
        <p:spPr bwMode="auto">
          <a:xfrm flipV="1">
            <a:off x="3200006" y="1669701"/>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3" name="Oval 21"/>
          <p:cNvSpPr>
            <a:spLocks noChangeArrowheads="1"/>
          </p:cNvSpPr>
          <p:nvPr/>
        </p:nvSpPr>
        <p:spPr bwMode="auto">
          <a:xfrm flipV="1">
            <a:off x="4667250" y="1905811"/>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4" name="Oval 21"/>
          <p:cNvSpPr>
            <a:spLocks noChangeArrowheads="1"/>
          </p:cNvSpPr>
          <p:nvPr/>
        </p:nvSpPr>
        <p:spPr bwMode="auto">
          <a:xfrm flipV="1">
            <a:off x="5543550" y="1993135"/>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5" name="Oval 21"/>
          <p:cNvSpPr>
            <a:spLocks noChangeArrowheads="1"/>
          </p:cNvSpPr>
          <p:nvPr/>
        </p:nvSpPr>
        <p:spPr bwMode="auto">
          <a:xfrm flipV="1">
            <a:off x="6724650" y="2124668"/>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7" name="Oval 56"/>
          <p:cNvSpPr/>
          <p:nvPr/>
        </p:nvSpPr>
        <p:spPr>
          <a:xfrm>
            <a:off x="857251" y="113407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8" name="Oval 57"/>
          <p:cNvSpPr/>
          <p:nvPr/>
        </p:nvSpPr>
        <p:spPr>
          <a:xfrm>
            <a:off x="3135880" y="163147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0" name="Oval 59"/>
          <p:cNvSpPr/>
          <p:nvPr/>
        </p:nvSpPr>
        <p:spPr>
          <a:xfrm>
            <a:off x="4649148" y="181842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1" name="Oval 60"/>
          <p:cNvSpPr/>
          <p:nvPr/>
        </p:nvSpPr>
        <p:spPr>
          <a:xfrm>
            <a:off x="5498081" y="19396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2" name="Oval 61"/>
          <p:cNvSpPr/>
          <p:nvPr/>
        </p:nvSpPr>
        <p:spPr>
          <a:xfrm>
            <a:off x="6650225" y="206054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6" name="TextBox 45"/>
          <p:cNvSpPr txBox="1">
            <a:spLocks noChangeArrowheads="1"/>
          </p:cNvSpPr>
          <p:nvPr/>
        </p:nvSpPr>
        <p:spPr bwMode="auto">
          <a:xfrm>
            <a:off x="866665" y="0"/>
            <a:ext cx="7058135" cy="1077218"/>
          </a:xfrm>
          <a:prstGeom prst="rect">
            <a:avLst/>
          </a:prstGeom>
          <a:noFill/>
          <a:ln w="9525">
            <a:noFill/>
            <a:miter lim="800000"/>
            <a:headEnd/>
            <a:tailEnd/>
          </a:ln>
        </p:spPr>
        <p:txBody>
          <a:bodyPr wrap="square">
            <a:spAutoFit/>
          </a:bodyPr>
          <a:lstStyle/>
          <a:p>
            <a:pPr algn="ctr"/>
            <a:r>
              <a:rPr lang="en-US" sz="3200" b="1" dirty="0" smtClean="0"/>
              <a:t>Fixed Cohort Study to Sample a </a:t>
            </a:r>
          </a:p>
          <a:p>
            <a:pPr algn="ctr"/>
            <a:r>
              <a:rPr lang="en-US" sz="3200" b="1" dirty="0" smtClean="0"/>
              <a:t>Fixed Real-World Cohort</a:t>
            </a:r>
            <a:endParaRPr lang="en-US" sz="3200" b="1" dirty="0"/>
          </a:p>
        </p:txBody>
      </p:sp>
      <p:sp>
        <p:nvSpPr>
          <p:cNvPr id="52" name="TextBox 37"/>
          <p:cNvSpPr txBox="1">
            <a:spLocks noChangeArrowheads="1"/>
          </p:cNvSpPr>
          <p:nvPr/>
        </p:nvSpPr>
        <p:spPr bwMode="auto">
          <a:xfrm>
            <a:off x="567531" y="5858470"/>
            <a:ext cx="1794669" cy="923330"/>
          </a:xfrm>
          <a:prstGeom prst="rect">
            <a:avLst/>
          </a:prstGeom>
          <a:noFill/>
          <a:ln w="9525">
            <a:noFill/>
            <a:miter lim="800000"/>
            <a:headEnd/>
            <a:tailEnd/>
          </a:ln>
        </p:spPr>
        <p:txBody>
          <a:bodyPr wrap="square">
            <a:spAutoFit/>
          </a:bodyPr>
          <a:lstStyle/>
          <a:p>
            <a:pPr algn="ctr"/>
            <a:r>
              <a:rPr lang="en-US" sz="1800" dirty="0">
                <a:latin typeface="Calibri" pitchFamily="34" charset="0"/>
              </a:rPr>
              <a:t>Initial </a:t>
            </a:r>
            <a:r>
              <a:rPr lang="en-US" sz="1800" dirty="0" smtClean="0">
                <a:latin typeface="Calibri" pitchFamily="34" charset="0"/>
              </a:rPr>
              <a:t>Study Cohort</a:t>
            </a:r>
            <a:endParaRPr lang="en-US" sz="1800" dirty="0">
              <a:latin typeface="Calibri" pitchFamily="34" charset="0"/>
            </a:endParaRPr>
          </a:p>
          <a:p>
            <a:r>
              <a:rPr lang="en-US" sz="1800" dirty="0" smtClean="0">
                <a:latin typeface="Calibri" pitchFamily="34" charset="0"/>
              </a:rPr>
              <a:t>(e.g., N </a:t>
            </a:r>
            <a:r>
              <a:rPr lang="en-US" sz="1800" dirty="0">
                <a:latin typeface="Calibri" pitchFamily="34" charset="0"/>
              </a:rPr>
              <a:t>= 1000)</a:t>
            </a:r>
          </a:p>
        </p:txBody>
      </p:sp>
      <p:sp>
        <p:nvSpPr>
          <p:cNvPr id="56" name="TextBox 38"/>
          <p:cNvSpPr txBox="1">
            <a:spLocks noChangeArrowheads="1"/>
          </p:cNvSpPr>
          <p:nvPr/>
        </p:nvSpPr>
        <p:spPr bwMode="auto">
          <a:xfrm>
            <a:off x="7143530" y="5848943"/>
            <a:ext cx="1848070" cy="923330"/>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Follow-Up</a:t>
            </a:r>
          </a:p>
          <a:p>
            <a:r>
              <a:rPr lang="en-US" sz="1800" dirty="0" smtClean="0">
                <a:latin typeface="Calibri" pitchFamily="34" charset="0"/>
              </a:rPr>
              <a:t>(e.g., N </a:t>
            </a:r>
            <a:r>
              <a:rPr lang="en-US" sz="1800" dirty="0">
                <a:latin typeface="Calibri" pitchFamily="34" charset="0"/>
              </a:rPr>
              <a:t>= </a:t>
            </a:r>
            <a:r>
              <a:rPr lang="en-US" sz="1800" dirty="0" smtClean="0">
                <a:latin typeface="Calibri" pitchFamily="34" charset="0"/>
              </a:rPr>
              <a:t>987)</a:t>
            </a:r>
            <a:endParaRPr lang="en-US" sz="1800" dirty="0">
              <a:latin typeface="Calibri" pitchFamily="34" charset="0"/>
            </a:endParaRPr>
          </a:p>
        </p:txBody>
      </p:sp>
      <p:grpSp>
        <p:nvGrpSpPr>
          <p:cNvPr id="42" name="Group 41"/>
          <p:cNvGrpSpPr/>
          <p:nvPr/>
        </p:nvGrpSpPr>
        <p:grpSpPr>
          <a:xfrm>
            <a:off x="1162051" y="2857500"/>
            <a:ext cx="6858000" cy="2552700"/>
            <a:chOff x="914400" y="2538129"/>
            <a:chExt cx="8176419" cy="2552700"/>
          </a:xfrm>
        </p:grpSpPr>
        <p:sp>
          <p:nvSpPr>
            <p:cNvPr id="44" name="Right Arrow 43"/>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 study</a:t>
              </a:r>
              <a:endParaRPr lang="en-US" sz="3600" b="1" dirty="0">
                <a:solidFill>
                  <a:schemeClr val="bg1"/>
                </a:solidFill>
                <a:latin typeface="Calibri" pitchFamily="34" charset="0"/>
              </a:endParaRPr>
            </a:p>
          </p:txBody>
        </p:sp>
      </p:grpSp>
    </p:spTree>
    <p:extLst>
      <p:ext uri="{BB962C8B-B14F-4D97-AF65-F5344CB8AC3E}">
        <p14:creationId xmlns:p14="http://schemas.microsoft.com/office/powerpoint/2010/main" val="178318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381000" y="-152400"/>
            <a:ext cx="8534400" cy="1143000"/>
          </a:xfrm>
        </p:spPr>
        <p:txBody>
          <a:bodyPr/>
          <a:lstStyle/>
          <a:p>
            <a:r>
              <a:rPr lang="en-US" altLang="en-US" sz="3200" b="1" dirty="0" smtClean="0"/>
              <a:t>What can we estimate in a case-control study?</a:t>
            </a:r>
          </a:p>
        </p:txBody>
      </p:sp>
      <p:graphicFrame>
        <p:nvGraphicFramePr>
          <p:cNvPr id="276483" name="Group 3"/>
          <p:cNvGraphicFramePr>
            <a:graphicFrameLocks noGrp="1"/>
          </p:cNvGraphicFramePr>
          <p:nvPr>
            <p:ph idx="1"/>
          </p:nvPr>
        </p:nvGraphicFramePr>
        <p:xfrm>
          <a:off x="609600" y="2667000"/>
          <a:ext cx="4953000" cy="3124200"/>
        </p:xfrm>
        <a:graphic>
          <a:graphicData uri="http://schemas.openxmlformats.org/drawingml/2006/table">
            <a:tbl>
              <a:tblPr/>
              <a:tblGrid>
                <a:gridCol w="22098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tblGrid>
              <a:tr h="1066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Fracture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fracture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955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3530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3728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30744" name="Text Box 25"/>
          <p:cNvSpPr txBox="1">
            <a:spLocks noChangeArrowheads="1"/>
          </p:cNvSpPr>
          <p:nvPr/>
        </p:nvSpPr>
        <p:spPr bwMode="auto">
          <a:xfrm>
            <a:off x="4724400" y="6248400"/>
            <a:ext cx="4724400" cy="457200"/>
          </a:xfrm>
          <a:prstGeom prst="rect">
            <a:avLst/>
          </a:prstGeom>
          <a:noFill/>
          <a:ln w="9525">
            <a:noFill/>
            <a:miter lim="800000"/>
            <a:headEnd/>
            <a:tailEnd/>
          </a:ln>
        </p:spPr>
        <p:txBody>
          <a:bodyPr>
            <a:spAutoFit/>
          </a:bodyPr>
          <a:lstStyle/>
          <a:p>
            <a:pPr eaLnBrk="0" hangingPunct="0">
              <a:spcBef>
                <a:spcPct val="50000"/>
              </a:spcBef>
            </a:pPr>
            <a:r>
              <a:rPr lang="en-US" altLang="en-US" dirty="0">
                <a:solidFill>
                  <a:srgbClr val="000000"/>
                </a:solidFill>
              </a:rPr>
              <a:t>Meier et al. </a:t>
            </a:r>
            <a:r>
              <a:rPr lang="en-US" altLang="en-US" i="1" dirty="0">
                <a:solidFill>
                  <a:srgbClr val="000000"/>
                </a:solidFill>
              </a:rPr>
              <a:t>Arch Intern Med </a:t>
            </a:r>
            <a:r>
              <a:rPr lang="en-US" altLang="en-US" dirty="0">
                <a:solidFill>
                  <a:srgbClr val="000000"/>
                </a:solidFill>
              </a:rPr>
              <a:t>2008</a:t>
            </a:r>
          </a:p>
        </p:txBody>
      </p:sp>
      <p:sp>
        <p:nvSpPr>
          <p:cNvPr id="30745" name="Text Box 26"/>
          <p:cNvSpPr txBox="1">
            <a:spLocks noChangeArrowheads="1"/>
          </p:cNvSpPr>
          <p:nvPr/>
        </p:nvSpPr>
        <p:spPr bwMode="auto">
          <a:xfrm>
            <a:off x="304800" y="838200"/>
            <a:ext cx="8610600" cy="519113"/>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000000"/>
                </a:solidFill>
              </a:rPr>
              <a:t>Case-control study of TZD use &amp; fracture in diabetes  </a:t>
            </a:r>
          </a:p>
        </p:txBody>
      </p:sp>
      <p:sp>
        <p:nvSpPr>
          <p:cNvPr id="30746" name="Text Box 27"/>
          <p:cNvSpPr txBox="1">
            <a:spLocks noChangeArrowheads="1"/>
          </p:cNvSpPr>
          <p:nvPr/>
        </p:nvSpPr>
        <p:spPr bwMode="auto">
          <a:xfrm>
            <a:off x="5943600" y="1680150"/>
            <a:ext cx="2971800" cy="4339650"/>
          </a:xfrm>
          <a:prstGeom prst="rect">
            <a:avLst/>
          </a:prstGeom>
          <a:noFill/>
          <a:ln w="9525">
            <a:noFill/>
            <a:miter lim="800000"/>
            <a:headEnd/>
            <a:tailEnd/>
          </a:ln>
        </p:spPr>
        <p:txBody>
          <a:bodyPr>
            <a:spAutoFit/>
          </a:bodyPr>
          <a:lstStyle/>
          <a:p>
            <a:pPr eaLnBrk="0" hangingPunct="0">
              <a:spcBef>
                <a:spcPct val="50000"/>
              </a:spcBef>
            </a:pPr>
            <a:r>
              <a:rPr lang="en-US" altLang="en-US" dirty="0">
                <a:solidFill>
                  <a:srgbClr val="000000"/>
                </a:solidFill>
              </a:rPr>
              <a:t>If we try to estimate </a:t>
            </a:r>
            <a:r>
              <a:rPr lang="en-US" altLang="en-US" dirty="0" smtClean="0">
                <a:solidFill>
                  <a:srgbClr val="000000"/>
                </a:solidFill>
              </a:rPr>
              <a:t>probability or </a:t>
            </a:r>
            <a:r>
              <a:rPr lang="en-US" altLang="en-US" dirty="0">
                <a:solidFill>
                  <a:srgbClr val="000000"/>
                </a:solidFill>
              </a:rPr>
              <a:t>odds of fracture in either exposure group, the result is nonsense. It depends on whether the study selected 4 controls per case, or 2 controls per case, etc</a:t>
            </a:r>
            <a:r>
              <a:rPr lang="en-US" altLang="en-US" dirty="0" smtClean="0">
                <a:solidFill>
                  <a:srgbClr val="000000"/>
                </a:solidFill>
              </a:rPr>
              <a:t>.</a:t>
            </a:r>
          </a:p>
          <a:p>
            <a:pPr eaLnBrk="0" hangingPunct="0">
              <a:spcBef>
                <a:spcPct val="50000"/>
              </a:spcBef>
            </a:pPr>
            <a:r>
              <a:rPr lang="en-US" altLang="en-US" dirty="0" smtClean="0">
                <a:solidFill>
                  <a:srgbClr val="000000"/>
                </a:solidFill>
              </a:rPr>
              <a:t>We can, however, work down the table.</a:t>
            </a:r>
            <a:endParaRPr lang="en-US" altLang="en-US" dirty="0">
              <a:solidFill>
                <a:srgbClr val="000000"/>
              </a:solidFill>
            </a:endParaRPr>
          </a:p>
        </p:txBody>
      </p:sp>
      <p:sp>
        <p:nvSpPr>
          <p:cNvPr id="276508" name="Line 28"/>
          <p:cNvSpPr>
            <a:spLocks noChangeShapeType="1"/>
          </p:cNvSpPr>
          <p:nvPr/>
        </p:nvSpPr>
        <p:spPr bwMode="auto">
          <a:xfrm>
            <a:off x="1981200" y="4267200"/>
            <a:ext cx="3276600" cy="0"/>
          </a:xfrm>
          <a:prstGeom prst="line">
            <a:avLst/>
          </a:prstGeom>
          <a:noFill/>
          <a:ln w="76200">
            <a:solidFill>
              <a:srgbClr val="FF0000"/>
            </a:solidFill>
            <a:round/>
            <a:headEnd/>
            <a:tailEnd type="triangle" w="med" len="med"/>
          </a:ln>
        </p:spPr>
        <p:txBody>
          <a:bodyPr/>
          <a:lstStyle/>
          <a:p>
            <a:endParaRPr lang="en-US" dirty="0">
              <a:solidFill>
                <a:srgbClr val="000000"/>
              </a:solidFill>
            </a:endParaRPr>
          </a:p>
        </p:txBody>
      </p:sp>
      <p:sp>
        <p:nvSpPr>
          <p:cNvPr id="276509" name="Line 29"/>
          <p:cNvSpPr>
            <a:spLocks noChangeShapeType="1"/>
          </p:cNvSpPr>
          <p:nvPr/>
        </p:nvSpPr>
        <p:spPr bwMode="auto">
          <a:xfrm>
            <a:off x="1981200" y="4953000"/>
            <a:ext cx="3276600" cy="0"/>
          </a:xfrm>
          <a:prstGeom prst="line">
            <a:avLst/>
          </a:prstGeom>
          <a:noFill/>
          <a:ln w="76200">
            <a:solidFill>
              <a:srgbClr val="FF0000"/>
            </a:solidFill>
            <a:round/>
            <a:headEnd/>
            <a:tailEnd type="triangle" w="med" len="med"/>
          </a:ln>
        </p:spPr>
        <p:txBody>
          <a:bodyPr/>
          <a:lstStyle/>
          <a:p>
            <a:endParaRPr lang="en-US" dirty="0">
              <a:solidFill>
                <a:srgbClr val="000000"/>
              </a:solidFill>
            </a:endParaRPr>
          </a:p>
        </p:txBody>
      </p:sp>
      <p:sp>
        <p:nvSpPr>
          <p:cNvPr id="276510" name="Text Box 30"/>
          <p:cNvSpPr txBox="1">
            <a:spLocks noChangeArrowheads="1"/>
          </p:cNvSpPr>
          <p:nvPr/>
        </p:nvSpPr>
        <p:spPr bwMode="auto">
          <a:xfrm>
            <a:off x="2895600" y="3838575"/>
            <a:ext cx="838200" cy="823913"/>
          </a:xfrm>
          <a:prstGeom prst="rect">
            <a:avLst/>
          </a:prstGeom>
          <a:noFill/>
          <a:ln w="9525">
            <a:noFill/>
            <a:miter lim="800000"/>
            <a:headEnd/>
            <a:tailEnd/>
          </a:ln>
        </p:spPr>
        <p:txBody>
          <a:bodyPr>
            <a:spAutoFit/>
          </a:bodyPr>
          <a:lstStyle/>
          <a:p>
            <a:pPr eaLnBrk="0" hangingPunct="0">
              <a:spcBef>
                <a:spcPct val="50000"/>
              </a:spcBef>
            </a:pPr>
            <a:r>
              <a:rPr lang="en-US" altLang="en-US" sz="4800" b="1" dirty="0">
                <a:solidFill>
                  <a:srgbClr val="FF0000"/>
                </a:solidFill>
                <a:latin typeface="Arial" charset="0"/>
              </a:rPr>
              <a:t>X</a:t>
            </a:r>
          </a:p>
        </p:txBody>
      </p:sp>
      <p:sp>
        <p:nvSpPr>
          <p:cNvPr id="276511" name="Text Box 31"/>
          <p:cNvSpPr txBox="1">
            <a:spLocks noChangeArrowheads="1"/>
          </p:cNvSpPr>
          <p:nvPr/>
        </p:nvSpPr>
        <p:spPr bwMode="auto">
          <a:xfrm>
            <a:off x="2895600" y="4586288"/>
            <a:ext cx="838200" cy="823912"/>
          </a:xfrm>
          <a:prstGeom prst="rect">
            <a:avLst/>
          </a:prstGeom>
          <a:noFill/>
          <a:ln w="9525">
            <a:noFill/>
            <a:miter lim="800000"/>
            <a:headEnd/>
            <a:tailEnd/>
          </a:ln>
        </p:spPr>
        <p:txBody>
          <a:bodyPr>
            <a:spAutoFit/>
          </a:bodyPr>
          <a:lstStyle/>
          <a:p>
            <a:pPr eaLnBrk="0" hangingPunct="0">
              <a:spcBef>
                <a:spcPct val="50000"/>
              </a:spcBef>
            </a:pPr>
            <a:r>
              <a:rPr lang="en-US" altLang="en-US" sz="4800" b="1" dirty="0">
                <a:solidFill>
                  <a:srgbClr val="FF0000"/>
                </a:solidFill>
                <a:latin typeface="Arial" charset="0"/>
              </a:rPr>
              <a:t>X</a:t>
            </a:r>
          </a:p>
        </p:txBody>
      </p:sp>
      <p:sp>
        <p:nvSpPr>
          <p:cNvPr id="276512" name="Line 32"/>
          <p:cNvSpPr>
            <a:spLocks noChangeShapeType="1"/>
          </p:cNvSpPr>
          <p:nvPr/>
        </p:nvSpPr>
        <p:spPr bwMode="auto">
          <a:xfrm>
            <a:off x="3200400" y="3505200"/>
            <a:ext cx="0" cy="2057400"/>
          </a:xfrm>
          <a:prstGeom prst="line">
            <a:avLst/>
          </a:prstGeom>
          <a:noFill/>
          <a:ln w="76200">
            <a:solidFill>
              <a:srgbClr val="008000"/>
            </a:solidFill>
            <a:round/>
            <a:headEnd/>
            <a:tailEnd type="triangle" w="med" len="med"/>
          </a:ln>
        </p:spPr>
        <p:txBody>
          <a:bodyPr/>
          <a:lstStyle/>
          <a:p>
            <a:endParaRPr lang="en-US" dirty="0">
              <a:solidFill>
                <a:srgbClr val="000000"/>
              </a:solidFill>
            </a:endParaRPr>
          </a:p>
        </p:txBody>
      </p:sp>
      <p:sp>
        <p:nvSpPr>
          <p:cNvPr id="276513" name="Line 33"/>
          <p:cNvSpPr>
            <a:spLocks noChangeShapeType="1"/>
          </p:cNvSpPr>
          <p:nvPr/>
        </p:nvSpPr>
        <p:spPr bwMode="auto">
          <a:xfrm>
            <a:off x="4495800" y="3505200"/>
            <a:ext cx="0" cy="2057400"/>
          </a:xfrm>
          <a:prstGeom prst="line">
            <a:avLst/>
          </a:prstGeom>
          <a:noFill/>
          <a:ln w="76200">
            <a:solidFill>
              <a:srgbClr val="008000"/>
            </a:solidFill>
            <a:round/>
            <a:headEnd/>
            <a:tailEnd type="triangle" w="med" len="med"/>
          </a:ln>
        </p:spPr>
        <p:txBody>
          <a:bodyPr/>
          <a:lstStyle/>
          <a:p>
            <a:endParaRPr lang="en-US" dirty="0">
              <a:solidFill>
                <a:srgbClr val="000000"/>
              </a:solidFill>
            </a:endParaRPr>
          </a:p>
        </p:txBody>
      </p:sp>
    </p:spTree>
    <p:extLst>
      <p:ext uri="{BB962C8B-B14F-4D97-AF65-F5344CB8AC3E}">
        <p14:creationId xmlns:p14="http://schemas.microsoft.com/office/powerpoint/2010/main" val="1020980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0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grpId="1" nodeType="clickEffect">
                                  <p:stCondLst>
                                    <p:cond delay="0"/>
                                  </p:stCondLst>
                                  <p:childTnLst>
                                    <p:animEffect transition="out" filter="blinds(horizontal)">
                                      <p:cBhvr>
                                        <p:cTn id="18" dur="500"/>
                                        <p:tgtEl>
                                          <p:spTgt spid="276508"/>
                                        </p:tgtEl>
                                      </p:cBhvr>
                                    </p:animEffect>
                                    <p:set>
                                      <p:cBhvr>
                                        <p:cTn id="19" dur="1" fill="hold">
                                          <p:stCondLst>
                                            <p:cond delay="499"/>
                                          </p:stCondLst>
                                        </p:cTn>
                                        <p:tgtEl>
                                          <p:spTgt spid="276508"/>
                                        </p:tgtEl>
                                        <p:attrNameLst>
                                          <p:attrName>style.visibility</p:attrName>
                                        </p:attrNameLst>
                                      </p:cBhvr>
                                      <p:to>
                                        <p:strVal val="hidden"/>
                                      </p:to>
                                    </p:set>
                                  </p:childTnLst>
                                </p:cTn>
                              </p:par>
                              <p:par>
                                <p:cTn id="20" presetID="3" presetClass="exit" presetSubtype="10" fill="hold" grpId="1" nodeType="withEffect">
                                  <p:stCondLst>
                                    <p:cond delay="0"/>
                                  </p:stCondLst>
                                  <p:childTnLst>
                                    <p:animEffect transition="out" filter="blinds(horizontal)">
                                      <p:cBhvr>
                                        <p:cTn id="21" dur="500"/>
                                        <p:tgtEl>
                                          <p:spTgt spid="276510"/>
                                        </p:tgtEl>
                                      </p:cBhvr>
                                    </p:animEffect>
                                    <p:set>
                                      <p:cBhvr>
                                        <p:cTn id="22" dur="1" fill="hold">
                                          <p:stCondLst>
                                            <p:cond delay="499"/>
                                          </p:stCondLst>
                                        </p:cTn>
                                        <p:tgtEl>
                                          <p:spTgt spid="276510"/>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276511"/>
                                        </p:tgtEl>
                                      </p:cBhvr>
                                    </p:animEffect>
                                    <p:set>
                                      <p:cBhvr>
                                        <p:cTn id="25" dur="1" fill="hold">
                                          <p:stCondLst>
                                            <p:cond delay="499"/>
                                          </p:stCondLst>
                                        </p:cTn>
                                        <p:tgtEl>
                                          <p:spTgt spid="276511"/>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276509"/>
                                        </p:tgtEl>
                                      </p:cBhvr>
                                    </p:animEffect>
                                    <p:set>
                                      <p:cBhvr>
                                        <p:cTn id="28" dur="1" fill="hold">
                                          <p:stCondLst>
                                            <p:cond delay="499"/>
                                          </p:stCondLst>
                                        </p:cTn>
                                        <p:tgtEl>
                                          <p:spTgt spid="27650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76512"/>
                                        </p:tgtEl>
                                        <p:attrNameLst>
                                          <p:attrName>style.visibility</p:attrName>
                                        </p:attrNameLst>
                                      </p:cBhvr>
                                      <p:to>
                                        <p:strVal val="visible"/>
                                      </p:to>
                                    </p:set>
                                    <p:animEffect transition="in" filter="blinds(horizontal)">
                                      <p:cBhvr>
                                        <p:cTn id="33" dur="500"/>
                                        <p:tgtEl>
                                          <p:spTgt spid="27651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76513"/>
                                        </p:tgtEl>
                                        <p:attrNameLst>
                                          <p:attrName>style.visibility</p:attrName>
                                        </p:attrNameLst>
                                      </p:cBhvr>
                                      <p:to>
                                        <p:strVal val="visible"/>
                                      </p:to>
                                    </p:set>
                                    <p:animEffect transition="in" filter="blinds(horizontal)">
                                      <p:cBhvr>
                                        <p:cTn id="36" dur="500"/>
                                        <p:tgtEl>
                                          <p:spTgt spid="276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8" grpId="0" animBg="1"/>
      <p:bldP spid="276508" grpId="1" animBg="1"/>
      <p:bldP spid="276509" grpId="0" animBg="1"/>
      <p:bldP spid="276509" grpId="1" animBg="1"/>
      <p:bldP spid="276510" grpId="0"/>
      <p:bldP spid="276510" grpId="1"/>
      <p:bldP spid="276511" grpId="0"/>
      <p:bldP spid="276511" grpId="1"/>
      <p:bldP spid="276512" grpId="0" animBg="1"/>
      <p:bldP spid="27651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2"/>
          <p:cNvSpPr txBox="1">
            <a:spLocks noChangeArrowheads="1"/>
          </p:cNvSpPr>
          <p:nvPr/>
        </p:nvSpPr>
        <p:spPr bwMode="auto">
          <a:xfrm>
            <a:off x="609600" y="4648200"/>
            <a:ext cx="8229600" cy="1006475"/>
          </a:xfrm>
          <a:prstGeom prst="rect">
            <a:avLst/>
          </a:prstGeom>
          <a:noFill/>
          <a:ln w="9525">
            <a:noFill/>
            <a:miter lim="800000"/>
            <a:headEnd/>
            <a:tailEnd/>
          </a:ln>
        </p:spPr>
        <p:txBody>
          <a:bodyPr>
            <a:spAutoFit/>
          </a:bodyPr>
          <a:lstStyle/>
          <a:p>
            <a:pPr eaLnBrk="0" hangingPunct="0"/>
            <a:endParaRPr lang="en-US" altLang="en-US" sz="3600" baseline="-25000" dirty="0">
              <a:solidFill>
                <a:srgbClr val="000000"/>
              </a:solidFill>
            </a:endParaRPr>
          </a:p>
          <a:p>
            <a:pPr eaLnBrk="0" hangingPunct="0"/>
            <a:r>
              <a:rPr lang="en-US" altLang="en-US" sz="3600" b="1" dirty="0">
                <a:solidFill>
                  <a:srgbClr val="000000"/>
                </a:solidFill>
              </a:rPr>
              <a:t>OR for exposure = OR for disease</a:t>
            </a:r>
          </a:p>
        </p:txBody>
      </p:sp>
      <p:sp>
        <p:nvSpPr>
          <p:cNvPr id="108546" name="Text Box 7"/>
          <p:cNvSpPr txBox="1">
            <a:spLocks noChangeArrowheads="1"/>
          </p:cNvSpPr>
          <p:nvPr/>
        </p:nvSpPr>
        <p:spPr bwMode="auto">
          <a:xfrm>
            <a:off x="685800" y="1828800"/>
            <a:ext cx="1663700" cy="641350"/>
          </a:xfrm>
          <a:prstGeom prst="rect">
            <a:avLst/>
          </a:prstGeom>
          <a:noFill/>
          <a:ln w="9525">
            <a:noFill/>
            <a:miter lim="800000"/>
            <a:headEnd/>
            <a:tailEnd/>
          </a:ln>
        </p:spPr>
        <p:txBody>
          <a:bodyPr wrap="none">
            <a:spAutoFit/>
          </a:bodyPr>
          <a:lstStyle/>
          <a:p>
            <a:pPr eaLnBrk="0" hangingPunct="0"/>
            <a:r>
              <a:rPr lang="en-US" altLang="en-US" sz="3600" b="1" dirty="0">
                <a:solidFill>
                  <a:srgbClr val="000000"/>
                </a:solidFill>
              </a:rPr>
              <a:t>OR</a:t>
            </a:r>
            <a:r>
              <a:rPr lang="en-US" altLang="en-US" b="1" dirty="0">
                <a:solidFill>
                  <a:srgbClr val="000000"/>
                </a:solidFill>
              </a:rPr>
              <a:t>exp </a:t>
            </a:r>
            <a:r>
              <a:rPr lang="en-US" altLang="en-US" sz="3600" b="1" dirty="0">
                <a:solidFill>
                  <a:srgbClr val="000000"/>
                </a:solidFill>
              </a:rPr>
              <a:t>=</a:t>
            </a:r>
            <a:endParaRPr lang="en-US" altLang="en-US" dirty="0">
              <a:solidFill>
                <a:srgbClr val="000000"/>
              </a:solidFill>
            </a:endParaRPr>
          </a:p>
        </p:txBody>
      </p:sp>
      <p:sp>
        <p:nvSpPr>
          <p:cNvPr id="108547" name="Rectangle 29"/>
          <p:cNvSpPr>
            <a:spLocks noChangeArrowheads="1"/>
          </p:cNvSpPr>
          <p:nvPr/>
        </p:nvSpPr>
        <p:spPr bwMode="auto">
          <a:xfrm>
            <a:off x="2438400" y="0"/>
            <a:ext cx="838200" cy="3937000"/>
          </a:xfrm>
          <a:prstGeom prst="rect">
            <a:avLst/>
          </a:prstGeom>
          <a:noFill/>
          <a:ln w="9525">
            <a:noFill/>
            <a:miter lim="800000"/>
            <a:headEnd/>
            <a:tailEnd/>
          </a:ln>
        </p:spPr>
        <p:txBody>
          <a:bodyPr>
            <a:spAutoFit/>
          </a:bodyPr>
          <a:lstStyle/>
          <a:p>
            <a:pPr eaLnBrk="0" hangingPunct="0"/>
            <a:r>
              <a:rPr lang="en-US" altLang="en-US" sz="3600" dirty="0">
                <a:solidFill>
                  <a:srgbClr val="000000"/>
                </a:solidFill>
              </a:rPr>
              <a:t>   </a:t>
            </a:r>
          </a:p>
          <a:p>
            <a:pPr eaLnBrk="0" hangingPunct="0"/>
            <a:r>
              <a:rPr lang="en-US" altLang="en-US" sz="3600" dirty="0">
                <a:solidFill>
                  <a:srgbClr val="000000"/>
                </a:solidFill>
              </a:rPr>
              <a:t> </a:t>
            </a:r>
          </a:p>
          <a:p>
            <a:pPr eaLnBrk="0" hangingPunct="0"/>
            <a:r>
              <a:rPr lang="en-US" altLang="en-US" sz="3600" dirty="0">
                <a:solidFill>
                  <a:srgbClr val="000000"/>
                </a:solidFill>
              </a:rPr>
              <a:t> a</a:t>
            </a:r>
          </a:p>
          <a:p>
            <a:pPr eaLnBrk="0" hangingPunct="0"/>
            <a:r>
              <a:rPr lang="en-US" altLang="en-US" sz="3600" dirty="0">
                <a:solidFill>
                  <a:srgbClr val="000000"/>
                </a:solidFill>
              </a:rPr>
              <a:t> c</a:t>
            </a:r>
          </a:p>
          <a:p>
            <a:pPr eaLnBrk="0" hangingPunct="0"/>
            <a:r>
              <a:rPr lang="en-US" altLang="en-US" sz="3600" dirty="0">
                <a:solidFill>
                  <a:srgbClr val="000000"/>
                </a:solidFill>
              </a:rPr>
              <a:t> b</a:t>
            </a:r>
          </a:p>
          <a:p>
            <a:pPr eaLnBrk="0" hangingPunct="0"/>
            <a:r>
              <a:rPr lang="en-US" altLang="en-US" sz="3600" dirty="0">
                <a:solidFill>
                  <a:srgbClr val="000000"/>
                </a:solidFill>
              </a:rPr>
              <a:t> d</a:t>
            </a:r>
          </a:p>
          <a:p>
            <a:pPr eaLnBrk="0" hangingPunct="0"/>
            <a:endParaRPr lang="en-US" altLang="en-US" sz="3600" dirty="0">
              <a:solidFill>
                <a:srgbClr val="000000"/>
              </a:solidFill>
            </a:endParaRPr>
          </a:p>
        </p:txBody>
      </p:sp>
      <p:sp>
        <p:nvSpPr>
          <p:cNvPr id="108548" name="Line 31"/>
          <p:cNvSpPr>
            <a:spLocks noChangeShapeType="1"/>
          </p:cNvSpPr>
          <p:nvPr/>
        </p:nvSpPr>
        <p:spPr bwMode="auto">
          <a:xfrm>
            <a:off x="2590800" y="2819400"/>
            <a:ext cx="381000" cy="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108549" name="Line 32"/>
          <p:cNvSpPr>
            <a:spLocks noChangeShapeType="1"/>
          </p:cNvSpPr>
          <p:nvPr/>
        </p:nvSpPr>
        <p:spPr bwMode="auto">
          <a:xfrm>
            <a:off x="2514600" y="1752600"/>
            <a:ext cx="457200" cy="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108550" name="Line 33"/>
          <p:cNvSpPr>
            <a:spLocks noChangeShapeType="1"/>
          </p:cNvSpPr>
          <p:nvPr/>
        </p:nvSpPr>
        <p:spPr bwMode="auto">
          <a:xfrm>
            <a:off x="2362200" y="2209800"/>
            <a:ext cx="914400" cy="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108551" name="Line 36"/>
          <p:cNvSpPr>
            <a:spLocks noChangeShapeType="1"/>
          </p:cNvSpPr>
          <p:nvPr/>
        </p:nvSpPr>
        <p:spPr bwMode="auto">
          <a:xfrm>
            <a:off x="5943600" y="2209800"/>
            <a:ext cx="914400" cy="0"/>
          </a:xfrm>
          <a:prstGeom prst="line">
            <a:avLst/>
          </a:prstGeom>
          <a:noFill/>
          <a:ln w="25400">
            <a:solidFill>
              <a:schemeClr val="tx1"/>
            </a:solidFill>
            <a:round/>
            <a:headEnd/>
            <a:tailEnd/>
          </a:ln>
        </p:spPr>
        <p:txBody>
          <a:bodyPr wrap="none" anchor="ctr"/>
          <a:lstStyle/>
          <a:p>
            <a:endParaRPr lang="en-US" dirty="0">
              <a:solidFill>
                <a:srgbClr val="000000"/>
              </a:solidFill>
            </a:endParaRPr>
          </a:p>
        </p:txBody>
      </p:sp>
      <p:sp>
        <p:nvSpPr>
          <p:cNvPr id="108552" name="Rectangle 37"/>
          <p:cNvSpPr>
            <a:spLocks noChangeArrowheads="1"/>
          </p:cNvSpPr>
          <p:nvPr/>
        </p:nvSpPr>
        <p:spPr bwMode="auto">
          <a:xfrm>
            <a:off x="446511" y="228599"/>
            <a:ext cx="8250977" cy="646331"/>
          </a:xfrm>
          <a:prstGeom prst="rect">
            <a:avLst/>
          </a:prstGeom>
          <a:noFill/>
          <a:ln w="9525">
            <a:noFill/>
            <a:miter lim="800000"/>
            <a:headEnd/>
            <a:tailEnd/>
          </a:ln>
        </p:spPr>
        <p:txBody>
          <a:bodyPr wrap="none">
            <a:spAutoFit/>
          </a:bodyPr>
          <a:lstStyle/>
          <a:p>
            <a:pPr eaLnBrk="0" hangingPunct="0"/>
            <a:r>
              <a:rPr lang="en-US" altLang="en-US" sz="3600" b="1" dirty="0">
                <a:solidFill>
                  <a:srgbClr val="000000"/>
                </a:solidFill>
              </a:rPr>
              <a:t>Important characteristic of </a:t>
            </a:r>
            <a:r>
              <a:rPr lang="en-US" altLang="en-US" sz="3600" b="1" dirty="0" smtClean="0">
                <a:solidFill>
                  <a:srgbClr val="000000"/>
                </a:solidFill>
              </a:rPr>
              <a:t>an odds </a:t>
            </a:r>
            <a:r>
              <a:rPr lang="en-US" altLang="en-US" sz="3600" b="1" dirty="0">
                <a:solidFill>
                  <a:srgbClr val="000000"/>
                </a:solidFill>
              </a:rPr>
              <a:t>ratio</a:t>
            </a:r>
            <a:endParaRPr lang="en-US" altLang="en-US" sz="3600" dirty="0">
              <a:solidFill>
                <a:srgbClr val="000000"/>
              </a:solidFill>
            </a:endParaRPr>
          </a:p>
        </p:txBody>
      </p:sp>
      <p:sp>
        <p:nvSpPr>
          <p:cNvPr id="108553" name="Text Box 40"/>
          <p:cNvSpPr txBox="1">
            <a:spLocks noChangeArrowheads="1"/>
          </p:cNvSpPr>
          <p:nvPr/>
        </p:nvSpPr>
        <p:spPr bwMode="auto">
          <a:xfrm>
            <a:off x="457200" y="5791200"/>
            <a:ext cx="8382000" cy="457200"/>
          </a:xfrm>
          <a:prstGeom prst="rect">
            <a:avLst/>
          </a:prstGeom>
          <a:noFill/>
          <a:ln w="9525">
            <a:noFill/>
            <a:miter lim="800000"/>
            <a:headEnd/>
            <a:tailEnd/>
          </a:ln>
        </p:spPr>
        <p:txBody>
          <a:bodyPr>
            <a:spAutoFit/>
          </a:bodyPr>
          <a:lstStyle/>
          <a:p>
            <a:pPr eaLnBrk="0" hangingPunct="0">
              <a:spcBef>
                <a:spcPct val="50000"/>
              </a:spcBef>
            </a:pPr>
            <a:endParaRPr lang="en-US" altLang="en-US" dirty="0">
              <a:solidFill>
                <a:srgbClr val="000000"/>
              </a:solidFill>
            </a:endParaRPr>
          </a:p>
        </p:txBody>
      </p:sp>
      <p:sp>
        <p:nvSpPr>
          <p:cNvPr id="108554" name="Rectangle 42"/>
          <p:cNvSpPr>
            <a:spLocks noChangeArrowheads="1"/>
          </p:cNvSpPr>
          <p:nvPr/>
        </p:nvSpPr>
        <p:spPr bwMode="auto">
          <a:xfrm>
            <a:off x="5943600" y="0"/>
            <a:ext cx="838200" cy="3937000"/>
          </a:xfrm>
          <a:prstGeom prst="rect">
            <a:avLst/>
          </a:prstGeom>
          <a:noFill/>
          <a:ln w="9525">
            <a:noFill/>
            <a:miter lim="800000"/>
            <a:headEnd/>
            <a:tailEnd/>
          </a:ln>
        </p:spPr>
        <p:txBody>
          <a:bodyPr>
            <a:spAutoFit/>
          </a:bodyPr>
          <a:lstStyle/>
          <a:p>
            <a:pPr eaLnBrk="0" hangingPunct="0"/>
            <a:r>
              <a:rPr lang="en-US" altLang="en-US" sz="3600" dirty="0">
                <a:solidFill>
                  <a:srgbClr val="000000"/>
                </a:solidFill>
              </a:rPr>
              <a:t>   </a:t>
            </a:r>
          </a:p>
          <a:p>
            <a:pPr eaLnBrk="0" hangingPunct="0"/>
            <a:r>
              <a:rPr lang="en-US" altLang="en-US" sz="3600" dirty="0">
                <a:solidFill>
                  <a:srgbClr val="000000"/>
                </a:solidFill>
              </a:rPr>
              <a:t> </a:t>
            </a:r>
          </a:p>
          <a:p>
            <a:pPr eaLnBrk="0" hangingPunct="0"/>
            <a:r>
              <a:rPr lang="en-US" altLang="en-US" sz="3600" dirty="0">
                <a:solidFill>
                  <a:srgbClr val="000000"/>
                </a:solidFill>
              </a:rPr>
              <a:t> a</a:t>
            </a:r>
          </a:p>
          <a:p>
            <a:pPr eaLnBrk="0" hangingPunct="0"/>
            <a:r>
              <a:rPr lang="en-US" altLang="en-US" sz="3600" dirty="0">
                <a:solidFill>
                  <a:srgbClr val="000000"/>
                </a:solidFill>
              </a:rPr>
              <a:t> b</a:t>
            </a:r>
          </a:p>
          <a:p>
            <a:pPr eaLnBrk="0" hangingPunct="0"/>
            <a:r>
              <a:rPr lang="en-US" altLang="en-US" sz="3600" dirty="0">
                <a:solidFill>
                  <a:srgbClr val="000000"/>
                </a:solidFill>
              </a:rPr>
              <a:t> c</a:t>
            </a:r>
          </a:p>
          <a:p>
            <a:pPr eaLnBrk="0" hangingPunct="0"/>
            <a:r>
              <a:rPr lang="en-US" altLang="en-US" sz="3600" dirty="0">
                <a:solidFill>
                  <a:srgbClr val="000000"/>
                </a:solidFill>
              </a:rPr>
              <a:t> d</a:t>
            </a:r>
          </a:p>
          <a:p>
            <a:pPr eaLnBrk="0" hangingPunct="0"/>
            <a:endParaRPr lang="en-US" altLang="en-US" sz="3600" dirty="0">
              <a:solidFill>
                <a:srgbClr val="000000"/>
              </a:solidFill>
            </a:endParaRPr>
          </a:p>
        </p:txBody>
      </p:sp>
      <p:sp>
        <p:nvSpPr>
          <p:cNvPr id="108555" name="Rectangle 43"/>
          <p:cNvSpPr>
            <a:spLocks noChangeArrowheads="1"/>
          </p:cNvSpPr>
          <p:nvPr/>
        </p:nvSpPr>
        <p:spPr bwMode="auto">
          <a:xfrm>
            <a:off x="5181600" y="1905000"/>
            <a:ext cx="441325" cy="641350"/>
          </a:xfrm>
          <a:prstGeom prst="rect">
            <a:avLst/>
          </a:prstGeom>
          <a:noFill/>
          <a:ln w="9525">
            <a:noFill/>
            <a:miter lim="800000"/>
            <a:headEnd/>
            <a:tailEnd/>
          </a:ln>
        </p:spPr>
        <p:txBody>
          <a:bodyPr wrap="none">
            <a:spAutoFit/>
          </a:bodyPr>
          <a:lstStyle/>
          <a:p>
            <a:pPr eaLnBrk="0" hangingPunct="0"/>
            <a:r>
              <a:rPr lang="en-US" altLang="en-US" sz="3600" dirty="0">
                <a:solidFill>
                  <a:srgbClr val="000000"/>
                </a:solidFill>
              </a:rPr>
              <a:t>=</a:t>
            </a:r>
          </a:p>
        </p:txBody>
      </p:sp>
      <p:sp>
        <p:nvSpPr>
          <p:cNvPr id="108556" name="Line 44"/>
          <p:cNvSpPr>
            <a:spLocks noChangeShapeType="1"/>
          </p:cNvSpPr>
          <p:nvPr/>
        </p:nvSpPr>
        <p:spPr bwMode="auto">
          <a:xfrm>
            <a:off x="6019800" y="1752600"/>
            <a:ext cx="533400" cy="0"/>
          </a:xfrm>
          <a:prstGeom prst="line">
            <a:avLst/>
          </a:prstGeom>
          <a:noFill/>
          <a:ln w="9525">
            <a:solidFill>
              <a:schemeClr val="tx1"/>
            </a:solidFill>
            <a:round/>
            <a:headEnd/>
            <a:tailEnd/>
          </a:ln>
        </p:spPr>
        <p:txBody>
          <a:bodyPr/>
          <a:lstStyle/>
          <a:p>
            <a:endParaRPr lang="en-US" dirty="0">
              <a:solidFill>
                <a:srgbClr val="000000"/>
              </a:solidFill>
            </a:endParaRPr>
          </a:p>
        </p:txBody>
      </p:sp>
      <p:sp>
        <p:nvSpPr>
          <p:cNvPr id="108557" name="Line 46"/>
          <p:cNvSpPr>
            <a:spLocks noChangeShapeType="1"/>
          </p:cNvSpPr>
          <p:nvPr/>
        </p:nvSpPr>
        <p:spPr bwMode="auto">
          <a:xfrm>
            <a:off x="6019800" y="2819400"/>
            <a:ext cx="533400" cy="0"/>
          </a:xfrm>
          <a:prstGeom prst="line">
            <a:avLst/>
          </a:prstGeom>
          <a:noFill/>
          <a:ln w="9525">
            <a:solidFill>
              <a:schemeClr val="tx1"/>
            </a:solidFill>
            <a:round/>
            <a:headEnd/>
            <a:tailEnd/>
          </a:ln>
        </p:spPr>
        <p:txBody>
          <a:bodyPr/>
          <a:lstStyle/>
          <a:p>
            <a:endParaRPr lang="en-US" dirty="0">
              <a:solidFill>
                <a:srgbClr val="000000"/>
              </a:solidFill>
            </a:endParaRPr>
          </a:p>
        </p:txBody>
      </p:sp>
      <p:sp>
        <p:nvSpPr>
          <p:cNvPr id="108558" name="Text Box 47"/>
          <p:cNvSpPr txBox="1">
            <a:spLocks noChangeArrowheads="1"/>
          </p:cNvSpPr>
          <p:nvPr/>
        </p:nvSpPr>
        <p:spPr bwMode="auto">
          <a:xfrm>
            <a:off x="7086600" y="1752600"/>
            <a:ext cx="2057400" cy="641350"/>
          </a:xfrm>
          <a:prstGeom prst="rect">
            <a:avLst/>
          </a:prstGeom>
          <a:noFill/>
          <a:ln w="9525">
            <a:noFill/>
            <a:miter lim="800000"/>
            <a:headEnd/>
            <a:tailEnd/>
          </a:ln>
        </p:spPr>
        <p:txBody>
          <a:bodyPr>
            <a:spAutoFit/>
          </a:bodyPr>
          <a:lstStyle/>
          <a:p>
            <a:pPr eaLnBrk="0" hangingPunct="0"/>
            <a:r>
              <a:rPr lang="en-US" altLang="en-US" sz="3600" b="1" dirty="0">
                <a:solidFill>
                  <a:srgbClr val="000000"/>
                </a:solidFill>
              </a:rPr>
              <a:t>= OR</a:t>
            </a:r>
            <a:r>
              <a:rPr lang="en-US" altLang="en-US" sz="3600" b="1" baseline="-25000" dirty="0">
                <a:solidFill>
                  <a:srgbClr val="000000"/>
                </a:solidFill>
              </a:rPr>
              <a:t>dis</a:t>
            </a:r>
          </a:p>
        </p:txBody>
      </p:sp>
      <p:sp>
        <p:nvSpPr>
          <p:cNvPr id="108559" name="Rectangle 48"/>
          <p:cNvSpPr>
            <a:spLocks noChangeArrowheads="1"/>
          </p:cNvSpPr>
          <p:nvPr/>
        </p:nvSpPr>
        <p:spPr bwMode="auto">
          <a:xfrm>
            <a:off x="3962400" y="0"/>
            <a:ext cx="838200" cy="3937000"/>
          </a:xfrm>
          <a:prstGeom prst="rect">
            <a:avLst/>
          </a:prstGeom>
          <a:noFill/>
          <a:ln w="9525">
            <a:noFill/>
            <a:miter lim="800000"/>
            <a:headEnd/>
            <a:tailEnd/>
          </a:ln>
        </p:spPr>
        <p:txBody>
          <a:bodyPr>
            <a:spAutoFit/>
          </a:bodyPr>
          <a:lstStyle/>
          <a:p>
            <a:pPr eaLnBrk="0" hangingPunct="0"/>
            <a:r>
              <a:rPr lang="en-US" altLang="en-US" sz="3600" dirty="0">
                <a:solidFill>
                  <a:srgbClr val="000000"/>
                </a:solidFill>
              </a:rPr>
              <a:t>   </a:t>
            </a:r>
          </a:p>
          <a:p>
            <a:pPr eaLnBrk="0" hangingPunct="0"/>
            <a:r>
              <a:rPr lang="en-US" altLang="en-US" sz="3600" dirty="0">
                <a:solidFill>
                  <a:srgbClr val="000000"/>
                </a:solidFill>
              </a:rPr>
              <a:t> </a:t>
            </a:r>
          </a:p>
          <a:p>
            <a:pPr eaLnBrk="0" hangingPunct="0"/>
            <a:r>
              <a:rPr lang="en-US" altLang="en-US" sz="3600" dirty="0">
                <a:solidFill>
                  <a:srgbClr val="000000"/>
                </a:solidFill>
              </a:rPr>
              <a:t> c</a:t>
            </a:r>
          </a:p>
          <a:p>
            <a:pPr eaLnBrk="0" hangingPunct="0"/>
            <a:r>
              <a:rPr lang="en-US" altLang="en-US" sz="3600" dirty="0">
                <a:solidFill>
                  <a:srgbClr val="000000"/>
                </a:solidFill>
              </a:rPr>
              <a:t> b</a:t>
            </a:r>
          </a:p>
          <a:p>
            <a:pPr eaLnBrk="0" hangingPunct="0"/>
            <a:r>
              <a:rPr lang="en-US" altLang="en-US" sz="3600" dirty="0">
                <a:solidFill>
                  <a:srgbClr val="000000"/>
                </a:solidFill>
              </a:rPr>
              <a:t> c</a:t>
            </a:r>
          </a:p>
          <a:p>
            <a:pPr eaLnBrk="0" hangingPunct="0"/>
            <a:r>
              <a:rPr lang="en-US" altLang="en-US" sz="3600" dirty="0">
                <a:solidFill>
                  <a:srgbClr val="000000"/>
                </a:solidFill>
              </a:rPr>
              <a:t> b</a:t>
            </a:r>
          </a:p>
          <a:p>
            <a:pPr eaLnBrk="0" hangingPunct="0"/>
            <a:endParaRPr lang="en-US" altLang="en-US" sz="3600" dirty="0">
              <a:solidFill>
                <a:srgbClr val="000000"/>
              </a:solidFill>
            </a:endParaRPr>
          </a:p>
        </p:txBody>
      </p:sp>
      <p:sp>
        <p:nvSpPr>
          <p:cNvPr id="108560" name="Line 49"/>
          <p:cNvSpPr>
            <a:spLocks noChangeShapeType="1"/>
          </p:cNvSpPr>
          <p:nvPr/>
        </p:nvSpPr>
        <p:spPr bwMode="auto">
          <a:xfrm>
            <a:off x="4191000" y="2819400"/>
            <a:ext cx="381000" cy="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108561" name="Line 50"/>
          <p:cNvSpPr>
            <a:spLocks noChangeShapeType="1"/>
          </p:cNvSpPr>
          <p:nvPr/>
        </p:nvSpPr>
        <p:spPr bwMode="auto">
          <a:xfrm>
            <a:off x="4114800" y="1752600"/>
            <a:ext cx="457200" cy="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108562" name="Line 51"/>
          <p:cNvSpPr>
            <a:spLocks noChangeShapeType="1"/>
          </p:cNvSpPr>
          <p:nvPr/>
        </p:nvSpPr>
        <p:spPr bwMode="auto">
          <a:xfrm>
            <a:off x="3962400" y="2209800"/>
            <a:ext cx="914400" cy="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108563" name="Text Box 52"/>
          <p:cNvSpPr txBox="1">
            <a:spLocks noChangeArrowheads="1"/>
          </p:cNvSpPr>
          <p:nvPr/>
        </p:nvSpPr>
        <p:spPr bwMode="auto">
          <a:xfrm>
            <a:off x="3429000" y="2057400"/>
            <a:ext cx="457200" cy="457200"/>
          </a:xfrm>
          <a:prstGeom prst="rect">
            <a:avLst/>
          </a:prstGeom>
          <a:noFill/>
          <a:ln w="9525">
            <a:noFill/>
            <a:miter lim="800000"/>
            <a:headEnd/>
            <a:tailEnd/>
          </a:ln>
        </p:spPr>
        <p:txBody>
          <a:bodyPr>
            <a:spAutoFit/>
          </a:bodyPr>
          <a:lstStyle/>
          <a:p>
            <a:pPr eaLnBrk="0" hangingPunct="0">
              <a:spcBef>
                <a:spcPct val="50000"/>
              </a:spcBef>
            </a:pPr>
            <a:r>
              <a:rPr lang="en-US" altLang="en-US" dirty="0">
                <a:solidFill>
                  <a:srgbClr val="000000"/>
                </a:solidFill>
              </a:rPr>
              <a:t>X</a:t>
            </a:r>
          </a:p>
        </p:txBody>
      </p:sp>
    </p:spTree>
    <p:extLst>
      <p:ext uri="{BB962C8B-B14F-4D97-AF65-F5344CB8AC3E}">
        <p14:creationId xmlns:p14="http://schemas.microsoft.com/office/powerpoint/2010/main" val="34823814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76200" y="381000"/>
            <a:ext cx="9144000" cy="1143000"/>
          </a:xfrm>
          <a:prstGeom prst="rect">
            <a:avLst/>
          </a:prstGeom>
          <a:noFill/>
          <a:ln w="9525">
            <a:noFill/>
            <a:miter lim="800000"/>
            <a:headEnd/>
            <a:tailEnd/>
          </a:ln>
        </p:spPr>
        <p:txBody>
          <a:bodyPr anchor="ctr"/>
          <a:lstStyle/>
          <a:p>
            <a:pPr algn="ctr" eaLnBrk="0" hangingPunct="0"/>
            <a:r>
              <a:rPr lang="en-US" altLang="en-US" sz="3600" b="1" dirty="0">
                <a:solidFill>
                  <a:srgbClr val="000000"/>
                </a:solidFill>
              </a:rPr>
              <a:t>Favorable property of odds ratio #3:</a:t>
            </a:r>
          </a:p>
          <a:p>
            <a:pPr algn="ctr" eaLnBrk="0" hangingPunct="0"/>
            <a:r>
              <a:rPr lang="en-US" altLang="en-US" sz="3600" b="1" dirty="0">
                <a:solidFill>
                  <a:srgbClr val="000000"/>
                </a:solidFill>
              </a:rPr>
              <a:t>OR is a lifesaver in case-control </a:t>
            </a:r>
            <a:r>
              <a:rPr lang="en-US" altLang="en-US" sz="3600" b="1" dirty="0" smtClean="0">
                <a:solidFill>
                  <a:srgbClr val="000000"/>
                </a:solidFill>
              </a:rPr>
              <a:t>studies</a:t>
            </a:r>
          </a:p>
          <a:p>
            <a:pPr algn="ctr" eaLnBrk="0" hangingPunct="0"/>
            <a:r>
              <a:rPr lang="en-US" altLang="en-US" sz="3600" b="1" dirty="0" smtClean="0">
                <a:solidFill>
                  <a:srgbClr val="000000"/>
                </a:solidFill>
              </a:rPr>
              <a:t>…but can we do even better?</a:t>
            </a:r>
            <a:endParaRPr lang="en-US" altLang="en-US" sz="3600" b="1" dirty="0">
              <a:solidFill>
                <a:srgbClr val="000000"/>
              </a:solidFill>
            </a:endParaRPr>
          </a:p>
        </p:txBody>
      </p:sp>
      <p:sp>
        <p:nvSpPr>
          <p:cNvPr id="6" name="Rectangle 3"/>
          <p:cNvSpPr txBox="1">
            <a:spLocks noChangeArrowheads="1"/>
          </p:cNvSpPr>
          <p:nvPr/>
        </p:nvSpPr>
        <p:spPr bwMode="auto">
          <a:xfrm>
            <a:off x="76200" y="2057400"/>
            <a:ext cx="8991600" cy="2895600"/>
          </a:xfrm>
          <a:prstGeom prst="rect">
            <a:avLst/>
          </a:prstGeom>
          <a:noFill/>
          <a:ln>
            <a:noFill/>
          </a:ln>
          <a:extLst/>
        </p:spPr>
        <p:txBody>
          <a:bodyPr/>
          <a:lstStyle/>
          <a:p>
            <a:pPr marL="342900" indent="-342900" eaLnBrk="0" hangingPunct="0">
              <a:spcBef>
                <a:spcPct val="40000"/>
              </a:spcBef>
              <a:buFontTx/>
              <a:buChar char="•"/>
              <a:defRPr/>
            </a:pPr>
            <a:r>
              <a:rPr lang="en-US" altLang="en-US" sz="3200" kern="0" dirty="0">
                <a:solidFill>
                  <a:srgbClr val="000000"/>
                </a:solidFill>
                <a:latin typeface="Times New Roman"/>
              </a:rPr>
              <a:t>We can get OR of disease in a case-control study</a:t>
            </a:r>
          </a:p>
          <a:p>
            <a:pPr marL="342900" indent="-342900" eaLnBrk="0" hangingPunct="0">
              <a:spcBef>
                <a:spcPct val="40000"/>
              </a:spcBef>
              <a:buFontTx/>
              <a:buChar char="•"/>
              <a:defRPr/>
            </a:pPr>
            <a:endParaRPr lang="en-US" altLang="en-US" sz="1400" kern="0" dirty="0">
              <a:solidFill>
                <a:srgbClr val="000000"/>
              </a:solidFill>
              <a:latin typeface="Times New Roman"/>
            </a:endParaRPr>
          </a:p>
          <a:p>
            <a:pPr marL="342900" indent="-342900" eaLnBrk="0" hangingPunct="0">
              <a:spcBef>
                <a:spcPct val="40000"/>
              </a:spcBef>
              <a:buFontTx/>
              <a:buChar char="•"/>
              <a:defRPr/>
            </a:pPr>
            <a:r>
              <a:rPr lang="en-US" altLang="en-US" sz="3200" kern="0" dirty="0">
                <a:solidFill>
                  <a:srgbClr val="000000"/>
                </a:solidFill>
                <a:latin typeface="Times New Roman"/>
              </a:rPr>
              <a:t>Yet, we spoke earlier about some of the problems with ORs (e.g., interpretation, non-collapsibility)</a:t>
            </a:r>
          </a:p>
          <a:p>
            <a:pPr marL="342900" indent="-342900" eaLnBrk="0" hangingPunct="0">
              <a:spcBef>
                <a:spcPct val="40000"/>
              </a:spcBef>
              <a:buFontTx/>
              <a:buChar char="•"/>
              <a:defRPr/>
            </a:pPr>
            <a:endParaRPr lang="en-US" altLang="en-US" sz="1400" kern="0" dirty="0">
              <a:solidFill>
                <a:srgbClr val="000000"/>
              </a:solidFill>
              <a:latin typeface="Times New Roman"/>
            </a:endParaRPr>
          </a:p>
          <a:p>
            <a:pPr marL="342900" indent="-342900" eaLnBrk="0" hangingPunct="0">
              <a:spcBef>
                <a:spcPct val="40000"/>
              </a:spcBef>
              <a:buFontTx/>
              <a:buChar char="•"/>
              <a:defRPr/>
            </a:pPr>
            <a:r>
              <a:rPr lang="en-US" altLang="en-US" sz="3000" kern="0" dirty="0">
                <a:solidFill>
                  <a:srgbClr val="000000"/>
                </a:solidFill>
                <a:latin typeface="Times New Roman"/>
              </a:rPr>
              <a:t>Can we get OR </a:t>
            </a:r>
            <a:r>
              <a:rPr lang="en-US" altLang="en-US" sz="3000" kern="0" dirty="0" smtClean="0">
                <a:solidFill>
                  <a:srgbClr val="000000"/>
                </a:solidFill>
                <a:latin typeface="Times New Roman"/>
              </a:rPr>
              <a:t>in </a:t>
            </a:r>
            <a:r>
              <a:rPr lang="en-US" altLang="en-US" sz="3000" kern="0" dirty="0">
                <a:solidFill>
                  <a:srgbClr val="000000"/>
                </a:solidFill>
                <a:latin typeface="Times New Roman"/>
              </a:rPr>
              <a:t>case-control design to </a:t>
            </a:r>
            <a:r>
              <a:rPr lang="en-US" altLang="en-US" sz="3000" kern="0" dirty="0" smtClean="0">
                <a:solidFill>
                  <a:srgbClr val="000000"/>
                </a:solidFill>
                <a:latin typeface="Times New Roman"/>
              </a:rPr>
              <a:t>represent/estimate even </a:t>
            </a:r>
            <a:r>
              <a:rPr lang="en-US" altLang="en-US" sz="3000" kern="0" dirty="0">
                <a:solidFill>
                  <a:srgbClr val="000000"/>
                </a:solidFill>
                <a:latin typeface="Times New Roman"/>
              </a:rPr>
              <a:t>more </a:t>
            </a:r>
            <a:r>
              <a:rPr lang="en-US" altLang="en-US" sz="3000" kern="0" dirty="0" smtClean="0">
                <a:solidFill>
                  <a:srgbClr val="000000"/>
                </a:solidFill>
                <a:latin typeface="Times New Roman"/>
              </a:rPr>
              <a:t>interpretable measures </a:t>
            </a:r>
            <a:r>
              <a:rPr lang="en-US" altLang="en-US" sz="3000" kern="0" dirty="0">
                <a:solidFill>
                  <a:srgbClr val="000000"/>
                </a:solidFill>
                <a:latin typeface="Times New Roman"/>
              </a:rPr>
              <a:t>of association (e.g., risk </a:t>
            </a:r>
            <a:r>
              <a:rPr lang="en-US" altLang="en-US" sz="3000" kern="0" dirty="0" smtClean="0">
                <a:solidFill>
                  <a:srgbClr val="000000"/>
                </a:solidFill>
                <a:latin typeface="Times New Roman"/>
              </a:rPr>
              <a:t>ratio, hazard ratio</a:t>
            </a:r>
            <a:r>
              <a:rPr lang="en-US" altLang="en-US" sz="3000" kern="0" dirty="0">
                <a:solidFill>
                  <a:srgbClr val="000000"/>
                </a:solidFill>
                <a:latin typeface="Times New Roman"/>
              </a:rPr>
              <a:t>)?</a:t>
            </a:r>
          </a:p>
        </p:txBody>
      </p:sp>
    </p:spTree>
    <p:extLst>
      <p:ext uri="{BB962C8B-B14F-4D97-AF65-F5344CB8AC3E}">
        <p14:creationId xmlns:p14="http://schemas.microsoft.com/office/powerpoint/2010/main" val="38198559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304800" y="-228600"/>
            <a:ext cx="8534400" cy="1143000"/>
          </a:xfrm>
        </p:spPr>
        <p:txBody>
          <a:bodyPr/>
          <a:lstStyle/>
          <a:p>
            <a:r>
              <a:rPr lang="en-US" altLang="en-US" sz="3200" b="1" dirty="0" smtClean="0"/>
              <a:t>What the OR in a case-control study estimates</a:t>
            </a:r>
          </a:p>
        </p:txBody>
      </p:sp>
      <p:sp>
        <p:nvSpPr>
          <p:cNvPr id="47106" name="Rectangle 3"/>
          <p:cNvSpPr>
            <a:spLocks noGrp="1" noChangeArrowheads="1"/>
          </p:cNvSpPr>
          <p:nvPr>
            <p:ph type="body" sz="half" idx="1"/>
          </p:nvPr>
        </p:nvSpPr>
        <p:spPr>
          <a:xfrm>
            <a:off x="762000" y="6096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nvPr>
        </p:nvGraphicFramePr>
        <p:xfrm>
          <a:off x="381000" y="1295400"/>
          <a:ext cx="8458200" cy="5279172"/>
        </p:xfrm>
        <a:graphic>
          <a:graphicData uri="http://schemas.openxmlformats.org/drawingml/2006/table">
            <a:tbl>
              <a:tblPr/>
              <a:tblGrid>
                <a:gridCol w="1295400">
                  <a:extLst>
                    <a:ext uri="{9D8B030D-6E8A-4147-A177-3AD203B41FA5}">
                      <a16:colId xmlns:a16="http://schemas.microsoft.com/office/drawing/2014/main" xmlns="" val="20000"/>
                    </a:ext>
                  </a:extLst>
                </a:gridCol>
                <a:gridCol w="4800600">
                  <a:extLst>
                    <a:ext uri="{9D8B030D-6E8A-4147-A177-3AD203B41FA5}">
                      <a16:colId xmlns:a16="http://schemas.microsoft.com/office/drawing/2014/main" xmlns="" val="20001"/>
                    </a:ext>
                  </a:extLst>
                </a:gridCol>
                <a:gridCol w="2362200">
                  <a:extLst>
                    <a:ext uri="{9D8B030D-6E8A-4147-A177-3AD203B41FA5}">
                      <a16:colId xmlns:a16="http://schemas.microsoft.com/office/drawing/2014/main" xmlns="" val="20002"/>
                    </a:ext>
                  </a:extLst>
                </a:gridCol>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(Can also estimate hazard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Random sample of person-time at risk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 “prevalent control”, “cumulative”, “epidemic”, “exclusive”, “traditional”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100" b="0" i="0" u="none" strike="noStrike" cap="none" normalizeH="0" baseline="0" dirty="0" smtClean="0">
                          <a:ln>
                            <a:noFill/>
                          </a:ln>
                          <a:solidFill>
                            <a:schemeClr val="tx1"/>
                          </a:solidFill>
                          <a:effectLst/>
                          <a:latin typeface="Times New Roman" pitchFamily="18" charset="0"/>
                        </a:rPr>
                        <a:t>If disease incidence low in all exposure groups: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3968388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04800" y="-228600"/>
            <a:ext cx="8534400" cy="1143000"/>
          </a:xfrm>
        </p:spPr>
        <p:txBody>
          <a:bodyPr/>
          <a:lstStyle/>
          <a:p>
            <a:r>
              <a:rPr lang="en-US" altLang="en-US" sz="3200" b="1" dirty="0" smtClean="0"/>
              <a:t>What the OR in a case-control study estimates</a:t>
            </a:r>
          </a:p>
        </p:txBody>
      </p:sp>
      <p:sp>
        <p:nvSpPr>
          <p:cNvPr id="49154" name="Rectangle 3"/>
          <p:cNvSpPr>
            <a:spLocks noGrp="1" noChangeArrowheads="1"/>
          </p:cNvSpPr>
          <p:nvPr>
            <p:ph type="body" sz="half" idx="1"/>
          </p:nvPr>
        </p:nvSpPr>
        <p:spPr>
          <a:xfrm>
            <a:off x="762000" y="5334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nvPr>
        </p:nvGraphicFramePr>
        <p:xfrm>
          <a:off x="380999" y="1204647"/>
          <a:ext cx="8458201" cy="5409487"/>
        </p:xfrm>
        <a:graphic>
          <a:graphicData uri="http://schemas.openxmlformats.org/drawingml/2006/table">
            <a:tbl>
              <a:tblPr/>
              <a:tblGrid>
                <a:gridCol w="10668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gridCol w="2438401">
                  <a:extLst>
                    <a:ext uri="{9D8B030D-6E8A-4147-A177-3AD203B41FA5}">
                      <a16:colId xmlns:a16="http://schemas.microsoft.com/office/drawing/2014/main" xmlns="" val="20003"/>
                    </a:ext>
                  </a:extLst>
                </a:gridCol>
              </a:tblGrid>
              <a:tr h="624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Assumptions about Exposure Prevalence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814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5386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midpoint of study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Exposure and covariate prevalence is at steady state or changing linearly over time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hazard ratio</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smtClean="0">
                        <a:ln>
                          <a:noFill/>
                        </a:ln>
                        <a:solidFill>
                          <a:schemeClr val="tx1"/>
                        </a:solidFill>
                        <a:effectLst/>
                        <a:latin typeface="Times New Roman" pitchFamily="18" charset="0"/>
                      </a:endParaRP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any point, including after all cases identified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 Exposure and covariate prevalence is at steady state</a:t>
                      </a:r>
                    </a:p>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b) Exposure and/or covariates not at steady state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hazard ratio </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Hard to interpret odds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2202550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35" name="Object 31"/>
          <p:cNvGraphicFramePr>
            <a:graphicFrameLocks noChangeAspect="1"/>
          </p:cNvGraphicFramePr>
          <p:nvPr>
            <p:extLst/>
          </p:nvPr>
        </p:nvGraphicFramePr>
        <p:xfrm>
          <a:off x="2897188" y="1111250"/>
          <a:ext cx="4389437" cy="2786063"/>
        </p:xfrm>
        <a:graphic>
          <a:graphicData uri="http://schemas.openxmlformats.org/presentationml/2006/ole">
            <mc:AlternateContent xmlns:mc="http://schemas.openxmlformats.org/markup-compatibility/2006">
              <mc:Choice xmlns:v="urn:schemas-microsoft-com:vml" Requires="v">
                <p:oleObj spid="_x0000_s4101" name="Equation" r:id="rId4" imgW="1320480" imgH="838080" progId="Equation.3">
                  <p:embed/>
                </p:oleObj>
              </mc:Choice>
              <mc:Fallback>
                <p:oleObj name="Equation" r:id="rId4" imgW="1320480" imgH="838080" progId="Equation.3">
                  <p:embed/>
                  <p:pic>
                    <p:nvPicPr>
                      <p:cNvPr id="0" name=""/>
                      <p:cNvPicPr>
                        <a:picLocks noChangeAspect="1" noChangeArrowheads="1"/>
                      </p:cNvPicPr>
                      <p:nvPr/>
                    </p:nvPicPr>
                    <p:blipFill>
                      <a:blip r:embed="rId5"/>
                      <a:srcRect/>
                      <a:stretch>
                        <a:fillRect/>
                      </a:stretch>
                    </p:blipFill>
                    <p:spPr bwMode="auto">
                      <a:xfrm>
                        <a:off x="2897188" y="1111250"/>
                        <a:ext cx="4389437" cy="278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36" name="Rectangle 3"/>
          <p:cNvSpPr>
            <a:spLocks noChangeArrowheads="1"/>
          </p:cNvSpPr>
          <p:nvPr/>
        </p:nvSpPr>
        <p:spPr bwMode="auto">
          <a:xfrm>
            <a:off x="1447800" y="152400"/>
            <a:ext cx="6400800" cy="708025"/>
          </a:xfrm>
          <a:prstGeom prst="rect">
            <a:avLst/>
          </a:prstGeom>
          <a:noFill/>
          <a:ln w="9525">
            <a:noFill/>
            <a:miter lim="800000"/>
            <a:headEnd/>
            <a:tailEnd/>
          </a:ln>
        </p:spPr>
        <p:txBody>
          <a:bodyPr>
            <a:spAutoFit/>
          </a:bodyPr>
          <a:lstStyle/>
          <a:p>
            <a:pPr eaLnBrk="0" hangingPunct="0"/>
            <a:r>
              <a:rPr lang="en-US" altLang="en-US" sz="4000" b="1" dirty="0">
                <a:solidFill>
                  <a:srgbClr val="000000"/>
                </a:solidFill>
              </a:rPr>
              <a:t>Risk ratio in a cohort study</a:t>
            </a:r>
          </a:p>
        </p:txBody>
      </p:sp>
      <p:sp>
        <p:nvSpPr>
          <p:cNvPr id="21537" name="Text Box 4"/>
          <p:cNvSpPr txBox="1">
            <a:spLocks noChangeArrowheads="1"/>
          </p:cNvSpPr>
          <p:nvPr/>
        </p:nvSpPr>
        <p:spPr bwMode="auto">
          <a:xfrm>
            <a:off x="381000" y="2209800"/>
            <a:ext cx="2106613" cy="579438"/>
          </a:xfrm>
          <a:prstGeom prst="rect">
            <a:avLst/>
          </a:prstGeom>
          <a:noFill/>
          <a:ln w="9525">
            <a:noFill/>
            <a:miter lim="800000"/>
            <a:headEnd/>
            <a:tailEnd/>
          </a:ln>
        </p:spPr>
        <p:txBody>
          <a:bodyPr wrap="none">
            <a:spAutoFit/>
          </a:bodyPr>
          <a:lstStyle/>
          <a:p>
            <a:pPr eaLnBrk="0" hangingPunct="0"/>
            <a:r>
              <a:rPr lang="en-US" altLang="en-US" sz="3200" dirty="0">
                <a:solidFill>
                  <a:srgbClr val="000000"/>
                </a:solidFill>
              </a:rPr>
              <a:t>Risk ratio =</a:t>
            </a:r>
          </a:p>
        </p:txBody>
      </p:sp>
      <p:sp>
        <p:nvSpPr>
          <p:cNvPr id="21538" name="Text Box 5"/>
          <p:cNvSpPr txBox="1">
            <a:spLocks noChangeArrowheads="1"/>
          </p:cNvSpPr>
          <p:nvPr/>
        </p:nvSpPr>
        <p:spPr bwMode="auto">
          <a:xfrm>
            <a:off x="838200" y="4419600"/>
            <a:ext cx="184150" cy="457200"/>
          </a:xfrm>
          <a:prstGeom prst="rect">
            <a:avLst/>
          </a:prstGeom>
          <a:noFill/>
          <a:ln w="9525">
            <a:noFill/>
            <a:miter lim="800000"/>
            <a:headEnd/>
            <a:tailEnd/>
          </a:ln>
        </p:spPr>
        <p:txBody>
          <a:bodyPr wrap="none">
            <a:spAutoFit/>
          </a:bodyPr>
          <a:lstStyle/>
          <a:p>
            <a:pPr eaLnBrk="0" hangingPunct="0"/>
            <a:endParaRPr lang="en-US" altLang="en-US" dirty="0">
              <a:solidFill>
                <a:srgbClr val="000000"/>
              </a:solidFill>
            </a:endParaRPr>
          </a:p>
        </p:txBody>
      </p:sp>
      <p:sp>
        <p:nvSpPr>
          <p:cNvPr id="21539" name="Text Box 6"/>
          <p:cNvSpPr txBox="1">
            <a:spLocks noChangeArrowheads="1"/>
          </p:cNvSpPr>
          <p:nvPr/>
        </p:nvSpPr>
        <p:spPr bwMode="auto">
          <a:xfrm>
            <a:off x="266700" y="4419600"/>
            <a:ext cx="8572500" cy="2400657"/>
          </a:xfrm>
          <a:prstGeom prst="rect">
            <a:avLst/>
          </a:prstGeom>
          <a:noFill/>
          <a:ln w="9525">
            <a:noFill/>
            <a:miter lim="800000"/>
            <a:headEnd/>
            <a:tailEnd/>
          </a:ln>
        </p:spPr>
        <p:txBody>
          <a:bodyPr wrap="square">
            <a:spAutoFit/>
          </a:bodyPr>
          <a:lstStyle/>
          <a:p>
            <a:pPr marL="457200" indent="-457200" eaLnBrk="0" hangingPunct="0">
              <a:buFont typeface="Arial" panose="020B0604020202020204" pitchFamily="34" charset="0"/>
              <a:buChar char="•"/>
            </a:pPr>
            <a:r>
              <a:rPr lang="en-US" altLang="en-US" sz="2800" dirty="0" smtClean="0">
                <a:solidFill>
                  <a:srgbClr val="000000"/>
                </a:solidFill>
              </a:rPr>
              <a:t>We now have a ratio of 2 odds:  Odds of exposure in those with event (E</a:t>
            </a:r>
            <a:r>
              <a:rPr lang="en-US" altLang="en-US" sz="2800" baseline="-25000" dirty="0" smtClean="0">
                <a:solidFill>
                  <a:srgbClr val="000000"/>
                </a:solidFill>
              </a:rPr>
              <a:t>1</a:t>
            </a:r>
            <a:r>
              <a:rPr lang="en-US" altLang="en-US" sz="2800" dirty="0" smtClean="0">
                <a:solidFill>
                  <a:srgbClr val="000000"/>
                </a:solidFill>
              </a:rPr>
              <a:t>/E</a:t>
            </a:r>
            <a:r>
              <a:rPr lang="en-US" altLang="en-US" sz="2800" baseline="-25000" dirty="0" smtClean="0">
                <a:solidFill>
                  <a:srgbClr val="000000"/>
                </a:solidFill>
              </a:rPr>
              <a:t>0</a:t>
            </a:r>
            <a:r>
              <a:rPr lang="en-US" altLang="en-US" sz="2800" dirty="0" smtClean="0">
                <a:solidFill>
                  <a:srgbClr val="000000"/>
                </a:solidFill>
              </a:rPr>
              <a:t>) and odds of exposure in the cohort at baseline (N</a:t>
            </a:r>
            <a:r>
              <a:rPr lang="en-US" altLang="en-US" sz="2800" baseline="-25000" dirty="0" smtClean="0">
                <a:solidFill>
                  <a:srgbClr val="000000"/>
                </a:solidFill>
              </a:rPr>
              <a:t>1</a:t>
            </a:r>
            <a:r>
              <a:rPr lang="en-US" altLang="en-US" sz="2800" dirty="0" smtClean="0">
                <a:solidFill>
                  <a:srgbClr val="000000"/>
                </a:solidFill>
              </a:rPr>
              <a:t>/N</a:t>
            </a:r>
            <a:r>
              <a:rPr lang="en-US" altLang="en-US" sz="2800" baseline="-25000" dirty="0" smtClean="0">
                <a:solidFill>
                  <a:srgbClr val="000000"/>
                </a:solidFill>
              </a:rPr>
              <a:t>0</a:t>
            </a:r>
            <a:r>
              <a:rPr lang="en-US" altLang="en-US" sz="2800" dirty="0" smtClean="0">
                <a:solidFill>
                  <a:srgbClr val="000000"/>
                </a:solidFill>
              </a:rPr>
              <a:t>).</a:t>
            </a:r>
          </a:p>
          <a:p>
            <a:pPr marL="457200" indent="-457200" eaLnBrk="0" hangingPunct="0">
              <a:buFont typeface="Arial" panose="020B0604020202020204" pitchFamily="34" charset="0"/>
              <a:buChar char="•"/>
            </a:pPr>
            <a:endParaRPr lang="en-US" altLang="en-US" sz="1000" dirty="0" smtClean="0">
              <a:solidFill>
                <a:srgbClr val="000000"/>
              </a:solidFill>
            </a:endParaRPr>
          </a:p>
          <a:p>
            <a:pPr marL="457200" indent="-457200" eaLnBrk="0" hangingPunct="0">
              <a:buFont typeface="Arial" panose="020B0604020202020204" pitchFamily="34" charset="0"/>
              <a:buChar char="•"/>
            </a:pPr>
            <a:r>
              <a:rPr lang="en-US" altLang="en-US" sz="2800" dirty="0" smtClean="0">
                <a:solidFill>
                  <a:srgbClr val="000000"/>
                </a:solidFill>
              </a:rPr>
              <a:t>How </a:t>
            </a:r>
            <a:r>
              <a:rPr lang="en-US" altLang="en-US" sz="2800" dirty="0">
                <a:solidFill>
                  <a:srgbClr val="000000"/>
                </a:solidFill>
              </a:rPr>
              <a:t>can we estimate these two </a:t>
            </a:r>
            <a:r>
              <a:rPr lang="en-US" altLang="en-US" sz="2800" dirty="0" smtClean="0">
                <a:solidFill>
                  <a:srgbClr val="000000"/>
                </a:solidFill>
              </a:rPr>
              <a:t>odds with </a:t>
            </a:r>
            <a:r>
              <a:rPr lang="en-US" altLang="en-US" sz="2800" dirty="0">
                <a:solidFill>
                  <a:srgbClr val="000000"/>
                </a:solidFill>
              </a:rPr>
              <a:t>a case-control design? </a:t>
            </a:r>
          </a:p>
        </p:txBody>
      </p:sp>
      <p:sp>
        <p:nvSpPr>
          <p:cNvPr id="21540" name="Text Box 8"/>
          <p:cNvSpPr txBox="1">
            <a:spLocks noChangeArrowheads="1"/>
          </p:cNvSpPr>
          <p:nvPr/>
        </p:nvSpPr>
        <p:spPr bwMode="auto">
          <a:xfrm>
            <a:off x="609600" y="5562600"/>
            <a:ext cx="381000" cy="457200"/>
          </a:xfrm>
          <a:prstGeom prst="rect">
            <a:avLst/>
          </a:prstGeom>
          <a:noFill/>
          <a:ln w="9525">
            <a:noFill/>
            <a:miter lim="800000"/>
            <a:headEnd/>
            <a:tailEnd/>
          </a:ln>
        </p:spPr>
        <p:txBody>
          <a:bodyPr>
            <a:spAutoFit/>
          </a:bodyPr>
          <a:lstStyle/>
          <a:p>
            <a:pPr eaLnBrk="0" hangingPunct="0">
              <a:spcBef>
                <a:spcPct val="50000"/>
              </a:spcBef>
            </a:pPr>
            <a:endParaRPr lang="en-US" altLang="en-US" dirty="0">
              <a:solidFill>
                <a:srgbClr val="000000"/>
              </a:solidFill>
            </a:endParaRPr>
          </a:p>
        </p:txBody>
      </p:sp>
      <p:sp>
        <p:nvSpPr>
          <p:cNvPr id="21541" name="Text Box 9"/>
          <p:cNvSpPr txBox="1">
            <a:spLocks noChangeArrowheads="1"/>
          </p:cNvSpPr>
          <p:nvPr/>
        </p:nvSpPr>
        <p:spPr bwMode="auto">
          <a:xfrm>
            <a:off x="685800" y="5410200"/>
            <a:ext cx="533400" cy="579438"/>
          </a:xfrm>
          <a:prstGeom prst="rect">
            <a:avLst/>
          </a:prstGeom>
          <a:noFill/>
          <a:ln w="9525">
            <a:noFill/>
            <a:miter lim="800000"/>
            <a:headEnd/>
            <a:tailEnd/>
          </a:ln>
        </p:spPr>
        <p:txBody>
          <a:bodyPr>
            <a:spAutoFit/>
          </a:bodyPr>
          <a:lstStyle/>
          <a:p>
            <a:pPr eaLnBrk="0" hangingPunct="0"/>
            <a:endParaRPr lang="en-US" altLang="en-US" sz="3200" dirty="0">
              <a:solidFill>
                <a:srgbClr val="000000"/>
              </a:solidFill>
            </a:endParaRPr>
          </a:p>
        </p:txBody>
      </p:sp>
      <p:sp>
        <p:nvSpPr>
          <p:cNvPr id="21542" name="Text Box 12"/>
          <p:cNvSpPr txBox="1">
            <a:spLocks noChangeArrowheads="1"/>
          </p:cNvSpPr>
          <p:nvPr/>
        </p:nvSpPr>
        <p:spPr bwMode="auto">
          <a:xfrm>
            <a:off x="4876800" y="5334000"/>
            <a:ext cx="184150" cy="579438"/>
          </a:xfrm>
          <a:prstGeom prst="rect">
            <a:avLst/>
          </a:prstGeom>
          <a:noFill/>
          <a:ln w="9525">
            <a:noFill/>
            <a:miter lim="800000"/>
            <a:headEnd/>
            <a:tailEnd/>
          </a:ln>
        </p:spPr>
        <p:txBody>
          <a:bodyPr wrap="none">
            <a:spAutoFit/>
          </a:bodyPr>
          <a:lstStyle/>
          <a:p>
            <a:pPr eaLnBrk="0" hangingPunct="0"/>
            <a:endParaRPr lang="en-US" altLang="en-US" sz="3200" dirty="0">
              <a:solidFill>
                <a:srgbClr val="000000"/>
              </a:solidFill>
            </a:endParaRPr>
          </a:p>
        </p:txBody>
      </p:sp>
      <p:sp>
        <p:nvSpPr>
          <p:cNvPr id="21543" name="Text Box 15"/>
          <p:cNvSpPr txBox="1">
            <a:spLocks noChangeArrowheads="1"/>
          </p:cNvSpPr>
          <p:nvPr/>
        </p:nvSpPr>
        <p:spPr bwMode="auto">
          <a:xfrm>
            <a:off x="609600" y="3886200"/>
            <a:ext cx="7772400" cy="461665"/>
          </a:xfrm>
          <a:prstGeom prst="rect">
            <a:avLst/>
          </a:prstGeom>
          <a:noFill/>
          <a:ln w="9525">
            <a:noFill/>
            <a:miter lim="800000"/>
            <a:headEnd/>
            <a:tailEnd/>
          </a:ln>
        </p:spPr>
        <p:txBody>
          <a:bodyPr wrap="square">
            <a:spAutoFit/>
          </a:bodyPr>
          <a:lstStyle/>
          <a:p>
            <a:pPr eaLnBrk="0" hangingPunct="0">
              <a:spcBef>
                <a:spcPct val="50000"/>
              </a:spcBef>
            </a:pPr>
            <a:r>
              <a:rPr lang="en-US" altLang="en-US" dirty="0">
                <a:solidFill>
                  <a:srgbClr val="000000"/>
                </a:solidFill>
              </a:rPr>
              <a:t>In a fixed cohort study </a:t>
            </a:r>
            <a:r>
              <a:rPr lang="en-US" altLang="en-US" dirty="0" smtClean="0">
                <a:solidFill>
                  <a:srgbClr val="000000"/>
                </a:solidFill>
              </a:rPr>
              <a:t>with complete and equal follow-up T</a:t>
            </a:r>
            <a:endParaRPr lang="en-US" altLang="en-US" dirty="0">
              <a:solidFill>
                <a:srgbClr val="000000"/>
              </a:solidFill>
            </a:endParaRPr>
          </a:p>
        </p:txBody>
      </p:sp>
      <p:sp>
        <p:nvSpPr>
          <p:cNvPr id="11" name="Oval 5"/>
          <p:cNvSpPr>
            <a:spLocks noChangeArrowheads="1"/>
          </p:cNvSpPr>
          <p:nvPr/>
        </p:nvSpPr>
        <p:spPr bwMode="auto">
          <a:xfrm>
            <a:off x="6280727" y="1058790"/>
            <a:ext cx="1066800" cy="1447800"/>
          </a:xfrm>
          <a:prstGeom prst="ellipse">
            <a:avLst/>
          </a:prstGeom>
          <a:noFill/>
          <a:ln w="25400" algn="ctr">
            <a:solidFill>
              <a:srgbClr val="FF0000"/>
            </a:solidFill>
            <a:round/>
            <a:headEnd/>
            <a:tailEnd/>
          </a:ln>
        </p:spPr>
        <p:txBody>
          <a:bodyPr/>
          <a:lstStyle/>
          <a:p>
            <a:pPr eaLnBrk="0" hangingPunct="0"/>
            <a:endParaRPr lang="en-US" dirty="0">
              <a:solidFill>
                <a:srgbClr val="000000"/>
              </a:solidFill>
            </a:endParaRPr>
          </a:p>
        </p:txBody>
      </p:sp>
      <p:sp>
        <p:nvSpPr>
          <p:cNvPr id="13" name="Oval 5"/>
          <p:cNvSpPr>
            <a:spLocks noChangeArrowheads="1"/>
          </p:cNvSpPr>
          <p:nvPr/>
        </p:nvSpPr>
        <p:spPr bwMode="auto">
          <a:xfrm>
            <a:off x="6280727" y="2506590"/>
            <a:ext cx="1066800" cy="1447800"/>
          </a:xfrm>
          <a:prstGeom prst="ellipse">
            <a:avLst/>
          </a:prstGeom>
          <a:noFill/>
          <a:ln w="25400" algn="ctr">
            <a:solidFill>
              <a:srgbClr val="FF0000"/>
            </a:solidFill>
            <a:round/>
            <a:headEnd/>
            <a:tailEnd/>
          </a:ln>
        </p:spPr>
        <p:txBody>
          <a:bodyPr/>
          <a:lstStyle/>
          <a:p>
            <a:pPr eaLnBrk="0" hangingPunct="0"/>
            <a:endParaRPr lang="en-US" dirty="0">
              <a:solidFill>
                <a:srgbClr val="000000"/>
              </a:solidFill>
            </a:endParaRPr>
          </a:p>
        </p:txBody>
      </p:sp>
    </p:spTree>
    <p:extLst>
      <p:ext uri="{BB962C8B-B14F-4D97-AF65-F5344CB8AC3E}">
        <p14:creationId xmlns:p14="http://schemas.microsoft.com/office/powerpoint/2010/main" val="173789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a:spLocks noChangeArrowheads="1"/>
          </p:cNvSpPr>
          <p:nvPr/>
        </p:nvSpPr>
        <p:spPr bwMode="auto">
          <a:xfrm>
            <a:off x="1143000" y="3429000"/>
            <a:ext cx="228600" cy="1219200"/>
          </a:xfrm>
          <a:prstGeom prst="rect">
            <a:avLst/>
          </a:prstGeom>
          <a:solidFill>
            <a:srgbClr val="FF0000"/>
          </a:solidFill>
          <a:ln w="25400" algn="ctr">
            <a:solidFill>
              <a:srgbClr val="FF0000"/>
            </a:solidFill>
            <a:miter lim="800000"/>
            <a:headEnd/>
            <a:tailEnd/>
          </a:ln>
        </p:spPr>
        <p:txBody>
          <a:bodyPr anchor="ctr"/>
          <a:lstStyle/>
          <a:p>
            <a:pPr algn="ctr" fontAlgn="auto">
              <a:spcBef>
                <a:spcPts val="0"/>
              </a:spcBef>
              <a:spcAft>
                <a:spcPts val="0"/>
              </a:spcAft>
              <a:defRPr/>
            </a:pPr>
            <a:endParaRPr lang="en-US" sz="1800" dirty="0">
              <a:solidFill>
                <a:srgbClr val="FFFFFF"/>
              </a:solidFill>
              <a:latin typeface="Times New Roman"/>
            </a:endParaRPr>
          </a:p>
        </p:txBody>
      </p:sp>
      <p:cxnSp>
        <p:nvCxnSpPr>
          <p:cNvPr id="62" name="Straight Arrow Connector 61"/>
          <p:cNvCxnSpPr/>
          <p:nvPr/>
        </p:nvCxnSpPr>
        <p:spPr>
          <a:xfrm>
            <a:off x="1447800" y="63246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216" name="TextBox 75"/>
          <p:cNvSpPr txBox="1">
            <a:spLocks noChangeArrowheads="1"/>
          </p:cNvSpPr>
          <p:nvPr/>
        </p:nvSpPr>
        <p:spPr bwMode="auto">
          <a:xfrm>
            <a:off x="3922712" y="6324600"/>
            <a:ext cx="649288" cy="369887"/>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Time</a:t>
            </a:r>
          </a:p>
        </p:txBody>
      </p:sp>
      <p:sp>
        <p:nvSpPr>
          <p:cNvPr id="93217" name="Text Box 5"/>
          <p:cNvSpPr txBox="1">
            <a:spLocks noChangeArrowheads="1"/>
          </p:cNvSpPr>
          <p:nvPr/>
        </p:nvSpPr>
        <p:spPr bwMode="auto">
          <a:xfrm>
            <a:off x="231382" y="0"/>
            <a:ext cx="8379218" cy="1200329"/>
          </a:xfrm>
          <a:prstGeom prst="rect">
            <a:avLst/>
          </a:prstGeom>
          <a:noFill/>
          <a:ln w="9525">
            <a:noFill/>
            <a:miter lim="800000"/>
            <a:headEnd/>
            <a:tailEnd/>
          </a:ln>
        </p:spPr>
        <p:txBody>
          <a:bodyPr wrap="none">
            <a:spAutoFit/>
          </a:bodyPr>
          <a:lstStyle/>
          <a:p>
            <a:pPr algn="ctr" eaLnBrk="0" hangingPunct="0"/>
            <a:r>
              <a:rPr lang="en-US" sz="3600" b="1" dirty="0" smtClean="0">
                <a:solidFill>
                  <a:srgbClr val="000000"/>
                </a:solidFill>
              </a:rPr>
              <a:t>Case-cohort study design</a:t>
            </a:r>
            <a:r>
              <a:rPr lang="en-US" sz="3600" b="1" dirty="0">
                <a:solidFill>
                  <a:srgbClr val="000000"/>
                </a:solidFill>
              </a:rPr>
              <a:t>: </a:t>
            </a:r>
            <a:endParaRPr lang="en-US" sz="3600" b="1" dirty="0" smtClean="0">
              <a:solidFill>
                <a:srgbClr val="000000"/>
              </a:solidFill>
            </a:endParaRPr>
          </a:p>
          <a:p>
            <a:pPr algn="ctr" eaLnBrk="0" hangingPunct="0"/>
            <a:r>
              <a:rPr lang="en-US" sz="3600" dirty="0" smtClean="0">
                <a:solidFill>
                  <a:srgbClr val="000000"/>
                </a:solidFill>
              </a:rPr>
              <a:t>Sample </a:t>
            </a:r>
            <a:r>
              <a:rPr lang="en-US" sz="3600" dirty="0">
                <a:solidFill>
                  <a:srgbClr val="000000"/>
                </a:solidFill>
              </a:rPr>
              <a:t>baseline of </a:t>
            </a:r>
            <a:r>
              <a:rPr lang="en-US" sz="3600" dirty="0" smtClean="0">
                <a:solidFill>
                  <a:srgbClr val="000000"/>
                </a:solidFill>
              </a:rPr>
              <a:t>underlying cohort to get </a:t>
            </a:r>
            <a:endParaRPr lang="en-US" sz="3600" dirty="0">
              <a:solidFill>
                <a:srgbClr val="000000"/>
              </a:solidFill>
            </a:endParaRPr>
          </a:p>
        </p:txBody>
      </p:sp>
      <p:sp>
        <p:nvSpPr>
          <p:cNvPr id="36" name="Rectangle 35"/>
          <p:cNvSpPr>
            <a:spLocks noChangeArrowheads="1"/>
          </p:cNvSpPr>
          <p:nvPr/>
        </p:nvSpPr>
        <p:spPr bwMode="auto">
          <a:xfrm>
            <a:off x="1066800" y="3429000"/>
            <a:ext cx="4572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rgbClr val="FFFFFF"/>
                </a:solidFill>
                <a:latin typeface="Times New Roman"/>
              </a:rPr>
              <a:t>controls</a:t>
            </a:r>
            <a:endParaRPr lang="en-US" sz="1800" dirty="0">
              <a:solidFill>
                <a:srgbClr val="FFFFFF"/>
              </a:solidFill>
              <a:latin typeface="Times New Roman"/>
            </a:endParaRPr>
          </a:p>
        </p:txBody>
      </p:sp>
      <p:sp>
        <p:nvSpPr>
          <p:cNvPr id="37" name="Oval 36"/>
          <p:cNvSpPr/>
          <p:nvPr/>
        </p:nvSpPr>
        <p:spPr>
          <a:xfrm>
            <a:off x="2957189" y="178550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8" name="Oval 37"/>
          <p:cNvSpPr/>
          <p:nvPr/>
        </p:nvSpPr>
        <p:spPr>
          <a:xfrm>
            <a:off x="4495800" y="193790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9" name="Oval 38"/>
          <p:cNvSpPr/>
          <p:nvPr/>
        </p:nvSpPr>
        <p:spPr>
          <a:xfrm>
            <a:off x="6505702" y="2201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0" name="Oval 39"/>
          <p:cNvSpPr/>
          <p:nvPr/>
        </p:nvSpPr>
        <p:spPr>
          <a:xfrm>
            <a:off x="5410200" y="212236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1" name="Rectangle 40"/>
          <p:cNvSpPr/>
          <p:nvPr/>
        </p:nvSpPr>
        <p:spPr>
          <a:xfrm>
            <a:off x="7291451" y="1300956"/>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solidFill>
                  <a:srgbClr val="FFFFFF"/>
                </a:solidFill>
              </a:rPr>
              <a:t>cases</a:t>
            </a:r>
            <a:endParaRPr lang="en-US" sz="1800" dirty="0">
              <a:solidFill>
                <a:srgbClr val="FFFFFF"/>
              </a:solidFill>
            </a:endParaRPr>
          </a:p>
        </p:txBody>
      </p:sp>
      <p:graphicFrame>
        <p:nvGraphicFramePr>
          <p:cNvPr id="43" name="Object 42"/>
          <p:cNvGraphicFramePr>
            <a:graphicFrameLocks noChangeAspect="1"/>
          </p:cNvGraphicFramePr>
          <p:nvPr>
            <p:extLst/>
          </p:nvPr>
        </p:nvGraphicFramePr>
        <p:xfrm>
          <a:off x="8198924" y="2198255"/>
          <a:ext cx="546677" cy="1148022"/>
        </p:xfrm>
        <a:graphic>
          <a:graphicData uri="http://schemas.openxmlformats.org/presentationml/2006/ole">
            <mc:AlternateContent xmlns:mc="http://schemas.openxmlformats.org/markup-compatibility/2006">
              <mc:Choice xmlns:v="urn:schemas-microsoft-com:vml" Requires="v">
                <p:oleObj spid="_x0000_s5131" name="Equation" r:id="rId4" imgW="253800" imgH="533160" progId="Equation.3">
                  <p:embed/>
                </p:oleObj>
              </mc:Choice>
              <mc:Fallback>
                <p:oleObj name="Equation" r:id="rId4" imgW="253800" imgH="533160" progId="Equation.3">
                  <p:embed/>
                  <p:pic>
                    <p:nvPicPr>
                      <p:cNvPr id="0" name=""/>
                      <p:cNvPicPr/>
                      <p:nvPr/>
                    </p:nvPicPr>
                    <p:blipFill>
                      <a:blip r:embed="rId5"/>
                      <a:stretch>
                        <a:fillRect/>
                      </a:stretch>
                    </p:blipFill>
                    <p:spPr>
                      <a:xfrm>
                        <a:off x="8198924" y="2198255"/>
                        <a:ext cx="546677" cy="1148022"/>
                      </a:xfrm>
                      <a:prstGeom prst="rect">
                        <a:avLst/>
                      </a:prstGeom>
                    </p:spPr>
                  </p:pic>
                </p:oleObj>
              </mc:Fallback>
            </mc:AlternateContent>
          </a:graphicData>
        </a:graphic>
      </p:graphicFrame>
      <p:cxnSp>
        <p:nvCxnSpPr>
          <p:cNvPr id="3" name="Straight Arrow Connector 2"/>
          <p:cNvCxnSpPr/>
          <p:nvPr/>
        </p:nvCxnSpPr>
        <p:spPr bwMode="auto">
          <a:xfrm>
            <a:off x="7877302" y="1752600"/>
            <a:ext cx="252349" cy="36976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44" name="Object 43"/>
          <p:cNvGraphicFramePr>
            <a:graphicFrameLocks noChangeAspect="1"/>
          </p:cNvGraphicFramePr>
          <p:nvPr>
            <p:extLst/>
          </p:nvPr>
        </p:nvGraphicFramePr>
        <p:xfrm>
          <a:off x="241300" y="2438400"/>
          <a:ext cx="673100" cy="1144270"/>
        </p:xfrm>
        <a:graphic>
          <a:graphicData uri="http://schemas.openxmlformats.org/presentationml/2006/ole">
            <mc:AlternateContent xmlns:mc="http://schemas.openxmlformats.org/markup-compatibility/2006">
              <mc:Choice xmlns:v="urn:schemas-microsoft-com:vml" Requires="v">
                <p:oleObj spid="_x0000_s5132" name="Equation" r:id="rId6" imgW="253800" imgH="431640" progId="Equation.3">
                  <p:embed/>
                </p:oleObj>
              </mc:Choice>
              <mc:Fallback>
                <p:oleObj name="Equation" r:id="rId6" imgW="253800" imgH="431640" progId="Equation.3">
                  <p:embed/>
                  <p:pic>
                    <p:nvPicPr>
                      <p:cNvPr id="0" name=""/>
                      <p:cNvPicPr/>
                      <p:nvPr/>
                    </p:nvPicPr>
                    <p:blipFill>
                      <a:blip r:embed="rId7"/>
                      <a:stretch>
                        <a:fillRect/>
                      </a:stretch>
                    </p:blipFill>
                    <p:spPr>
                      <a:xfrm>
                        <a:off x="241300" y="2438400"/>
                        <a:ext cx="673100" cy="1144270"/>
                      </a:xfrm>
                      <a:prstGeom prst="rect">
                        <a:avLst/>
                      </a:prstGeom>
                    </p:spPr>
                  </p:pic>
                </p:oleObj>
              </mc:Fallback>
            </mc:AlternateContent>
          </a:graphicData>
        </a:graphic>
      </p:graphicFrame>
      <p:cxnSp>
        <p:nvCxnSpPr>
          <p:cNvPr id="15" name="Straight Arrow Connector 14"/>
          <p:cNvCxnSpPr>
            <a:stCxn id="6" idx="1"/>
          </p:cNvCxnSpPr>
          <p:nvPr/>
        </p:nvCxnSpPr>
        <p:spPr bwMode="auto">
          <a:xfrm flipH="1" flipV="1">
            <a:off x="805441" y="3657600"/>
            <a:ext cx="261359" cy="45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33" name="Object 32"/>
          <p:cNvGraphicFramePr>
            <a:graphicFrameLocks noChangeAspect="1"/>
          </p:cNvGraphicFramePr>
          <p:nvPr>
            <p:extLst/>
          </p:nvPr>
        </p:nvGraphicFramePr>
        <p:xfrm>
          <a:off x="8382000" y="381000"/>
          <a:ext cx="673100" cy="1144270"/>
        </p:xfrm>
        <a:graphic>
          <a:graphicData uri="http://schemas.openxmlformats.org/presentationml/2006/ole">
            <mc:AlternateContent xmlns:mc="http://schemas.openxmlformats.org/markup-compatibility/2006">
              <mc:Choice xmlns:v="urn:schemas-microsoft-com:vml" Requires="v">
                <p:oleObj spid="_x0000_s5133" name="Equation" r:id="rId8" imgW="253800" imgH="431640" progId="Equation.3">
                  <p:embed/>
                </p:oleObj>
              </mc:Choice>
              <mc:Fallback>
                <p:oleObj name="Equation" r:id="rId8" imgW="253800" imgH="431640" progId="Equation.3">
                  <p:embed/>
                  <p:pic>
                    <p:nvPicPr>
                      <p:cNvPr id="0" name=""/>
                      <p:cNvPicPr/>
                      <p:nvPr/>
                    </p:nvPicPr>
                    <p:blipFill>
                      <a:blip r:embed="rId7"/>
                      <a:stretch>
                        <a:fillRect/>
                      </a:stretch>
                    </p:blipFill>
                    <p:spPr>
                      <a:xfrm>
                        <a:off x="8382000" y="381000"/>
                        <a:ext cx="673100" cy="1144270"/>
                      </a:xfrm>
                      <a:prstGeom prst="rect">
                        <a:avLst/>
                      </a:prstGeom>
                    </p:spPr>
                  </p:pic>
                </p:oleObj>
              </mc:Fallback>
            </mc:AlternateContent>
          </a:graphicData>
        </a:graphic>
      </p:graphicFrame>
    </p:spTree>
    <p:extLst>
      <p:ext uri="{BB962C8B-B14F-4D97-AF65-F5344CB8AC3E}">
        <p14:creationId xmlns:p14="http://schemas.microsoft.com/office/powerpoint/2010/main" val="2248215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Canvas 33"/>
          <p:cNvGrpSpPr/>
          <p:nvPr/>
        </p:nvGrpSpPr>
        <p:grpSpPr>
          <a:xfrm>
            <a:off x="3141980" y="1511307"/>
            <a:ext cx="3981363" cy="2576830"/>
            <a:chOff x="-228513" y="0"/>
            <a:chExt cx="3981363" cy="2576830"/>
          </a:xfrm>
        </p:grpSpPr>
        <p:sp>
          <p:nvSpPr>
            <p:cNvPr id="15" name="Rectangle 14"/>
            <p:cNvSpPr/>
            <p:nvPr/>
          </p:nvSpPr>
          <p:spPr>
            <a:xfrm>
              <a:off x="0" y="0"/>
              <a:ext cx="3752850" cy="2576830"/>
            </a:xfrm>
            <a:prstGeom prst="rect">
              <a:avLst/>
            </a:prstGeom>
            <a:noFill/>
            <a:ln>
              <a:noFill/>
            </a:ln>
          </p:spPr>
        </p:sp>
        <p:cxnSp>
          <p:nvCxnSpPr>
            <p:cNvPr id="16" name="Line 5"/>
            <p:cNvCxnSpPr>
              <a:cxnSpLocks noChangeShapeType="1"/>
            </p:cNvCxnSpPr>
            <p:nvPr/>
          </p:nvCxnSpPr>
          <p:spPr bwMode="auto">
            <a:xfrm>
              <a:off x="144145" y="560705"/>
              <a:ext cx="770890" cy="0"/>
            </a:xfrm>
            <a:prstGeom prst="line">
              <a:avLst/>
            </a:prstGeom>
            <a:noFill/>
            <a:ln w="889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7" name="Line 6"/>
            <p:cNvCxnSpPr>
              <a:cxnSpLocks noChangeShapeType="1"/>
            </p:cNvCxnSpPr>
            <p:nvPr/>
          </p:nvCxnSpPr>
          <p:spPr bwMode="auto">
            <a:xfrm>
              <a:off x="103505" y="1652905"/>
              <a:ext cx="852805" cy="0"/>
            </a:xfrm>
            <a:prstGeom prst="line">
              <a:avLst/>
            </a:prstGeom>
            <a:noFill/>
            <a:ln w="889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8" name="Line 7"/>
            <p:cNvCxnSpPr>
              <a:cxnSpLocks noChangeShapeType="1"/>
            </p:cNvCxnSpPr>
            <p:nvPr/>
          </p:nvCxnSpPr>
          <p:spPr bwMode="auto">
            <a:xfrm>
              <a:off x="-228513" y="1079493"/>
              <a:ext cx="1628649" cy="9155"/>
            </a:xfrm>
            <a:prstGeom prst="line">
              <a:avLst/>
            </a:prstGeom>
            <a:noFill/>
            <a:ln w="17145">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9" name="Line 8"/>
            <p:cNvCxnSpPr>
              <a:cxnSpLocks noChangeShapeType="1"/>
            </p:cNvCxnSpPr>
            <p:nvPr/>
          </p:nvCxnSpPr>
          <p:spPr bwMode="auto">
            <a:xfrm>
              <a:off x="2573655" y="557530"/>
              <a:ext cx="476885" cy="0"/>
            </a:xfrm>
            <a:prstGeom prst="line">
              <a:avLst/>
            </a:prstGeom>
            <a:noFill/>
            <a:ln w="889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0" name="Line 9"/>
            <p:cNvCxnSpPr>
              <a:cxnSpLocks noChangeShapeType="1"/>
            </p:cNvCxnSpPr>
            <p:nvPr/>
          </p:nvCxnSpPr>
          <p:spPr bwMode="auto">
            <a:xfrm flipV="1">
              <a:off x="2115907" y="1657343"/>
              <a:ext cx="1408857" cy="2540"/>
            </a:xfrm>
            <a:prstGeom prst="line">
              <a:avLst/>
            </a:prstGeom>
            <a:noFill/>
            <a:ln w="889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1" name="Line 10"/>
            <p:cNvCxnSpPr>
              <a:cxnSpLocks noChangeShapeType="1"/>
            </p:cNvCxnSpPr>
            <p:nvPr/>
          </p:nvCxnSpPr>
          <p:spPr bwMode="auto">
            <a:xfrm>
              <a:off x="1963507" y="1079493"/>
              <a:ext cx="1619677" cy="2880"/>
            </a:xfrm>
            <a:prstGeom prst="line">
              <a:avLst/>
            </a:prstGeom>
            <a:noFill/>
            <a:ln w="17145">
              <a:solidFill>
                <a:srgbClr val="000000"/>
              </a:solidFill>
              <a:prstDash val="solid"/>
              <a:round/>
              <a:headEnd/>
              <a:tailEnd/>
            </a:ln>
            <a:extLst>
              <a:ext uri="{909E8E84-426E-40DD-AFC4-6F175D3DCCD1}">
                <a14:hiddenFill xmlns:a14="http://schemas.microsoft.com/office/drawing/2010/main">
                  <a:noFill/>
                </a14:hiddenFill>
              </a:ext>
            </a:extLst>
          </p:spPr>
        </p:cxnSp>
        <p:sp>
          <p:nvSpPr>
            <p:cNvPr id="22" name="Rectangle 21"/>
            <p:cNvSpPr>
              <a:spLocks noChangeArrowheads="1"/>
            </p:cNvSpPr>
            <p:nvPr/>
          </p:nvSpPr>
          <p:spPr bwMode="auto">
            <a:xfrm>
              <a:off x="2889885" y="822325"/>
              <a:ext cx="121285" cy="40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Bef>
                  <a:spcPts val="0"/>
                </a:spcBef>
                <a:spcAft>
                  <a:spcPts val="800"/>
                </a:spcAft>
              </a:pPr>
              <a:r>
                <a:rPr lang="en-US" sz="1900" dirty="0">
                  <a:solidFill>
                    <a:srgbClr val="000000"/>
                  </a:solidFill>
                  <a:ea typeface="Calibri" panose="020F0502020204030204" pitchFamily="34" charset="0"/>
                  <a:cs typeface="Times New Roman" panose="02020603050405020304" pitchFamily="18" charset="0"/>
                </a:rPr>
                <a:t>0</a:t>
              </a:r>
              <a:endPar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a:spLocks noChangeArrowheads="1"/>
            </p:cNvSpPr>
            <p:nvPr/>
          </p:nvSpPr>
          <p:spPr bwMode="auto">
            <a:xfrm>
              <a:off x="2889885" y="298450"/>
              <a:ext cx="121285" cy="40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Bef>
                  <a:spcPts val="0"/>
                </a:spcBef>
                <a:spcAft>
                  <a:spcPts val="800"/>
                </a:spcAft>
              </a:pPr>
              <a:r>
                <a:rPr lang="en-US" sz="1900" dirty="0">
                  <a:solidFill>
                    <a:srgbClr val="000000"/>
                  </a:solidFill>
                  <a:ea typeface="Calibri" panose="020F0502020204030204" pitchFamily="34" charset="0"/>
                  <a:cs typeface="Times New Roman" panose="02020603050405020304" pitchFamily="18" charset="0"/>
                </a:rPr>
                <a:t>1</a:t>
              </a:r>
              <a:endPar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p:cNvSpPr>
              <a:spLocks noChangeArrowheads="1"/>
            </p:cNvSpPr>
            <p:nvPr/>
          </p:nvSpPr>
          <p:spPr bwMode="auto">
            <a:xfrm>
              <a:off x="586740" y="1363973"/>
              <a:ext cx="121285" cy="40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Bef>
                  <a:spcPts val="0"/>
                </a:spcBef>
                <a:spcAft>
                  <a:spcPts val="800"/>
                </a:spcAft>
              </a:pPr>
              <a:r>
                <a:rPr lang="en-US" sz="1900" dirty="0">
                  <a:solidFill>
                    <a:srgbClr val="000000"/>
                  </a:solidFill>
                  <a:ea typeface="Calibri" panose="020F0502020204030204" pitchFamily="34" charset="0"/>
                  <a:cs typeface="Times New Roman" panose="02020603050405020304" pitchFamily="18" charset="0"/>
                </a:rPr>
                <a:t>0</a:t>
              </a:r>
              <a:endPar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p:cNvSpPr>
              <a:spLocks noChangeArrowheads="1"/>
            </p:cNvSpPr>
            <p:nvPr/>
          </p:nvSpPr>
          <p:spPr bwMode="auto">
            <a:xfrm>
              <a:off x="584835" y="298450"/>
              <a:ext cx="121285" cy="40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Bef>
                  <a:spcPts val="0"/>
                </a:spcBef>
                <a:spcAft>
                  <a:spcPts val="800"/>
                </a:spcAft>
              </a:pPr>
              <a:r>
                <a:rPr lang="en-US" sz="1900" dirty="0">
                  <a:solidFill>
                    <a:srgbClr val="000000"/>
                  </a:solidFill>
                  <a:ea typeface="Calibri" panose="020F0502020204030204" pitchFamily="34" charset="0"/>
                  <a:cs typeface="Times New Roman" panose="02020603050405020304" pitchFamily="18" charset="0"/>
                </a:rPr>
                <a:t>1</a:t>
              </a:r>
              <a:endPar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p:cNvSpPr>
              <a:spLocks noChangeArrowheads="1"/>
            </p:cNvSpPr>
            <p:nvPr/>
          </p:nvSpPr>
          <p:spPr bwMode="auto">
            <a:xfrm>
              <a:off x="1925955" y="1134745"/>
              <a:ext cx="8191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Bef>
                  <a:spcPts val="0"/>
                </a:spcBef>
                <a:spcAft>
                  <a:spcPts val="800"/>
                </a:spcAft>
              </a:pP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27" name="Rectangle 26"/>
            <p:cNvSpPr>
              <a:spLocks noChangeArrowheads="1"/>
            </p:cNvSpPr>
            <p:nvPr/>
          </p:nvSpPr>
          <p:spPr bwMode="auto">
            <a:xfrm>
              <a:off x="1552575" y="1134745"/>
              <a:ext cx="8191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Bef>
                  <a:spcPts val="0"/>
                </a:spcBef>
                <a:spcAft>
                  <a:spcPts val="800"/>
                </a:spcAft>
              </a:pP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28" name="Rectangle 27"/>
            <p:cNvSpPr>
              <a:spLocks noChangeArrowheads="1"/>
            </p:cNvSpPr>
            <p:nvPr/>
          </p:nvSpPr>
          <p:spPr bwMode="auto">
            <a:xfrm>
              <a:off x="2614930" y="542290"/>
              <a:ext cx="343535"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Bef>
                  <a:spcPts val="0"/>
                </a:spcBef>
                <a:spcAft>
                  <a:spcPts val="800"/>
                </a:spcAft>
              </a:pPr>
              <a:r>
                <a:rPr lang="en-US" sz="3200" i="1" dirty="0">
                  <a:solidFill>
                    <a:srgbClr val="000000"/>
                  </a:solidFill>
                  <a:ea typeface="Calibri" panose="020F0502020204030204" pitchFamily="34" charset="0"/>
                  <a:cs typeface="Times New Roman" panose="02020603050405020304" pitchFamily="18" charset="0"/>
                </a:rPr>
                <a:t>E</a:t>
              </a:r>
              <a:endPar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p:cNvSpPr>
              <a:spLocks noChangeArrowheads="1"/>
            </p:cNvSpPr>
            <p:nvPr/>
          </p:nvSpPr>
          <p:spPr bwMode="auto">
            <a:xfrm>
              <a:off x="2640965" y="40005"/>
              <a:ext cx="343535"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Bef>
                  <a:spcPts val="0"/>
                </a:spcBef>
                <a:spcAft>
                  <a:spcPts val="800"/>
                </a:spcAft>
              </a:pPr>
              <a:r>
                <a:rPr lang="en-US" sz="3200" i="1" dirty="0">
                  <a:solidFill>
                    <a:srgbClr val="000000"/>
                  </a:solidFill>
                  <a:ea typeface="Calibri" panose="020F0502020204030204" pitchFamily="34" charset="0"/>
                  <a:cs typeface="Times New Roman" panose="02020603050405020304" pitchFamily="18" charset="0"/>
                </a:rPr>
                <a:t>E</a:t>
              </a:r>
              <a:endPar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p:cNvSpPr>
              <a:spLocks noChangeArrowheads="1"/>
            </p:cNvSpPr>
            <p:nvPr/>
          </p:nvSpPr>
          <p:spPr bwMode="auto">
            <a:xfrm>
              <a:off x="565150" y="1704975"/>
              <a:ext cx="8191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Bef>
                  <a:spcPts val="0"/>
                </a:spcBef>
                <a:spcAft>
                  <a:spcPts val="800"/>
                </a:spcAft>
              </a:pP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31" name="Rectangle 30"/>
            <p:cNvSpPr>
              <a:spLocks noChangeArrowheads="1"/>
            </p:cNvSpPr>
            <p:nvPr/>
          </p:nvSpPr>
          <p:spPr bwMode="auto">
            <a:xfrm>
              <a:off x="332740" y="1079493"/>
              <a:ext cx="343535"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Bef>
                  <a:spcPts val="0"/>
                </a:spcBef>
                <a:spcAft>
                  <a:spcPts val="800"/>
                </a:spcAft>
              </a:pPr>
              <a:r>
                <a:rPr lang="en-US" sz="3200" i="1" dirty="0">
                  <a:solidFill>
                    <a:srgbClr val="000000"/>
                  </a:solidFill>
                  <a:ea typeface="Calibri" panose="020F0502020204030204" pitchFamily="34" charset="0"/>
                  <a:cs typeface="Times New Roman" panose="02020603050405020304" pitchFamily="18" charset="0"/>
                </a:rPr>
                <a:t>E</a:t>
              </a:r>
              <a:endPar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p:cNvSpPr>
              <a:spLocks noChangeArrowheads="1"/>
            </p:cNvSpPr>
            <p:nvPr/>
          </p:nvSpPr>
          <p:spPr bwMode="auto">
            <a:xfrm>
              <a:off x="565150" y="612775"/>
              <a:ext cx="8191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Bef>
                  <a:spcPts val="0"/>
                </a:spcBef>
                <a:spcAft>
                  <a:spcPts val="800"/>
                </a:spcAft>
              </a:pP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34" name="Rectangle 33"/>
            <p:cNvSpPr>
              <a:spLocks noChangeArrowheads="1"/>
            </p:cNvSpPr>
            <p:nvPr/>
          </p:nvSpPr>
          <p:spPr bwMode="auto">
            <a:xfrm>
              <a:off x="353060" y="43180"/>
              <a:ext cx="343535"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Bef>
                  <a:spcPts val="0"/>
                </a:spcBef>
                <a:spcAft>
                  <a:spcPts val="800"/>
                </a:spcAft>
              </a:pPr>
              <a:r>
                <a:rPr lang="en-US" sz="3200" i="1" dirty="0">
                  <a:solidFill>
                    <a:srgbClr val="000000"/>
                  </a:solidFill>
                  <a:ea typeface="Calibri" panose="020F0502020204030204" pitchFamily="34" charset="0"/>
                  <a:cs typeface="Times New Roman" panose="02020603050405020304" pitchFamily="18" charset="0"/>
                </a:rPr>
                <a:t>E</a:t>
              </a:r>
              <a:endPar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p:cNvSpPr>
              <a:spLocks noChangeArrowheads="1"/>
            </p:cNvSpPr>
            <p:nvPr/>
          </p:nvSpPr>
          <p:spPr bwMode="auto">
            <a:xfrm>
              <a:off x="1608455" y="822325"/>
              <a:ext cx="223520" cy="63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Bef>
                  <a:spcPts val="0"/>
                </a:spcBef>
                <a:spcAft>
                  <a:spcPts val="800"/>
                </a:spcAft>
              </a:pPr>
              <a:r>
                <a:rPr lang="en-US" sz="3200" dirty="0">
                  <a:solidFill>
                    <a:srgbClr val="000000"/>
                  </a:solidFill>
                  <a:latin typeface="Symbol" panose="05050102010706020507" pitchFamily="18" charset="2"/>
                  <a:ea typeface="Calibri" panose="020F0502020204030204" pitchFamily="34" charset="0"/>
                  <a:cs typeface="Symbol" panose="05050102010706020507" pitchFamily="18" charset="2"/>
                </a:rPr>
                <a:t>=</a:t>
              </a:r>
              <a:endPar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7" name="Rectangle 36"/>
                <p:cNvSpPr>
                  <a:spLocks noChangeArrowheads="1"/>
                </p:cNvSpPr>
                <p:nvPr/>
              </p:nvSpPr>
              <p:spPr bwMode="auto">
                <a:xfrm>
                  <a:off x="2078650" y="1134745"/>
                  <a:ext cx="1424942" cy="424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none" lIns="0" tIns="0" rIns="0" bIns="0" anchor="t" anchorCtr="0">
                  <a:spAutoFit/>
                </a:bodyPr>
                <a:lstStyle/>
                <a:p>
                  <a:pPr>
                    <a:lnSpc>
                      <a:spcPct val="106000"/>
                    </a:lnSpc>
                    <a:spcBef>
                      <a:spcPts val="0"/>
                    </a:spcBef>
                    <a:spcAft>
                      <a:spcPts val="800"/>
                    </a:spcAft>
                  </a:pPr>
                  <a14:m>
                    <m:oMath xmlns:m="http://schemas.openxmlformats.org/officeDocument/2006/math">
                      <m:func>
                        <m:funcPr>
                          <m:ctrlPr>
                            <a:rPr lang="en-US" sz="2000" i="1">
                              <a:solidFill>
                                <a:srgbClr val="000000"/>
                              </a:solidFill>
                              <a:latin typeface="Cambria Math" panose="02040503050406030204" pitchFamily="18" charset="0"/>
                              <a:ea typeface="Calibri" panose="020F0502020204030204" pitchFamily="34" charset="0"/>
                            </a:rPr>
                          </m:ctrlPr>
                        </m:funcPr>
                        <m:fName>
                          <m:limLow>
                            <m:limLowPr>
                              <m:ctrlPr>
                                <a:rPr lang="en-US" sz="2000" i="1">
                                  <a:solidFill>
                                    <a:srgbClr val="000000"/>
                                  </a:solidFill>
                                  <a:latin typeface="Cambria Math" panose="02040503050406030204" pitchFamily="18" charset="0"/>
                                  <a:ea typeface="Calibri" panose="020F0502020204030204" pitchFamily="34" charset="0"/>
                                </a:rPr>
                              </m:ctrlPr>
                            </m:limLowPr>
                            <m:e>
                              <m:r>
                                <m:rPr>
                                  <m:sty m:val="p"/>
                                </m:rPr>
                                <a:rPr lang="en-US" sz="2000">
                                  <a:solidFill>
                                    <a:srgbClr val="000000"/>
                                  </a:solidFill>
                                  <a:latin typeface="Cambria Math" panose="02040503050406030204" pitchFamily="18" charset="0"/>
                                  <a:ea typeface="Calibri" panose="020F0502020204030204" pitchFamily="34" charset="0"/>
                                </a:rPr>
                                <m:t>lim</m:t>
                              </m:r>
                            </m:e>
                            <m:lim>
                              <m:r>
                                <a:rPr lang="en-US" sz="2000" i="1">
                                  <a:solidFill>
                                    <a:srgbClr val="000000"/>
                                  </a:solidFill>
                                  <a:latin typeface="Cambria Math" panose="02040503050406030204" pitchFamily="18" charset="0"/>
                                  <a:ea typeface="Calibri" panose="020F0502020204030204" pitchFamily="34" charset="0"/>
                                </a:rPr>
                                <m:t>∆</m:t>
                              </m:r>
                              <m:r>
                                <a:rPr lang="en-US" sz="2000" i="1">
                                  <a:solidFill>
                                    <a:srgbClr val="000000"/>
                                  </a:solidFill>
                                  <a:latin typeface="Cambria Math" panose="02040503050406030204" pitchFamily="18" charset="0"/>
                                  <a:ea typeface="Calibri" panose="020F0502020204030204" pitchFamily="34" charset="0"/>
                                </a:rPr>
                                <m:t>𝑡</m:t>
                              </m:r>
                              <m:r>
                                <a:rPr lang="en-US" sz="2000" i="1">
                                  <a:solidFill>
                                    <a:srgbClr val="000000"/>
                                  </a:solidFill>
                                  <a:latin typeface="Cambria Math" panose="02040503050406030204" pitchFamily="18" charset="0"/>
                                  <a:ea typeface="Calibri" panose="020F0502020204030204" pitchFamily="34" charset="0"/>
                                </a:rPr>
                                <m:t>→0</m:t>
                              </m:r>
                            </m:lim>
                          </m:limLow>
                        </m:fName>
                        <m:e>
                          <m:r>
                            <m:rPr>
                              <m:sty m:val="p"/>
                            </m:rPr>
                            <a:rPr lang="en-US" sz="2000">
                              <a:solidFill>
                                <a:srgbClr val="000000"/>
                              </a:solidFill>
                              <a:latin typeface="Cambria Math" panose="02040503050406030204" pitchFamily="18" charset="0"/>
                              <a:ea typeface="Calibri" panose="020F0502020204030204" pitchFamily="34" charset="0"/>
                              <a:cs typeface="Symbol" panose="05050102010706020507" pitchFamily="18" charset="2"/>
                            </a:rPr>
                            <m:t>N</m:t>
                          </m:r>
                          <m:r>
                            <a:rPr lang="en-US" sz="2000" baseline="-25000">
                              <a:solidFill>
                                <a:srgbClr val="000000"/>
                              </a:solidFill>
                              <a:latin typeface="Cambria Math" panose="02040503050406030204" pitchFamily="18" charset="0"/>
                              <a:ea typeface="Calibri" panose="020F0502020204030204" pitchFamily="34" charset="0"/>
                              <a:cs typeface="Symbol" panose="05050102010706020507" pitchFamily="18" charset="2"/>
                            </a:rPr>
                            <m:t>1</m:t>
                          </m:r>
                          <m:r>
                            <a:rPr lang="en-US" sz="2000">
                              <a:solidFill>
                                <a:srgbClr val="000000"/>
                              </a:solidFill>
                              <a:latin typeface="Cambria Math" panose="02040503050406030204" pitchFamily="18" charset="0"/>
                              <a:ea typeface="Calibri" panose="020F0502020204030204" pitchFamily="34" charset="0"/>
                              <a:cs typeface="Symbol" panose="05050102010706020507" pitchFamily="18" charset="2"/>
                            </a:rPr>
                            <m:t>×</m:t>
                          </m:r>
                          <m:r>
                            <a:rPr lang="en-US" sz="2000" i="1">
                              <a:solidFill>
                                <a:srgbClr val="000000"/>
                              </a:solidFill>
                              <a:latin typeface="Cambria Math" panose="02040503050406030204" pitchFamily="18" charset="0"/>
                              <a:ea typeface="Calibri" panose="020F0502020204030204" pitchFamily="34" charset="0"/>
                            </a:rPr>
                            <m:t>∆</m:t>
                          </m:r>
                          <m:r>
                            <m:rPr>
                              <m:sty m:val="p"/>
                            </m:rPr>
                            <a:rPr lang="en-US" sz="2000">
                              <a:solidFill>
                                <a:srgbClr val="000000"/>
                              </a:solidFill>
                              <a:latin typeface="Cambria Math" panose="02040503050406030204" pitchFamily="18" charset="0"/>
                              <a:ea typeface="Calibri" panose="020F0502020204030204" pitchFamily="34" charset="0"/>
                              <a:cs typeface="Symbol" panose="05050102010706020507" pitchFamily="18" charset="2"/>
                            </a:rPr>
                            <m:t>t</m:t>
                          </m:r>
                        </m:e>
                      </m:func>
                    </m:oMath>
                  </a14:m>
                  <a:r>
                    <a:rPr lang="en-US" sz="2000" baseline="-25000" dirty="0">
                      <a:solidFill>
                        <a:srgbClr val="000000"/>
                      </a:solidFill>
                      <a:latin typeface="Cambria Math" panose="02040503050406030204" pitchFamily="18" charset="0"/>
                      <a:ea typeface="Calibri" panose="020F0502020204030204" pitchFamily="34" charset="0"/>
                    </a:rPr>
                    <a:t>1</a:t>
                  </a:r>
                  <a:endParaRPr lang="en-US" sz="1200" dirty="0">
                    <a:solidFill>
                      <a:srgbClr val="000000"/>
                    </a:solidFill>
                    <a:ea typeface="Malgun Gothic" panose="020B0503020000020004" pitchFamily="34" charset="-127"/>
                  </a:endParaRPr>
                </a:p>
              </p:txBody>
            </p:sp>
          </mc:Choice>
          <mc:Fallback xmlns="">
            <p:sp>
              <p:nvSpPr>
                <p:cNvPr id="37" name="Rectangle 36"/>
                <p:cNvSpPr>
                  <a:spLocks noRot="1" noChangeAspect="1" noMove="1" noResize="1" noEditPoints="1" noAdjustHandles="1" noChangeArrowheads="1" noChangeShapeType="1" noTextEdit="1"/>
                </p:cNvSpPr>
                <p:nvPr/>
              </p:nvSpPr>
              <p:spPr bwMode="auto">
                <a:xfrm>
                  <a:off x="2078650" y="1134745"/>
                  <a:ext cx="1424942" cy="424925"/>
                </a:xfrm>
                <a:prstGeom prst="rect">
                  <a:avLst/>
                </a:prstGeom>
                <a:blipFill rotWithShape="0">
                  <a:blip r:embed="rId4"/>
                  <a:stretch>
                    <a:fillRect l="-4701" r="-5128"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a:spLocks noChangeArrowheads="1"/>
                </p:cNvSpPr>
                <p:nvPr/>
              </p:nvSpPr>
              <p:spPr bwMode="auto">
                <a:xfrm>
                  <a:off x="1887307" y="1712255"/>
                  <a:ext cx="1811020" cy="5187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square" lIns="0" tIns="0" rIns="0" bIns="0" anchor="t" anchorCtr="0">
                  <a:spAutoFit/>
                </a:bodyPr>
                <a:lstStyle/>
                <a:p>
                  <a:pPr>
                    <a:lnSpc>
                      <a:spcPct val="105000"/>
                    </a:lnSpc>
                    <a:spcBef>
                      <a:spcPts val="0"/>
                    </a:spcBef>
                    <a:spcAft>
                      <a:spcPts val="800"/>
                    </a:spcAft>
                  </a:pPr>
                  <a14:m>
                    <m:oMathPara xmlns:m="http://schemas.openxmlformats.org/officeDocument/2006/math">
                      <m:oMathParaPr>
                        <m:jc m:val="centerGroup"/>
                      </m:oMathParaPr>
                      <m:oMath xmlns:m="http://schemas.openxmlformats.org/officeDocument/2006/math">
                        <m:func>
                          <m:funcPr>
                            <m:ctrlPr>
                              <a:rPr lang="en-US" sz="2000" i="1">
                                <a:solidFill>
                                  <a:srgbClr val="000000"/>
                                </a:solidFill>
                                <a:latin typeface="Cambria Math" panose="02040503050406030204" pitchFamily="18" charset="0"/>
                                <a:ea typeface="Calibri" panose="020F0502020204030204" pitchFamily="34" charset="0"/>
                              </a:rPr>
                            </m:ctrlPr>
                          </m:funcPr>
                          <m:fName>
                            <m:limLow>
                              <m:limLowPr>
                                <m:ctrlPr>
                                  <a:rPr lang="en-US" sz="2000" i="1">
                                    <a:solidFill>
                                      <a:srgbClr val="000000"/>
                                    </a:solidFill>
                                    <a:latin typeface="Cambria Math" panose="02040503050406030204" pitchFamily="18" charset="0"/>
                                    <a:ea typeface="Calibri" panose="020F0502020204030204" pitchFamily="34" charset="0"/>
                                  </a:rPr>
                                </m:ctrlPr>
                              </m:limLowPr>
                              <m:e>
                                <m:r>
                                  <m:rPr>
                                    <m:sty m:val="p"/>
                                  </m:rPr>
                                  <a:rPr lang="en-US" sz="2000">
                                    <a:solidFill>
                                      <a:srgbClr val="000000"/>
                                    </a:solidFill>
                                    <a:latin typeface="Cambria Math" panose="02040503050406030204" pitchFamily="18" charset="0"/>
                                    <a:ea typeface="Calibri" panose="020F0502020204030204" pitchFamily="34" charset="0"/>
                                  </a:rPr>
                                  <m:t>lim</m:t>
                                </m:r>
                              </m:e>
                              <m:lim>
                                <m:r>
                                  <a:rPr lang="en-US" sz="2000" i="1">
                                    <a:solidFill>
                                      <a:srgbClr val="000000"/>
                                    </a:solidFill>
                                    <a:latin typeface="Cambria Math" panose="02040503050406030204" pitchFamily="18" charset="0"/>
                                    <a:ea typeface="Calibri" panose="020F0502020204030204" pitchFamily="34" charset="0"/>
                                  </a:rPr>
                                  <m:t>∆</m:t>
                                </m:r>
                                <m:r>
                                  <a:rPr lang="en-US" sz="2000" i="1">
                                    <a:solidFill>
                                      <a:srgbClr val="000000"/>
                                    </a:solidFill>
                                    <a:latin typeface="Cambria Math" panose="02040503050406030204" pitchFamily="18" charset="0"/>
                                    <a:ea typeface="Calibri" panose="020F0502020204030204" pitchFamily="34" charset="0"/>
                                  </a:rPr>
                                  <m:t>𝑡</m:t>
                                </m:r>
                                <m:r>
                                  <a:rPr lang="en-US" sz="2000" i="1">
                                    <a:solidFill>
                                      <a:srgbClr val="000000"/>
                                    </a:solidFill>
                                    <a:latin typeface="Cambria Math" panose="02040503050406030204" pitchFamily="18" charset="0"/>
                                    <a:ea typeface="Calibri" panose="020F0502020204030204" pitchFamily="34" charset="0"/>
                                  </a:rPr>
                                  <m:t>→0</m:t>
                                </m:r>
                              </m:lim>
                            </m:limLow>
                          </m:fName>
                          <m:e>
                            <m:r>
                              <m:rPr>
                                <m:sty m:val="p"/>
                              </m:rPr>
                              <a:rPr lang="en-US" sz="2000">
                                <a:solidFill>
                                  <a:srgbClr val="000000"/>
                                </a:solidFill>
                                <a:latin typeface="Cambria Math" panose="02040503050406030204" pitchFamily="18" charset="0"/>
                                <a:ea typeface="Calibri" panose="020F0502020204030204" pitchFamily="34" charset="0"/>
                                <a:cs typeface="Symbol" panose="05050102010706020507" pitchFamily="18" charset="2"/>
                              </a:rPr>
                              <m:t>N</m:t>
                            </m:r>
                            <m:r>
                              <a:rPr lang="en-US" sz="2000" baseline="-25000">
                                <a:solidFill>
                                  <a:srgbClr val="000000"/>
                                </a:solidFill>
                                <a:latin typeface="Cambria Math" panose="02040503050406030204" pitchFamily="18" charset="0"/>
                                <a:ea typeface="Calibri" panose="020F0502020204030204" pitchFamily="34" charset="0"/>
                                <a:cs typeface="Symbol" panose="05050102010706020507" pitchFamily="18" charset="2"/>
                              </a:rPr>
                              <m:t>0</m:t>
                            </m:r>
                            <m:r>
                              <a:rPr lang="en-US" sz="2000">
                                <a:solidFill>
                                  <a:srgbClr val="000000"/>
                                </a:solidFill>
                                <a:latin typeface="Cambria Math" panose="02040503050406030204" pitchFamily="18" charset="0"/>
                                <a:ea typeface="Calibri" panose="020F0502020204030204" pitchFamily="34" charset="0"/>
                                <a:cs typeface="Symbol" panose="05050102010706020507" pitchFamily="18" charset="2"/>
                              </a:rPr>
                              <m:t>×</m:t>
                            </m:r>
                            <m:r>
                              <a:rPr lang="en-US" sz="2000" i="1">
                                <a:solidFill>
                                  <a:srgbClr val="000000"/>
                                </a:solidFill>
                                <a:latin typeface="Cambria Math" panose="02040503050406030204" pitchFamily="18" charset="0"/>
                                <a:ea typeface="Calibri" panose="020F0502020204030204" pitchFamily="34" charset="0"/>
                              </a:rPr>
                              <m:t>∆</m:t>
                            </m:r>
                            <m:r>
                              <m:rPr>
                                <m:sty m:val="p"/>
                              </m:rPr>
                              <a:rPr lang="en-US" sz="2000">
                                <a:solidFill>
                                  <a:srgbClr val="000000"/>
                                </a:solidFill>
                                <a:latin typeface="Cambria Math" panose="02040503050406030204" pitchFamily="18" charset="0"/>
                                <a:ea typeface="Calibri" panose="020F0502020204030204" pitchFamily="34" charset="0"/>
                                <a:cs typeface="Symbol" panose="05050102010706020507" pitchFamily="18" charset="2"/>
                              </a:rPr>
                              <m:t>t</m:t>
                            </m:r>
                          </m:e>
                        </m:func>
                        <m:r>
                          <a:rPr lang="en-US" sz="2000" i="1" baseline="-25000">
                            <a:solidFill>
                              <a:srgbClr val="000000"/>
                            </a:solidFill>
                            <a:latin typeface="Cambria Math" panose="02040503050406030204" pitchFamily="18" charset="0"/>
                            <a:ea typeface="Calibri" panose="020F0502020204030204" pitchFamily="34" charset="0"/>
                          </a:rPr>
                          <m:t>0</m:t>
                        </m:r>
                      </m:oMath>
                    </m:oMathPara>
                  </a14:m>
                  <a:endParaRPr lang="en-US" sz="1200" baseline="-25000" dirty="0">
                    <a:solidFill>
                      <a:srgbClr val="000000"/>
                    </a:solidFill>
                    <a:ea typeface="Malgun Gothic" panose="020B0503020000020004" pitchFamily="34" charset="-127"/>
                  </a:endParaRPr>
                </a:p>
              </p:txBody>
            </p:sp>
          </mc:Choice>
          <mc:Fallback xmlns="">
            <p:sp>
              <p:nvSpPr>
                <p:cNvPr id="38" name="Rectangle 37"/>
                <p:cNvSpPr>
                  <a:spLocks noRot="1" noChangeAspect="1" noMove="1" noResize="1" noEditPoints="1" noAdjustHandles="1" noChangeArrowheads="1" noChangeShapeType="1" noTextEdit="1"/>
                </p:cNvSpPr>
                <p:nvPr/>
              </p:nvSpPr>
              <p:spPr bwMode="auto">
                <a:xfrm>
                  <a:off x="1887307" y="1712255"/>
                  <a:ext cx="1811020" cy="518795"/>
                </a:xfrm>
                <a:prstGeom prst="rect">
                  <a:avLst/>
                </a:prstGeom>
                <a:blipFill rotWithShape="0">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a:spLocks noChangeArrowheads="1"/>
                </p:cNvSpPr>
                <p:nvPr/>
              </p:nvSpPr>
              <p:spPr bwMode="auto">
                <a:xfrm>
                  <a:off x="-48578" y="546093"/>
                  <a:ext cx="1424942" cy="424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none" lIns="0" tIns="0" rIns="0" bIns="0" anchor="t" anchorCtr="0">
                  <a:spAutoFit/>
                </a:bodyPr>
                <a:lstStyle/>
                <a:p>
                  <a:pPr>
                    <a:lnSpc>
                      <a:spcPct val="106000"/>
                    </a:lnSpc>
                    <a:spcBef>
                      <a:spcPts val="0"/>
                    </a:spcBef>
                    <a:spcAft>
                      <a:spcPts val="800"/>
                    </a:spcAft>
                  </a:pPr>
                  <a14:m>
                    <m:oMath xmlns:m="http://schemas.openxmlformats.org/officeDocument/2006/math">
                      <m:func>
                        <m:funcPr>
                          <m:ctrlPr>
                            <a:rPr lang="en-US" sz="2000" i="1">
                              <a:solidFill>
                                <a:srgbClr val="000000"/>
                              </a:solidFill>
                              <a:latin typeface="Cambria Math" panose="02040503050406030204" pitchFamily="18" charset="0"/>
                              <a:ea typeface="Calibri" panose="020F0502020204030204" pitchFamily="34" charset="0"/>
                            </a:rPr>
                          </m:ctrlPr>
                        </m:funcPr>
                        <m:fName>
                          <m:limLow>
                            <m:limLowPr>
                              <m:ctrlPr>
                                <a:rPr lang="en-US" sz="2000" i="1">
                                  <a:solidFill>
                                    <a:srgbClr val="000000"/>
                                  </a:solidFill>
                                  <a:latin typeface="Cambria Math" panose="02040503050406030204" pitchFamily="18" charset="0"/>
                                  <a:ea typeface="Calibri" panose="020F0502020204030204" pitchFamily="34" charset="0"/>
                                </a:rPr>
                              </m:ctrlPr>
                            </m:limLowPr>
                            <m:e>
                              <m:r>
                                <m:rPr>
                                  <m:sty m:val="p"/>
                                </m:rPr>
                                <a:rPr lang="en-US" sz="2000">
                                  <a:solidFill>
                                    <a:srgbClr val="000000"/>
                                  </a:solidFill>
                                  <a:latin typeface="Cambria Math" panose="02040503050406030204" pitchFamily="18" charset="0"/>
                                  <a:ea typeface="Calibri" panose="020F0502020204030204" pitchFamily="34" charset="0"/>
                                </a:rPr>
                                <m:t>lim</m:t>
                              </m:r>
                            </m:e>
                            <m:lim>
                              <m:r>
                                <a:rPr lang="en-US" sz="2000" i="1">
                                  <a:solidFill>
                                    <a:srgbClr val="000000"/>
                                  </a:solidFill>
                                  <a:latin typeface="Cambria Math" panose="02040503050406030204" pitchFamily="18" charset="0"/>
                                  <a:ea typeface="Calibri" panose="020F0502020204030204" pitchFamily="34" charset="0"/>
                                </a:rPr>
                                <m:t>∆</m:t>
                              </m:r>
                              <m:r>
                                <a:rPr lang="en-US" sz="2000" i="1">
                                  <a:solidFill>
                                    <a:srgbClr val="000000"/>
                                  </a:solidFill>
                                  <a:latin typeface="Cambria Math" panose="02040503050406030204" pitchFamily="18" charset="0"/>
                                  <a:ea typeface="Calibri" panose="020F0502020204030204" pitchFamily="34" charset="0"/>
                                </a:rPr>
                                <m:t>𝑡</m:t>
                              </m:r>
                              <m:r>
                                <a:rPr lang="en-US" sz="2000" i="1">
                                  <a:solidFill>
                                    <a:srgbClr val="000000"/>
                                  </a:solidFill>
                                  <a:latin typeface="Cambria Math" panose="02040503050406030204" pitchFamily="18" charset="0"/>
                                  <a:ea typeface="Calibri" panose="020F0502020204030204" pitchFamily="34" charset="0"/>
                                </a:rPr>
                                <m:t>→0</m:t>
                              </m:r>
                            </m:lim>
                          </m:limLow>
                        </m:fName>
                        <m:e>
                          <m:r>
                            <m:rPr>
                              <m:sty m:val="p"/>
                            </m:rPr>
                            <a:rPr lang="en-US" sz="2000">
                              <a:solidFill>
                                <a:srgbClr val="000000"/>
                              </a:solidFill>
                              <a:latin typeface="Cambria Math" panose="02040503050406030204" pitchFamily="18" charset="0"/>
                              <a:ea typeface="Calibri" panose="020F0502020204030204" pitchFamily="34" charset="0"/>
                              <a:cs typeface="Symbol" panose="05050102010706020507" pitchFamily="18" charset="2"/>
                            </a:rPr>
                            <m:t>N</m:t>
                          </m:r>
                          <m:r>
                            <a:rPr lang="en-US" sz="2000" baseline="-25000">
                              <a:solidFill>
                                <a:srgbClr val="000000"/>
                              </a:solidFill>
                              <a:latin typeface="Cambria Math" panose="02040503050406030204" pitchFamily="18" charset="0"/>
                              <a:ea typeface="Calibri" panose="020F0502020204030204" pitchFamily="34" charset="0"/>
                              <a:cs typeface="Symbol" panose="05050102010706020507" pitchFamily="18" charset="2"/>
                            </a:rPr>
                            <m:t>1</m:t>
                          </m:r>
                          <m:r>
                            <a:rPr lang="en-US" sz="2000">
                              <a:solidFill>
                                <a:srgbClr val="000000"/>
                              </a:solidFill>
                              <a:latin typeface="Cambria Math" panose="02040503050406030204" pitchFamily="18" charset="0"/>
                              <a:ea typeface="Calibri" panose="020F0502020204030204" pitchFamily="34" charset="0"/>
                              <a:cs typeface="Symbol" panose="05050102010706020507" pitchFamily="18" charset="2"/>
                            </a:rPr>
                            <m:t>×</m:t>
                          </m:r>
                          <m:r>
                            <a:rPr lang="en-US" sz="2000" i="1">
                              <a:solidFill>
                                <a:srgbClr val="000000"/>
                              </a:solidFill>
                              <a:latin typeface="Cambria Math" panose="02040503050406030204" pitchFamily="18" charset="0"/>
                              <a:ea typeface="Calibri" panose="020F0502020204030204" pitchFamily="34" charset="0"/>
                            </a:rPr>
                            <m:t>∆</m:t>
                          </m:r>
                          <m:r>
                            <m:rPr>
                              <m:sty m:val="p"/>
                            </m:rPr>
                            <a:rPr lang="en-US" sz="2000">
                              <a:solidFill>
                                <a:srgbClr val="000000"/>
                              </a:solidFill>
                              <a:latin typeface="Cambria Math" panose="02040503050406030204" pitchFamily="18" charset="0"/>
                              <a:ea typeface="Calibri" panose="020F0502020204030204" pitchFamily="34" charset="0"/>
                              <a:cs typeface="Symbol" panose="05050102010706020507" pitchFamily="18" charset="2"/>
                            </a:rPr>
                            <m:t>t</m:t>
                          </m:r>
                        </m:e>
                      </m:func>
                    </m:oMath>
                  </a14:m>
                  <a:r>
                    <a:rPr lang="en-US" sz="2000" baseline="-25000" dirty="0">
                      <a:solidFill>
                        <a:srgbClr val="000000"/>
                      </a:solidFill>
                      <a:latin typeface="Cambria Math" panose="02040503050406030204" pitchFamily="18" charset="0"/>
                      <a:ea typeface="Calibri" panose="020F0502020204030204" pitchFamily="34" charset="0"/>
                    </a:rPr>
                    <a:t>1</a:t>
                  </a:r>
                  <a:endParaRPr lang="en-US" sz="1200" dirty="0">
                    <a:solidFill>
                      <a:srgbClr val="000000"/>
                    </a:solidFill>
                    <a:ea typeface="Malgun Gothic" panose="020B0503020000020004" pitchFamily="34" charset="-127"/>
                  </a:endParaRPr>
                </a:p>
              </p:txBody>
            </p:sp>
          </mc:Choice>
          <mc:Fallback xmlns="">
            <p:sp>
              <p:nvSpPr>
                <p:cNvPr id="45" name="Rectangle 44"/>
                <p:cNvSpPr>
                  <a:spLocks noRot="1" noChangeAspect="1" noMove="1" noResize="1" noEditPoints="1" noAdjustHandles="1" noChangeArrowheads="1" noChangeShapeType="1" noTextEdit="1"/>
                </p:cNvSpPr>
                <p:nvPr/>
              </p:nvSpPr>
              <p:spPr bwMode="auto">
                <a:xfrm>
                  <a:off x="-48578" y="546093"/>
                  <a:ext cx="1424942" cy="424925"/>
                </a:xfrm>
                <a:prstGeom prst="rect">
                  <a:avLst/>
                </a:prstGeom>
                <a:blipFill rotWithShape="0">
                  <a:blip r:embed="rId6"/>
                  <a:stretch>
                    <a:fillRect l="-4701" r="-5128" b="-144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a:spLocks noChangeArrowheads="1"/>
                </p:cNvSpPr>
                <p:nvPr/>
              </p:nvSpPr>
              <p:spPr bwMode="auto">
                <a:xfrm>
                  <a:off x="-228513" y="1689093"/>
                  <a:ext cx="1811020" cy="5187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square" lIns="0" tIns="0" rIns="0" bIns="0" anchor="t" anchorCtr="0">
                  <a:spAutoFit/>
                </a:bodyPr>
                <a:lstStyle/>
                <a:p>
                  <a:pPr>
                    <a:lnSpc>
                      <a:spcPct val="105000"/>
                    </a:lnSpc>
                    <a:spcBef>
                      <a:spcPts val="0"/>
                    </a:spcBef>
                    <a:spcAft>
                      <a:spcPts val="800"/>
                    </a:spcAft>
                  </a:pPr>
                  <a14:m>
                    <m:oMathPara xmlns:m="http://schemas.openxmlformats.org/officeDocument/2006/math">
                      <m:oMathParaPr>
                        <m:jc m:val="centerGroup"/>
                      </m:oMathParaPr>
                      <m:oMath xmlns:m="http://schemas.openxmlformats.org/officeDocument/2006/math">
                        <m:func>
                          <m:funcPr>
                            <m:ctrlPr>
                              <a:rPr lang="en-US" sz="2000" i="1">
                                <a:solidFill>
                                  <a:srgbClr val="000000"/>
                                </a:solidFill>
                                <a:latin typeface="Cambria Math" panose="02040503050406030204" pitchFamily="18" charset="0"/>
                                <a:ea typeface="Calibri" panose="020F0502020204030204" pitchFamily="34" charset="0"/>
                              </a:rPr>
                            </m:ctrlPr>
                          </m:funcPr>
                          <m:fName>
                            <m:limLow>
                              <m:limLowPr>
                                <m:ctrlPr>
                                  <a:rPr lang="en-US" sz="2000" i="1">
                                    <a:solidFill>
                                      <a:srgbClr val="000000"/>
                                    </a:solidFill>
                                    <a:latin typeface="Cambria Math" panose="02040503050406030204" pitchFamily="18" charset="0"/>
                                    <a:ea typeface="Calibri" panose="020F0502020204030204" pitchFamily="34" charset="0"/>
                                  </a:rPr>
                                </m:ctrlPr>
                              </m:limLowPr>
                              <m:e>
                                <m:r>
                                  <m:rPr>
                                    <m:sty m:val="p"/>
                                  </m:rPr>
                                  <a:rPr lang="en-US" sz="2000">
                                    <a:solidFill>
                                      <a:srgbClr val="000000"/>
                                    </a:solidFill>
                                    <a:latin typeface="Cambria Math" panose="02040503050406030204" pitchFamily="18" charset="0"/>
                                    <a:ea typeface="Calibri" panose="020F0502020204030204" pitchFamily="34" charset="0"/>
                                  </a:rPr>
                                  <m:t>lim</m:t>
                                </m:r>
                              </m:e>
                              <m:lim>
                                <m:r>
                                  <a:rPr lang="en-US" sz="2000" i="1">
                                    <a:solidFill>
                                      <a:srgbClr val="000000"/>
                                    </a:solidFill>
                                    <a:latin typeface="Cambria Math" panose="02040503050406030204" pitchFamily="18" charset="0"/>
                                    <a:ea typeface="Calibri" panose="020F0502020204030204" pitchFamily="34" charset="0"/>
                                  </a:rPr>
                                  <m:t>∆</m:t>
                                </m:r>
                                <m:r>
                                  <a:rPr lang="en-US" sz="2000" i="1">
                                    <a:solidFill>
                                      <a:srgbClr val="000000"/>
                                    </a:solidFill>
                                    <a:latin typeface="Cambria Math" panose="02040503050406030204" pitchFamily="18" charset="0"/>
                                    <a:ea typeface="Calibri" panose="020F0502020204030204" pitchFamily="34" charset="0"/>
                                  </a:rPr>
                                  <m:t>𝑡</m:t>
                                </m:r>
                                <m:r>
                                  <a:rPr lang="en-US" sz="2000" i="1">
                                    <a:solidFill>
                                      <a:srgbClr val="000000"/>
                                    </a:solidFill>
                                    <a:latin typeface="Cambria Math" panose="02040503050406030204" pitchFamily="18" charset="0"/>
                                    <a:ea typeface="Calibri" panose="020F0502020204030204" pitchFamily="34" charset="0"/>
                                  </a:rPr>
                                  <m:t>→0</m:t>
                                </m:r>
                              </m:lim>
                            </m:limLow>
                          </m:fName>
                          <m:e>
                            <m:r>
                              <m:rPr>
                                <m:sty m:val="p"/>
                              </m:rPr>
                              <a:rPr lang="en-US" sz="2000">
                                <a:solidFill>
                                  <a:srgbClr val="000000"/>
                                </a:solidFill>
                                <a:latin typeface="Cambria Math" panose="02040503050406030204" pitchFamily="18" charset="0"/>
                                <a:ea typeface="Calibri" panose="020F0502020204030204" pitchFamily="34" charset="0"/>
                                <a:cs typeface="Symbol" panose="05050102010706020507" pitchFamily="18" charset="2"/>
                              </a:rPr>
                              <m:t>N</m:t>
                            </m:r>
                            <m:r>
                              <a:rPr lang="en-US" sz="2000" baseline="-25000">
                                <a:solidFill>
                                  <a:srgbClr val="000000"/>
                                </a:solidFill>
                                <a:latin typeface="Cambria Math" panose="02040503050406030204" pitchFamily="18" charset="0"/>
                                <a:ea typeface="Calibri" panose="020F0502020204030204" pitchFamily="34" charset="0"/>
                                <a:cs typeface="Symbol" panose="05050102010706020507" pitchFamily="18" charset="2"/>
                              </a:rPr>
                              <m:t>0</m:t>
                            </m:r>
                            <m:r>
                              <a:rPr lang="en-US" sz="2000">
                                <a:solidFill>
                                  <a:srgbClr val="000000"/>
                                </a:solidFill>
                                <a:latin typeface="Cambria Math" panose="02040503050406030204" pitchFamily="18" charset="0"/>
                                <a:ea typeface="Calibri" panose="020F0502020204030204" pitchFamily="34" charset="0"/>
                                <a:cs typeface="Symbol" panose="05050102010706020507" pitchFamily="18" charset="2"/>
                              </a:rPr>
                              <m:t>×</m:t>
                            </m:r>
                            <m:r>
                              <a:rPr lang="en-US" sz="2000" i="1">
                                <a:solidFill>
                                  <a:srgbClr val="000000"/>
                                </a:solidFill>
                                <a:latin typeface="Cambria Math" panose="02040503050406030204" pitchFamily="18" charset="0"/>
                                <a:ea typeface="Calibri" panose="020F0502020204030204" pitchFamily="34" charset="0"/>
                              </a:rPr>
                              <m:t>∆</m:t>
                            </m:r>
                            <m:r>
                              <m:rPr>
                                <m:sty m:val="p"/>
                              </m:rPr>
                              <a:rPr lang="en-US" sz="2000">
                                <a:solidFill>
                                  <a:srgbClr val="000000"/>
                                </a:solidFill>
                                <a:latin typeface="Cambria Math" panose="02040503050406030204" pitchFamily="18" charset="0"/>
                                <a:ea typeface="Calibri" panose="020F0502020204030204" pitchFamily="34" charset="0"/>
                                <a:cs typeface="Symbol" panose="05050102010706020507" pitchFamily="18" charset="2"/>
                              </a:rPr>
                              <m:t>t</m:t>
                            </m:r>
                          </m:e>
                        </m:func>
                        <m:r>
                          <a:rPr lang="en-US" sz="2000" i="1" baseline="-25000">
                            <a:solidFill>
                              <a:srgbClr val="000000"/>
                            </a:solidFill>
                            <a:latin typeface="Cambria Math" panose="02040503050406030204" pitchFamily="18" charset="0"/>
                            <a:ea typeface="Calibri" panose="020F0502020204030204" pitchFamily="34" charset="0"/>
                          </a:rPr>
                          <m:t>0</m:t>
                        </m:r>
                      </m:oMath>
                    </m:oMathPara>
                  </a14:m>
                  <a:endParaRPr lang="en-US" sz="1200" baseline="-25000" dirty="0">
                    <a:solidFill>
                      <a:srgbClr val="000000"/>
                    </a:solidFill>
                    <a:ea typeface="Malgun Gothic" panose="020B0503020000020004" pitchFamily="34" charset="-127"/>
                  </a:endParaRPr>
                </a:p>
              </p:txBody>
            </p:sp>
          </mc:Choice>
          <mc:Fallback xmlns="">
            <p:sp>
              <p:nvSpPr>
                <p:cNvPr id="46" name="Rectangle 45"/>
                <p:cNvSpPr>
                  <a:spLocks noRot="1" noChangeAspect="1" noMove="1" noResize="1" noEditPoints="1" noAdjustHandles="1" noChangeArrowheads="1" noChangeShapeType="1" noTextEdit="1"/>
                </p:cNvSpPr>
                <p:nvPr/>
              </p:nvSpPr>
              <p:spPr bwMode="auto">
                <a:xfrm>
                  <a:off x="-228513" y="1689093"/>
                  <a:ext cx="1811020" cy="518795"/>
                </a:xfrm>
                <a:prstGeom prst="rect">
                  <a:avLst/>
                </a:prstGeom>
                <a:blipFill rotWithShape="0">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101" name="Rectangle 6"/>
          <p:cNvSpPr>
            <a:spLocks noChangeArrowheads="1"/>
          </p:cNvSpPr>
          <p:nvPr/>
        </p:nvSpPr>
        <p:spPr bwMode="auto">
          <a:xfrm>
            <a:off x="304800" y="152400"/>
            <a:ext cx="8686800" cy="1066800"/>
          </a:xfrm>
          <a:prstGeom prst="rect">
            <a:avLst/>
          </a:prstGeom>
          <a:noFill/>
          <a:ln w="9525">
            <a:noFill/>
            <a:miter lim="800000"/>
            <a:headEnd/>
            <a:tailEnd/>
          </a:ln>
        </p:spPr>
        <p:txBody>
          <a:bodyPr>
            <a:spAutoFit/>
          </a:bodyPr>
          <a:lstStyle/>
          <a:p>
            <a:pPr eaLnBrk="0" hangingPunct="0"/>
            <a:r>
              <a:rPr lang="en-US" altLang="en-US" sz="3200" b="1" dirty="0" smtClean="0">
                <a:solidFill>
                  <a:srgbClr val="000000"/>
                </a:solidFill>
              </a:rPr>
              <a:t>Hazard </a:t>
            </a:r>
            <a:r>
              <a:rPr lang="en-US" altLang="en-US" sz="3200" b="1" dirty="0">
                <a:solidFill>
                  <a:srgbClr val="000000"/>
                </a:solidFill>
              </a:rPr>
              <a:t>ratio in cohort where             = exposed</a:t>
            </a:r>
          </a:p>
          <a:p>
            <a:pPr eaLnBrk="0" hangingPunct="0"/>
            <a:r>
              <a:rPr lang="en-US" altLang="en-US" sz="3200" b="1" dirty="0">
                <a:solidFill>
                  <a:srgbClr val="000000"/>
                </a:solidFill>
              </a:rPr>
              <a:t>and </a:t>
            </a:r>
            <a:r>
              <a:rPr lang="en-US" altLang="en-US" b="1" dirty="0">
                <a:solidFill>
                  <a:srgbClr val="000000"/>
                </a:solidFill>
              </a:rPr>
              <a:t>                </a:t>
            </a:r>
            <a:r>
              <a:rPr lang="en-US" altLang="en-US" sz="3200" b="1" dirty="0">
                <a:solidFill>
                  <a:srgbClr val="000000"/>
                </a:solidFill>
              </a:rPr>
              <a:t>= unexposed person-time</a:t>
            </a:r>
          </a:p>
        </p:txBody>
      </p:sp>
      <p:sp>
        <p:nvSpPr>
          <p:cNvPr id="43102" name="Text Box 7"/>
          <p:cNvSpPr txBox="1">
            <a:spLocks noChangeArrowheads="1"/>
          </p:cNvSpPr>
          <p:nvPr/>
        </p:nvSpPr>
        <p:spPr bwMode="auto">
          <a:xfrm>
            <a:off x="533400" y="3998655"/>
            <a:ext cx="8229600" cy="2554545"/>
          </a:xfrm>
          <a:prstGeom prst="rect">
            <a:avLst/>
          </a:prstGeom>
          <a:noFill/>
          <a:ln w="9525">
            <a:noFill/>
            <a:miter lim="800000"/>
            <a:headEnd/>
            <a:tailEnd/>
          </a:ln>
        </p:spPr>
        <p:txBody>
          <a:bodyPr>
            <a:spAutoFit/>
          </a:bodyPr>
          <a:lstStyle/>
          <a:p>
            <a:pPr eaLnBrk="0" hangingPunct="0"/>
            <a:r>
              <a:rPr lang="en-US" altLang="en-US" sz="3200" dirty="0">
                <a:solidFill>
                  <a:srgbClr val="000000"/>
                </a:solidFill>
              </a:rPr>
              <a:t>So </a:t>
            </a:r>
            <a:r>
              <a:rPr lang="en-US" altLang="en-US" sz="3200" dirty="0" smtClean="0">
                <a:solidFill>
                  <a:srgbClr val="000000"/>
                </a:solidFill>
              </a:rPr>
              <a:t>analogous </a:t>
            </a:r>
            <a:r>
              <a:rPr lang="en-US" altLang="en-US" sz="3200" dirty="0">
                <a:solidFill>
                  <a:srgbClr val="000000"/>
                </a:solidFill>
              </a:rPr>
              <a:t>to estimating risk ratio, we need to </a:t>
            </a:r>
          </a:p>
          <a:p>
            <a:pPr eaLnBrk="0" hangingPunct="0"/>
            <a:r>
              <a:rPr lang="en-US" altLang="en-US" sz="3200" dirty="0">
                <a:solidFill>
                  <a:srgbClr val="000000"/>
                </a:solidFill>
              </a:rPr>
              <a:t>estimate the </a:t>
            </a:r>
            <a:r>
              <a:rPr lang="en-US" altLang="en-US" sz="3200" dirty="0" smtClean="0">
                <a:solidFill>
                  <a:srgbClr val="000000"/>
                </a:solidFill>
              </a:rPr>
              <a:t>odds of exposed person-time.</a:t>
            </a:r>
          </a:p>
          <a:p>
            <a:pPr eaLnBrk="0" hangingPunct="0"/>
            <a:endParaRPr lang="en-US" altLang="en-US" sz="3200" dirty="0">
              <a:solidFill>
                <a:srgbClr val="000000"/>
              </a:solidFill>
            </a:endParaRPr>
          </a:p>
          <a:p>
            <a:pPr eaLnBrk="0" hangingPunct="0"/>
            <a:r>
              <a:rPr lang="en-US" altLang="en-US" sz="3200" dirty="0" smtClean="0">
                <a:solidFill>
                  <a:srgbClr val="000000"/>
                </a:solidFill>
              </a:rPr>
              <a:t>If </a:t>
            </a:r>
            <a:r>
              <a:rPr lang="en-US" altLang="en-US" sz="3200" dirty="0">
                <a:solidFill>
                  <a:srgbClr val="000000"/>
                </a:solidFill>
              </a:rPr>
              <a:t>we can estimate this </a:t>
            </a:r>
            <a:r>
              <a:rPr lang="en-US" altLang="en-US" sz="3200" dirty="0" smtClean="0">
                <a:solidFill>
                  <a:srgbClr val="000000"/>
                </a:solidFill>
              </a:rPr>
              <a:t>odds in </a:t>
            </a:r>
            <a:r>
              <a:rPr lang="en-US" altLang="en-US" sz="3200" dirty="0">
                <a:solidFill>
                  <a:srgbClr val="000000"/>
                </a:solidFill>
              </a:rPr>
              <a:t>a case-</a:t>
            </a:r>
          </a:p>
          <a:p>
            <a:pPr eaLnBrk="0" hangingPunct="0"/>
            <a:r>
              <a:rPr lang="en-US" altLang="en-US" sz="3200" dirty="0">
                <a:solidFill>
                  <a:srgbClr val="000000"/>
                </a:solidFill>
              </a:rPr>
              <a:t>control study, we can estimate </a:t>
            </a:r>
            <a:r>
              <a:rPr lang="en-US" altLang="en-US" sz="3200" dirty="0" smtClean="0">
                <a:solidFill>
                  <a:srgbClr val="000000"/>
                </a:solidFill>
              </a:rPr>
              <a:t>a hazard ratio</a:t>
            </a:r>
            <a:endParaRPr lang="en-US" altLang="en-US" sz="3200" dirty="0">
              <a:solidFill>
                <a:srgbClr val="000000"/>
              </a:solidFill>
            </a:endParaRPr>
          </a:p>
        </p:txBody>
      </p:sp>
      <p:sp>
        <p:nvSpPr>
          <p:cNvPr id="43103" name="Text Box 8"/>
          <p:cNvSpPr txBox="1">
            <a:spLocks noChangeArrowheads="1"/>
          </p:cNvSpPr>
          <p:nvPr/>
        </p:nvSpPr>
        <p:spPr bwMode="auto">
          <a:xfrm>
            <a:off x="228600" y="2284057"/>
            <a:ext cx="2977097" cy="584775"/>
          </a:xfrm>
          <a:prstGeom prst="rect">
            <a:avLst/>
          </a:prstGeom>
          <a:noFill/>
          <a:ln w="9525">
            <a:noFill/>
            <a:miter lim="800000"/>
            <a:headEnd/>
            <a:tailEnd/>
          </a:ln>
        </p:spPr>
        <p:txBody>
          <a:bodyPr wrap="none">
            <a:spAutoFit/>
          </a:bodyPr>
          <a:lstStyle/>
          <a:p>
            <a:pPr eaLnBrk="0" hangingPunct="0"/>
            <a:r>
              <a:rPr lang="en-US" altLang="en-US" sz="3200" b="1" dirty="0" smtClean="0">
                <a:solidFill>
                  <a:srgbClr val="000000"/>
                </a:solidFill>
              </a:rPr>
              <a:t>Hazard </a:t>
            </a:r>
            <a:r>
              <a:rPr lang="en-US" altLang="en-US" sz="3200" b="1" dirty="0">
                <a:solidFill>
                  <a:srgbClr val="000000"/>
                </a:solidFill>
              </a:rPr>
              <a:t>Ratio</a:t>
            </a:r>
            <a:r>
              <a:rPr lang="en-US" altLang="en-US" sz="3200" dirty="0">
                <a:solidFill>
                  <a:srgbClr val="000000"/>
                </a:solidFill>
              </a:rPr>
              <a:t> =</a:t>
            </a:r>
            <a:r>
              <a:rPr lang="en-US" altLang="en-US" dirty="0">
                <a:solidFill>
                  <a:srgbClr val="000000"/>
                </a:solidFill>
              </a:rPr>
              <a:t> </a:t>
            </a:r>
          </a:p>
        </p:txBody>
      </p:sp>
      <p:graphicFrame>
        <p:nvGraphicFramePr>
          <p:cNvPr id="43099" name="Object 91"/>
          <p:cNvGraphicFramePr>
            <a:graphicFrameLocks noChangeAspect="1"/>
          </p:cNvGraphicFramePr>
          <p:nvPr>
            <p:extLst/>
          </p:nvPr>
        </p:nvGraphicFramePr>
        <p:xfrm>
          <a:off x="5562600" y="76200"/>
          <a:ext cx="954088" cy="676275"/>
        </p:xfrm>
        <a:graphic>
          <a:graphicData uri="http://schemas.openxmlformats.org/presentationml/2006/ole">
            <mc:AlternateContent xmlns:mc="http://schemas.openxmlformats.org/markup-compatibility/2006">
              <mc:Choice xmlns:v="urn:schemas-microsoft-com:vml" Requires="v">
                <p:oleObj spid="_x0000_s6152" name="Equation" r:id="rId8" imgW="304536" imgH="215713" progId="Equation.3">
                  <p:embed/>
                </p:oleObj>
              </mc:Choice>
              <mc:Fallback>
                <p:oleObj name="Equation" r:id="rId8" imgW="304536" imgH="21571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76200"/>
                        <a:ext cx="954088"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100" name="Object 92"/>
          <p:cNvGraphicFramePr>
            <a:graphicFrameLocks noChangeAspect="1"/>
          </p:cNvGraphicFramePr>
          <p:nvPr>
            <p:extLst/>
          </p:nvPr>
        </p:nvGraphicFramePr>
        <p:xfrm>
          <a:off x="1219200" y="608013"/>
          <a:ext cx="990600" cy="687387"/>
        </p:xfrm>
        <a:graphic>
          <a:graphicData uri="http://schemas.openxmlformats.org/presentationml/2006/ole">
            <mc:AlternateContent xmlns:mc="http://schemas.openxmlformats.org/markup-compatibility/2006">
              <mc:Choice xmlns:v="urn:schemas-microsoft-com:vml" Requires="v">
                <p:oleObj spid="_x0000_s6153" name="Equation" r:id="rId10" imgW="330200" imgH="228600" progId="Equation.3">
                  <p:embed/>
                </p:oleObj>
              </mc:Choice>
              <mc:Fallback>
                <p:oleObj name="Equation" r:id="rId10" imgW="3302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608013"/>
                        <a:ext cx="990600"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7091593" y="1640800"/>
            <a:ext cx="2133600" cy="707886"/>
          </a:xfrm>
          <a:prstGeom prst="rect">
            <a:avLst/>
          </a:prstGeom>
          <a:noFill/>
        </p:spPr>
        <p:txBody>
          <a:bodyPr wrap="square" rtlCol="0">
            <a:spAutoFit/>
          </a:bodyPr>
          <a:lstStyle/>
          <a:p>
            <a:r>
              <a:rPr lang="en-US" sz="2000" i="1" dirty="0" smtClean="0">
                <a:solidFill>
                  <a:srgbClr val="000000"/>
                </a:solidFill>
              </a:rPr>
              <a:t>Odds of exposure in cases</a:t>
            </a:r>
            <a:endParaRPr lang="en-US" sz="2000" i="1" dirty="0">
              <a:solidFill>
                <a:srgbClr val="000000"/>
              </a:solidFill>
            </a:endParaRPr>
          </a:p>
        </p:txBody>
      </p:sp>
      <p:sp>
        <p:nvSpPr>
          <p:cNvPr id="11" name="TextBox 10"/>
          <p:cNvSpPr txBox="1"/>
          <p:nvPr/>
        </p:nvSpPr>
        <p:spPr>
          <a:xfrm>
            <a:off x="7091593" y="2569676"/>
            <a:ext cx="2133600" cy="1015663"/>
          </a:xfrm>
          <a:prstGeom prst="rect">
            <a:avLst/>
          </a:prstGeom>
          <a:noFill/>
        </p:spPr>
        <p:txBody>
          <a:bodyPr wrap="square" rtlCol="0">
            <a:spAutoFit/>
          </a:bodyPr>
          <a:lstStyle/>
          <a:p>
            <a:r>
              <a:rPr lang="en-US" sz="2000" i="1" dirty="0" smtClean="0">
                <a:solidFill>
                  <a:srgbClr val="000000"/>
                </a:solidFill>
              </a:rPr>
              <a:t>Odds of exposed person-time in cohort</a:t>
            </a:r>
            <a:endParaRPr lang="en-US" sz="2000" i="1" dirty="0">
              <a:solidFill>
                <a:srgbClr val="000000"/>
              </a:solidFill>
            </a:endParaRPr>
          </a:p>
        </p:txBody>
      </p:sp>
      <p:sp>
        <p:nvSpPr>
          <p:cNvPr id="13" name="Oval 5"/>
          <p:cNvSpPr>
            <a:spLocks noChangeArrowheads="1"/>
          </p:cNvSpPr>
          <p:nvPr/>
        </p:nvSpPr>
        <p:spPr bwMode="auto">
          <a:xfrm>
            <a:off x="5171353" y="2590800"/>
            <a:ext cx="1941917" cy="1317814"/>
          </a:xfrm>
          <a:prstGeom prst="ellipse">
            <a:avLst/>
          </a:prstGeom>
          <a:noFill/>
          <a:ln w="25400" algn="ctr">
            <a:solidFill>
              <a:srgbClr val="FF0000"/>
            </a:solidFill>
            <a:round/>
            <a:headEnd/>
            <a:tailEnd/>
          </a:ln>
        </p:spPr>
        <p:txBody>
          <a:bodyPr/>
          <a:lstStyle/>
          <a:p>
            <a:pPr eaLnBrk="0" hangingPunct="0"/>
            <a:endParaRPr lang="en-US" dirty="0">
              <a:solidFill>
                <a:srgbClr val="000000"/>
              </a:solidFill>
            </a:endParaRPr>
          </a:p>
        </p:txBody>
      </p:sp>
    </p:spTree>
    <p:extLst>
      <p:ext uri="{BB962C8B-B14F-4D97-AF65-F5344CB8AC3E}">
        <p14:creationId xmlns:p14="http://schemas.microsoft.com/office/powerpoint/2010/main" val="386276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2766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15200" y="2819400"/>
            <a:ext cx="4572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2133600"/>
            <a:ext cx="457200" cy="3276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5000" y="1810219"/>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52483" y="185896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33019" y="2000719"/>
            <a:ext cx="388143" cy="3808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64531" y="2095500"/>
            <a:ext cx="394492" cy="4262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39052" y="223996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801013" y="2350136"/>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62054" y="2381558"/>
            <a:ext cx="486095" cy="3997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37724" y="206451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74231" y="218023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06459" y="2304581"/>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12" name="TextBox 35"/>
          <p:cNvSpPr txBox="1">
            <a:spLocks noChangeArrowheads="1"/>
          </p:cNvSpPr>
          <p:nvPr/>
        </p:nvSpPr>
        <p:spPr bwMode="auto">
          <a:xfrm>
            <a:off x="3614420" y="1638771"/>
            <a:ext cx="420687" cy="369888"/>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51" name="Rectangle 50"/>
          <p:cNvSpPr/>
          <p:nvPr/>
        </p:nvSpPr>
        <p:spPr>
          <a:xfrm>
            <a:off x="2667000" y="2286000"/>
            <a:ext cx="46038"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59" name="Shape 58"/>
          <p:cNvCxnSpPr>
            <a:stCxn id="51" idx="2"/>
          </p:cNvCxnSpPr>
          <p:nvPr/>
        </p:nvCxnSpPr>
        <p:spPr>
          <a:xfrm rot="5400000" flipH="1" flipV="1">
            <a:off x="3410347" y="4248546"/>
            <a:ext cx="441325" cy="1881983"/>
          </a:xfrm>
          <a:prstGeom prst="bentConnector4">
            <a:avLst>
              <a:gd name="adj1" fmla="val -51799"/>
              <a:gd name="adj2" fmla="val 50612"/>
            </a:avLst>
          </a:prstGeom>
          <a:ln>
            <a:tailEnd type="arrow"/>
          </a:ln>
        </p:spPr>
        <p:style>
          <a:lnRef idx="1">
            <a:schemeClr val="accent1"/>
          </a:lnRef>
          <a:fillRef idx="0">
            <a:schemeClr val="accent1"/>
          </a:fillRef>
          <a:effectRef idx="0">
            <a:schemeClr val="accent1"/>
          </a:effectRef>
          <a:fontRef idx="minor">
            <a:schemeClr val="tx1"/>
          </a:fontRef>
        </p:style>
      </p:cxnSp>
      <p:sp>
        <p:nvSpPr>
          <p:cNvPr id="85031" name="TextBox 56"/>
          <p:cNvSpPr txBox="1">
            <a:spLocks noChangeArrowheads="1"/>
          </p:cNvSpPr>
          <p:nvPr/>
        </p:nvSpPr>
        <p:spPr bwMode="auto">
          <a:xfrm>
            <a:off x="4363583" y="5388023"/>
            <a:ext cx="649288" cy="369887"/>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Time</a:t>
            </a:r>
          </a:p>
        </p:txBody>
      </p:sp>
      <p:sp>
        <p:nvSpPr>
          <p:cNvPr id="85032" name="Rectangle 3"/>
          <p:cNvSpPr>
            <a:spLocks noChangeArrowheads="1"/>
          </p:cNvSpPr>
          <p:nvPr/>
        </p:nvSpPr>
        <p:spPr bwMode="auto">
          <a:xfrm>
            <a:off x="152400" y="76200"/>
            <a:ext cx="8839200" cy="1384995"/>
          </a:xfrm>
          <a:prstGeom prst="rect">
            <a:avLst/>
          </a:prstGeom>
          <a:noFill/>
          <a:ln w="9525">
            <a:noFill/>
            <a:miter lim="800000"/>
            <a:headEnd/>
            <a:tailEnd/>
          </a:ln>
        </p:spPr>
        <p:txBody>
          <a:bodyPr wrap="square">
            <a:spAutoFit/>
          </a:bodyPr>
          <a:lstStyle/>
          <a:p>
            <a:pPr algn="ctr" eaLnBrk="0" hangingPunct="0"/>
            <a:r>
              <a:rPr lang="en-US" sz="2800" b="1" dirty="0" smtClean="0">
                <a:solidFill>
                  <a:srgbClr val="000000"/>
                </a:solidFill>
              </a:rPr>
              <a:t>A case-control study with </a:t>
            </a:r>
            <a:r>
              <a:rPr lang="en-US" sz="2800" b="1" dirty="0">
                <a:solidFill>
                  <a:srgbClr val="000000"/>
                </a:solidFill>
              </a:rPr>
              <a:t>i</a:t>
            </a:r>
            <a:r>
              <a:rPr lang="en-US" sz="2800" b="1" dirty="0" smtClean="0">
                <a:solidFill>
                  <a:srgbClr val="000000"/>
                </a:solidFill>
              </a:rPr>
              <a:t>ncidence density sampling within </a:t>
            </a:r>
            <a:r>
              <a:rPr lang="en-US" sz="2800" b="1" dirty="0">
                <a:solidFill>
                  <a:srgbClr val="000000"/>
                </a:solidFill>
              </a:rPr>
              <a:t>a </a:t>
            </a:r>
            <a:r>
              <a:rPr lang="en-US" sz="2800" b="1" dirty="0" smtClean="0">
                <a:solidFill>
                  <a:srgbClr val="000000"/>
                </a:solidFill>
              </a:rPr>
              <a:t>fixed cohort primary study base </a:t>
            </a:r>
          </a:p>
          <a:p>
            <a:pPr algn="ctr" eaLnBrk="0" hangingPunct="0"/>
            <a:r>
              <a:rPr lang="en-US" sz="2800" b="1" dirty="0" smtClean="0">
                <a:solidFill>
                  <a:srgbClr val="000000"/>
                </a:solidFill>
              </a:rPr>
              <a:t>(e.g., within Framingham Cohort)</a:t>
            </a:r>
            <a:endParaRPr lang="en-US" sz="2800" b="1" dirty="0">
              <a:solidFill>
                <a:srgbClr val="000000"/>
              </a:solidFill>
            </a:endParaRPr>
          </a:p>
        </p:txBody>
      </p:sp>
      <p:sp>
        <p:nvSpPr>
          <p:cNvPr id="210986" name="Rectangle 4"/>
          <p:cNvSpPr>
            <a:spLocks noChangeArrowheads="1"/>
          </p:cNvSpPr>
          <p:nvPr/>
        </p:nvSpPr>
        <p:spPr bwMode="auto">
          <a:xfrm>
            <a:off x="261711" y="5757910"/>
            <a:ext cx="8529638" cy="1015663"/>
          </a:xfrm>
          <a:prstGeom prst="rect">
            <a:avLst/>
          </a:prstGeom>
          <a:solidFill>
            <a:schemeClr val="bg1"/>
          </a:solidFill>
          <a:ln w="9525">
            <a:noFill/>
            <a:miter lim="800000"/>
            <a:headEnd/>
            <a:tailEnd/>
          </a:ln>
        </p:spPr>
        <p:txBody>
          <a:bodyPr wrap="square">
            <a:spAutoFit/>
          </a:bodyPr>
          <a:lstStyle/>
          <a:p>
            <a:pPr eaLnBrk="0" hangingPunct="0"/>
            <a:r>
              <a:rPr lang="en-US" sz="2000" b="1" dirty="0">
                <a:solidFill>
                  <a:srgbClr val="000000"/>
                </a:solidFill>
              </a:rPr>
              <a:t>Controls are randomly sampled each time a case is diagnosed from those still in follow-up without the diagnosis.  </a:t>
            </a:r>
            <a:r>
              <a:rPr lang="en-US" sz="2000" b="1" dirty="0" smtClean="0">
                <a:solidFill>
                  <a:srgbClr val="000000"/>
                </a:solidFill>
              </a:rPr>
              <a:t>Exposed/unexposed person time in risk set gives OR that estimates hazard ratio at time of case.  </a:t>
            </a:r>
            <a:endParaRPr lang="en-US" sz="2000" b="1" dirty="0">
              <a:solidFill>
                <a:srgbClr val="000000"/>
              </a:solidFill>
            </a:endParaRPr>
          </a:p>
        </p:txBody>
      </p:sp>
      <p:sp>
        <p:nvSpPr>
          <p:cNvPr id="8503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85036" name="Text Box 45"/>
          <p:cNvSpPr txBox="1">
            <a:spLocks noChangeArrowheads="1"/>
          </p:cNvSpPr>
          <p:nvPr/>
        </p:nvSpPr>
        <p:spPr bwMode="auto">
          <a:xfrm>
            <a:off x="2574925" y="39624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85037" name="Text Box 46"/>
          <p:cNvSpPr txBox="1">
            <a:spLocks noChangeArrowheads="1"/>
          </p:cNvSpPr>
          <p:nvPr/>
        </p:nvSpPr>
        <p:spPr bwMode="auto">
          <a:xfrm>
            <a:off x="2574925" y="4876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70" name="Oval 69"/>
          <p:cNvSpPr/>
          <p:nvPr/>
        </p:nvSpPr>
        <p:spPr>
          <a:xfrm>
            <a:off x="4526530" y="19202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1" name="Oval 70"/>
          <p:cNvSpPr/>
          <p:nvPr/>
        </p:nvSpPr>
        <p:spPr>
          <a:xfrm>
            <a:off x="2962401" y="172645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2" name="Oval 71"/>
          <p:cNvSpPr/>
          <p:nvPr/>
        </p:nvSpPr>
        <p:spPr>
          <a:xfrm>
            <a:off x="5410199" y="20726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3" name="Oval 72"/>
          <p:cNvSpPr/>
          <p:nvPr/>
        </p:nvSpPr>
        <p:spPr>
          <a:xfrm>
            <a:off x="6533987" y="220998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mc:AlternateContent xmlns:mc="http://schemas.openxmlformats.org/markup-compatibility/2006" xmlns:a14="http://schemas.microsoft.com/office/drawing/2010/main">
        <mc:Choice Requires="a14">
          <p:sp>
            <p:nvSpPr>
              <p:cNvPr id="15" name="Rectangle 14"/>
              <p:cNvSpPr/>
              <p:nvPr/>
            </p:nvSpPr>
            <p:spPr>
              <a:xfrm>
                <a:off x="2910681" y="4211897"/>
                <a:ext cx="4572000" cy="1087862"/>
              </a:xfrm>
              <a:prstGeom prst="rect">
                <a:avLst/>
              </a:prstGeom>
            </p:spPr>
            <p:txBody>
              <a:bodyPr>
                <a:spAutoFit/>
              </a:bodyPr>
              <a:lstStyle/>
              <a:p>
                <a:pP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m:rPr>
                          <m:sty m:val="p"/>
                        </m:rPr>
                        <a:rPr lang="en-US">
                          <a:solidFill>
                            <a:srgbClr val="000000"/>
                          </a:solidFill>
                          <a:latin typeface="Cambria Math" panose="02040503050406030204" pitchFamily="18" charset="0"/>
                          <a:ea typeface="Calibri" panose="020F0502020204030204" pitchFamily="34" charset="0"/>
                          <a:cs typeface="Symbol" panose="05050102010706020507" pitchFamily="18" charset="2"/>
                        </a:rPr>
                        <m:t>N</m:t>
                      </m:r>
                      <m:r>
                        <a:rPr lang="en-US" baseline="-25000">
                          <a:solidFill>
                            <a:srgbClr val="000000"/>
                          </a:solidFill>
                          <a:latin typeface="Cambria Math" panose="02040503050406030204" pitchFamily="18" charset="0"/>
                          <a:ea typeface="Calibri" panose="020F0502020204030204" pitchFamily="34" charset="0"/>
                          <a:cs typeface="Symbol" panose="05050102010706020507" pitchFamily="18" charset="2"/>
                        </a:rPr>
                        <m:t>1</m:t>
                      </m:r>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a:solidFill>
                            <a:srgbClr val="000000"/>
                          </a:solidFill>
                          <a:latin typeface="Cambria Math" panose="02040503050406030204" pitchFamily="18" charset="0"/>
                          <a:ea typeface="Calibri" panose="020F0502020204030204" pitchFamily="34" charset="0"/>
                          <a:cs typeface="Symbol" panose="05050102010706020507" pitchFamily="18" charset="2"/>
                        </a:rPr>
                        <m:t>t</m:t>
                      </m:r>
                      <m:r>
                        <a:rPr lang="en-US" baseline="-25000">
                          <a:solidFill>
                            <a:srgbClr val="000000"/>
                          </a:solidFill>
                          <a:latin typeface="Cambria Math" panose="02040503050406030204" pitchFamily="18" charset="0"/>
                          <a:ea typeface="Calibri" panose="020F0502020204030204" pitchFamily="34" charset="0"/>
                          <a:cs typeface="Symbol" panose="05050102010706020507" pitchFamily="18" charset="2"/>
                        </a:rPr>
                        <m:t>1</m:t>
                      </m:r>
                    </m:oMath>
                  </m:oMathPara>
                </a14:m>
                <a:endPar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m:rPr>
                          <m:sty m:val="p"/>
                        </m:rPr>
                        <a:rPr lang="en-US">
                          <a:solidFill>
                            <a:srgbClr val="000000"/>
                          </a:solidFill>
                          <a:latin typeface="Cambria Math" panose="02040503050406030204" pitchFamily="18" charset="0"/>
                          <a:ea typeface="Calibri" panose="020F0502020204030204" pitchFamily="34" charset="0"/>
                          <a:cs typeface="Symbol" panose="05050102010706020507" pitchFamily="18" charset="2"/>
                        </a:rPr>
                        <m:t>N</m:t>
                      </m:r>
                      <m:r>
                        <a:rPr lang="en-US" baseline="-25000">
                          <a:solidFill>
                            <a:srgbClr val="000000"/>
                          </a:solidFill>
                          <a:latin typeface="Cambria Math" panose="02040503050406030204" pitchFamily="18" charset="0"/>
                          <a:ea typeface="Calibri" panose="020F0502020204030204" pitchFamily="34" charset="0"/>
                          <a:cs typeface="Symbol" panose="05050102010706020507" pitchFamily="18" charset="2"/>
                        </a:rPr>
                        <m:t>0</m:t>
                      </m:r>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a:solidFill>
                            <a:srgbClr val="000000"/>
                          </a:solidFill>
                          <a:latin typeface="Cambria Math" panose="02040503050406030204" pitchFamily="18" charset="0"/>
                          <a:ea typeface="Calibri" panose="020F0502020204030204" pitchFamily="34" charset="0"/>
                          <a:cs typeface="Symbol" panose="05050102010706020507" pitchFamily="18" charset="2"/>
                        </a:rPr>
                        <m:t>t</m:t>
                      </m:r>
                      <m:r>
                        <a:rPr lang="en-US" baseline="-25000">
                          <a:solidFill>
                            <a:srgbClr val="000000"/>
                          </a:solidFill>
                          <a:latin typeface="Cambria Math" panose="02040503050406030204" pitchFamily="18" charset="0"/>
                          <a:ea typeface="Calibri" panose="020F0502020204030204" pitchFamily="34" charset="0"/>
                          <a:cs typeface="Symbol" panose="05050102010706020507" pitchFamily="18" charset="2"/>
                        </a:rPr>
                        <m:t>0</m:t>
                      </m:r>
                    </m:oMath>
                  </m:oMathPara>
                </a14:m>
                <a:endPar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910681" y="4211897"/>
                <a:ext cx="4572000" cy="1087862"/>
              </a:xfrm>
              <a:prstGeom prst="rect">
                <a:avLst/>
              </a:prstGeom>
              <a:blipFill rotWithShape="0">
                <a:blip r:embed="rId4"/>
                <a:stretch>
                  <a:fillRect/>
                </a:stretch>
              </a:blipFill>
            </p:spPr>
            <p:txBody>
              <a:bodyPr/>
              <a:lstStyle/>
              <a:p>
                <a:r>
                  <a:rPr lang="en-US">
                    <a:noFill/>
                  </a:rPr>
                  <a:t> </a:t>
                </a:r>
              </a:p>
            </p:txBody>
          </p:sp>
        </mc:Fallback>
      </mc:AlternateContent>
      <p:cxnSp>
        <p:nvCxnSpPr>
          <p:cNvPr id="18" name="Straight Connector 17"/>
          <p:cNvCxnSpPr/>
          <p:nvPr/>
        </p:nvCxnSpPr>
        <p:spPr bwMode="auto">
          <a:xfrm>
            <a:off x="4911373" y="4686649"/>
            <a:ext cx="4953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38" name="Object 37"/>
          <p:cNvGraphicFramePr>
            <a:graphicFrameLocks noChangeAspect="1"/>
          </p:cNvGraphicFramePr>
          <p:nvPr>
            <p:extLst/>
          </p:nvPr>
        </p:nvGraphicFramePr>
        <p:xfrm>
          <a:off x="4876800" y="2971800"/>
          <a:ext cx="546677" cy="1148022"/>
        </p:xfrm>
        <a:graphic>
          <a:graphicData uri="http://schemas.openxmlformats.org/presentationml/2006/ole">
            <mc:AlternateContent xmlns:mc="http://schemas.openxmlformats.org/markup-compatibility/2006">
              <mc:Choice xmlns:v="urn:schemas-microsoft-com:vml" Requires="v">
                <p:oleObj spid="_x0000_s7175" name="Equation" r:id="rId5" imgW="253800" imgH="533160" progId="Equation.3">
                  <p:embed/>
                </p:oleObj>
              </mc:Choice>
              <mc:Fallback>
                <p:oleObj name="Equation" r:id="rId5" imgW="253800" imgH="533160" progId="Equation.3">
                  <p:embed/>
                  <p:pic>
                    <p:nvPicPr>
                      <p:cNvPr id="0" name=""/>
                      <p:cNvPicPr/>
                      <p:nvPr/>
                    </p:nvPicPr>
                    <p:blipFill>
                      <a:blip r:embed="rId6"/>
                      <a:stretch>
                        <a:fillRect/>
                      </a:stretch>
                    </p:blipFill>
                    <p:spPr>
                      <a:xfrm>
                        <a:off x="4876800" y="2971800"/>
                        <a:ext cx="546677" cy="1148022"/>
                      </a:xfrm>
                      <a:prstGeom prst="rect">
                        <a:avLst/>
                      </a:prstGeom>
                    </p:spPr>
                  </p:pic>
                </p:oleObj>
              </mc:Fallback>
            </mc:AlternateContent>
          </a:graphicData>
        </a:graphic>
      </p:graphicFrame>
      <p:sp>
        <p:nvSpPr>
          <p:cNvPr id="17" name="TextBox 16"/>
          <p:cNvSpPr txBox="1"/>
          <p:nvPr/>
        </p:nvSpPr>
        <p:spPr>
          <a:xfrm>
            <a:off x="5562600" y="3899982"/>
            <a:ext cx="2352449" cy="461665"/>
          </a:xfrm>
          <a:prstGeom prst="rect">
            <a:avLst/>
          </a:prstGeom>
          <a:noFill/>
        </p:spPr>
        <p:txBody>
          <a:bodyPr wrap="square" rtlCol="0">
            <a:spAutoFit/>
          </a:bodyPr>
          <a:lstStyle/>
          <a:p>
            <a:r>
              <a:rPr lang="en-US" dirty="0" smtClean="0">
                <a:solidFill>
                  <a:srgbClr val="000000"/>
                </a:solidFill>
              </a:rPr>
              <a:t>= OR</a:t>
            </a:r>
            <a:r>
              <a:rPr lang="en-US" baseline="-25000" dirty="0" smtClean="0">
                <a:solidFill>
                  <a:srgbClr val="000000"/>
                </a:solidFill>
              </a:rPr>
              <a:t>i</a:t>
            </a:r>
            <a:r>
              <a:rPr lang="en-US" dirty="0" smtClean="0">
                <a:solidFill>
                  <a:srgbClr val="000000"/>
                </a:solidFill>
              </a:rPr>
              <a:t> = HR</a:t>
            </a:r>
            <a:r>
              <a:rPr lang="en-US" baseline="-25000" dirty="0" smtClean="0">
                <a:solidFill>
                  <a:srgbClr val="000000"/>
                </a:solidFill>
              </a:rPr>
              <a:t>i</a:t>
            </a:r>
            <a:endParaRPr lang="en-US" dirty="0">
              <a:solidFill>
                <a:srgbClr val="000000"/>
              </a:solidFill>
            </a:endParaRPr>
          </a:p>
        </p:txBody>
      </p:sp>
      <p:cxnSp>
        <p:nvCxnSpPr>
          <p:cNvPr id="27" name="Straight Connector 26"/>
          <p:cNvCxnSpPr/>
          <p:nvPr/>
        </p:nvCxnSpPr>
        <p:spPr bwMode="auto">
          <a:xfrm>
            <a:off x="4797072" y="4119822"/>
            <a:ext cx="6990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Freeform 29"/>
          <p:cNvSpPr/>
          <p:nvPr/>
        </p:nvSpPr>
        <p:spPr bwMode="auto">
          <a:xfrm>
            <a:off x="2974219" y="1805940"/>
            <a:ext cx="1757801" cy="1760220"/>
          </a:xfrm>
          <a:custGeom>
            <a:avLst/>
            <a:gdLst>
              <a:gd name="connsiteX0" fmla="*/ 100451 w 1757801"/>
              <a:gd name="connsiteY0" fmla="*/ 0 h 1760220"/>
              <a:gd name="connsiteX1" fmla="*/ 180461 w 1757801"/>
              <a:gd name="connsiteY1" fmla="*/ 1211580 h 1760220"/>
              <a:gd name="connsiteX2" fmla="*/ 1757801 w 1757801"/>
              <a:gd name="connsiteY2" fmla="*/ 1760220 h 1760220"/>
            </a:gdLst>
            <a:ahLst/>
            <a:cxnLst>
              <a:cxn ang="0">
                <a:pos x="connsiteX0" y="connsiteY0"/>
              </a:cxn>
              <a:cxn ang="0">
                <a:pos x="connsiteX1" y="connsiteY1"/>
              </a:cxn>
              <a:cxn ang="0">
                <a:pos x="connsiteX2" y="connsiteY2"/>
              </a:cxn>
            </a:cxnLst>
            <a:rect l="l" t="t" r="r" b="b"/>
            <a:pathLst>
              <a:path w="1757801" h="1760220">
                <a:moveTo>
                  <a:pt x="100451" y="0"/>
                </a:moveTo>
                <a:cubicBezTo>
                  <a:pt x="2343" y="459105"/>
                  <a:pt x="-95764" y="918210"/>
                  <a:pt x="180461" y="1211580"/>
                </a:cubicBezTo>
                <a:cubicBezTo>
                  <a:pt x="456686" y="1504950"/>
                  <a:pt x="1107243" y="1632585"/>
                  <a:pt x="1757801" y="1760220"/>
                </a:cubicBezTo>
              </a:path>
            </a:pathLst>
          </a:custGeom>
          <a:noFill/>
          <a:ln w="158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Tree>
    <p:extLst>
      <p:ext uri="{BB962C8B-B14F-4D97-AF65-F5344CB8AC3E}">
        <p14:creationId xmlns:p14="http://schemas.microsoft.com/office/powerpoint/2010/main" val="27387220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304800" y="-76200"/>
            <a:ext cx="8534400" cy="1143000"/>
          </a:xfrm>
        </p:spPr>
        <p:txBody>
          <a:bodyPr/>
          <a:lstStyle/>
          <a:p>
            <a:r>
              <a:rPr lang="en-US" altLang="en-US" sz="3200" b="1" dirty="0" smtClean="0"/>
              <a:t>What the OR in a case-control study estimates</a:t>
            </a:r>
          </a:p>
        </p:txBody>
      </p:sp>
      <p:sp>
        <p:nvSpPr>
          <p:cNvPr id="156674" name="Rectangle 3"/>
          <p:cNvSpPr>
            <a:spLocks noGrp="1" noChangeArrowheads="1"/>
          </p:cNvSpPr>
          <p:nvPr>
            <p:ph type="body" sz="half" idx="1"/>
          </p:nvPr>
        </p:nvSpPr>
        <p:spPr>
          <a:xfrm>
            <a:off x="762000" y="6858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nvPr>
        </p:nvGraphicFramePr>
        <p:xfrm>
          <a:off x="381000" y="1524000"/>
          <a:ext cx="8458200" cy="4873700"/>
        </p:xfrm>
        <a:graphic>
          <a:graphicData uri="http://schemas.openxmlformats.org/drawingml/2006/table">
            <a:tbl>
              <a:tblPr/>
              <a:tblGrid>
                <a:gridCol w="1295400">
                  <a:extLst>
                    <a:ext uri="{9D8B030D-6E8A-4147-A177-3AD203B41FA5}">
                      <a16:colId xmlns:a16="http://schemas.microsoft.com/office/drawing/2014/main" xmlns="" val="20000"/>
                    </a:ext>
                  </a:extLst>
                </a:gridCol>
                <a:gridCol w="4800600">
                  <a:extLst>
                    <a:ext uri="{9D8B030D-6E8A-4147-A177-3AD203B41FA5}">
                      <a16:colId xmlns:a16="http://schemas.microsoft.com/office/drawing/2014/main" xmlns="" val="20001"/>
                    </a:ext>
                  </a:extLst>
                </a:gridCol>
                <a:gridCol w="2362200">
                  <a:extLst>
                    <a:ext uri="{9D8B030D-6E8A-4147-A177-3AD203B41FA5}">
                      <a16:colId xmlns:a16="http://schemas.microsoft.com/office/drawing/2014/main" xmlns="" val="20002"/>
                    </a:ext>
                  </a:extLst>
                </a:gridCol>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(and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Random sample of person-time at risk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 “prevalent control”, “cumulative”, “epidemic”, “exclusive”, “traditional”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If disease incidence low: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156697" name="Oval 4"/>
          <p:cNvSpPr>
            <a:spLocks noChangeArrowheads="1"/>
          </p:cNvSpPr>
          <p:nvPr/>
        </p:nvSpPr>
        <p:spPr bwMode="auto">
          <a:xfrm>
            <a:off x="0" y="4648200"/>
            <a:ext cx="8839200" cy="1905000"/>
          </a:xfrm>
          <a:prstGeom prst="ellipse">
            <a:avLst/>
          </a:prstGeom>
          <a:noFill/>
          <a:ln w="38100" algn="ctr">
            <a:solidFill>
              <a:srgbClr val="FF0000"/>
            </a:solidFill>
            <a:round/>
            <a:headEnd/>
            <a:tailEnd/>
          </a:ln>
        </p:spPr>
        <p:txBody>
          <a:bodyPr/>
          <a:lstStyle/>
          <a:p>
            <a:pPr eaLnBrk="0" hangingPunct="0"/>
            <a:endParaRPr lang="en-US" dirty="0">
              <a:solidFill>
                <a:srgbClr val="FF0000"/>
              </a:solidFill>
            </a:endParaRPr>
          </a:p>
        </p:txBody>
      </p:sp>
    </p:spTree>
    <p:extLst>
      <p:ext uri="{BB962C8B-B14F-4D97-AF65-F5344CB8AC3E}">
        <p14:creationId xmlns:p14="http://schemas.microsoft.com/office/powerpoint/2010/main" val="4222867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99506" y="180462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09280" y="1862919"/>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1" y="2056114"/>
            <a:ext cx="304799" cy="3822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41654" y="2133600"/>
            <a:ext cx="287547" cy="4036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57491" y="2293644"/>
            <a:ext cx="292380" cy="38751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1474" y="2438403"/>
            <a:ext cx="288926" cy="41395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20335" y="2537226"/>
            <a:ext cx="252809" cy="3583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08537" y="2019299"/>
            <a:ext cx="308733" cy="2826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244504" y="2175074"/>
            <a:ext cx="230081" cy="3395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85202" y="2293646"/>
            <a:ext cx="254067" cy="3090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333451" y="2053419"/>
            <a:ext cx="252010" cy="32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523456" y="180506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284465" y="-19752"/>
            <a:ext cx="7659385" cy="781752"/>
          </a:xfrm>
          <a:prstGeom prst="rect">
            <a:avLst/>
          </a:prstGeom>
          <a:noFill/>
          <a:ln w="9525">
            <a:noFill/>
            <a:miter lim="800000"/>
            <a:headEnd/>
            <a:tailEnd/>
          </a:ln>
        </p:spPr>
        <p:txBody>
          <a:bodyPr wrap="square">
            <a:spAutoFit/>
          </a:bodyPr>
          <a:lstStyle/>
          <a:p>
            <a:pPr>
              <a:lnSpc>
                <a:spcPct val="80000"/>
              </a:lnSpc>
            </a:pPr>
            <a:r>
              <a:rPr lang="en-US" sz="2800" b="1" dirty="0" smtClean="0"/>
              <a:t>Dynamic Study Cohort to Sample a Real-World Dynamic Cohort</a:t>
            </a:r>
            <a:endParaRPr lang="en-US" sz="28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32176" y="2400299"/>
            <a:ext cx="287957" cy="398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9" y="630839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142955" y="6096002"/>
            <a:ext cx="1399993"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ends</a:t>
            </a:r>
            <a:endParaRPr lang="en-US" sz="1800" dirty="0">
              <a:latin typeface="Calibri" pitchFamily="34" charset="0"/>
            </a:endParaRP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begins</a:t>
            </a:r>
            <a:endParaRPr lang="en-US" sz="1800" dirty="0">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51" name="Group 50"/>
          <p:cNvGrpSpPr/>
          <p:nvPr/>
        </p:nvGrpSpPr>
        <p:grpSpPr>
          <a:xfrm>
            <a:off x="914401" y="2628900"/>
            <a:ext cx="8176419" cy="2552700"/>
            <a:chOff x="914400" y="2538129"/>
            <a:chExt cx="8176419" cy="2552700"/>
          </a:xfrm>
        </p:grpSpPr>
        <p:sp>
          <p:nvSpPr>
            <p:cNvPr id="52" name="Right Arrow 51"/>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3"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 study</a:t>
              </a:r>
              <a:endParaRPr lang="en-US" sz="3600" b="1" dirty="0">
                <a:solidFill>
                  <a:schemeClr val="bg1"/>
                </a:solidFill>
                <a:latin typeface="Calibri" pitchFamily="34" charset="0"/>
              </a:endParaRPr>
            </a:p>
          </p:txBody>
        </p:sp>
      </p:grpSp>
      <p:grpSp>
        <p:nvGrpSpPr>
          <p:cNvPr id="3" name="Group 2"/>
          <p:cNvGrpSpPr/>
          <p:nvPr/>
        </p:nvGrpSpPr>
        <p:grpSpPr>
          <a:xfrm>
            <a:off x="7772400" y="609600"/>
            <a:ext cx="2209800" cy="2514600"/>
            <a:chOff x="7772400" y="609600"/>
            <a:chExt cx="2209800" cy="2514600"/>
          </a:xfrm>
        </p:grpSpPr>
        <p:grpSp>
          <p:nvGrpSpPr>
            <p:cNvPr id="2" name="Group 1"/>
            <p:cNvGrpSpPr/>
            <p:nvPr/>
          </p:nvGrpSpPr>
          <p:grpSpPr>
            <a:xfrm>
              <a:off x="7924800" y="609600"/>
              <a:ext cx="1238250" cy="1299865"/>
              <a:chOff x="7924800" y="609600"/>
              <a:chExt cx="1238250" cy="1299865"/>
            </a:xfrm>
          </p:grpSpPr>
          <p:sp>
            <p:nvSpPr>
              <p:cNvPr id="91" name="Text Box 1030"/>
              <p:cNvSpPr txBox="1">
                <a:spLocks noChangeArrowheads="1"/>
              </p:cNvSpPr>
              <p:nvPr/>
            </p:nvSpPr>
            <p:spPr bwMode="auto">
              <a:xfrm rot="10800000" flipV="1">
                <a:off x="7943850" y="762000"/>
                <a:ext cx="1219200" cy="430887"/>
              </a:xfrm>
              <a:prstGeom prst="rect">
                <a:avLst/>
              </a:prstGeom>
              <a:noFill/>
              <a:ln w="9525">
                <a:noFill/>
                <a:miter lim="800000"/>
                <a:headEnd/>
                <a:tailEnd/>
              </a:ln>
            </p:spPr>
            <p:txBody>
              <a:bodyPr wrap="square" anchor="ctr">
                <a:spAutoFit/>
              </a:bodyPr>
              <a:lstStyle/>
              <a:p>
                <a:pPr eaLnBrk="0" hangingPunct="0"/>
                <a:r>
                  <a:rPr lang="en-US" sz="2200" dirty="0" smtClean="0"/>
                  <a:t>= event</a:t>
                </a:r>
                <a:endParaRPr lang="en-US" sz="2200" dirty="0"/>
              </a:p>
            </p:txBody>
          </p:sp>
          <p:grpSp>
            <p:nvGrpSpPr>
              <p:cNvPr id="92" name="Group 91"/>
              <p:cNvGrpSpPr/>
              <p:nvPr/>
            </p:nvGrpSpPr>
            <p:grpSpPr>
              <a:xfrm>
                <a:off x="8007188" y="609600"/>
                <a:ext cx="535761" cy="237139"/>
                <a:chOff x="188444" y="5189945"/>
                <a:chExt cx="535761" cy="237139"/>
              </a:xfrm>
            </p:grpSpPr>
            <p:cxnSp>
              <p:nvCxnSpPr>
                <p:cNvPr id="94" name="Straight Connector 15"/>
                <p:cNvCxnSpPr/>
                <p:nvPr/>
              </p:nvCxnSpPr>
              <p:spPr>
                <a:xfrm flipV="1">
                  <a:off x="188444" y="531612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80866" y="51899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cxnSp>
            <p:nvCxnSpPr>
              <p:cNvPr id="93" name="Straight Arrow Connector 30"/>
              <p:cNvCxnSpPr>
                <a:cxnSpLocks noChangeShapeType="1"/>
              </p:cNvCxnSpPr>
              <p:nvPr/>
            </p:nvCxnSpPr>
            <p:spPr bwMode="auto">
              <a:xfrm>
                <a:off x="7943850" y="1447800"/>
                <a:ext cx="533400" cy="0"/>
              </a:xfrm>
              <a:prstGeom prst="straightConnector1">
                <a:avLst/>
              </a:prstGeom>
              <a:noFill/>
              <a:ln w="19050" algn="ctr">
                <a:solidFill>
                  <a:schemeClr val="tx1"/>
                </a:solidFill>
                <a:round/>
                <a:headEnd/>
                <a:tailEnd type="arrow" w="med" len="med"/>
              </a:ln>
            </p:spPr>
          </p:cxnSp>
          <p:sp>
            <p:nvSpPr>
              <p:cNvPr id="96" name="Text Box 1030"/>
              <p:cNvSpPr txBox="1">
                <a:spLocks noChangeArrowheads="1"/>
              </p:cNvSpPr>
              <p:nvPr/>
            </p:nvSpPr>
            <p:spPr bwMode="auto">
              <a:xfrm rot="10800000" flipV="1">
                <a:off x="7924800" y="1447800"/>
                <a:ext cx="1143000" cy="461665"/>
              </a:xfrm>
              <a:prstGeom prst="rect">
                <a:avLst/>
              </a:prstGeom>
              <a:noFill/>
              <a:ln w="9525">
                <a:noFill/>
                <a:miter lim="800000"/>
                <a:headEnd/>
                <a:tailEnd/>
              </a:ln>
            </p:spPr>
            <p:txBody>
              <a:bodyPr wrap="square" anchor="ctr">
                <a:spAutoFit/>
              </a:bodyPr>
              <a:lstStyle/>
              <a:p>
                <a:pPr eaLnBrk="0" hangingPunct="0"/>
                <a:r>
                  <a:rPr lang="en-US" dirty="0" smtClean="0"/>
                  <a:t>= leave</a:t>
                </a:r>
                <a:endParaRPr lang="en-US" dirty="0"/>
              </a:p>
            </p:txBody>
          </p:sp>
        </p:grpSp>
        <p:sp>
          <p:nvSpPr>
            <p:cNvPr id="101" name="Text Box 1030"/>
            <p:cNvSpPr txBox="1">
              <a:spLocks noChangeArrowheads="1"/>
            </p:cNvSpPr>
            <p:nvPr/>
          </p:nvSpPr>
          <p:spPr bwMode="auto">
            <a:xfrm rot="10800000" flipV="1">
              <a:off x="7772400" y="1923871"/>
              <a:ext cx="2209800" cy="1200329"/>
            </a:xfrm>
            <a:prstGeom prst="rect">
              <a:avLst/>
            </a:prstGeom>
            <a:noFill/>
            <a:ln w="9525">
              <a:noFill/>
              <a:miter lim="800000"/>
              <a:headEnd/>
              <a:tailEnd/>
            </a:ln>
          </p:spPr>
          <p:txBody>
            <a:bodyPr wrap="square" anchor="ctr">
              <a:spAutoFit/>
            </a:bodyPr>
            <a:lstStyle/>
            <a:p>
              <a:pPr eaLnBrk="0" hangingPunct="0"/>
              <a:r>
                <a:rPr lang="en-US" dirty="0" smtClean="0"/>
                <a:t>CE =      competing </a:t>
              </a:r>
            </a:p>
            <a:p>
              <a:pPr eaLnBrk="0" hangingPunct="0"/>
              <a:r>
                <a:rPr lang="en-US" dirty="0"/>
                <a:t> </a:t>
              </a:r>
              <a:r>
                <a:rPr lang="en-US" dirty="0" smtClean="0"/>
                <a:t>      event</a:t>
              </a:r>
              <a:endParaRPr lang="en-US" dirty="0"/>
            </a:p>
          </p:txBody>
        </p:sp>
      </p:grpSp>
    </p:spTree>
    <p:extLst>
      <p:ext uri="{BB962C8B-B14F-4D97-AF65-F5344CB8AC3E}">
        <p14:creationId xmlns:p14="http://schemas.microsoft.com/office/powerpoint/2010/main" val="150602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336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100371" name="TextBox 35"/>
          <p:cNvSpPr txBox="1">
            <a:spLocks noChangeArrowheads="1"/>
          </p:cNvSpPr>
          <p:nvPr/>
        </p:nvSpPr>
        <p:spPr bwMode="auto">
          <a:xfrm>
            <a:off x="3505200" y="1538287"/>
            <a:ext cx="417513" cy="366713"/>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29" name="Rectangle 28"/>
          <p:cNvSpPr/>
          <p:nvPr/>
        </p:nvSpPr>
        <p:spPr>
          <a:xfrm>
            <a:off x="7239000" y="914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solidFill>
                  <a:srgbClr val="FFFFFF"/>
                </a:solidFill>
              </a:rPr>
              <a:t>cases</a:t>
            </a:r>
            <a:endParaRPr lang="en-US" sz="1800" dirty="0">
              <a:solidFill>
                <a:srgbClr val="FFFFFF"/>
              </a:solidFill>
            </a:endParaRPr>
          </a:p>
        </p:txBody>
      </p:sp>
      <p:cxnSp>
        <p:nvCxnSpPr>
          <p:cNvPr id="31" name="Straight Arrow Connector 30"/>
          <p:cNvCxnSpPr/>
          <p:nvPr/>
        </p:nvCxnSpPr>
        <p:spPr>
          <a:xfrm>
            <a:off x="3086100" y="15240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9050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1981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935850" y="6155396"/>
            <a:ext cx="649288" cy="369887"/>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Time</a:t>
            </a:r>
          </a:p>
        </p:txBody>
      </p:sp>
      <p:sp>
        <p:nvSpPr>
          <p:cNvPr id="100384" name="TextBox 43"/>
          <p:cNvSpPr txBox="1">
            <a:spLocks noChangeArrowheads="1"/>
          </p:cNvSpPr>
          <p:nvPr/>
        </p:nvSpPr>
        <p:spPr bwMode="auto">
          <a:xfrm>
            <a:off x="6934200" y="6211888"/>
            <a:ext cx="1524000" cy="641350"/>
          </a:xfrm>
          <a:prstGeom prst="rect">
            <a:avLst/>
          </a:prstGeom>
          <a:noFill/>
          <a:ln w="9525">
            <a:noFill/>
            <a:miter lim="800000"/>
            <a:headEnd/>
            <a:tailEnd/>
          </a:ln>
        </p:spPr>
        <p:txBody>
          <a:bodyPr>
            <a:spAutoFit/>
          </a:bodyPr>
          <a:lstStyle/>
          <a:p>
            <a:pPr algn="ctr"/>
            <a:r>
              <a:rPr lang="en-US" sz="1800" dirty="0">
                <a:solidFill>
                  <a:srgbClr val="000000"/>
                </a:solidFill>
                <a:latin typeface="Calibri" pitchFamily="34" charset="0"/>
              </a:rPr>
              <a:t>Time of the Study</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38" name="Straight Arrow Connector 37"/>
          <p:cNvCxnSpPr/>
          <p:nvPr/>
        </p:nvCxnSpPr>
        <p:spPr>
          <a:xfrm flipV="1">
            <a:off x="3200400" y="1666591"/>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0" y="56347"/>
            <a:ext cx="9144000" cy="954107"/>
          </a:xfrm>
          <a:prstGeom prst="rect">
            <a:avLst/>
          </a:prstGeom>
          <a:noFill/>
          <a:ln w="9525">
            <a:noFill/>
            <a:miter lim="800000"/>
            <a:headEnd/>
            <a:tailEnd/>
          </a:ln>
        </p:spPr>
        <p:txBody>
          <a:bodyPr anchor="ctr">
            <a:spAutoFit/>
          </a:bodyPr>
          <a:lstStyle/>
          <a:p>
            <a:pPr algn="ctr" eaLnBrk="0" hangingPunct="0"/>
            <a:r>
              <a:rPr lang="en-US" sz="2800" b="1" dirty="0" smtClean="0">
                <a:solidFill>
                  <a:srgbClr val="000000"/>
                </a:solidFill>
              </a:rPr>
              <a:t>Even if rare disease assumption holds, there are other problems with this design</a:t>
            </a:r>
            <a:endParaRPr lang="en-US" sz="2800" b="1" dirty="0">
              <a:solidFill>
                <a:srgbClr val="000000"/>
              </a:solidFill>
            </a:endParaRPr>
          </a:p>
        </p:txBody>
      </p:sp>
      <p:sp>
        <p:nvSpPr>
          <p:cNvPr id="39" name="Rectangle 38"/>
          <p:cNvSpPr>
            <a:spLocks noChangeArrowheads="1"/>
          </p:cNvSpPr>
          <p:nvPr/>
        </p:nvSpPr>
        <p:spPr bwMode="auto">
          <a:xfrm>
            <a:off x="7346731"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rgbClr val="FFFFFF"/>
                </a:solidFill>
                <a:latin typeface="Times New Roman"/>
              </a:rPr>
              <a:t>controls</a:t>
            </a:r>
            <a:endParaRPr lang="en-US" sz="1800" dirty="0">
              <a:solidFill>
                <a:srgbClr val="FFFFFF"/>
              </a:solidFill>
              <a:latin typeface="Times New Roman"/>
            </a:endParaRPr>
          </a:p>
        </p:txBody>
      </p:sp>
      <p:sp>
        <p:nvSpPr>
          <p:cNvPr id="2" name="TextBox 1"/>
          <p:cNvSpPr txBox="1"/>
          <p:nvPr/>
        </p:nvSpPr>
        <p:spPr>
          <a:xfrm>
            <a:off x="1600201" y="2596479"/>
            <a:ext cx="5486399" cy="3194721"/>
          </a:xfrm>
          <a:prstGeom prst="rect">
            <a:avLst/>
          </a:prstGeom>
          <a:solidFill>
            <a:schemeClr val="bg1"/>
          </a:solidFill>
        </p:spPr>
        <p:txBody>
          <a:bodyPr wrap="square" rtlCol="0">
            <a:spAutoFit/>
          </a:bodyPr>
          <a:lstStyle/>
          <a:p>
            <a:pPr marL="342900" indent="-342900" eaLnBrk="0" hangingPunct="0">
              <a:spcBef>
                <a:spcPct val="20000"/>
              </a:spcBef>
              <a:buFontTx/>
              <a:buChar char="•"/>
            </a:pPr>
            <a:r>
              <a:rPr lang="en-US" altLang="en-US" b="1" dirty="0" smtClean="0">
                <a:solidFill>
                  <a:srgbClr val="000000"/>
                </a:solidFill>
              </a:rPr>
              <a:t>Over time, all participants are subject to drop-out and competing events</a:t>
            </a:r>
          </a:p>
          <a:p>
            <a:pPr marL="342900" indent="-342900" eaLnBrk="0" hangingPunct="0">
              <a:spcBef>
                <a:spcPct val="20000"/>
              </a:spcBef>
              <a:buFontTx/>
              <a:buChar char="•"/>
            </a:pPr>
            <a:r>
              <a:rPr lang="en-US" altLang="en-US" b="1" dirty="0" smtClean="0">
                <a:solidFill>
                  <a:srgbClr val="000000"/>
                </a:solidFill>
              </a:rPr>
              <a:t>Non-cases who are left at the time controls are selected are “battle-tested” in that they have not dropped out or developed a competing event</a:t>
            </a:r>
          </a:p>
          <a:p>
            <a:pPr marL="342900" indent="-342900" eaLnBrk="0" hangingPunct="0">
              <a:spcBef>
                <a:spcPct val="20000"/>
              </a:spcBef>
              <a:buFontTx/>
              <a:buChar char="•"/>
            </a:pPr>
            <a:r>
              <a:rPr lang="en-US" altLang="en-US" b="1" dirty="0" smtClean="0">
                <a:solidFill>
                  <a:srgbClr val="000000"/>
                </a:solidFill>
              </a:rPr>
              <a:t>Controls thus may not represent study base at time 0 (Result = bias)</a:t>
            </a:r>
            <a:endParaRPr lang="en-US" altLang="en-US" b="1" dirty="0">
              <a:solidFill>
                <a:srgbClr val="000000"/>
              </a:solidFill>
            </a:endParaRPr>
          </a:p>
        </p:txBody>
      </p:sp>
      <p:sp>
        <p:nvSpPr>
          <p:cNvPr id="40" name="Oval 39"/>
          <p:cNvSpPr/>
          <p:nvPr/>
        </p:nvSpPr>
        <p:spPr>
          <a:xfrm>
            <a:off x="2957061" y="142945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1" name="Oval 40"/>
          <p:cNvSpPr/>
          <p:nvPr/>
        </p:nvSpPr>
        <p:spPr>
          <a:xfrm>
            <a:off x="4494999" y="16934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3" name="Oval 42"/>
          <p:cNvSpPr/>
          <p:nvPr/>
        </p:nvSpPr>
        <p:spPr>
          <a:xfrm>
            <a:off x="6524080" y="188791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4" name="Oval 43"/>
          <p:cNvSpPr/>
          <p:nvPr/>
        </p:nvSpPr>
        <p:spPr>
          <a:xfrm>
            <a:off x="5409399" y="18031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aphicFrame>
        <p:nvGraphicFramePr>
          <p:cNvPr id="46" name="Object 45"/>
          <p:cNvGraphicFramePr>
            <a:graphicFrameLocks noChangeAspect="1"/>
          </p:cNvGraphicFramePr>
          <p:nvPr>
            <p:extLst/>
          </p:nvPr>
        </p:nvGraphicFramePr>
        <p:xfrm>
          <a:off x="8164284" y="940676"/>
          <a:ext cx="546677" cy="1148022"/>
        </p:xfrm>
        <a:graphic>
          <a:graphicData uri="http://schemas.openxmlformats.org/presentationml/2006/ole">
            <mc:AlternateContent xmlns:mc="http://schemas.openxmlformats.org/markup-compatibility/2006">
              <mc:Choice xmlns:v="urn:schemas-microsoft-com:vml" Requires="v">
                <p:oleObj spid="_x0000_s8202" name="Equation" r:id="rId4" imgW="253800" imgH="533160" progId="Equation.3">
                  <p:embed/>
                </p:oleObj>
              </mc:Choice>
              <mc:Fallback>
                <p:oleObj name="Equation" r:id="rId4" imgW="253800" imgH="533160" progId="Equation.3">
                  <p:embed/>
                  <p:pic>
                    <p:nvPicPr>
                      <p:cNvPr id="0" name=""/>
                      <p:cNvPicPr/>
                      <p:nvPr/>
                    </p:nvPicPr>
                    <p:blipFill>
                      <a:blip r:embed="rId5"/>
                      <a:stretch>
                        <a:fillRect/>
                      </a:stretch>
                    </p:blipFill>
                    <p:spPr>
                      <a:xfrm>
                        <a:off x="8164284" y="940676"/>
                        <a:ext cx="546677" cy="1148022"/>
                      </a:xfrm>
                      <a:prstGeom prst="rect">
                        <a:avLst/>
                      </a:prstGeom>
                    </p:spPr>
                  </p:pic>
                </p:oleObj>
              </mc:Fallback>
            </mc:AlternateContent>
          </a:graphicData>
        </a:graphic>
      </p:graphicFrame>
      <p:cxnSp>
        <p:nvCxnSpPr>
          <p:cNvPr id="47" name="Straight Arrow Connector 46"/>
          <p:cNvCxnSpPr>
            <a:stCxn id="29" idx="3"/>
          </p:cNvCxnSpPr>
          <p:nvPr/>
        </p:nvCxnSpPr>
        <p:spPr bwMode="auto">
          <a:xfrm flipV="1">
            <a:off x="7772400" y="1406672"/>
            <a:ext cx="373591" cy="411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48" name="Object 47"/>
          <p:cNvGraphicFramePr>
            <a:graphicFrameLocks noChangeAspect="1"/>
          </p:cNvGraphicFramePr>
          <p:nvPr>
            <p:extLst/>
          </p:nvPr>
        </p:nvGraphicFramePr>
        <p:xfrm>
          <a:off x="8010470" y="4560953"/>
          <a:ext cx="1141413" cy="990600"/>
        </p:xfrm>
        <a:graphic>
          <a:graphicData uri="http://schemas.openxmlformats.org/presentationml/2006/ole">
            <mc:AlternateContent xmlns:mc="http://schemas.openxmlformats.org/markup-compatibility/2006">
              <mc:Choice xmlns:v="urn:schemas-microsoft-com:vml" Requires="v">
                <p:oleObj spid="_x0000_s8203" name="Equation" r:id="rId6" imgW="545760" imgH="431640" progId="Equation.3">
                  <p:embed/>
                </p:oleObj>
              </mc:Choice>
              <mc:Fallback>
                <p:oleObj name="Equation" r:id="rId6" imgW="545760" imgH="431640" progId="Equation.3">
                  <p:embed/>
                  <p:pic>
                    <p:nvPicPr>
                      <p:cNvPr id="0" name=""/>
                      <p:cNvPicPr>
                        <a:picLocks noChangeAspect="1" noChangeArrowheads="1"/>
                      </p:cNvPicPr>
                      <p:nvPr/>
                    </p:nvPicPr>
                    <p:blipFill>
                      <a:blip r:embed="rId7"/>
                      <a:srcRect/>
                      <a:stretch>
                        <a:fillRect/>
                      </a:stretch>
                    </p:blipFill>
                    <p:spPr bwMode="auto">
                      <a:xfrm>
                        <a:off x="8010470" y="4560953"/>
                        <a:ext cx="1141413" cy="990600"/>
                      </a:xfrm>
                      <a:prstGeom prst="rect">
                        <a:avLst/>
                      </a:prstGeom>
                      <a:noFill/>
                      <a:ln>
                        <a:noFill/>
                      </a:ln>
                      <a:effectLst/>
                      <a:extLst/>
                    </p:spPr>
                  </p:pic>
                </p:oleObj>
              </mc:Fallback>
            </mc:AlternateContent>
          </a:graphicData>
        </a:graphic>
      </p:graphicFrame>
      <p:cxnSp>
        <p:nvCxnSpPr>
          <p:cNvPr id="7" name="Elbow Connector 6"/>
          <p:cNvCxnSpPr/>
          <p:nvPr/>
        </p:nvCxnSpPr>
        <p:spPr bwMode="auto">
          <a:xfrm rot="16200000" flipH="1">
            <a:off x="7973552" y="3983301"/>
            <a:ext cx="750952" cy="404351"/>
          </a:xfrm>
          <a:prstGeom prst="bentConnector3">
            <a:avLst>
              <a:gd name="adj1" fmla="val -386"/>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493932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1162" t="-1" b="14762"/>
          <a:stretch/>
        </p:blipFill>
        <p:spPr>
          <a:xfrm>
            <a:off x="30480" y="1135856"/>
            <a:ext cx="8580492" cy="4662487"/>
          </a:xfrm>
        </p:spPr>
      </p:pic>
      <p:sp>
        <p:nvSpPr>
          <p:cNvPr id="7" name="Text Box 6"/>
          <p:cNvSpPr txBox="1">
            <a:spLocks noChangeArrowheads="1"/>
          </p:cNvSpPr>
          <p:nvPr/>
        </p:nvSpPr>
        <p:spPr bwMode="auto">
          <a:xfrm>
            <a:off x="533400" y="381000"/>
            <a:ext cx="8229600" cy="641350"/>
          </a:xfrm>
          <a:prstGeom prst="rect">
            <a:avLst/>
          </a:prstGeom>
          <a:noFill/>
          <a:ln w="9525">
            <a:noFill/>
            <a:miter lim="800000"/>
            <a:headEnd/>
            <a:tailEnd/>
          </a:ln>
        </p:spPr>
        <p:txBody>
          <a:bodyPr>
            <a:spAutoFit/>
          </a:bodyPr>
          <a:lstStyle/>
          <a:p>
            <a:pPr algn="ctr" eaLnBrk="0" hangingPunct="0">
              <a:spcBef>
                <a:spcPct val="50000"/>
              </a:spcBef>
            </a:pPr>
            <a:r>
              <a:rPr lang="en-US" altLang="en-US" sz="3600" b="1" dirty="0">
                <a:solidFill>
                  <a:srgbClr val="000000"/>
                </a:solidFill>
              </a:rPr>
              <a:t>How many controls per case?</a:t>
            </a:r>
          </a:p>
        </p:txBody>
      </p:sp>
      <p:sp>
        <p:nvSpPr>
          <p:cNvPr id="9" name="TextBox 8"/>
          <p:cNvSpPr txBox="1"/>
          <p:nvPr/>
        </p:nvSpPr>
        <p:spPr>
          <a:xfrm>
            <a:off x="4113224" y="2345204"/>
            <a:ext cx="2895600" cy="1938992"/>
          </a:xfrm>
          <a:prstGeom prst="rect">
            <a:avLst/>
          </a:prstGeom>
          <a:noFill/>
        </p:spPr>
        <p:txBody>
          <a:bodyPr wrap="square" rtlCol="0">
            <a:spAutoFit/>
          </a:bodyPr>
          <a:lstStyle/>
          <a:p>
            <a:r>
              <a:rPr lang="en-US" dirty="0" smtClean="0">
                <a:solidFill>
                  <a:srgbClr val="000000"/>
                </a:solidFill>
              </a:rPr>
              <a:t>Biggest gain from 1 to 2 controls.  In general, &gt;4 controls per case not cost effective.</a:t>
            </a:r>
            <a:endParaRPr lang="en-US" dirty="0">
              <a:solidFill>
                <a:srgbClr val="000000"/>
              </a:solidFill>
            </a:endParaRPr>
          </a:p>
        </p:txBody>
      </p:sp>
      <p:sp>
        <p:nvSpPr>
          <p:cNvPr id="10" name="TextBox 9"/>
          <p:cNvSpPr txBox="1"/>
          <p:nvPr/>
        </p:nvSpPr>
        <p:spPr>
          <a:xfrm>
            <a:off x="1577712" y="5798343"/>
            <a:ext cx="7033260" cy="830997"/>
          </a:xfrm>
          <a:prstGeom prst="rect">
            <a:avLst/>
          </a:prstGeom>
          <a:noFill/>
        </p:spPr>
        <p:txBody>
          <a:bodyPr wrap="square" rtlCol="0">
            <a:spAutoFit/>
          </a:bodyPr>
          <a:lstStyle/>
          <a:p>
            <a:r>
              <a:rPr lang="en-US" dirty="0" smtClean="0">
                <a:solidFill>
                  <a:srgbClr val="000000"/>
                </a:solidFill>
              </a:rPr>
              <a:t>Power to detect OR of 2 in study with 188 cases; exposure prevalence of 30%; 2-sided alpha 5%</a:t>
            </a:r>
            <a:endParaRPr lang="en-US" dirty="0">
              <a:solidFill>
                <a:srgbClr val="000000"/>
              </a:solidFill>
            </a:endParaRPr>
          </a:p>
        </p:txBody>
      </p:sp>
      <p:sp>
        <p:nvSpPr>
          <p:cNvPr id="2" name="Right Brace 1"/>
          <p:cNvSpPr/>
          <p:nvPr/>
        </p:nvSpPr>
        <p:spPr bwMode="auto">
          <a:xfrm>
            <a:off x="2438400" y="2497604"/>
            <a:ext cx="152400" cy="1998196"/>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Tree>
    <p:extLst>
      <p:ext uri="{BB962C8B-B14F-4D97-AF65-F5344CB8AC3E}">
        <p14:creationId xmlns:p14="http://schemas.microsoft.com/office/powerpoint/2010/main" val="128355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xfrm>
            <a:off x="685800" y="152400"/>
            <a:ext cx="7772400" cy="762000"/>
          </a:xfrm>
        </p:spPr>
        <p:txBody>
          <a:bodyPr/>
          <a:lstStyle/>
          <a:p>
            <a:r>
              <a:rPr lang="en-US" altLang="en-US" sz="3200" b="1" dirty="0" smtClean="0"/>
              <a:t>Case-control design recommendations</a:t>
            </a:r>
          </a:p>
        </p:txBody>
      </p:sp>
      <p:sp>
        <p:nvSpPr>
          <p:cNvPr id="203778" name="Rectangle 3"/>
          <p:cNvSpPr>
            <a:spLocks noGrp="1" noChangeArrowheads="1"/>
          </p:cNvSpPr>
          <p:nvPr>
            <p:ph type="body" idx="1"/>
          </p:nvPr>
        </p:nvSpPr>
        <p:spPr>
          <a:xfrm>
            <a:off x="228600" y="1066800"/>
            <a:ext cx="8763000" cy="5334000"/>
          </a:xfrm>
        </p:spPr>
        <p:txBody>
          <a:bodyPr/>
          <a:lstStyle/>
          <a:p>
            <a:r>
              <a:rPr lang="en-US" altLang="en-US" sz="2800" dirty="0" smtClean="0"/>
              <a:t>Look for a </a:t>
            </a:r>
            <a:r>
              <a:rPr lang="en-US" altLang="en-US" sz="2800" b="1" dirty="0" smtClean="0"/>
              <a:t>primary study base </a:t>
            </a:r>
            <a:r>
              <a:rPr lang="en-US" altLang="en-US" sz="2800" dirty="0" smtClean="0"/>
              <a:t>that can be clearly defined and has complete case ascertainment</a:t>
            </a:r>
          </a:p>
          <a:p>
            <a:pPr lvl="1"/>
            <a:r>
              <a:rPr lang="en-US" altLang="en-US" sz="2400" dirty="0" smtClean="0"/>
              <a:t>Know research study bases available in your field</a:t>
            </a:r>
          </a:p>
          <a:p>
            <a:pPr lvl="1"/>
            <a:r>
              <a:rPr lang="en-US" altLang="en-US" sz="2400" dirty="0" smtClean="0"/>
              <a:t>Use incidence density or case-cohort sampling in fixed cohort</a:t>
            </a:r>
          </a:p>
          <a:p>
            <a:pPr lvl="1"/>
            <a:r>
              <a:rPr lang="en-US" altLang="en-US" sz="2400" dirty="0" smtClean="0"/>
              <a:t>In dynamic cohort, use incidence density sampling if feasible.  </a:t>
            </a:r>
          </a:p>
          <a:p>
            <a:pPr lvl="1"/>
            <a:endParaRPr lang="en-US" altLang="en-US" sz="1200" dirty="0" smtClean="0"/>
          </a:p>
          <a:p>
            <a:r>
              <a:rPr lang="en-US" altLang="en-US" sz="2800" dirty="0" smtClean="0"/>
              <a:t>Use </a:t>
            </a:r>
            <a:r>
              <a:rPr lang="en-US" altLang="en-US" sz="2800" b="1" dirty="0" smtClean="0"/>
              <a:t>measurements recorded prior to the diagnosis </a:t>
            </a:r>
            <a:r>
              <a:rPr lang="en-US" altLang="en-US" sz="2800" dirty="0" smtClean="0"/>
              <a:t>when possible (medical records, etc.) or perform measurements on stored specimens/records</a:t>
            </a:r>
          </a:p>
          <a:p>
            <a:endParaRPr lang="en-US" altLang="en-US" sz="2800" dirty="0" smtClean="0"/>
          </a:p>
          <a:p>
            <a:endParaRPr lang="en-US" altLang="en-US" sz="2800" dirty="0" smtClean="0"/>
          </a:p>
        </p:txBody>
      </p:sp>
    </p:spTree>
    <p:extLst>
      <p:ext uri="{BB962C8B-B14F-4D97-AF65-F5344CB8AC3E}">
        <p14:creationId xmlns:p14="http://schemas.microsoft.com/office/powerpoint/2010/main" val="15905381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143000"/>
          </a:xfrm>
        </p:spPr>
        <p:txBody>
          <a:bodyPr/>
          <a:lstStyle/>
          <a:p>
            <a:r>
              <a:rPr lang="en-US" sz="2800" b="1" dirty="0" smtClean="0"/>
              <a:t>What does the magnitude of a measure of association tell you?</a:t>
            </a:r>
            <a:endParaRPr lang="en-US" sz="2800" b="1" dirty="0"/>
          </a:p>
        </p:txBody>
      </p:sp>
      <p:sp>
        <p:nvSpPr>
          <p:cNvPr id="3" name="Content Placeholder 2"/>
          <p:cNvSpPr>
            <a:spLocks noGrp="1"/>
          </p:cNvSpPr>
          <p:nvPr>
            <p:ph idx="1"/>
          </p:nvPr>
        </p:nvSpPr>
        <p:spPr>
          <a:xfrm>
            <a:off x="76200" y="1066800"/>
            <a:ext cx="8915400" cy="4114800"/>
          </a:xfrm>
        </p:spPr>
        <p:txBody>
          <a:bodyPr/>
          <a:lstStyle/>
          <a:p>
            <a:r>
              <a:rPr lang="en-US" sz="2600" dirty="0" smtClean="0"/>
              <a:t>Larger magnitude values referred to as “strong” associations</a:t>
            </a:r>
          </a:p>
          <a:p>
            <a:endParaRPr lang="en-US" sz="500" dirty="0" smtClean="0"/>
          </a:p>
          <a:p>
            <a:r>
              <a:rPr lang="en-US" sz="2600" dirty="0" smtClean="0"/>
              <a:t>What does “large” or “strong” actually mean?</a:t>
            </a:r>
          </a:p>
          <a:p>
            <a:endParaRPr lang="en-US" sz="500" dirty="0" smtClean="0"/>
          </a:p>
          <a:p>
            <a:r>
              <a:rPr lang="en-US" sz="2600" dirty="0" smtClean="0"/>
              <a:t>For both ratio &amp; difference measures, the larger the value the less apt the association is the result of occult bias</a:t>
            </a:r>
          </a:p>
          <a:p>
            <a:pPr lvl="1"/>
            <a:r>
              <a:rPr lang="en-US" sz="2600" dirty="0" smtClean="0"/>
              <a:t>Reasoning: if bias was responsible, it would have to be large and researchers would presumably have noticed it</a:t>
            </a:r>
          </a:p>
          <a:p>
            <a:pPr lvl="1"/>
            <a:endParaRPr lang="en-US" sz="500" dirty="0" smtClean="0"/>
          </a:p>
          <a:p>
            <a:r>
              <a:rPr lang="en-US" sz="2600" dirty="0" smtClean="0"/>
              <a:t>For difference measures, strong associations translate to smaller numbers needed to treat/harm/protec</a:t>
            </a:r>
            <a:r>
              <a:rPr lang="en-US" sz="2800" dirty="0" smtClean="0"/>
              <a:t>t</a:t>
            </a:r>
          </a:p>
          <a:p>
            <a:pPr lvl="1"/>
            <a:r>
              <a:rPr lang="en-US" sz="2600" dirty="0" smtClean="0"/>
              <a:t>Strong translates directly to public health/clinical impact</a:t>
            </a:r>
          </a:p>
          <a:p>
            <a:pPr lvl="1"/>
            <a:endParaRPr lang="en-US" sz="500" dirty="0" smtClean="0"/>
          </a:p>
          <a:p>
            <a:r>
              <a:rPr lang="en-US" sz="2600" dirty="0" smtClean="0"/>
              <a:t>But for </a:t>
            </a:r>
            <a:r>
              <a:rPr lang="en-US" sz="2600" u="sng" dirty="0" smtClean="0"/>
              <a:t>neither</a:t>
            </a:r>
            <a:r>
              <a:rPr lang="en-US" sz="2600" dirty="0" smtClean="0"/>
              <a:t> difference nor ratio measures does “strong” translate into any particular intrinsic biologic strength</a:t>
            </a:r>
          </a:p>
        </p:txBody>
      </p:sp>
    </p:spTree>
    <p:extLst>
      <p:ext uri="{BB962C8B-B14F-4D97-AF65-F5344CB8AC3E}">
        <p14:creationId xmlns:p14="http://schemas.microsoft.com/office/powerpoint/2010/main" val="106844809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lstStyle/>
          <a:p>
            <a:r>
              <a:rPr lang="en-US" sz="2800" b="1" dirty="0"/>
              <a:t>Why does “strong” </a:t>
            </a:r>
            <a:r>
              <a:rPr lang="en-US" sz="2800" b="1" u="sng" dirty="0"/>
              <a:t>not</a:t>
            </a:r>
            <a:r>
              <a:rPr lang="en-US" sz="2800" b="1" dirty="0"/>
              <a:t> translate into </a:t>
            </a:r>
            <a:r>
              <a:rPr lang="en-US" sz="2800" b="1" dirty="0" smtClean="0"/>
              <a:t>biologic </a:t>
            </a:r>
            <a:r>
              <a:rPr lang="en-US" sz="2800" b="1" dirty="0"/>
              <a:t>meaning? </a:t>
            </a:r>
          </a:p>
        </p:txBody>
      </p:sp>
      <p:sp>
        <p:nvSpPr>
          <p:cNvPr id="3" name="Content Placeholder 2"/>
          <p:cNvSpPr>
            <a:spLocks noGrp="1"/>
          </p:cNvSpPr>
          <p:nvPr>
            <p:ph idx="1"/>
          </p:nvPr>
        </p:nvSpPr>
        <p:spPr>
          <a:xfrm>
            <a:off x="76200" y="609600"/>
            <a:ext cx="8839200" cy="4114800"/>
          </a:xfrm>
        </p:spPr>
        <p:txBody>
          <a:bodyPr/>
          <a:lstStyle/>
          <a:p>
            <a:r>
              <a:rPr lang="en-US" sz="2600" dirty="0" smtClean="0"/>
              <a:t>“Sufficient-component cause” model of human disease</a:t>
            </a:r>
          </a:p>
          <a:p>
            <a:pPr lvl="1"/>
            <a:r>
              <a:rPr lang="en-US" sz="2300" dirty="0" smtClean="0"/>
              <a:t>Popularized by Rothman (1976 – see website reading) in health research but originated earlier by philosophers</a:t>
            </a:r>
          </a:p>
          <a:p>
            <a:pPr lvl="1"/>
            <a:r>
              <a:rPr lang="en-US" sz="2300" dirty="0" smtClean="0"/>
              <a:t>Occurrence of a disease in a given person is because some set of culprit exposures comes together</a:t>
            </a:r>
          </a:p>
          <a:p>
            <a:pPr lvl="2">
              <a:spcBef>
                <a:spcPts val="0"/>
              </a:spcBef>
            </a:pPr>
            <a:r>
              <a:rPr lang="en-US" sz="2200" dirty="0" smtClean="0"/>
              <a:t>A minimal set of culprit exposures is called a “sufficient cause”</a:t>
            </a:r>
          </a:p>
          <a:p>
            <a:pPr lvl="2">
              <a:spcBef>
                <a:spcPts val="0"/>
              </a:spcBef>
            </a:pPr>
            <a:r>
              <a:rPr lang="en-US" sz="2200" dirty="0" smtClean="0"/>
              <a:t>Each individual culprit exposure is called a “component cause”</a:t>
            </a:r>
          </a:p>
          <a:p>
            <a:pPr lvl="1"/>
            <a:r>
              <a:rPr lang="en-US" sz="2300" dirty="0" smtClean="0"/>
              <a:t>For most diseases, there are several “sufficient causes”</a:t>
            </a:r>
          </a:p>
        </p:txBody>
      </p:sp>
      <p:pic>
        <p:nvPicPr>
          <p:cNvPr id="1044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019"/>
          <a:stretch/>
        </p:blipFill>
        <p:spPr bwMode="auto">
          <a:xfrm>
            <a:off x="1486686" y="3733800"/>
            <a:ext cx="5828514" cy="300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28800" y="6096000"/>
            <a:ext cx="2514600" cy="369332"/>
          </a:xfrm>
          <a:prstGeom prst="rect">
            <a:avLst/>
          </a:prstGeom>
          <a:noFill/>
        </p:spPr>
        <p:txBody>
          <a:bodyPr wrap="square" rtlCol="0">
            <a:spAutoFit/>
          </a:bodyPr>
          <a:lstStyle/>
          <a:p>
            <a:r>
              <a:rPr lang="en-US" sz="1800" dirty="0" smtClean="0">
                <a:solidFill>
                  <a:srgbClr val="000000"/>
                </a:solidFill>
                <a:latin typeface="Arial" panose="020B0604020202020204" pitchFamily="34" charset="0"/>
                <a:cs typeface="Arial" panose="020B0604020202020204" pitchFamily="34" charset="0"/>
              </a:rPr>
              <a:t>A “sufficient cause”</a:t>
            </a:r>
            <a:endParaRPr lang="en-US" sz="1800" dirty="0">
              <a:solidFill>
                <a:srgbClr val="000000"/>
              </a:solidFill>
              <a:latin typeface="Arial" panose="020B0604020202020204" pitchFamily="34" charset="0"/>
              <a:cs typeface="Arial" panose="020B0604020202020204" pitchFamily="34" charset="0"/>
            </a:endParaRPr>
          </a:p>
        </p:txBody>
      </p:sp>
      <p:sp>
        <p:nvSpPr>
          <p:cNvPr id="6" name="TextBox 5"/>
          <p:cNvSpPr txBox="1"/>
          <p:nvPr/>
        </p:nvSpPr>
        <p:spPr>
          <a:xfrm>
            <a:off x="7696200" y="5943600"/>
            <a:ext cx="1447800" cy="738664"/>
          </a:xfrm>
          <a:prstGeom prst="rect">
            <a:avLst/>
          </a:prstGeom>
          <a:noFill/>
        </p:spPr>
        <p:txBody>
          <a:bodyPr wrap="square" rtlCol="0">
            <a:spAutoFit/>
          </a:bodyPr>
          <a:lstStyle/>
          <a:p>
            <a:r>
              <a:rPr lang="en-US" sz="1400" dirty="0" smtClean="0">
                <a:solidFill>
                  <a:srgbClr val="000000"/>
                </a:solidFill>
                <a:latin typeface="Arial" panose="020B0604020202020204" pitchFamily="34" charset="0"/>
                <a:cs typeface="Arial" panose="020B0604020202020204" pitchFamily="34" charset="0"/>
              </a:rPr>
              <a:t>Rothman &amp; Greenland, </a:t>
            </a:r>
            <a:r>
              <a:rPr lang="en-US" sz="1400" i="1" dirty="0" smtClean="0">
                <a:solidFill>
                  <a:srgbClr val="000000"/>
                </a:solidFill>
                <a:latin typeface="Arial" panose="020B0604020202020204" pitchFamily="34" charset="0"/>
                <a:cs typeface="Arial" panose="020B0604020202020204" pitchFamily="34" charset="0"/>
              </a:rPr>
              <a:t>AJPH</a:t>
            </a:r>
            <a:r>
              <a:rPr lang="en-US" sz="1400" dirty="0" smtClean="0">
                <a:solidFill>
                  <a:srgbClr val="000000"/>
                </a:solidFill>
                <a:latin typeface="Arial" panose="020B0604020202020204" pitchFamily="34" charset="0"/>
                <a:cs typeface="Arial" panose="020B0604020202020204" pitchFamily="34" charset="0"/>
              </a:rPr>
              <a:t>  2005</a:t>
            </a:r>
            <a:endParaRPr lang="en-US"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60779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a:xfrm>
            <a:off x="685800" y="0"/>
            <a:ext cx="7772400" cy="1143000"/>
          </a:xfrm>
        </p:spPr>
        <p:txBody>
          <a:bodyPr/>
          <a:lstStyle/>
          <a:p>
            <a:r>
              <a:rPr lang="en-US" altLang="en-US" b="1" dirty="0" smtClean="0"/>
              <a:t>Measures of Attribution</a:t>
            </a:r>
          </a:p>
        </p:txBody>
      </p:sp>
      <p:sp>
        <p:nvSpPr>
          <p:cNvPr id="205826" name="Rectangle 3"/>
          <p:cNvSpPr>
            <a:spLocks noGrp="1" noChangeArrowheads="1"/>
          </p:cNvSpPr>
          <p:nvPr>
            <p:ph type="body" idx="1"/>
          </p:nvPr>
        </p:nvSpPr>
        <p:spPr>
          <a:xfrm>
            <a:off x="152400" y="1066800"/>
            <a:ext cx="8763000" cy="4267200"/>
          </a:xfrm>
        </p:spPr>
        <p:txBody>
          <a:bodyPr/>
          <a:lstStyle/>
          <a:p>
            <a:r>
              <a:rPr lang="en-US" altLang="en-US" sz="2800" dirty="0" smtClean="0"/>
              <a:t>So far, we have introduced measures of association that compare occurrence of an outcome by exposure status, using ratio or absolute difference.</a:t>
            </a:r>
          </a:p>
          <a:p>
            <a:endParaRPr lang="en-US" altLang="en-US" sz="1000" dirty="0" smtClean="0"/>
          </a:p>
          <a:p>
            <a:endParaRPr lang="en-US" altLang="en-US" sz="1000" dirty="0" smtClean="0"/>
          </a:p>
          <a:p>
            <a:pPr>
              <a:lnSpc>
                <a:spcPts val="3500"/>
              </a:lnSpc>
              <a:spcBef>
                <a:spcPct val="0"/>
              </a:spcBef>
            </a:pPr>
            <a:r>
              <a:rPr lang="en-US" altLang="en-US" sz="2800" dirty="0" smtClean="0"/>
              <a:t>We can also ask how relevant the exposure is in causing the outcome, especially in comparison to other exposures causing the outcome.</a:t>
            </a:r>
            <a:r>
              <a:rPr lang="en-US" altLang="en-US" sz="3800" dirty="0" smtClean="0"/>
              <a:t>  </a:t>
            </a:r>
          </a:p>
          <a:p>
            <a:pPr lvl="1"/>
            <a:r>
              <a:rPr lang="en-US" altLang="en-US" dirty="0" smtClean="0"/>
              <a:t>i.e., how much would the outcome be reduced if exposure was removed?  </a:t>
            </a:r>
          </a:p>
          <a:p>
            <a:pPr lvl="1"/>
            <a:endParaRPr lang="en-US" altLang="en-US" dirty="0" smtClean="0"/>
          </a:p>
          <a:p>
            <a:r>
              <a:rPr lang="en-US" altLang="en-US" sz="2800" dirty="0" smtClean="0"/>
              <a:t>Concept known as “attribution” of outcome to exposure</a:t>
            </a:r>
          </a:p>
        </p:txBody>
      </p:sp>
    </p:spTree>
    <p:extLst>
      <p:ext uri="{BB962C8B-B14F-4D97-AF65-F5344CB8AC3E}">
        <p14:creationId xmlns:p14="http://schemas.microsoft.com/office/powerpoint/2010/main" val="14884444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p:nvPr>
        </p:nvSpPr>
        <p:spPr>
          <a:xfrm>
            <a:off x="533400" y="152400"/>
            <a:ext cx="8534400" cy="914400"/>
          </a:xfrm>
        </p:spPr>
        <p:txBody>
          <a:bodyPr/>
          <a:lstStyle/>
          <a:p>
            <a:r>
              <a:rPr lang="en-US" altLang="en-US" sz="3600" b="1" dirty="0" smtClean="0">
                <a:solidFill>
                  <a:schemeClr val="tx1"/>
                </a:solidFill>
              </a:rPr>
              <a:t>Prerequisites &amp; Introductory Comments</a:t>
            </a:r>
          </a:p>
        </p:txBody>
      </p:sp>
      <p:sp>
        <p:nvSpPr>
          <p:cNvPr id="207874" name="Rectangle 3"/>
          <p:cNvSpPr>
            <a:spLocks noGrp="1" noChangeArrowheads="1"/>
          </p:cNvSpPr>
          <p:nvPr>
            <p:ph type="body" idx="1"/>
          </p:nvPr>
        </p:nvSpPr>
        <p:spPr>
          <a:xfrm>
            <a:off x="152400" y="1066800"/>
            <a:ext cx="8915400" cy="3741738"/>
          </a:xfrm>
        </p:spPr>
        <p:txBody>
          <a:bodyPr/>
          <a:lstStyle/>
          <a:p>
            <a:r>
              <a:rPr lang="en-US" altLang="en-US" sz="3000" dirty="0" smtClean="0"/>
              <a:t>Don’t bother to consider measure of attribution until:</a:t>
            </a:r>
          </a:p>
          <a:p>
            <a:pPr lvl="1"/>
            <a:r>
              <a:rPr lang="en-US" altLang="en-US" sz="2600" dirty="0" smtClean="0"/>
              <a:t>Pretty sure that exposure is “causally” related to outcome</a:t>
            </a:r>
          </a:p>
          <a:p>
            <a:pPr lvl="1"/>
            <a:r>
              <a:rPr lang="en-US" altLang="en-US" sz="2600" dirty="0" smtClean="0"/>
              <a:t>Measure of association free of bias (e.g., no selection, measurement or confounding bias) (i.e., the number is right)</a:t>
            </a:r>
          </a:p>
          <a:p>
            <a:pPr lvl="1"/>
            <a:endParaRPr lang="en-US" altLang="en-US" sz="800" dirty="0" smtClean="0"/>
          </a:p>
          <a:p>
            <a:r>
              <a:rPr lang="en-US" altLang="en-US" sz="3000" dirty="0" smtClean="0"/>
              <a:t>Measures of attribution can be expressed in the context of risks or rates</a:t>
            </a:r>
          </a:p>
          <a:p>
            <a:endParaRPr lang="en-US" altLang="en-US" sz="800" dirty="0" smtClean="0"/>
          </a:p>
          <a:p>
            <a:r>
              <a:rPr lang="en-US" altLang="en-US" sz="3000" dirty="0" smtClean="0"/>
              <a:t>All of the terminology boils down to 2 concepts:</a:t>
            </a:r>
          </a:p>
          <a:p>
            <a:pPr lvl="1"/>
            <a:r>
              <a:rPr lang="en-US" altLang="en-US" sz="2600" dirty="0" smtClean="0"/>
              <a:t>Attribution </a:t>
            </a:r>
            <a:r>
              <a:rPr lang="en-US" altLang="en-US" sz="2600" dirty="0"/>
              <a:t>of outcome to exposure</a:t>
            </a:r>
            <a:r>
              <a:rPr lang="en-US" altLang="en-US" sz="2400" dirty="0"/>
              <a:t> </a:t>
            </a:r>
            <a:r>
              <a:rPr lang="en-US" altLang="en-US" sz="2600" dirty="0" smtClean="0"/>
              <a:t>among the exposed</a:t>
            </a:r>
          </a:p>
          <a:p>
            <a:pPr lvl="1"/>
            <a:r>
              <a:rPr lang="en-US" altLang="en-US" sz="2600" dirty="0" smtClean="0"/>
              <a:t>Attribution </a:t>
            </a:r>
            <a:r>
              <a:rPr lang="en-US" altLang="en-US" sz="2600" dirty="0"/>
              <a:t>of outcome to exposure </a:t>
            </a:r>
            <a:r>
              <a:rPr lang="en-US" altLang="en-US" sz="2600" dirty="0" smtClean="0"/>
              <a:t>in a wider population </a:t>
            </a:r>
          </a:p>
          <a:p>
            <a:pPr lvl="2"/>
            <a:r>
              <a:rPr lang="en-US" altLang="en-US" sz="2200" dirty="0" smtClean="0"/>
              <a:t>Stata will automatically calculate both in epitab command</a:t>
            </a:r>
          </a:p>
          <a:p>
            <a:pPr lvl="3"/>
            <a:r>
              <a:rPr lang="en-US" altLang="en-US" sz="2200" dirty="0" smtClean="0"/>
              <a:t>even if not justified</a:t>
            </a:r>
          </a:p>
          <a:p>
            <a:pPr>
              <a:buFontTx/>
              <a:buNone/>
            </a:pPr>
            <a:endParaRPr lang="en-US" altLang="en-US" sz="3000" dirty="0" smtClean="0"/>
          </a:p>
        </p:txBody>
      </p:sp>
    </p:spTree>
    <p:extLst>
      <p:ext uri="{BB962C8B-B14F-4D97-AF65-F5344CB8AC3E}">
        <p14:creationId xmlns:p14="http://schemas.microsoft.com/office/powerpoint/2010/main" val="341814429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ChangeArrowheads="1"/>
          </p:cNvSpPr>
          <p:nvPr>
            <p:ph type="title"/>
          </p:nvPr>
        </p:nvSpPr>
        <p:spPr>
          <a:xfrm>
            <a:off x="0" y="0"/>
            <a:ext cx="9144000" cy="1143000"/>
          </a:xfrm>
        </p:spPr>
        <p:txBody>
          <a:bodyPr/>
          <a:lstStyle/>
          <a:p>
            <a:r>
              <a:rPr lang="en-US" altLang="en-US" sz="2800" b="1" dirty="0" smtClean="0"/>
              <a:t>Measures of Attribution:</a:t>
            </a:r>
            <a:br>
              <a:rPr lang="en-US" altLang="en-US" sz="2800" b="1" dirty="0" smtClean="0"/>
            </a:br>
            <a:r>
              <a:rPr lang="en-US" altLang="en-US" sz="2400" b="1" dirty="0" smtClean="0"/>
              <a:t>Terminology we like in context of cumulative incidence (“risk”)**</a:t>
            </a:r>
          </a:p>
        </p:txBody>
      </p:sp>
      <p:graphicFrame>
        <p:nvGraphicFramePr>
          <p:cNvPr id="377879" name="Group 23"/>
          <p:cNvGraphicFramePr>
            <a:graphicFrameLocks noGrp="1"/>
          </p:cNvGraphicFramePr>
          <p:nvPr>
            <p:ph idx="1"/>
            <p:extLst/>
          </p:nvPr>
        </p:nvGraphicFramePr>
        <p:xfrm>
          <a:off x="304800" y="1143000"/>
          <a:ext cx="8610600" cy="4995316"/>
        </p:xfrm>
        <a:graphic>
          <a:graphicData uri="http://schemas.openxmlformats.org/drawingml/2006/table">
            <a:tbl>
              <a:tblPr/>
              <a:tblGrid>
                <a:gridCol w="1676400">
                  <a:extLst>
                    <a:ext uri="{9D8B030D-6E8A-4147-A177-3AD203B41FA5}">
                      <a16:colId xmlns:a16="http://schemas.microsoft.com/office/drawing/2014/main" xmlns="" val="20000"/>
                    </a:ext>
                  </a:extLst>
                </a:gridCol>
                <a:gridCol w="3089336">
                  <a:extLst>
                    <a:ext uri="{9D8B030D-6E8A-4147-A177-3AD203B41FA5}">
                      <a16:colId xmlns:a16="http://schemas.microsoft.com/office/drawing/2014/main" xmlns="" val="20001"/>
                    </a:ext>
                  </a:extLst>
                </a:gridCol>
                <a:gridCol w="3844864">
                  <a:extLst>
                    <a:ext uri="{9D8B030D-6E8A-4147-A177-3AD203B41FA5}">
                      <a16:colId xmlns:a16="http://schemas.microsoft.com/office/drawing/2014/main" xmlns="" val="20002"/>
                    </a:ext>
                  </a:extLst>
                </a:gridCol>
              </a:tblGrid>
              <a:tr h="86222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Scale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Among the exposed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Among a population (exposed and unexposed)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371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Absolute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AR</a:t>
                      </a:r>
                      <a:r>
                        <a:rPr kumimoji="0" lang="en-US" sz="2400" b="0" i="0" u="none" strike="noStrike" cap="none" normalizeH="0" baseline="-25000" dirty="0" smtClean="0">
                          <a:ln>
                            <a:noFill/>
                          </a:ln>
                          <a:solidFill>
                            <a:schemeClr val="tx1"/>
                          </a:solidFill>
                          <a:effectLst/>
                          <a:latin typeface="Times New Roman" pitchFamily="18" charset="0"/>
                        </a:rPr>
                        <a:t>exp</a:t>
                      </a:r>
                      <a:r>
                        <a:rPr kumimoji="0" lang="en-US" sz="2400" b="0" i="0" u="none" strike="noStrike" cap="none" normalizeH="0" baseline="0" dirty="0" smtClean="0">
                          <a:ln>
                            <a:noFill/>
                          </a:ln>
                          <a:solidFill>
                            <a:schemeClr val="tx1"/>
                          </a:solidFill>
                          <a:effectLst/>
                          <a:latin typeface="Times New Roman" pitchFamily="18" charset="0"/>
                        </a:rPr>
                        <a:t>*</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“Attributable risk in the population”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or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AR</a:t>
                      </a:r>
                      <a:r>
                        <a:rPr kumimoji="0" lang="en-US" sz="2400" b="0" i="0" u="none" strike="noStrike" cap="none" normalizeH="0" baseline="-25000" dirty="0" smtClean="0">
                          <a:ln>
                            <a:noFill/>
                          </a:ln>
                          <a:solidFill>
                            <a:schemeClr val="tx1"/>
                          </a:solidFill>
                          <a:effectLst/>
                          <a:latin typeface="Times New Roman" pitchFamily="18" charset="0"/>
                        </a:rPr>
                        <a:t>pop</a:t>
                      </a:r>
                      <a:r>
                        <a:rPr kumimoji="0" lang="en-US" sz="2400" b="0" i="0" u="none" strike="noStrike" cap="none" normalizeH="0" baseline="0" dirty="0" smtClean="0">
                          <a:ln>
                            <a:noFill/>
                          </a:ln>
                          <a:solidFill>
                            <a:schemeClr val="tx1"/>
                          </a:solidFill>
                          <a:effectLst/>
                          <a:latin typeface="Times New Roman" pitchFamily="18" charset="0"/>
                        </a:rPr>
                        <a:t> or  Pop 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613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Percentage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“Percent 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%AR</a:t>
                      </a:r>
                      <a:r>
                        <a:rPr kumimoji="0" lang="en-US" sz="2400" b="0" i="0" u="none" strike="noStrike" cap="none" normalizeH="0" baseline="-25000" dirty="0" smtClean="0">
                          <a:ln>
                            <a:noFill/>
                          </a:ln>
                          <a:solidFill>
                            <a:schemeClr val="tx1"/>
                          </a:solidFill>
                          <a:effectLst/>
                          <a:latin typeface="Times New Roman" pitchFamily="18" charset="0"/>
                        </a:rPr>
                        <a:t>exp</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“Percent attributable risk in the population” or</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 “Percent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AR</a:t>
                      </a:r>
                      <a:r>
                        <a:rPr kumimoji="0" lang="en-US" sz="2400" b="0" i="0" u="none" strike="noStrike" cap="none" normalizeH="0" baseline="-25000" dirty="0" smtClean="0">
                          <a:ln>
                            <a:noFill/>
                          </a:ln>
                          <a:solidFill>
                            <a:schemeClr val="tx1"/>
                          </a:solidFill>
                          <a:effectLst/>
                          <a:latin typeface="Times New Roman" pitchFamily="18" charset="0"/>
                        </a:rPr>
                        <a:t>pop</a:t>
                      </a:r>
                      <a:r>
                        <a:rPr kumimoji="0" lang="en-US" sz="2400" b="0" i="0" u="none" strike="noStrike" cap="none" normalizeH="0" baseline="0" dirty="0" smtClean="0">
                          <a:ln>
                            <a:noFill/>
                          </a:ln>
                          <a:solidFill>
                            <a:schemeClr val="tx1"/>
                          </a:solidFill>
                          <a:effectLst/>
                          <a:latin typeface="Times New Roman" pitchFamily="18" charset="0"/>
                        </a:rPr>
                        <a:t> or  %Pop 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208916" name="TextBox 3"/>
          <p:cNvSpPr txBox="1">
            <a:spLocks noChangeArrowheads="1"/>
          </p:cNvSpPr>
          <p:nvPr/>
        </p:nvSpPr>
        <p:spPr bwMode="auto">
          <a:xfrm>
            <a:off x="228600" y="6096000"/>
            <a:ext cx="8763000" cy="461665"/>
          </a:xfrm>
          <a:prstGeom prst="rect">
            <a:avLst/>
          </a:prstGeom>
          <a:noFill/>
          <a:ln w="9525">
            <a:noFill/>
            <a:miter lim="800000"/>
            <a:headEnd/>
            <a:tailEnd/>
          </a:ln>
        </p:spPr>
        <p:txBody>
          <a:bodyPr>
            <a:spAutoFit/>
          </a:bodyPr>
          <a:lstStyle/>
          <a:p>
            <a:pPr eaLnBrk="0" hangingPunct="0"/>
            <a:r>
              <a:rPr lang="en-US" dirty="0">
                <a:solidFill>
                  <a:srgbClr val="000000"/>
                </a:solidFill>
              </a:rPr>
              <a:t>*</a:t>
            </a:r>
            <a:r>
              <a:rPr lang="en-US" sz="1600" dirty="0">
                <a:solidFill>
                  <a:srgbClr val="000000"/>
                </a:solidFill>
              </a:rPr>
              <a:t>We earlier called this “risk difference</a:t>
            </a:r>
            <a:r>
              <a:rPr lang="en-US" sz="1800" dirty="0" smtClean="0">
                <a:solidFill>
                  <a:srgbClr val="000000"/>
                </a:solidFill>
              </a:rPr>
              <a:t>”          ** </a:t>
            </a:r>
            <a:r>
              <a:rPr lang="en-US" sz="1700" dirty="0">
                <a:solidFill>
                  <a:srgbClr val="000000"/>
                </a:solidFill>
              </a:rPr>
              <a:t>analogous terms </a:t>
            </a:r>
            <a:r>
              <a:rPr lang="en-US" sz="1700" dirty="0" smtClean="0">
                <a:solidFill>
                  <a:srgbClr val="000000"/>
                </a:solidFill>
              </a:rPr>
              <a:t>should be used </a:t>
            </a:r>
            <a:r>
              <a:rPr lang="en-US" sz="1700" dirty="0">
                <a:solidFill>
                  <a:srgbClr val="000000"/>
                </a:solidFill>
              </a:rPr>
              <a:t>in context of rates </a:t>
            </a:r>
          </a:p>
        </p:txBody>
      </p:sp>
    </p:spTree>
    <p:extLst>
      <p:ext uri="{BB962C8B-B14F-4D97-AF65-F5344CB8AC3E}">
        <p14:creationId xmlns:p14="http://schemas.microsoft.com/office/powerpoint/2010/main" val="13452505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35" name="Rectangle 2"/>
          <p:cNvSpPr>
            <a:spLocks noGrp="1" noChangeArrowheads="1"/>
          </p:cNvSpPr>
          <p:nvPr>
            <p:ph type="title"/>
          </p:nvPr>
        </p:nvSpPr>
        <p:spPr/>
        <p:txBody>
          <a:bodyPr/>
          <a:lstStyle/>
          <a:p>
            <a:r>
              <a:rPr lang="en-US" altLang="en-US" sz="3600" b="1" dirty="0" smtClean="0"/>
              <a:t>Attributable Risk in the Exposed</a:t>
            </a:r>
          </a:p>
        </p:txBody>
      </p:sp>
      <p:graphicFrame>
        <p:nvGraphicFramePr>
          <p:cNvPr id="3" name="Object 26"/>
          <p:cNvGraphicFramePr>
            <a:graphicFrameLocks noGrp="1" noChangeAspect="1"/>
          </p:cNvGraphicFramePr>
          <p:nvPr>
            <p:ph idx="1"/>
            <p:extLst/>
          </p:nvPr>
        </p:nvGraphicFramePr>
        <p:xfrm>
          <a:off x="1422400" y="1803400"/>
          <a:ext cx="6348413" cy="4367213"/>
        </p:xfrm>
        <a:graphic>
          <a:graphicData uri="http://schemas.openxmlformats.org/drawingml/2006/chart">
            <c:chart xmlns:c="http://schemas.openxmlformats.org/drawingml/2006/chart" xmlns:r="http://schemas.openxmlformats.org/officeDocument/2006/relationships" r:id="rId3"/>
          </a:graphicData>
        </a:graphic>
      </p:graphicFrame>
      <p:sp>
        <p:nvSpPr>
          <p:cNvPr id="94236" name="AutoShape 4"/>
          <p:cNvSpPr>
            <a:spLocks/>
          </p:cNvSpPr>
          <p:nvPr/>
        </p:nvSpPr>
        <p:spPr bwMode="auto">
          <a:xfrm>
            <a:off x="5593080" y="3352799"/>
            <a:ext cx="45719" cy="914399"/>
          </a:xfrm>
          <a:prstGeom prst="rightBrace">
            <a:avLst>
              <a:gd name="adj1" fmla="val 116667"/>
              <a:gd name="adj2" fmla="val 50000"/>
            </a:avLst>
          </a:prstGeom>
          <a:noFill/>
          <a:ln w="9525">
            <a:solidFill>
              <a:schemeClr val="tx1"/>
            </a:solidFill>
            <a:round/>
            <a:headEnd/>
            <a:tailEnd/>
          </a:ln>
        </p:spPr>
        <p:txBody>
          <a:bodyPr wrap="none" anchor="ctr"/>
          <a:lstStyle/>
          <a:p>
            <a:pPr eaLnBrk="0" hangingPunct="0"/>
            <a:endParaRPr lang="en-US" altLang="en-US" dirty="0">
              <a:solidFill>
                <a:srgbClr val="000000"/>
              </a:solidFill>
            </a:endParaRPr>
          </a:p>
        </p:txBody>
      </p:sp>
      <p:sp>
        <p:nvSpPr>
          <p:cNvPr id="94237" name="Text Box 5"/>
          <p:cNvSpPr txBox="1">
            <a:spLocks noChangeArrowheads="1"/>
          </p:cNvSpPr>
          <p:nvPr/>
        </p:nvSpPr>
        <p:spPr bwMode="auto">
          <a:xfrm>
            <a:off x="5638799" y="2895600"/>
            <a:ext cx="1447800" cy="461963"/>
          </a:xfrm>
          <a:prstGeom prst="rect">
            <a:avLst/>
          </a:prstGeom>
          <a:noFill/>
          <a:ln w="9525">
            <a:noFill/>
            <a:miter lim="800000"/>
            <a:headEnd/>
            <a:tailEnd/>
          </a:ln>
        </p:spPr>
        <p:txBody>
          <a:bodyPr>
            <a:spAutoFit/>
          </a:bodyPr>
          <a:lstStyle/>
          <a:p>
            <a:pPr eaLnBrk="0" hangingPunct="0">
              <a:spcBef>
                <a:spcPct val="50000"/>
              </a:spcBef>
            </a:pPr>
            <a:r>
              <a:rPr lang="en-US" altLang="en-US" dirty="0">
                <a:solidFill>
                  <a:srgbClr val="000000"/>
                </a:solidFill>
              </a:rPr>
              <a:t>ARexp</a:t>
            </a:r>
          </a:p>
        </p:txBody>
      </p:sp>
    </p:spTree>
    <p:extLst>
      <p:ext uri="{BB962C8B-B14F-4D97-AF65-F5344CB8AC3E}">
        <p14:creationId xmlns:p14="http://schemas.microsoft.com/office/powerpoint/2010/main" val="5038035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31" name="Rectangle 2"/>
          <p:cNvSpPr>
            <a:spLocks noGrp="1" noChangeArrowheads="1"/>
          </p:cNvSpPr>
          <p:nvPr>
            <p:ph type="title"/>
          </p:nvPr>
        </p:nvSpPr>
        <p:spPr/>
        <p:txBody>
          <a:bodyPr/>
          <a:lstStyle/>
          <a:p>
            <a:r>
              <a:rPr lang="en-US" altLang="en-US" b="1" dirty="0" smtClean="0"/>
              <a:t>Population Attributable Risk</a:t>
            </a:r>
          </a:p>
        </p:txBody>
      </p:sp>
      <p:graphicFrame>
        <p:nvGraphicFramePr>
          <p:cNvPr id="2" name="Object 26"/>
          <p:cNvGraphicFramePr>
            <a:graphicFrameLocks noGrp="1" noChangeAspect="1"/>
          </p:cNvGraphicFramePr>
          <p:nvPr>
            <p:ph idx="1"/>
            <p:extLst/>
          </p:nvPr>
        </p:nvGraphicFramePr>
        <p:xfrm>
          <a:off x="1270000" y="1870075"/>
          <a:ext cx="6626225" cy="4167188"/>
        </p:xfrm>
        <a:graphic>
          <a:graphicData uri="http://schemas.openxmlformats.org/drawingml/2006/chart">
            <c:chart xmlns:c="http://schemas.openxmlformats.org/drawingml/2006/chart" xmlns:r="http://schemas.openxmlformats.org/officeDocument/2006/relationships" r:id="rId3"/>
          </a:graphicData>
        </a:graphic>
      </p:graphicFrame>
      <p:sp>
        <p:nvSpPr>
          <p:cNvPr id="98332" name="AutoShape 4"/>
          <p:cNvSpPr>
            <a:spLocks/>
          </p:cNvSpPr>
          <p:nvPr/>
        </p:nvSpPr>
        <p:spPr bwMode="auto">
          <a:xfrm>
            <a:off x="5212080" y="3886200"/>
            <a:ext cx="45719" cy="533400"/>
          </a:xfrm>
          <a:prstGeom prst="rightBrace">
            <a:avLst>
              <a:gd name="adj1" fmla="val 83333"/>
              <a:gd name="adj2" fmla="val 50000"/>
            </a:avLst>
          </a:prstGeom>
          <a:noFill/>
          <a:ln w="9525">
            <a:solidFill>
              <a:schemeClr val="tx1"/>
            </a:solidFill>
            <a:round/>
            <a:headEnd/>
            <a:tailEnd/>
          </a:ln>
        </p:spPr>
        <p:txBody>
          <a:bodyPr wrap="none" anchor="ctr"/>
          <a:lstStyle/>
          <a:p>
            <a:pPr eaLnBrk="0" hangingPunct="0"/>
            <a:endParaRPr lang="en-US" altLang="en-US" dirty="0">
              <a:solidFill>
                <a:srgbClr val="000000"/>
              </a:solidFill>
            </a:endParaRPr>
          </a:p>
        </p:txBody>
      </p:sp>
      <p:sp>
        <p:nvSpPr>
          <p:cNvPr id="98333" name="Text Box 5"/>
          <p:cNvSpPr txBox="1">
            <a:spLocks noChangeArrowheads="1"/>
          </p:cNvSpPr>
          <p:nvPr/>
        </p:nvSpPr>
        <p:spPr bwMode="auto">
          <a:xfrm>
            <a:off x="5334000" y="3733800"/>
            <a:ext cx="1219200" cy="457200"/>
          </a:xfrm>
          <a:prstGeom prst="rect">
            <a:avLst/>
          </a:prstGeom>
          <a:noFill/>
          <a:ln w="9525">
            <a:noFill/>
            <a:miter lim="800000"/>
            <a:headEnd/>
            <a:tailEnd/>
          </a:ln>
        </p:spPr>
        <p:txBody>
          <a:bodyPr>
            <a:spAutoFit/>
          </a:bodyPr>
          <a:lstStyle/>
          <a:p>
            <a:pPr eaLnBrk="0" hangingPunct="0">
              <a:spcBef>
                <a:spcPct val="50000"/>
              </a:spcBef>
            </a:pPr>
            <a:r>
              <a:rPr lang="en-US" altLang="en-US" dirty="0">
                <a:solidFill>
                  <a:srgbClr val="000000"/>
                </a:solidFill>
              </a:rPr>
              <a:t>Pop AR</a:t>
            </a:r>
          </a:p>
        </p:txBody>
      </p:sp>
    </p:spTree>
    <p:extLst>
      <p:ext uri="{BB962C8B-B14F-4D97-AF65-F5344CB8AC3E}">
        <p14:creationId xmlns:p14="http://schemas.microsoft.com/office/powerpoint/2010/main" val="3759126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54162" y="247173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45363" y="3233738"/>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96963" y="2471738"/>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35163" y="22431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92363" y="23193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16364" y="2445563"/>
            <a:ext cx="434181" cy="4833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4302" idx="2"/>
          </p:cNvCxnSpPr>
          <p:nvPr/>
        </p:nvCxnSpPr>
        <p:spPr>
          <a:xfrm flipV="1">
            <a:off x="4830764" y="2593034"/>
            <a:ext cx="434180" cy="4121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14433" y="2700338"/>
            <a:ext cx="335531" cy="419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852738"/>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40564" y="2958241"/>
            <a:ext cx="427037" cy="4278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163" y="2395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1" y="2590802"/>
            <a:ext cx="289719" cy="3674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5563" y="27003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78563" y="28527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78163" y="23193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602163" y="25479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516563" y="26241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59563" y="27765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306763" y="2395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292" name="TextBox 35"/>
          <p:cNvSpPr txBox="1">
            <a:spLocks noChangeArrowheads="1"/>
          </p:cNvSpPr>
          <p:nvPr/>
        </p:nvSpPr>
        <p:spPr bwMode="auto">
          <a:xfrm>
            <a:off x="3495676" y="209073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43" name="Straight Arrow Connector 42"/>
          <p:cNvCxnSpPr/>
          <p:nvPr/>
        </p:nvCxnSpPr>
        <p:spPr>
          <a:xfrm>
            <a:off x="2133600" y="65532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295" name="TextBox 43"/>
          <p:cNvSpPr txBox="1">
            <a:spLocks noChangeArrowheads="1"/>
          </p:cNvSpPr>
          <p:nvPr/>
        </p:nvSpPr>
        <p:spPr bwMode="auto">
          <a:xfrm>
            <a:off x="3638097" y="6466583"/>
            <a:ext cx="1632948" cy="369332"/>
          </a:xfrm>
          <a:prstGeom prst="rect">
            <a:avLst/>
          </a:prstGeom>
          <a:noFill/>
          <a:ln w="9525">
            <a:noFill/>
            <a:miter lim="800000"/>
            <a:headEnd/>
            <a:tailEnd/>
          </a:ln>
        </p:spPr>
        <p:txBody>
          <a:bodyPr wrap="none">
            <a:spAutoFit/>
          </a:bodyPr>
          <a:lstStyle/>
          <a:p>
            <a:r>
              <a:rPr lang="en-US" sz="1800" dirty="0" smtClean="0">
                <a:latin typeface="Calibri" pitchFamily="34" charset="0"/>
              </a:rPr>
              <a:t>Follow-up Time</a:t>
            </a:r>
            <a:endParaRPr lang="en-US" sz="1800" dirty="0">
              <a:latin typeface="Calibri" pitchFamily="34" charset="0"/>
            </a:endParaRPr>
          </a:p>
        </p:txBody>
      </p:sp>
      <p:cxnSp>
        <p:nvCxnSpPr>
          <p:cNvPr id="2" name="Straight Connector 34"/>
          <p:cNvCxnSpPr/>
          <p:nvPr/>
        </p:nvCxnSpPr>
        <p:spPr>
          <a:xfrm flipV="1">
            <a:off x="5973763" y="2776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297" name="TextBox 35"/>
          <p:cNvSpPr txBox="1">
            <a:spLocks noChangeArrowheads="1"/>
          </p:cNvSpPr>
          <p:nvPr/>
        </p:nvSpPr>
        <p:spPr bwMode="auto">
          <a:xfrm>
            <a:off x="6202363" y="247173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4298" name="Text Box 3"/>
          <p:cNvSpPr txBox="1">
            <a:spLocks noChangeArrowheads="1"/>
          </p:cNvSpPr>
          <p:nvPr/>
        </p:nvSpPr>
        <p:spPr bwMode="auto">
          <a:xfrm>
            <a:off x="173039" y="89118"/>
            <a:ext cx="9047162" cy="1815882"/>
          </a:xfrm>
          <a:prstGeom prst="rect">
            <a:avLst/>
          </a:prstGeom>
          <a:noFill/>
          <a:ln w="9525">
            <a:noFill/>
            <a:miter lim="800000"/>
            <a:headEnd/>
            <a:tailEnd/>
          </a:ln>
        </p:spPr>
        <p:txBody>
          <a:bodyPr anchor="ctr">
            <a:spAutoFit/>
          </a:bodyPr>
          <a:lstStyle/>
          <a:p>
            <a:pPr algn="ctr" eaLnBrk="0" hangingPunct="0"/>
            <a:r>
              <a:rPr lang="en-US" sz="3200" b="1" dirty="0" smtClean="0"/>
              <a:t>Threat </a:t>
            </a:r>
            <a:r>
              <a:rPr lang="en-US" sz="3200" b="1" dirty="0"/>
              <a:t>to Validity in a </a:t>
            </a:r>
            <a:r>
              <a:rPr lang="en-US" sz="3200" b="1" dirty="0" smtClean="0"/>
              <a:t>Fixed Cohort Study:</a:t>
            </a:r>
          </a:p>
          <a:p>
            <a:pPr algn="ctr" eaLnBrk="0" hangingPunct="0"/>
            <a:r>
              <a:rPr lang="en-US" sz="3200" b="1" dirty="0" smtClean="0"/>
              <a:t> Losses to follow-up</a:t>
            </a:r>
            <a:endParaRPr lang="en-US" sz="2800" dirty="0" smtClean="0"/>
          </a:p>
          <a:p>
            <a:pPr eaLnBrk="0" hangingPunct="0"/>
            <a:r>
              <a:rPr lang="en-US" dirty="0" smtClean="0"/>
              <a:t>What </a:t>
            </a:r>
            <a:r>
              <a:rPr lang="en-US" dirty="0"/>
              <a:t>bias do those lost introduce?  Missed disease diagnoses?</a:t>
            </a:r>
          </a:p>
          <a:p>
            <a:pPr eaLnBrk="0" hangingPunct="0"/>
            <a:r>
              <a:rPr lang="en-US" dirty="0" smtClean="0"/>
              <a:t>Are those </a:t>
            </a:r>
            <a:r>
              <a:rPr lang="en-US" dirty="0"/>
              <a:t>with particular </a:t>
            </a:r>
            <a:r>
              <a:rPr lang="en-US" dirty="0" smtClean="0"/>
              <a:t>exposures </a:t>
            </a:r>
            <a:r>
              <a:rPr lang="en-US" dirty="0"/>
              <a:t>more or less likely to leave?</a:t>
            </a:r>
          </a:p>
        </p:txBody>
      </p:sp>
      <p:sp>
        <p:nvSpPr>
          <p:cNvPr id="54299" name="Text Box 6"/>
          <p:cNvSpPr txBox="1">
            <a:spLocks noChangeArrowheads="1"/>
          </p:cNvSpPr>
          <p:nvPr/>
        </p:nvSpPr>
        <p:spPr bwMode="auto">
          <a:xfrm>
            <a:off x="2361283" y="1826568"/>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0" name="Text Box 6"/>
          <p:cNvSpPr txBox="1">
            <a:spLocks noChangeArrowheads="1"/>
          </p:cNvSpPr>
          <p:nvPr/>
        </p:nvSpPr>
        <p:spPr bwMode="auto">
          <a:xfrm>
            <a:off x="2666083" y="19027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1" name="Text Box 6"/>
          <p:cNvSpPr txBox="1">
            <a:spLocks noChangeArrowheads="1"/>
          </p:cNvSpPr>
          <p:nvPr/>
        </p:nvSpPr>
        <p:spPr bwMode="auto">
          <a:xfrm>
            <a:off x="4190083" y="20551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2" name="Text Box 6"/>
          <p:cNvSpPr txBox="1">
            <a:spLocks noChangeArrowheads="1"/>
          </p:cNvSpPr>
          <p:nvPr/>
        </p:nvSpPr>
        <p:spPr bwMode="auto">
          <a:xfrm>
            <a:off x="5104483" y="21313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3" name="Text Box 6"/>
          <p:cNvSpPr txBox="1">
            <a:spLocks noChangeArrowheads="1"/>
          </p:cNvSpPr>
          <p:nvPr/>
        </p:nvSpPr>
        <p:spPr bwMode="auto">
          <a:xfrm>
            <a:off x="5942683" y="22837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4" name="Text Box 6"/>
          <p:cNvSpPr txBox="1">
            <a:spLocks noChangeArrowheads="1"/>
          </p:cNvSpPr>
          <p:nvPr/>
        </p:nvSpPr>
        <p:spPr bwMode="auto">
          <a:xfrm>
            <a:off x="7085683" y="24361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5" name="Text Box 6"/>
          <p:cNvSpPr txBox="1">
            <a:spLocks noChangeArrowheads="1"/>
          </p:cNvSpPr>
          <p:nvPr/>
        </p:nvSpPr>
        <p:spPr bwMode="auto">
          <a:xfrm>
            <a:off x="7390483" y="25885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36" name="Oval 35"/>
          <p:cNvSpPr/>
          <p:nvPr/>
        </p:nvSpPr>
        <p:spPr>
          <a:xfrm>
            <a:off x="4518594" y="24005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7" name="Oval 36"/>
          <p:cNvSpPr/>
          <p:nvPr/>
        </p:nvSpPr>
        <p:spPr>
          <a:xfrm>
            <a:off x="5471093" y="24455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2986089" y="220842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6614093" y="262965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a:xfrm>
            <a:off x="914400" y="76200"/>
            <a:ext cx="7772400" cy="1143000"/>
          </a:xfrm>
        </p:spPr>
        <p:txBody>
          <a:bodyPr/>
          <a:lstStyle/>
          <a:p>
            <a:r>
              <a:rPr lang="en-US" altLang="en-US" sz="3200" b="1" dirty="0" smtClean="0"/>
              <a:t>% Population Attributable Risk depends on exposure prevalence and risk ratio</a:t>
            </a:r>
          </a:p>
        </p:txBody>
      </p:sp>
      <p:pic>
        <p:nvPicPr>
          <p:cNvPr id="226306" name="Picture 3"/>
          <p:cNvPicPr>
            <a:picLocks noGrp="1" noChangeAspect="1" noChangeArrowheads="1"/>
          </p:cNvPicPr>
          <p:nvPr>
            <p:ph type="body" idx="1"/>
          </p:nvPr>
        </p:nvPicPr>
        <p:blipFill>
          <a:blip r:embed="rId3"/>
          <a:srcRect l="-514" b="5717"/>
          <a:stretch>
            <a:fillRect/>
          </a:stretch>
        </p:blipFill>
        <p:spPr>
          <a:xfrm>
            <a:off x="304800" y="1219200"/>
            <a:ext cx="8229600" cy="5503863"/>
          </a:xfrm>
        </p:spPr>
      </p:pic>
    </p:spTree>
    <p:extLst>
      <p:ext uri="{BB962C8B-B14F-4D97-AF65-F5344CB8AC3E}">
        <p14:creationId xmlns:p14="http://schemas.microsoft.com/office/powerpoint/2010/main" val="168400091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43467" y="787400"/>
            <a:ext cx="7772400" cy="474133"/>
          </a:xfrm>
        </p:spPr>
        <p:txBody>
          <a:bodyPr/>
          <a:lstStyle/>
          <a:p>
            <a:r>
              <a:rPr lang="en-US" dirty="0" smtClean="0"/>
              <a:t>Theme for Rest of Course</a:t>
            </a:r>
          </a:p>
        </p:txBody>
      </p:sp>
      <p:sp>
        <p:nvSpPr>
          <p:cNvPr id="21507" name="Rectangle 3"/>
          <p:cNvSpPr>
            <a:spLocks noGrp="1" noChangeArrowheads="1"/>
          </p:cNvSpPr>
          <p:nvPr>
            <p:ph type="body" idx="1"/>
          </p:nvPr>
        </p:nvSpPr>
        <p:spPr>
          <a:xfrm>
            <a:off x="372534" y="1532467"/>
            <a:ext cx="8085667" cy="4605867"/>
          </a:xfrm>
        </p:spPr>
        <p:txBody>
          <a:bodyPr/>
          <a:lstStyle/>
          <a:p>
            <a:r>
              <a:rPr lang="en-US" dirty="0" smtClean="0"/>
              <a:t>Anyone can get a numeric answer in research</a:t>
            </a:r>
          </a:p>
          <a:p>
            <a:endParaRPr lang="en-US" dirty="0" smtClean="0"/>
          </a:p>
          <a:p>
            <a:r>
              <a:rPr lang="en-US" dirty="0" smtClean="0"/>
              <a:t>The challenge is to tell if it is correct</a:t>
            </a:r>
          </a:p>
        </p:txBody>
      </p:sp>
    </p:spTree>
    <p:extLst>
      <p:ext uri="{BB962C8B-B14F-4D97-AF65-F5344CB8AC3E}">
        <p14:creationId xmlns:p14="http://schemas.microsoft.com/office/powerpoint/2010/main" val="23370355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538133" y="3090333"/>
            <a:ext cx="1354667" cy="1151467"/>
          </a:xfrm>
          <a:prstGeom prst="rect">
            <a:avLst/>
          </a:prstGeom>
          <a:noFill/>
          <a:ln w="9525">
            <a:solidFill>
              <a:schemeClr val="tx1"/>
            </a:solidFill>
            <a:miter lim="800000"/>
            <a:headEnd/>
            <a:tailEnd/>
          </a:ln>
        </p:spPr>
        <p:txBody>
          <a:bodyPr wrap="none" anchor="ctr"/>
          <a:lstStyle/>
          <a:p>
            <a:pPr algn="ctr" eaLnBrk="0" hangingPunct="0"/>
            <a:endParaRPr lang="en-US" sz="2844" dirty="0">
              <a:solidFill>
                <a:srgbClr val="000000"/>
              </a:solidFill>
            </a:endParaRPr>
          </a:p>
        </p:txBody>
      </p:sp>
      <p:sp>
        <p:nvSpPr>
          <p:cNvPr id="22531" name="Rectangle 3"/>
          <p:cNvSpPr>
            <a:spLocks noChangeArrowheads="1"/>
          </p:cNvSpPr>
          <p:nvPr/>
        </p:nvSpPr>
        <p:spPr bwMode="auto">
          <a:xfrm>
            <a:off x="6705600" y="4512733"/>
            <a:ext cx="1354667" cy="1151467"/>
          </a:xfrm>
          <a:prstGeom prst="rect">
            <a:avLst/>
          </a:prstGeom>
          <a:noFill/>
          <a:ln w="9525">
            <a:solidFill>
              <a:schemeClr val="tx1"/>
            </a:solidFill>
            <a:miter lim="800000"/>
            <a:headEnd/>
            <a:tailEnd/>
          </a:ln>
        </p:spPr>
        <p:txBody>
          <a:bodyPr wrap="none" anchor="ctr"/>
          <a:lstStyle/>
          <a:p>
            <a:pPr algn="ctr" eaLnBrk="0" hangingPunct="0"/>
            <a:endParaRPr lang="en-US" sz="2844" dirty="0">
              <a:solidFill>
                <a:srgbClr val="000000"/>
              </a:solidFill>
            </a:endParaRPr>
          </a:p>
        </p:txBody>
      </p:sp>
      <p:sp>
        <p:nvSpPr>
          <p:cNvPr id="22532" name="Line 4"/>
          <p:cNvSpPr>
            <a:spLocks noChangeShapeType="1"/>
          </p:cNvSpPr>
          <p:nvPr/>
        </p:nvSpPr>
        <p:spPr bwMode="auto">
          <a:xfrm>
            <a:off x="7382933" y="4512733"/>
            <a:ext cx="0" cy="1151467"/>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22533" name="Line 5"/>
          <p:cNvSpPr>
            <a:spLocks noChangeShapeType="1"/>
          </p:cNvSpPr>
          <p:nvPr/>
        </p:nvSpPr>
        <p:spPr bwMode="auto">
          <a:xfrm>
            <a:off x="6705600" y="5054600"/>
            <a:ext cx="1354667" cy="0"/>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22534" name="Text Box 6"/>
          <p:cNvSpPr txBox="1">
            <a:spLocks noChangeArrowheads="1"/>
          </p:cNvSpPr>
          <p:nvPr/>
        </p:nvSpPr>
        <p:spPr bwMode="auto">
          <a:xfrm>
            <a:off x="1676401" y="1667933"/>
            <a:ext cx="184731" cy="420564"/>
          </a:xfrm>
          <a:prstGeom prst="rect">
            <a:avLst/>
          </a:prstGeom>
          <a:noFill/>
          <a:ln w="9525">
            <a:noFill/>
            <a:miter lim="800000"/>
            <a:headEnd/>
            <a:tailEnd/>
          </a:ln>
        </p:spPr>
        <p:txBody>
          <a:bodyPr wrap="none">
            <a:spAutoFit/>
          </a:bodyPr>
          <a:lstStyle/>
          <a:p>
            <a:pPr eaLnBrk="0" hangingPunct="0"/>
            <a:endParaRPr lang="en-US" sz="2133" dirty="0">
              <a:solidFill>
                <a:srgbClr val="000000"/>
              </a:solidFill>
            </a:endParaRPr>
          </a:p>
        </p:txBody>
      </p:sp>
      <p:sp>
        <p:nvSpPr>
          <p:cNvPr id="22535" name="Text Box 7"/>
          <p:cNvSpPr txBox="1">
            <a:spLocks noChangeArrowheads="1"/>
          </p:cNvSpPr>
          <p:nvPr/>
        </p:nvSpPr>
        <p:spPr bwMode="auto">
          <a:xfrm>
            <a:off x="4809067" y="2480733"/>
            <a:ext cx="824265" cy="338554"/>
          </a:xfrm>
          <a:prstGeom prst="rect">
            <a:avLst/>
          </a:prstGeom>
          <a:noFill/>
          <a:ln w="9525">
            <a:noFill/>
            <a:miter lim="800000"/>
            <a:headEnd/>
            <a:tailEnd/>
          </a:ln>
        </p:spPr>
        <p:txBody>
          <a:bodyPr wrap="none">
            <a:spAutoFit/>
          </a:bodyPr>
          <a:lstStyle/>
          <a:p>
            <a:pPr eaLnBrk="0" hangingPunct="0"/>
            <a:r>
              <a:rPr lang="en-US" sz="1600" dirty="0">
                <a:solidFill>
                  <a:srgbClr val="000000"/>
                </a:solidFill>
              </a:rPr>
              <a:t>Disease</a:t>
            </a:r>
            <a:endParaRPr lang="en-US" sz="2133" dirty="0">
              <a:solidFill>
                <a:srgbClr val="000000"/>
              </a:solidFill>
            </a:endParaRPr>
          </a:p>
        </p:txBody>
      </p:sp>
      <p:sp>
        <p:nvSpPr>
          <p:cNvPr id="22536" name="Text Box 8"/>
          <p:cNvSpPr txBox="1">
            <a:spLocks noChangeArrowheads="1"/>
          </p:cNvSpPr>
          <p:nvPr/>
        </p:nvSpPr>
        <p:spPr bwMode="auto">
          <a:xfrm>
            <a:off x="3522134" y="3496733"/>
            <a:ext cx="960519" cy="338554"/>
          </a:xfrm>
          <a:prstGeom prst="rect">
            <a:avLst/>
          </a:prstGeom>
          <a:noFill/>
          <a:ln w="9525">
            <a:noFill/>
            <a:miter lim="800000"/>
            <a:headEnd/>
            <a:tailEnd/>
          </a:ln>
        </p:spPr>
        <p:txBody>
          <a:bodyPr wrap="none">
            <a:spAutoFit/>
          </a:bodyPr>
          <a:lstStyle/>
          <a:p>
            <a:pPr eaLnBrk="0" hangingPunct="0"/>
            <a:r>
              <a:rPr lang="en-US" sz="1600" dirty="0">
                <a:solidFill>
                  <a:srgbClr val="000000"/>
                </a:solidFill>
              </a:rPr>
              <a:t>Exposure</a:t>
            </a:r>
            <a:endParaRPr lang="en-US" sz="2133" dirty="0">
              <a:solidFill>
                <a:srgbClr val="000000"/>
              </a:solidFill>
            </a:endParaRPr>
          </a:p>
        </p:txBody>
      </p:sp>
      <p:sp>
        <p:nvSpPr>
          <p:cNvPr id="22537" name="Text Box 9"/>
          <p:cNvSpPr txBox="1">
            <a:spLocks noChangeArrowheads="1"/>
          </p:cNvSpPr>
          <p:nvPr/>
        </p:nvSpPr>
        <p:spPr bwMode="auto">
          <a:xfrm>
            <a:off x="4673600" y="2751667"/>
            <a:ext cx="1083733" cy="420564"/>
          </a:xfrm>
          <a:prstGeom prst="rect">
            <a:avLst/>
          </a:prstGeom>
          <a:noFill/>
          <a:ln w="9525">
            <a:noFill/>
            <a:miter lim="800000"/>
            <a:headEnd/>
            <a:tailEnd/>
          </a:ln>
        </p:spPr>
        <p:txBody>
          <a:bodyPr>
            <a:spAutoFit/>
          </a:bodyPr>
          <a:lstStyle/>
          <a:p>
            <a:pPr eaLnBrk="0" hangingPunct="0"/>
            <a:r>
              <a:rPr lang="en-US" sz="2133" dirty="0">
                <a:solidFill>
                  <a:srgbClr val="000000"/>
                </a:solidFill>
              </a:rPr>
              <a:t>+         -</a:t>
            </a:r>
          </a:p>
        </p:txBody>
      </p:sp>
      <p:sp>
        <p:nvSpPr>
          <p:cNvPr id="22538" name="Text Box 10"/>
          <p:cNvSpPr txBox="1">
            <a:spLocks noChangeArrowheads="1"/>
          </p:cNvSpPr>
          <p:nvPr/>
        </p:nvSpPr>
        <p:spPr bwMode="auto">
          <a:xfrm>
            <a:off x="4064000" y="3158067"/>
            <a:ext cx="355600" cy="1077026"/>
          </a:xfrm>
          <a:prstGeom prst="rect">
            <a:avLst/>
          </a:prstGeom>
          <a:noFill/>
          <a:ln w="9525">
            <a:noFill/>
            <a:miter lim="800000"/>
            <a:headEnd/>
            <a:tailEnd/>
          </a:ln>
        </p:spPr>
        <p:txBody>
          <a:bodyPr>
            <a:spAutoFit/>
          </a:bodyPr>
          <a:lstStyle/>
          <a:p>
            <a:pPr eaLnBrk="0" hangingPunct="0"/>
            <a:r>
              <a:rPr lang="en-US" sz="2133" dirty="0">
                <a:solidFill>
                  <a:srgbClr val="000000"/>
                </a:solidFill>
              </a:rPr>
              <a:t>+</a:t>
            </a:r>
          </a:p>
          <a:p>
            <a:pPr eaLnBrk="0" hangingPunct="0"/>
            <a:endParaRPr lang="en-US" sz="2133" dirty="0">
              <a:solidFill>
                <a:srgbClr val="000000"/>
              </a:solidFill>
            </a:endParaRPr>
          </a:p>
          <a:p>
            <a:pPr eaLnBrk="0" hangingPunct="0"/>
            <a:r>
              <a:rPr lang="en-US" sz="2133" dirty="0">
                <a:solidFill>
                  <a:srgbClr val="000000"/>
                </a:solidFill>
              </a:rPr>
              <a:t>-</a:t>
            </a:r>
          </a:p>
        </p:txBody>
      </p:sp>
      <p:sp>
        <p:nvSpPr>
          <p:cNvPr id="22539" name="Text Box 11"/>
          <p:cNvSpPr txBox="1">
            <a:spLocks noChangeArrowheads="1"/>
          </p:cNvSpPr>
          <p:nvPr/>
        </p:nvSpPr>
        <p:spPr bwMode="auto">
          <a:xfrm>
            <a:off x="3860800" y="4377266"/>
            <a:ext cx="2032000" cy="1898212"/>
          </a:xfrm>
          <a:prstGeom prst="rect">
            <a:avLst/>
          </a:prstGeom>
          <a:noFill/>
          <a:ln w="9525">
            <a:noFill/>
            <a:miter lim="800000"/>
            <a:headEnd/>
            <a:tailEnd/>
          </a:ln>
        </p:spPr>
        <p:txBody>
          <a:bodyPr>
            <a:spAutoFit/>
          </a:bodyPr>
          <a:lstStyle/>
          <a:p>
            <a:pPr eaLnBrk="0" hangingPunct="0"/>
            <a:r>
              <a:rPr lang="en-US" sz="1956" dirty="0">
                <a:solidFill>
                  <a:srgbClr val="000000"/>
                </a:solidFill>
              </a:rPr>
              <a:t>TARGET/</a:t>
            </a:r>
          </a:p>
          <a:p>
            <a:pPr eaLnBrk="0" hangingPunct="0"/>
            <a:r>
              <a:rPr lang="en-US" sz="1956" dirty="0">
                <a:solidFill>
                  <a:srgbClr val="000000"/>
                </a:solidFill>
              </a:rPr>
              <a:t>REFERENCE/</a:t>
            </a:r>
          </a:p>
          <a:p>
            <a:pPr eaLnBrk="0" hangingPunct="0"/>
            <a:r>
              <a:rPr lang="en-US" sz="1956" dirty="0">
                <a:solidFill>
                  <a:srgbClr val="000000"/>
                </a:solidFill>
              </a:rPr>
              <a:t>SOURCE POPULATION</a:t>
            </a:r>
          </a:p>
          <a:p>
            <a:pPr eaLnBrk="0" hangingPunct="0"/>
            <a:r>
              <a:rPr lang="en-US" sz="1956" dirty="0">
                <a:solidFill>
                  <a:srgbClr val="000000"/>
                </a:solidFill>
              </a:rPr>
              <a:t>aka </a:t>
            </a:r>
          </a:p>
          <a:p>
            <a:pPr eaLnBrk="0" hangingPunct="0"/>
            <a:r>
              <a:rPr lang="en-US" sz="1956" dirty="0">
                <a:solidFill>
                  <a:srgbClr val="000000"/>
                </a:solidFill>
              </a:rPr>
              <a:t>STUDY BASE</a:t>
            </a:r>
            <a:endParaRPr lang="en-US" sz="2133" dirty="0">
              <a:solidFill>
                <a:srgbClr val="000000"/>
              </a:solidFill>
            </a:endParaRPr>
          </a:p>
        </p:txBody>
      </p:sp>
      <p:sp>
        <p:nvSpPr>
          <p:cNvPr id="22540" name="Text Box 12"/>
          <p:cNvSpPr txBox="1">
            <a:spLocks noChangeArrowheads="1"/>
          </p:cNvSpPr>
          <p:nvPr/>
        </p:nvSpPr>
        <p:spPr bwMode="auto">
          <a:xfrm>
            <a:off x="6299201" y="5799667"/>
            <a:ext cx="2065309" cy="393313"/>
          </a:xfrm>
          <a:prstGeom prst="rect">
            <a:avLst/>
          </a:prstGeom>
          <a:noFill/>
          <a:ln w="9525">
            <a:noFill/>
            <a:miter lim="800000"/>
            <a:headEnd/>
            <a:tailEnd/>
          </a:ln>
        </p:spPr>
        <p:txBody>
          <a:bodyPr wrap="none">
            <a:spAutoFit/>
          </a:bodyPr>
          <a:lstStyle/>
          <a:p>
            <a:pPr eaLnBrk="0" hangingPunct="0"/>
            <a:r>
              <a:rPr lang="en-US" sz="1956" dirty="0">
                <a:solidFill>
                  <a:srgbClr val="000000"/>
                </a:solidFill>
              </a:rPr>
              <a:t>STUDY SAMPLE</a:t>
            </a:r>
            <a:endParaRPr lang="en-US" sz="2133" dirty="0">
              <a:solidFill>
                <a:srgbClr val="000000"/>
              </a:solidFill>
            </a:endParaRPr>
          </a:p>
        </p:txBody>
      </p:sp>
      <p:sp>
        <p:nvSpPr>
          <p:cNvPr id="22541" name="Line 14"/>
          <p:cNvSpPr>
            <a:spLocks noChangeShapeType="1"/>
          </p:cNvSpPr>
          <p:nvPr/>
        </p:nvSpPr>
        <p:spPr bwMode="auto">
          <a:xfrm>
            <a:off x="4538133" y="3632200"/>
            <a:ext cx="1354667" cy="0"/>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22542" name="Line 15"/>
          <p:cNvSpPr>
            <a:spLocks noChangeShapeType="1"/>
          </p:cNvSpPr>
          <p:nvPr/>
        </p:nvSpPr>
        <p:spPr bwMode="auto">
          <a:xfrm>
            <a:off x="5215467" y="3090333"/>
            <a:ext cx="0" cy="1151467"/>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22543" name="Rectangle 16"/>
          <p:cNvSpPr>
            <a:spLocks noChangeArrowheads="1"/>
          </p:cNvSpPr>
          <p:nvPr/>
        </p:nvSpPr>
        <p:spPr bwMode="auto">
          <a:xfrm>
            <a:off x="745067" y="2887134"/>
            <a:ext cx="1151467" cy="1083733"/>
          </a:xfrm>
          <a:prstGeom prst="rect">
            <a:avLst/>
          </a:prstGeom>
          <a:noFill/>
          <a:ln w="9525">
            <a:solidFill>
              <a:schemeClr val="tx1"/>
            </a:solidFill>
            <a:miter lim="800000"/>
            <a:headEnd/>
            <a:tailEnd/>
          </a:ln>
        </p:spPr>
        <p:txBody>
          <a:bodyPr wrap="none" anchor="ctr"/>
          <a:lstStyle/>
          <a:p>
            <a:pPr algn="ctr" eaLnBrk="0" hangingPunct="0"/>
            <a:endParaRPr lang="en-US" sz="2844" dirty="0">
              <a:solidFill>
                <a:srgbClr val="000000"/>
              </a:solidFill>
            </a:endParaRPr>
          </a:p>
        </p:txBody>
      </p:sp>
      <p:sp>
        <p:nvSpPr>
          <p:cNvPr id="22544" name="Rectangle 17"/>
          <p:cNvSpPr>
            <a:spLocks noChangeArrowheads="1"/>
          </p:cNvSpPr>
          <p:nvPr/>
        </p:nvSpPr>
        <p:spPr bwMode="auto">
          <a:xfrm>
            <a:off x="1828800" y="1464733"/>
            <a:ext cx="1219200" cy="1151467"/>
          </a:xfrm>
          <a:prstGeom prst="rect">
            <a:avLst/>
          </a:prstGeom>
          <a:noFill/>
          <a:ln w="9525">
            <a:solidFill>
              <a:schemeClr val="tx1"/>
            </a:solidFill>
            <a:miter lim="800000"/>
            <a:headEnd/>
            <a:tailEnd/>
          </a:ln>
        </p:spPr>
        <p:txBody>
          <a:bodyPr wrap="none" anchor="ctr"/>
          <a:lstStyle/>
          <a:p>
            <a:pPr algn="ctr" eaLnBrk="0" hangingPunct="0"/>
            <a:endParaRPr lang="en-US" sz="2844" dirty="0">
              <a:solidFill>
                <a:srgbClr val="000000"/>
              </a:solidFill>
            </a:endParaRPr>
          </a:p>
        </p:txBody>
      </p:sp>
      <p:sp>
        <p:nvSpPr>
          <p:cNvPr id="22545" name="Rectangle 18"/>
          <p:cNvSpPr>
            <a:spLocks noChangeArrowheads="1"/>
          </p:cNvSpPr>
          <p:nvPr/>
        </p:nvSpPr>
        <p:spPr bwMode="auto">
          <a:xfrm>
            <a:off x="3522133" y="651933"/>
            <a:ext cx="1219200" cy="1151467"/>
          </a:xfrm>
          <a:prstGeom prst="rect">
            <a:avLst/>
          </a:prstGeom>
          <a:noFill/>
          <a:ln w="9525">
            <a:solidFill>
              <a:schemeClr val="tx1"/>
            </a:solidFill>
            <a:miter lim="800000"/>
            <a:headEnd/>
            <a:tailEnd/>
          </a:ln>
        </p:spPr>
        <p:txBody>
          <a:bodyPr wrap="none" anchor="ctr"/>
          <a:lstStyle/>
          <a:p>
            <a:pPr algn="ctr" eaLnBrk="0" hangingPunct="0"/>
            <a:endParaRPr lang="en-US" sz="2844" dirty="0">
              <a:solidFill>
                <a:srgbClr val="000000"/>
              </a:solidFill>
            </a:endParaRPr>
          </a:p>
        </p:txBody>
      </p:sp>
      <p:sp>
        <p:nvSpPr>
          <p:cNvPr id="22546" name="Text Box 19"/>
          <p:cNvSpPr txBox="1">
            <a:spLocks noChangeArrowheads="1"/>
          </p:cNvSpPr>
          <p:nvPr/>
        </p:nvSpPr>
        <p:spPr bwMode="auto">
          <a:xfrm>
            <a:off x="338667" y="719667"/>
            <a:ext cx="2032000" cy="748795"/>
          </a:xfrm>
          <a:prstGeom prst="rect">
            <a:avLst/>
          </a:prstGeom>
          <a:noFill/>
          <a:ln w="9525">
            <a:noFill/>
            <a:miter lim="800000"/>
            <a:headEnd/>
            <a:tailEnd/>
          </a:ln>
        </p:spPr>
        <p:txBody>
          <a:bodyPr>
            <a:spAutoFit/>
          </a:bodyPr>
          <a:lstStyle/>
          <a:p>
            <a:pPr eaLnBrk="0" hangingPunct="0"/>
            <a:r>
              <a:rPr lang="en-US" sz="2133" dirty="0">
                <a:solidFill>
                  <a:srgbClr val="000000"/>
                </a:solidFill>
              </a:rPr>
              <a:t>OTHER POPULATIONS</a:t>
            </a:r>
          </a:p>
        </p:txBody>
      </p:sp>
      <p:sp>
        <p:nvSpPr>
          <p:cNvPr id="22547" name="Line 20"/>
          <p:cNvSpPr>
            <a:spLocks noChangeShapeType="1"/>
          </p:cNvSpPr>
          <p:nvPr/>
        </p:nvSpPr>
        <p:spPr bwMode="auto">
          <a:xfrm flipH="1" flipV="1">
            <a:off x="6096000" y="4241800"/>
            <a:ext cx="406400" cy="203200"/>
          </a:xfrm>
          <a:prstGeom prst="line">
            <a:avLst/>
          </a:prstGeom>
          <a:noFill/>
          <a:ln w="50800">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22548" name="Line 22"/>
          <p:cNvSpPr>
            <a:spLocks noChangeShapeType="1"/>
          </p:cNvSpPr>
          <p:nvPr/>
        </p:nvSpPr>
        <p:spPr bwMode="auto">
          <a:xfrm flipH="1" flipV="1">
            <a:off x="2438400" y="3293533"/>
            <a:ext cx="677333" cy="135467"/>
          </a:xfrm>
          <a:prstGeom prst="line">
            <a:avLst/>
          </a:prstGeom>
          <a:noFill/>
          <a:ln w="50800">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22549" name="Line 23"/>
          <p:cNvSpPr>
            <a:spLocks noChangeShapeType="1"/>
          </p:cNvSpPr>
          <p:nvPr/>
        </p:nvSpPr>
        <p:spPr bwMode="auto">
          <a:xfrm flipH="1" flipV="1">
            <a:off x="3386667" y="2683933"/>
            <a:ext cx="406400" cy="203200"/>
          </a:xfrm>
          <a:prstGeom prst="line">
            <a:avLst/>
          </a:prstGeom>
          <a:noFill/>
          <a:ln w="50800">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22550" name="Line 24"/>
          <p:cNvSpPr>
            <a:spLocks noChangeShapeType="1"/>
          </p:cNvSpPr>
          <p:nvPr/>
        </p:nvSpPr>
        <p:spPr bwMode="auto">
          <a:xfrm flipH="1" flipV="1">
            <a:off x="4470400" y="1938867"/>
            <a:ext cx="338667" cy="406400"/>
          </a:xfrm>
          <a:prstGeom prst="line">
            <a:avLst/>
          </a:prstGeom>
          <a:noFill/>
          <a:ln w="50800">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22551" name="Line 27"/>
          <p:cNvSpPr>
            <a:spLocks noChangeShapeType="1"/>
          </p:cNvSpPr>
          <p:nvPr/>
        </p:nvSpPr>
        <p:spPr bwMode="auto">
          <a:xfrm>
            <a:off x="1354667" y="2887134"/>
            <a:ext cx="0" cy="1083733"/>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22552" name="Line 28"/>
          <p:cNvSpPr>
            <a:spLocks noChangeShapeType="1"/>
          </p:cNvSpPr>
          <p:nvPr/>
        </p:nvSpPr>
        <p:spPr bwMode="auto">
          <a:xfrm>
            <a:off x="2438400" y="1464733"/>
            <a:ext cx="0" cy="1151467"/>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22553" name="Line 29"/>
          <p:cNvSpPr>
            <a:spLocks noChangeShapeType="1"/>
          </p:cNvSpPr>
          <p:nvPr/>
        </p:nvSpPr>
        <p:spPr bwMode="auto">
          <a:xfrm>
            <a:off x="4131733" y="651933"/>
            <a:ext cx="0" cy="1151467"/>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22554" name="Line 30"/>
          <p:cNvSpPr>
            <a:spLocks noChangeShapeType="1"/>
          </p:cNvSpPr>
          <p:nvPr/>
        </p:nvSpPr>
        <p:spPr bwMode="auto">
          <a:xfrm>
            <a:off x="3522133" y="1193800"/>
            <a:ext cx="1219200" cy="0"/>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22555" name="Line 31"/>
          <p:cNvSpPr>
            <a:spLocks noChangeShapeType="1"/>
          </p:cNvSpPr>
          <p:nvPr/>
        </p:nvSpPr>
        <p:spPr bwMode="auto">
          <a:xfrm>
            <a:off x="1828800" y="2074333"/>
            <a:ext cx="1219200" cy="0"/>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22556" name="Line 32"/>
          <p:cNvSpPr>
            <a:spLocks noChangeShapeType="1"/>
          </p:cNvSpPr>
          <p:nvPr/>
        </p:nvSpPr>
        <p:spPr bwMode="auto">
          <a:xfrm>
            <a:off x="745067" y="3429000"/>
            <a:ext cx="1151467" cy="0"/>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22557" name="WordArt 33"/>
          <p:cNvSpPr>
            <a:spLocks noChangeArrowheads="1" noChangeShapeType="1" noTextEdit="1"/>
          </p:cNvSpPr>
          <p:nvPr/>
        </p:nvSpPr>
        <p:spPr bwMode="auto">
          <a:xfrm rot="3101768">
            <a:off x="4749095" y="1857728"/>
            <a:ext cx="3757788" cy="1552222"/>
          </a:xfrm>
          <a:prstGeom prst="rect">
            <a:avLst/>
          </a:prstGeom>
        </p:spPr>
        <p:txBody>
          <a:bodyPr spcFirstLastPara="1" wrap="none" fromWordArt="1">
            <a:prstTxWarp prst="textArchUp">
              <a:avLst>
                <a:gd name="adj" fmla="val 10800004"/>
              </a:avLst>
            </a:prstTxWarp>
          </a:bodyPr>
          <a:lstStyle/>
          <a:p>
            <a:pPr algn="ctr" eaLnBrk="0" hangingPunct="0"/>
            <a:r>
              <a:rPr lang="en-US" sz="3200" kern="10" dirty="0">
                <a:ln w="9525">
                  <a:solidFill>
                    <a:srgbClr val="000000"/>
                  </a:solidFill>
                  <a:round/>
                  <a:headEnd/>
                  <a:tailEnd/>
                </a:ln>
                <a:solidFill>
                  <a:srgbClr val="00B050"/>
                </a:solidFill>
                <a:latin typeface="Arial Black"/>
              </a:rPr>
              <a:t>Inference</a:t>
            </a:r>
          </a:p>
        </p:txBody>
      </p:sp>
      <p:sp>
        <p:nvSpPr>
          <p:cNvPr id="22558" name="WordArt 34"/>
          <p:cNvSpPr>
            <a:spLocks noChangeArrowheads="1" noChangeShapeType="1" noTextEdit="1"/>
          </p:cNvSpPr>
          <p:nvPr/>
        </p:nvSpPr>
        <p:spPr bwMode="auto">
          <a:xfrm rot="3082994">
            <a:off x="5825067" y="3462867"/>
            <a:ext cx="1490133" cy="609600"/>
          </a:xfrm>
          <a:prstGeom prst="rect">
            <a:avLst/>
          </a:prstGeom>
        </p:spPr>
        <p:txBody>
          <a:bodyPr spcFirstLastPara="1" wrap="none" fromWordArt="1">
            <a:prstTxWarp prst="textArchUp">
              <a:avLst>
                <a:gd name="adj" fmla="val 10800004"/>
              </a:avLst>
            </a:prstTxWarp>
          </a:bodyPr>
          <a:lstStyle/>
          <a:p>
            <a:pPr algn="ctr" eaLnBrk="0" hangingPunct="0"/>
            <a:r>
              <a:rPr lang="en-US" sz="3200" kern="10" dirty="0">
                <a:ln w="9525">
                  <a:solidFill>
                    <a:srgbClr val="000000"/>
                  </a:solidFill>
                  <a:round/>
                  <a:headEnd/>
                  <a:tailEnd/>
                </a:ln>
                <a:solidFill>
                  <a:srgbClr val="FF0000"/>
                </a:solidFill>
                <a:latin typeface="Arial Black"/>
              </a:rPr>
              <a:t>Inference</a:t>
            </a:r>
          </a:p>
        </p:txBody>
      </p:sp>
      <p:sp>
        <p:nvSpPr>
          <p:cNvPr id="22559" name="Text Box 35"/>
          <p:cNvSpPr txBox="1">
            <a:spLocks noChangeArrowheads="1"/>
          </p:cNvSpPr>
          <p:nvPr/>
        </p:nvSpPr>
        <p:spPr bwMode="auto">
          <a:xfrm>
            <a:off x="440267" y="5136445"/>
            <a:ext cx="2032000" cy="748795"/>
          </a:xfrm>
          <a:prstGeom prst="rect">
            <a:avLst/>
          </a:prstGeom>
          <a:noFill/>
          <a:ln w="9525" algn="ctr">
            <a:noFill/>
            <a:miter lim="800000"/>
            <a:headEnd/>
            <a:tailEnd/>
          </a:ln>
        </p:spPr>
        <p:txBody>
          <a:bodyPr>
            <a:spAutoFit/>
          </a:bodyPr>
          <a:lstStyle/>
          <a:p>
            <a:pPr algn="ctr" eaLnBrk="0" hangingPunct="0">
              <a:spcBef>
                <a:spcPct val="50000"/>
              </a:spcBef>
            </a:pPr>
            <a:r>
              <a:rPr lang="en-US" sz="2133" b="1" dirty="0">
                <a:solidFill>
                  <a:srgbClr val="000000"/>
                </a:solidFill>
                <a:latin typeface="Arial" charset="0"/>
              </a:rPr>
              <a:t>Two types of inferences</a:t>
            </a:r>
          </a:p>
        </p:txBody>
      </p:sp>
      <p:sp>
        <p:nvSpPr>
          <p:cNvPr id="32" name="TextBox 31"/>
          <p:cNvSpPr txBox="1"/>
          <p:nvPr/>
        </p:nvSpPr>
        <p:spPr>
          <a:xfrm>
            <a:off x="6604000" y="465508"/>
            <a:ext cx="2438400" cy="1077026"/>
          </a:xfrm>
          <a:prstGeom prst="rect">
            <a:avLst/>
          </a:prstGeom>
          <a:noFill/>
        </p:spPr>
        <p:txBody>
          <a:bodyPr wrap="square" rtlCol="0">
            <a:spAutoFit/>
          </a:bodyPr>
          <a:lstStyle/>
          <a:p>
            <a:pPr algn="r" eaLnBrk="0" hangingPunct="0"/>
            <a:r>
              <a:rPr lang="en-US" sz="2133" dirty="0">
                <a:solidFill>
                  <a:srgbClr val="000000"/>
                </a:solidFill>
                <a:latin typeface="Arial"/>
              </a:rPr>
              <a:t>Schematic of the process of inference</a:t>
            </a:r>
          </a:p>
        </p:txBody>
      </p:sp>
    </p:spTree>
    <p:extLst>
      <p:ext uri="{BB962C8B-B14F-4D97-AF65-F5344CB8AC3E}">
        <p14:creationId xmlns:p14="http://schemas.microsoft.com/office/powerpoint/2010/main" val="354062580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69334" y="990600"/>
            <a:ext cx="8703733" cy="5012267"/>
          </a:xfrm>
          <a:prstGeom prst="rect">
            <a:avLst/>
          </a:prstGeom>
          <a:noFill/>
          <a:ln w="9525">
            <a:noFill/>
            <a:miter lim="800000"/>
            <a:headEnd/>
            <a:tailEnd/>
          </a:ln>
        </p:spPr>
        <p:txBody>
          <a:bodyPr lIns="77611" tIns="38100" rIns="77611" bIns="38100"/>
          <a:lstStyle/>
          <a:p>
            <a:pPr marL="304804" indent="-304804" eaLnBrk="0" hangingPunct="0">
              <a:spcBef>
                <a:spcPct val="20000"/>
              </a:spcBef>
              <a:buFontTx/>
              <a:buChar char="•"/>
            </a:pPr>
            <a:r>
              <a:rPr lang="en-US" sz="2133" dirty="0">
                <a:solidFill>
                  <a:srgbClr val="000000"/>
                </a:solidFill>
                <a:latin typeface="Arial" charset="0"/>
              </a:rPr>
              <a:t>The goal of any study is to make an accurate (true) inference, i.e.:</a:t>
            </a:r>
          </a:p>
          <a:p>
            <a:pPr marL="660408" lvl="1" indent="-254003" eaLnBrk="0" hangingPunct="0">
              <a:spcBef>
                <a:spcPct val="20000"/>
              </a:spcBef>
              <a:buFontTx/>
              <a:buChar char="–"/>
            </a:pPr>
            <a:r>
              <a:rPr lang="en-US" sz="2133" dirty="0">
                <a:solidFill>
                  <a:srgbClr val="000000"/>
                </a:solidFill>
                <a:latin typeface="Arial" charset="0"/>
              </a:rPr>
              <a:t>measure of disease occurrence in a descriptive study</a:t>
            </a:r>
          </a:p>
          <a:p>
            <a:pPr marL="660408" lvl="1" indent="-254003" eaLnBrk="0" hangingPunct="0">
              <a:spcBef>
                <a:spcPct val="20000"/>
              </a:spcBef>
              <a:buFontTx/>
              <a:buChar char="–"/>
            </a:pPr>
            <a:r>
              <a:rPr lang="en-US" sz="2133" dirty="0">
                <a:solidFill>
                  <a:srgbClr val="000000"/>
                </a:solidFill>
                <a:latin typeface="Arial" charset="0"/>
              </a:rPr>
              <a:t>measure of association between exposure and disease in an analytic study</a:t>
            </a:r>
          </a:p>
          <a:p>
            <a:pPr marL="304804" indent="-304804" eaLnBrk="0" hangingPunct="0">
              <a:spcBef>
                <a:spcPct val="20000"/>
              </a:spcBef>
              <a:buFontTx/>
              <a:buChar char="•"/>
            </a:pPr>
            <a:endParaRPr lang="en-US" sz="889" dirty="0">
              <a:solidFill>
                <a:srgbClr val="000000"/>
              </a:solidFill>
              <a:latin typeface="Arial" charset="0"/>
            </a:endParaRPr>
          </a:p>
          <a:p>
            <a:pPr marL="304804" indent="-304804" eaLnBrk="0" hangingPunct="0">
              <a:spcBef>
                <a:spcPct val="20000"/>
              </a:spcBef>
              <a:buFontTx/>
              <a:buChar char="•"/>
            </a:pPr>
            <a:r>
              <a:rPr lang="en-US" sz="2133" dirty="0">
                <a:solidFill>
                  <a:srgbClr val="000000"/>
                </a:solidFill>
                <a:latin typeface="Arial" charset="0"/>
              </a:rPr>
              <a:t>Ways of getting the wrong answer:</a:t>
            </a:r>
          </a:p>
          <a:p>
            <a:pPr marL="660408" lvl="1" indent="-254003" eaLnBrk="0" hangingPunct="0">
              <a:spcBef>
                <a:spcPct val="20000"/>
              </a:spcBef>
              <a:buFontTx/>
              <a:buChar char="–"/>
            </a:pPr>
            <a:r>
              <a:rPr lang="en-US" sz="2133" u="sng" dirty="0">
                <a:solidFill>
                  <a:srgbClr val="000000"/>
                </a:solidFill>
                <a:latin typeface="Arial" charset="0"/>
              </a:rPr>
              <a:t>systematic error</a:t>
            </a:r>
            <a:r>
              <a:rPr lang="en-US" sz="2133" dirty="0">
                <a:solidFill>
                  <a:srgbClr val="000000"/>
                </a:solidFill>
                <a:latin typeface="Arial" charset="0"/>
              </a:rPr>
              <a:t>; aka “threat to validity” or “bias”</a:t>
            </a:r>
          </a:p>
          <a:p>
            <a:pPr marL="1016013" lvl="2" indent="-203203" eaLnBrk="0" hangingPunct="0">
              <a:spcBef>
                <a:spcPct val="20000"/>
              </a:spcBef>
              <a:buFontTx/>
              <a:buChar char="•"/>
            </a:pPr>
            <a:r>
              <a:rPr lang="en-US" sz="2133" dirty="0">
                <a:solidFill>
                  <a:srgbClr val="000000"/>
                </a:solidFill>
                <a:latin typeface="Arial" charset="0"/>
              </a:rPr>
              <a:t>any systematic process in nature or in the conduct of a study that causes a distortion from the truth in a predictable direction </a:t>
            </a:r>
          </a:p>
          <a:p>
            <a:pPr marL="1016013" lvl="2" indent="-203203" eaLnBrk="0" hangingPunct="0">
              <a:spcBef>
                <a:spcPct val="20000"/>
              </a:spcBef>
              <a:buFontTx/>
              <a:buChar char="•"/>
            </a:pPr>
            <a:r>
              <a:rPr lang="en-US" sz="2133" dirty="0">
                <a:solidFill>
                  <a:srgbClr val="000000"/>
                </a:solidFill>
                <a:latin typeface="Arial" charset="0"/>
              </a:rPr>
              <a:t>captured in the </a:t>
            </a:r>
            <a:r>
              <a:rPr lang="en-US" sz="2133" b="1" i="1" dirty="0">
                <a:solidFill>
                  <a:srgbClr val="000000"/>
                </a:solidFill>
                <a:latin typeface="Arial" charset="0"/>
              </a:rPr>
              <a:t>validity</a:t>
            </a:r>
            <a:r>
              <a:rPr lang="en-US" sz="2133" dirty="0">
                <a:solidFill>
                  <a:srgbClr val="000000"/>
                </a:solidFill>
                <a:latin typeface="Arial" charset="0"/>
              </a:rPr>
              <a:t> of the inference</a:t>
            </a:r>
          </a:p>
          <a:p>
            <a:pPr marL="304804" indent="-304804" eaLnBrk="0" hangingPunct="0">
              <a:spcBef>
                <a:spcPct val="20000"/>
              </a:spcBef>
              <a:buFontTx/>
              <a:buChar char="•"/>
            </a:pPr>
            <a:endParaRPr lang="en-US" sz="622" dirty="0">
              <a:solidFill>
                <a:srgbClr val="000000"/>
              </a:solidFill>
              <a:latin typeface="Arial" charset="0"/>
            </a:endParaRPr>
          </a:p>
          <a:p>
            <a:pPr marL="660408" lvl="1" indent="-254003" eaLnBrk="0" hangingPunct="0">
              <a:spcBef>
                <a:spcPct val="20000"/>
              </a:spcBef>
              <a:buFontTx/>
              <a:buChar char="–"/>
            </a:pPr>
            <a:r>
              <a:rPr lang="en-US" sz="2133" u="sng" dirty="0">
                <a:solidFill>
                  <a:srgbClr val="000000"/>
                </a:solidFill>
                <a:latin typeface="Arial" charset="0"/>
              </a:rPr>
              <a:t>random error</a:t>
            </a:r>
            <a:r>
              <a:rPr lang="en-US" sz="2133" dirty="0">
                <a:solidFill>
                  <a:srgbClr val="000000"/>
                </a:solidFill>
                <a:latin typeface="Arial" charset="0"/>
              </a:rPr>
              <a:t>; aka “chance” or “sampling error”</a:t>
            </a:r>
          </a:p>
          <a:p>
            <a:pPr marL="1016013" lvl="2" indent="-203203" eaLnBrk="0" hangingPunct="0">
              <a:spcBef>
                <a:spcPct val="20000"/>
              </a:spcBef>
              <a:buFontTx/>
              <a:buChar char="•"/>
            </a:pPr>
            <a:r>
              <a:rPr lang="en-US" sz="2133" dirty="0">
                <a:solidFill>
                  <a:srgbClr val="000000"/>
                </a:solidFill>
                <a:latin typeface="Arial" charset="0"/>
              </a:rPr>
              <a:t>occurs because we cannot study everyone (we must sample)</a:t>
            </a:r>
          </a:p>
          <a:p>
            <a:pPr marL="1016013" lvl="2" indent="-203203" eaLnBrk="0" hangingPunct="0">
              <a:spcBef>
                <a:spcPct val="20000"/>
              </a:spcBef>
              <a:buFontTx/>
              <a:buChar char="•"/>
            </a:pPr>
            <a:r>
              <a:rPr lang="en-US" sz="2133" dirty="0">
                <a:solidFill>
                  <a:srgbClr val="000000"/>
                </a:solidFill>
                <a:latin typeface="Arial" charset="0"/>
              </a:rPr>
              <a:t>related to sample size; direction is random and not predictable</a:t>
            </a:r>
          </a:p>
          <a:p>
            <a:pPr marL="1016013" lvl="2" indent="-203203" eaLnBrk="0" hangingPunct="0">
              <a:spcBef>
                <a:spcPct val="20000"/>
              </a:spcBef>
              <a:buFontTx/>
              <a:buChar char="•"/>
            </a:pPr>
            <a:r>
              <a:rPr lang="en-US" sz="2133" dirty="0">
                <a:solidFill>
                  <a:srgbClr val="000000"/>
                </a:solidFill>
                <a:latin typeface="Arial" charset="0"/>
              </a:rPr>
              <a:t>captured in the </a:t>
            </a:r>
            <a:r>
              <a:rPr lang="en-US" sz="2133" b="1" i="1" dirty="0">
                <a:solidFill>
                  <a:srgbClr val="000000"/>
                </a:solidFill>
                <a:latin typeface="Arial" charset="0"/>
              </a:rPr>
              <a:t>precision</a:t>
            </a:r>
            <a:r>
              <a:rPr lang="en-US" sz="2133" dirty="0">
                <a:solidFill>
                  <a:srgbClr val="000000"/>
                </a:solidFill>
                <a:latin typeface="Arial" charset="0"/>
              </a:rPr>
              <a:t> of the inference (e.g., SE and CI)</a:t>
            </a:r>
            <a:endParaRPr lang="en-US" sz="2489" dirty="0">
              <a:solidFill>
                <a:srgbClr val="000000"/>
              </a:solidFill>
              <a:latin typeface="Arial" charset="0"/>
            </a:endParaRPr>
          </a:p>
        </p:txBody>
      </p:sp>
      <p:sp>
        <p:nvSpPr>
          <p:cNvPr id="25603" name="Rectangle 3"/>
          <p:cNvSpPr>
            <a:spLocks noChangeArrowheads="1"/>
          </p:cNvSpPr>
          <p:nvPr/>
        </p:nvSpPr>
        <p:spPr bwMode="auto">
          <a:xfrm>
            <a:off x="237067" y="516467"/>
            <a:ext cx="8602133" cy="474133"/>
          </a:xfrm>
          <a:prstGeom prst="rect">
            <a:avLst/>
          </a:prstGeom>
          <a:noFill/>
          <a:ln w="9525">
            <a:noFill/>
            <a:miter lim="800000"/>
            <a:headEnd/>
            <a:tailEnd/>
          </a:ln>
        </p:spPr>
        <p:txBody>
          <a:bodyPr lIns="77611" tIns="38100" rIns="77611" bIns="38100" anchor="b"/>
          <a:lstStyle/>
          <a:p>
            <a:pPr algn="ctr" eaLnBrk="0" hangingPunct="0"/>
            <a:r>
              <a:rPr lang="en-US" sz="2844" b="1" dirty="0">
                <a:solidFill>
                  <a:srgbClr val="000000"/>
                </a:solidFill>
                <a:latin typeface="Arial" charset="0"/>
              </a:rPr>
              <a:t>Error in Clinical and Epidemiologic Research</a:t>
            </a:r>
          </a:p>
        </p:txBody>
      </p:sp>
    </p:spTree>
    <p:extLst>
      <p:ext uri="{BB962C8B-B14F-4D97-AF65-F5344CB8AC3E}">
        <p14:creationId xmlns:p14="http://schemas.microsoft.com/office/powerpoint/2010/main" val="22333308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2540000" y="1955800"/>
            <a:ext cx="3683000" cy="3234267"/>
            <a:chOff x="1935" y="1302"/>
            <a:chExt cx="2610" cy="2292"/>
          </a:xfrm>
        </p:grpSpPr>
        <p:grpSp>
          <p:nvGrpSpPr>
            <p:cNvPr id="7202" name="Group 86"/>
            <p:cNvGrpSpPr>
              <a:grpSpLocks/>
            </p:cNvGrpSpPr>
            <p:nvPr/>
          </p:nvGrpSpPr>
          <p:grpSpPr bwMode="auto">
            <a:xfrm>
              <a:off x="1935" y="1302"/>
              <a:ext cx="2610" cy="2292"/>
              <a:chOff x="1935" y="1302"/>
              <a:chExt cx="2610" cy="2292"/>
            </a:xfrm>
          </p:grpSpPr>
          <p:graphicFrame>
            <p:nvGraphicFramePr>
              <p:cNvPr id="7173" name="Object 87"/>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9230" name="Bitmap Image" r:id="rId4" imgW="4142857" imgH="3638095" progId="PBrush">
                      <p:embed/>
                    </p:oleObj>
                  </mc:Choice>
                  <mc:Fallback>
                    <p:oleObj name="Bitmap Image" r:id="rId4" imgW="4142857" imgH="3638095"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5" name="Oval 88"/>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pPr algn="ctr" eaLnBrk="0" hangingPunct="0"/>
                <a:endParaRPr lang="en-US" sz="2844" dirty="0">
                  <a:solidFill>
                    <a:srgbClr val="000000"/>
                  </a:solidFill>
                </a:endParaRPr>
              </a:p>
            </p:txBody>
          </p:sp>
          <p:sp>
            <p:nvSpPr>
              <p:cNvPr id="7206" name="Oval 89"/>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pPr algn="ctr" eaLnBrk="0" hangingPunct="0"/>
                <a:endParaRPr lang="en-US" sz="2844" dirty="0">
                  <a:solidFill>
                    <a:srgbClr val="000000"/>
                  </a:solidFill>
                </a:endParaRPr>
              </a:p>
            </p:txBody>
          </p:sp>
          <p:sp>
            <p:nvSpPr>
              <p:cNvPr id="7207" name="Oval 90"/>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pPr algn="ctr" eaLnBrk="0" hangingPunct="0"/>
                <a:endParaRPr lang="en-US" sz="2844" dirty="0">
                  <a:solidFill>
                    <a:srgbClr val="000000"/>
                  </a:solidFill>
                </a:endParaRPr>
              </a:p>
            </p:txBody>
          </p:sp>
        </p:grpSp>
        <p:sp>
          <p:nvSpPr>
            <p:cNvPr id="7203" name="Oval 91"/>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pPr algn="ctr" eaLnBrk="0" hangingPunct="0"/>
              <a:endParaRPr lang="en-US" sz="2844" dirty="0">
                <a:solidFill>
                  <a:srgbClr val="000000"/>
                </a:solidFill>
              </a:endParaRPr>
            </a:p>
          </p:txBody>
        </p:sp>
        <p:sp>
          <p:nvSpPr>
            <p:cNvPr id="7204" name="Oval 92"/>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pPr algn="ctr" eaLnBrk="0" hangingPunct="0"/>
              <a:endParaRPr lang="en-US" sz="2844" dirty="0">
                <a:solidFill>
                  <a:srgbClr val="000000"/>
                </a:solidFill>
              </a:endParaRPr>
            </a:p>
          </p:txBody>
        </p:sp>
      </p:grpSp>
      <p:grpSp>
        <p:nvGrpSpPr>
          <p:cNvPr id="4" name="Group 77"/>
          <p:cNvGrpSpPr>
            <a:grpSpLocks/>
          </p:cNvGrpSpPr>
          <p:nvPr/>
        </p:nvGrpSpPr>
        <p:grpSpPr bwMode="auto">
          <a:xfrm>
            <a:off x="1837267" y="2971800"/>
            <a:ext cx="3683000" cy="3234267"/>
            <a:chOff x="1935" y="1302"/>
            <a:chExt cx="2610" cy="2292"/>
          </a:xfrm>
        </p:grpSpPr>
        <p:grpSp>
          <p:nvGrpSpPr>
            <p:cNvPr id="7196" name="Group 78"/>
            <p:cNvGrpSpPr>
              <a:grpSpLocks/>
            </p:cNvGrpSpPr>
            <p:nvPr/>
          </p:nvGrpSpPr>
          <p:grpSpPr bwMode="auto">
            <a:xfrm>
              <a:off x="1935" y="1302"/>
              <a:ext cx="2610" cy="2292"/>
              <a:chOff x="1935" y="1302"/>
              <a:chExt cx="2610" cy="2292"/>
            </a:xfrm>
          </p:grpSpPr>
          <p:graphicFrame>
            <p:nvGraphicFramePr>
              <p:cNvPr id="7172" name="Object 79"/>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9231" name="Bitmap Image" r:id="rId6" imgW="4142857" imgH="3638095" progId="PBrush">
                      <p:embed/>
                    </p:oleObj>
                  </mc:Choice>
                  <mc:Fallback>
                    <p:oleObj name="Bitmap Image" r:id="rId6" imgW="4142857" imgH="3638095"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9" name="Oval 80"/>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pPr algn="ctr" eaLnBrk="0" hangingPunct="0"/>
                <a:endParaRPr lang="en-US" sz="2844" dirty="0">
                  <a:solidFill>
                    <a:srgbClr val="000000"/>
                  </a:solidFill>
                </a:endParaRPr>
              </a:p>
            </p:txBody>
          </p:sp>
          <p:sp>
            <p:nvSpPr>
              <p:cNvPr id="7200" name="Oval 81"/>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pPr algn="ctr" eaLnBrk="0" hangingPunct="0"/>
                <a:endParaRPr lang="en-US" sz="2844" dirty="0">
                  <a:solidFill>
                    <a:srgbClr val="000000"/>
                  </a:solidFill>
                </a:endParaRPr>
              </a:p>
            </p:txBody>
          </p:sp>
          <p:sp>
            <p:nvSpPr>
              <p:cNvPr id="7201" name="Oval 82"/>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pPr algn="ctr" eaLnBrk="0" hangingPunct="0"/>
                <a:endParaRPr lang="en-US" sz="2844" dirty="0">
                  <a:solidFill>
                    <a:srgbClr val="000000"/>
                  </a:solidFill>
                </a:endParaRPr>
              </a:p>
            </p:txBody>
          </p:sp>
        </p:grpSp>
        <p:sp>
          <p:nvSpPr>
            <p:cNvPr id="7197" name="Oval 83"/>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pPr algn="ctr" eaLnBrk="0" hangingPunct="0"/>
              <a:endParaRPr lang="en-US" sz="2844" dirty="0">
                <a:solidFill>
                  <a:srgbClr val="000000"/>
                </a:solidFill>
              </a:endParaRPr>
            </a:p>
          </p:txBody>
        </p:sp>
        <p:sp>
          <p:nvSpPr>
            <p:cNvPr id="7198" name="Oval 84"/>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pPr algn="ctr" eaLnBrk="0" hangingPunct="0"/>
              <a:endParaRPr lang="en-US" sz="2844" dirty="0">
                <a:solidFill>
                  <a:srgbClr val="000000"/>
                </a:solidFill>
              </a:endParaRPr>
            </a:p>
          </p:txBody>
        </p:sp>
      </p:grpSp>
      <p:grpSp>
        <p:nvGrpSpPr>
          <p:cNvPr id="6" name="Group 69"/>
          <p:cNvGrpSpPr>
            <a:grpSpLocks/>
          </p:cNvGrpSpPr>
          <p:nvPr/>
        </p:nvGrpSpPr>
        <p:grpSpPr bwMode="auto">
          <a:xfrm>
            <a:off x="1862667" y="1397000"/>
            <a:ext cx="3683000" cy="3234267"/>
            <a:chOff x="1935" y="1302"/>
            <a:chExt cx="2610" cy="2292"/>
          </a:xfrm>
        </p:grpSpPr>
        <p:grpSp>
          <p:nvGrpSpPr>
            <p:cNvPr id="7190" name="Group 70"/>
            <p:cNvGrpSpPr>
              <a:grpSpLocks/>
            </p:cNvGrpSpPr>
            <p:nvPr/>
          </p:nvGrpSpPr>
          <p:grpSpPr bwMode="auto">
            <a:xfrm>
              <a:off x="1935" y="1302"/>
              <a:ext cx="2610" cy="2292"/>
              <a:chOff x="1935" y="1302"/>
              <a:chExt cx="2610" cy="2292"/>
            </a:xfrm>
          </p:grpSpPr>
          <p:graphicFrame>
            <p:nvGraphicFramePr>
              <p:cNvPr id="7171" name="Object 71"/>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9232" name="Bitmap Image" r:id="rId7" imgW="4142857" imgH="3638095" progId="PBrush">
                      <p:embed/>
                    </p:oleObj>
                  </mc:Choice>
                  <mc:Fallback>
                    <p:oleObj name="Bitmap Image" r:id="rId7" imgW="4142857" imgH="3638095"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3" name="Oval 72"/>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pPr algn="ctr" eaLnBrk="0" hangingPunct="0"/>
                <a:endParaRPr lang="en-US" sz="2844" dirty="0">
                  <a:solidFill>
                    <a:srgbClr val="000000"/>
                  </a:solidFill>
                </a:endParaRPr>
              </a:p>
            </p:txBody>
          </p:sp>
          <p:sp>
            <p:nvSpPr>
              <p:cNvPr id="7194" name="Oval 73"/>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pPr algn="ctr" eaLnBrk="0" hangingPunct="0"/>
                <a:endParaRPr lang="en-US" sz="2844" dirty="0">
                  <a:solidFill>
                    <a:srgbClr val="000000"/>
                  </a:solidFill>
                </a:endParaRPr>
              </a:p>
            </p:txBody>
          </p:sp>
          <p:sp>
            <p:nvSpPr>
              <p:cNvPr id="7195" name="Oval 74"/>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pPr algn="ctr" eaLnBrk="0" hangingPunct="0"/>
                <a:endParaRPr lang="en-US" sz="2844" dirty="0">
                  <a:solidFill>
                    <a:srgbClr val="000000"/>
                  </a:solidFill>
                </a:endParaRPr>
              </a:p>
            </p:txBody>
          </p:sp>
        </p:grpSp>
        <p:sp>
          <p:nvSpPr>
            <p:cNvPr id="7191" name="Oval 75"/>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pPr algn="ctr" eaLnBrk="0" hangingPunct="0"/>
              <a:endParaRPr lang="en-US" sz="2844" dirty="0">
                <a:solidFill>
                  <a:srgbClr val="000000"/>
                </a:solidFill>
              </a:endParaRPr>
            </a:p>
          </p:txBody>
        </p:sp>
        <p:sp>
          <p:nvSpPr>
            <p:cNvPr id="7192" name="Oval 76"/>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pPr algn="ctr" eaLnBrk="0" hangingPunct="0"/>
              <a:endParaRPr lang="en-US" sz="2844" dirty="0">
                <a:solidFill>
                  <a:srgbClr val="000000"/>
                </a:solidFill>
              </a:endParaRPr>
            </a:p>
          </p:txBody>
        </p:sp>
      </p:grpSp>
      <p:sp>
        <p:nvSpPr>
          <p:cNvPr id="7177" name="Rectangle 2"/>
          <p:cNvSpPr>
            <a:spLocks noGrp="1" noChangeArrowheads="1"/>
          </p:cNvSpPr>
          <p:nvPr>
            <p:ph type="title"/>
          </p:nvPr>
        </p:nvSpPr>
        <p:spPr>
          <a:xfrm>
            <a:off x="372533" y="719667"/>
            <a:ext cx="8534400" cy="474133"/>
          </a:xfrm>
        </p:spPr>
        <p:txBody>
          <a:bodyPr/>
          <a:lstStyle/>
          <a:p>
            <a:r>
              <a:rPr lang="en-US" sz="2489" dirty="0"/>
              <a:t>So Far, Just Theory. When Performing an Actual Study:</a:t>
            </a:r>
            <a:r>
              <a:rPr lang="en-US" dirty="0" smtClean="0"/>
              <a:t/>
            </a:r>
            <a:br>
              <a:rPr lang="en-US" dirty="0" smtClean="0"/>
            </a:br>
            <a:r>
              <a:rPr lang="en-US" dirty="0" smtClean="0"/>
              <a:t> </a:t>
            </a:r>
            <a:r>
              <a:rPr lang="en-US" sz="2489" dirty="0">
                <a:solidFill>
                  <a:schemeClr val="tx1"/>
                </a:solidFill>
              </a:rPr>
              <a:t>You Only Have One Shot</a:t>
            </a:r>
          </a:p>
        </p:txBody>
      </p:sp>
      <p:sp>
        <p:nvSpPr>
          <p:cNvPr id="7178" name="Text Box 8"/>
          <p:cNvSpPr txBox="1">
            <a:spLocks noChangeArrowheads="1"/>
          </p:cNvSpPr>
          <p:nvPr/>
        </p:nvSpPr>
        <p:spPr bwMode="auto">
          <a:xfrm>
            <a:off x="575733" y="2616200"/>
            <a:ext cx="2235200" cy="420564"/>
          </a:xfrm>
          <a:prstGeom prst="rect">
            <a:avLst/>
          </a:prstGeom>
          <a:noFill/>
          <a:ln w="9525" algn="ctr">
            <a:noFill/>
            <a:miter lim="800000"/>
            <a:headEnd/>
            <a:tailEnd/>
          </a:ln>
        </p:spPr>
        <p:txBody>
          <a:bodyPr>
            <a:spAutoFit/>
          </a:bodyPr>
          <a:lstStyle/>
          <a:p>
            <a:pPr algn="ctr" eaLnBrk="0" hangingPunct="0">
              <a:spcBef>
                <a:spcPct val="50000"/>
              </a:spcBef>
            </a:pPr>
            <a:endParaRPr lang="en-US" sz="2133" dirty="0">
              <a:solidFill>
                <a:srgbClr val="000000"/>
              </a:solidFill>
            </a:endParaRPr>
          </a:p>
        </p:txBody>
      </p:sp>
      <p:sp>
        <p:nvSpPr>
          <p:cNvPr id="610313" name="Text Box 9"/>
          <p:cNvSpPr txBox="1">
            <a:spLocks noChangeArrowheads="1"/>
          </p:cNvSpPr>
          <p:nvPr/>
        </p:nvSpPr>
        <p:spPr bwMode="auto">
          <a:xfrm>
            <a:off x="33867" y="2074333"/>
            <a:ext cx="1930400" cy="3374642"/>
          </a:xfrm>
          <a:prstGeom prst="rect">
            <a:avLst/>
          </a:prstGeom>
          <a:noFill/>
          <a:ln w="9525" algn="ctr">
            <a:noFill/>
            <a:miter lim="800000"/>
            <a:headEnd/>
            <a:tailEnd/>
          </a:ln>
        </p:spPr>
        <p:txBody>
          <a:bodyPr>
            <a:spAutoFit/>
          </a:bodyPr>
          <a:lstStyle/>
          <a:p>
            <a:pPr algn="ctr" eaLnBrk="0" hangingPunct="0">
              <a:spcBef>
                <a:spcPct val="50000"/>
              </a:spcBef>
            </a:pPr>
            <a:r>
              <a:rPr lang="en-US" sz="2133" b="1" dirty="0">
                <a:solidFill>
                  <a:srgbClr val="000000"/>
                </a:solidFill>
                <a:latin typeface="Arial" charset="0"/>
              </a:rPr>
              <a:t>Field of “statistics” can tell you the random error (precision) with formulae for confidence intervals</a:t>
            </a:r>
          </a:p>
        </p:txBody>
      </p:sp>
      <p:sp>
        <p:nvSpPr>
          <p:cNvPr id="610314" name="Text Box 10"/>
          <p:cNvSpPr txBox="1">
            <a:spLocks noChangeArrowheads="1"/>
          </p:cNvSpPr>
          <p:nvPr/>
        </p:nvSpPr>
        <p:spPr bwMode="auto">
          <a:xfrm>
            <a:off x="7010400" y="1600200"/>
            <a:ext cx="1964267" cy="2061718"/>
          </a:xfrm>
          <a:prstGeom prst="rect">
            <a:avLst/>
          </a:prstGeom>
          <a:noFill/>
          <a:ln w="9525" algn="ctr">
            <a:noFill/>
            <a:miter lim="800000"/>
            <a:headEnd/>
            <a:tailEnd/>
          </a:ln>
        </p:spPr>
        <p:txBody>
          <a:bodyPr>
            <a:spAutoFit/>
          </a:bodyPr>
          <a:lstStyle/>
          <a:p>
            <a:pPr algn="ctr" eaLnBrk="0" hangingPunct="0">
              <a:spcBef>
                <a:spcPct val="50000"/>
              </a:spcBef>
            </a:pPr>
            <a:r>
              <a:rPr lang="en-US" sz="2133" b="1" dirty="0">
                <a:solidFill>
                  <a:srgbClr val="000000"/>
                </a:solidFill>
                <a:latin typeface="Arial" charset="0"/>
              </a:rPr>
              <a:t>Only judgment can tell you about systematic error (validity) </a:t>
            </a:r>
          </a:p>
        </p:txBody>
      </p:sp>
      <p:sp>
        <p:nvSpPr>
          <p:cNvPr id="610315" name="Text Box 11"/>
          <p:cNvSpPr txBox="1">
            <a:spLocks noChangeArrowheads="1"/>
          </p:cNvSpPr>
          <p:nvPr/>
        </p:nvSpPr>
        <p:spPr bwMode="auto">
          <a:xfrm>
            <a:off x="6739467" y="3903133"/>
            <a:ext cx="2235200" cy="2389950"/>
          </a:xfrm>
          <a:prstGeom prst="rect">
            <a:avLst/>
          </a:prstGeom>
          <a:noFill/>
          <a:ln w="9525" algn="ctr">
            <a:noFill/>
            <a:miter lim="800000"/>
            <a:headEnd/>
            <a:tailEnd/>
          </a:ln>
        </p:spPr>
        <p:txBody>
          <a:bodyPr>
            <a:spAutoFit/>
          </a:bodyPr>
          <a:lstStyle/>
          <a:p>
            <a:pPr algn="ctr" eaLnBrk="0" hangingPunct="0">
              <a:spcBef>
                <a:spcPct val="50000"/>
              </a:spcBef>
            </a:pPr>
            <a:r>
              <a:rPr lang="en-US" sz="2133" b="1" dirty="0">
                <a:solidFill>
                  <a:srgbClr val="000000"/>
                </a:solidFill>
                <a:latin typeface="Arial" charset="0"/>
              </a:rPr>
              <a:t>Judgment requires subject matter and methodologic knowledge </a:t>
            </a:r>
          </a:p>
          <a:p>
            <a:pPr algn="ctr" eaLnBrk="0" hangingPunct="0">
              <a:spcBef>
                <a:spcPts val="0"/>
              </a:spcBef>
            </a:pPr>
            <a:r>
              <a:rPr lang="en-US" sz="2133" b="1" dirty="0">
                <a:solidFill>
                  <a:srgbClr val="000000"/>
                </a:solidFill>
                <a:latin typeface="Arial" charset="0"/>
              </a:rPr>
              <a:t>(i.e., you)</a:t>
            </a:r>
          </a:p>
        </p:txBody>
      </p:sp>
      <p:grpSp>
        <p:nvGrpSpPr>
          <p:cNvPr id="8" name="Group 18"/>
          <p:cNvGrpSpPr>
            <a:grpSpLocks/>
          </p:cNvGrpSpPr>
          <p:nvPr/>
        </p:nvGrpSpPr>
        <p:grpSpPr bwMode="auto">
          <a:xfrm>
            <a:off x="3420534" y="1464733"/>
            <a:ext cx="3683000" cy="3234267"/>
            <a:chOff x="1935" y="1302"/>
            <a:chExt cx="2610" cy="2292"/>
          </a:xfrm>
        </p:grpSpPr>
        <p:grpSp>
          <p:nvGrpSpPr>
            <p:cNvPr id="7184" name="Group 16"/>
            <p:cNvGrpSpPr>
              <a:grpSpLocks/>
            </p:cNvGrpSpPr>
            <p:nvPr/>
          </p:nvGrpSpPr>
          <p:grpSpPr bwMode="auto">
            <a:xfrm>
              <a:off x="1935" y="1302"/>
              <a:ext cx="2610" cy="2292"/>
              <a:chOff x="1935" y="1302"/>
              <a:chExt cx="2610" cy="2292"/>
            </a:xfrm>
          </p:grpSpPr>
          <p:graphicFrame>
            <p:nvGraphicFramePr>
              <p:cNvPr id="7170" name="Object 3"/>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9233" name="Bitmap Image" r:id="rId8" imgW="4142857" imgH="3638095" progId="PBrush">
                      <p:embed/>
                    </p:oleObj>
                  </mc:Choice>
                  <mc:Fallback>
                    <p:oleObj name="Bitmap Image" r:id="rId8" imgW="4142857" imgH="3638095"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7" name="Oval 4"/>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pPr algn="ctr" eaLnBrk="0" hangingPunct="0"/>
                <a:endParaRPr lang="en-US" sz="2844" dirty="0">
                  <a:solidFill>
                    <a:srgbClr val="000000"/>
                  </a:solidFill>
                </a:endParaRPr>
              </a:p>
            </p:txBody>
          </p:sp>
          <p:sp>
            <p:nvSpPr>
              <p:cNvPr id="7188" name="Oval 5"/>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pPr algn="ctr" eaLnBrk="0" hangingPunct="0"/>
                <a:endParaRPr lang="en-US" sz="2844" dirty="0">
                  <a:solidFill>
                    <a:srgbClr val="000000"/>
                  </a:solidFill>
                </a:endParaRPr>
              </a:p>
            </p:txBody>
          </p:sp>
          <p:sp>
            <p:nvSpPr>
              <p:cNvPr id="7189" name="Oval 6"/>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pPr algn="ctr" eaLnBrk="0" hangingPunct="0"/>
                <a:endParaRPr lang="en-US" sz="2844" dirty="0">
                  <a:solidFill>
                    <a:srgbClr val="000000"/>
                  </a:solidFill>
                </a:endParaRPr>
              </a:p>
            </p:txBody>
          </p:sp>
        </p:grpSp>
        <p:sp>
          <p:nvSpPr>
            <p:cNvPr id="7185" name="Oval 7"/>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pPr algn="ctr" eaLnBrk="0" hangingPunct="0"/>
              <a:endParaRPr lang="en-US" sz="2844" dirty="0">
                <a:solidFill>
                  <a:srgbClr val="000000"/>
                </a:solidFill>
              </a:endParaRPr>
            </a:p>
          </p:txBody>
        </p:sp>
        <p:sp>
          <p:nvSpPr>
            <p:cNvPr id="7186" name="Oval 17"/>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pPr algn="ctr" eaLnBrk="0" hangingPunct="0"/>
              <a:endParaRPr lang="en-US" sz="2844" dirty="0">
                <a:solidFill>
                  <a:srgbClr val="000000"/>
                </a:solidFill>
              </a:endParaRPr>
            </a:p>
          </p:txBody>
        </p:sp>
      </p:grpSp>
      <p:sp>
        <p:nvSpPr>
          <p:cNvPr id="610324" name="Oval 20"/>
          <p:cNvSpPr>
            <a:spLocks noChangeArrowheads="1"/>
          </p:cNvSpPr>
          <p:nvPr/>
        </p:nvSpPr>
        <p:spPr bwMode="auto">
          <a:xfrm>
            <a:off x="4233333" y="3564467"/>
            <a:ext cx="203200" cy="203200"/>
          </a:xfrm>
          <a:prstGeom prst="ellipse">
            <a:avLst/>
          </a:prstGeom>
          <a:solidFill>
            <a:srgbClr val="FF3300"/>
          </a:solidFill>
          <a:ln w="9525" algn="ctr">
            <a:solidFill>
              <a:schemeClr val="tx1"/>
            </a:solidFill>
            <a:round/>
            <a:headEnd/>
            <a:tailEnd/>
          </a:ln>
        </p:spPr>
        <p:txBody>
          <a:bodyPr wrap="none" anchor="ctr"/>
          <a:lstStyle/>
          <a:p>
            <a:pPr algn="ctr" eaLnBrk="0" hangingPunct="0"/>
            <a:endParaRPr lang="en-US" sz="2844" dirty="0">
              <a:solidFill>
                <a:srgbClr val="000000"/>
              </a:solidFill>
            </a:endParaRPr>
          </a:p>
        </p:txBody>
      </p:sp>
      <p:cxnSp>
        <p:nvCxnSpPr>
          <p:cNvPr id="5" name="Straight Connector 4"/>
          <p:cNvCxnSpPr/>
          <p:nvPr/>
        </p:nvCxnSpPr>
        <p:spPr bwMode="auto">
          <a:xfrm>
            <a:off x="4017434" y="3666067"/>
            <a:ext cx="622300" cy="0"/>
          </a:xfrm>
          <a:prstGeom prst="line">
            <a:avLst/>
          </a:prstGeom>
          <a:noFill/>
          <a:ln w="38100" cap="flat" cmpd="sng" algn="ctr">
            <a:solidFill>
              <a:srgbClr val="FF0000"/>
            </a:solidFill>
            <a:prstDash val="solid"/>
            <a:round/>
            <a:headEnd type="none" w="med" len="med"/>
            <a:tailEnd type="none" w="med" len="med"/>
          </a:ln>
          <a:effectLst/>
        </p:spPr>
      </p:cxnSp>
      <p:cxnSp>
        <p:nvCxnSpPr>
          <p:cNvPr id="52" name="Straight Connector 51"/>
          <p:cNvCxnSpPr/>
          <p:nvPr/>
        </p:nvCxnSpPr>
        <p:spPr bwMode="auto">
          <a:xfrm>
            <a:off x="4030133" y="3572933"/>
            <a:ext cx="0" cy="203200"/>
          </a:xfrm>
          <a:prstGeom prst="line">
            <a:avLst/>
          </a:prstGeom>
          <a:noFill/>
          <a:ln w="38100" cap="flat" cmpd="sng" algn="ctr">
            <a:solidFill>
              <a:srgbClr val="FF0000"/>
            </a:solidFill>
            <a:prstDash val="solid"/>
            <a:round/>
            <a:headEnd type="none" w="med" len="med"/>
            <a:tailEnd type="none" w="med" len="med"/>
          </a:ln>
          <a:effectLst/>
        </p:spPr>
      </p:cxnSp>
      <p:cxnSp>
        <p:nvCxnSpPr>
          <p:cNvPr id="53" name="Straight Connector 52"/>
          <p:cNvCxnSpPr/>
          <p:nvPr/>
        </p:nvCxnSpPr>
        <p:spPr bwMode="auto">
          <a:xfrm>
            <a:off x="4644928" y="3572933"/>
            <a:ext cx="0" cy="203200"/>
          </a:xfrm>
          <a:prstGeom prst="line">
            <a:avLst/>
          </a:prstGeom>
          <a:no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82728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0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03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03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0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13" grpId="0"/>
      <p:bldP spid="610314" grpId="0"/>
      <p:bldP spid="610315" grpId="0"/>
      <p:bldP spid="61032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77333" y="651934"/>
            <a:ext cx="7772400" cy="474133"/>
          </a:xfrm>
        </p:spPr>
        <p:txBody>
          <a:bodyPr/>
          <a:lstStyle/>
          <a:p>
            <a:r>
              <a:rPr lang="en-US" dirty="0" smtClean="0"/>
              <a:t>Bias of Priene (</a:t>
            </a:r>
            <a:r>
              <a:rPr lang="en-US" b="0" dirty="0" smtClean="0">
                <a:solidFill>
                  <a:schemeClr val="tx1"/>
                </a:solidFill>
              </a:rPr>
              <a:t>600 - 540 BC) </a:t>
            </a:r>
          </a:p>
        </p:txBody>
      </p:sp>
      <p:sp>
        <p:nvSpPr>
          <p:cNvPr id="33795" name="Rectangle 4"/>
          <p:cNvSpPr>
            <a:spLocks noGrp="1" noChangeArrowheads="1"/>
          </p:cNvSpPr>
          <p:nvPr>
            <p:ph type="body" sz="half" idx="2"/>
          </p:nvPr>
        </p:nvSpPr>
        <p:spPr>
          <a:xfrm>
            <a:off x="3522133" y="1397000"/>
            <a:ext cx="5621867" cy="4741333"/>
          </a:xfrm>
        </p:spPr>
        <p:txBody>
          <a:bodyPr/>
          <a:lstStyle/>
          <a:p>
            <a:r>
              <a:rPr lang="en-US" sz="2133" dirty="0"/>
              <a:t>One of the 7 sages of classical antiquity</a:t>
            </a:r>
          </a:p>
          <a:p>
            <a:r>
              <a:rPr lang="en-US" sz="2133" dirty="0"/>
              <a:t>Consulted by Croesus, King of Lydia, about the best</a:t>
            </a:r>
            <a:r>
              <a:rPr lang="en-US" sz="2133" baseline="30000" dirty="0"/>
              <a:t> </a:t>
            </a:r>
            <a:r>
              <a:rPr lang="en-US" sz="2133" dirty="0"/>
              <a:t>way to deploy warships against the Ionians</a:t>
            </a:r>
          </a:p>
          <a:p>
            <a:r>
              <a:rPr lang="en-US" sz="2133" dirty="0"/>
              <a:t>Bias wished to avoid bloodshed, so he misled Croesus, falsely</a:t>
            </a:r>
            <a:r>
              <a:rPr lang="en-US" sz="2133" baseline="30000" dirty="0"/>
              <a:t> </a:t>
            </a:r>
            <a:r>
              <a:rPr lang="en-US" sz="2133" dirty="0"/>
              <a:t>advising him that the Ionians were buying horses </a:t>
            </a:r>
          </a:p>
          <a:p>
            <a:r>
              <a:rPr lang="en-US" sz="2133" dirty="0"/>
              <a:t>Bias later confessed to Croesus</a:t>
            </a:r>
            <a:r>
              <a:rPr lang="en-US" sz="2133" baseline="30000" dirty="0"/>
              <a:t> </a:t>
            </a:r>
            <a:r>
              <a:rPr lang="en-US" sz="2133" dirty="0"/>
              <a:t>that he had lied.</a:t>
            </a:r>
            <a:r>
              <a:rPr lang="en-US" sz="2133" baseline="30000" dirty="0"/>
              <a:t> </a:t>
            </a:r>
          </a:p>
          <a:p>
            <a:r>
              <a:rPr lang="en-US" sz="2133" dirty="0"/>
              <a:t>Croesus was pleased with the way that he had been deceived by</a:t>
            </a:r>
            <a:r>
              <a:rPr lang="en-US" sz="2133" baseline="30000" dirty="0"/>
              <a:t> </a:t>
            </a:r>
            <a:r>
              <a:rPr lang="en-US" sz="2133" dirty="0"/>
              <a:t>Bias and made peace with the Ionians. </a:t>
            </a:r>
          </a:p>
          <a:p>
            <a:r>
              <a:rPr lang="en-US" sz="2133" dirty="0"/>
              <a:t>Bias = deviation from truth</a:t>
            </a:r>
          </a:p>
          <a:p>
            <a:endParaRPr lang="en-US" sz="711" dirty="0"/>
          </a:p>
          <a:p>
            <a:pPr algn="r">
              <a:buFontTx/>
              <a:buNone/>
            </a:pPr>
            <a:endParaRPr lang="en-US" sz="2133" dirty="0"/>
          </a:p>
        </p:txBody>
      </p:sp>
      <p:pic>
        <p:nvPicPr>
          <p:cNvPr id="33796" name="Picture 7" descr="Bias of Priene"/>
          <p:cNvPicPr>
            <a:picLocks noGrp="1" noChangeAspect="1" noChangeArrowheads="1"/>
          </p:cNvPicPr>
          <p:nvPr>
            <p:ph type="clipArt" sz="half" idx="1"/>
          </p:nvPr>
        </p:nvPicPr>
        <p:blipFill>
          <a:blip r:embed="rId3" cstate="print"/>
          <a:srcRect/>
          <a:stretch>
            <a:fillRect/>
          </a:stretch>
        </p:blipFill>
        <p:spPr>
          <a:xfrm>
            <a:off x="270934" y="1397000"/>
            <a:ext cx="2994378" cy="4605867"/>
          </a:xfrm>
        </p:spPr>
      </p:pic>
      <p:sp>
        <p:nvSpPr>
          <p:cNvPr id="33797" name="Text Box 9"/>
          <p:cNvSpPr txBox="1">
            <a:spLocks noChangeArrowheads="1"/>
          </p:cNvSpPr>
          <p:nvPr/>
        </p:nvSpPr>
        <p:spPr bwMode="auto">
          <a:xfrm>
            <a:off x="237067" y="6070600"/>
            <a:ext cx="3589867" cy="338554"/>
          </a:xfrm>
          <a:prstGeom prst="rect">
            <a:avLst/>
          </a:prstGeom>
          <a:noFill/>
          <a:ln w="9525">
            <a:noFill/>
            <a:miter lim="800000"/>
            <a:headEnd/>
            <a:tailEnd/>
          </a:ln>
        </p:spPr>
        <p:txBody>
          <a:bodyPr>
            <a:spAutoFit/>
          </a:bodyPr>
          <a:lstStyle/>
          <a:p>
            <a:pPr eaLnBrk="0" hangingPunct="0">
              <a:spcBef>
                <a:spcPct val="50000"/>
              </a:spcBef>
            </a:pPr>
            <a:r>
              <a:rPr lang="en-US" sz="1600" i="1" dirty="0">
                <a:solidFill>
                  <a:srgbClr val="000000"/>
                </a:solidFill>
                <a:latin typeface="Arial" charset="0"/>
              </a:rPr>
              <a:t>BMJ</a:t>
            </a:r>
            <a:r>
              <a:rPr lang="en-US" sz="1600" dirty="0">
                <a:solidFill>
                  <a:srgbClr val="000000"/>
                </a:solidFill>
                <a:latin typeface="Arial" charset="0"/>
              </a:rPr>
              <a:t>   324:1071, 2002</a:t>
            </a:r>
          </a:p>
        </p:txBody>
      </p:sp>
    </p:spTree>
    <p:extLst>
      <p:ext uri="{BB962C8B-B14F-4D97-AF65-F5344CB8AC3E}">
        <p14:creationId xmlns:p14="http://schemas.microsoft.com/office/powerpoint/2010/main" val="42440208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45067" y="651934"/>
            <a:ext cx="7772400" cy="474133"/>
          </a:xfrm>
        </p:spPr>
        <p:txBody>
          <a:bodyPr/>
          <a:lstStyle/>
          <a:p>
            <a:r>
              <a:rPr lang="en-US" sz="2489" dirty="0"/>
              <a:t>One More Big Picture Framework  Item: </a:t>
            </a:r>
            <a:br>
              <a:rPr lang="en-US" sz="2489" dirty="0"/>
            </a:br>
            <a:r>
              <a:rPr lang="en-US" sz="2489" dirty="0"/>
              <a:t>Classification Schemes for Overall Error and Bias</a:t>
            </a:r>
          </a:p>
        </p:txBody>
      </p:sp>
      <p:sp>
        <p:nvSpPr>
          <p:cNvPr id="34819" name="Rectangle 4"/>
          <p:cNvSpPr>
            <a:spLocks noGrp="1" noChangeArrowheads="1"/>
          </p:cNvSpPr>
          <p:nvPr>
            <p:ph type="body" idx="1"/>
          </p:nvPr>
        </p:nvSpPr>
        <p:spPr>
          <a:xfrm>
            <a:off x="101600" y="1329267"/>
            <a:ext cx="7848600" cy="4605867"/>
          </a:xfrm>
          <a:noFill/>
        </p:spPr>
        <p:txBody>
          <a:bodyPr/>
          <a:lstStyle/>
          <a:p>
            <a:r>
              <a:rPr lang="en-US" sz="2133" b="1" dirty="0"/>
              <a:t>Common Approach (which we will use)</a:t>
            </a:r>
          </a:p>
          <a:p>
            <a:pPr lvl="1"/>
            <a:r>
              <a:rPr lang="en-US" sz="2133" dirty="0"/>
              <a:t>Bias (Systematic error)</a:t>
            </a:r>
          </a:p>
          <a:p>
            <a:pPr lvl="2"/>
            <a:r>
              <a:rPr lang="en-US" dirty="0"/>
              <a:t>Selection Bias</a:t>
            </a:r>
          </a:p>
          <a:p>
            <a:pPr lvl="2"/>
            <a:r>
              <a:rPr lang="en-US" dirty="0" smtClean="0"/>
              <a:t>Measurement (Information) </a:t>
            </a:r>
            <a:r>
              <a:rPr lang="en-US" dirty="0"/>
              <a:t>Bias</a:t>
            </a:r>
          </a:p>
          <a:p>
            <a:pPr lvl="2"/>
            <a:r>
              <a:rPr lang="en-US" dirty="0"/>
              <a:t>Confounding Bias</a:t>
            </a:r>
          </a:p>
          <a:p>
            <a:pPr lvl="1"/>
            <a:r>
              <a:rPr lang="en-US" sz="2133" dirty="0"/>
              <a:t>Chance (Random error)</a:t>
            </a:r>
          </a:p>
          <a:p>
            <a:pPr lvl="1"/>
            <a:endParaRPr lang="en-US" sz="1067" dirty="0"/>
          </a:p>
          <a:p>
            <a:r>
              <a:rPr lang="en-US" sz="2133" b="1" dirty="0"/>
              <a:t>Szklo and Nieto (and some others)</a:t>
            </a:r>
          </a:p>
          <a:p>
            <a:pPr lvl="1"/>
            <a:r>
              <a:rPr lang="en-US" sz="2133" dirty="0"/>
              <a:t>Bias (Systematic error)</a:t>
            </a:r>
          </a:p>
          <a:p>
            <a:pPr marL="812810" lvl="2" indent="-152402"/>
            <a:r>
              <a:rPr lang="en-US" dirty="0" smtClean="0"/>
              <a:t>Selection Bias</a:t>
            </a:r>
          </a:p>
          <a:p>
            <a:pPr marL="812810" lvl="2" indent="-152402"/>
            <a:r>
              <a:rPr lang="en-US" dirty="0" smtClean="0"/>
              <a:t>Measurement</a:t>
            </a:r>
            <a:r>
              <a:rPr lang="en-US" sz="711" dirty="0"/>
              <a:t> </a:t>
            </a:r>
            <a:r>
              <a:rPr lang="en-US" dirty="0" smtClean="0"/>
              <a:t>(Information)</a:t>
            </a:r>
            <a:r>
              <a:rPr lang="en-US" sz="711" dirty="0"/>
              <a:t> </a:t>
            </a:r>
            <a:r>
              <a:rPr lang="en-US" dirty="0" smtClean="0"/>
              <a:t>Bias</a:t>
            </a:r>
          </a:p>
          <a:p>
            <a:pPr lvl="1"/>
            <a:r>
              <a:rPr lang="en-US" sz="2133" dirty="0"/>
              <a:t>Confounding</a:t>
            </a:r>
          </a:p>
          <a:p>
            <a:pPr lvl="1"/>
            <a:r>
              <a:rPr lang="en-US" sz="2133" dirty="0"/>
              <a:t>Chance (Random error)</a:t>
            </a:r>
          </a:p>
          <a:p>
            <a:pPr lvl="1"/>
            <a:endParaRPr lang="en-US" sz="889" dirty="0"/>
          </a:p>
        </p:txBody>
      </p:sp>
      <p:sp>
        <p:nvSpPr>
          <p:cNvPr id="34820" name="AutoShape 5"/>
          <p:cNvSpPr>
            <a:spLocks/>
          </p:cNvSpPr>
          <p:nvPr/>
        </p:nvSpPr>
        <p:spPr bwMode="auto">
          <a:xfrm>
            <a:off x="5249334" y="2209800"/>
            <a:ext cx="474133" cy="1286933"/>
          </a:xfrm>
          <a:prstGeom prst="rightBrace">
            <a:avLst>
              <a:gd name="adj1" fmla="val 22619"/>
              <a:gd name="adj2" fmla="val 50000"/>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34821" name="Text Box 6"/>
          <p:cNvSpPr txBox="1">
            <a:spLocks noChangeArrowheads="1"/>
          </p:cNvSpPr>
          <p:nvPr/>
        </p:nvSpPr>
        <p:spPr bwMode="auto">
          <a:xfrm>
            <a:off x="5881141" y="1991822"/>
            <a:ext cx="2133600" cy="1241494"/>
          </a:xfrm>
          <a:prstGeom prst="rect">
            <a:avLst/>
          </a:prstGeom>
          <a:noFill/>
          <a:ln w="9525" algn="ctr">
            <a:noFill/>
            <a:miter lim="800000"/>
            <a:headEnd/>
            <a:tailEnd/>
          </a:ln>
        </p:spPr>
        <p:txBody>
          <a:bodyPr>
            <a:spAutoFit/>
          </a:bodyPr>
          <a:lstStyle/>
          <a:p>
            <a:pPr algn="ctr" eaLnBrk="0" hangingPunct="0">
              <a:spcBef>
                <a:spcPct val="50000"/>
              </a:spcBef>
            </a:pPr>
            <a:r>
              <a:rPr lang="en-US" sz="2489" b="1" dirty="0">
                <a:solidFill>
                  <a:srgbClr val="000000"/>
                </a:solidFill>
                <a:latin typeface="Arial" charset="0"/>
              </a:rPr>
              <a:t>Think of the “BIG 4” in all of your work</a:t>
            </a:r>
          </a:p>
        </p:txBody>
      </p:sp>
      <p:sp>
        <p:nvSpPr>
          <p:cNvPr id="8" name="Text Box 6"/>
          <p:cNvSpPr txBox="1">
            <a:spLocks noChangeArrowheads="1"/>
          </p:cNvSpPr>
          <p:nvPr/>
        </p:nvSpPr>
        <p:spPr bwMode="auto">
          <a:xfrm>
            <a:off x="6445250" y="4167245"/>
            <a:ext cx="2641600" cy="2106342"/>
          </a:xfrm>
          <a:prstGeom prst="rect">
            <a:avLst/>
          </a:prstGeom>
          <a:noFill/>
          <a:ln w="9525" algn="ctr">
            <a:noFill/>
            <a:miter lim="800000"/>
            <a:headEnd/>
            <a:tailEnd/>
          </a:ln>
        </p:spPr>
        <p:txBody>
          <a:bodyPr wrap="square" lIns="81276" tIns="40638" rIns="81276" bIns="40638">
            <a:spAutoFit/>
          </a:bodyPr>
          <a:lstStyle/>
          <a:p>
            <a:pPr algn="ctr" eaLnBrk="0" hangingPunct="0">
              <a:spcBef>
                <a:spcPct val="50000"/>
              </a:spcBef>
            </a:pPr>
            <a:r>
              <a:rPr lang="en-US" sz="1422" b="1" dirty="0">
                <a:solidFill>
                  <a:srgbClr val="000000"/>
                </a:solidFill>
                <a:latin typeface="Arial" charset="0"/>
              </a:rPr>
              <a:t>Rationale:  confounded associations are not erroneous; they are just not causal</a:t>
            </a:r>
          </a:p>
          <a:p>
            <a:pPr algn="ctr" eaLnBrk="0" hangingPunct="0">
              <a:spcBef>
                <a:spcPct val="50000"/>
              </a:spcBef>
            </a:pPr>
            <a:endParaRPr lang="en-US" sz="711" b="1" dirty="0">
              <a:solidFill>
                <a:srgbClr val="000000"/>
              </a:solidFill>
              <a:latin typeface="Arial" charset="0"/>
            </a:endParaRPr>
          </a:p>
          <a:p>
            <a:pPr algn="ctr" eaLnBrk="0" hangingPunct="0">
              <a:spcBef>
                <a:spcPct val="50000"/>
              </a:spcBef>
            </a:pPr>
            <a:r>
              <a:rPr lang="en-US" sz="1422" b="1" dirty="0">
                <a:solidFill>
                  <a:srgbClr val="000000"/>
                </a:solidFill>
                <a:latin typeface="Arial" charset="0"/>
              </a:rPr>
              <a:t>Retort:  The only time confounding actually comes up is causation-related research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284" y="4283551"/>
            <a:ext cx="1551516" cy="1990249"/>
          </a:xfrm>
          <a:prstGeom prst="rect">
            <a:avLst/>
          </a:prstGeom>
        </p:spPr>
      </p:pic>
    </p:spTree>
    <p:extLst>
      <p:ext uri="{BB962C8B-B14F-4D97-AF65-F5344CB8AC3E}">
        <p14:creationId xmlns:p14="http://schemas.microsoft.com/office/powerpoint/2010/main" val="350486833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651934"/>
            <a:ext cx="7772400" cy="474133"/>
          </a:xfrm>
        </p:spPr>
        <p:txBody>
          <a:bodyPr/>
          <a:lstStyle/>
          <a:p>
            <a:r>
              <a:rPr lang="en-US" dirty="0" smtClean="0"/>
              <a:t>Selection Bias</a:t>
            </a:r>
            <a:br>
              <a:rPr lang="en-US" dirty="0" smtClean="0"/>
            </a:br>
            <a:endParaRPr lang="en-US" dirty="0" smtClean="0"/>
          </a:p>
        </p:txBody>
      </p:sp>
      <p:sp>
        <p:nvSpPr>
          <p:cNvPr id="35843" name="Rectangle 3"/>
          <p:cNvSpPr>
            <a:spLocks noGrp="1" noChangeArrowheads="1"/>
          </p:cNvSpPr>
          <p:nvPr>
            <p:ph type="body" idx="1"/>
          </p:nvPr>
        </p:nvSpPr>
        <p:spPr>
          <a:xfrm>
            <a:off x="33867" y="922867"/>
            <a:ext cx="9144000" cy="5350933"/>
          </a:xfrm>
        </p:spPr>
        <p:txBody>
          <a:bodyPr/>
          <a:lstStyle/>
          <a:p>
            <a:pPr marL="1728633" indent="-1728633">
              <a:lnSpc>
                <a:spcPct val="80000"/>
              </a:lnSpc>
              <a:spcBef>
                <a:spcPts val="0"/>
              </a:spcBef>
              <a:buNone/>
            </a:pPr>
            <a:r>
              <a:rPr lang="en-US" sz="2489" b="1" dirty="0"/>
              <a:t> </a:t>
            </a:r>
            <a:r>
              <a:rPr lang="en-US" sz="2489" b="1" u="sng" dirty="0"/>
              <a:t>Definition</a:t>
            </a:r>
            <a:r>
              <a:rPr lang="en-US" sz="2489" dirty="0"/>
              <a:t>: </a:t>
            </a:r>
            <a:r>
              <a:rPr lang="en-US" sz="2133" dirty="0"/>
              <a:t>When study sample (the people or person-time)  is systematically not representative of target population  </a:t>
            </a:r>
          </a:p>
          <a:p>
            <a:pPr>
              <a:lnSpc>
                <a:spcPct val="110000"/>
              </a:lnSpc>
            </a:pPr>
            <a:r>
              <a:rPr lang="en-US" sz="2133" b="1" dirty="0"/>
              <a:t>In a Descriptive Study</a:t>
            </a:r>
          </a:p>
          <a:p>
            <a:pPr lvl="1">
              <a:lnSpc>
                <a:spcPct val="110000"/>
              </a:lnSpc>
            </a:pPr>
            <a:r>
              <a:rPr lang="en-US" sz="2133" dirty="0"/>
              <a:t>Bias caused when persons in target population have different (unequal) probabilities of being selected for/retained in study sample</a:t>
            </a:r>
          </a:p>
          <a:p>
            <a:pPr lvl="1">
              <a:lnSpc>
                <a:spcPct val="110000"/>
              </a:lnSpc>
            </a:pPr>
            <a:r>
              <a:rPr lang="en-US" sz="2133" dirty="0"/>
              <a:t>Occurs when the participants/follow-up in the study sample are </a:t>
            </a:r>
            <a:r>
              <a:rPr lang="en-US" sz="2133" u="sng" dirty="0"/>
              <a:t>not representative</a:t>
            </a:r>
            <a:r>
              <a:rPr lang="en-US" sz="2133" dirty="0"/>
              <a:t> of the persons/follow-up in the target population</a:t>
            </a:r>
          </a:p>
          <a:p>
            <a:pPr lvl="2">
              <a:lnSpc>
                <a:spcPct val="110000"/>
              </a:lnSpc>
            </a:pPr>
            <a:endParaRPr lang="en-US" sz="711" dirty="0"/>
          </a:p>
          <a:p>
            <a:pPr>
              <a:lnSpc>
                <a:spcPct val="110000"/>
              </a:lnSpc>
            </a:pPr>
            <a:r>
              <a:rPr lang="en-US" sz="2133" b="1" dirty="0"/>
              <a:t>In an Analytic Study</a:t>
            </a:r>
            <a:r>
              <a:rPr lang="en-US" sz="2133" dirty="0"/>
              <a:t> (Where most of the attention goes)</a:t>
            </a:r>
          </a:p>
          <a:p>
            <a:pPr lvl="1">
              <a:lnSpc>
                <a:spcPct val="110000"/>
              </a:lnSpc>
            </a:pPr>
            <a:r>
              <a:rPr lang="en-US" sz="2133" dirty="0"/>
              <a:t>Bias caused when persons in target population have different (unequal) probabilities of being selected for/retained in study sample</a:t>
            </a:r>
          </a:p>
          <a:p>
            <a:pPr lvl="2">
              <a:lnSpc>
                <a:spcPct val="80000"/>
              </a:lnSpc>
              <a:spcAft>
                <a:spcPts val="533"/>
              </a:spcAft>
            </a:pPr>
            <a:r>
              <a:rPr lang="en-US" sz="1867" dirty="0"/>
              <a:t>Especially, but not exclusively, when differing (unequal) probabilities are influenced by (or associated with) both </a:t>
            </a:r>
            <a:r>
              <a:rPr lang="en-US" sz="1867" u="sng" dirty="0"/>
              <a:t>exposure</a:t>
            </a:r>
            <a:r>
              <a:rPr lang="en-US" sz="1867" dirty="0"/>
              <a:t> </a:t>
            </a:r>
            <a:r>
              <a:rPr lang="en-US" sz="1867" i="1" dirty="0"/>
              <a:t>and</a:t>
            </a:r>
            <a:r>
              <a:rPr lang="en-US" sz="1867" dirty="0"/>
              <a:t> </a:t>
            </a:r>
            <a:r>
              <a:rPr lang="en-US" sz="1867" u="sng" dirty="0"/>
              <a:t>outcome</a:t>
            </a:r>
            <a:r>
              <a:rPr lang="en-US" sz="1867" dirty="0"/>
              <a:t> of interest</a:t>
            </a:r>
          </a:p>
          <a:p>
            <a:pPr lvl="1">
              <a:lnSpc>
                <a:spcPct val="110000"/>
              </a:lnSpc>
            </a:pPr>
            <a:r>
              <a:rPr lang="en-US" sz="2133" dirty="0"/>
              <a:t>Occurs when participants in study sample have </a:t>
            </a:r>
            <a:r>
              <a:rPr lang="en-US" sz="2133" u="sng" dirty="0"/>
              <a:t>different relationship </a:t>
            </a:r>
            <a:r>
              <a:rPr lang="en-US" sz="2133" dirty="0"/>
              <a:t>between exposure &amp; outcome than persons in target population</a:t>
            </a:r>
          </a:p>
          <a:p>
            <a:pPr lvl="1">
              <a:lnSpc>
                <a:spcPct val="110000"/>
              </a:lnSpc>
              <a:buFontTx/>
              <a:buNone/>
            </a:pPr>
            <a:endParaRPr lang="en-US" sz="800" dirty="0"/>
          </a:p>
        </p:txBody>
      </p:sp>
      <p:sp>
        <p:nvSpPr>
          <p:cNvPr id="35844" name="Text Box 4"/>
          <p:cNvSpPr txBox="1">
            <a:spLocks noChangeArrowheads="1"/>
          </p:cNvSpPr>
          <p:nvPr/>
        </p:nvSpPr>
        <p:spPr bwMode="auto">
          <a:xfrm>
            <a:off x="304800" y="5054600"/>
            <a:ext cx="1049867" cy="420564"/>
          </a:xfrm>
          <a:prstGeom prst="rect">
            <a:avLst/>
          </a:prstGeom>
          <a:noFill/>
          <a:ln w="9525" algn="ctr">
            <a:noFill/>
            <a:miter lim="800000"/>
            <a:headEnd/>
            <a:tailEnd/>
          </a:ln>
        </p:spPr>
        <p:txBody>
          <a:bodyPr>
            <a:spAutoFit/>
          </a:bodyPr>
          <a:lstStyle/>
          <a:p>
            <a:pPr algn="ctr" eaLnBrk="0" hangingPunct="0">
              <a:spcBef>
                <a:spcPct val="50000"/>
              </a:spcBef>
            </a:pPr>
            <a:endParaRPr lang="en-US" sz="2133" dirty="0">
              <a:solidFill>
                <a:srgbClr val="000000"/>
              </a:solidFill>
            </a:endParaRPr>
          </a:p>
        </p:txBody>
      </p:sp>
    </p:spTree>
    <p:extLst>
      <p:ext uri="{BB962C8B-B14F-4D97-AF65-F5344CB8AC3E}">
        <p14:creationId xmlns:p14="http://schemas.microsoft.com/office/powerpoint/2010/main" val="403284841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ChangeArrowheads="1"/>
          </p:cNvSpPr>
          <p:nvPr/>
        </p:nvSpPr>
        <p:spPr bwMode="auto">
          <a:xfrm>
            <a:off x="1219200" y="2142067"/>
            <a:ext cx="2743200" cy="1693333"/>
          </a:xfrm>
          <a:prstGeom prst="rect">
            <a:avLst/>
          </a:prstGeom>
          <a:noFill/>
          <a:ln w="9525">
            <a:solidFill>
              <a:schemeClr val="tx1"/>
            </a:solidFill>
            <a:miter lim="800000"/>
            <a:headEnd/>
            <a:tailEnd/>
          </a:ln>
        </p:spPr>
        <p:txBody>
          <a:bodyPr wrap="none" anchor="ctr"/>
          <a:lstStyle/>
          <a:p>
            <a:pPr algn="ctr" eaLnBrk="0" hangingPunct="0"/>
            <a:endParaRPr lang="en-US" sz="2844" dirty="0">
              <a:solidFill>
                <a:srgbClr val="000000"/>
              </a:solidFill>
            </a:endParaRPr>
          </a:p>
        </p:txBody>
      </p:sp>
      <p:sp>
        <p:nvSpPr>
          <p:cNvPr id="39939" name="Rectangle 1027"/>
          <p:cNvSpPr>
            <a:spLocks noChangeArrowheads="1"/>
          </p:cNvSpPr>
          <p:nvPr/>
        </p:nvSpPr>
        <p:spPr bwMode="auto">
          <a:xfrm>
            <a:off x="4809067" y="4309533"/>
            <a:ext cx="2209800" cy="1354667"/>
          </a:xfrm>
          <a:prstGeom prst="rect">
            <a:avLst/>
          </a:prstGeom>
          <a:noFill/>
          <a:ln w="9525">
            <a:solidFill>
              <a:schemeClr val="tx1"/>
            </a:solidFill>
            <a:miter lim="800000"/>
            <a:headEnd/>
            <a:tailEnd/>
          </a:ln>
        </p:spPr>
        <p:txBody>
          <a:bodyPr wrap="none" anchor="ctr"/>
          <a:lstStyle/>
          <a:p>
            <a:pPr algn="ctr" eaLnBrk="0" hangingPunct="0"/>
            <a:endParaRPr lang="en-US" sz="2844" dirty="0">
              <a:solidFill>
                <a:srgbClr val="000000"/>
              </a:solidFill>
            </a:endParaRPr>
          </a:p>
        </p:txBody>
      </p:sp>
      <p:sp>
        <p:nvSpPr>
          <p:cNvPr id="39940" name="Text Box 1028"/>
          <p:cNvSpPr txBox="1">
            <a:spLocks noChangeArrowheads="1"/>
          </p:cNvSpPr>
          <p:nvPr/>
        </p:nvSpPr>
        <p:spPr bwMode="auto">
          <a:xfrm>
            <a:off x="1676401" y="1667933"/>
            <a:ext cx="184731" cy="420564"/>
          </a:xfrm>
          <a:prstGeom prst="rect">
            <a:avLst/>
          </a:prstGeom>
          <a:noFill/>
          <a:ln w="9525">
            <a:noFill/>
            <a:miter lim="800000"/>
            <a:headEnd/>
            <a:tailEnd/>
          </a:ln>
        </p:spPr>
        <p:txBody>
          <a:bodyPr wrap="none">
            <a:spAutoFit/>
          </a:bodyPr>
          <a:lstStyle/>
          <a:p>
            <a:pPr eaLnBrk="0" hangingPunct="0"/>
            <a:endParaRPr lang="en-US" sz="2133" dirty="0">
              <a:solidFill>
                <a:srgbClr val="000000"/>
              </a:solidFill>
            </a:endParaRPr>
          </a:p>
        </p:txBody>
      </p:sp>
      <p:sp>
        <p:nvSpPr>
          <p:cNvPr id="39941" name="Line 1029"/>
          <p:cNvSpPr>
            <a:spLocks noChangeShapeType="1"/>
          </p:cNvSpPr>
          <p:nvPr/>
        </p:nvSpPr>
        <p:spPr bwMode="auto">
          <a:xfrm>
            <a:off x="2675467" y="2751667"/>
            <a:ext cx="3352800" cy="2099733"/>
          </a:xfrm>
          <a:prstGeom prst="line">
            <a:avLst/>
          </a:prstGeom>
          <a:noFill/>
          <a:ln w="38100">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39942" name="Line 1030"/>
          <p:cNvSpPr>
            <a:spLocks noChangeShapeType="1"/>
          </p:cNvSpPr>
          <p:nvPr/>
        </p:nvSpPr>
        <p:spPr bwMode="auto">
          <a:xfrm>
            <a:off x="1625600" y="3496733"/>
            <a:ext cx="3454400" cy="1964267"/>
          </a:xfrm>
          <a:prstGeom prst="line">
            <a:avLst/>
          </a:prstGeom>
          <a:noFill/>
          <a:ln w="38100">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39943" name="Text Box 1033"/>
          <p:cNvSpPr txBox="1">
            <a:spLocks noChangeArrowheads="1"/>
          </p:cNvSpPr>
          <p:nvPr/>
        </p:nvSpPr>
        <p:spPr bwMode="auto">
          <a:xfrm>
            <a:off x="338667" y="4038600"/>
            <a:ext cx="2032000" cy="748795"/>
          </a:xfrm>
          <a:prstGeom prst="rect">
            <a:avLst/>
          </a:prstGeom>
          <a:noFill/>
          <a:ln w="9525">
            <a:noFill/>
            <a:miter lim="800000"/>
            <a:headEnd/>
            <a:tailEnd/>
          </a:ln>
        </p:spPr>
        <p:txBody>
          <a:bodyPr>
            <a:spAutoFit/>
          </a:bodyPr>
          <a:lstStyle/>
          <a:p>
            <a:pPr eaLnBrk="0" hangingPunct="0"/>
            <a:r>
              <a:rPr lang="en-US" sz="2133" dirty="0">
                <a:solidFill>
                  <a:srgbClr val="000000"/>
                </a:solidFill>
              </a:rPr>
              <a:t>SOURCE POPULATION</a:t>
            </a:r>
          </a:p>
        </p:txBody>
      </p:sp>
      <p:sp>
        <p:nvSpPr>
          <p:cNvPr id="39944" name="Text Box 1034"/>
          <p:cNvSpPr txBox="1">
            <a:spLocks noChangeArrowheads="1"/>
          </p:cNvSpPr>
          <p:nvPr/>
        </p:nvSpPr>
        <p:spPr bwMode="auto">
          <a:xfrm>
            <a:off x="5318479" y="5700889"/>
            <a:ext cx="2232791" cy="420564"/>
          </a:xfrm>
          <a:prstGeom prst="rect">
            <a:avLst/>
          </a:prstGeom>
          <a:noFill/>
          <a:ln w="9525">
            <a:noFill/>
            <a:miter lim="800000"/>
            <a:headEnd/>
            <a:tailEnd/>
          </a:ln>
        </p:spPr>
        <p:txBody>
          <a:bodyPr wrap="none">
            <a:spAutoFit/>
          </a:bodyPr>
          <a:lstStyle/>
          <a:p>
            <a:pPr eaLnBrk="0" hangingPunct="0"/>
            <a:r>
              <a:rPr lang="en-US" sz="2133" dirty="0">
                <a:solidFill>
                  <a:srgbClr val="000000"/>
                </a:solidFill>
              </a:rPr>
              <a:t>STUDY SAMPLE</a:t>
            </a:r>
          </a:p>
        </p:txBody>
      </p:sp>
      <p:sp>
        <p:nvSpPr>
          <p:cNvPr id="39945" name="Text Box 1035"/>
          <p:cNvSpPr txBox="1">
            <a:spLocks noChangeArrowheads="1"/>
          </p:cNvSpPr>
          <p:nvPr/>
        </p:nvSpPr>
        <p:spPr bwMode="auto">
          <a:xfrm>
            <a:off x="961035" y="448733"/>
            <a:ext cx="7175362" cy="858440"/>
          </a:xfrm>
          <a:prstGeom prst="rect">
            <a:avLst/>
          </a:prstGeom>
          <a:noFill/>
          <a:ln w="9525">
            <a:noFill/>
            <a:miter lim="800000"/>
            <a:headEnd/>
            <a:tailEnd/>
          </a:ln>
        </p:spPr>
        <p:txBody>
          <a:bodyPr wrap="none">
            <a:spAutoFit/>
          </a:bodyPr>
          <a:lstStyle/>
          <a:p>
            <a:pPr algn="ctr" eaLnBrk="0" hangingPunct="0"/>
            <a:r>
              <a:rPr lang="en-US" sz="2489" b="1" dirty="0">
                <a:solidFill>
                  <a:srgbClr val="000000"/>
                </a:solidFill>
                <a:latin typeface="Arial" charset="0"/>
              </a:rPr>
              <a:t>Descriptive Study:  </a:t>
            </a:r>
          </a:p>
          <a:p>
            <a:pPr algn="ctr" eaLnBrk="0" hangingPunct="0"/>
            <a:r>
              <a:rPr lang="en-US" sz="2489" b="1" dirty="0">
                <a:solidFill>
                  <a:srgbClr val="000000"/>
                </a:solidFill>
                <a:latin typeface="Arial" charset="0"/>
              </a:rPr>
              <a:t>Depiction of Selection Bias (Biased Sampling)</a:t>
            </a:r>
          </a:p>
        </p:txBody>
      </p:sp>
      <p:sp>
        <p:nvSpPr>
          <p:cNvPr id="39946" name="Line 1038"/>
          <p:cNvSpPr>
            <a:spLocks noChangeShapeType="1"/>
          </p:cNvSpPr>
          <p:nvPr/>
        </p:nvSpPr>
        <p:spPr bwMode="auto">
          <a:xfrm>
            <a:off x="2743200" y="2616200"/>
            <a:ext cx="4131733" cy="2573867"/>
          </a:xfrm>
          <a:prstGeom prst="line">
            <a:avLst/>
          </a:prstGeom>
          <a:noFill/>
          <a:ln w="952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39947" name="Line 1039"/>
          <p:cNvSpPr>
            <a:spLocks noChangeShapeType="1"/>
          </p:cNvSpPr>
          <p:nvPr/>
        </p:nvSpPr>
        <p:spPr bwMode="auto">
          <a:xfrm>
            <a:off x="1490133" y="3022600"/>
            <a:ext cx="4165600" cy="2506133"/>
          </a:xfrm>
          <a:prstGeom prst="line">
            <a:avLst/>
          </a:prstGeom>
          <a:noFill/>
          <a:ln w="38100">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39948" name="Line 1040"/>
          <p:cNvSpPr>
            <a:spLocks noChangeShapeType="1"/>
          </p:cNvSpPr>
          <p:nvPr/>
        </p:nvSpPr>
        <p:spPr bwMode="auto">
          <a:xfrm>
            <a:off x="2099733" y="2887134"/>
            <a:ext cx="3793067" cy="2302933"/>
          </a:xfrm>
          <a:prstGeom prst="line">
            <a:avLst/>
          </a:prstGeom>
          <a:noFill/>
          <a:ln w="38100">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39950" name="Text Box 1044"/>
          <p:cNvSpPr txBox="1">
            <a:spLocks noChangeArrowheads="1"/>
          </p:cNvSpPr>
          <p:nvPr/>
        </p:nvSpPr>
        <p:spPr bwMode="auto">
          <a:xfrm>
            <a:off x="7382933" y="2751667"/>
            <a:ext cx="1659467" cy="3702873"/>
          </a:xfrm>
          <a:prstGeom prst="rect">
            <a:avLst/>
          </a:prstGeom>
          <a:noFill/>
          <a:ln w="9525" algn="ctr">
            <a:noFill/>
            <a:miter lim="800000"/>
            <a:headEnd/>
            <a:tailEnd/>
          </a:ln>
        </p:spPr>
        <p:txBody>
          <a:bodyPr>
            <a:spAutoFit/>
          </a:bodyPr>
          <a:lstStyle/>
          <a:p>
            <a:pPr algn="ctr" eaLnBrk="0" hangingPunct="0">
              <a:spcBef>
                <a:spcPct val="50000"/>
              </a:spcBef>
            </a:pPr>
            <a:r>
              <a:rPr lang="en-US" sz="2133" dirty="0">
                <a:solidFill>
                  <a:srgbClr val="000000"/>
                </a:solidFill>
              </a:rPr>
              <a:t>e.g., patients who had died in follow-up and did not return to clinic became under-represented in study sample</a:t>
            </a:r>
          </a:p>
        </p:txBody>
      </p:sp>
      <p:sp>
        <p:nvSpPr>
          <p:cNvPr id="39951" name="Arc 1045"/>
          <p:cNvSpPr>
            <a:spLocks/>
          </p:cNvSpPr>
          <p:nvPr/>
        </p:nvSpPr>
        <p:spPr bwMode="auto">
          <a:xfrm rot="9779331" flipH="1" flipV="1">
            <a:off x="5621705" y="3271360"/>
            <a:ext cx="1857058" cy="508139"/>
          </a:xfrm>
          <a:custGeom>
            <a:avLst/>
            <a:gdLst>
              <a:gd name="T0" fmla="*/ 0 w 43073"/>
              <a:gd name="T1" fmla="*/ 674499 h 31095"/>
              <a:gd name="T2" fmla="*/ 2241603 w 43073"/>
              <a:gd name="T3" fmla="*/ 1089025 h 31095"/>
              <a:gd name="T4" fmla="*/ 1177618 w 43073"/>
              <a:gd name="T5" fmla="*/ 756486 h 31095"/>
              <a:gd name="T6" fmla="*/ 0 60000 65536"/>
              <a:gd name="T7" fmla="*/ 0 60000 65536"/>
              <a:gd name="T8" fmla="*/ 0 60000 65536"/>
              <a:gd name="T9" fmla="*/ 0 w 43073"/>
              <a:gd name="T10" fmla="*/ 0 h 31095"/>
              <a:gd name="T11" fmla="*/ 43073 w 43073"/>
              <a:gd name="T12" fmla="*/ 31095 h 31095"/>
            </a:gdLst>
            <a:ahLst/>
            <a:cxnLst>
              <a:cxn ang="T6">
                <a:pos x="T0" y="T1"/>
              </a:cxn>
              <a:cxn ang="T7">
                <a:pos x="T2" y="T3"/>
              </a:cxn>
              <a:cxn ang="T8">
                <a:pos x="T4" y="T5"/>
              </a:cxn>
            </a:cxnLst>
            <a:rect l="T9" t="T10" r="T11" b="T12"/>
            <a:pathLst>
              <a:path w="43073" h="31095" fill="none" extrusionOk="0">
                <a:moveTo>
                  <a:pt x="0" y="19259"/>
                </a:moveTo>
                <a:cubicBezTo>
                  <a:pt x="1194" y="8300"/>
                  <a:pt x="10449" y="-1"/>
                  <a:pt x="21473" y="0"/>
                </a:cubicBezTo>
                <a:cubicBezTo>
                  <a:pt x="33402" y="0"/>
                  <a:pt x="43073" y="9670"/>
                  <a:pt x="43073" y="21600"/>
                </a:cubicBezTo>
                <a:cubicBezTo>
                  <a:pt x="43073" y="24891"/>
                  <a:pt x="42320" y="28138"/>
                  <a:pt x="40874" y="31095"/>
                </a:cubicBezTo>
              </a:path>
              <a:path w="43073" h="31095" stroke="0" extrusionOk="0">
                <a:moveTo>
                  <a:pt x="0" y="19259"/>
                </a:moveTo>
                <a:cubicBezTo>
                  <a:pt x="1194" y="8300"/>
                  <a:pt x="10449" y="-1"/>
                  <a:pt x="21473" y="0"/>
                </a:cubicBezTo>
                <a:cubicBezTo>
                  <a:pt x="33402" y="0"/>
                  <a:pt x="43073" y="9670"/>
                  <a:pt x="43073" y="21600"/>
                </a:cubicBezTo>
                <a:cubicBezTo>
                  <a:pt x="43073" y="24891"/>
                  <a:pt x="42320" y="28138"/>
                  <a:pt x="40874" y="31095"/>
                </a:cubicBezTo>
                <a:lnTo>
                  <a:pt x="21473" y="21600"/>
                </a:lnTo>
                <a:close/>
              </a:path>
            </a:pathLst>
          </a:custGeom>
          <a:noFill/>
          <a:ln w="9525" cap="rnd">
            <a:solidFill>
              <a:schemeClr val="tx1"/>
            </a:solidFill>
            <a:prstDash val="sysDot"/>
            <a:round/>
            <a:headEnd type="triangle" w="med" len="med"/>
            <a:tailEnd/>
          </a:ln>
        </p:spPr>
        <p:txBody>
          <a:bodyPr wrap="none" anchor="ctr"/>
          <a:lstStyle/>
          <a:p>
            <a:pPr algn="ctr" eaLnBrk="0" hangingPunct="0"/>
            <a:endParaRPr lang="en-US" sz="2844" dirty="0">
              <a:solidFill>
                <a:srgbClr val="000000"/>
              </a:solidFill>
            </a:endParaRPr>
          </a:p>
        </p:txBody>
      </p:sp>
      <p:sp>
        <p:nvSpPr>
          <p:cNvPr id="39952" name="Line 1046"/>
          <p:cNvSpPr>
            <a:spLocks noChangeShapeType="1"/>
          </p:cNvSpPr>
          <p:nvPr/>
        </p:nvSpPr>
        <p:spPr bwMode="auto">
          <a:xfrm>
            <a:off x="3285067" y="2819400"/>
            <a:ext cx="3352800" cy="2099733"/>
          </a:xfrm>
          <a:prstGeom prst="line">
            <a:avLst/>
          </a:prstGeom>
          <a:noFill/>
          <a:ln w="952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39953" name="Line 1047"/>
          <p:cNvSpPr>
            <a:spLocks noChangeShapeType="1"/>
          </p:cNvSpPr>
          <p:nvPr/>
        </p:nvSpPr>
        <p:spPr bwMode="auto">
          <a:xfrm>
            <a:off x="3149600" y="2616200"/>
            <a:ext cx="3352800" cy="2099733"/>
          </a:xfrm>
          <a:prstGeom prst="line">
            <a:avLst/>
          </a:prstGeom>
          <a:noFill/>
          <a:ln w="952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39954" name="Line 1048"/>
          <p:cNvSpPr>
            <a:spLocks noChangeShapeType="1"/>
          </p:cNvSpPr>
          <p:nvPr/>
        </p:nvSpPr>
        <p:spPr bwMode="auto">
          <a:xfrm>
            <a:off x="3149600" y="2480734"/>
            <a:ext cx="3352800" cy="2099733"/>
          </a:xfrm>
          <a:prstGeom prst="line">
            <a:avLst/>
          </a:prstGeom>
          <a:noFill/>
          <a:ln w="952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39955" name="Line 1049"/>
          <p:cNvSpPr>
            <a:spLocks noChangeShapeType="1"/>
          </p:cNvSpPr>
          <p:nvPr/>
        </p:nvSpPr>
        <p:spPr bwMode="auto">
          <a:xfrm>
            <a:off x="1388533" y="2683934"/>
            <a:ext cx="3996267" cy="2506133"/>
          </a:xfrm>
          <a:prstGeom prst="line">
            <a:avLst/>
          </a:prstGeom>
          <a:noFill/>
          <a:ln w="38100">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39956" name="Line 1050"/>
          <p:cNvSpPr>
            <a:spLocks noChangeShapeType="1"/>
          </p:cNvSpPr>
          <p:nvPr/>
        </p:nvSpPr>
        <p:spPr bwMode="auto">
          <a:xfrm>
            <a:off x="2607733" y="3293534"/>
            <a:ext cx="3352800" cy="2099733"/>
          </a:xfrm>
          <a:prstGeom prst="line">
            <a:avLst/>
          </a:prstGeom>
          <a:noFill/>
          <a:ln w="38100">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39957" name="Line 1051"/>
          <p:cNvSpPr>
            <a:spLocks noChangeShapeType="1"/>
          </p:cNvSpPr>
          <p:nvPr/>
        </p:nvSpPr>
        <p:spPr bwMode="auto">
          <a:xfrm>
            <a:off x="2404533" y="2887133"/>
            <a:ext cx="4267200" cy="2573867"/>
          </a:xfrm>
          <a:prstGeom prst="line">
            <a:avLst/>
          </a:prstGeom>
          <a:noFill/>
          <a:ln w="38100">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273436" name="Text Box 1052"/>
          <p:cNvSpPr txBox="1">
            <a:spLocks noChangeArrowheads="1"/>
          </p:cNvSpPr>
          <p:nvPr/>
        </p:nvSpPr>
        <p:spPr bwMode="auto">
          <a:xfrm>
            <a:off x="101600" y="4919134"/>
            <a:ext cx="3454400" cy="1405385"/>
          </a:xfrm>
          <a:prstGeom prst="rect">
            <a:avLst/>
          </a:prstGeom>
          <a:noFill/>
          <a:ln w="9525" algn="ctr">
            <a:noFill/>
            <a:miter lim="800000"/>
            <a:headEnd/>
            <a:tailEnd/>
          </a:ln>
        </p:spPr>
        <p:txBody>
          <a:bodyPr>
            <a:spAutoFit/>
          </a:bodyPr>
          <a:lstStyle/>
          <a:p>
            <a:pPr algn="ctr" eaLnBrk="0" hangingPunct="0">
              <a:spcBef>
                <a:spcPct val="50000"/>
              </a:spcBef>
            </a:pPr>
            <a:r>
              <a:rPr lang="en-US" sz="2844" dirty="0">
                <a:solidFill>
                  <a:srgbClr val="FF3300"/>
                </a:solidFill>
                <a:latin typeface="Arial" charset="0"/>
              </a:rPr>
              <a:t>Informative censoring leads to selection bias</a:t>
            </a:r>
          </a:p>
        </p:txBody>
      </p:sp>
      <p:sp>
        <p:nvSpPr>
          <p:cNvPr id="23" name="Text Box 27"/>
          <p:cNvSpPr txBox="1">
            <a:spLocks noChangeArrowheads="1"/>
          </p:cNvSpPr>
          <p:nvPr/>
        </p:nvSpPr>
        <p:spPr bwMode="auto">
          <a:xfrm>
            <a:off x="4639734" y="1803400"/>
            <a:ext cx="3928533" cy="748795"/>
          </a:xfrm>
          <a:prstGeom prst="rect">
            <a:avLst/>
          </a:prstGeom>
          <a:noFill/>
          <a:ln w="9525" algn="ctr">
            <a:noFill/>
            <a:miter lim="800000"/>
            <a:headEnd/>
            <a:tailEnd/>
          </a:ln>
        </p:spPr>
        <p:txBody>
          <a:bodyPr wrap="square">
            <a:spAutoFit/>
          </a:bodyPr>
          <a:lstStyle/>
          <a:p>
            <a:pPr algn="ctr" eaLnBrk="0" hangingPunct="0">
              <a:spcBef>
                <a:spcPct val="50000"/>
              </a:spcBef>
            </a:pPr>
            <a:r>
              <a:rPr lang="en-US" sz="2133" b="1" dirty="0">
                <a:solidFill>
                  <a:srgbClr val="000000"/>
                </a:solidFill>
              </a:rPr>
              <a:t>Unequal weighting </a:t>
            </a:r>
            <a:r>
              <a:rPr lang="en-US" sz="2133" dirty="0">
                <a:solidFill>
                  <a:srgbClr val="000000"/>
                </a:solidFill>
              </a:rPr>
              <a:t>of arrows = Unequal selection probabilities</a:t>
            </a:r>
          </a:p>
        </p:txBody>
      </p:sp>
    </p:spTree>
    <p:extLst>
      <p:ext uri="{BB962C8B-B14F-4D97-AF65-F5344CB8AC3E}">
        <p14:creationId xmlns:p14="http://schemas.microsoft.com/office/powerpoint/2010/main" val="134311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3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219200" y="2142067"/>
            <a:ext cx="2743200" cy="1693333"/>
          </a:xfrm>
          <a:prstGeom prst="rect">
            <a:avLst/>
          </a:prstGeom>
          <a:noFill/>
          <a:ln w="9525">
            <a:solidFill>
              <a:schemeClr val="tx1"/>
            </a:solidFill>
            <a:miter lim="800000"/>
            <a:headEnd/>
            <a:tailEnd/>
          </a:ln>
        </p:spPr>
        <p:txBody>
          <a:bodyPr wrap="none" anchor="ctr"/>
          <a:lstStyle/>
          <a:p>
            <a:pPr algn="ctr" eaLnBrk="0" hangingPunct="0"/>
            <a:endParaRPr lang="en-US" sz="2844" dirty="0">
              <a:solidFill>
                <a:srgbClr val="000000"/>
              </a:solidFill>
            </a:endParaRPr>
          </a:p>
        </p:txBody>
      </p:sp>
      <p:sp>
        <p:nvSpPr>
          <p:cNvPr id="45059" name="Rectangle 3"/>
          <p:cNvSpPr>
            <a:spLocks noChangeArrowheads="1"/>
          </p:cNvSpPr>
          <p:nvPr/>
        </p:nvSpPr>
        <p:spPr bwMode="auto">
          <a:xfrm>
            <a:off x="4800600" y="4309533"/>
            <a:ext cx="2209800" cy="1354667"/>
          </a:xfrm>
          <a:prstGeom prst="rect">
            <a:avLst/>
          </a:prstGeom>
          <a:noFill/>
          <a:ln w="9525">
            <a:solidFill>
              <a:schemeClr val="tx1"/>
            </a:solidFill>
            <a:miter lim="800000"/>
            <a:headEnd/>
            <a:tailEnd/>
          </a:ln>
        </p:spPr>
        <p:txBody>
          <a:bodyPr wrap="none" anchor="ctr"/>
          <a:lstStyle/>
          <a:p>
            <a:pPr algn="ctr" eaLnBrk="0" hangingPunct="0"/>
            <a:endParaRPr lang="en-US" sz="2844" dirty="0">
              <a:solidFill>
                <a:srgbClr val="000000"/>
              </a:solidFill>
            </a:endParaRPr>
          </a:p>
        </p:txBody>
      </p:sp>
      <p:sp>
        <p:nvSpPr>
          <p:cNvPr id="45060" name="Line 4"/>
          <p:cNvSpPr>
            <a:spLocks noChangeShapeType="1"/>
          </p:cNvSpPr>
          <p:nvPr/>
        </p:nvSpPr>
        <p:spPr bwMode="auto">
          <a:xfrm>
            <a:off x="2590800" y="2142067"/>
            <a:ext cx="0" cy="1693333"/>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45061" name="Line 5"/>
          <p:cNvSpPr>
            <a:spLocks noChangeShapeType="1"/>
          </p:cNvSpPr>
          <p:nvPr/>
        </p:nvSpPr>
        <p:spPr bwMode="auto">
          <a:xfrm>
            <a:off x="1219200" y="2954867"/>
            <a:ext cx="2743200" cy="0"/>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45062" name="Line 6"/>
          <p:cNvSpPr>
            <a:spLocks noChangeShapeType="1"/>
          </p:cNvSpPr>
          <p:nvPr/>
        </p:nvSpPr>
        <p:spPr bwMode="auto">
          <a:xfrm>
            <a:off x="5867400" y="4309533"/>
            <a:ext cx="0" cy="1354667"/>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45063" name="Line 7"/>
          <p:cNvSpPr>
            <a:spLocks noChangeShapeType="1"/>
          </p:cNvSpPr>
          <p:nvPr/>
        </p:nvSpPr>
        <p:spPr bwMode="auto">
          <a:xfrm>
            <a:off x="4800600" y="4919133"/>
            <a:ext cx="2209800" cy="0"/>
          </a:xfrm>
          <a:prstGeom prst="line">
            <a:avLst/>
          </a:prstGeom>
          <a:noFill/>
          <a:ln w="9525">
            <a:solidFill>
              <a:schemeClr val="tx1"/>
            </a:solidFill>
            <a:round/>
            <a:headEnd/>
            <a:tailEnd/>
          </a:ln>
        </p:spPr>
        <p:txBody>
          <a:bodyPr wrap="none" anchor="ctr"/>
          <a:lstStyle/>
          <a:p>
            <a:pPr algn="ctr" eaLnBrk="0" hangingPunct="0"/>
            <a:endParaRPr lang="en-US" sz="2844" dirty="0">
              <a:solidFill>
                <a:srgbClr val="000000"/>
              </a:solidFill>
            </a:endParaRPr>
          </a:p>
        </p:txBody>
      </p:sp>
      <p:sp>
        <p:nvSpPr>
          <p:cNvPr id="45064" name="Text Box 8"/>
          <p:cNvSpPr txBox="1">
            <a:spLocks noChangeArrowheads="1"/>
          </p:cNvSpPr>
          <p:nvPr/>
        </p:nvSpPr>
        <p:spPr bwMode="auto">
          <a:xfrm>
            <a:off x="1676401" y="1667933"/>
            <a:ext cx="184731" cy="420564"/>
          </a:xfrm>
          <a:prstGeom prst="rect">
            <a:avLst/>
          </a:prstGeom>
          <a:noFill/>
          <a:ln w="9525">
            <a:noFill/>
            <a:miter lim="800000"/>
            <a:headEnd/>
            <a:tailEnd/>
          </a:ln>
        </p:spPr>
        <p:txBody>
          <a:bodyPr wrap="none">
            <a:spAutoFit/>
          </a:bodyPr>
          <a:lstStyle/>
          <a:p>
            <a:pPr eaLnBrk="0" hangingPunct="0"/>
            <a:endParaRPr lang="en-US" sz="2133" dirty="0">
              <a:solidFill>
                <a:srgbClr val="000000"/>
              </a:solidFill>
            </a:endParaRPr>
          </a:p>
        </p:txBody>
      </p:sp>
      <p:sp>
        <p:nvSpPr>
          <p:cNvPr id="45065" name="Text Box 9"/>
          <p:cNvSpPr txBox="1">
            <a:spLocks noChangeArrowheads="1"/>
          </p:cNvSpPr>
          <p:nvPr/>
        </p:nvSpPr>
        <p:spPr bwMode="auto">
          <a:xfrm>
            <a:off x="2057400" y="1464733"/>
            <a:ext cx="1034257" cy="420564"/>
          </a:xfrm>
          <a:prstGeom prst="rect">
            <a:avLst/>
          </a:prstGeom>
          <a:noFill/>
          <a:ln w="9525">
            <a:noFill/>
            <a:miter lim="800000"/>
            <a:headEnd/>
            <a:tailEnd/>
          </a:ln>
        </p:spPr>
        <p:txBody>
          <a:bodyPr wrap="none">
            <a:spAutoFit/>
          </a:bodyPr>
          <a:lstStyle/>
          <a:p>
            <a:pPr eaLnBrk="0" hangingPunct="0"/>
            <a:r>
              <a:rPr lang="en-US" sz="2133" dirty="0">
                <a:solidFill>
                  <a:srgbClr val="000000"/>
                </a:solidFill>
              </a:rPr>
              <a:t>Disease</a:t>
            </a:r>
          </a:p>
        </p:txBody>
      </p:sp>
      <p:sp>
        <p:nvSpPr>
          <p:cNvPr id="45066" name="Text Box 10"/>
          <p:cNvSpPr txBox="1">
            <a:spLocks noChangeArrowheads="1"/>
          </p:cNvSpPr>
          <p:nvPr/>
        </p:nvSpPr>
        <p:spPr bwMode="auto">
          <a:xfrm>
            <a:off x="0" y="2751667"/>
            <a:ext cx="1215397" cy="420564"/>
          </a:xfrm>
          <a:prstGeom prst="rect">
            <a:avLst/>
          </a:prstGeom>
          <a:noFill/>
          <a:ln w="9525">
            <a:noFill/>
            <a:miter lim="800000"/>
            <a:headEnd/>
            <a:tailEnd/>
          </a:ln>
        </p:spPr>
        <p:txBody>
          <a:bodyPr wrap="none">
            <a:spAutoFit/>
          </a:bodyPr>
          <a:lstStyle/>
          <a:p>
            <a:pPr eaLnBrk="0" hangingPunct="0"/>
            <a:r>
              <a:rPr lang="en-US" sz="2133" dirty="0">
                <a:solidFill>
                  <a:srgbClr val="000000"/>
                </a:solidFill>
              </a:rPr>
              <a:t>Exposure</a:t>
            </a:r>
          </a:p>
        </p:txBody>
      </p:sp>
      <p:sp>
        <p:nvSpPr>
          <p:cNvPr id="45067" name="Text Box 11"/>
          <p:cNvSpPr txBox="1">
            <a:spLocks noChangeArrowheads="1"/>
          </p:cNvSpPr>
          <p:nvPr/>
        </p:nvSpPr>
        <p:spPr bwMode="auto">
          <a:xfrm>
            <a:off x="1737078" y="1772355"/>
            <a:ext cx="1670650" cy="420564"/>
          </a:xfrm>
          <a:prstGeom prst="rect">
            <a:avLst/>
          </a:prstGeom>
          <a:noFill/>
          <a:ln w="9525">
            <a:noFill/>
            <a:miter lim="800000"/>
            <a:headEnd/>
            <a:tailEnd/>
          </a:ln>
        </p:spPr>
        <p:txBody>
          <a:bodyPr wrap="none">
            <a:spAutoFit/>
          </a:bodyPr>
          <a:lstStyle/>
          <a:p>
            <a:pPr eaLnBrk="0" hangingPunct="0"/>
            <a:r>
              <a:rPr lang="en-US" sz="2133" dirty="0">
                <a:solidFill>
                  <a:srgbClr val="000000"/>
                </a:solidFill>
              </a:rPr>
              <a:t>+                  -</a:t>
            </a:r>
          </a:p>
        </p:txBody>
      </p:sp>
      <p:sp>
        <p:nvSpPr>
          <p:cNvPr id="45068" name="Text Box 12"/>
          <p:cNvSpPr txBox="1">
            <a:spLocks noChangeArrowheads="1"/>
          </p:cNvSpPr>
          <p:nvPr/>
        </p:nvSpPr>
        <p:spPr bwMode="auto">
          <a:xfrm>
            <a:off x="822678" y="2246489"/>
            <a:ext cx="355600" cy="1405256"/>
          </a:xfrm>
          <a:prstGeom prst="rect">
            <a:avLst/>
          </a:prstGeom>
          <a:noFill/>
          <a:ln w="9525">
            <a:noFill/>
            <a:miter lim="800000"/>
            <a:headEnd/>
            <a:tailEnd/>
          </a:ln>
        </p:spPr>
        <p:txBody>
          <a:bodyPr>
            <a:spAutoFit/>
          </a:bodyPr>
          <a:lstStyle/>
          <a:p>
            <a:pPr eaLnBrk="0" hangingPunct="0"/>
            <a:r>
              <a:rPr lang="en-US" sz="2133" dirty="0">
                <a:solidFill>
                  <a:srgbClr val="000000"/>
                </a:solidFill>
              </a:rPr>
              <a:t>+</a:t>
            </a:r>
          </a:p>
          <a:p>
            <a:pPr eaLnBrk="0" hangingPunct="0"/>
            <a:endParaRPr lang="en-US" sz="2133" dirty="0">
              <a:solidFill>
                <a:srgbClr val="000000"/>
              </a:solidFill>
            </a:endParaRPr>
          </a:p>
          <a:p>
            <a:pPr eaLnBrk="0" hangingPunct="0"/>
            <a:endParaRPr lang="en-US" sz="2133" dirty="0">
              <a:solidFill>
                <a:srgbClr val="000000"/>
              </a:solidFill>
            </a:endParaRPr>
          </a:p>
          <a:p>
            <a:pPr eaLnBrk="0" hangingPunct="0"/>
            <a:r>
              <a:rPr lang="en-US" sz="2133" dirty="0">
                <a:solidFill>
                  <a:srgbClr val="000000"/>
                </a:solidFill>
              </a:rPr>
              <a:t>-</a:t>
            </a:r>
          </a:p>
        </p:txBody>
      </p:sp>
      <p:sp>
        <p:nvSpPr>
          <p:cNvPr id="45069" name="Line 13"/>
          <p:cNvSpPr>
            <a:spLocks noChangeShapeType="1"/>
          </p:cNvSpPr>
          <p:nvPr/>
        </p:nvSpPr>
        <p:spPr bwMode="auto">
          <a:xfrm>
            <a:off x="2167467" y="2480734"/>
            <a:ext cx="3352800" cy="2099733"/>
          </a:xfrm>
          <a:prstGeom prst="line">
            <a:avLst/>
          </a:prstGeom>
          <a:noFill/>
          <a:ln w="38100">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45070" name="Line 14"/>
          <p:cNvSpPr>
            <a:spLocks noChangeShapeType="1"/>
          </p:cNvSpPr>
          <p:nvPr/>
        </p:nvSpPr>
        <p:spPr bwMode="auto">
          <a:xfrm>
            <a:off x="1981200" y="3496734"/>
            <a:ext cx="3276600" cy="1896533"/>
          </a:xfrm>
          <a:prstGeom prst="line">
            <a:avLst/>
          </a:prstGeom>
          <a:noFill/>
          <a:ln w="38100">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45071" name="Line 15"/>
          <p:cNvSpPr>
            <a:spLocks noChangeShapeType="1"/>
          </p:cNvSpPr>
          <p:nvPr/>
        </p:nvSpPr>
        <p:spPr bwMode="auto">
          <a:xfrm>
            <a:off x="3429000" y="2480734"/>
            <a:ext cx="3200400" cy="2099733"/>
          </a:xfrm>
          <a:prstGeom prst="line">
            <a:avLst/>
          </a:prstGeom>
          <a:noFill/>
          <a:ln w="38100">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45072" name="Line 16"/>
          <p:cNvSpPr>
            <a:spLocks noChangeShapeType="1"/>
          </p:cNvSpPr>
          <p:nvPr/>
        </p:nvSpPr>
        <p:spPr bwMode="auto">
          <a:xfrm>
            <a:off x="3352800" y="3632200"/>
            <a:ext cx="3124200" cy="1761067"/>
          </a:xfrm>
          <a:prstGeom prst="line">
            <a:avLst/>
          </a:prstGeom>
          <a:noFill/>
          <a:ln w="38100">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45073" name="Text Box 17"/>
          <p:cNvSpPr txBox="1">
            <a:spLocks noChangeArrowheads="1"/>
          </p:cNvSpPr>
          <p:nvPr/>
        </p:nvSpPr>
        <p:spPr bwMode="auto">
          <a:xfrm>
            <a:off x="338667" y="4038600"/>
            <a:ext cx="2032000" cy="748795"/>
          </a:xfrm>
          <a:prstGeom prst="rect">
            <a:avLst/>
          </a:prstGeom>
          <a:noFill/>
          <a:ln w="9525">
            <a:noFill/>
            <a:miter lim="800000"/>
            <a:headEnd/>
            <a:tailEnd/>
          </a:ln>
        </p:spPr>
        <p:txBody>
          <a:bodyPr>
            <a:spAutoFit/>
          </a:bodyPr>
          <a:lstStyle/>
          <a:p>
            <a:pPr eaLnBrk="0" hangingPunct="0"/>
            <a:r>
              <a:rPr lang="en-US" sz="2133" dirty="0">
                <a:solidFill>
                  <a:srgbClr val="000000"/>
                </a:solidFill>
              </a:rPr>
              <a:t>TARGET POPULATION</a:t>
            </a:r>
          </a:p>
        </p:txBody>
      </p:sp>
      <p:sp>
        <p:nvSpPr>
          <p:cNvPr id="45074" name="Text Box 18"/>
          <p:cNvSpPr txBox="1">
            <a:spLocks noChangeArrowheads="1"/>
          </p:cNvSpPr>
          <p:nvPr/>
        </p:nvSpPr>
        <p:spPr bwMode="auto">
          <a:xfrm>
            <a:off x="4639734" y="5664200"/>
            <a:ext cx="2232791" cy="420564"/>
          </a:xfrm>
          <a:prstGeom prst="rect">
            <a:avLst/>
          </a:prstGeom>
          <a:noFill/>
          <a:ln w="9525">
            <a:noFill/>
            <a:miter lim="800000"/>
            <a:headEnd/>
            <a:tailEnd/>
          </a:ln>
        </p:spPr>
        <p:txBody>
          <a:bodyPr wrap="none">
            <a:spAutoFit/>
          </a:bodyPr>
          <a:lstStyle/>
          <a:p>
            <a:pPr eaLnBrk="0" hangingPunct="0"/>
            <a:r>
              <a:rPr lang="en-US" sz="2133" dirty="0">
                <a:solidFill>
                  <a:srgbClr val="000000"/>
                </a:solidFill>
              </a:rPr>
              <a:t>STUDY SAMPLE</a:t>
            </a:r>
          </a:p>
        </p:txBody>
      </p:sp>
      <p:sp>
        <p:nvSpPr>
          <p:cNvPr id="45075" name="Text Box 20"/>
          <p:cNvSpPr txBox="1">
            <a:spLocks noChangeArrowheads="1"/>
          </p:cNvSpPr>
          <p:nvPr/>
        </p:nvSpPr>
        <p:spPr bwMode="auto">
          <a:xfrm>
            <a:off x="465962" y="516467"/>
            <a:ext cx="8149988" cy="858440"/>
          </a:xfrm>
          <a:prstGeom prst="rect">
            <a:avLst/>
          </a:prstGeom>
          <a:noFill/>
          <a:ln w="9525">
            <a:noFill/>
            <a:miter lim="800000"/>
            <a:headEnd/>
            <a:tailEnd/>
          </a:ln>
        </p:spPr>
        <p:txBody>
          <a:bodyPr wrap="none">
            <a:spAutoFit/>
          </a:bodyPr>
          <a:lstStyle/>
          <a:p>
            <a:pPr algn="ctr" eaLnBrk="0" hangingPunct="0"/>
            <a:r>
              <a:rPr lang="en-US" sz="2489" b="1" dirty="0">
                <a:solidFill>
                  <a:srgbClr val="000000"/>
                </a:solidFill>
                <a:latin typeface="Arial" charset="0"/>
              </a:rPr>
              <a:t>Analytic Study:   </a:t>
            </a:r>
          </a:p>
          <a:p>
            <a:pPr algn="ctr" eaLnBrk="0" hangingPunct="0"/>
            <a:r>
              <a:rPr lang="en-US" sz="2489" b="1" dirty="0">
                <a:solidFill>
                  <a:srgbClr val="000000"/>
                </a:solidFill>
                <a:latin typeface="Arial" charset="0"/>
              </a:rPr>
              <a:t>Depiction of No Selection Bias (Unbiased Sampling)</a:t>
            </a:r>
            <a:r>
              <a:rPr lang="en-US" sz="2133" dirty="0">
                <a:solidFill>
                  <a:srgbClr val="000000"/>
                </a:solidFill>
              </a:rPr>
              <a:t> </a:t>
            </a:r>
            <a:endParaRPr lang="en-US" sz="2489" b="1" dirty="0">
              <a:solidFill>
                <a:srgbClr val="000000"/>
              </a:solidFill>
              <a:latin typeface="Arial" charset="0"/>
            </a:endParaRPr>
          </a:p>
        </p:txBody>
      </p:sp>
      <p:sp>
        <p:nvSpPr>
          <p:cNvPr id="45076" name="Text Box 22"/>
          <p:cNvSpPr txBox="1">
            <a:spLocks noChangeArrowheads="1"/>
          </p:cNvSpPr>
          <p:nvPr/>
        </p:nvSpPr>
        <p:spPr bwMode="auto">
          <a:xfrm>
            <a:off x="4402667" y="1735667"/>
            <a:ext cx="4741333" cy="1296252"/>
          </a:xfrm>
          <a:prstGeom prst="rect">
            <a:avLst/>
          </a:prstGeom>
          <a:noFill/>
          <a:ln w="9525" algn="ctr">
            <a:noFill/>
            <a:miter lim="800000"/>
            <a:headEnd/>
            <a:tailEnd/>
          </a:ln>
        </p:spPr>
        <p:txBody>
          <a:bodyPr>
            <a:spAutoFit/>
          </a:bodyPr>
          <a:lstStyle/>
          <a:p>
            <a:pPr algn="ctr" eaLnBrk="0" hangingPunct="0">
              <a:spcBef>
                <a:spcPct val="50000"/>
              </a:spcBef>
            </a:pPr>
            <a:r>
              <a:rPr lang="en-US" sz="1956" dirty="0">
                <a:solidFill>
                  <a:srgbClr val="000000"/>
                </a:solidFill>
              </a:rPr>
              <a:t>Given that a person resides in one of the 4 cells in the target population, the </a:t>
            </a:r>
            <a:r>
              <a:rPr lang="en-US" sz="1956" u="sng" dirty="0">
                <a:solidFill>
                  <a:srgbClr val="000000"/>
                </a:solidFill>
              </a:rPr>
              <a:t>selection probability</a:t>
            </a:r>
            <a:r>
              <a:rPr lang="en-US" sz="1956" dirty="0">
                <a:solidFill>
                  <a:srgbClr val="000000"/>
                </a:solidFill>
              </a:rPr>
              <a:t> is the probability he/she will be represented in that cell in the study sample.  </a:t>
            </a:r>
          </a:p>
        </p:txBody>
      </p:sp>
      <p:sp>
        <p:nvSpPr>
          <p:cNvPr id="45077" name="Line 24"/>
          <p:cNvSpPr>
            <a:spLocks noChangeShapeType="1"/>
          </p:cNvSpPr>
          <p:nvPr/>
        </p:nvSpPr>
        <p:spPr bwMode="auto">
          <a:xfrm flipH="1">
            <a:off x="4233333" y="2548467"/>
            <a:ext cx="338667" cy="338667"/>
          </a:xfrm>
          <a:prstGeom prst="line">
            <a:avLst/>
          </a:prstGeom>
          <a:noFill/>
          <a:ln w="9525">
            <a:solidFill>
              <a:schemeClr val="tx1"/>
            </a:solidFill>
            <a:round/>
            <a:headEnd/>
            <a:tailEnd type="triangle" w="med" len="med"/>
          </a:ln>
        </p:spPr>
        <p:txBody>
          <a:bodyPr wrap="none" anchor="ctr"/>
          <a:lstStyle/>
          <a:p>
            <a:pPr algn="ctr" eaLnBrk="0" hangingPunct="0"/>
            <a:endParaRPr lang="en-US" sz="2844" dirty="0">
              <a:solidFill>
                <a:srgbClr val="000000"/>
              </a:solidFill>
            </a:endParaRPr>
          </a:p>
        </p:txBody>
      </p:sp>
      <p:sp>
        <p:nvSpPr>
          <p:cNvPr id="45078" name="Text Box 25"/>
          <p:cNvSpPr txBox="1">
            <a:spLocks noChangeArrowheads="1"/>
          </p:cNvSpPr>
          <p:nvPr/>
        </p:nvSpPr>
        <p:spPr bwMode="auto">
          <a:xfrm>
            <a:off x="0" y="4986867"/>
            <a:ext cx="4368800" cy="1241494"/>
          </a:xfrm>
          <a:prstGeom prst="rect">
            <a:avLst/>
          </a:prstGeom>
          <a:noFill/>
          <a:ln w="9525" algn="ctr">
            <a:noFill/>
            <a:miter lim="800000"/>
            <a:headEnd/>
            <a:tailEnd/>
          </a:ln>
        </p:spPr>
        <p:txBody>
          <a:bodyPr>
            <a:spAutoFit/>
          </a:bodyPr>
          <a:lstStyle/>
          <a:p>
            <a:pPr algn="ctr" eaLnBrk="0" hangingPunct="0">
              <a:spcBef>
                <a:spcPct val="50000"/>
              </a:spcBef>
            </a:pPr>
            <a:r>
              <a:rPr lang="en-US" sz="2489" dirty="0">
                <a:solidFill>
                  <a:srgbClr val="000000"/>
                </a:solidFill>
                <a:latin typeface="Arial" charset="0"/>
              </a:rPr>
              <a:t>Equal weighted arrows = Equal selection probability = No selection bias</a:t>
            </a:r>
          </a:p>
        </p:txBody>
      </p:sp>
      <p:sp>
        <p:nvSpPr>
          <p:cNvPr id="23" name="Text Box 22"/>
          <p:cNvSpPr txBox="1">
            <a:spLocks noChangeArrowheads="1"/>
          </p:cNvSpPr>
          <p:nvPr/>
        </p:nvSpPr>
        <p:spPr bwMode="auto">
          <a:xfrm>
            <a:off x="5384800" y="3121448"/>
            <a:ext cx="3860800" cy="995272"/>
          </a:xfrm>
          <a:prstGeom prst="rect">
            <a:avLst/>
          </a:prstGeom>
          <a:noFill/>
          <a:ln w="9525" algn="ctr">
            <a:noFill/>
            <a:miter lim="800000"/>
            <a:headEnd/>
            <a:tailEnd/>
          </a:ln>
        </p:spPr>
        <p:txBody>
          <a:bodyPr wrap="square">
            <a:spAutoFit/>
          </a:bodyPr>
          <a:lstStyle/>
          <a:p>
            <a:pPr algn="ctr" eaLnBrk="0" hangingPunct="0">
              <a:spcBef>
                <a:spcPct val="50000"/>
              </a:spcBef>
            </a:pPr>
            <a:r>
              <a:rPr lang="en-US" sz="1956" u="sng" dirty="0">
                <a:solidFill>
                  <a:srgbClr val="000000"/>
                </a:solidFill>
              </a:rPr>
              <a:t>Selection probability</a:t>
            </a:r>
            <a:r>
              <a:rPr lang="en-US" sz="1956" dirty="0">
                <a:solidFill>
                  <a:srgbClr val="000000"/>
                </a:solidFill>
              </a:rPr>
              <a:t> includes process of </a:t>
            </a:r>
            <a:r>
              <a:rPr lang="en-US" sz="1956" u="sng" dirty="0">
                <a:solidFill>
                  <a:srgbClr val="000000"/>
                </a:solidFill>
              </a:rPr>
              <a:t>selection</a:t>
            </a:r>
            <a:r>
              <a:rPr lang="en-US" sz="1956" dirty="0">
                <a:solidFill>
                  <a:srgbClr val="000000"/>
                </a:solidFill>
              </a:rPr>
              <a:t> and, in cohort studies,  process of </a:t>
            </a:r>
            <a:r>
              <a:rPr lang="en-US" sz="1956" u="sng" dirty="0">
                <a:solidFill>
                  <a:srgbClr val="000000"/>
                </a:solidFill>
              </a:rPr>
              <a:t>retention  </a:t>
            </a:r>
          </a:p>
        </p:txBody>
      </p:sp>
    </p:spTree>
    <p:extLst>
      <p:ext uri="{BB962C8B-B14F-4D97-AF65-F5344CB8AC3E}">
        <p14:creationId xmlns:p14="http://schemas.microsoft.com/office/powerpoint/2010/main" val="610884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61043</TotalTime>
  <Words>35974</Words>
  <Application>Microsoft Office PowerPoint</Application>
  <PresentationFormat>On-screen Show (4:3)</PresentationFormat>
  <Paragraphs>1966</Paragraphs>
  <Slides>110</Slides>
  <Notes>109</Notes>
  <HiddenSlides>0</HiddenSlides>
  <MMClips>0</MMClips>
  <ScaleCrop>false</ScaleCrop>
  <HeadingPairs>
    <vt:vector size="8" baseType="variant">
      <vt:variant>
        <vt:lpstr>Fonts Used</vt:lpstr>
      </vt:variant>
      <vt:variant>
        <vt:i4>8</vt:i4>
      </vt:variant>
      <vt:variant>
        <vt:lpstr>Theme</vt:lpstr>
      </vt:variant>
      <vt:variant>
        <vt:i4>8</vt:i4>
      </vt:variant>
      <vt:variant>
        <vt:lpstr>Embedded OLE Servers</vt:lpstr>
      </vt:variant>
      <vt:variant>
        <vt:i4>4</vt:i4>
      </vt:variant>
      <vt:variant>
        <vt:lpstr>Slide Titles</vt:lpstr>
      </vt:variant>
      <vt:variant>
        <vt:i4>110</vt:i4>
      </vt:variant>
    </vt:vector>
  </HeadingPairs>
  <TitlesOfParts>
    <vt:vector size="130" baseType="lpstr">
      <vt:lpstr>Arial Unicode MS</vt:lpstr>
      <vt:lpstr>Malgun Gothic</vt:lpstr>
      <vt:lpstr>Arial</vt:lpstr>
      <vt:lpstr>Arial Black</vt:lpstr>
      <vt:lpstr>Calibri</vt:lpstr>
      <vt:lpstr>Cambria Math</vt:lpstr>
      <vt:lpstr>Symbol</vt:lpstr>
      <vt:lpstr>Times New Roman</vt:lpstr>
      <vt:lpstr>Default Design</vt:lpstr>
      <vt:lpstr>1_Default Design</vt:lpstr>
      <vt:lpstr>2_Default Design</vt:lpstr>
      <vt:lpstr>Blank Presentation</vt:lpstr>
      <vt:lpstr>1_Blank Presentation</vt:lpstr>
      <vt:lpstr>2_Blank Presentation</vt:lpstr>
      <vt:lpstr>3_Default Design</vt:lpstr>
      <vt:lpstr>4_Default Design</vt:lpstr>
      <vt:lpstr>Acrobat Document</vt:lpstr>
      <vt:lpstr>Equation</vt:lpstr>
      <vt:lpstr>Document</vt:lpstr>
      <vt:lpstr>Bitmap Image</vt:lpstr>
      <vt:lpstr>Epidemiologic Methods (EPI 203)</vt:lpstr>
      <vt:lpstr>What Kinds of Questions Does Epidemiology Answer? “Big 6”</vt:lpstr>
      <vt:lpstr>Research Studies Based on Humans</vt:lpstr>
      <vt:lpstr>PowerPoint Presentation</vt:lpstr>
      <vt:lpstr>PowerPoint Presentation</vt:lpstr>
      <vt:lpstr>Cohort Study Design</vt:lpstr>
      <vt:lpstr>PowerPoint Presentation</vt:lpstr>
      <vt:lpstr>PowerPoint Presentation</vt:lpstr>
      <vt:lpstr>PowerPoint Presentation</vt:lpstr>
      <vt:lpstr>Competing Events</vt:lpstr>
      <vt:lpstr>Cross-Sectional Study Design</vt:lpstr>
      <vt:lpstr>PowerPoint Presentation</vt:lpstr>
      <vt:lpstr>Cross-Sectional Study Design Measures Prevalence</vt:lpstr>
      <vt:lpstr>Cross-Sectional Design: Weaknesses for Analytic Objectives</vt:lpstr>
      <vt:lpstr>Case-Control Study Design</vt:lpstr>
      <vt:lpstr>Primary &amp; Secondary Study Bases</vt:lpstr>
      <vt:lpstr>PowerPoint Presentation</vt:lpstr>
      <vt:lpstr>PowerPoint Presentation</vt:lpstr>
      <vt:lpstr>For completeness,  there is a 3rd approach</vt:lpstr>
      <vt:lpstr>PowerPoint Presentation</vt:lpstr>
      <vt:lpstr>PowerPoint Presentation</vt:lpstr>
      <vt:lpstr>PowerPoint Presentation</vt:lpstr>
      <vt:lpstr>Secondary Study Base</vt:lpstr>
      <vt:lpstr>PowerPoint Presentation</vt:lpstr>
      <vt:lpstr>Also Ambiguous:  Prospective &amp; Retrospective</vt:lpstr>
      <vt:lpstr>“Pyramid of Study Designs” is Oversimplified</vt:lpstr>
      <vt:lpstr>Process of Study Design</vt:lpstr>
      <vt:lpstr>Prevalence versus Incidence </vt:lpstr>
      <vt:lpstr>PowerPoint Presentation</vt:lpstr>
      <vt:lpstr>Two Measures of Incidence</vt:lpstr>
      <vt:lpstr>Two Ways Censoring Occurs</vt:lpstr>
      <vt:lpstr>PowerPoint Presentation</vt:lpstr>
      <vt:lpstr>PowerPoint Presentation</vt:lpstr>
      <vt:lpstr>Cumulative Incidence:  Underlying Assumption #1 </vt:lpstr>
      <vt:lpstr>PowerPoint Presentation</vt:lpstr>
      <vt:lpstr>Life table method of estimating cumulative incidence</vt:lpstr>
      <vt:lpstr>Life Table Estimator</vt:lpstr>
      <vt:lpstr>PowerPoint Presentation</vt:lpstr>
      <vt:lpstr>PowerPoint Presentation</vt:lpstr>
      <vt:lpstr>PowerPoint Presentation</vt:lpstr>
      <vt:lpstr>PowerPoint Presentation</vt:lpstr>
      <vt:lpstr>PowerPoint Presentation</vt:lpstr>
      <vt:lpstr>A given patient can contribute exposed and unexposed follow-up time</vt:lpstr>
      <vt:lpstr>Average Incidence Rate:  Most Useful if Rate is Constant</vt:lpstr>
      <vt:lpstr>Hazard Function  (Instantaneous rate of some event)</vt:lpstr>
      <vt:lpstr>PowerPoint Presentation</vt:lpstr>
      <vt:lpstr>Hazard function for mortality in general U.S. population</vt:lpstr>
      <vt:lpstr>Relationship between hazard function and survival function with a constant hazard</vt:lpstr>
      <vt:lpstr>Rates:  What to do about  Drop-out and Competing Events</vt:lpstr>
      <vt:lpstr>PowerPoint Presentation</vt:lpstr>
      <vt:lpstr>Solution for Competing Events in Cumulative Incidence Estimation</vt:lpstr>
      <vt:lpstr>Competing Events in Incidence Estimation</vt:lpstr>
      <vt:lpstr>Incidence in Clinical Research/Epidemiology</vt:lpstr>
      <vt:lpstr>Disease Association I Main points to be covered </vt:lpstr>
      <vt:lpstr>PowerPoint Presentation</vt:lpstr>
      <vt:lpstr>PowerPoint Presentation</vt:lpstr>
      <vt:lpstr>Odds</vt:lpstr>
      <vt:lpstr>PowerPoint Presentation</vt:lpstr>
      <vt:lpstr>Odds ratio</vt:lpstr>
      <vt:lpstr>Odds Ratio is Non-Collapsible</vt:lpstr>
      <vt:lpstr>PowerPoint Presentation</vt:lpstr>
      <vt:lpstr>Measures of Association – Cohort Studies</vt:lpstr>
      <vt:lpstr>PowerPoint Presentation</vt:lpstr>
      <vt:lpstr>PowerPoint Presentation</vt:lpstr>
      <vt:lpstr>PowerPoint Presentation</vt:lpstr>
      <vt:lpstr>Risk Ratio and Rate Ratio with constant incidence rate</vt:lpstr>
      <vt:lpstr>Difference/Absolute/Additive Scale  Measures of Association</vt:lpstr>
      <vt:lpstr>The reciprocal (1/risk difference) is a powerful way to express a difference measure of association </vt:lpstr>
      <vt:lpstr>Measures of Disease Association II and Measures of Attribution</vt:lpstr>
      <vt:lpstr>What can we estimate in a case-control study?</vt:lpstr>
      <vt:lpstr>PowerPoint Presentation</vt:lpstr>
      <vt:lpstr>PowerPoint Presentation</vt:lpstr>
      <vt:lpstr>What the OR in a case-control study estimates</vt:lpstr>
      <vt:lpstr>What the OR in a case-control study estimates</vt:lpstr>
      <vt:lpstr>PowerPoint Presentation</vt:lpstr>
      <vt:lpstr>PowerPoint Presentation</vt:lpstr>
      <vt:lpstr>PowerPoint Presentation</vt:lpstr>
      <vt:lpstr>PowerPoint Presentation</vt:lpstr>
      <vt:lpstr>What the OR in a case-control study estimates</vt:lpstr>
      <vt:lpstr>PowerPoint Presentation</vt:lpstr>
      <vt:lpstr>PowerPoint Presentation</vt:lpstr>
      <vt:lpstr>Case-control design recommendations</vt:lpstr>
      <vt:lpstr>What does the magnitude of a measure of association tell you?</vt:lpstr>
      <vt:lpstr>Why does “strong” not translate into biologic meaning? </vt:lpstr>
      <vt:lpstr>Measures of Attribution</vt:lpstr>
      <vt:lpstr>Prerequisites &amp; Introductory Comments</vt:lpstr>
      <vt:lpstr>Measures of Attribution: Terminology we like in context of cumulative incidence (“risk”)**</vt:lpstr>
      <vt:lpstr>Attributable Risk in the Exposed</vt:lpstr>
      <vt:lpstr>Population Attributable Risk</vt:lpstr>
      <vt:lpstr>% Population Attributable Risk depends on exposure prevalence and risk ratio</vt:lpstr>
      <vt:lpstr>Theme for Rest of Course</vt:lpstr>
      <vt:lpstr>PowerPoint Presentation</vt:lpstr>
      <vt:lpstr>PowerPoint Presentation</vt:lpstr>
      <vt:lpstr>So Far, Just Theory. When Performing an Actual Study:  You Only Have One Shot</vt:lpstr>
      <vt:lpstr>Bias of Priene (600 - 540 BC) </vt:lpstr>
      <vt:lpstr>One More Big Picture Framework  Item:  Classification Schemes for Overall Error and Bias</vt:lpstr>
      <vt:lpstr>Selection Bias </vt:lpstr>
      <vt:lpstr>PowerPoint Presentation</vt:lpstr>
      <vt:lpstr>PowerPoint Presentation</vt:lpstr>
      <vt:lpstr>PowerPoint Presentation</vt:lpstr>
      <vt:lpstr>Guesses are informed by remembering basic rules for selection bias</vt:lpstr>
      <vt:lpstr>Why does selection that is influenced by  exposure and outcome induce bias?</vt:lpstr>
      <vt:lpstr>Mechanisms of Unequal Selection Probabilities in Cross-Sectional Studies</vt:lpstr>
      <vt:lpstr>Mechanisms of Unequal Selection Probabilities in Case-Control Studies</vt:lpstr>
      <vt:lpstr>For Selection Bias to Occur at Cohort Front End</vt:lpstr>
      <vt:lpstr>PowerPoint Presentation</vt:lpstr>
      <vt:lpstr>Selection Bias in a Randomized Trial</vt:lpstr>
      <vt:lpstr>Selection Bias in a Randomized Trial</vt:lpstr>
      <vt:lpstr>Summary of Criteria Needed for Selection Bias to Occur </vt:lpstr>
      <vt:lpstr>“Causal Inference”</vt:lpstr>
    </vt:vector>
  </TitlesOfParts>
  <Company>UCSF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Dennis Osmond</dc:creator>
  <cp:lastModifiedBy>Jeff Martin</cp:lastModifiedBy>
  <cp:revision>1851</cp:revision>
  <cp:lastPrinted>2019-09-17T00:41:04Z</cp:lastPrinted>
  <dcterms:created xsi:type="dcterms:W3CDTF">2001-09-02T18:46:41Z</dcterms:created>
  <dcterms:modified xsi:type="dcterms:W3CDTF">2019-10-29T06:50:34Z</dcterms:modified>
</cp:coreProperties>
</file>