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21"/>
  </p:notesMasterIdLst>
  <p:handoutMasterIdLst>
    <p:handoutMasterId r:id="rId22"/>
  </p:handoutMasterIdLst>
  <p:sldIdLst>
    <p:sldId id="406" r:id="rId2"/>
    <p:sldId id="407" r:id="rId3"/>
    <p:sldId id="566" r:id="rId4"/>
    <p:sldId id="532" r:id="rId5"/>
    <p:sldId id="533" r:id="rId6"/>
    <p:sldId id="546" r:id="rId7"/>
    <p:sldId id="557" r:id="rId8"/>
    <p:sldId id="558" r:id="rId9"/>
    <p:sldId id="534" r:id="rId10"/>
    <p:sldId id="567" r:id="rId11"/>
    <p:sldId id="547" r:id="rId12"/>
    <p:sldId id="559" r:id="rId13"/>
    <p:sldId id="548" r:id="rId14"/>
    <p:sldId id="553" r:id="rId15"/>
    <p:sldId id="560" r:id="rId16"/>
    <p:sldId id="550" r:id="rId17"/>
    <p:sldId id="551" r:id="rId18"/>
    <p:sldId id="554" r:id="rId19"/>
    <p:sldId id="440" r:id="rId20"/>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210" autoAdjust="0"/>
    <p:restoredTop sz="77409" autoAdjust="0"/>
  </p:normalViewPr>
  <p:slideViewPr>
    <p:cSldViewPr>
      <p:cViewPr varScale="1">
        <p:scale>
          <a:sx n="43" d="100"/>
          <a:sy n="43" d="100"/>
        </p:scale>
        <p:origin x="1104" y="2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9943BEF1-8D1A-4A69-8CA9-8C6739588CB9}" type="slidenum">
              <a:rPr lang="en-US"/>
              <a:pPr/>
              <a:t>‹#›</a:t>
            </a:fld>
            <a:endParaRPr lang="en-US"/>
          </a:p>
        </p:txBody>
      </p:sp>
    </p:spTree>
    <p:extLst>
      <p:ext uri="{BB962C8B-B14F-4D97-AF65-F5344CB8AC3E}">
        <p14:creationId xmlns:p14="http://schemas.microsoft.com/office/powerpoint/2010/main" val="4123406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185BC5B6-4D43-4B53-9E93-66D26421F065}" type="slidenum">
              <a:rPr lang="en-US"/>
              <a:pPr/>
              <a:t>‹#›</a:t>
            </a:fld>
            <a:endParaRPr lang="en-US"/>
          </a:p>
        </p:txBody>
      </p:sp>
    </p:spTree>
    <p:extLst>
      <p:ext uri="{BB962C8B-B14F-4D97-AF65-F5344CB8AC3E}">
        <p14:creationId xmlns:p14="http://schemas.microsoft.com/office/powerpoint/2010/main" val="40904970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540D86-AE42-46D9-AA9E-611F3A355A3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None/>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now you directly can see the 1.5% increase from the 1.014865 coefficient.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12</a:t>
            </a:fld>
            <a:endParaRPr lang="en-US"/>
          </a:p>
        </p:txBody>
      </p:sp>
    </p:spTree>
    <p:extLst>
      <p:ext uri="{BB962C8B-B14F-4D97-AF65-F5344CB8AC3E}">
        <p14:creationId xmlns:p14="http://schemas.microsoft.com/office/powerpoint/2010/main" val="773314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62303-8990-4C85-84A3-21BC6066F8CB}" type="slidenum">
              <a:rPr lang="en-US"/>
              <a:pPr/>
              <a:t>13</a:t>
            </a:fld>
            <a:endParaRPr lang="en-US"/>
          </a:p>
        </p:txBody>
      </p:sp>
      <p:sp>
        <p:nvSpPr>
          <p:cNvPr id="1039362" name="Rectangle 2"/>
          <p:cNvSpPr>
            <a:spLocks noGrp="1" noRot="1" noChangeAspect="1" noChangeArrowheads="1" noTextEdit="1"/>
          </p:cNvSpPr>
          <p:nvPr>
            <p:ph type="sldImg"/>
          </p:nvPr>
        </p:nvSpPr>
        <p:spPr>
          <a:ln/>
        </p:spPr>
      </p:sp>
      <p:sp>
        <p:nvSpPr>
          <p:cNvPr id="103936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837260-A3D6-4CE7-B26C-B36B8E48F33C}" type="slidenum">
              <a:rPr lang="en-US"/>
              <a:pPr/>
              <a:t>14</a:t>
            </a:fld>
            <a:endParaRPr lang="en-US"/>
          </a:p>
        </p:txBody>
      </p:sp>
      <p:sp>
        <p:nvSpPr>
          <p:cNvPr id="1041410" name="Rectangle 2"/>
          <p:cNvSpPr>
            <a:spLocks noGrp="1" noRot="1" noChangeAspect="1" noChangeArrowheads="1" noTextEdit="1"/>
          </p:cNvSpPr>
          <p:nvPr>
            <p:ph type="sldImg"/>
          </p:nvPr>
        </p:nvSpPr>
        <p:spPr>
          <a:ln/>
        </p:spPr>
      </p:sp>
      <p:sp>
        <p:nvSpPr>
          <p:cNvPr id="1041411" name="Rectangle 3"/>
          <p:cNvSpPr>
            <a:spLocks noGrp="1" noChangeArrowheads="1"/>
          </p:cNvSpPr>
          <p:nvPr>
            <p:ph type="body" idx="1"/>
          </p:nvPr>
        </p:nvSpPr>
        <p:spPr/>
        <p:txBody>
          <a:bodyPr/>
          <a:lstStyle/>
          <a:p>
            <a:r>
              <a:rPr lang="en-US" dirty="0"/>
              <a:t>Log link doesn’t constrain probabilities to be within (0,1).  So change the distribution, but use robust to fix the incorrect SEs due to the Poisson </a:t>
            </a:r>
            <a:r>
              <a:rPr lang="en-US" dirty="0" smtClean="0"/>
              <a:t>model.  </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interpretation of the</a:t>
            </a:r>
            <a:r>
              <a:rPr lang="en-US" baseline="0" dirty="0" smtClean="0"/>
              <a:t> </a:t>
            </a:r>
            <a:r>
              <a:rPr lang="en-US" baseline="0" dirty="0" err="1" smtClean="0"/>
              <a:t>birthord</a:t>
            </a:r>
            <a:r>
              <a:rPr lang="en-US" baseline="0" dirty="0" smtClean="0"/>
              <a:t> coefficient?  </a:t>
            </a:r>
          </a:p>
          <a:p>
            <a:r>
              <a:rPr lang="en-US" baseline="0" dirty="0" smtClean="0"/>
              <a:t>With each increase in birth order by 1, the risk of a low birthweight baby decreases by about 5%.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15</a:t>
            </a:fld>
            <a:endParaRPr lang="en-US"/>
          </a:p>
        </p:txBody>
      </p:sp>
    </p:spTree>
    <p:extLst>
      <p:ext uri="{BB962C8B-B14F-4D97-AF65-F5344CB8AC3E}">
        <p14:creationId xmlns:p14="http://schemas.microsoft.com/office/powerpoint/2010/main" val="2997535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Poisson</a:t>
            </a:r>
          </a:p>
          <a:p>
            <a:r>
              <a:rPr lang="en-US" dirty="0" smtClean="0"/>
              <a:t>Link = log</a:t>
            </a:r>
          </a:p>
          <a:p>
            <a:r>
              <a:rPr lang="en-US" dirty="0" err="1" smtClean="0"/>
              <a:t>Corr</a:t>
            </a:r>
            <a:r>
              <a:rPr lang="en-US" dirty="0" smtClean="0"/>
              <a:t> = </a:t>
            </a:r>
            <a:r>
              <a:rPr lang="en-US" dirty="0" err="1" smtClean="0"/>
              <a:t>exch</a:t>
            </a:r>
            <a:r>
              <a:rPr lang="en-US" dirty="0" smtClean="0"/>
              <a:t> (but use robust)</a:t>
            </a:r>
          </a:p>
          <a:p>
            <a:r>
              <a:rPr lang="en-US" dirty="0" smtClean="0"/>
              <a:t>Predictors =</a:t>
            </a:r>
            <a:r>
              <a:rPr lang="en-US" baseline="0" dirty="0" smtClean="0"/>
              <a:t> treatment period, treatment group and interaction</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a:t>
            </a:r>
            <a:r>
              <a:rPr lang="en-US" baseline="0" dirty="0" smtClean="0"/>
              <a:t> = binomial (yes/no antibiotic)</a:t>
            </a:r>
          </a:p>
          <a:p>
            <a:r>
              <a:rPr lang="en-US" baseline="0" dirty="0" smtClean="0"/>
              <a:t>Link = </a:t>
            </a:r>
            <a:r>
              <a:rPr lang="en-US" baseline="0" dirty="0" err="1" smtClean="0"/>
              <a:t>logit</a:t>
            </a:r>
            <a:endParaRPr lang="en-US" baseline="0" dirty="0" smtClean="0"/>
          </a:p>
          <a:p>
            <a:r>
              <a:rPr lang="en-US" baseline="0" dirty="0" err="1" smtClean="0"/>
              <a:t>Corr</a:t>
            </a:r>
            <a:r>
              <a:rPr lang="en-US" baseline="0" dirty="0" smtClean="0"/>
              <a:t> = </a:t>
            </a:r>
            <a:r>
              <a:rPr lang="en-US" baseline="0" dirty="0" err="1" smtClean="0"/>
              <a:t>exch</a:t>
            </a:r>
            <a:endParaRPr lang="en-US" baseline="0" dirty="0" smtClean="0"/>
          </a:p>
          <a:p>
            <a:r>
              <a:rPr lang="en-US" baseline="0" dirty="0" smtClean="0"/>
              <a:t>Predictors = treatment group (and/or before/after + before/after X treatment)</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Gaussian</a:t>
            </a:r>
          </a:p>
          <a:p>
            <a:r>
              <a:rPr lang="en-US" dirty="0" smtClean="0"/>
              <a:t>Link = identity</a:t>
            </a:r>
          </a:p>
          <a:p>
            <a:r>
              <a:rPr lang="en-US" dirty="0" err="1" smtClean="0"/>
              <a:t>Corr</a:t>
            </a:r>
            <a:r>
              <a:rPr lang="en-US" baseline="0" dirty="0" smtClean="0"/>
              <a:t> = </a:t>
            </a:r>
            <a:r>
              <a:rPr lang="en-US" baseline="0" dirty="0" err="1" smtClean="0"/>
              <a:t>exch</a:t>
            </a:r>
            <a:r>
              <a:rPr lang="en-US" baseline="0" dirty="0" smtClean="0"/>
              <a:t> (but use robust)</a:t>
            </a:r>
          </a:p>
          <a:p>
            <a:r>
              <a:rPr lang="en-US" baseline="0" dirty="0" smtClean="0"/>
              <a:t>Predictors = gender, MRI lesion, race, time, gender X time, race X time</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CCF9F-9193-4F58-832D-835D23C91133}"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CCF9F-9193-4F58-832D-835D23C91133}" type="slidenum">
              <a:rPr lang="en-US"/>
              <a:pPr/>
              <a:t>3</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23865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500EB-5B7E-4F03-BF58-BA8D1C3DA1F3}" type="slidenum">
              <a:rPr lang="en-US"/>
              <a:pPr/>
              <a:t>4</a:t>
            </a:fld>
            <a:endParaRPr lang="en-US"/>
          </a:p>
        </p:txBody>
      </p:sp>
      <p:sp>
        <p:nvSpPr>
          <p:cNvPr id="1042434" name="Rectangle 2"/>
          <p:cNvSpPr>
            <a:spLocks noGrp="1" noRot="1" noChangeAspect="1" noChangeArrowheads="1" noTextEdit="1"/>
          </p:cNvSpPr>
          <p:nvPr>
            <p:ph type="sldImg"/>
          </p:nvPr>
        </p:nvSpPr>
        <p:spPr>
          <a:ln/>
        </p:spPr>
      </p:sp>
      <p:sp>
        <p:nvSpPr>
          <p:cNvPr id="1042435" name="Rectangle 3"/>
          <p:cNvSpPr>
            <a:spLocks noGrp="1" noChangeArrowheads="1"/>
          </p:cNvSpPr>
          <p:nvPr>
            <p:ph type="body" idx="1"/>
          </p:nvPr>
        </p:nvSpPr>
        <p:spPr/>
        <p:txBody>
          <a:bodyPr/>
          <a:lstStyle/>
          <a:p>
            <a:r>
              <a:rPr lang="en-US"/>
              <a:t>Family = binomial</a:t>
            </a:r>
          </a:p>
          <a:p>
            <a:r>
              <a:rPr lang="en-US"/>
              <a:t>Link = logit</a:t>
            </a:r>
          </a:p>
          <a:p>
            <a:r>
              <a:rPr lang="en-US"/>
              <a:t>Corr=exchangeable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a:t>
            </a:r>
            <a:r>
              <a:rPr lang="en-US" baseline="0" dirty="0" smtClean="0"/>
              <a:t> less statistically significant.  Reflects the loss of information in making a numeric outcome binary.  Original data exchangeable, so probably OK here.  Can check by comparing to </a:t>
            </a:r>
            <a:r>
              <a:rPr lang="en-US" baseline="0" dirty="0" err="1" smtClean="0"/>
              <a:t>xtgee</a:t>
            </a:r>
            <a:r>
              <a:rPr lang="en-US" baseline="0" dirty="0" smtClean="0"/>
              <a:t> with robust.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5</a:t>
            </a:fld>
            <a:endParaRPr lang="en-US"/>
          </a:p>
        </p:txBody>
      </p:sp>
    </p:spTree>
    <p:extLst>
      <p:ext uri="{BB962C8B-B14F-4D97-AF65-F5344CB8AC3E}">
        <p14:creationId xmlns:p14="http://schemas.microsoft.com/office/powerpoint/2010/main" val="61703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usually like odds ratios, which are available with the </a:t>
            </a:r>
            <a:r>
              <a:rPr lang="en-US" dirty="0" err="1" smtClean="0"/>
              <a:t>ef</a:t>
            </a:r>
            <a:r>
              <a:rPr lang="en-US" dirty="0" smtClean="0"/>
              <a:t> (exponential form) option.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7</a:t>
            </a:fld>
            <a:endParaRPr lang="en-US"/>
          </a:p>
        </p:txBody>
      </p:sp>
    </p:spTree>
    <p:extLst>
      <p:ext uri="{BB962C8B-B14F-4D97-AF65-F5344CB8AC3E}">
        <p14:creationId xmlns:p14="http://schemas.microsoft.com/office/powerpoint/2010/main" val="2786940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compare the use</a:t>
            </a:r>
            <a:r>
              <a:rPr lang="en-US" baseline="0" dirty="0" smtClean="0"/>
              <a:t> of a mixed model.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8</a:t>
            </a:fld>
            <a:endParaRPr lang="en-US"/>
          </a:p>
        </p:txBody>
      </p:sp>
    </p:spTree>
    <p:extLst>
      <p:ext uri="{BB962C8B-B14F-4D97-AF65-F5344CB8AC3E}">
        <p14:creationId xmlns:p14="http://schemas.microsoft.com/office/powerpoint/2010/main" val="35628530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BCDCD-0489-4494-8B30-646C648AC7FF}" type="slidenum">
              <a:rPr lang="en-US"/>
              <a:pPr/>
              <a:t>10</a:t>
            </a:fld>
            <a:endParaRPr lang="en-US"/>
          </a:p>
        </p:txBody>
      </p:sp>
      <p:sp>
        <p:nvSpPr>
          <p:cNvPr id="1043458" name="Rectangle 2"/>
          <p:cNvSpPr>
            <a:spLocks noGrp="1" noRot="1" noChangeAspect="1" noChangeArrowheads="1" noTextEdit="1"/>
          </p:cNvSpPr>
          <p:nvPr>
            <p:ph type="sldImg"/>
          </p:nvPr>
        </p:nvSpPr>
        <p:spPr>
          <a:ln/>
        </p:spPr>
      </p:sp>
      <p:sp>
        <p:nvSpPr>
          <p:cNvPr id="1043459" name="Rectangle 3"/>
          <p:cNvSpPr>
            <a:spLocks noGrp="1" noChangeArrowheads="1"/>
          </p:cNvSpPr>
          <p:nvPr>
            <p:ph type="body" idx="1"/>
          </p:nvPr>
        </p:nvSpPr>
        <p:spPr/>
        <p:txBody>
          <a:bodyPr/>
          <a:lstStyle/>
          <a:p>
            <a:r>
              <a:rPr lang="en-US" dirty="0"/>
              <a:t>So this model is useful if we know we want to describe the effects of predictors in terms of relative change. </a:t>
            </a:r>
          </a:p>
        </p:txBody>
      </p:sp>
    </p:spTree>
    <p:extLst>
      <p:ext uri="{BB962C8B-B14F-4D97-AF65-F5344CB8AC3E}">
        <p14:creationId xmlns:p14="http://schemas.microsoft.com/office/powerpoint/2010/main" val="3900432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BCDCD-0489-4494-8B30-646C648AC7FF}" type="slidenum">
              <a:rPr lang="en-US"/>
              <a:pPr/>
              <a:t>11</a:t>
            </a:fld>
            <a:endParaRPr lang="en-US"/>
          </a:p>
        </p:txBody>
      </p:sp>
      <p:sp>
        <p:nvSpPr>
          <p:cNvPr id="1043458" name="Rectangle 2"/>
          <p:cNvSpPr>
            <a:spLocks noGrp="1" noRot="1" noChangeAspect="1" noChangeArrowheads="1" noTextEdit="1"/>
          </p:cNvSpPr>
          <p:nvPr>
            <p:ph type="sldImg"/>
          </p:nvPr>
        </p:nvSpPr>
        <p:spPr>
          <a:ln/>
        </p:spPr>
      </p:sp>
      <p:sp>
        <p:nvSpPr>
          <p:cNvPr id="1043459" name="Rectangle 3"/>
          <p:cNvSpPr>
            <a:spLocks noGrp="1" noChangeArrowheads="1"/>
          </p:cNvSpPr>
          <p:nvPr>
            <p:ph type="body" idx="1"/>
          </p:nvPr>
        </p:nvSpPr>
        <p:spPr/>
        <p:txBody>
          <a:bodyPr/>
          <a:lstStyle/>
          <a:p>
            <a:r>
              <a:rPr lang="en-US" dirty="0"/>
              <a:t>So this model is useful if we know we want to describe the effects of predictors in terms of relative change.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F1B1D8CE-E691-46EE-A744-4A8D826A2CA2}"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B356782-B83B-467E-A9E4-09C51404CCE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02A714B-575A-485A-BB3F-62D9C916B2B5}"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D00DC0AF-B228-4FA9-8EA6-507C56A6EA17}"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5B8A9E-4894-4032-9820-B40DE185F827}"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68C0DD9-5F58-489B-A59E-5EE6152455D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A1506B-4509-418F-89B6-73677C0EA94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6618107-6F92-4774-8B76-50586DE07519}"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240AD3F-21DF-49CE-878E-DF691830A8F8}"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3B4EE5B-7939-4A02-B0FD-15311FF7E479}"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A598B82-B041-4C9E-B7D4-FC86C911B2E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7A3D72F-3ECF-4F8D-BEA5-F2E4E586D0EF}"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D0D1096-B76C-43F3-ACD0-F041B79EA1C1}"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dirty="0"/>
              <a:t>Repeated Measures</a:t>
            </a:r>
            <a:r>
              <a:rPr lang="en-US" sz="3800"/>
              <a:t>, </a:t>
            </a:r>
            <a:r>
              <a:rPr lang="en-US" sz="3800" smtClean="0"/>
              <a:t>Lecture 3, Part </a:t>
            </a:r>
            <a:r>
              <a:rPr lang="en-US" sz="3800" dirty="0"/>
              <a:t>2</a:t>
            </a:r>
            <a:br>
              <a:rPr lang="en-US" sz="3800" dirty="0"/>
            </a:br>
            <a:endParaRPr lang="en-US" sz="3800" dirty="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A940DC79-DA7B-4E67-8CA4-647152402897}" type="slidenum">
              <a:rPr lang="en-US" altLang="en-US"/>
              <a:pPr/>
              <a:t>10</a:t>
            </a:fld>
            <a:endParaRPr lang="en-US" altLang="en-US"/>
          </a:p>
        </p:txBody>
      </p:sp>
      <p:sp>
        <p:nvSpPr>
          <p:cNvPr id="1031170" name="Rectangle 2"/>
          <p:cNvSpPr>
            <a:spLocks noGrp="1" noChangeArrowheads="1"/>
          </p:cNvSpPr>
          <p:nvPr>
            <p:ph type="title"/>
          </p:nvPr>
        </p:nvSpPr>
        <p:spPr/>
        <p:txBody>
          <a:bodyPr/>
          <a:lstStyle/>
          <a:p>
            <a:r>
              <a:rPr lang="en-US"/>
              <a:t>Changing the link function</a:t>
            </a:r>
          </a:p>
        </p:txBody>
      </p:sp>
      <p:graphicFrame>
        <p:nvGraphicFramePr>
          <p:cNvPr id="1031172" name="Object 4"/>
          <p:cNvGraphicFramePr>
            <a:graphicFrameLocks noGrp="1" noChangeAspect="1"/>
          </p:cNvGraphicFramePr>
          <p:nvPr>
            <p:ph sz="half" idx="2"/>
            <p:extLst>
              <p:ext uri="{D42A27DB-BD31-4B8C-83A1-F6EECF244321}">
                <p14:modId xmlns:p14="http://schemas.microsoft.com/office/powerpoint/2010/main" val="16889397"/>
              </p:ext>
            </p:extLst>
          </p:nvPr>
        </p:nvGraphicFramePr>
        <p:xfrm>
          <a:off x="488950" y="1524000"/>
          <a:ext cx="7894638" cy="4829175"/>
        </p:xfrm>
        <a:graphic>
          <a:graphicData uri="http://schemas.openxmlformats.org/presentationml/2006/ole">
            <mc:AlternateContent xmlns:mc="http://schemas.openxmlformats.org/markup-compatibility/2006">
              <mc:Choice xmlns:v="urn:schemas-microsoft-com:vml" Requires="v">
                <p:oleObj spid="_x0000_s1033223" name="Document" r:id="rId4" imgW="8203812" imgH="5018660" progId="Word.Document.8">
                  <p:embed/>
                </p:oleObj>
              </mc:Choice>
              <mc:Fallback>
                <p:oleObj name="Document" r:id="rId4" imgW="8203812" imgH="5018660" progId="Word.Document.8">
                  <p:embed/>
                  <p:pic>
                    <p:nvPicPr>
                      <p:cNvPr id="1031172" name="Object 4"/>
                      <p:cNvPicPr>
                        <a:picLocks noChangeAspect="1" noChangeArrowheads="1"/>
                      </p:cNvPicPr>
                      <p:nvPr/>
                    </p:nvPicPr>
                    <p:blipFill>
                      <a:blip r:embed="rId5"/>
                      <a:srcRect/>
                      <a:stretch>
                        <a:fillRect/>
                      </a:stretch>
                    </p:blipFill>
                    <p:spPr bwMode="auto">
                      <a:xfrm>
                        <a:off x="488950" y="1524000"/>
                        <a:ext cx="7894638" cy="482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930394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A940DC79-DA7B-4E67-8CA4-647152402897}" type="slidenum">
              <a:rPr lang="en-US" altLang="en-US"/>
              <a:pPr/>
              <a:t>11</a:t>
            </a:fld>
            <a:endParaRPr lang="en-US" altLang="en-US"/>
          </a:p>
        </p:txBody>
      </p:sp>
      <p:sp>
        <p:nvSpPr>
          <p:cNvPr id="1031170" name="Rectangle 2"/>
          <p:cNvSpPr>
            <a:spLocks noGrp="1" noChangeArrowheads="1"/>
          </p:cNvSpPr>
          <p:nvPr>
            <p:ph type="title"/>
          </p:nvPr>
        </p:nvSpPr>
        <p:spPr/>
        <p:txBody>
          <a:bodyPr/>
          <a:lstStyle/>
          <a:p>
            <a:r>
              <a:rPr lang="en-US"/>
              <a:t>Changing the link function</a:t>
            </a:r>
          </a:p>
        </p:txBody>
      </p:sp>
      <p:graphicFrame>
        <p:nvGraphicFramePr>
          <p:cNvPr id="1031172" name="Object 4"/>
          <p:cNvGraphicFramePr>
            <a:graphicFrameLocks noGrp="1" noChangeAspect="1"/>
          </p:cNvGraphicFramePr>
          <p:nvPr>
            <p:ph sz="half" idx="2"/>
            <p:extLst>
              <p:ext uri="{D42A27DB-BD31-4B8C-83A1-F6EECF244321}">
                <p14:modId xmlns:p14="http://schemas.microsoft.com/office/powerpoint/2010/main" val="2782431360"/>
              </p:ext>
            </p:extLst>
          </p:nvPr>
        </p:nvGraphicFramePr>
        <p:xfrm>
          <a:off x="473075" y="1524000"/>
          <a:ext cx="7927975" cy="4829175"/>
        </p:xfrm>
        <a:graphic>
          <a:graphicData uri="http://schemas.openxmlformats.org/presentationml/2006/ole">
            <mc:AlternateContent xmlns:mc="http://schemas.openxmlformats.org/markup-compatibility/2006">
              <mc:Choice xmlns:v="urn:schemas-microsoft-com:vml" Requires="v">
                <p:oleObj spid="_x0000_s1031201" name="Document" r:id="rId4" imgW="8203812" imgH="4997759" progId="Word.Document.8">
                  <p:embed/>
                </p:oleObj>
              </mc:Choice>
              <mc:Fallback>
                <p:oleObj name="Document" r:id="rId4" imgW="8203812" imgH="4997759" progId="Word.Document.8">
                  <p:embed/>
                  <p:pic>
                    <p:nvPicPr>
                      <p:cNvPr id="0" name="Picture 4"/>
                      <p:cNvPicPr>
                        <a:picLocks noChangeAspect="1" noChangeArrowheads="1"/>
                      </p:cNvPicPr>
                      <p:nvPr/>
                    </p:nvPicPr>
                    <p:blipFill>
                      <a:blip r:embed="rId5"/>
                      <a:srcRect/>
                      <a:stretch>
                        <a:fillRect/>
                      </a:stretch>
                    </p:blipFill>
                    <p:spPr bwMode="auto">
                      <a:xfrm>
                        <a:off x="473075" y="1524000"/>
                        <a:ext cx="7927975" cy="482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12</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dirty="0" smtClean="0">
                <a:latin typeface="Arial Unicode MS" pitchFamily="34" charset="-128"/>
              </a:rPr>
              <a:t>You can ask Stata to </a:t>
            </a:r>
            <a:r>
              <a:rPr lang="en-US" sz="2400" dirty="0" err="1" smtClean="0">
                <a:latin typeface="Arial Unicode MS" pitchFamily="34" charset="-128"/>
              </a:rPr>
              <a:t>exponentiate</a:t>
            </a:r>
            <a:r>
              <a:rPr lang="en-US" sz="2400" dirty="0" smtClean="0">
                <a:latin typeface="Arial Unicode MS" pitchFamily="34" charset="-128"/>
              </a:rPr>
              <a:t> for you using the </a:t>
            </a:r>
            <a:r>
              <a:rPr lang="en-US" sz="2400" dirty="0" err="1" smtClean="0">
                <a:latin typeface="Arial Unicode MS" pitchFamily="34" charset="-128"/>
              </a:rPr>
              <a:t>eform</a:t>
            </a:r>
            <a:r>
              <a:rPr lang="en-US" sz="2400" dirty="0" smtClean="0">
                <a:latin typeface="Arial Unicode MS" pitchFamily="34" charset="-128"/>
              </a:rPr>
              <a:t> option:</a:t>
            </a:r>
            <a:endParaRPr lang="en-US" sz="2400" dirty="0">
              <a:latin typeface="Arial Unicode MS" pitchFamily="34" charset="-128"/>
            </a:endParaRPr>
          </a:p>
          <a:p>
            <a:pPr marL="0" indent="0">
              <a:lnSpc>
                <a:spcPct val="80000"/>
              </a:lnSpc>
              <a:buFont typeface="Wingdings" pitchFamily="2" charset="2"/>
              <a:buNone/>
            </a:pPr>
            <a:endParaRPr lang="en-US" sz="1200" dirty="0">
              <a:latin typeface="Arial Unicode MS" pitchFamily="34" charset="-128"/>
            </a:endParaRPr>
          </a:p>
          <a:p>
            <a:pPr marL="0" indent="0">
              <a:lnSpc>
                <a:spcPct val="80000"/>
              </a:lnSpc>
              <a:buNone/>
            </a:pPr>
            <a:r>
              <a:rPr lang="en-US" sz="1400" dirty="0" err="1" smtClean="0">
                <a:latin typeface="Courier New" pitchFamily="49" charset="0"/>
              </a:rPr>
              <a:t>xtgee</a:t>
            </a:r>
            <a:r>
              <a:rPr lang="en-US" sz="1400" dirty="0" smtClean="0">
                <a:latin typeface="Courier New" pitchFamily="49" charset="0"/>
              </a:rPr>
              <a:t>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link(log) </a:t>
            </a:r>
            <a:r>
              <a:rPr lang="en-US" sz="1400" dirty="0" err="1">
                <a:solidFill>
                  <a:srgbClr val="FF0000"/>
                </a:solidFill>
                <a:latin typeface="Courier New" pitchFamily="49" charset="0"/>
              </a:rPr>
              <a:t>eform</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log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5</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r>
              <a:rPr lang="en-US" sz="1400" dirty="0">
                <a:latin typeface="Courier New" pitchFamily="49" charset="0"/>
              </a:rPr>
              <a:t>                                                Wald chi2(2)      =      30.56</a:t>
            </a:r>
          </a:p>
          <a:p>
            <a:pPr marL="0" indent="0">
              <a:lnSpc>
                <a:spcPct val="80000"/>
              </a:lnSpc>
              <a:buNone/>
            </a:pPr>
            <a:r>
              <a:rPr lang="en-US" sz="1400" dirty="0">
                <a:latin typeface="Courier New" pitchFamily="49" charset="0"/>
              </a:rPr>
              <a:t>Scale parameter:                  324595.5      </a:t>
            </a:r>
            <a:r>
              <a:rPr lang="en-US" sz="1400" dirty="0" err="1">
                <a:latin typeface="Courier New" pitchFamily="49" charset="0"/>
              </a:rPr>
              <a:t>Prob</a:t>
            </a:r>
            <a:r>
              <a:rPr lang="en-US" sz="1400" dirty="0">
                <a:latin typeface="Courier New" pitchFamily="49" charset="0"/>
              </a:rPr>
              <a:t> &gt; chi2       =     0.0000</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exp</a:t>
            </a:r>
            <a:r>
              <a:rPr lang="en-US" sz="1400" dirty="0">
                <a:latin typeface="Courier New" pitchFamily="49" charset="0"/>
              </a:rPr>
              <a:t>(b)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1.014865   .0032214     4.65   0.000      1.00857    1.021198</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1.008213   .0027561     2.99   0.003     1.002825    1.013629</a:t>
            </a:r>
          </a:p>
          <a:p>
            <a:pPr marL="0" indent="0">
              <a:lnSpc>
                <a:spcPct val="80000"/>
              </a:lnSpc>
              <a:buNone/>
            </a:pPr>
            <a:r>
              <a:rPr lang="en-US" sz="1400" dirty="0">
                <a:latin typeface="Courier New" pitchFamily="49" charset="0"/>
              </a:rPr>
              <a:t>       _cons |   2597.258   130.6783   156.26   0.000     2353.357    2866.437</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39775243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9DA9EF4-5A3F-452F-93CA-74AD040F16F2}" type="slidenum">
              <a:rPr lang="en-US" altLang="en-US"/>
              <a:pPr/>
              <a:t>13</a:t>
            </a:fld>
            <a:endParaRPr lang="en-US" altLang="en-US"/>
          </a:p>
        </p:txBody>
      </p:sp>
      <p:sp>
        <p:nvSpPr>
          <p:cNvPr id="1033218" name="Rectangle 2"/>
          <p:cNvSpPr>
            <a:spLocks noGrp="1" noChangeArrowheads="1"/>
          </p:cNvSpPr>
          <p:nvPr>
            <p:ph type="title"/>
          </p:nvPr>
        </p:nvSpPr>
        <p:spPr/>
        <p:txBody>
          <a:bodyPr/>
          <a:lstStyle/>
          <a:p>
            <a:r>
              <a:rPr lang="en-US"/>
              <a:t>Changing the link function</a:t>
            </a:r>
          </a:p>
        </p:txBody>
      </p:sp>
      <p:sp>
        <p:nvSpPr>
          <p:cNvPr id="1033220" name="Rectangle 4"/>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dirty="0">
                <a:latin typeface="Arial Unicode MS" pitchFamily="34" charset="-128"/>
              </a:rPr>
              <a:t>What kind of model would this command fit?</a:t>
            </a:r>
          </a:p>
          <a:p>
            <a:pPr>
              <a:buFont typeface="Wingdings" pitchFamily="2" charset="2"/>
              <a:buNone/>
            </a:pPr>
            <a:r>
              <a:rPr lang="en-US" sz="2600" dirty="0" err="1">
                <a:latin typeface="Courier New" pitchFamily="49" charset="0"/>
              </a:rPr>
              <a:t>xtgee</a:t>
            </a:r>
            <a:r>
              <a:rPr lang="en-US" sz="2600" dirty="0">
                <a:latin typeface="Courier New" pitchFamily="49" charset="0"/>
              </a:rPr>
              <a:t> </a:t>
            </a:r>
            <a:r>
              <a:rPr lang="en-US" sz="2600" dirty="0" err="1">
                <a:latin typeface="Courier New" pitchFamily="49" charset="0"/>
              </a:rPr>
              <a:t>lowbirth</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a:latin typeface="Courier New" pitchFamily="49" charset="0"/>
              </a:rPr>
              <a:t>initage</a:t>
            </a:r>
            <a:r>
              <a:rPr lang="en-US" sz="2600" dirty="0">
                <a:latin typeface="Courier New" pitchFamily="49" charset="0"/>
              </a:rPr>
              <a:t>, i(</a:t>
            </a:r>
            <a:r>
              <a:rPr lang="en-US" sz="2600" dirty="0" err="1">
                <a:latin typeface="Courier New" pitchFamily="49" charset="0"/>
              </a:rPr>
              <a:t>momid</a:t>
            </a:r>
            <a:r>
              <a:rPr lang="en-US" sz="2600" dirty="0">
                <a:latin typeface="Courier New" pitchFamily="49" charset="0"/>
              </a:rPr>
              <a:t>) family(</a:t>
            </a:r>
            <a:r>
              <a:rPr lang="en-US" sz="2600" dirty="0" err="1">
                <a:latin typeface="Courier New" pitchFamily="49" charset="0"/>
              </a:rPr>
              <a:t>bino</a:t>
            </a:r>
            <a:r>
              <a:rPr lang="en-US" sz="2600" dirty="0">
                <a:latin typeface="Courier New" pitchFamily="49" charset="0"/>
              </a:rPr>
              <a:t>) link(log)</a:t>
            </a:r>
          </a:p>
          <a:p>
            <a:pPr marL="0" indent="0">
              <a:buNone/>
            </a:pPr>
            <a:r>
              <a:rPr lang="en-US" sz="2600" dirty="0" smtClean="0">
                <a:latin typeface="Arial Unicode MS" pitchFamily="34" charset="-128"/>
              </a:rPr>
              <a:t>The math is exactly the same as the normal distribution model.  The coefficient for birth order will tell us the ratio increase in the mean value, which for a binomial model is the probability of the outcome.  </a:t>
            </a:r>
          </a:p>
          <a:p>
            <a:pPr marL="0" indent="0">
              <a:buNone/>
            </a:pPr>
            <a:r>
              <a:rPr lang="en-US" sz="2600" dirty="0" smtClean="0">
                <a:latin typeface="Arial Unicode MS" pitchFamily="34" charset="-128"/>
              </a:rPr>
              <a:t>Ratio increase in the probability is known as the (drum roll)</a:t>
            </a:r>
          </a:p>
          <a:p>
            <a:pPr marL="0" indent="0">
              <a:buNone/>
            </a:pPr>
            <a:r>
              <a:rPr lang="en-US" sz="2600" dirty="0" smtClean="0">
                <a:latin typeface="Arial Unicode MS" pitchFamily="34" charset="-128"/>
              </a:rPr>
              <a:t>Relative risk. </a:t>
            </a:r>
            <a:endParaRPr lang="en-US" sz="2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322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3220">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322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4E54576-C224-4DCC-AE7A-A94E1817996A}" type="slidenum">
              <a:rPr lang="en-US" altLang="en-US"/>
              <a:pPr/>
              <a:t>14</a:t>
            </a:fld>
            <a:endParaRPr lang="en-US" altLang="en-US"/>
          </a:p>
        </p:txBody>
      </p:sp>
      <p:sp>
        <p:nvSpPr>
          <p:cNvPr id="1040386" name="Rectangle 2"/>
          <p:cNvSpPr>
            <a:spLocks noGrp="1" noChangeArrowheads="1"/>
          </p:cNvSpPr>
          <p:nvPr>
            <p:ph type="title"/>
          </p:nvPr>
        </p:nvSpPr>
        <p:spPr/>
        <p:txBody>
          <a:bodyPr/>
          <a:lstStyle/>
          <a:p>
            <a:r>
              <a:rPr lang="en-US"/>
              <a:t>Changing the link function (cont.)</a:t>
            </a:r>
          </a:p>
        </p:txBody>
      </p:sp>
      <p:sp>
        <p:nvSpPr>
          <p:cNvPr id="1040387" name="Rectangle 3"/>
          <p:cNvSpPr>
            <a:spLocks noGrp="1" noChangeArrowheads="1"/>
          </p:cNvSpPr>
          <p:nvPr>
            <p:ph sz="half" idx="2"/>
          </p:nvPr>
        </p:nvSpPr>
        <p:spPr>
          <a:xfrm>
            <a:off x="457200" y="1719263"/>
            <a:ext cx="8229600" cy="4411662"/>
          </a:xfrm>
        </p:spPr>
        <p:txBody>
          <a:bodyPr/>
          <a:lstStyle/>
          <a:p>
            <a:pPr marL="0">
              <a:buFont typeface="Wingdings" pitchFamily="2" charset="2"/>
              <a:buNone/>
            </a:pPr>
            <a:r>
              <a:rPr lang="en-US" sz="2800" dirty="0">
                <a:latin typeface="Arial Unicode MS" pitchFamily="34" charset="-128"/>
              </a:rPr>
              <a:t>To fit a relative risk model for binary data </a:t>
            </a:r>
            <a:r>
              <a:rPr lang="en-US" sz="2800" i="1" dirty="0">
                <a:latin typeface="Arial Unicode MS" pitchFamily="34" charset="-128"/>
              </a:rPr>
              <a:t>with or without clustering </a:t>
            </a:r>
            <a:r>
              <a:rPr lang="en-US" sz="2800" dirty="0">
                <a:latin typeface="Arial Unicode MS" pitchFamily="34" charset="-128"/>
              </a:rPr>
              <a:t> (think of the same question using cross-sectional data) some people recommend the following model.  Why should this work?</a:t>
            </a:r>
          </a:p>
          <a:p>
            <a:pPr>
              <a:buFont typeface="Wingdings" pitchFamily="2" charset="2"/>
              <a:buNone/>
            </a:pPr>
            <a:r>
              <a:rPr lang="en-US" sz="2600" dirty="0" err="1">
                <a:latin typeface="Courier New" pitchFamily="49" charset="0"/>
              </a:rPr>
              <a:t>xtgee</a:t>
            </a:r>
            <a:r>
              <a:rPr lang="en-US" sz="2600" dirty="0">
                <a:latin typeface="Courier New" pitchFamily="49" charset="0"/>
              </a:rPr>
              <a:t> </a:t>
            </a:r>
            <a:r>
              <a:rPr lang="en-US" sz="2600" dirty="0" err="1">
                <a:latin typeface="Courier New" pitchFamily="49" charset="0"/>
              </a:rPr>
              <a:t>lowbirth</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a:latin typeface="Courier New" pitchFamily="49" charset="0"/>
              </a:rPr>
              <a:t>initage</a:t>
            </a:r>
            <a:r>
              <a:rPr lang="en-US" sz="2600" dirty="0">
                <a:latin typeface="Courier New" pitchFamily="49" charset="0"/>
              </a:rPr>
              <a:t>, i(</a:t>
            </a:r>
            <a:r>
              <a:rPr lang="en-US" sz="2600" dirty="0" err="1">
                <a:latin typeface="Courier New" pitchFamily="49" charset="0"/>
              </a:rPr>
              <a:t>momid</a:t>
            </a:r>
            <a:r>
              <a:rPr lang="en-US" sz="2600" dirty="0">
                <a:latin typeface="Courier New" pitchFamily="49" charset="0"/>
              </a:rPr>
              <a:t>) family(</a:t>
            </a:r>
            <a:r>
              <a:rPr lang="en-US" sz="2600" dirty="0" err="1">
                <a:latin typeface="Courier New" pitchFamily="49" charset="0"/>
              </a:rPr>
              <a:t>poisson</a:t>
            </a:r>
            <a:r>
              <a:rPr lang="en-US" sz="2600" dirty="0">
                <a:latin typeface="Courier New" pitchFamily="49" charset="0"/>
              </a:rPr>
              <a:t>) robust</a:t>
            </a:r>
          </a:p>
          <a:p>
            <a:pPr marL="0" indent="0">
              <a:buNone/>
            </a:pPr>
            <a:r>
              <a:rPr lang="en-US" sz="2800" dirty="0" smtClean="0"/>
              <a:t>Log </a:t>
            </a:r>
            <a:r>
              <a:rPr lang="en-US" sz="2800" dirty="0"/>
              <a:t>link doesn’t constrain probabilities to be within (0,1).  So change the distribution, but use robust to fix the incorrect SEs due to the Poisson model.  </a:t>
            </a:r>
          </a:p>
          <a:p>
            <a:pPr marL="0" indent="0">
              <a:buNone/>
            </a:pP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0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15</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228600" y="1368972"/>
            <a:ext cx="8610600" cy="4495800"/>
          </a:xfrm>
        </p:spPr>
        <p:txBody>
          <a:bodyPr/>
          <a:lstStyle/>
          <a:p>
            <a:pPr marL="0" indent="0">
              <a:lnSpc>
                <a:spcPct val="80000"/>
              </a:lnSpc>
              <a:buFont typeface="Wingdings" pitchFamily="2" charset="2"/>
              <a:buNone/>
            </a:pPr>
            <a:r>
              <a:rPr lang="en-US" sz="2400" dirty="0" smtClean="0">
                <a:latin typeface="Arial Unicode MS" pitchFamily="34" charset="-128"/>
              </a:rPr>
              <a:t>Output for binary outcome, log link:</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None/>
            </a:pPr>
            <a:r>
              <a:rPr lang="en-US" sz="1400" dirty="0" err="1" smtClean="0">
                <a:latin typeface="Courier New" pitchFamily="49" charset="0"/>
              </a:rPr>
              <a:t>xtgee</a:t>
            </a:r>
            <a:r>
              <a:rPr lang="en-US" sz="1400" dirty="0" smtClean="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a:t>
            </a:r>
            <a:r>
              <a:rPr lang="en-US" sz="1400" dirty="0">
                <a:solidFill>
                  <a:srgbClr val="FF0000"/>
                </a:solidFill>
                <a:latin typeface="Courier New" pitchFamily="49" charset="0"/>
              </a:rPr>
              <a:t>family(</a:t>
            </a:r>
            <a:r>
              <a:rPr lang="en-US" sz="1400" dirty="0" err="1">
                <a:solidFill>
                  <a:srgbClr val="FF0000"/>
                </a:solidFill>
                <a:latin typeface="Courier New" pitchFamily="49" charset="0"/>
              </a:rPr>
              <a:t>poisson</a:t>
            </a:r>
            <a:r>
              <a:rPr lang="en-US" sz="1400" dirty="0">
                <a:solidFill>
                  <a:srgbClr val="FF0000"/>
                </a:solidFill>
                <a:latin typeface="Courier New" pitchFamily="49" charset="0"/>
              </a:rPr>
              <a:t>) robust </a:t>
            </a:r>
            <a:r>
              <a:rPr lang="en-US" sz="1400" dirty="0" err="1">
                <a:latin typeface="Courier New" pitchFamily="49" charset="0"/>
              </a:rPr>
              <a:t>eform</a:t>
            </a:r>
            <a:endParaRPr lang="en-US" sz="1400" dirty="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log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Poisson                    min =          5</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r>
              <a:rPr lang="en-US" sz="1400" dirty="0">
                <a:latin typeface="Courier New" pitchFamily="49" charset="0"/>
              </a:rPr>
              <a:t>                                                Wald chi2(2)      =      10.44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0.0054</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IRR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.9500198   .0227377    -2.14   0.032     .9064839    .9956465</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.9426217   .0219578    -2.54   0.011      .900553    .9866557</a:t>
            </a:r>
          </a:p>
          <a:p>
            <a:pPr marL="0" indent="0">
              <a:lnSpc>
                <a:spcPct val="80000"/>
              </a:lnSpc>
              <a:buNone/>
            </a:pPr>
            <a:r>
              <a:rPr lang="en-US" sz="1400" dirty="0">
                <a:latin typeface="Courier New" pitchFamily="49" charset="0"/>
              </a:rPr>
              <a:t>       _cons |   1.197149   .4797687     0.45   0.653     .5457846    2.625882</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426435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128FB2B4-1118-47E1-9F84-F4F4C777DA14}" type="slidenum">
              <a:rPr lang="en-US" altLang="en-US"/>
              <a:pPr/>
              <a:t>16</a:t>
            </a:fld>
            <a:endParaRPr lang="en-US" altLang="en-US"/>
          </a:p>
        </p:txBody>
      </p:sp>
      <p:sp>
        <p:nvSpPr>
          <p:cNvPr id="1035266" name="Rectangle 2"/>
          <p:cNvSpPr>
            <a:spLocks noGrp="1" noChangeArrowheads="1"/>
          </p:cNvSpPr>
          <p:nvPr>
            <p:ph type="title"/>
          </p:nvPr>
        </p:nvSpPr>
        <p:spPr>
          <a:xfrm>
            <a:off x="457200" y="-152400"/>
            <a:ext cx="7543800" cy="1295400"/>
          </a:xfrm>
        </p:spPr>
        <p:txBody>
          <a:bodyPr/>
          <a:lstStyle/>
          <a:p>
            <a:r>
              <a:rPr lang="en-US" dirty="0"/>
              <a:t>Modeling practice 1</a:t>
            </a:r>
          </a:p>
        </p:txBody>
      </p:sp>
      <p:sp>
        <p:nvSpPr>
          <p:cNvPr id="1035267" name="Rectangle 3"/>
          <p:cNvSpPr>
            <a:spLocks noGrp="1" noChangeArrowheads="1"/>
          </p:cNvSpPr>
          <p:nvPr>
            <p:ph sz="half" idx="2"/>
          </p:nvPr>
        </p:nvSpPr>
        <p:spPr>
          <a:xfrm>
            <a:off x="457200" y="1143000"/>
            <a:ext cx="8229600" cy="4411662"/>
          </a:xfrm>
          <a:solidFill>
            <a:schemeClr val="bg1"/>
          </a:solidFill>
        </p:spPr>
        <p:txBody>
          <a:bodyPr/>
          <a:lstStyle/>
          <a:p>
            <a:pPr marL="0" indent="0">
              <a:buFont typeface="Wingdings" pitchFamily="2" charset="2"/>
              <a:buNone/>
            </a:pPr>
            <a:r>
              <a:rPr lang="en-US" sz="2600" dirty="0"/>
              <a:t>Epileptics were randomly allocated to a placebo or an anti-seizure drug (</a:t>
            </a:r>
            <a:r>
              <a:rPr lang="en-US" sz="2600" dirty="0" err="1"/>
              <a:t>Progabide</a:t>
            </a:r>
            <a:r>
              <a:rPr lang="en-US" sz="2600" dirty="0"/>
              <a:t>) group.  The number of seizures was recorded during a baseline period and for four periods after beginning treatment.  </a:t>
            </a:r>
            <a:endParaRPr lang="en-US" sz="2600" b="1" i="1" dirty="0"/>
          </a:p>
          <a:p>
            <a:pPr marL="0" indent="0">
              <a:buFont typeface="Wingdings" pitchFamily="2" charset="2"/>
              <a:buNone/>
            </a:pPr>
            <a:r>
              <a:rPr lang="en-US" sz="2600" dirty="0"/>
              <a:t>Is the drug effective at reducing the number of seizures</a:t>
            </a:r>
            <a:r>
              <a:rPr lang="en-US" sz="2600" dirty="0" smtClean="0"/>
              <a:t>?  GEE or mixed model?  What are the family, link, correlation structure, and predictors? </a:t>
            </a:r>
            <a:endParaRPr lang="en-US" sz="2600" dirty="0"/>
          </a:p>
          <a:p>
            <a:pPr marL="1154113" lvl="2">
              <a:buNone/>
            </a:pPr>
            <a:r>
              <a:rPr lang="en-US" sz="2600" dirty="0"/>
              <a:t>GEE/mixed = </a:t>
            </a:r>
            <a:r>
              <a:rPr lang="en-US" sz="2600" dirty="0" smtClean="0"/>
              <a:t>GEE (easier), robust available</a:t>
            </a:r>
            <a:endParaRPr lang="en-US" sz="2600" dirty="0"/>
          </a:p>
          <a:p>
            <a:pPr marL="1154113" lvl="2">
              <a:buNone/>
            </a:pPr>
            <a:r>
              <a:rPr lang="en-US" sz="2600" dirty="0"/>
              <a:t>family = </a:t>
            </a:r>
            <a:r>
              <a:rPr lang="en-US" sz="2600" dirty="0" smtClean="0"/>
              <a:t>Poisson</a:t>
            </a:r>
            <a:endParaRPr lang="en-US" sz="2600" dirty="0"/>
          </a:p>
          <a:p>
            <a:pPr marL="1154113" lvl="2">
              <a:buNone/>
            </a:pPr>
            <a:r>
              <a:rPr lang="en-US" sz="2600" dirty="0"/>
              <a:t>link = </a:t>
            </a:r>
            <a:r>
              <a:rPr lang="en-US" sz="2600" dirty="0" smtClean="0"/>
              <a:t>log</a:t>
            </a:r>
            <a:endParaRPr lang="en-US" sz="2600" dirty="0"/>
          </a:p>
          <a:p>
            <a:pPr marL="1154113" lvl="2">
              <a:buNone/>
            </a:pPr>
            <a:r>
              <a:rPr lang="en-US" sz="2600" dirty="0" err="1"/>
              <a:t>corr</a:t>
            </a:r>
            <a:r>
              <a:rPr lang="en-US" sz="2600" dirty="0"/>
              <a:t> = </a:t>
            </a:r>
            <a:r>
              <a:rPr lang="en-US" sz="2600" dirty="0" smtClean="0"/>
              <a:t>exchangeable with robust</a:t>
            </a:r>
            <a:endParaRPr lang="en-US" sz="2600" dirty="0"/>
          </a:p>
          <a:p>
            <a:pPr marL="1154113" lvl="2">
              <a:buNone/>
            </a:pPr>
            <a:r>
              <a:rPr lang="en-US" sz="2600" dirty="0"/>
              <a:t>predictors = </a:t>
            </a:r>
            <a:r>
              <a:rPr lang="en-US" sz="2600" dirty="0" smtClean="0"/>
              <a:t>treatment, period, interaction</a:t>
            </a:r>
            <a:endParaRPr lang="en-US" sz="2600" dirty="0"/>
          </a:p>
          <a:p>
            <a:pPr marL="0" indent="0">
              <a:buFont typeface="Wingdings" pitchFamily="2" charset="2"/>
              <a:buNone/>
            </a:pPr>
            <a:endParaRPr lang="en-US" sz="2600" dirty="0"/>
          </a:p>
          <a:p>
            <a:pPr marL="0" indent="0">
              <a:buFont typeface="Wingdings" pitchFamily="2" charset="2"/>
              <a:buNone/>
            </a:pP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5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5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526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526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5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2A4905A-1AB0-40FA-8445-CC5F3CC02073}" type="slidenum">
              <a:rPr lang="en-US" altLang="en-US"/>
              <a:pPr/>
              <a:t>17</a:t>
            </a:fld>
            <a:endParaRPr lang="en-US" altLang="en-US"/>
          </a:p>
        </p:txBody>
      </p:sp>
      <p:sp>
        <p:nvSpPr>
          <p:cNvPr id="1036290" name="Rectangle 2"/>
          <p:cNvSpPr>
            <a:spLocks noGrp="1" noChangeArrowheads="1"/>
          </p:cNvSpPr>
          <p:nvPr>
            <p:ph type="title"/>
          </p:nvPr>
        </p:nvSpPr>
        <p:spPr>
          <a:xfrm>
            <a:off x="457200" y="-228600"/>
            <a:ext cx="7543800" cy="1295400"/>
          </a:xfrm>
        </p:spPr>
        <p:txBody>
          <a:bodyPr/>
          <a:lstStyle/>
          <a:p>
            <a:r>
              <a:rPr lang="en-US" dirty="0"/>
              <a:t>Modeling practice 2</a:t>
            </a:r>
          </a:p>
        </p:txBody>
      </p:sp>
      <p:sp>
        <p:nvSpPr>
          <p:cNvPr id="1036291" name="Rectangle 3"/>
          <p:cNvSpPr>
            <a:spLocks noGrp="1" noChangeArrowheads="1"/>
          </p:cNvSpPr>
          <p:nvPr>
            <p:ph sz="half" idx="2"/>
          </p:nvPr>
        </p:nvSpPr>
        <p:spPr>
          <a:xfrm>
            <a:off x="457200" y="1371600"/>
            <a:ext cx="8229600" cy="4411662"/>
          </a:xfrm>
          <a:solidFill>
            <a:schemeClr val="bg1"/>
          </a:solidFill>
        </p:spPr>
        <p:txBody>
          <a:bodyPr/>
          <a:lstStyle/>
          <a:p>
            <a:pPr marL="0" indent="0">
              <a:buNone/>
            </a:pPr>
            <a:r>
              <a:rPr lang="en-US" sz="2600" dirty="0"/>
              <a:t>A quality improvement program was designed to reduce prescription of antibiotics for antibiotic resistant infections in emergency departments. 16 hospitals were randomized to the program or control group.  Is the program effective</a:t>
            </a:r>
            <a:r>
              <a:rPr lang="en-US" sz="2600" dirty="0"/>
              <a:t>? GEE or mixed model?  What are the family, link, correlation structure, and predictors? </a:t>
            </a:r>
          </a:p>
          <a:p>
            <a:pPr marL="1154113" lvl="2">
              <a:buNone/>
            </a:pPr>
            <a:r>
              <a:rPr lang="en-US" sz="2600" dirty="0"/>
              <a:t>GEE/mixed = </a:t>
            </a:r>
            <a:r>
              <a:rPr lang="en-US" sz="2600" dirty="0" smtClean="0"/>
              <a:t>mixed (not enough clusters)</a:t>
            </a:r>
            <a:endParaRPr lang="en-US" sz="2600" dirty="0"/>
          </a:p>
          <a:p>
            <a:pPr marL="1154113" lvl="2">
              <a:buNone/>
            </a:pPr>
            <a:r>
              <a:rPr lang="en-US" sz="2600" dirty="0"/>
              <a:t>family = </a:t>
            </a:r>
            <a:r>
              <a:rPr lang="en-US" sz="2600" dirty="0" smtClean="0"/>
              <a:t>binomial (yes/no antibiotic)</a:t>
            </a:r>
            <a:endParaRPr lang="en-US" sz="2600" dirty="0"/>
          </a:p>
          <a:p>
            <a:pPr marL="1154113" lvl="2">
              <a:buNone/>
            </a:pPr>
            <a:r>
              <a:rPr lang="en-US" sz="2600" dirty="0"/>
              <a:t>link = </a:t>
            </a:r>
            <a:r>
              <a:rPr lang="en-US" sz="2600" dirty="0" smtClean="0"/>
              <a:t>logit or log</a:t>
            </a:r>
            <a:endParaRPr lang="en-US" sz="2600" dirty="0"/>
          </a:p>
          <a:p>
            <a:pPr marL="1154113" lvl="2">
              <a:buNone/>
            </a:pPr>
            <a:r>
              <a:rPr lang="en-US" sz="2600" dirty="0" err="1"/>
              <a:t>corr</a:t>
            </a:r>
            <a:r>
              <a:rPr lang="en-US" sz="2600" dirty="0"/>
              <a:t> = </a:t>
            </a:r>
            <a:r>
              <a:rPr lang="en-US" sz="2600" dirty="0" smtClean="0"/>
              <a:t>random hospital effect</a:t>
            </a:r>
            <a:endParaRPr lang="en-US" sz="2600" dirty="0"/>
          </a:p>
          <a:p>
            <a:pPr marL="1154113" lvl="2">
              <a:buNone/>
            </a:pPr>
            <a:r>
              <a:rPr lang="en-US" sz="2600" dirty="0"/>
              <a:t>predictors = </a:t>
            </a:r>
            <a:r>
              <a:rPr lang="en-US" sz="2600" dirty="0" smtClean="0"/>
              <a:t>treatment, before/after, </a:t>
            </a:r>
            <a:r>
              <a:rPr lang="en-US" sz="2600" dirty="0"/>
              <a:t>interaction</a:t>
            </a:r>
          </a:p>
          <a:p>
            <a:pPr marL="0" indent="0">
              <a:buFont typeface="Wingdings" pitchFamily="2" charset="2"/>
              <a:buNone/>
            </a:pPr>
            <a:endParaRPr lang="en-US" sz="2600" dirty="0"/>
          </a:p>
          <a:p>
            <a:pPr marL="0" indent="0">
              <a:buFont typeface="Wingdings" pitchFamily="2" charset="2"/>
              <a:buNone/>
            </a:pP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6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6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629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629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6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AA00289-D943-4EB0-91A7-05D6E8658D0E}" type="slidenum">
              <a:rPr lang="en-US" altLang="en-US"/>
              <a:pPr/>
              <a:t>18</a:t>
            </a:fld>
            <a:endParaRPr lang="en-US" altLang="en-US"/>
          </a:p>
        </p:txBody>
      </p:sp>
      <p:sp>
        <p:nvSpPr>
          <p:cNvPr id="1044482" name="Rectangle 2"/>
          <p:cNvSpPr>
            <a:spLocks noGrp="1" noChangeArrowheads="1"/>
          </p:cNvSpPr>
          <p:nvPr>
            <p:ph type="title"/>
          </p:nvPr>
        </p:nvSpPr>
        <p:spPr>
          <a:xfrm>
            <a:off x="457200" y="-304800"/>
            <a:ext cx="7543800" cy="1295400"/>
          </a:xfrm>
        </p:spPr>
        <p:txBody>
          <a:bodyPr/>
          <a:lstStyle/>
          <a:p>
            <a:r>
              <a:rPr lang="en-US" dirty="0"/>
              <a:t>Modeling practice 3</a:t>
            </a:r>
          </a:p>
        </p:txBody>
      </p:sp>
      <p:sp>
        <p:nvSpPr>
          <p:cNvPr id="1044483" name="Rectangle 3"/>
          <p:cNvSpPr>
            <a:spLocks noGrp="1" noChangeArrowheads="1"/>
          </p:cNvSpPr>
          <p:nvPr>
            <p:ph sz="half" idx="2"/>
          </p:nvPr>
        </p:nvSpPr>
        <p:spPr>
          <a:xfrm>
            <a:off x="457200" y="1066800"/>
            <a:ext cx="8229600" cy="4411662"/>
          </a:xfrm>
          <a:solidFill>
            <a:schemeClr val="bg1"/>
          </a:solidFill>
        </p:spPr>
        <p:txBody>
          <a:bodyPr/>
          <a:lstStyle/>
          <a:p>
            <a:pPr marL="0" indent="0">
              <a:buNone/>
            </a:pPr>
            <a:r>
              <a:rPr lang="en-US" sz="2600" dirty="0"/>
              <a:t>The OAI is a longitudinal cohort study of osteoarthritis.  ~5000 participants were studied yearly for 5 years.  Is  </a:t>
            </a:r>
            <a:r>
              <a:rPr lang="en-US" sz="2600" dirty="0" smtClean="0"/>
              <a:t>sex</a:t>
            </a:r>
            <a:r>
              <a:rPr lang="en-US" sz="2600" dirty="0" smtClean="0"/>
              <a:t>,  </a:t>
            </a:r>
            <a:r>
              <a:rPr lang="en-US" sz="2600" dirty="0"/>
              <a:t>presence of a lesion on the MRI, or race associated with the change in pain over time?  Pain is assessed using a numerical scale called the WOMAC. </a:t>
            </a:r>
            <a:r>
              <a:rPr lang="en-US" sz="2600" dirty="0"/>
              <a:t>GEE or mixed model?  What are the family, link, correlation structure, and predictors? </a:t>
            </a:r>
          </a:p>
          <a:p>
            <a:pPr marL="1154113" lvl="2">
              <a:buNone/>
            </a:pPr>
            <a:r>
              <a:rPr lang="en-US" sz="2600" dirty="0"/>
              <a:t>GEE/mixed = GEE (easier), robust available</a:t>
            </a:r>
          </a:p>
          <a:p>
            <a:pPr marL="1154113" lvl="2">
              <a:buNone/>
            </a:pPr>
            <a:r>
              <a:rPr lang="en-US" sz="2600" dirty="0"/>
              <a:t>family = </a:t>
            </a:r>
            <a:r>
              <a:rPr lang="en-US" sz="2600" dirty="0" smtClean="0"/>
              <a:t>Gaussian</a:t>
            </a:r>
            <a:endParaRPr lang="en-US" sz="2600" dirty="0"/>
          </a:p>
          <a:p>
            <a:pPr marL="1154113" lvl="2">
              <a:buNone/>
            </a:pPr>
            <a:r>
              <a:rPr lang="en-US" sz="2600" dirty="0"/>
              <a:t>link = </a:t>
            </a:r>
            <a:r>
              <a:rPr lang="en-US" sz="2600" dirty="0" smtClean="0"/>
              <a:t>identity</a:t>
            </a:r>
            <a:endParaRPr lang="en-US" sz="2600" dirty="0"/>
          </a:p>
          <a:p>
            <a:pPr marL="1154113" lvl="2">
              <a:buNone/>
            </a:pPr>
            <a:r>
              <a:rPr lang="en-US" sz="2600" dirty="0" err="1"/>
              <a:t>corr</a:t>
            </a:r>
            <a:r>
              <a:rPr lang="en-US" sz="2600" dirty="0"/>
              <a:t> = </a:t>
            </a:r>
            <a:r>
              <a:rPr lang="en-US" sz="2600" dirty="0" smtClean="0"/>
              <a:t>exchangeable with robust</a:t>
            </a:r>
            <a:endParaRPr lang="en-US" sz="2600" dirty="0"/>
          </a:p>
          <a:p>
            <a:pPr marL="1154113" lvl="2">
              <a:buNone/>
            </a:pPr>
            <a:r>
              <a:rPr lang="en-US" sz="2600" dirty="0"/>
              <a:t>predictors = </a:t>
            </a:r>
            <a:r>
              <a:rPr lang="en-US" sz="2600" dirty="0" smtClean="0"/>
              <a:t>sex, MRI lesion, race, time, race X time interaction, sex X time interaction </a:t>
            </a:r>
            <a:endParaRPr lang="en-US" sz="2600" dirty="0"/>
          </a:p>
          <a:p>
            <a:pPr marL="0" indent="0">
              <a:buFont typeface="Wingdings" pitchFamily="2" charset="2"/>
              <a:buNone/>
            </a:pPr>
            <a:endParaRPr lang="en-US" sz="2600" dirty="0"/>
          </a:p>
          <a:p>
            <a:pPr marL="0" indent="0">
              <a:buFont typeface="Wingdings" pitchFamily="2" charset="2"/>
              <a:buNone/>
            </a:pP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4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48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448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444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908E6C-941F-4202-ADDF-F6E8BDF9678F}" type="slidenum">
              <a:rPr lang="en-US" altLang="en-US"/>
              <a:pPr/>
              <a:t>19</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8305800" cy="5334000"/>
          </a:xfrm>
        </p:spPr>
        <p:txBody>
          <a:bodyPr/>
          <a:lstStyle/>
          <a:p>
            <a:pPr>
              <a:lnSpc>
                <a:spcPct val="80000"/>
              </a:lnSpc>
            </a:pPr>
            <a:r>
              <a:rPr lang="en-US" sz="2400" dirty="0"/>
              <a:t>Hierarchical data structures are common.</a:t>
            </a:r>
          </a:p>
          <a:p>
            <a:pPr>
              <a:lnSpc>
                <a:spcPct val="80000"/>
              </a:lnSpc>
            </a:pPr>
            <a:r>
              <a:rPr lang="en-US" sz="2400" dirty="0"/>
              <a:t>Lead to correlated data.</a:t>
            </a:r>
          </a:p>
          <a:p>
            <a:pPr>
              <a:lnSpc>
                <a:spcPct val="80000"/>
              </a:lnSpc>
            </a:pPr>
            <a:r>
              <a:rPr lang="en-US" sz="2400" dirty="0"/>
              <a:t>Ignoring the correlation can be a serious error.</a:t>
            </a:r>
          </a:p>
          <a:p>
            <a:pPr>
              <a:lnSpc>
                <a:spcPct val="80000"/>
              </a:lnSpc>
            </a:pPr>
            <a:r>
              <a:rPr lang="en-US" sz="2400" dirty="0" err="1">
                <a:latin typeface="Courier New" pitchFamily="49" charset="0"/>
              </a:rPr>
              <a:t>xtgee</a:t>
            </a:r>
            <a:r>
              <a:rPr lang="en-US" sz="2400" dirty="0">
                <a:latin typeface="Courier New" pitchFamily="49" charset="0"/>
              </a:rPr>
              <a:t> </a:t>
            </a:r>
            <a:r>
              <a:rPr lang="en-US" sz="2400" dirty="0"/>
              <a:t>can handle single level of clustering and a variety of outcome types. </a:t>
            </a:r>
          </a:p>
          <a:p>
            <a:pPr>
              <a:lnSpc>
                <a:spcPct val="80000"/>
              </a:lnSpc>
            </a:pPr>
            <a:r>
              <a:rPr lang="en-US" sz="2400" dirty="0" smtClean="0">
                <a:latin typeface="Courier New" pitchFamily="49" charset="0"/>
              </a:rPr>
              <a:t>mixed</a:t>
            </a:r>
            <a:r>
              <a:rPr lang="en-US" sz="2400" dirty="0" smtClean="0"/>
              <a:t> </a:t>
            </a:r>
            <a:r>
              <a:rPr lang="en-US" sz="2400" dirty="0"/>
              <a:t>can handle multiple levels for normally distributed data. </a:t>
            </a:r>
          </a:p>
          <a:p>
            <a:pPr>
              <a:lnSpc>
                <a:spcPct val="80000"/>
              </a:lnSpc>
            </a:pPr>
            <a:r>
              <a:rPr lang="en-US" sz="2400" dirty="0"/>
              <a:t>Not discussed in class:  </a:t>
            </a:r>
            <a:r>
              <a:rPr lang="en-US" sz="2400" dirty="0" err="1" smtClean="0">
                <a:latin typeface="Courier New" pitchFamily="49" charset="0"/>
              </a:rPr>
              <a:t>melogit</a:t>
            </a:r>
            <a:r>
              <a:rPr lang="en-US" sz="2400" dirty="0" smtClean="0"/>
              <a:t> </a:t>
            </a:r>
            <a:r>
              <a:rPr lang="en-US" sz="2400" dirty="0"/>
              <a:t>and </a:t>
            </a:r>
            <a:r>
              <a:rPr lang="en-US" sz="2400" dirty="0" err="1" smtClean="0">
                <a:latin typeface="Courier New" pitchFamily="49" charset="0"/>
              </a:rPr>
              <a:t>mepoisson</a:t>
            </a:r>
            <a:r>
              <a:rPr lang="en-US" sz="2400" dirty="0" smtClean="0"/>
              <a:t> </a:t>
            </a:r>
            <a:r>
              <a:rPr lang="en-US" sz="2400" dirty="0"/>
              <a:t>can handle </a:t>
            </a:r>
            <a:r>
              <a:rPr lang="en-US" sz="2400" dirty="0" smtClean="0"/>
              <a:t>multiple </a:t>
            </a:r>
            <a:r>
              <a:rPr lang="en-US" sz="2400" dirty="0"/>
              <a:t>levels of clustering for binary and Poisson outcomes.  Random effects models and robust SEs are also available for time-to-event data. </a:t>
            </a:r>
          </a:p>
          <a:p>
            <a:pPr>
              <a:lnSpc>
                <a:spcPct val="80000"/>
              </a:lnSpc>
            </a:pPr>
            <a:r>
              <a:rPr lang="en-US" sz="2400" dirty="0"/>
              <a:t>GEE methods have the advantage of robust SEs.</a:t>
            </a:r>
          </a:p>
          <a:p>
            <a:pPr>
              <a:lnSpc>
                <a:spcPct val="80000"/>
              </a:lnSpc>
            </a:pPr>
            <a:r>
              <a:rPr lang="en-US" sz="2400" dirty="0" smtClean="0"/>
              <a:t>Mixed </a:t>
            </a:r>
            <a:r>
              <a:rPr lang="en-US" sz="2400" dirty="0"/>
              <a:t>effects models have the advantage of being able to </a:t>
            </a:r>
            <a:r>
              <a:rPr lang="en-US" sz="2400" dirty="0" smtClean="0"/>
              <a:t>handle more general types of designs and </a:t>
            </a:r>
            <a:r>
              <a:rPr lang="en-US" sz="2400" dirty="0"/>
              <a:t>partition variability.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870B718-DDF0-42E1-B0F6-66C7AE31B706}"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dirty="0" smtClean="0"/>
              <a:t>Last time</a:t>
            </a:r>
            <a:endParaRPr lang="en-US" dirty="0"/>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a:t>More on </a:t>
            </a:r>
            <a:r>
              <a:rPr lang="en-US" b="1" dirty="0" smtClean="0">
                <a:latin typeface="Courier New" panose="02070309020205020404" pitchFamily="49" charset="0"/>
                <a:cs typeface="Courier New" panose="02070309020205020404" pitchFamily="49" charset="0"/>
              </a:rPr>
              <a:t>mixed </a:t>
            </a:r>
            <a:r>
              <a:rPr lang="en-US" dirty="0" smtClean="0">
                <a:latin typeface="Courier New" panose="02070309020205020404" pitchFamily="49" charset="0"/>
                <a:cs typeface="Courier New" panose="02070309020205020404" pitchFamily="49" charset="0"/>
              </a:rPr>
              <a:t>and </a:t>
            </a:r>
            <a:r>
              <a:rPr lang="en-US" b="1" dirty="0" err="1" smtClean="0">
                <a:latin typeface="Courier New" panose="02070309020205020404" pitchFamily="49" charset="0"/>
                <a:cs typeface="Courier New" panose="02070309020205020404" pitchFamily="49" charset="0"/>
              </a:rPr>
              <a:t>xtgee</a:t>
            </a:r>
            <a:endParaRPr lang="en-US" b="1" dirty="0">
              <a:latin typeface="Courier New" panose="02070309020205020404" pitchFamily="49" charset="0"/>
              <a:cs typeface="Courier New" panose="02070309020205020404" pitchFamily="49" charset="0"/>
            </a:endParaRPr>
          </a:p>
          <a:p>
            <a:pPr marL="571500" indent="-571500">
              <a:lnSpc>
                <a:spcPct val="90000"/>
              </a:lnSpc>
              <a:buSzTx/>
              <a:buFont typeface="Monotype Sorts" pitchFamily="2" charset="2"/>
              <a:buAutoNum type="arabicPeriod"/>
            </a:pPr>
            <a:r>
              <a:rPr lang="en-US" dirty="0"/>
              <a:t>Examples</a:t>
            </a:r>
          </a:p>
          <a:p>
            <a:pPr marL="571500" indent="-571500">
              <a:lnSpc>
                <a:spcPct val="90000"/>
              </a:lnSpc>
              <a:buSzTx/>
              <a:buFont typeface="Monotype Sorts" pitchFamily="2" charset="2"/>
              <a:buAutoNum type="arabicPeriod"/>
            </a:pPr>
            <a:r>
              <a:rPr lang="en-US" dirty="0"/>
              <a:t>Robust standard </a:t>
            </a:r>
            <a:r>
              <a:rPr lang="en-US" dirty="0" smtClean="0"/>
              <a:t>errors</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870B718-DDF0-42E1-B0F6-66C7AE31B706}" type="slidenum">
              <a:rPr lang="en-US" altLang="en-US"/>
              <a:pPr/>
              <a:t>3</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smtClean="0"/>
              <a:t>Binary </a:t>
            </a:r>
            <a:r>
              <a:rPr lang="en-US" dirty="0"/>
              <a:t>outcomes</a:t>
            </a:r>
          </a:p>
          <a:p>
            <a:pPr marL="571500" indent="-571500">
              <a:lnSpc>
                <a:spcPct val="90000"/>
              </a:lnSpc>
              <a:buSzTx/>
              <a:buFont typeface="Monotype Sorts" pitchFamily="2" charset="2"/>
              <a:buAutoNum type="arabicPeriod"/>
            </a:pPr>
            <a:r>
              <a:rPr lang="en-US" dirty="0"/>
              <a:t>Changing the link function</a:t>
            </a:r>
          </a:p>
          <a:p>
            <a:pPr marL="571500" indent="-571500">
              <a:lnSpc>
                <a:spcPct val="90000"/>
              </a:lnSpc>
              <a:buSzTx/>
              <a:buFont typeface="Monotype Sorts" pitchFamily="2" charset="2"/>
              <a:buAutoNum type="arabicPeriod"/>
            </a:pPr>
            <a:r>
              <a:rPr lang="en-US" dirty="0"/>
              <a:t>Modeling practice</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321120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46BCB88-9129-4497-B5CE-19302FF3CFE1}" type="slidenum">
              <a:rPr lang="en-US" altLang="en-US"/>
              <a:pPr/>
              <a:t>4</a:t>
            </a:fld>
            <a:endParaRPr lang="en-US" altLang="en-US"/>
          </a:p>
        </p:txBody>
      </p:sp>
      <p:sp>
        <p:nvSpPr>
          <p:cNvPr id="1002498" name="Rectangle 2"/>
          <p:cNvSpPr>
            <a:spLocks noGrp="1" noChangeArrowheads="1"/>
          </p:cNvSpPr>
          <p:nvPr>
            <p:ph type="title"/>
          </p:nvPr>
        </p:nvSpPr>
        <p:spPr/>
        <p:txBody>
          <a:bodyPr/>
          <a:lstStyle/>
          <a:p>
            <a:r>
              <a:rPr lang="en-US"/>
              <a:t>Binary outcomes/logistic regression</a:t>
            </a:r>
            <a:endParaRPr lang="en-US">
              <a:latin typeface="Courier New" pitchFamily="49" charset="0"/>
            </a:endParaRPr>
          </a:p>
        </p:txBody>
      </p:sp>
      <p:sp>
        <p:nvSpPr>
          <p:cNvPr id="1002499" name="Rectangle 3"/>
          <p:cNvSpPr>
            <a:spLocks noGrp="1" noChangeArrowheads="1"/>
          </p:cNvSpPr>
          <p:nvPr>
            <p:ph type="body" idx="1"/>
          </p:nvPr>
        </p:nvSpPr>
        <p:spPr/>
        <p:txBody>
          <a:bodyPr/>
          <a:lstStyle/>
          <a:p>
            <a:pPr>
              <a:lnSpc>
                <a:spcPct val="80000"/>
              </a:lnSpc>
            </a:pPr>
            <a:r>
              <a:rPr lang="en-US" sz="2600" dirty="0"/>
              <a:t>Now let’s take a look at the use of </a:t>
            </a:r>
            <a:r>
              <a:rPr lang="en-US" sz="2600" dirty="0" err="1"/>
              <a:t>xtgee</a:t>
            </a:r>
            <a:r>
              <a:rPr lang="en-US" sz="2600" dirty="0"/>
              <a:t> for clustered logistic regression.  I took the Georgia babies data set and </a:t>
            </a:r>
            <a:r>
              <a:rPr lang="en-US" sz="2600" dirty="0" smtClean="0"/>
              <a:t>dichotomized </a:t>
            </a:r>
            <a:r>
              <a:rPr lang="en-US" sz="2600" dirty="0"/>
              <a:t>it as to whether birthweight was above or below 3000 grams.</a:t>
            </a:r>
          </a:p>
          <a:p>
            <a:pPr>
              <a:lnSpc>
                <a:spcPct val="80000"/>
              </a:lnSpc>
            </a:pPr>
            <a:endParaRPr lang="en-US" sz="2600" dirty="0"/>
          </a:p>
          <a:p>
            <a:pPr>
              <a:lnSpc>
                <a:spcPct val="80000"/>
              </a:lnSpc>
            </a:pPr>
            <a:r>
              <a:rPr lang="en-US" sz="2600" dirty="0"/>
              <a:t>What options do we use </a:t>
            </a:r>
            <a:r>
              <a:rPr lang="en-US" sz="2600" dirty="0" smtClean="0"/>
              <a:t>now for family, link and correlation structure?</a:t>
            </a:r>
            <a:endParaRPr lang="en-US" sz="2600" dirty="0"/>
          </a:p>
          <a:p>
            <a:pPr>
              <a:lnSpc>
                <a:spcPct val="80000"/>
              </a:lnSpc>
              <a:buFont typeface="Wingdings" pitchFamily="2" charset="2"/>
              <a:buNone/>
            </a:pPr>
            <a:endParaRPr lang="en-US" sz="2600" dirty="0"/>
          </a:p>
          <a:p>
            <a:pPr lvl="2">
              <a:lnSpc>
                <a:spcPct val="80000"/>
              </a:lnSpc>
              <a:buFont typeface="Wingdings" pitchFamily="2" charset="2"/>
              <a:buNone/>
            </a:pPr>
            <a:r>
              <a:rPr lang="en-US" sz="2600" dirty="0"/>
              <a:t>family = </a:t>
            </a:r>
            <a:r>
              <a:rPr lang="en-US" sz="2600" dirty="0" smtClean="0"/>
              <a:t>binomial</a:t>
            </a:r>
            <a:endParaRPr lang="en-US" sz="2600" dirty="0"/>
          </a:p>
          <a:p>
            <a:pPr lvl="2">
              <a:lnSpc>
                <a:spcPct val="80000"/>
              </a:lnSpc>
              <a:buFont typeface="Wingdings" pitchFamily="2" charset="2"/>
              <a:buNone/>
            </a:pPr>
            <a:r>
              <a:rPr lang="en-US" sz="2600" dirty="0"/>
              <a:t>link = </a:t>
            </a:r>
            <a:r>
              <a:rPr lang="en-US" sz="2600" dirty="0" smtClean="0"/>
              <a:t>logit</a:t>
            </a:r>
            <a:endParaRPr lang="en-US" sz="2600" dirty="0"/>
          </a:p>
          <a:p>
            <a:pPr lvl="2">
              <a:lnSpc>
                <a:spcPct val="80000"/>
              </a:lnSpc>
              <a:buFont typeface="Wingdings" pitchFamily="2" charset="2"/>
              <a:buNone/>
            </a:pPr>
            <a:r>
              <a:rPr lang="en-US" sz="2600" dirty="0" err="1"/>
              <a:t>corr</a:t>
            </a:r>
            <a:r>
              <a:rPr lang="en-US" sz="2600" dirty="0"/>
              <a:t> = </a:t>
            </a:r>
            <a:r>
              <a:rPr lang="en-US" sz="2600" dirty="0" smtClean="0"/>
              <a:t>exchangeable</a:t>
            </a:r>
            <a:endParaRPr lang="en-US" sz="2600" dirty="0"/>
          </a:p>
          <a:p>
            <a:pPr lvl="2">
              <a:lnSpc>
                <a:spcPct val="80000"/>
              </a:lnSpc>
            </a:pP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2499">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2499">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24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5</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304800" y="1219200"/>
            <a:ext cx="9144000" cy="4411663"/>
          </a:xfrm>
        </p:spPr>
        <p:txBody>
          <a:bodyPr/>
          <a:lstStyle/>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family(binomial)</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11.30</a:t>
            </a:r>
          </a:p>
          <a:p>
            <a:pPr marL="0" indent="0">
              <a:lnSpc>
                <a:spcPct val="80000"/>
              </a:lnSpc>
              <a:buFont typeface="Wingdings" pitchFamily="2" charset="2"/>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0.0035</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lowbirth</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-.0829363   .0390214     -2.125   0.034       -.159417   -.0064557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-.089028   .0337755     -2.636   0.008      -.1552267   -.0228293</a:t>
            </a:r>
          </a:p>
          <a:p>
            <a:pPr marL="0" indent="0">
              <a:lnSpc>
                <a:spcPct val="80000"/>
              </a:lnSpc>
              <a:buFont typeface="Wingdings" pitchFamily="2" charset="2"/>
              <a:buNone/>
            </a:pPr>
            <a:r>
              <a:rPr lang="en-US" sz="1400" dirty="0">
                <a:latin typeface="Courier New" pitchFamily="49" charset="0"/>
              </a:rPr>
              <a:t>   _cons |   1.267884   .6036077      2.101   0.036       .0848346    2.450933</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spcBef>
                <a:spcPts val="1200"/>
              </a:spcBef>
              <a:spcAft>
                <a:spcPts val="300"/>
              </a:spcAft>
              <a:buFont typeface="Wingdings" pitchFamily="2" charset="2"/>
              <a:buNone/>
            </a:pPr>
            <a:r>
              <a:rPr lang="en-US" sz="2400" dirty="0">
                <a:latin typeface="Arial Unicode MS" pitchFamily="34" charset="-128"/>
              </a:rPr>
              <a:t>How does this compare to the continuous data fit?</a:t>
            </a:r>
          </a:p>
          <a:p>
            <a:pPr marL="0" indent="0">
              <a:lnSpc>
                <a:spcPct val="80000"/>
              </a:lnSpc>
              <a:buFont typeface="Wingdings" pitchFamily="2" charset="2"/>
              <a:buNone/>
            </a:pPr>
            <a:r>
              <a:rPr lang="en-US" sz="2400" dirty="0">
                <a:latin typeface="Arial Unicode MS" pitchFamily="34" charset="-128"/>
              </a:rPr>
              <a:t>OK to assume exchangeable?</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66D9429-B377-4D9B-A527-5303EAAA86D0}" type="slidenum">
              <a:rPr lang="en-US" altLang="en-US"/>
              <a:pPr/>
              <a:t>6</a:t>
            </a:fld>
            <a:endParaRPr lang="en-US" altLang="en-US"/>
          </a:p>
        </p:txBody>
      </p:sp>
      <p:sp>
        <p:nvSpPr>
          <p:cNvPr id="1030146" name="Rectangle 2"/>
          <p:cNvSpPr>
            <a:spLocks noGrp="1" noChangeArrowheads="1"/>
          </p:cNvSpPr>
          <p:nvPr>
            <p:ph type="title"/>
          </p:nvPr>
        </p:nvSpPr>
        <p:spPr>
          <a:xfrm>
            <a:off x="457200" y="-304800"/>
            <a:ext cx="7543800" cy="1295400"/>
          </a:xfrm>
        </p:spPr>
        <p:txBody>
          <a:bodyPr/>
          <a:lstStyle/>
          <a:p>
            <a:r>
              <a:rPr lang="en-US"/>
              <a:t>Binary outcomes:  robust option</a:t>
            </a:r>
          </a:p>
        </p:txBody>
      </p:sp>
      <p:sp>
        <p:nvSpPr>
          <p:cNvPr id="1030147" name="Rectangle 3"/>
          <p:cNvSpPr>
            <a:spLocks noGrp="1" noChangeArrowheads="1"/>
          </p:cNvSpPr>
          <p:nvPr>
            <p:ph type="body" idx="1"/>
          </p:nvPr>
        </p:nvSpPr>
        <p:spPr>
          <a:xfrm>
            <a:off x="152400" y="1447800"/>
            <a:ext cx="9144000" cy="4411663"/>
          </a:xfrm>
        </p:spPr>
        <p:txBody>
          <a:bodyPr/>
          <a:lstStyle/>
          <a:p>
            <a:pPr marL="0" indent="0">
              <a:lnSpc>
                <a:spcPct val="80000"/>
              </a:lnSpc>
              <a:buFont typeface="Wingdings" pitchFamily="2" charset="2"/>
              <a:buNone/>
            </a:pPr>
            <a:r>
              <a:rPr lang="en-US" sz="1400">
                <a:latin typeface="Courier New" pitchFamily="49" charset="0"/>
              </a:rPr>
              <a:t>xtgee lowbirth birthord initag, i(momid) family(bino) robust</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logit      Obs per group: min =         5</a:t>
            </a:r>
          </a:p>
          <a:p>
            <a:pPr marL="0" indent="0">
              <a:lnSpc>
                <a:spcPct val="80000"/>
              </a:lnSpc>
              <a:buFont typeface="Wingdings" pitchFamily="2" charset="2"/>
              <a:buNone/>
            </a:pPr>
            <a:r>
              <a:rPr lang="en-US" sz="1400">
                <a:latin typeface="Courier New" pitchFamily="49" charset="0"/>
              </a:rPr>
              <a:t>Family:                           binomial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10.64</a:t>
            </a:r>
          </a:p>
          <a:p>
            <a:pPr marL="0" indent="0">
              <a:lnSpc>
                <a:spcPct val="80000"/>
              </a:lnSpc>
              <a:buFont typeface="Wingdings" pitchFamily="2" charset="2"/>
              <a:buNone/>
            </a:pPr>
            <a:r>
              <a:rPr lang="en-US" sz="1400">
                <a:latin typeface="Courier New" pitchFamily="49" charset="0"/>
              </a:rPr>
              <a:t>Scale parameter:                         1      Prob &gt; chi2        =    0.0049</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                                  (Std. Err. adjusted for clustering on momid)</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             Semi-robust</a:t>
            </a:r>
          </a:p>
          <a:p>
            <a:pPr marL="0" indent="0">
              <a:lnSpc>
                <a:spcPct val="80000"/>
              </a:lnSpc>
              <a:buFont typeface="Wingdings" pitchFamily="2" charset="2"/>
              <a:buNone/>
            </a:pPr>
            <a:r>
              <a:rPr lang="en-US" sz="1400">
                <a:latin typeface="Courier New" pitchFamily="49" charset="0"/>
              </a:rPr>
              <a:t>    lowbirth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birthord |  -.0829363   .0384829    -2.16   0.031    -.1583614   -.0075113</a:t>
            </a:r>
          </a:p>
          <a:p>
            <a:pPr marL="0" indent="0">
              <a:lnSpc>
                <a:spcPct val="80000"/>
              </a:lnSpc>
              <a:buFont typeface="Wingdings" pitchFamily="2" charset="2"/>
              <a:buNone/>
            </a:pPr>
            <a:r>
              <a:rPr lang="en-US" sz="1400">
                <a:latin typeface="Courier New" pitchFamily="49" charset="0"/>
              </a:rPr>
              <a:t>     initage |   -.089028   .0341776    -2.60   0.009    -.1560149   -.0220412</a:t>
            </a:r>
          </a:p>
          <a:p>
            <a:pPr marL="0" indent="0">
              <a:lnSpc>
                <a:spcPct val="80000"/>
              </a:lnSpc>
              <a:buFont typeface="Wingdings" pitchFamily="2" charset="2"/>
              <a:buNone/>
            </a:pPr>
            <a:r>
              <a:rPr lang="en-US" sz="1400">
                <a:latin typeface="Courier New" pitchFamily="49" charset="0"/>
              </a:rPr>
              <a:t>       _cons |   1.267884   .6099252     2.08   0.038     .0724524    2.463315</a:t>
            </a:r>
          </a:p>
          <a:p>
            <a:pPr marL="0" indent="0">
              <a:lnSpc>
                <a:spcPct val="80000"/>
              </a:lnSpc>
              <a:buFont typeface="Wingdings" pitchFamily="2" charset="2"/>
              <a:buNone/>
            </a:pPr>
            <a:r>
              <a:rPr lang="en-US" sz="1400">
                <a:latin typeface="Courier New" pitchFamily="49" charset="0"/>
              </a:rPr>
              <a:t>------------------------------------------------------------------------------</a:t>
            </a:r>
            <a:endParaRPr lang="en-US" sz="2400">
              <a:latin typeface="Arial Unicode MS" pitchFamily="34" charset="-128"/>
            </a:endParaRP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500">
              <a:latin typeface="Courier New" pitchFamily="49"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7</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16727" y="1828800"/>
            <a:ext cx="9144000" cy="4411663"/>
          </a:xfrm>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robust </a:t>
            </a:r>
            <a:r>
              <a:rPr lang="en-US" sz="1400" dirty="0" err="1">
                <a:solidFill>
                  <a:srgbClr val="FF0000"/>
                </a:solidFill>
                <a:latin typeface="Courier New" pitchFamily="49" charset="0"/>
              </a:rPr>
              <a:t>ef</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Correlation:                  exchangeable                     max =         5</a:t>
            </a:r>
          </a:p>
          <a:p>
            <a:pPr marL="0" indent="0">
              <a:lnSpc>
                <a:spcPct val="80000"/>
              </a:lnSpc>
              <a:buNone/>
            </a:pPr>
            <a:r>
              <a:rPr lang="en-US" sz="1400" dirty="0">
                <a:latin typeface="Courier New" pitchFamily="49" charset="0"/>
              </a:rPr>
              <a:t>                                                Wald chi2(2)       =     10.64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0.0049</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initage</a:t>
            </a:r>
            <a:r>
              <a:rPr lang="en-US" sz="1400" dirty="0" smtClean="0">
                <a:latin typeface="Courier New" pitchFamily="49" charset="0"/>
              </a:rPr>
              <a:t> </a:t>
            </a:r>
            <a:r>
              <a:rPr lang="en-US" sz="1400" dirty="0">
                <a:latin typeface="Courier New" pitchFamily="49" charset="0"/>
              </a:rPr>
              <a:t>|   .9148199   .0312663    -2.60   0.009     .8555464    .</a:t>
            </a:r>
            <a:r>
              <a:rPr lang="en-US" sz="1400" dirty="0" smtClean="0">
                <a:latin typeface="Courier New" pitchFamily="49" charset="0"/>
              </a:rPr>
              <a:t>9781999</a:t>
            </a:r>
          </a:p>
          <a:p>
            <a:pPr marL="0" indent="0">
              <a:lnSpc>
                <a:spcPct val="80000"/>
              </a:lnSpc>
              <a:buNone/>
            </a:pPr>
            <a:r>
              <a:rPr lang="en-US" sz="1400" dirty="0">
                <a:latin typeface="Courier New" pitchFamily="49" charset="0"/>
              </a:rPr>
              <a:t> </a:t>
            </a:r>
            <a:r>
              <a:rPr lang="en-US" sz="1400" dirty="0" smtClean="0">
                <a:latin typeface="Courier New" pitchFamily="49" charset="0"/>
              </a:rPr>
              <a:t>   </a:t>
            </a:r>
            <a:r>
              <a:rPr lang="en-US" sz="1400" dirty="0" err="1" smtClean="0">
                <a:latin typeface="Courier New" pitchFamily="49" charset="0"/>
              </a:rPr>
              <a:t>birthord</a:t>
            </a:r>
            <a:r>
              <a:rPr lang="en-US" sz="1400" dirty="0" smtClean="0">
                <a:latin typeface="Courier New" pitchFamily="49" charset="0"/>
              </a:rPr>
              <a:t> </a:t>
            </a:r>
            <a:r>
              <a:rPr lang="en-US" sz="1400" dirty="0">
                <a:latin typeface="Courier New" pitchFamily="49" charset="0"/>
              </a:rPr>
              <a:t>|   .9204098     .03542    -2.16   0.031     .8535413    .9925168</a:t>
            </a:r>
          </a:p>
          <a:p>
            <a:pPr marL="0" indent="0">
              <a:lnSpc>
                <a:spcPct val="80000"/>
              </a:lnSpc>
              <a:buNone/>
            </a:pPr>
            <a:r>
              <a:rPr lang="en-US" sz="1400" dirty="0" smtClean="0">
                <a:latin typeface="Courier New" pitchFamily="49" charset="0"/>
              </a:rPr>
              <a:t>       </a:t>
            </a:r>
            <a:r>
              <a:rPr lang="en-US" sz="1400" dirty="0">
                <a:latin typeface="Courier New" pitchFamily="49" charset="0"/>
              </a:rPr>
              <a:t>_cons |   3.553325   2.167263     2.08   0.038     1.075142    11.74368</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extLst>
      <p:ext uri="{BB962C8B-B14F-4D97-AF65-F5344CB8AC3E}">
        <p14:creationId xmlns:p14="http://schemas.microsoft.com/office/powerpoint/2010/main" val="17581909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8</a:t>
            </a:fld>
            <a:endParaRPr lang="en-US" altLang="en-US"/>
          </a:p>
        </p:txBody>
      </p:sp>
      <p:sp>
        <p:nvSpPr>
          <p:cNvPr id="1003522" name="Rectangle 2"/>
          <p:cNvSpPr>
            <a:spLocks noGrp="1" noChangeArrowheads="1"/>
          </p:cNvSpPr>
          <p:nvPr>
            <p:ph type="title"/>
          </p:nvPr>
        </p:nvSpPr>
        <p:spPr>
          <a:xfrm>
            <a:off x="228600" y="-304800"/>
            <a:ext cx="7772400" cy="1295400"/>
          </a:xfrm>
        </p:spPr>
        <p:txBody>
          <a:bodyPr/>
          <a:lstStyle/>
          <a:p>
            <a:r>
              <a:rPr lang="en-US" dirty="0" smtClean="0"/>
              <a:t>Low </a:t>
            </a:r>
            <a:r>
              <a:rPr lang="en-US" dirty="0" err="1" smtClean="0"/>
              <a:t>birthweight</a:t>
            </a:r>
            <a:r>
              <a:rPr lang="en-US" dirty="0" smtClean="0"/>
              <a:t>:  mixed effects model</a:t>
            </a:r>
            <a:endParaRPr lang="en-US" dirty="0"/>
          </a:p>
        </p:txBody>
      </p:sp>
      <p:sp>
        <p:nvSpPr>
          <p:cNvPr id="1003523" name="Rectangle 3"/>
          <p:cNvSpPr>
            <a:spLocks noGrp="1" noChangeArrowheads="1"/>
          </p:cNvSpPr>
          <p:nvPr>
            <p:ph type="body" idx="1"/>
          </p:nvPr>
        </p:nvSpPr>
        <p:spPr>
          <a:xfrm>
            <a:off x="304800" y="1219200"/>
            <a:ext cx="9144000" cy="4411663"/>
          </a:xfrm>
          <a:solidFill>
            <a:schemeClr val="bg1"/>
          </a:solidFill>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meglm</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or</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Mixed-effects </a:t>
            </a:r>
            <a:r>
              <a:rPr lang="en-US" sz="1400" dirty="0">
                <a:latin typeface="Courier New" pitchFamily="49" charset="0"/>
              </a:rPr>
              <a:t>GLM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Family:                binomial</a:t>
            </a:r>
          </a:p>
          <a:p>
            <a:pPr marL="0" indent="0">
              <a:lnSpc>
                <a:spcPct val="80000"/>
              </a:lnSpc>
              <a:buNone/>
            </a:pPr>
            <a:r>
              <a:rPr lang="en-US" sz="1400" dirty="0">
                <a:latin typeface="Courier New" pitchFamily="49" charset="0"/>
              </a:rPr>
              <a:t>Link:                     </a:t>
            </a:r>
            <a:r>
              <a:rPr lang="en-US" sz="1400" dirty="0" err="1">
                <a:latin typeface="Courier New" pitchFamily="49" charset="0"/>
              </a:rPr>
              <a:t>logit</a:t>
            </a:r>
            <a:endParaRPr lang="en-US" sz="1400" dirty="0">
              <a:latin typeface="Courier New" pitchFamily="49" charset="0"/>
            </a:endParaRP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Integration method: </a:t>
            </a:r>
            <a:r>
              <a:rPr lang="en-US" sz="1400" dirty="0" err="1">
                <a:latin typeface="Courier New" pitchFamily="49" charset="0"/>
              </a:rPr>
              <a:t>mvaghermite</a:t>
            </a:r>
            <a:r>
              <a:rPr lang="en-US" sz="1400" dirty="0">
                <a:latin typeface="Courier New" pitchFamily="49" charset="0"/>
              </a:rPr>
              <a:t>                 Integration points =         7</a:t>
            </a:r>
          </a:p>
          <a:p>
            <a:pPr marL="0" indent="0">
              <a:lnSpc>
                <a:spcPct val="80000"/>
              </a:lnSpc>
              <a:buNone/>
            </a:pPr>
            <a:r>
              <a:rPr lang="en-US" sz="1400" dirty="0" smtClean="0">
                <a:latin typeface="Courier New" pitchFamily="49" charset="0"/>
              </a:rPr>
              <a:t>                                                </a:t>
            </a:r>
            <a:r>
              <a:rPr lang="en-US" sz="1400" dirty="0">
                <a:latin typeface="Courier New" pitchFamily="49" charset="0"/>
              </a:rPr>
              <a:t>Wald chi2(2)       =     11.90</a:t>
            </a:r>
          </a:p>
          <a:p>
            <a:pPr marL="0" indent="0">
              <a:lnSpc>
                <a:spcPct val="80000"/>
              </a:lnSpc>
              <a:buNone/>
            </a:pPr>
            <a:r>
              <a:rPr lang="en-US" sz="1400" dirty="0">
                <a:latin typeface="Courier New" pitchFamily="49" charset="0"/>
              </a:rPr>
              <a:t>Log likelihood = -588.05261                     </a:t>
            </a:r>
            <a:r>
              <a:rPr lang="en-US" sz="1400" dirty="0" err="1">
                <a:latin typeface="Courier New" pitchFamily="49" charset="0"/>
              </a:rPr>
              <a:t>Prob</a:t>
            </a:r>
            <a:r>
              <a:rPr lang="en-US" sz="1400" dirty="0">
                <a:latin typeface="Courier New" pitchFamily="49" charset="0"/>
              </a:rPr>
              <a:t> &gt; chi2        =    0.0026</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.8808697   .0404965    -2.76   0.006      .804969    .9639271</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.8872647   .0500711    -2.12   0.034     .7943597    .9910354</a:t>
            </a:r>
          </a:p>
          <a:p>
            <a:pPr marL="0" indent="0">
              <a:lnSpc>
                <a:spcPct val="80000"/>
              </a:lnSpc>
              <a:buNone/>
            </a:pPr>
            <a:r>
              <a:rPr lang="en-US" sz="1400" dirty="0">
                <a:latin typeface="Courier New" pitchFamily="49" charset="0"/>
              </a:rPr>
              <a:t>       _cons |    6.00727   4.979094     2.16   0.031     1.183486    30.49236</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momid</a:t>
            </a:r>
            <a:r>
              <a:rPr lang="en-US" sz="1400" dirty="0">
                <a:latin typeface="Courier New" pitchFamily="49" charset="0"/>
              </a:rPr>
              <a:t>        |</a:t>
            </a:r>
          </a:p>
          <a:p>
            <a:pPr marL="0" indent="0">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2.595213   .5419826                      1.723489    3.907845</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LR test vs. logistic regression: chibar2(01) =   123.25 </a:t>
            </a:r>
            <a:r>
              <a:rPr lang="en-US" sz="1400" dirty="0" err="1">
                <a:latin typeface="Courier New" pitchFamily="49" charset="0"/>
              </a:rPr>
              <a:t>Prob</a:t>
            </a:r>
            <a:r>
              <a:rPr lang="en-US" sz="1400" dirty="0">
                <a:latin typeface="Courier New" pitchFamily="49" charset="0"/>
              </a:rPr>
              <a:t>&gt;=chibar2 = 0.0000</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grpSp>
        <p:nvGrpSpPr>
          <p:cNvPr id="2" name="Group 1"/>
          <p:cNvGrpSpPr/>
          <p:nvPr/>
        </p:nvGrpSpPr>
        <p:grpSpPr>
          <a:xfrm>
            <a:off x="1600200" y="4475356"/>
            <a:ext cx="5963784" cy="2259772"/>
            <a:chOff x="1600200" y="4475356"/>
            <a:chExt cx="5963784" cy="2259772"/>
          </a:xfrm>
        </p:grpSpPr>
        <p:sp>
          <p:nvSpPr>
            <p:cNvPr id="5" name="Oval 4"/>
            <p:cNvSpPr>
              <a:spLocks noChangeArrowheads="1"/>
            </p:cNvSpPr>
            <p:nvPr/>
          </p:nvSpPr>
          <p:spPr bwMode="auto">
            <a:xfrm>
              <a:off x="1600200" y="4475356"/>
              <a:ext cx="2209800" cy="533400"/>
            </a:xfrm>
            <a:prstGeom prst="ellipse">
              <a:avLst/>
            </a:prstGeom>
            <a:solidFill>
              <a:schemeClr val="bg1">
                <a:alpha val="0"/>
              </a:schemeClr>
            </a:solidFill>
            <a:ln w="19050" algn="ctr">
              <a:solidFill>
                <a:srgbClr val="FF0000"/>
              </a:solidFill>
              <a:round/>
              <a:headEnd/>
              <a:tailEnd/>
            </a:ln>
            <a:effectLst/>
          </p:spPr>
          <p:txBody>
            <a:bodyPr wrap="none" anchor="ctr"/>
            <a:lstStyle/>
            <a:p>
              <a:endParaRPr lang="en-US"/>
            </a:p>
          </p:txBody>
        </p:sp>
        <p:sp>
          <p:nvSpPr>
            <p:cNvPr id="6" name="Text Box 5"/>
            <p:cNvSpPr txBox="1">
              <a:spLocks noChangeArrowheads="1"/>
            </p:cNvSpPr>
            <p:nvPr/>
          </p:nvSpPr>
          <p:spPr bwMode="auto">
            <a:xfrm>
              <a:off x="4267200" y="5257800"/>
              <a:ext cx="3296784" cy="1477328"/>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dirty="0" smtClean="0">
                  <a:solidFill>
                    <a:srgbClr val="CC0000"/>
                  </a:solidFill>
                </a:rPr>
                <a:t>ORs are further from 1 for mixed effects models, though p-values are usually similar.  Slightly different interpretation (subject specific). </a:t>
              </a:r>
              <a:endParaRPr lang="en-US" dirty="0">
                <a:solidFill>
                  <a:srgbClr val="CC0000"/>
                </a:solidFill>
              </a:endParaRPr>
            </a:p>
          </p:txBody>
        </p:sp>
        <p:sp>
          <p:nvSpPr>
            <p:cNvPr id="7" name="Line 6"/>
            <p:cNvSpPr>
              <a:spLocks noChangeShapeType="1"/>
            </p:cNvSpPr>
            <p:nvPr/>
          </p:nvSpPr>
          <p:spPr bwMode="auto">
            <a:xfrm flipH="1" flipV="1">
              <a:off x="3823846" y="4800600"/>
              <a:ext cx="443354" cy="4572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17581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9</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dirty="0">
                <a:latin typeface="Arial Unicode MS" pitchFamily="34" charset="-128"/>
              </a:rPr>
              <a:t>What kind of model would this command fit?</a:t>
            </a:r>
          </a:p>
          <a:p>
            <a:pPr marL="0" indent="0">
              <a:lnSpc>
                <a:spcPct val="80000"/>
              </a:lnSpc>
              <a:buFont typeface="Wingdings" pitchFamily="2" charset="2"/>
              <a:buNone/>
            </a:pPr>
            <a:endParaRPr lang="en-US" sz="1200" dirty="0">
              <a:latin typeface="Arial Unicode MS" pitchFamily="34" charset="-128"/>
            </a:endParaRPr>
          </a:p>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link(log)</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log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Gaussian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30.56</a:t>
            </a:r>
          </a:p>
          <a:p>
            <a:pPr marL="0" indent="0">
              <a:lnSpc>
                <a:spcPct val="80000"/>
              </a:lnSpc>
              <a:buFont typeface="Wingdings" pitchFamily="2" charset="2"/>
              <a:buNone/>
            </a:pPr>
            <a:r>
              <a:rPr lang="en-US" sz="1400" dirty="0">
                <a:latin typeface="Courier New" pitchFamily="49" charset="0"/>
              </a:rPr>
              <a:t>Scale parameter:                  324595.5      </a:t>
            </a:r>
            <a:r>
              <a:rPr lang="en-US" sz="1400" dirty="0" err="1">
                <a:latin typeface="Courier New" pitchFamily="49" charset="0"/>
              </a:rPr>
              <a:t>Prob</a:t>
            </a:r>
            <a:r>
              <a:rPr lang="en-US" sz="1400" dirty="0">
                <a:latin typeface="Courier New" pitchFamily="49" charset="0"/>
              </a:rPr>
              <a:t> &gt; chi2        =    0.0000</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.0147553   .0031742      4.648   0.000       .0085339    .0209767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.008179   .0027336      2.992   0.003       .0028212    .0135368</a:t>
            </a:r>
          </a:p>
          <a:p>
            <a:pPr marL="0" indent="0">
              <a:lnSpc>
                <a:spcPct val="80000"/>
              </a:lnSpc>
              <a:buFont typeface="Wingdings" pitchFamily="2" charset="2"/>
              <a:buNone/>
            </a:pPr>
            <a:r>
              <a:rPr lang="en-US" sz="1400" dirty="0">
                <a:latin typeface="Courier New" pitchFamily="49" charset="0"/>
              </a:rPr>
              <a:t>   _cons |   7.862211   .0503139    156.263   0.000       7.763598    7.960825</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2400" dirty="0">
                <a:latin typeface="Arial Unicode MS" pitchFamily="34" charset="-128"/>
              </a:rPr>
              <a:t>Interpretations:</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700" dirty="0">
              <a:latin typeface="Courier New" pitchFamily="49"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2369</TotalTime>
  <Words>2047</Words>
  <Application>Microsoft Office PowerPoint</Application>
  <PresentationFormat>On-screen Show (4:3)</PresentationFormat>
  <Paragraphs>280</Paragraphs>
  <Slides>19</Slides>
  <Notes>16</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8" baseType="lpstr">
      <vt:lpstr>Arial Unicode MS</vt:lpstr>
      <vt:lpstr>Arial</vt:lpstr>
      <vt:lpstr>Book Antiqua</vt:lpstr>
      <vt:lpstr>Courier New</vt:lpstr>
      <vt:lpstr>Monotype Sorts</vt:lpstr>
      <vt:lpstr>Times New Roman</vt:lpstr>
      <vt:lpstr>Wingdings</vt:lpstr>
      <vt:lpstr>cem chi2</vt:lpstr>
      <vt:lpstr>Microsoft Word 97 - 2003 Document</vt:lpstr>
      <vt:lpstr>Repeated Measures, Lecture 3, Part 2 </vt:lpstr>
      <vt:lpstr>Last time</vt:lpstr>
      <vt:lpstr>Outline</vt:lpstr>
      <vt:lpstr>Binary outcomes/logistic regression</vt:lpstr>
      <vt:lpstr>Binary outcomes:  low birthweight</vt:lpstr>
      <vt:lpstr>Binary outcomes:  robust option</vt:lpstr>
      <vt:lpstr>Binary outcomes:  low birthweight</vt:lpstr>
      <vt:lpstr>Low birthweight:  mixed effects model</vt:lpstr>
      <vt:lpstr>Changing the link function</vt:lpstr>
      <vt:lpstr>Changing the link function</vt:lpstr>
      <vt:lpstr>Changing the link function</vt:lpstr>
      <vt:lpstr>Changing the link function</vt:lpstr>
      <vt:lpstr>Changing the link function</vt:lpstr>
      <vt:lpstr>Changing the link function (cont.)</vt:lpstr>
      <vt:lpstr>Changing the link function</vt:lpstr>
      <vt:lpstr>Modeling practice 1</vt:lpstr>
      <vt:lpstr>Modeling practice 2</vt:lpstr>
      <vt:lpstr>Modeling practice 3</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185</cp:revision>
  <dcterms:created xsi:type="dcterms:W3CDTF">2007-11-26T22:52:26Z</dcterms:created>
  <dcterms:modified xsi:type="dcterms:W3CDTF">2020-04-27T15:25:28Z</dcterms:modified>
</cp:coreProperties>
</file>