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1"/>
  </p:notesMasterIdLst>
  <p:sldIdLst>
    <p:sldId id="259" r:id="rId3"/>
    <p:sldId id="260" r:id="rId4"/>
    <p:sldId id="261" r:id="rId5"/>
    <p:sldId id="262" r:id="rId6"/>
    <p:sldId id="266" r:id="rId7"/>
    <p:sldId id="264" r:id="rId8"/>
    <p:sldId id="265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66" autoAdjust="0"/>
    <p:restoredTop sz="86471" autoAdjust="0"/>
  </p:normalViewPr>
  <p:slideViewPr>
    <p:cSldViewPr>
      <p:cViewPr varScale="1">
        <p:scale>
          <a:sx n="121" d="100"/>
          <a:sy n="121" d="100"/>
        </p:scale>
        <p:origin x="-56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6796D-49F1-4BD1-B0E8-7A56D1DE96F4}" type="datetimeFigureOut">
              <a:rPr lang="en-GB" smtClean="0"/>
              <a:t>9/2/15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8C0FF-3541-47D0-82CE-3BD30F3016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72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14F80-5CAE-4239-9CE0-64EFB64A41D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927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14F80-5CAE-4239-9CE0-64EFB64A41D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880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4320480" cy="1470025"/>
          </a:xfrm>
        </p:spPr>
        <p:txBody>
          <a:bodyPr/>
          <a:lstStyle>
            <a:lvl1pPr algn="l">
              <a:spcBef>
                <a:spcPts val="600"/>
              </a:spcBef>
              <a:spcAft>
                <a:spcPts val="600"/>
              </a:spcAft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886200"/>
            <a:ext cx="432048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5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8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3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5908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3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6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03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244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800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quesgen_logo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165304"/>
            <a:ext cx="1385563" cy="564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7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»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quesgen.com" TargetMode="External"/><Relationship Id="rId3" Type="http://schemas.openxmlformats.org/officeDocument/2006/relationships/hyperlink" Target="mailto:Mike.jarrett@quesge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4320480" cy="1470025"/>
          </a:xfrm>
        </p:spPr>
        <p:txBody>
          <a:bodyPr/>
          <a:lstStyle/>
          <a:p>
            <a:r>
              <a:rPr lang="en-US" dirty="0" smtClean="0"/>
              <a:t>QuesGen Overview for UCSF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808511"/>
            <a:ext cx="4320480" cy="17526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Mike Jarrett</a:t>
            </a:r>
          </a:p>
          <a:p>
            <a:r>
              <a:rPr lang="en-GB" dirty="0" smtClean="0">
                <a:latin typeface="+mj-lt"/>
              </a:rPr>
              <a:t>September 3, 2015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6931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b="1" dirty="0" smtClean="0"/>
              <a:t>Introduction and History: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0186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/>
              <a:t>Started in January, 2004</a:t>
            </a:r>
            <a:endParaRPr lang="en-US" sz="2400" dirty="0"/>
          </a:p>
          <a:p>
            <a:pPr lvl="0"/>
            <a:r>
              <a:rPr lang="en-US" sz="2400" dirty="0" smtClean="0"/>
              <a:t>First Clients were UCSF-based investigators</a:t>
            </a:r>
            <a:endParaRPr lang="en-US" sz="2400" dirty="0"/>
          </a:p>
          <a:p>
            <a:pPr lvl="0"/>
            <a:r>
              <a:rPr lang="en-US" sz="2400" dirty="0" smtClean="0"/>
              <a:t>Vision – An electronic data capture (EDC) platform that could work for complex studies</a:t>
            </a:r>
            <a:endParaRPr lang="en-US" sz="2400" dirty="0"/>
          </a:p>
          <a:p>
            <a:pPr lvl="0"/>
            <a:r>
              <a:rPr lang="en-US" sz="2400" dirty="0" smtClean="0"/>
              <a:t>Target Users – Investigators and research teams, allowing modifications by systems savvy users</a:t>
            </a:r>
            <a:endParaRPr lang="en-US" sz="2400" dirty="0"/>
          </a:p>
          <a:p>
            <a:pPr lvl="0"/>
            <a:r>
              <a:rPr lang="en-US" sz="2400" dirty="0" smtClean="0"/>
              <a:t>Comprehensive web-based solution – Multi-center studies, Complex role-based permissions</a:t>
            </a:r>
          </a:p>
          <a:p>
            <a:pPr lvl="0"/>
            <a:r>
              <a:rPr lang="en-US" sz="2400" dirty="0" smtClean="0"/>
              <a:t>Started as a SaaS Model,</a:t>
            </a:r>
            <a:r>
              <a:rPr lang="en-US" sz="2400" baseline="0" dirty="0" smtClean="0"/>
              <a:t> but now doing On </a:t>
            </a:r>
            <a:r>
              <a:rPr lang="en-US" sz="2400" baseline="0" dirty="0" err="1" smtClean="0"/>
              <a:t>Prem</a:t>
            </a:r>
            <a:r>
              <a:rPr lang="en-US" sz="2400" baseline="0" dirty="0" smtClean="0"/>
              <a:t> (aka</a:t>
            </a:r>
            <a:r>
              <a:rPr lang="en-US" sz="2400" dirty="0" smtClean="0"/>
              <a:t> private cloud) </a:t>
            </a:r>
            <a:r>
              <a:rPr lang="en-US" sz="2400" baseline="0" dirty="0" smtClean="0"/>
              <a:t>installations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4733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UCSF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ACIT: Study of ED Arrivals and outcomes (Mitch Cohen)</a:t>
            </a:r>
          </a:p>
          <a:p>
            <a:r>
              <a:rPr lang="en-US" dirty="0" smtClean="0"/>
              <a:t>Biopsy Africa: Study of Infectious Disease in Africa (Jeff Martin)</a:t>
            </a:r>
          </a:p>
          <a:p>
            <a:pPr lvl="0"/>
            <a:r>
              <a:rPr lang="en-US" dirty="0" smtClean="0"/>
              <a:t>Airway Studies: Recruiting and enrollment for the UCSF Airway Research Group (John </a:t>
            </a:r>
            <a:r>
              <a:rPr lang="en-US" dirty="0" err="1" smtClean="0"/>
              <a:t>Fahy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Project Wraparound: Hospital-based Violence Intervention (Rochelle Dicker)</a:t>
            </a:r>
          </a:p>
          <a:p>
            <a:pPr lvl="0"/>
            <a:r>
              <a:rPr lang="en-US" dirty="0" smtClean="0"/>
              <a:t>Complex Ventral Hernia Study: RCT comparing surgical approaches to hernia repair (Hobart Harris)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0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EARLI: Study of predictors of infection and other conditions for ED arrivals (Carolyn </a:t>
            </a:r>
            <a:r>
              <a:rPr lang="en-US" sz="2000" kern="1200" dirty="0" err="1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Calfee</a:t>
            </a:r>
            <a:r>
              <a:rPr lang="en-US" sz="20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0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8495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UCSF Clients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Endobank</a:t>
            </a:r>
            <a:r>
              <a:rPr lang="en-US" sz="2400" dirty="0" smtClean="0"/>
              <a:t>:</a:t>
            </a:r>
            <a:r>
              <a:rPr lang="en-US" sz="2400" baseline="0" dirty="0" smtClean="0"/>
              <a:t> Endometriosis Tissue Bank (Linda</a:t>
            </a:r>
            <a:r>
              <a:rPr lang="en-US" sz="2400" dirty="0" smtClean="0"/>
              <a:t> </a:t>
            </a:r>
            <a:r>
              <a:rPr lang="en-US" sz="2400" dirty="0" err="1" smtClean="0"/>
              <a:t>Giudice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Ova: Ovarian Aging Study (</a:t>
            </a:r>
            <a:r>
              <a:rPr lang="en-US" sz="2400" dirty="0" err="1" smtClean="0"/>
              <a:t>Marchelle</a:t>
            </a:r>
            <a:r>
              <a:rPr lang="en-US" sz="2400" dirty="0" smtClean="0"/>
              <a:t> Cedars)</a:t>
            </a:r>
          </a:p>
          <a:p>
            <a:r>
              <a:rPr lang="en-US" sz="2400" dirty="0" smtClean="0"/>
              <a:t>START: </a:t>
            </a:r>
            <a:r>
              <a:rPr lang="en-US" sz="2400" dirty="0" err="1" smtClean="0"/>
              <a:t>Mesenchymal</a:t>
            </a:r>
            <a:r>
              <a:rPr lang="en-US" sz="2400" dirty="0" smtClean="0"/>
              <a:t> Stems Cell for ARDS (Michael Matthey)</a:t>
            </a:r>
          </a:p>
          <a:p>
            <a:r>
              <a:rPr lang="en-US" sz="2400" dirty="0" smtClean="0"/>
              <a:t>TIGRS: Transplant, ILD, Granuloma, Scleroderma – joint UCSF and Stanford (Paul </a:t>
            </a:r>
            <a:r>
              <a:rPr lang="en-US" sz="2400" dirty="0" err="1" smtClean="0"/>
              <a:t>Wolters</a:t>
            </a:r>
            <a:r>
              <a:rPr lang="en-US" sz="2400" dirty="0" smtClean="0"/>
              <a:t>)</a:t>
            </a:r>
          </a:p>
          <a:p>
            <a:r>
              <a:rPr lang="en-US" sz="24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TRACK-TBI: Large, multi-center study of TBI (Geoff Manley)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2901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EDC Platform</a:t>
            </a:r>
            <a:r>
              <a:rPr lang="en-US" baseline="0" dirty="0" smtClean="0"/>
              <a:t>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Standard Components</a:t>
            </a:r>
          </a:p>
          <a:p>
            <a:pPr lvl="1"/>
            <a:r>
              <a:rPr lang="en-US" dirty="0" smtClean="0"/>
              <a:t>Data Design - Standards Compliant (HIPAA and 21 CFR Part 11)</a:t>
            </a:r>
          </a:p>
          <a:p>
            <a:pPr lvl="1"/>
            <a:r>
              <a:rPr lang="en-US" dirty="0" smtClean="0"/>
              <a:t>Form Creation</a:t>
            </a:r>
            <a:r>
              <a:rPr lang="en-US" baseline="0" dirty="0" smtClean="0"/>
              <a:t> and Presentation</a:t>
            </a:r>
          </a:p>
          <a:p>
            <a:pPr lvl="1"/>
            <a:r>
              <a:rPr lang="en-US" baseline="0" dirty="0" smtClean="0"/>
              <a:t>Questionnaires</a:t>
            </a:r>
          </a:p>
          <a:p>
            <a:pPr lvl="1"/>
            <a:r>
              <a:rPr lang="en-US" baseline="0" dirty="0" smtClean="0"/>
              <a:t>User Administration (roles, permissions, management)</a:t>
            </a:r>
          </a:p>
          <a:p>
            <a:pPr lvl="1"/>
            <a:r>
              <a:rPr lang="en-US" dirty="0" smtClean="0"/>
              <a:t>Extract and Analysis Tools</a:t>
            </a:r>
            <a:endParaRPr lang="en-US" baseline="0" dirty="0" smtClean="0"/>
          </a:p>
          <a:p>
            <a:r>
              <a:rPr lang="en-US" baseline="0" dirty="0" smtClean="0"/>
              <a:t>Advanced Features</a:t>
            </a:r>
          </a:p>
          <a:p>
            <a:pPr lvl="1"/>
            <a:r>
              <a:rPr lang="en-US" baseline="0" dirty="0" smtClean="0"/>
              <a:t>Data Validation Rules</a:t>
            </a:r>
          </a:p>
          <a:p>
            <a:pPr lvl="1"/>
            <a:r>
              <a:rPr lang="en-US" dirty="0" err="1" smtClean="0"/>
              <a:t>ePRO</a:t>
            </a:r>
            <a:r>
              <a:rPr lang="en-US" dirty="0" smtClean="0"/>
              <a:t> (Electronic Patient Reported Outcomes)</a:t>
            </a:r>
            <a:endParaRPr lang="en-US" baseline="0" dirty="0" smtClean="0"/>
          </a:p>
          <a:p>
            <a:pPr lvl="1"/>
            <a:r>
              <a:rPr lang="en-US" dirty="0" smtClean="0"/>
              <a:t>CRF Timeline</a:t>
            </a:r>
            <a:endParaRPr lang="en-US" baseline="0" dirty="0" smtClean="0"/>
          </a:p>
          <a:p>
            <a:pPr lvl="1"/>
            <a:r>
              <a:rPr lang="en-US" baseline="0" dirty="0" smtClean="0"/>
              <a:t>Coordinating Center Tools</a:t>
            </a:r>
          </a:p>
          <a:p>
            <a:pPr lvl="1"/>
            <a:r>
              <a:rPr lang="en-US" dirty="0" smtClean="0"/>
              <a:t>Reimbursement Management</a:t>
            </a:r>
          </a:p>
        </p:txBody>
      </p:sp>
    </p:spTree>
    <p:extLst>
      <p:ext uri="{BB962C8B-B14F-4D97-AF65-F5344CB8AC3E}">
        <p14:creationId xmlns:p14="http://schemas.microsoft.com/office/powerpoint/2010/main" val="247347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 Portal – Allows study </a:t>
            </a:r>
            <a:r>
              <a:rPr lang="en-US" dirty="0"/>
              <a:t>p</a:t>
            </a:r>
            <a:r>
              <a:rPr lang="en-US" dirty="0" smtClean="0"/>
              <a:t>articipants a web-based connection to projects</a:t>
            </a:r>
          </a:p>
          <a:p>
            <a:r>
              <a:rPr lang="en-US" dirty="0" smtClean="0"/>
              <a:t>Mobile Strategy – Allow users and investigators the ability to work on pads and phones</a:t>
            </a:r>
          </a:p>
          <a:p>
            <a:r>
              <a:rPr lang="en-US" dirty="0" smtClean="0"/>
              <a:t>Connections to EHRs and External Data Sources – Developed API (Application Program Interfaces) to allow easier integration</a:t>
            </a:r>
          </a:p>
          <a:p>
            <a:r>
              <a:rPr lang="en-US" dirty="0" smtClean="0"/>
              <a:t>Data Sharing – Many grants are requiring “real” data sharing and we are building tools that will make it easy to share with research repositories</a:t>
            </a:r>
          </a:p>
          <a:p>
            <a:r>
              <a:rPr lang="en-US" dirty="0" smtClean="0"/>
              <a:t>Reusable Instruments – We have 70+ instruments for neurocognitive functions, very quick from study concept to pilot operation</a:t>
            </a:r>
          </a:p>
        </p:txBody>
      </p:sp>
    </p:spTree>
    <p:extLst>
      <p:ext uri="{BB962C8B-B14F-4D97-AF65-F5344CB8AC3E}">
        <p14:creationId xmlns:p14="http://schemas.microsoft.com/office/powerpoint/2010/main" val="91071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r>
              <a:rPr lang="en-US" baseline="0" dirty="0" smtClean="0"/>
              <a:t>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99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www.quesgen.com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Mike.jarrett@quesgen.com</a:t>
            </a:r>
            <a:endParaRPr lang="en-US" dirty="0" smtClean="0"/>
          </a:p>
          <a:p>
            <a:r>
              <a:rPr lang="en-US" smtClean="0"/>
              <a:t>415-738-8452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62510"/>
      </p:ext>
    </p:extLst>
  </p:cSld>
  <p:clrMapOvr>
    <a:masterClrMapping/>
  </p:clrMapOvr>
</p:sld>
</file>

<file path=ppt/theme/theme1.xml><?xml version="1.0" encoding="utf-8"?>
<a:theme xmlns:a="http://schemas.openxmlformats.org/drawingml/2006/main" name="QuesGenMedTemplate">
  <a:themeElements>
    <a:clrScheme name="Custom 9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BBC"/>
      </a:accent1>
      <a:accent2>
        <a:srgbClr val="1DB0BC"/>
      </a:accent2>
      <a:accent3>
        <a:srgbClr val="FFEA1B"/>
      </a:accent3>
      <a:accent4>
        <a:srgbClr val="6FE4DA"/>
      </a:accent4>
      <a:accent5>
        <a:srgbClr val="38AEE7"/>
      </a:accent5>
      <a:accent6>
        <a:srgbClr val="1DBC89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585AF72-5527-4026-BA95-E7EC3150AF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QuesGenMedTemplate.potx</Template>
  <TotalTime>253</TotalTime>
  <Words>411</Words>
  <Application>Microsoft Macintosh PowerPoint</Application>
  <PresentationFormat>On-screen Show (4:3)</PresentationFormat>
  <Paragraphs>49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QuesGenMedTemplate</vt:lpstr>
      <vt:lpstr>QuesGen Overview for UCSF</vt:lpstr>
      <vt:lpstr>Introduction and History:</vt:lpstr>
      <vt:lpstr>UCSF Clients</vt:lpstr>
      <vt:lpstr>UCSF Clients (cont)</vt:lpstr>
      <vt:lpstr>EDC Platform Components</vt:lpstr>
      <vt:lpstr>Product Directions</vt:lpstr>
      <vt:lpstr>Product Demo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</dc:title>
  <dc:creator/>
  <cp:keywords/>
  <cp:lastModifiedBy>Michael Kohn</cp:lastModifiedBy>
  <cp:revision>24</cp:revision>
  <dcterms:modified xsi:type="dcterms:W3CDTF">2015-09-03T05:50:05Z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TC027011519991</vt:lpwstr>
  </property>
</Properties>
</file>