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95" r:id="rId2"/>
  </p:sldMasterIdLst>
  <p:notesMasterIdLst>
    <p:notesMasterId r:id="rId84"/>
  </p:notesMasterIdLst>
  <p:handoutMasterIdLst>
    <p:handoutMasterId r:id="rId85"/>
  </p:handoutMasterIdLst>
  <p:sldIdLst>
    <p:sldId id="661" r:id="rId3"/>
    <p:sldId id="969" r:id="rId4"/>
    <p:sldId id="1153" r:id="rId5"/>
    <p:sldId id="1190" r:id="rId6"/>
    <p:sldId id="1191" r:id="rId7"/>
    <p:sldId id="1154" r:id="rId8"/>
    <p:sldId id="1155" r:id="rId9"/>
    <p:sldId id="1156" r:id="rId10"/>
    <p:sldId id="1157" r:id="rId11"/>
    <p:sldId id="1158" r:id="rId12"/>
    <p:sldId id="1159" r:id="rId13"/>
    <p:sldId id="1160" r:id="rId14"/>
    <p:sldId id="1161" r:id="rId15"/>
    <p:sldId id="1162" r:id="rId16"/>
    <p:sldId id="1163" r:id="rId17"/>
    <p:sldId id="1164" r:id="rId18"/>
    <p:sldId id="1165" r:id="rId19"/>
    <p:sldId id="1166" r:id="rId20"/>
    <p:sldId id="1167" r:id="rId21"/>
    <p:sldId id="1168" r:id="rId22"/>
    <p:sldId id="1169" r:id="rId23"/>
    <p:sldId id="1170" r:id="rId24"/>
    <p:sldId id="1172" r:id="rId25"/>
    <p:sldId id="1173" r:id="rId26"/>
    <p:sldId id="1171" r:id="rId27"/>
    <p:sldId id="1174" r:id="rId28"/>
    <p:sldId id="1176" r:id="rId29"/>
    <p:sldId id="1192" r:id="rId30"/>
    <p:sldId id="1178" r:id="rId31"/>
    <p:sldId id="1177" r:id="rId32"/>
    <p:sldId id="1179" r:id="rId33"/>
    <p:sldId id="1180" r:id="rId34"/>
    <p:sldId id="1181" r:id="rId35"/>
    <p:sldId id="1182" r:id="rId36"/>
    <p:sldId id="1183" r:id="rId37"/>
    <p:sldId id="1184" r:id="rId38"/>
    <p:sldId id="1185" r:id="rId39"/>
    <p:sldId id="1193" r:id="rId40"/>
    <p:sldId id="1187" r:id="rId41"/>
    <p:sldId id="1188" r:id="rId42"/>
    <p:sldId id="1189" r:id="rId43"/>
    <p:sldId id="1117" r:id="rId44"/>
    <p:sldId id="1118" r:id="rId45"/>
    <p:sldId id="1119" r:id="rId46"/>
    <p:sldId id="1120" r:id="rId47"/>
    <p:sldId id="1121" r:id="rId48"/>
    <p:sldId id="1122" r:id="rId49"/>
    <p:sldId id="1123" r:id="rId50"/>
    <p:sldId id="1124" r:id="rId51"/>
    <p:sldId id="1125" r:id="rId52"/>
    <p:sldId id="1126" r:id="rId53"/>
    <p:sldId id="1127" r:id="rId54"/>
    <p:sldId id="1149" r:id="rId55"/>
    <p:sldId id="1129" r:id="rId56"/>
    <p:sldId id="1150" r:id="rId57"/>
    <p:sldId id="1130" r:id="rId58"/>
    <p:sldId id="1131" r:id="rId59"/>
    <p:sldId id="1132" r:id="rId60"/>
    <p:sldId id="1133" r:id="rId61"/>
    <p:sldId id="1134" r:id="rId62"/>
    <p:sldId id="1135" r:id="rId63"/>
    <p:sldId id="1136" r:id="rId64"/>
    <p:sldId id="1137" r:id="rId65"/>
    <p:sldId id="1138" r:id="rId66"/>
    <p:sldId id="1139" r:id="rId67"/>
    <p:sldId id="1140" r:id="rId68"/>
    <p:sldId id="1141" r:id="rId69"/>
    <p:sldId id="1143" r:id="rId70"/>
    <p:sldId id="1144" r:id="rId71"/>
    <p:sldId id="1145" r:id="rId72"/>
    <p:sldId id="1146" r:id="rId73"/>
    <p:sldId id="1147" r:id="rId74"/>
    <p:sldId id="1142" r:id="rId75"/>
    <p:sldId id="1107" r:id="rId76"/>
    <p:sldId id="1108" r:id="rId77"/>
    <p:sldId id="1109" r:id="rId78"/>
    <p:sldId id="1110" r:id="rId79"/>
    <p:sldId id="1111" r:id="rId80"/>
    <p:sldId id="1112" r:id="rId81"/>
    <p:sldId id="1113" r:id="rId82"/>
    <p:sldId id="1148" r:id="rId83"/>
  </p:sldIdLst>
  <p:sldSz cx="12192000" cy="6858000"/>
  <p:notesSz cx="9144000" cy="6858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is" initials="D" lastIdx="2" clrIdx="0">
    <p:extLst>
      <p:ext uri="{19B8F6BF-5375-455C-9EA6-DF929625EA0E}">
        <p15:presenceInfo xmlns:p15="http://schemas.microsoft.com/office/powerpoint/2012/main" userId="Denn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70D1E"/>
    <a:srgbClr val="FFFFFF"/>
    <a:srgbClr val="171C2D"/>
    <a:srgbClr val="2009EB"/>
    <a:srgbClr val="129C8C"/>
    <a:srgbClr val="0B1023"/>
    <a:srgbClr val="14192D"/>
    <a:srgbClr val="192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66" autoAdjust="0"/>
    <p:restoredTop sz="94660"/>
  </p:normalViewPr>
  <p:slideViewPr>
    <p:cSldViewPr snapToGrid="0">
      <p:cViewPr varScale="1">
        <p:scale>
          <a:sx n="95" d="100"/>
          <a:sy n="95" d="100"/>
        </p:scale>
        <p:origin x="114" y="426"/>
      </p:cViewPr>
      <p:guideLst>
        <p:guide orient="horz" pos="2184"/>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890"/>
    </p:cViewPr>
  </p:sorterViewPr>
  <p:notesViewPr>
    <p:cSldViewPr snapToGrid="0">
      <p:cViewPr varScale="1">
        <p:scale>
          <a:sx n="82" d="100"/>
          <a:sy n="82" d="100"/>
        </p:scale>
        <p:origin x="-968" y="-11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05T14:53:09.974" idx="1">
    <p:pos x="10" y="10"/>
    <p:text>Put in pics if possible..</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189413" y="6529388"/>
            <a:ext cx="7683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6037" rIns="88900" bIns="46037">
            <a:spAutoFit/>
          </a:bodyPr>
          <a:lstStyle>
            <a:lvl1pPr defTabSz="900113">
              <a:defRPr sz="2400">
                <a:solidFill>
                  <a:schemeClr val="tx1"/>
                </a:solidFill>
                <a:latin typeface="Helvetica" panose="020B0604020202020204" pitchFamily="34" charset="0"/>
                <a:ea typeface="MS PGothic" panose="020B0600070205080204" pitchFamily="34" charset="-128"/>
              </a:defRPr>
            </a:lvl1pPr>
            <a:lvl2pPr marL="742950" indent="-285750" defTabSz="900113">
              <a:defRPr sz="2400">
                <a:solidFill>
                  <a:schemeClr val="tx1"/>
                </a:solidFill>
                <a:latin typeface="Helvetica" panose="020B0604020202020204" pitchFamily="34" charset="0"/>
                <a:ea typeface="MS PGothic" panose="020B0600070205080204" pitchFamily="34" charset="-128"/>
              </a:defRPr>
            </a:lvl2pPr>
            <a:lvl3pPr marL="1143000" indent="-228600" defTabSz="900113">
              <a:defRPr sz="2400">
                <a:solidFill>
                  <a:schemeClr val="tx1"/>
                </a:solidFill>
                <a:latin typeface="Helvetica" panose="020B0604020202020204" pitchFamily="34" charset="0"/>
                <a:ea typeface="MS PGothic" panose="020B0600070205080204" pitchFamily="34" charset="-128"/>
              </a:defRPr>
            </a:lvl3pPr>
            <a:lvl4pPr marL="1600200" indent="-228600" defTabSz="900113">
              <a:defRPr sz="2400">
                <a:solidFill>
                  <a:schemeClr val="tx1"/>
                </a:solidFill>
                <a:latin typeface="Helvetica" panose="020B0604020202020204" pitchFamily="34" charset="0"/>
                <a:ea typeface="MS PGothic" panose="020B0600070205080204" pitchFamily="34" charset="-128"/>
              </a:defRPr>
            </a:lvl4pPr>
            <a:lvl5pPr marL="2057400" indent="-228600" defTabSz="900113">
              <a:defRPr sz="2400">
                <a:solidFill>
                  <a:schemeClr val="tx1"/>
                </a:solidFill>
                <a:latin typeface="Helvetica" panose="020B0604020202020204" pitchFamily="34" charset="0"/>
                <a:ea typeface="MS PGothic" panose="020B0600070205080204" pitchFamily="34" charset="-128"/>
              </a:defRPr>
            </a:lvl5pPr>
            <a:lvl6pPr marL="2514600" indent="-228600" algn="ctr" defTabSz="900113"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algn="ctr" defTabSz="900113"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algn="ctr" defTabSz="900113"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algn="ctr" defTabSz="900113"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a:lnSpc>
                <a:spcPct val="90000"/>
              </a:lnSpc>
              <a:defRPr/>
            </a:pPr>
            <a:r>
              <a:rPr lang="en-US" altLang="en-US" sz="1200"/>
              <a:t>Page </a:t>
            </a:r>
            <a:fld id="{BD6EF6B6-01AF-4104-982D-18FBA1A17335}" type="slidenum">
              <a:rPr lang="en-US" altLang="en-US" sz="1200" smtClean="0"/>
              <a:pPr algn="ctr">
                <a:lnSpc>
                  <a:spcPct val="90000"/>
                </a:lnSpc>
                <a:defRPr/>
              </a:pPr>
              <a:t>‹#›</a:t>
            </a:fld>
            <a:endParaRPr lang="en-US" altLang="en-US" sz="12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213100" y="6529388"/>
            <a:ext cx="27225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6037" rIns="88900" bIns="46037">
            <a:spAutoFit/>
          </a:bodyPr>
          <a:lstStyle>
            <a:lvl1pPr defTabSz="900113">
              <a:defRPr sz="2400">
                <a:solidFill>
                  <a:schemeClr val="tx1"/>
                </a:solidFill>
                <a:latin typeface="Helvetica" panose="020B0604020202020204" pitchFamily="34" charset="0"/>
                <a:ea typeface="MS PGothic" panose="020B0600070205080204" pitchFamily="34" charset="-128"/>
              </a:defRPr>
            </a:lvl1pPr>
            <a:lvl2pPr marL="742950" indent="-285750" defTabSz="900113">
              <a:defRPr sz="2400">
                <a:solidFill>
                  <a:schemeClr val="tx1"/>
                </a:solidFill>
                <a:latin typeface="Helvetica" panose="020B0604020202020204" pitchFamily="34" charset="0"/>
                <a:ea typeface="MS PGothic" panose="020B0600070205080204" pitchFamily="34" charset="-128"/>
              </a:defRPr>
            </a:lvl2pPr>
            <a:lvl3pPr marL="1143000" indent="-228600" defTabSz="900113">
              <a:defRPr sz="2400">
                <a:solidFill>
                  <a:schemeClr val="tx1"/>
                </a:solidFill>
                <a:latin typeface="Helvetica" panose="020B0604020202020204" pitchFamily="34" charset="0"/>
                <a:ea typeface="MS PGothic" panose="020B0600070205080204" pitchFamily="34" charset="-128"/>
              </a:defRPr>
            </a:lvl3pPr>
            <a:lvl4pPr marL="1600200" indent="-228600" defTabSz="900113">
              <a:defRPr sz="2400">
                <a:solidFill>
                  <a:schemeClr val="tx1"/>
                </a:solidFill>
                <a:latin typeface="Helvetica" panose="020B0604020202020204" pitchFamily="34" charset="0"/>
                <a:ea typeface="MS PGothic" panose="020B0600070205080204" pitchFamily="34" charset="-128"/>
              </a:defRPr>
            </a:lvl4pPr>
            <a:lvl5pPr marL="2057400" indent="-228600" defTabSz="900113">
              <a:defRPr sz="2400">
                <a:solidFill>
                  <a:schemeClr val="tx1"/>
                </a:solidFill>
                <a:latin typeface="Helvetica" panose="020B0604020202020204" pitchFamily="34" charset="0"/>
                <a:ea typeface="MS PGothic" panose="020B0600070205080204" pitchFamily="34" charset="-128"/>
              </a:defRPr>
            </a:lvl5pPr>
            <a:lvl6pPr marL="2514600" indent="-228600" algn="ctr" defTabSz="900113"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algn="ctr" defTabSz="900113"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algn="ctr" defTabSz="900113"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algn="ctr" defTabSz="900113"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a:lnSpc>
                <a:spcPct val="90000"/>
              </a:lnSpc>
              <a:defRPr/>
            </a:pPr>
            <a:r>
              <a:rPr lang="en-US" altLang="en-US" sz="1200"/>
              <a:t>BU risk intro slides 05/07/98 Page </a:t>
            </a:r>
            <a:fld id="{A4181D28-5DA3-4BFF-BE2D-6EC1B99718AC}" type="slidenum">
              <a:rPr lang="en-US" altLang="en-US" sz="1200" smtClean="0"/>
              <a:pPr algn="ctr">
                <a:lnSpc>
                  <a:spcPct val="90000"/>
                </a:lnSpc>
                <a:defRPr/>
              </a:pPr>
              <a:t>‹#›</a:t>
            </a:fld>
            <a:endParaRPr lang="en-US" altLang="en-US" sz="1200"/>
          </a:p>
        </p:txBody>
      </p:sp>
      <p:sp>
        <p:nvSpPr>
          <p:cNvPr id="3075" name="Rectangle 3"/>
          <p:cNvSpPr>
            <a:spLocks noGrp="1" noRot="1" noChangeAspect="1" noChangeArrowheads="1" noTextEdit="1"/>
          </p:cNvSpPr>
          <p:nvPr>
            <p:ph type="sldImg" idx="2"/>
          </p:nvPr>
        </p:nvSpPr>
        <p:spPr bwMode="auto">
          <a:xfrm>
            <a:off x="2295525" y="519113"/>
            <a:ext cx="4552950" cy="2562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1219200" y="3257550"/>
            <a:ext cx="6704013" cy="3084513"/>
          </a:xfrm>
          <a:prstGeom prst="rect">
            <a:avLst/>
          </a:prstGeom>
          <a:noFill/>
          <a:ln w="12700">
            <a:noFill/>
            <a:miter lim="800000"/>
            <a:headEnd/>
            <a:tailEnd/>
          </a:ln>
          <a:effectLst/>
        </p:spPr>
        <p:txBody>
          <a:bodyPr vert="horz" wrap="square" lIns="93662" tIns="47625" rIns="93662" bIns="4762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Helvetica" pitchFamily="-1" charset="0"/>
        <a:ea typeface="MS PGothic" panose="020B0600070205080204" pitchFamily="34" charset="-128"/>
        <a:cs typeface="ＭＳ Ｐゴシック" pitchFamily="-1" charset="-128"/>
      </a:defRPr>
    </a:lvl1pPr>
    <a:lvl2pPr marL="465138" algn="l" defTabSz="949325" rtl="0" eaLnBrk="0" fontAlgn="base" hangingPunct="0">
      <a:lnSpc>
        <a:spcPct val="90000"/>
      </a:lnSpc>
      <a:spcBef>
        <a:spcPct val="40000"/>
      </a:spcBef>
      <a:spcAft>
        <a:spcPct val="0"/>
      </a:spcAft>
      <a:defRPr sz="1200" kern="1200">
        <a:solidFill>
          <a:schemeClr val="tx1"/>
        </a:solidFill>
        <a:latin typeface="Helvetica" pitchFamily="-1" charset="0"/>
        <a:ea typeface="MS PGothic" panose="020B0600070205080204" pitchFamily="34" charset="-128"/>
        <a:cs typeface="+mn-cs"/>
      </a:defRPr>
    </a:lvl2pPr>
    <a:lvl3pPr marL="931863" algn="l" defTabSz="949325" rtl="0" eaLnBrk="0" fontAlgn="base" hangingPunct="0">
      <a:lnSpc>
        <a:spcPct val="90000"/>
      </a:lnSpc>
      <a:spcBef>
        <a:spcPct val="40000"/>
      </a:spcBef>
      <a:spcAft>
        <a:spcPct val="0"/>
      </a:spcAft>
      <a:defRPr sz="1200" kern="1200">
        <a:solidFill>
          <a:schemeClr val="tx1"/>
        </a:solidFill>
        <a:latin typeface="Helvetica" pitchFamily="-1" charset="0"/>
        <a:ea typeface="MS PGothic" panose="020B0600070205080204" pitchFamily="34" charset="-128"/>
        <a:cs typeface="+mn-cs"/>
      </a:defRPr>
    </a:lvl3pPr>
    <a:lvl4pPr marL="1397000" algn="l" defTabSz="949325" rtl="0" eaLnBrk="0" fontAlgn="base" hangingPunct="0">
      <a:lnSpc>
        <a:spcPct val="90000"/>
      </a:lnSpc>
      <a:spcBef>
        <a:spcPct val="40000"/>
      </a:spcBef>
      <a:spcAft>
        <a:spcPct val="0"/>
      </a:spcAft>
      <a:defRPr sz="1200" kern="1200">
        <a:solidFill>
          <a:schemeClr val="tx1"/>
        </a:solidFill>
        <a:latin typeface="Helvetica" pitchFamily="-1" charset="0"/>
        <a:ea typeface="MS PGothic" panose="020B0600070205080204" pitchFamily="34" charset="-128"/>
        <a:cs typeface="+mn-cs"/>
      </a:defRPr>
    </a:lvl4pPr>
    <a:lvl5pPr marL="1862138" algn="l" defTabSz="949325" rtl="0" eaLnBrk="0" fontAlgn="base" hangingPunct="0">
      <a:lnSpc>
        <a:spcPct val="90000"/>
      </a:lnSpc>
      <a:spcBef>
        <a:spcPct val="40000"/>
      </a:spcBef>
      <a:spcAft>
        <a:spcPct val="0"/>
      </a:spcAft>
      <a:defRPr sz="1200" kern="1200">
        <a:solidFill>
          <a:schemeClr val="tx1"/>
        </a:solidFill>
        <a:latin typeface="Helvetica" pitchFamily="-1"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2295525" y="519113"/>
            <a:ext cx="4552950" cy="2562225"/>
          </a:xfrm>
          <a:ln/>
        </p:spPr>
      </p:sp>
      <p:sp>
        <p:nvSpPr>
          <p:cNvPr id="6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2295525" y="519113"/>
            <a:ext cx="4552950" cy="2562225"/>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92784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2295525" y="519113"/>
            <a:ext cx="4552950" cy="2562225"/>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44117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2295525" y="519113"/>
            <a:ext cx="4552950" cy="2562225"/>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2259628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2295525" y="519113"/>
            <a:ext cx="4552950" cy="2562225"/>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2688417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2295525" y="519113"/>
            <a:ext cx="4552950" cy="2562225"/>
          </a:xfrm>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3346595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2295525" y="519113"/>
            <a:ext cx="4552950" cy="2562225"/>
          </a:xfrm>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147607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2295525" y="519113"/>
            <a:ext cx="4552950" cy="2562225"/>
          </a:xfrm>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320438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2295525" y="519113"/>
            <a:ext cx="4552950" cy="256222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3208892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2295525" y="519113"/>
            <a:ext cx="4552950" cy="2562225"/>
          </a:xfrm>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2118074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2295525" y="519113"/>
            <a:ext cx="4552950" cy="2562225"/>
          </a:xfrm>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49173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2295525" y="519113"/>
            <a:ext cx="4552950" cy="2562225"/>
          </a:xfrm>
          <a:ln/>
        </p:spPr>
      </p:sp>
      <p:sp>
        <p:nvSpPr>
          <p:cNvPr id="8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295525" y="519113"/>
            <a:ext cx="4552950" cy="2562225"/>
          </a:xfrm>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53607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2295525" y="519113"/>
            <a:ext cx="4552950" cy="2562225"/>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3685273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2295525" y="519113"/>
            <a:ext cx="4552950" cy="2562225"/>
          </a:xfrm>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3537966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2295525" y="519113"/>
            <a:ext cx="4552950" cy="2562225"/>
          </a:xfrm>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endParaRPr lang="en-US" altLang="en-US">
              <a:latin typeface="Helvetica"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2295525" y="519113"/>
            <a:ext cx="4552950" cy="2562225"/>
          </a:xfrm>
          <a:ln/>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2295525" y="519113"/>
            <a:ext cx="4552950" cy="2562225"/>
          </a:xfrm>
          <a:solidFill>
            <a:srgbClr val="FFFFFF"/>
          </a:solidFill>
          <a:ln/>
        </p:spPr>
      </p:sp>
      <p:sp>
        <p:nvSpPr>
          <p:cNvPr id="21507" name="Rectangle 3"/>
          <p:cNvSpPr>
            <a:spLocks noGrp="1" noChangeArrowheads="1"/>
          </p:cNvSpPr>
          <p:nvPr>
            <p:ph type="body" idx="1"/>
          </p:nvPr>
        </p:nvSpPr>
        <p:spPr>
          <a:solidFill>
            <a:srgbClr val="FFFFFF"/>
          </a:solidFill>
          <a:ln>
            <a:solidFill>
              <a:srgbClr val="000000"/>
            </a:solidFill>
          </a:ln>
        </p:spPr>
        <p:txBody>
          <a:bodyPr/>
          <a:lstStyle/>
          <a:p>
            <a:endParaRPr lang="en-US" altLang="en-US">
              <a:latin typeface="Helvetica"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2295525" y="519113"/>
            <a:ext cx="4552950" cy="2562225"/>
          </a:xfrm>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ln>
        </p:spPr>
        <p:txBody>
          <a:bodyPr/>
          <a:lstStyle/>
          <a:p>
            <a:endParaRPr lang="en-US" altLang="en-US">
              <a:latin typeface="Helvetica"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2295525" y="519113"/>
            <a:ext cx="4552950" cy="2562225"/>
          </a:xfrm>
          <a:ln/>
        </p:spPr>
      </p:sp>
      <p:sp>
        <p:nvSpPr>
          <p:cNvPr id="3" name="Notes Placeholder 2"/>
          <p:cNvSpPr>
            <a:spLocks noGrp="1"/>
          </p:cNvSpPr>
          <p:nvPr>
            <p:ph type="body" idx="1"/>
          </p:nvPr>
        </p:nvSpPr>
        <p:spPr/>
        <p:txBody>
          <a:bodyPr/>
          <a:lstStyle/>
          <a:p>
            <a:pPr>
              <a:defRPr/>
            </a:pPr>
            <a:r>
              <a:rPr lang="en-US" dirty="0"/>
              <a:t>Bent et al study</a:t>
            </a:r>
          </a:p>
          <a:p>
            <a:pPr marL="174708" indent="-174708">
              <a:buFontTx/>
              <a:buChar char="-"/>
              <a:defRPr/>
            </a:pPr>
            <a:r>
              <a:rPr lang="en-US" dirty="0"/>
              <a:t>n=214, BL characteristics similar in all groups</a:t>
            </a:r>
          </a:p>
          <a:p>
            <a:pPr marL="174708" indent="-174708">
              <a:buFontTx/>
              <a:buChar char="-"/>
              <a:defRPr/>
            </a:pPr>
            <a:r>
              <a:rPr lang="en-US" dirty="0"/>
              <a:t>Rand assignment			# reported events</a:t>
            </a:r>
          </a:p>
          <a:p>
            <a:pPr marL="640594" lvl="1" indent="-174708">
              <a:buFontTx/>
              <a:buChar char="-"/>
              <a:defRPr/>
            </a:pPr>
            <a:r>
              <a:rPr lang="en-US" dirty="0"/>
              <a:t>Open ended question		11 </a:t>
            </a:r>
          </a:p>
          <a:p>
            <a:pPr marL="640594" lvl="1" indent="-174708">
              <a:buFontTx/>
              <a:buChar char="-"/>
              <a:defRPr/>
            </a:pPr>
            <a:r>
              <a:rPr lang="en-US" dirty="0"/>
              <a:t>Open ended, defined question		14</a:t>
            </a:r>
          </a:p>
          <a:p>
            <a:pPr marL="640594" lvl="1" indent="-174708">
              <a:buFontTx/>
              <a:buChar char="-"/>
              <a:defRPr/>
            </a:pPr>
            <a:r>
              <a:rPr lang="en-US" dirty="0"/>
              <a:t>Checklist of 53 common side effects	238; 77% of </a:t>
            </a:r>
          </a:p>
          <a:p>
            <a:pPr marL="640594" lvl="1" indent="-174708">
              <a:buFontTx/>
              <a:buChar char="-"/>
              <a:defRPr/>
            </a:pPr>
            <a:endParaRPr lang="en-US" dirty="0"/>
          </a:p>
        </p:txBody>
      </p:sp>
      <p:sp>
        <p:nvSpPr>
          <p:cNvPr id="30724"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20204" pitchFamily="34" charset="0"/>
                <a:ea typeface="MS PGothic" panose="020B0600070205080204" pitchFamily="34" charset="-128"/>
              </a:defRPr>
            </a:lvl1pPr>
            <a:lvl2pPr marL="742950" indent="-285750">
              <a:defRPr sz="2400">
                <a:solidFill>
                  <a:schemeClr val="tx1"/>
                </a:solidFill>
                <a:latin typeface="Helvetica" panose="020B0604020202020204" pitchFamily="34" charset="0"/>
                <a:ea typeface="MS PGothic" panose="020B0600070205080204" pitchFamily="34" charset="-128"/>
              </a:defRPr>
            </a:lvl2pPr>
            <a:lvl3pPr marL="1143000" indent="-228600">
              <a:defRPr sz="2400">
                <a:solidFill>
                  <a:schemeClr val="tx1"/>
                </a:solidFill>
                <a:latin typeface="Helvetica" panose="020B0604020202020204" pitchFamily="34" charset="0"/>
                <a:ea typeface="MS PGothic" panose="020B0600070205080204" pitchFamily="34" charset="-128"/>
              </a:defRPr>
            </a:lvl3pPr>
            <a:lvl4pPr marL="1600200" indent="-228600">
              <a:defRPr sz="2400">
                <a:solidFill>
                  <a:schemeClr val="tx1"/>
                </a:solidFill>
                <a:latin typeface="Helvetica" panose="020B0604020202020204" pitchFamily="34" charset="0"/>
                <a:ea typeface="MS PGothic" panose="020B0600070205080204" pitchFamily="34" charset="-128"/>
              </a:defRPr>
            </a:lvl4pPr>
            <a:lvl5pPr marL="2057400" indent="-22860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fld id="{DFE162C8-A355-415F-ACBB-785069E5A3DA}" type="slidenum">
              <a:rPr lang="en-US" altLang="en-US"/>
              <a:pPr/>
              <a:t>51</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2295525" y="519113"/>
            <a:ext cx="4552950" cy="2562225"/>
          </a:xfrm>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a:latin typeface="Helvetica" panose="020B0604020202020204" pitchFamily="34" charset="0"/>
              </a:rPr>
              <a:t>Example:</a:t>
            </a:r>
          </a:p>
          <a:p>
            <a:r>
              <a:rPr lang="en-US" altLang="en-US" b="1" u="sng">
                <a:latin typeface="Helvetica" panose="020B0604020202020204" pitchFamily="34" charset="0"/>
              </a:rPr>
              <a:t>Severity Grading Guidelines</a:t>
            </a:r>
            <a:endParaRPr lang="en-US" altLang="en-US">
              <a:latin typeface="Helvetica" panose="020B0604020202020204" pitchFamily="34" charset="0"/>
            </a:endParaRPr>
          </a:p>
          <a:p>
            <a:r>
              <a:rPr lang="en-US" altLang="en-US">
                <a:latin typeface="Helvetica" panose="020B0604020202020204" pitchFamily="34" charset="0"/>
              </a:rPr>
              <a:t> </a:t>
            </a:r>
          </a:p>
          <a:p>
            <a:r>
              <a:rPr lang="en-US" altLang="en-US">
                <a:latin typeface="Helvetica" panose="020B0604020202020204" pitchFamily="34" charset="0"/>
              </a:rPr>
              <a:t>Mild</a:t>
            </a:r>
          </a:p>
          <a:p>
            <a:r>
              <a:rPr lang="en-US" altLang="en-US">
                <a:latin typeface="Helvetica" panose="020B0604020202020204" pitchFamily="34" charset="0"/>
              </a:rPr>
              <a:t>asymptomatic or mild symptoms; </a:t>
            </a:r>
          </a:p>
          <a:p>
            <a:r>
              <a:rPr lang="en-US" altLang="en-US">
                <a:latin typeface="Helvetica" panose="020B0604020202020204" pitchFamily="34" charset="0"/>
              </a:rPr>
              <a:t>clinical or diagnostic observations only;</a:t>
            </a:r>
          </a:p>
          <a:p>
            <a:r>
              <a:rPr lang="en-US" altLang="en-US">
                <a:latin typeface="Helvetica" panose="020B0604020202020204" pitchFamily="34" charset="0"/>
              </a:rPr>
              <a:t>intervention not indicated</a:t>
            </a:r>
          </a:p>
          <a:p>
            <a:r>
              <a:rPr lang="en-US" altLang="en-US">
                <a:latin typeface="Helvetica" panose="020B0604020202020204" pitchFamily="34" charset="0"/>
              </a:rPr>
              <a:t> </a:t>
            </a:r>
          </a:p>
          <a:p>
            <a:r>
              <a:rPr lang="en-US" altLang="en-US">
                <a:latin typeface="Helvetica" panose="020B0604020202020204" pitchFamily="34" charset="0"/>
              </a:rPr>
              <a:t>Moderate</a:t>
            </a:r>
          </a:p>
          <a:p>
            <a:r>
              <a:rPr lang="en-US" altLang="en-US">
                <a:latin typeface="Helvetica" panose="020B0604020202020204" pitchFamily="34" charset="0"/>
              </a:rPr>
              <a:t>minimal, local or noninvasive intervention indicated; </a:t>
            </a:r>
          </a:p>
          <a:p>
            <a:r>
              <a:rPr lang="en-US" altLang="en-US">
                <a:latin typeface="Helvetica" panose="020B0604020202020204" pitchFamily="34" charset="0"/>
              </a:rPr>
              <a:t>may limit age-appropriate instrumental activities of daily living</a:t>
            </a:r>
          </a:p>
          <a:p>
            <a:r>
              <a:rPr lang="en-US" altLang="en-US">
                <a:latin typeface="Helvetica" panose="020B0604020202020204" pitchFamily="34" charset="0"/>
              </a:rPr>
              <a:t> </a:t>
            </a:r>
          </a:p>
          <a:p>
            <a:r>
              <a:rPr lang="en-US" altLang="en-US">
                <a:latin typeface="Helvetica" panose="020B0604020202020204" pitchFamily="34" charset="0"/>
              </a:rPr>
              <a:t>Severe </a:t>
            </a:r>
          </a:p>
          <a:p>
            <a:r>
              <a:rPr lang="en-US" altLang="en-US">
                <a:latin typeface="Helvetica" panose="020B0604020202020204" pitchFamily="34" charset="0"/>
              </a:rPr>
              <a:t>medically significant (may or may not be immediately life-threatening); </a:t>
            </a:r>
          </a:p>
          <a:p>
            <a:r>
              <a:rPr lang="en-US" altLang="en-US">
                <a:latin typeface="Helvetica" panose="020B0604020202020204" pitchFamily="34" charset="0"/>
              </a:rPr>
              <a:t>intervention indicated;</a:t>
            </a:r>
          </a:p>
          <a:p>
            <a:r>
              <a:rPr lang="en-US" altLang="en-US">
                <a:latin typeface="Helvetica" panose="020B0604020202020204" pitchFamily="34" charset="0"/>
              </a:rPr>
              <a:t>hospitalization or prolongation of hospitalization may be indicated; </a:t>
            </a:r>
          </a:p>
          <a:p>
            <a:r>
              <a:rPr lang="en-US" altLang="en-US">
                <a:latin typeface="Helvetica" panose="020B0604020202020204" pitchFamily="34" charset="0"/>
              </a:rPr>
              <a:t>may be disabling; </a:t>
            </a:r>
          </a:p>
          <a:p>
            <a:r>
              <a:rPr lang="en-US" altLang="en-US">
                <a:latin typeface="Helvetica" panose="020B0604020202020204" pitchFamily="34" charset="0"/>
              </a:rPr>
              <a:t>may limit self-care activities of daily living</a:t>
            </a:r>
          </a:p>
          <a:p>
            <a:endParaRPr lang="en-US" altLang="en-US">
              <a:latin typeface="Helvetica" panose="020B0604020202020204" pitchFamily="34" charset="0"/>
            </a:endParaRPr>
          </a:p>
        </p:txBody>
      </p:sp>
      <p:sp>
        <p:nvSpPr>
          <p:cNvPr id="32772"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20204" pitchFamily="34" charset="0"/>
                <a:ea typeface="MS PGothic" panose="020B0600070205080204" pitchFamily="34" charset="-128"/>
              </a:defRPr>
            </a:lvl1pPr>
            <a:lvl2pPr marL="742950" indent="-285750">
              <a:defRPr sz="2400">
                <a:solidFill>
                  <a:schemeClr val="tx1"/>
                </a:solidFill>
                <a:latin typeface="Helvetica" panose="020B0604020202020204" pitchFamily="34" charset="0"/>
                <a:ea typeface="MS PGothic" panose="020B0600070205080204" pitchFamily="34" charset="-128"/>
              </a:defRPr>
            </a:lvl2pPr>
            <a:lvl3pPr marL="1143000" indent="-228600">
              <a:defRPr sz="2400">
                <a:solidFill>
                  <a:schemeClr val="tx1"/>
                </a:solidFill>
                <a:latin typeface="Helvetica" panose="020B0604020202020204" pitchFamily="34" charset="0"/>
                <a:ea typeface="MS PGothic" panose="020B0600070205080204" pitchFamily="34" charset="-128"/>
              </a:defRPr>
            </a:lvl3pPr>
            <a:lvl4pPr marL="1600200" indent="-228600">
              <a:defRPr sz="2400">
                <a:solidFill>
                  <a:schemeClr val="tx1"/>
                </a:solidFill>
                <a:latin typeface="Helvetica" panose="020B0604020202020204" pitchFamily="34" charset="0"/>
                <a:ea typeface="MS PGothic" panose="020B0600070205080204" pitchFamily="34" charset="-128"/>
              </a:defRPr>
            </a:lvl4pPr>
            <a:lvl5pPr marL="2057400" indent="-22860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fld id="{D9F558A3-5196-4D8A-8C9E-362E71B7176A}" type="slidenum">
              <a:rPr lang="en-US" altLang="en-US"/>
              <a:pPr/>
              <a:t>52</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2295525" y="519113"/>
            <a:ext cx="4552950" cy="2562225"/>
          </a:xfrm>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a:latin typeface="Helvetica" panose="020B0604020202020204" pitchFamily="34" charset="0"/>
              </a:rPr>
              <a:t>Example:</a:t>
            </a:r>
          </a:p>
          <a:p>
            <a:r>
              <a:rPr lang="en-US" altLang="en-US" b="1" u="sng">
                <a:latin typeface="Helvetica" panose="020B0604020202020204" pitchFamily="34" charset="0"/>
              </a:rPr>
              <a:t>Severity Grading Guidelines</a:t>
            </a:r>
            <a:endParaRPr lang="en-US" altLang="en-US">
              <a:latin typeface="Helvetica" panose="020B0604020202020204" pitchFamily="34" charset="0"/>
            </a:endParaRPr>
          </a:p>
          <a:p>
            <a:r>
              <a:rPr lang="en-US" altLang="en-US">
                <a:latin typeface="Helvetica" panose="020B0604020202020204" pitchFamily="34" charset="0"/>
              </a:rPr>
              <a:t> </a:t>
            </a:r>
          </a:p>
          <a:p>
            <a:r>
              <a:rPr lang="en-US" altLang="en-US">
                <a:latin typeface="Helvetica" panose="020B0604020202020204" pitchFamily="34" charset="0"/>
              </a:rPr>
              <a:t>Mild</a:t>
            </a:r>
          </a:p>
          <a:p>
            <a:r>
              <a:rPr lang="en-US" altLang="en-US">
                <a:latin typeface="Helvetica" panose="020B0604020202020204" pitchFamily="34" charset="0"/>
              </a:rPr>
              <a:t>asymptomatic or mild symptoms; </a:t>
            </a:r>
          </a:p>
          <a:p>
            <a:r>
              <a:rPr lang="en-US" altLang="en-US">
                <a:latin typeface="Helvetica" panose="020B0604020202020204" pitchFamily="34" charset="0"/>
              </a:rPr>
              <a:t>clinical or diagnostic observations only;</a:t>
            </a:r>
          </a:p>
          <a:p>
            <a:r>
              <a:rPr lang="en-US" altLang="en-US">
                <a:latin typeface="Helvetica" panose="020B0604020202020204" pitchFamily="34" charset="0"/>
              </a:rPr>
              <a:t>intervention not indicated</a:t>
            </a:r>
          </a:p>
          <a:p>
            <a:r>
              <a:rPr lang="en-US" altLang="en-US">
                <a:latin typeface="Helvetica" panose="020B0604020202020204" pitchFamily="34" charset="0"/>
              </a:rPr>
              <a:t> </a:t>
            </a:r>
          </a:p>
          <a:p>
            <a:r>
              <a:rPr lang="en-US" altLang="en-US">
                <a:latin typeface="Helvetica" panose="020B0604020202020204" pitchFamily="34" charset="0"/>
              </a:rPr>
              <a:t>Moderate</a:t>
            </a:r>
          </a:p>
          <a:p>
            <a:r>
              <a:rPr lang="en-US" altLang="en-US">
                <a:latin typeface="Helvetica" panose="020B0604020202020204" pitchFamily="34" charset="0"/>
              </a:rPr>
              <a:t>minimal, local or noninvasive intervention indicated; </a:t>
            </a:r>
          </a:p>
          <a:p>
            <a:r>
              <a:rPr lang="en-US" altLang="en-US">
                <a:latin typeface="Helvetica" panose="020B0604020202020204" pitchFamily="34" charset="0"/>
              </a:rPr>
              <a:t>may limit age-appropriate instrumental activities of daily living</a:t>
            </a:r>
          </a:p>
          <a:p>
            <a:r>
              <a:rPr lang="en-US" altLang="en-US">
                <a:latin typeface="Helvetica" panose="020B0604020202020204" pitchFamily="34" charset="0"/>
              </a:rPr>
              <a:t> </a:t>
            </a:r>
          </a:p>
          <a:p>
            <a:r>
              <a:rPr lang="en-US" altLang="en-US">
                <a:latin typeface="Helvetica" panose="020B0604020202020204" pitchFamily="34" charset="0"/>
              </a:rPr>
              <a:t>Severe </a:t>
            </a:r>
          </a:p>
          <a:p>
            <a:r>
              <a:rPr lang="en-US" altLang="en-US">
                <a:latin typeface="Helvetica" panose="020B0604020202020204" pitchFamily="34" charset="0"/>
              </a:rPr>
              <a:t>medically significant (may or may not be immediately life-threatening); </a:t>
            </a:r>
          </a:p>
          <a:p>
            <a:r>
              <a:rPr lang="en-US" altLang="en-US">
                <a:latin typeface="Helvetica" panose="020B0604020202020204" pitchFamily="34" charset="0"/>
              </a:rPr>
              <a:t>intervention indicated;</a:t>
            </a:r>
          </a:p>
          <a:p>
            <a:r>
              <a:rPr lang="en-US" altLang="en-US">
                <a:latin typeface="Helvetica" panose="020B0604020202020204" pitchFamily="34" charset="0"/>
              </a:rPr>
              <a:t>hospitalization or prolongation of hospitalization may be indicated; </a:t>
            </a:r>
          </a:p>
          <a:p>
            <a:r>
              <a:rPr lang="en-US" altLang="en-US">
                <a:latin typeface="Helvetica" panose="020B0604020202020204" pitchFamily="34" charset="0"/>
              </a:rPr>
              <a:t>may be disabling; </a:t>
            </a:r>
          </a:p>
          <a:p>
            <a:r>
              <a:rPr lang="en-US" altLang="en-US">
                <a:latin typeface="Helvetica" panose="020B0604020202020204" pitchFamily="34" charset="0"/>
              </a:rPr>
              <a:t>may limit self-care activities of daily living</a:t>
            </a:r>
          </a:p>
          <a:p>
            <a:endParaRPr lang="en-US" altLang="en-US">
              <a:latin typeface="Helvetica" panose="020B0604020202020204" pitchFamily="34" charset="0"/>
            </a:endParaRPr>
          </a:p>
        </p:txBody>
      </p:sp>
      <p:sp>
        <p:nvSpPr>
          <p:cNvPr id="34820"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20204" pitchFamily="34" charset="0"/>
                <a:ea typeface="MS PGothic" panose="020B0600070205080204" pitchFamily="34" charset="-128"/>
              </a:defRPr>
            </a:lvl1pPr>
            <a:lvl2pPr marL="742950" indent="-285750">
              <a:defRPr sz="2400">
                <a:solidFill>
                  <a:schemeClr val="tx1"/>
                </a:solidFill>
                <a:latin typeface="Helvetica" panose="020B0604020202020204" pitchFamily="34" charset="0"/>
                <a:ea typeface="MS PGothic" panose="020B0600070205080204" pitchFamily="34" charset="-128"/>
              </a:defRPr>
            </a:lvl2pPr>
            <a:lvl3pPr marL="1143000" indent="-228600">
              <a:defRPr sz="2400">
                <a:solidFill>
                  <a:schemeClr val="tx1"/>
                </a:solidFill>
                <a:latin typeface="Helvetica" panose="020B0604020202020204" pitchFamily="34" charset="0"/>
                <a:ea typeface="MS PGothic" panose="020B0600070205080204" pitchFamily="34" charset="-128"/>
              </a:defRPr>
            </a:lvl3pPr>
            <a:lvl4pPr marL="1600200" indent="-228600">
              <a:defRPr sz="2400">
                <a:solidFill>
                  <a:schemeClr val="tx1"/>
                </a:solidFill>
                <a:latin typeface="Helvetica" panose="020B0604020202020204" pitchFamily="34" charset="0"/>
                <a:ea typeface="MS PGothic" panose="020B0600070205080204" pitchFamily="34" charset="-128"/>
              </a:defRPr>
            </a:lvl4pPr>
            <a:lvl5pPr marL="2057400" indent="-22860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fld id="{E7DB4EE1-9D3A-4D88-B709-D59BB151C8DC}" type="slidenum">
              <a:rPr lang="en-US" altLang="en-US"/>
              <a:pPr/>
              <a:t>53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2295525" y="519113"/>
            <a:ext cx="4552950" cy="2562225"/>
          </a:xfrm>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3394159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2295525" y="519113"/>
            <a:ext cx="4552950" cy="2562225"/>
          </a:xfrm>
          <a:ln/>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a:latin typeface="Helvetica" panose="020B0604020202020204" pitchFamily="34" charset="0"/>
              </a:rPr>
              <a:t>Example:</a:t>
            </a:r>
          </a:p>
          <a:p>
            <a:r>
              <a:rPr lang="en-US" altLang="en-US" b="1" u="sng">
                <a:latin typeface="Helvetica" panose="020B0604020202020204" pitchFamily="34" charset="0"/>
              </a:rPr>
              <a:t>Severity Grading Guidelines</a:t>
            </a:r>
            <a:endParaRPr lang="en-US" altLang="en-US">
              <a:latin typeface="Helvetica" panose="020B0604020202020204" pitchFamily="34" charset="0"/>
            </a:endParaRPr>
          </a:p>
          <a:p>
            <a:r>
              <a:rPr lang="en-US" altLang="en-US">
                <a:latin typeface="Helvetica" panose="020B0604020202020204" pitchFamily="34" charset="0"/>
              </a:rPr>
              <a:t> </a:t>
            </a:r>
          </a:p>
          <a:p>
            <a:r>
              <a:rPr lang="en-US" altLang="en-US">
                <a:latin typeface="Helvetica" panose="020B0604020202020204" pitchFamily="34" charset="0"/>
              </a:rPr>
              <a:t>Mild</a:t>
            </a:r>
          </a:p>
          <a:p>
            <a:r>
              <a:rPr lang="en-US" altLang="en-US">
                <a:latin typeface="Helvetica" panose="020B0604020202020204" pitchFamily="34" charset="0"/>
              </a:rPr>
              <a:t>asymptomatic or mild symptoms; </a:t>
            </a:r>
          </a:p>
          <a:p>
            <a:r>
              <a:rPr lang="en-US" altLang="en-US">
                <a:latin typeface="Helvetica" panose="020B0604020202020204" pitchFamily="34" charset="0"/>
              </a:rPr>
              <a:t>clinical or diagnostic observations only;</a:t>
            </a:r>
          </a:p>
          <a:p>
            <a:r>
              <a:rPr lang="en-US" altLang="en-US">
                <a:latin typeface="Helvetica" panose="020B0604020202020204" pitchFamily="34" charset="0"/>
              </a:rPr>
              <a:t>intervention not indicated</a:t>
            </a:r>
          </a:p>
          <a:p>
            <a:r>
              <a:rPr lang="en-US" altLang="en-US">
                <a:latin typeface="Helvetica" panose="020B0604020202020204" pitchFamily="34" charset="0"/>
              </a:rPr>
              <a:t> </a:t>
            </a:r>
          </a:p>
          <a:p>
            <a:r>
              <a:rPr lang="en-US" altLang="en-US">
                <a:latin typeface="Helvetica" panose="020B0604020202020204" pitchFamily="34" charset="0"/>
              </a:rPr>
              <a:t>Moderate</a:t>
            </a:r>
          </a:p>
          <a:p>
            <a:r>
              <a:rPr lang="en-US" altLang="en-US">
                <a:latin typeface="Helvetica" panose="020B0604020202020204" pitchFamily="34" charset="0"/>
              </a:rPr>
              <a:t>minimal, local or noninvasive intervention indicated; </a:t>
            </a:r>
          </a:p>
          <a:p>
            <a:r>
              <a:rPr lang="en-US" altLang="en-US">
                <a:latin typeface="Helvetica" panose="020B0604020202020204" pitchFamily="34" charset="0"/>
              </a:rPr>
              <a:t>may limit age-appropriate instrumental activities of daily living</a:t>
            </a:r>
          </a:p>
          <a:p>
            <a:r>
              <a:rPr lang="en-US" altLang="en-US">
                <a:latin typeface="Helvetica" panose="020B0604020202020204" pitchFamily="34" charset="0"/>
              </a:rPr>
              <a:t> </a:t>
            </a:r>
          </a:p>
          <a:p>
            <a:r>
              <a:rPr lang="en-US" altLang="en-US">
                <a:latin typeface="Helvetica" panose="020B0604020202020204" pitchFamily="34" charset="0"/>
              </a:rPr>
              <a:t>Severe </a:t>
            </a:r>
          </a:p>
          <a:p>
            <a:r>
              <a:rPr lang="en-US" altLang="en-US">
                <a:latin typeface="Helvetica" panose="020B0604020202020204" pitchFamily="34" charset="0"/>
              </a:rPr>
              <a:t>medically significant (may or may not be immediately life-threatening); </a:t>
            </a:r>
          </a:p>
          <a:p>
            <a:r>
              <a:rPr lang="en-US" altLang="en-US">
                <a:latin typeface="Helvetica" panose="020B0604020202020204" pitchFamily="34" charset="0"/>
              </a:rPr>
              <a:t>intervention indicated;</a:t>
            </a:r>
          </a:p>
          <a:p>
            <a:r>
              <a:rPr lang="en-US" altLang="en-US">
                <a:latin typeface="Helvetica" panose="020B0604020202020204" pitchFamily="34" charset="0"/>
              </a:rPr>
              <a:t>hospitalization or prolongation of hospitalization may be indicated; </a:t>
            </a:r>
          </a:p>
          <a:p>
            <a:r>
              <a:rPr lang="en-US" altLang="en-US">
                <a:latin typeface="Helvetica" panose="020B0604020202020204" pitchFamily="34" charset="0"/>
              </a:rPr>
              <a:t>may be disabling; </a:t>
            </a:r>
          </a:p>
          <a:p>
            <a:r>
              <a:rPr lang="en-US" altLang="en-US">
                <a:latin typeface="Helvetica" panose="020B0604020202020204" pitchFamily="34" charset="0"/>
              </a:rPr>
              <a:t>may limit self-care activities of daily living</a:t>
            </a:r>
          </a:p>
          <a:p>
            <a:endParaRPr lang="en-US" altLang="en-US">
              <a:latin typeface="Helvetica" panose="020B0604020202020204" pitchFamily="34" charset="0"/>
            </a:endParaRPr>
          </a:p>
        </p:txBody>
      </p:sp>
      <p:sp>
        <p:nvSpPr>
          <p:cNvPr id="37892"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20204" pitchFamily="34" charset="0"/>
                <a:ea typeface="MS PGothic" panose="020B0600070205080204" pitchFamily="34" charset="-128"/>
              </a:defRPr>
            </a:lvl1pPr>
            <a:lvl2pPr marL="742950" indent="-285750">
              <a:defRPr sz="2400">
                <a:solidFill>
                  <a:schemeClr val="tx1"/>
                </a:solidFill>
                <a:latin typeface="Helvetica" panose="020B0604020202020204" pitchFamily="34" charset="0"/>
                <a:ea typeface="MS PGothic" panose="020B0600070205080204" pitchFamily="34" charset="-128"/>
              </a:defRPr>
            </a:lvl2pPr>
            <a:lvl3pPr marL="1143000" indent="-228600">
              <a:defRPr sz="2400">
                <a:solidFill>
                  <a:schemeClr val="tx1"/>
                </a:solidFill>
                <a:latin typeface="Helvetica" panose="020B0604020202020204" pitchFamily="34" charset="0"/>
                <a:ea typeface="MS PGothic" panose="020B0600070205080204" pitchFamily="34" charset="-128"/>
              </a:defRPr>
            </a:lvl3pPr>
            <a:lvl4pPr marL="1600200" indent="-228600">
              <a:defRPr sz="2400">
                <a:solidFill>
                  <a:schemeClr val="tx1"/>
                </a:solidFill>
                <a:latin typeface="Helvetica" panose="020B0604020202020204" pitchFamily="34" charset="0"/>
                <a:ea typeface="MS PGothic" panose="020B0600070205080204" pitchFamily="34" charset="-128"/>
              </a:defRPr>
            </a:lvl4pPr>
            <a:lvl5pPr marL="2057400" indent="-22860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fld id="{15ACB826-6523-4986-9EEC-C8E5B5FB76B8}" type="slidenum">
              <a:rPr lang="en-US" altLang="en-US"/>
              <a:pPr/>
              <a:t>55</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2295525" y="519113"/>
            <a:ext cx="4552950" cy="2562225"/>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295525" y="519113"/>
            <a:ext cx="4552950" cy="2562225"/>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2295525" y="519113"/>
            <a:ext cx="4552950" cy="2562225"/>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295525" y="519113"/>
            <a:ext cx="4552950" cy="2562225"/>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2295525" y="519113"/>
            <a:ext cx="4552950" cy="2562225"/>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2295525" y="519113"/>
            <a:ext cx="4552950" cy="2562225"/>
          </a:xfrm>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endParaRPr lang="en-US" altLang="en-US">
              <a:latin typeface="Helvetica"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2295525" y="519113"/>
            <a:ext cx="4552950" cy="2562225"/>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2295525" y="519113"/>
            <a:ext cx="4552950" cy="2562225"/>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128456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2295525" y="519113"/>
            <a:ext cx="4552950" cy="2562225"/>
          </a:xfrm>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1329431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2295525" y="519113"/>
            <a:ext cx="4552950" cy="2562225"/>
          </a:xfrm>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525821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2295525" y="519113"/>
            <a:ext cx="4552950" cy="256222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381934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2295525" y="519113"/>
            <a:ext cx="4552950" cy="2562225"/>
          </a:xfrm>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150384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2295525" y="519113"/>
            <a:ext cx="4552950" cy="2562225"/>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anose="020B0604020202020204" pitchFamily="34" charset="0"/>
            </a:endParaRPr>
          </a:p>
        </p:txBody>
      </p:sp>
    </p:spTree>
    <p:extLst>
      <p:ext uri="{BB962C8B-B14F-4D97-AF65-F5344CB8AC3E}">
        <p14:creationId xmlns:p14="http://schemas.microsoft.com/office/powerpoint/2010/main" val="376513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9273961-074F-43AF-90CE-D560D0D5118C}" type="datetimeFigureOut">
              <a:rPr lang="en-US" altLang="en-US"/>
              <a:pPr>
                <a:defRPr/>
              </a:pPr>
              <a:t>2/5/2020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BCDDB6-359E-4B35-B171-AD7A580682D3}" type="slidenum">
              <a:rPr lang="en-US" altLang="en-US"/>
              <a:pPr>
                <a:defRPr/>
              </a:pPr>
              <a:t>‹#›</a:t>
            </a:fld>
            <a:endParaRPr lang="en-US" altLang="en-US"/>
          </a:p>
        </p:txBody>
      </p:sp>
    </p:spTree>
    <p:extLst>
      <p:ext uri="{BB962C8B-B14F-4D97-AF65-F5344CB8AC3E}">
        <p14:creationId xmlns:p14="http://schemas.microsoft.com/office/powerpoint/2010/main" val="212718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1E6ADF-772F-46F9-B55B-90DCEA78F447}" type="datetimeFigureOut">
              <a:rPr lang="en-US" altLang="en-US"/>
              <a:pPr>
                <a:defRPr/>
              </a:pPr>
              <a:t>2/5/2020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0871B0-EFD4-4F31-8825-3488B9FE8E28}" type="slidenum">
              <a:rPr lang="en-US" altLang="en-US"/>
              <a:pPr>
                <a:defRPr/>
              </a:pPr>
              <a:t>‹#›</a:t>
            </a:fld>
            <a:endParaRPr lang="en-US" altLang="en-US"/>
          </a:p>
        </p:txBody>
      </p:sp>
    </p:spTree>
    <p:extLst>
      <p:ext uri="{BB962C8B-B14F-4D97-AF65-F5344CB8AC3E}">
        <p14:creationId xmlns:p14="http://schemas.microsoft.com/office/powerpoint/2010/main" val="429073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56B886-49EC-4193-959A-BDB16D052B60}" type="datetimeFigureOut">
              <a:rPr lang="en-US" altLang="en-US"/>
              <a:pPr>
                <a:defRPr/>
              </a:pPr>
              <a:t>2/5/2020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0F16A1-C41B-4DDF-9C11-C81C33831E3B}" type="slidenum">
              <a:rPr lang="en-US" altLang="en-US"/>
              <a:pPr>
                <a:defRPr/>
              </a:pPr>
              <a:t>‹#›</a:t>
            </a:fld>
            <a:endParaRPr lang="en-US" altLang="en-US"/>
          </a:p>
        </p:txBody>
      </p:sp>
    </p:spTree>
    <p:extLst>
      <p:ext uri="{BB962C8B-B14F-4D97-AF65-F5344CB8AC3E}">
        <p14:creationId xmlns:p14="http://schemas.microsoft.com/office/powerpoint/2010/main" val="3944632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Tree>
    <p:extLst>
      <p:ext uri="{BB962C8B-B14F-4D97-AF65-F5344CB8AC3E}">
        <p14:creationId xmlns:p14="http://schemas.microsoft.com/office/powerpoint/2010/main" val="285822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3494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02"/>
            <a:ext cx="103632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963319" y="2906713"/>
            <a:ext cx="103632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1032098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4431" y="1309688"/>
            <a:ext cx="4504267" cy="481965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89320" y="1309688"/>
            <a:ext cx="4504267" cy="481965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394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683"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609600" y="2174875"/>
            <a:ext cx="5386683"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5113"/>
            <a:ext cx="5388563"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6193837" y="2174875"/>
            <a:ext cx="5388563"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9875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3249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83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31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4767675" y="273052"/>
            <a:ext cx="6814725"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31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Tree>
    <p:extLst>
      <p:ext uri="{BB962C8B-B14F-4D97-AF65-F5344CB8AC3E}">
        <p14:creationId xmlns:p14="http://schemas.microsoft.com/office/powerpoint/2010/main" val="402844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140B86-C6BB-4330-98DF-DBB147FEB24C}" type="datetimeFigureOut">
              <a:rPr lang="en-US" altLang="en-US"/>
              <a:pPr>
                <a:defRPr/>
              </a:pPr>
              <a:t>2/5/2020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6FEDD-6F95-4AFE-93B4-AC1C33C19E0D}" type="slidenum">
              <a:rPr lang="en-US" altLang="en-US"/>
              <a:pPr>
                <a:defRPr/>
              </a:pPr>
              <a:t>‹#›</a:t>
            </a:fld>
            <a:endParaRPr lang="en-US" altLang="en-US"/>
          </a:p>
        </p:txBody>
      </p:sp>
    </p:spTree>
    <p:extLst>
      <p:ext uri="{BB962C8B-B14F-4D97-AF65-F5344CB8AC3E}">
        <p14:creationId xmlns:p14="http://schemas.microsoft.com/office/powerpoint/2010/main" val="1348288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0"/>
            <a:ext cx="73152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2389481" y="612775"/>
            <a:ext cx="73152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2389481" y="5367338"/>
            <a:ext cx="73152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Tree>
    <p:extLst>
      <p:ext uri="{BB962C8B-B14F-4D97-AF65-F5344CB8AC3E}">
        <p14:creationId xmlns:p14="http://schemas.microsoft.com/office/powerpoint/2010/main" val="309010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9586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2712" y="0"/>
            <a:ext cx="3044237" cy="6129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 y="0"/>
            <a:ext cx="8952089" cy="6129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0886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FC3DB20-2821-4B96-B085-A55E946FC9F6}" type="datetimeFigureOut">
              <a:rPr lang="en-US" altLang="en-US"/>
              <a:pPr>
                <a:defRPr/>
              </a:pPr>
              <a:t>2/5/2020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7F5553-1850-47ED-8F0E-7145AC92E227}" type="slidenum">
              <a:rPr lang="en-US" altLang="en-US"/>
              <a:pPr>
                <a:defRPr/>
              </a:pPr>
              <a:t>‹#›</a:t>
            </a:fld>
            <a:endParaRPr lang="en-US" altLang="en-US"/>
          </a:p>
        </p:txBody>
      </p:sp>
    </p:spTree>
    <p:extLst>
      <p:ext uri="{BB962C8B-B14F-4D97-AF65-F5344CB8AC3E}">
        <p14:creationId xmlns:p14="http://schemas.microsoft.com/office/powerpoint/2010/main" val="134128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BA38077-6BE7-4227-8148-463FD28AE073}" type="datetimeFigureOut">
              <a:rPr lang="en-US" altLang="en-US"/>
              <a:pPr>
                <a:defRPr/>
              </a:pPr>
              <a:t>2/5/2020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19686E-EBF5-4558-9637-7C70B6A48DF1}" type="slidenum">
              <a:rPr lang="en-US" altLang="en-US"/>
              <a:pPr>
                <a:defRPr/>
              </a:pPr>
              <a:t>‹#›</a:t>
            </a:fld>
            <a:endParaRPr lang="en-US" altLang="en-US"/>
          </a:p>
        </p:txBody>
      </p:sp>
    </p:spTree>
    <p:extLst>
      <p:ext uri="{BB962C8B-B14F-4D97-AF65-F5344CB8AC3E}">
        <p14:creationId xmlns:p14="http://schemas.microsoft.com/office/powerpoint/2010/main" val="269594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F7FB241-0FC0-4B80-B986-22A484E27B0A}" type="datetimeFigureOut">
              <a:rPr lang="en-US" altLang="en-US"/>
              <a:pPr>
                <a:defRPr/>
              </a:pPr>
              <a:t>2/5/2020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4DD6C6-288C-4183-A7B3-AEFD27AA698D}" type="slidenum">
              <a:rPr lang="en-US" altLang="en-US"/>
              <a:pPr>
                <a:defRPr/>
              </a:pPr>
              <a:t>‹#›</a:t>
            </a:fld>
            <a:endParaRPr lang="en-US" altLang="en-US"/>
          </a:p>
        </p:txBody>
      </p:sp>
    </p:spTree>
    <p:extLst>
      <p:ext uri="{BB962C8B-B14F-4D97-AF65-F5344CB8AC3E}">
        <p14:creationId xmlns:p14="http://schemas.microsoft.com/office/powerpoint/2010/main" val="99746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FE8BC13-62EC-4C77-AE7A-B71748282792}" type="datetimeFigureOut">
              <a:rPr lang="en-US" altLang="en-US"/>
              <a:pPr>
                <a:defRPr/>
              </a:pPr>
              <a:t>2/5/2020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73A51C-ADFF-4DEC-9EA9-E23F497554EE}" type="slidenum">
              <a:rPr lang="en-US" altLang="en-US"/>
              <a:pPr>
                <a:defRPr/>
              </a:pPr>
              <a:t>‹#›</a:t>
            </a:fld>
            <a:endParaRPr lang="en-US" altLang="en-US"/>
          </a:p>
        </p:txBody>
      </p:sp>
    </p:spTree>
    <p:extLst>
      <p:ext uri="{BB962C8B-B14F-4D97-AF65-F5344CB8AC3E}">
        <p14:creationId xmlns:p14="http://schemas.microsoft.com/office/powerpoint/2010/main" val="3515272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86F02D-4599-4BD0-8274-4F083FF623A8}" type="datetimeFigureOut">
              <a:rPr lang="en-US" altLang="en-US"/>
              <a:pPr>
                <a:defRPr/>
              </a:pPr>
              <a:t>2/5/2020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66C41F-FE6E-4625-AE59-FF2949FEDAEB}" type="slidenum">
              <a:rPr lang="en-US" altLang="en-US"/>
              <a:pPr>
                <a:defRPr/>
              </a:pPr>
              <a:t>‹#›</a:t>
            </a:fld>
            <a:endParaRPr lang="en-US" altLang="en-US"/>
          </a:p>
        </p:txBody>
      </p:sp>
    </p:spTree>
    <p:extLst>
      <p:ext uri="{BB962C8B-B14F-4D97-AF65-F5344CB8AC3E}">
        <p14:creationId xmlns:p14="http://schemas.microsoft.com/office/powerpoint/2010/main" val="109148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AE47C15-8ED7-467F-9B27-C9D22C79EC4F}" type="datetimeFigureOut">
              <a:rPr lang="en-US" altLang="en-US"/>
              <a:pPr>
                <a:defRPr/>
              </a:pPr>
              <a:t>2/5/2020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661A02-9B0C-4118-8F17-0B89C6AB06E7}" type="slidenum">
              <a:rPr lang="en-US" altLang="en-US"/>
              <a:pPr>
                <a:defRPr/>
              </a:pPr>
              <a:t>‹#›</a:t>
            </a:fld>
            <a:endParaRPr lang="en-US" altLang="en-US"/>
          </a:p>
        </p:txBody>
      </p:sp>
    </p:spTree>
    <p:extLst>
      <p:ext uri="{BB962C8B-B14F-4D97-AF65-F5344CB8AC3E}">
        <p14:creationId xmlns:p14="http://schemas.microsoft.com/office/powerpoint/2010/main" val="84922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F4A487-CB4A-4705-923C-06210DF205CE}" type="datetimeFigureOut">
              <a:rPr lang="en-US" altLang="en-US"/>
              <a:pPr>
                <a:defRPr/>
              </a:pPr>
              <a:t>2/5/2020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66C6D9-9EBB-44E3-BF4D-70DFBC16D267}" type="slidenum">
              <a:rPr lang="en-US" altLang="en-US"/>
              <a:pPr>
                <a:defRPr/>
              </a:pPr>
              <a:t>‹#›</a:t>
            </a:fld>
            <a:endParaRPr lang="en-US" altLang="en-US"/>
          </a:p>
        </p:txBody>
      </p:sp>
    </p:spTree>
    <p:extLst>
      <p:ext uri="{BB962C8B-B14F-4D97-AF65-F5344CB8AC3E}">
        <p14:creationId xmlns:p14="http://schemas.microsoft.com/office/powerpoint/2010/main" val="411583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a:defRPr/>
            </a:pPr>
            <a:fld id="{77BDD589-AD4A-4C51-9CEB-DF3BD07037FB}" type="datetimeFigureOut">
              <a:rPr lang="en-US" altLang="en-US"/>
              <a:pPr>
                <a:defRPr/>
              </a:pPr>
              <a:t>2/5/2020</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B320027-F5E2-46F7-96C8-15AFA7DCE3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31C6B"/>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
            <a:ext cx="12177184" cy="1095375"/>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1104900" y="1309688"/>
            <a:ext cx="9188451" cy="481965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Body Text</a:t>
            </a:r>
          </a:p>
          <a:p>
            <a:pPr lvl="1"/>
            <a:r>
              <a:rPr lang="en-US"/>
              <a:t>  Second level</a:t>
            </a:r>
          </a:p>
          <a:p>
            <a:pPr lvl="2"/>
            <a:r>
              <a:rPr lang="en-US"/>
              <a:t>fffff</a:t>
            </a:r>
          </a:p>
        </p:txBody>
      </p:sp>
      <p:sp>
        <p:nvSpPr>
          <p:cNvPr id="1028" name="Line 4"/>
          <p:cNvSpPr>
            <a:spLocks noChangeShapeType="1"/>
          </p:cNvSpPr>
          <p:nvPr/>
        </p:nvSpPr>
        <p:spPr bwMode="auto">
          <a:xfrm>
            <a:off x="823385" y="1104900"/>
            <a:ext cx="10782300" cy="0"/>
          </a:xfrm>
          <a:prstGeom prst="line">
            <a:avLst/>
          </a:prstGeom>
          <a:noFill/>
          <a:ln w="12700">
            <a:solidFill>
              <a:schemeClr val="accent1"/>
            </a:solidFill>
            <a:round/>
            <a:headEnd/>
            <a:tailEnd/>
          </a:ln>
          <a:effectLst>
            <a:outerShdw dist="107763" dir="2700000" algn="ctr" rotWithShape="0">
              <a:schemeClr val="bg2"/>
            </a:outerShdw>
          </a:effectLst>
        </p:spPr>
        <p:txBody>
          <a:bodyPr wrap="none" anchor="ctr"/>
          <a:lstStyle/>
          <a:p>
            <a:pPr>
              <a:defRPr/>
            </a:pPr>
            <a:endParaRPr lang="en-US" sz="2133">
              <a:effectLst>
                <a:outerShdw blurRad="38100" dist="38100" dir="2700000" algn="tl">
                  <a:srgbClr val="000000">
                    <a:alpha val="43137"/>
                  </a:srgbClr>
                </a:outerShdw>
              </a:effectLst>
            </a:endParaRPr>
          </a:p>
        </p:txBody>
      </p:sp>
    </p:spTree>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Helvetica" pitchFamily="34" charset="0"/>
        </a:defRPr>
      </a:lvl2pPr>
      <a:lvl3pPr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Helvetica" pitchFamily="34" charset="0"/>
        </a:defRPr>
      </a:lvl3pPr>
      <a:lvl4pPr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Helvetica" pitchFamily="34" charset="0"/>
        </a:defRPr>
      </a:lvl4pPr>
      <a:lvl5pPr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Helvetica" pitchFamily="34" charset="0"/>
        </a:defRPr>
      </a:lvl5pPr>
      <a:lvl6pPr marL="406405"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Helvetica" pitchFamily="34" charset="0"/>
        </a:defRPr>
      </a:lvl6pPr>
      <a:lvl7pPr marL="812810"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Helvetica" pitchFamily="34" charset="0"/>
        </a:defRPr>
      </a:lvl7pPr>
      <a:lvl8pPr marL="1219215"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Helvetica" pitchFamily="34" charset="0"/>
        </a:defRPr>
      </a:lvl8pPr>
      <a:lvl9pPr marL="1625620"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Helvetica" pitchFamily="34" charset="0"/>
        </a:defRPr>
      </a:lvl9pPr>
    </p:titleStyle>
    <p:bodyStyle>
      <a:lvl1pPr marL="254000" indent="-254000" algn="l" rtl="0" eaLnBrk="0" fontAlgn="base" hangingPunct="0">
        <a:lnSpc>
          <a:spcPct val="110000"/>
        </a:lnSpc>
        <a:spcBef>
          <a:spcPct val="50000"/>
        </a:spcBef>
        <a:spcAft>
          <a:spcPct val="0"/>
        </a:spcAft>
        <a:buSzPct val="100000"/>
        <a:buChar char="•"/>
        <a:defRPr sz="2100" b="1">
          <a:solidFill>
            <a:srgbClr val="FFFFFF"/>
          </a:solidFill>
          <a:effectLst>
            <a:outerShdw blurRad="38100" dist="38100" dir="2700000" algn="tl">
              <a:srgbClr val="000000"/>
            </a:outerShdw>
          </a:effectLst>
          <a:latin typeface="+mn-lt"/>
          <a:ea typeface="+mn-ea"/>
          <a:cs typeface="+mn-cs"/>
        </a:defRPr>
      </a:lvl1pPr>
      <a:lvl2pPr marL="609600" indent="-203200" algn="l" rtl="0" eaLnBrk="0" fontAlgn="base" hangingPunct="0">
        <a:lnSpc>
          <a:spcPct val="95000"/>
        </a:lnSpc>
        <a:spcBef>
          <a:spcPct val="30000"/>
        </a:spcBef>
        <a:spcAft>
          <a:spcPct val="0"/>
        </a:spcAft>
        <a:buSzPct val="100000"/>
        <a:buChar char="–"/>
        <a:defRPr sz="1700" b="1">
          <a:solidFill>
            <a:srgbClr val="FFFFFF"/>
          </a:solidFill>
          <a:effectLst>
            <a:outerShdw blurRad="38100" dist="38100" dir="2700000" algn="tl">
              <a:srgbClr val="000000"/>
            </a:outerShdw>
          </a:effectLst>
          <a:latin typeface="+mn-lt"/>
        </a:defRPr>
      </a:lvl2pPr>
      <a:lvl3pPr marL="1016000" indent="-203200" algn="l" rtl="0" eaLnBrk="0" fontAlgn="base" hangingPunct="0">
        <a:spcBef>
          <a:spcPct val="20000"/>
        </a:spcBef>
        <a:spcAft>
          <a:spcPct val="0"/>
        </a:spcAft>
        <a:buChar char="•"/>
        <a:defRPr b="1" i="1">
          <a:solidFill>
            <a:srgbClr val="FFFFFF"/>
          </a:solidFill>
          <a:effectLst>
            <a:outerShdw blurRad="38100" dist="38100" dir="2700000" algn="tl">
              <a:srgbClr val="000000"/>
            </a:outerShdw>
          </a:effectLst>
          <a:latin typeface="+mn-lt"/>
        </a:defRPr>
      </a:lvl3pPr>
      <a:lvl4pPr marL="1371600" indent="-152400" algn="l" rtl="0" eaLnBrk="0" fontAlgn="base" hangingPunct="0">
        <a:spcBef>
          <a:spcPct val="20000"/>
        </a:spcBef>
        <a:spcAft>
          <a:spcPct val="0"/>
        </a:spcAft>
        <a:buChar char="–"/>
        <a:defRPr sz="1700">
          <a:solidFill>
            <a:schemeClr val="tx1"/>
          </a:solidFill>
          <a:latin typeface="Times" pitchFamily="18" charset="0"/>
        </a:defRPr>
      </a:lvl4pPr>
      <a:lvl5pPr marL="1778000" indent="-152400" algn="l" rtl="0" eaLnBrk="0" fontAlgn="base" hangingPunct="0">
        <a:spcBef>
          <a:spcPct val="20000"/>
        </a:spcBef>
        <a:spcAft>
          <a:spcPct val="0"/>
        </a:spcAft>
        <a:buChar char="»"/>
        <a:defRPr sz="1700">
          <a:solidFill>
            <a:schemeClr val="tx1"/>
          </a:solidFill>
          <a:latin typeface="Times" pitchFamily="18" charset="0"/>
        </a:defRPr>
      </a:lvl5pPr>
      <a:lvl6pPr marL="2184427" indent="-152402" algn="l" rtl="0" eaLnBrk="0" fontAlgn="base" hangingPunct="0">
        <a:spcBef>
          <a:spcPct val="20000"/>
        </a:spcBef>
        <a:spcAft>
          <a:spcPct val="0"/>
        </a:spcAft>
        <a:buChar char="»"/>
        <a:defRPr sz="1778">
          <a:solidFill>
            <a:schemeClr val="tx1"/>
          </a:solidFill>
          <a:latin typeface="Times" pitchFamily="18" charset="0"/>
        </a:defRPr>
      </a:lvl6pPr>
      <a:lvl7pPr marL="2590832" indent="-152402" algn="l" rtl="0" eaLnBrk="0" fontAlgn="base" hangingPunct="0">
        <a:spcBef>
          <a:spcPct val="20000"/>
        </a:spcBef>
        <a:spcAft>
          <a:spcPct val="0"/>
        </a:spcAft>
        <a:buChar char="»"/>
        <a:defRPr sz="1778">
          <a:solidFill>
            <a:schemeClr val="tx1"/>
          </a:solidFill>
          <a:latin typeface="Times" pitchFamily="18" charset="0"/>
        </a:defRPr>
      </a:lvl7pPr>
      <a:lvl8pPr marL="2997237" indent="-152402" algn="l" rtl="0" eaLnBrk="0" fontAlgn="base" hangingPunct="0">
        <a:spcBef>
          <a:spcPct val="20000"/>
        </a:spcBef>
        <a:spcAft>
          <a:spcPct val="0"/>
        </a:spcAft>
        <a:buChar char="»"/>
        <a:defRPr sz="1778">
          <a:solidFill>
            <a:schemeClr val="tx1"/>
          </a:solidFill>
          <a:latin typeface="Times" pitchFamily="18" charset="0"/>
        </a:defRPr>
      </a:lvl8pPr>
      <a:lvl9pPr marL="3403643" indent="-152402" algn="l" rtl="0" eaLnBrk="0" fontAlgn="base" hangingPunct="0">
        <a:spcBef>
          <a:spcPct val="20000"/>
        </a:spcBef>
        <a:spcAft>
          <a:spcPct val="0"/>
        </a:spcAft>
        <a:buChar char="»"/>
        <a:defRPr sz="1778">
          <a:solidFill>
            <a:schemeClr val="tx1"/>
          </a:solidFill>
          <a:latin typeface="Times" pitchFamily="18" charset="0"/>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022476" y="2273300"/>
            <a:ext cx="8162925" cy="1143000"/>
          </a:xfrm>
        </p:spPr>
        <p:txBody>
          <a:bodyPr/>
          <a:lstStyle/>
          <a:p>
            <a:pPr eaLnBrk="1" hangingPunct="1"/>
            <a:r>
              <a:rPr lang="en-US" altLang="en-US" dirty="0">
                <a:latin typeface="Arial" panose="020B0604020202020204" pitchFamily="34" charset="0"/>
              </a:rPr>
              <a:t> Assessing Outcomes and Safety in RCTs</a:t>
            </a:r>
          </a:p>
        </p:txBody>
      </p:sp>
      <p:sp>
        <p:nvSpPr>
          <p:cNvPr id="5123" name="Rectangle 4"/>
          <p:cNvSpPr>
            <a:spLocks noChangeArrowheads="1"/>
          </p:cNvSpPr>
          <p:nvPr/>
        </p:nvSpPr>
        <p:spPr bwMode="auto">
          <a:xfrm>
            <a:off x="1984376" y="3987800"/>
            <a:ext cx="8162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0"/>
              </a:spcBef>
              <a:buFontTx/>
              <a:buNone/>
            </a:pPr>
            <a:r>
              <a:rPr lang="en-US" altLang="en-US">
                <a:latin typeface="Arial" panose="020B0604020202020204" pitchFamily="34" charset="0"/>
              </a:rPr>
              <a:t>Dennis Black</a:t>
            </a:r>
          </a:p>
          <a:p>
            <a:pPr algn="ctr">
              <a:lnSpc>
                <a:spcPct val="90000"/>
              </a:lnSpc>
              <a:spcBef>
                <a:spcPct val="0"/>
              </a:spcBef>
              <a:buFontTx/>
              <a:buNone/>
            </a:pPr>
            <a:endParaRPr lang="en-US" altLang="en-US" sz="2800">
              <a:latin typeface="Arial" panose="020B0604020202020204" pitchFamily="34" charset="0"/>
            </a:endParaRPr>
          </a:p>
        </p:txBody>
      </p:sp>
      <p:sp>
        <p:nvSpPr>
          <p:cNvPr id="553989" name="Rectangle 5"/>
          <p:cNvSpPr>
            <a:spLocks noChangeArrowheads="1"/>
          </p:cNvSpPr>
          <p:nvPr/>
        </p:nvSpPr>
        <p:spPr bwMode="auto">
          <a:xfrm>
            <a:off x="8035925" y="4392614"/>
            <a:ext cx="184150" cy="3968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defRPr/>
            </a:pPr>
            <a:endParaRPr lang="en-US" sz="2000">
              <a:latin typeface="Helvetica" pitchFamily="-1" charset="0"/>
              <a:ea typeface="+mn-ea"/>
            </a:endParaRPr>
          </a:p>
        </p:txBody>
      </p:sp>
      <p:sp>
        <p:nvSpPr>
          <p:cNvPr id="553990" name="Rectangle 6"/>
          <p:cNvSpPr>
            <a:spLocks noChangeArrowheads="1"/>
          </p:cNvSpPr>
          <p:nvPr/>
        </p:nvSpPr>
        <p:spPr bwMode="auto">
          <a:xfrm>
            <a:off x="3921125" y="4951414"/>
            <a:ext cx="184150" cy="3968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defRPr/>
            </a:pPr>
            <a:endParaRPr lang="en-US" sz="2000">
              <a:latin typeface="Helvetica" pitchFamily="-1" charset="0"/>
              <a:ea typeface="+mn-ea"/>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atin typeface="Arial" charset="0"/>
                <a:ea typeface="ＭＳ Ｐゴシック" charset="0"/>
              </a:rPr>
              <a:t>Considerations in choosing the </a:t>
            </a:r>
            <a:br>
              <a:rPr lang="en-US">
                <a:latin typeface="Arial" charset="0"/>
                <a:ea typeface="ＭＳ Ｐゴシック" charset="0"/>
              </a:rPr>
            </a:br>
            <a:r>
              <a:rPr lang="en-US">
                <a:latin typeface="Arial" charset="0"/>
                <a:ea typeface="ＭＳ Ｐゴシック" charset="0"/>
              </a:rPr>
              <a:t>primary outcome</a:t>
            </a:r>
          </a:p>
        </p:txBody>
      </p:sp>
      <p:sp>
        <p:nvSpPr>
          <p:cNvPr id="74755" name="Rectangle 3"/>
          <p:cNvSpPr>
            <a:spLocks noGrp="1" noChangeArrowheads="1"/>
          </p:cNvSpPr>
          <p:nvPr>
            <p:ph idx="1"/>
          </p:nvPr>
        </p:nvSpPr>
        <p:spPr/>
        <p:txBody>
          <a:bodyPr/>
          <a:lstStyle/>
          <a:p>
            <a:pPr eaLnBrk="1" hangingPunct="1"/>
            <a:r>
              <a:rPr lang="en-US" altLang="en-US" b="1">
                <a:latin typeface="Arial" panose="020B0604020202020204" pitchFamily="34" charset="0"/>
              </a:rPr>
              <a:t>Clinical importance</a:t>
            </a:r>
          </a:p>
          <a:p>
            <a:pPr eaLnBrk="1" hangingPunct="1"/>
            <a:r>
              <a:rPr lang="en-US" altLang="en-US">
                <a:latin typeface="Arial" panose="020B0604020202020204" pitchFamily="34" charset="0"/>
              </a:rPr>
              <a:t>Feasibility</a:t>
            </a:r>
          </a:p>
          <a:p>
            <a:pPr lvl="1" eaLnBrk="1" hangingPunct="1"/>
            <a:r>
              <a:rPr lang="en-US" altLang="en-US">
                <a:latin typeface="Arial" panose="020B0604020202020204" pitchFamily="34" charset="0"/>
              </a:rPr>
              <a:t>Sample size and cost</a:t>
            </a:r>
          </a:p>
          <a:p>
            <a:pPr eaLnBrk="1" hangingPunct="1"/>
            <a:r>
              <a:rPr lang="en-US" altLang="en-US">
                <a:latin typeface="Arial" panose="020B0604020202020204" pitchFamily="34" charset="0"/>
              </a:rPr>
              <a:t>Commercial considerations</a:t>
            </a:r>
          </a:p>
          <a:p>
            <a:pPr eaLnBrk="1" hangingPunct="1"/>
            <a:r>
              <a:rPr lang="en-US" altLang="en-US">
                <a:latin typeface="Arial" panose="020B0604020202020204" pitchFamily="34" charset="0"/>
              </a:rPr>
              <a:t>Regulatory requirements</a:t>
            </a:r>
          </a:p>
        </p:txBody>
      </p:sp>
    </p:spTree>
    <p:extLst>
      <p:ext uri="{BB962C8B-B14F-4D97-AF65-F5344CB8AC3E}">
        <p14:creationId xmlns:p14="http://schemas.microsoft.com/office/powerpoint/2010/main" val="340571220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a:latin typeface="Arial" panose="020B0604020202020204" pitchFamily="34" charset="0"/>
              </a:rPr>
              <a:t>Clinical importance</a:t>
            </a:r>
          </a:p>
        </p:txBody>
      </p:sp>
      <p:sp>
        <p:nvSpPr>
          <p:cNvPr id="76803" name="Rectangle 3"/>
          <p:cNvSpPr>
            <a:spLocks noGrp="1" noChangeArrowheads="1"/>
          </p:cNvSpPr>
          <p:nvPr>
            <p:ph idx="1"/>
          </p:nvPr>
        </p:nvSpPr>
        <p:spPr/>
        <p:txBody>
          <a:bodyPr/>
          <a:lstStyle/>
          <a:p>
            <a:pPr eaLnBrk="1" hangingPunct="1"/>
            <a:r>
              <a:rPr lang="en-US" altLang="en-US" sz="2800">
                <a:latin typeface="Arial" panose="020B0604020202020204" pitchFamily="34" charset="0"/>
              </a:rPr>
              <a:t>Hip fracture: causes death, disability, and most of the costs of fractures</a:t>
            </a:r>
          </a:p>
          <a:p>
            <a:pPr eaLnBrk="1" hangingPunct="1"/>
            <a:r>
              <a:rPr lang="en-US" altLang="en-US" sz="2800">
                <a:latin typeface="Arial" panose="020B0604020202020204" pitchFamily="34" charset="0"/>
              </a:rPr>
              <a:t>Nonvertebral fractures: common, cause disability – less then hip fracture</a:t>
            </a:r>
          </a:p>
          <a:p>
            <a:pPr eaLnBrk="1" hangingPunct="1"/>
            <a:r>
              <a:rPr lang="en-US" altLang="en-US" sz="2800">
                <a:latin typeface="Arial" panose="020B0604020202020204" pitchFamily="34" charset="0"/>
              </a:rPr>
              <a:t>Vertebral fracture by x-ray: about 1/3 cause cause pain and disability </a:t>
            </a:r>
          </a:p>
          <a:p>
            <a:pPr eaLnBrk="1" hangingPunct="1"/>
            <a:r>
              <a:rPr lang="en-US" altLang="en-US" sz="2800">
                <a:latin typeface="Arial" panose="020B0604020202020204" pitchFamily="34" charset="0"/>
              </a:rPr>
              <a:t>Bone mineral density (BMD): no symptoms but low BMD increases risk of fracture</a:t>
            </a:r>
          </a:p>
        </p:txBody>
      </p:sp>
    </p:spTree>
    <p:extLst>
      <p:ext uri="{BB962C8B-B14F-4D97-AF65-F5344CB8AC3E}">
        <p14:creationId xmlns:p14="http://schemas.microsoft.com/office/powerpoint/2010/main" val="420394549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atin typeface="Arial" charset="0"/>
                <a:ea typeface="ＭＳ Ｐゴシック" charset="0"/>
              </a:rPr>
              <a:t>Considerations in choosing the </a:t>
            </a:r>
            <a:br>
              <a:rPr lang="en-US">
                <a:latin typeface="Arial" charset="0"/>
                <a:ea typeface="ＭＳ Ｐゴシック" charset="0"/>
              </a:rPr>
            </a:br>
            <a:r>
              <a:rPr lang="en-US">
                <a:latin typeface="Arial" charset="0"/>
                <a:ea typeface="ＭＳ Ｐゴシック" charset="0"/>
              </a:rPr>
              <a:t>primary outcome</a:t>
            </a:r>
          </a:p>
        </p:txBody>
      </p:sp>
      <p:sp>
        <p:nvSpPr>
          <p:cNvPr id="78851" name="Rectangle 3"/>
          <p:cNvSpPr>
            <a:spLocks noGrp="1" noChangeArrowheads="1"/>
          </p:cNvSpPr>
          <p:nvPr>
            <p:ph idx="1"/>
          </p:nvPr>
        </p:nvSpPr>
        <p:spPr/>
        <p:txBody>
          <a:bodyPr/>
          <a:lstStyle/>
          <a:p>
            <a:pPr eaLnBrk="1" hangingPunct="1"/>
            <a:r>
              <a:rPr lang="en-US" altLang="en-US">
                <a:latin typeface="Arial" panose="020B0604020202020204" pitchFamily="34" charset="0"/>
              </a:rPr>
              <a:t>Clinical importance</a:t>
            </a:r>
          </a:p>
          <a:p>
            <a:pPr eaLnBrk="1" hangingPunct="1"/>
            <a:r>
              <a:rPr lang="en-US" altLang="en-US" b="1">
                <a:latin typeface="Arial" panose="020B0604020202020204" pitchFamily="34" charset="0"/>
              </a:rPr>
              <a:t>Feasibility</a:t>
            </a:r>
          </a:p>
          <a:p>
            <a:pPr lvl="1" eaLnBrk="1" hangingPunct="1"/>
            <a:r>
              <a:rPr lang="en-US" altLang="en-US" b="1">
                <a:latin typeface="Arial" panose="020B0604020202020204" pitchFamily="34" charset="0"/>
              </a:rPr>
              <a:t>Sample size and cost</a:t>
            </a:r>
          </a:p>
          <a:p>
            <a:pPr eaLnBrk="1" hangingPunct="1"/>
            <a:r>
              <a:rPr lang="en-US" altLang="en-US">
                <a:latin typeface="Arial" panose="020B0604020202020204" pitchFamily="34" charset="0"/>
              </a:rPr>
              <a:t>Regulatory requirements</a:t>
            </a:r>
          </a:p>
        </p:txBody>
      </p:sp>
    </p:spTree>
    <p:extLst>
      <p:ext uri="{BB962C8B-B14F-4D97-AF65-F5344CB8AC3E}">
        <p14:creationId xmlns:p14="http://schemas.microsoft.com/office/powerpoint/2010/main" val="123524425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rtlCol="0">
            <a:normAutofit/>
          </a:bodyPr>
          <a:lstStyle/>
          <a:p>
            <a:pPr eaLnBrk="1" fontAlgn="auto" hangingPunct="1">
              <a:spcAft>
                <a:spcPts val="0"/>
              </a:spcAft>
              <a:defRPr/>
            </a:pPr>
            <a:r>
              <a:rPr lang="en-US" sz="3600" dirty="0">
                <a:ea typeface="+mj-ea"/>
                <a:cs typeface="+mj-cs"/>
              </a:rPr>
              <a:t>Sample size depends on incidence of the endpoint and the efficacy of the treatment</a:t>
            </a:r>
          </a:p>
        </p:txBody>
      </p:sp>
      <p:sp>
        <p:nvSpPr>
          <p:cNvPr id="7" name="Subtitle 6"/>
          <p:cNvSpPr>
            <a:spLocks noGrp="1"/>
          </p:cNvSpPr>
          <p:nvPr>
            <p:ph type="subTitle" idx="1"/>
          </p:nvPr>
        </p:nvSpPr>
        <p:spPr/>
        <p:txBody>
          <a:bodyPr rtlCol="0">
            <a:normAutofit/>
          </a:bodyPr>
          <a:lstStyle/>
          <a:p>
            <a:pPr eaLnBrk="1" fontAlgn="auto" hangingPunct="1">
              <a:spcAft>
                <a:spcPts val="0"/>
              </a:spcAft>
              <a:defRPr/>
            </a:pPr>
            <a:endParaRPr lang="en-US">
              <a:ea typeface="+mn-ea"/>
              <a:cs typeface="+mn-cs"/>
            </a:endParaRPr>
          </a:p>
        </p:txBody>
      </p:sp>
    </p:spTree>
    <p:extLst>
      <p:ext uri="{BB962C8B-B14F-4D97-AF65-F5344CB8AC3E}">
        <p14:creationId xmlns:p14="http://schemas.microsoft.com/office/powerpoint/2010/main" val="2949956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a:latin typeface="Arial" panose="020B0604020202020204" pitchFamily="34" charset="0"/>
              </a:rPr>
              <a:t>Sample size for the trial</a:t>
            </a:r>
          </a:p>
        </p:txBody>
      </p:sp>
      <p:sp>
        <p:nvSpPr>
          <p:cNvPr id="81923" name="Rectangle 3"/>
          <p:cNvSpPr>
            <a:spLocks noGrp="1" noChangeArrowheads="1"/>
          </p:cNvSpPr>
          <p:nvPr>
            <p:ph sz="half" idx="1"/>
          </p:nvPr>
        </p:nvSpPr>
        <p:spPr>
          <a:xfrm>
            <a:off x="2227264" y="1790700"/>
            <a:ext cx="3794125" cy="4483100"/>
          </a:xfrm>
        </p:spPr>
        <p:txBody>
          <a:bodyPr/>
          <a:lstStyle/>
          <a:p>
            <a:pPr eaLnBrk="1" hangingPunct="1">
              <a:lnSpc>
                <a:spcPct val="85000"/>
              </a:lnSpc>
              <a:buFontTx/>
              <a:buNone/>
            </a:pPr>
            <a:r>
              <a:rPr lang="en-US" altLang="en-US" sz="3000" i="1">
                <a:latin typeface="Arial" panose="020B0604020202020204" pitchFamily="34" charset="0"/>
              </a:rPr>
              <a:t>Alternatives</a:t>
            </a:r>
            <a:endParaRPr lang="en-US" altLang="en-US" sz="3000">
              <a:latin typeface="Arial" panose="020B0604020202020204" pitchFamily="34" charset="0"/>
            </a:endParaRPr>
          </a:p>
          <a:p>
            <a:pPr eaLnBrk="1" hangingPunct="1">
              <a:lnSpc>
                <a:spcPct val="85000"/>
              </a:lnSpc>
            </a:pPr>
            <a:r>
              <a:rPr lang="en-US" altLang="en-US" sz="3000">
                <a:latin typeface="Arial" panose="020B0604020202020204" pitchFamily="34" charset="0"/>
              </a:rPr>
              <a:t>Improvement in BMD</a:t>
            </a:r>
          </a:p>
          <a:p>
            <a:pPr eaLnBrk="1" hangingPunct="1">
              <a:lnSpc>
                <a:spcPct val="85000"/>
              </a:lnSpc>
            </a:pPr>
            <a:r>
              <a:rPr lang="en-US" altLang="en-US" sz="3000">
                <a:latin typeface="Arial" panose="020B0604020202020204" pitchFamily="34" charset="0"/>
              </a:rPr>
              <a:t>Vertebral fractures</a:t>
            </a:r>
          </a:p>
          <a:p>
            <a:pPr eaLnBrk="1" hangingPunct="1">
              <a:lnSpc>
                <a:spcPct val="85000"/>
              </a:lnSpc>
            </a:pPr>
            <a:r>
              <a:rPr lang="en-US" altLang="en-US" sz="3000">
                <a:latin typeface="Arial" panose="020B0604020202020204" pitchFamily="34" charset="0"/>
              </a:rPr>
              <a:t>Nonvertebral fracture</a:t>
            </a:r>
          </a:p>
          <a:p>
            <a:pPr eaLnBrk="1" hangingPunct="1">
              <a:lnSpc>
                <a:spcPct val="85000"/>
              </a:lnSpc>
            </a:pPr>
            <a:r>
              <a:rPr lang="en-US" altLang="en-US" sz="3000">
                <a:latin typeface="Arial" panose="020B0604020202020204" pitchFamily="34" charset="0"/>
              </a:rPr>
              <a:t>Hip fractures</a:t>
            </a:r>
          </a:p>
          <a:p>
            <a:pPr eaLnBrk="1" hangingPunct="1">
              <a:lnSpc>
                <a:spcPct val="85000"/>
              </a:lnSpc>
              <a:buFontTx/>
              <a:buNone/>
            </a:pPr>
            <a:endParaRPr lang="en-US" altLang="en-US" sz="3000">
              <a:latin typeface="Arial" panose="020B0604020202020204" pitchFamily="34" charset="0"/>
            </a:endParaRPr>
          </a:p>
        </p:txBody>
      </p:sp>
      <p:sp>
        <p:nvSpPr>
          <p:cNvPr id="81924" name="Rectangle 4"/>
          <p:cNvSpPr>
            <a:spLocks noGrp="1" noChangeArrowheads="1"/>
          </p:cNvSpPr>
          <p:nvPr>
            <p:ph sz="half" idx="2"/>
          </p:nvPr>
        </p:nvSpPr>
        <p:spPr>
          <a:xfrm>
            <a:off x="6172200" y="1778000"/>
            <a:ext cx="4038600" cy="4114800"/>
          </a:xfrm>
        </p:spPr>
        <p:txBody>
          <a:bodyPr/>
          <a:lstStyle/>
          <a:p>
            <a:pPr eaLnBrk="1" hangingPunct="1">
              <a:buFontTx/>
              <a:buNone/>
            </a:pPr>
            <a:r>
              <a:rPr lang="en-US" altLang="en-US" i="1">
                <a:latin typeface="Arial" panose="020B0604020202020204" pitchFamily="34" charset="0"/>
              </a:rPr>
              <a:t>Sample size	 </a:t>
            </a:r>
          </a:p>
          <a:p>
            <a:pPr eaLnBrk="1" hangingPunct="1"/>
            <a:r>
              <a:rPr lang="en-US" altLang="en-US">
                <a:latin typeface="Arial" panose="020B0604020202020204" pitchFamily="34" charset="0"/>
              </a:rPr>
              <a:t>200 / 2 yrs	</a:t>
            </a:r>
          </a:p>
          <a:p>
            <a:pPr eaLnBrk="1" hangingPunct="1">
              <a:lnSpc>
                <a:spcPct val="195000"/>
              </a:lnSpc>
            </a:pPr>
            <a:r>
              <a:rPr lang="en-US" altLang="en-US">
                <a:latin typeface="Arial" panose="020B0604020202020204" pitchFamily="34" charset="0"/>
              </a:rPr>
              <a:t>2,500 / 3 yrs</a:t>
            </a:r>
          </a:p>
          <a:p>
            <a:pPr eaLnBrk="1" hangingPunct="1"/>
            <a:r>
              <a:rPr lang="en-US" altLang="en-US">
                <a:latin typeface="Arial" panose="020B0604020202020204" pitchFamily="34" charset="0"/>
              </a:rPr>
              <a:t>5,000 / 3 yrs </a:t>
            </a:r>
          </a:p>
          <a:p>
            <a:pPr eaLnBrk="1" hangingPunct="1">
              <a:lnSpc>
                <a:spcPct val="165000"/>
              </a:lnSpc>
            </a:pPr>
            <a:r>
              <a:rPr lang="en-US" altLang="en-US">
                <a:latin typeface="Arial" panose="020B0604020202020204" pitchFamily="34" charset="0"/>
              </a:rPr>
              <a:t>8,000 / 4 yrs</a:t>
            </a:r>
            <a:endParaRPr lang="en-US" altLang="en-US" sz="2200">
              <a:latin typeface="Arial" panose="020B0604020202020204" pitchFamily="34" charset="0"/>
            </a:endParaRPr>
          </a:p>
        </p:txBody>
      </p:sp>
    </p:spTree>
    <p:extLst>
      <p:ext uri="{BB962C8B-B14F-4D97-AF65-F5344CB8AC3E}">
        <p14:creationId xmlns:p14="http://schemas.microsoft.com/office/powerpoint/2010/main" val="95838869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a:latin typeface="Arial" panose="020B0604020202020204" pitchFamily="34" charset="0"/>
              </a:rPr>
              <a:t>Sample size and cost</a:t>
            </a:r>
          </a:p>
        </p:txBody>
      </p:sp>
      <p:sp>
        <p:nvSpPr>
          <p:cNvPr id="83971" name="Rectangle 3"/>
          <p:cNvSpPr>
            <a:spLocks noGrp="1" noChangeArrowheads="1"/>
          </p:cNvSpPr>
          <p:nvPr>
            <p:ph sz="half" idx="1"/>
          </p:nvPr>
        </p:nvSpPr>
        <p:spPr>
          <a:xfrm>
            <a:off x="2227264" y="1790700"/>
            <a:ext cx="3794125" cy="4483100"/>
          </a:xfrm>
        </p:spPr>
        <p:txBody>
          <a:bodyPr/>
          <a:lstStyle/>
          <a:p>
            <a:pPr eaLnBrk="1" hangingPunct="1">
              <a:lnSpc>
                <a:spcPct val="85000"/>
              </a:lnSpc>
              <a:buFontTx/>
              <a:buNone/>
            </a:pPr>
            <a:r>
              <a:rPr lang="en-US" altLang="en-US" sz="3000" i="1">
                <a:latin typeface="Arial" panose="020B0604020202020204" pitchFamily="34" charset="0"/>
              </a:rPr>
              <a:t>Alternatives</a:t>
            </a:r>
            <a:endParaRPr lang="en-US" altLang="en-US" sz="3000">
              <a:latin typeface="Arial" panose="020B0604020202020204" pitchFamily="34" charset="0"/>
            </a:endParaRPr>
          </a:p>
          <a:p>
            <a:pPr eaLnBrk="1" hangingPunct="1">
              <a:lnSpc>
                <a:spcPct val="85000"/>
              </a:lnSpc>
            </a:pPr>
            <a:r>
              <a:rPr lang="en-US" altLang="en-US" sz="3000">
                <a:latin typeface="Arial" panose="020B0604020202020204" pitchFamily="34" charset="0"/>
              </a:rPr>
              <a:t>Improvement in BMD</a:t>
            </a:r>
          </a:p>
          <a:p>
            <a:pPr eaLnBrk="1" hangingPunct="1">
              <a:lnSpc>
                <a:spcPct val="85000"/>
              </a:lnSpc>
            </a:pPr>
            <a:r>
              <a:rPr lang="en-US" altLang="en-US" sz="3000">
                <a:latin typeface="Arial" panose="020B0604020202020204" pitchFamily="34" charset="0"/>
              </a:rPr>
              <a:t>Vertebral fractures</a:t>
            </a:r>
          </a:p>
          <a:p>
            <a:pPr eaLnBrk="1" hangingPunct="1">
              <a:lnSpc>
                <a:spcPct val="85000"/>
              </a:lnSpc>
            </a:pPr>
            <a:r>
              <a:rPr lang="en-US" altLang="en-US" sz="3000">
                <a:latin typeface="Arial" panose="020B0604020202020204" pitchFamily="34" charset="0"/>
              </a:rPr>
              <a:t>Nonvertebral fracture</a:t>
            </a:r>
          </a:p>
          <a:p>
            <a:pPr eaLnBrk="1" hangingPunct="1">
              <a:lnSpc>
                <a:spcPct val="85000"/>
              </a:lnSpc>
            </a:pPr>
            <a:r>
              <a:rPr lang="en-US" altLang="en-US" sz="3000">
                <a:latin typeface="Arial" panose="020B0604020202020204" pitchFamily="34" charset="0"/>
              </a:rPr>
              <a:t>Hip fractures</a:t>
            </a:r>
          </a:p>
          <a:p>
            <a:pPr eaLnBrk="1" hangingPunct="1">
              <a:lnSpc>
                <a:spcPct val="85000"/>
              </a:lnSpc>
              <a:buFontTx/>
              <a:buNone/>
            </a:pPr>
            <a:endParaRPr lang="en-US" altLang="en-US" sz="3000">
              <a:latin typeface="Arial" panose="020B0604020202020204" pitchFamily="34" charset="0"/>
            </a:endParaRPr>
          </a:p>
        </p:txBody>
      </p:sp>
      <p:sp>
        <p:nvSpPr>
          <p:cNvPr id="83972" name="Rectangle 4"/>
          <p:cNvSpPr>
            <a:spLocks noGrp="1" noChangeArrowheads="1"/>
          </p:cNvSpPr>
          <p:nvPr>
            <p:ph sz="half" idx="2"/>
          </p:nvPr>
        </p:nvSpPr>
        <p:spPr>
          <a:xfrm>
            <a:off x="6172200" y="1778000"/>
            <a:ext cx="4038600" cy="4114800"/>
          </a:xfrm>
        </p:spPr>
        <p:txBody>
          <a:bodyPr/>
          <a:lstStyle/>
          <a:p>
            <a:pPr eaLnBrk="1" hangingPunct="1">
              <a:buFontTx/>
              <a:buNone/>
            </a:pPr>
            <a:r>
              <a:rPr lang="en-US" altLang="en-US" i="1">
                <a:latin typeface="Arial" panose="020B0604020202020204" pitchFamily="34" charset="0"/>
              </a:rPr>
              <a:t>Sample size		Cost </a:t>
            </a:r>
          </a:p>
          <a:p>
            <a:pPr eaLnBrk="1" hangingPunct="1"/>
            <a:r>
              <a:rPr lang="en-US" altLang="en-US">
                <a:latin typeface="Arial" panose="020B0604020202020204" pitchFamily="34" charset="0"/>
              </a:rPr>
              <a:t>200 / 2 yrs		$5M</a:t>
            </a:r>
          </a:p>
          <a:p>
            <a:pPr eaLnBrk="1" hangingPunct="1">
              <a:lnSpc>
                <a:spcPct val="195000"/>
              </a:lnSpc>
            </a:pPr>
            <a:r>
              <a:rPr lang="en-US" altLang="en-US">
                <a:latin typeface="Arial" panose="020B0604020202020204" pitchFamily="34" charset="0"/>
              </a:rPr>
              <a:t>2,500 / 3 yrs	$50M</a:t>
            </a:r>
          </a:p>
          <a:p>
            <a:pPr eaLnBrk="1" hangingPunct="1"/>
            <a:r>
              <a:rPr lang="en-US" altLang="en-US">
                <a:latin typeface="Arial" panose="020B0604020202020204" pitchFamily="34" charset="0"/>
              </a:rPr>
              <a:t>5,000 / 3 yrs 	$200M</a:t>
            </a:r>
          </a:p>
          <a:p>
            <a:pPr eaLnBrk="1" hangingPunct="1">
              <a:lnSpc>
                <a:spcPct val="165000"/>
              </a:lnSpc>
            </a:pPr>
            <a:r>
              <a:rPr lang="en-US" altLang="en-US">
                <a:latin typeface="Arial" panose="020B0604020202020204" pitchFamily="34" charset="0"/>
              </a:rPr>
              <a:t>8,000 / 4 yrs	$400M</a:t>
            </a:r>
            <a:endParaRPr lang="en-US" altLang="en-US" sz="2200">
              <a:latin typeface="Arial" panose="020B0604020202020204" pitchFamily="34" charset="0"/>
            </a:endParaRPr>
          </a:p>
        </p:txBody>
      </p:sp>
    </p:spTree>
    <p:extLst>
      <p:ext uri="{BB962C8B-B14F-4D97-AF65-F5344CB8AC3E}">
        <p14:creationId xmlns:p14="http://schemas.microsoft.com/office/powerpoint/2010/main" val="319267426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atin typeface="Arial" charset="0"/>
                <a:ea typeface="ＭＳ Ｐゴシック" charset="0"/>
              </a:rPr>
              <a:t>Why not make BMD the </a:t>
            </a:r>
            <a:br>
              <a:rPr lang="en-US">
                <a:latin typeface="Arial" charset="0"/>
                <a:ea typeface="ＭＳ Ｐゴシック" charset="0"/>
              </a:rPr>
            </a:br>
            <a:r>
              <a:rPr lang="en-US">
                <a:latin typeface="Arial" charset="0"/>
                <a:ea typeface="ＭＳ Ｐゴシック" charset="0"/>
              </a:rPr>
              <a:t>primary outcome?</a:t>
            </a:r>
          </a:p>
        </p:txBody>
      </p:sp>
      <p:sp>
        <p:nvSpPr>
          <p:cNvPr id="86019" name="Rectangle 3"/>
          <p:cNvSpPr>
            <a:spLocks noGrp="1" noChangeArrowheads="1"/>
          </p:cNvSpPr>
          <p:nvPr>
            <p:ph idx="1"/>
          </p:nvPr>
        </p:nvSpPr>
        <p:spPr/>
        <p:txBody>
          <a:bodyPr/>
          <a:lstStyle/>
          <a:p>
            <a:pPr eaLnBrk="1" hangingPunct="1"/>
            <a:r>
              <a:rPr lang="en-US" altLang="en-US" dirty="0">
                <a:latin typeface="Arial" panose="020B0604020202020204" pitchFamily="34" charset="0"/>
              </a:rPr>
              <a:t>The best choice to minimize cost</a:t>
            </a:r>
          </a:p>
          <a:p>
            <a:pPr eaLnBrk="1" hangingPunct="1"/>
            <a:r>
              <a:rPr lang="en-US" altLang="en-US" dirty="0">
                <a:latin typeface="Arial" panose="020B0604020202020204" pitchFamily="34" charset="0"/>
              </a:rPr>
              <a:t>Less clinically relevant</a:t>
            </a:r>
          </a:p>
          <a:p>
            <a:pPr eaLnBrk="1" hangingPunct="1"/>
            <a:r>
              <a:rPr lang="en-US" altLang="en-US" dirty="0">
                <a:latin typeface="Arial" panose="020B0604020202020204" pitchFamily="34" charset="0"/>
              </a:rPr>
              <a:t>Might it substitute for clinical endpoints?</a:t>
            </a:r>
          </a:p>
          <a:p>
            <a:pPr lvl="1" eaLnBrk="1" hangingPunct="1"/>
            <a:r>
              <a:rPr lang="en-US" altLang="en-US" dirty="0" smtClean="0">
                <a:latin typeface="Arial" panose="020B0604020202020204" pitchFamily="34" charset="0"/>
              </a:rPr>
              <a:t>Is it </a:t>
            </a:r>
            <a:r>
              <a:rPr lang="en-US" altLang="en-US" dirty="0">
                <a:latin typeface="Arial" panose="020B0604020202020204" pitchFamily="34" charset="0"/>
              </a:rPr>
              <a:t>a valid </a:t>
            </a:r>
            <a:r>
              <a:rPr lang="en-US" altLang="en-US" i="1" dirty="0">
                <a:latin typeface="Arial" panose="020B0604020202020204" pitchFamily="34" charset="0"/>
              </a:rPr>
              <a:t>“surrogate marker” </a:t>
            </a:r>
            <a:r>
              <a:rPr lang="en-US" altLang="en-US" dirty="0">
                <a:latin typeface="Arial" panose="020B0604020202020204" pitchFamily="34" charset="0"/>
              </a:rPr>
              <a:t>for the clinical outcome, reduction in risk of fracture?</a:t>
            </a:r>
          </a:p>
          <a:p>
            <a:pPr lvl="1" eaLnBrk="1" hangingPunct="1"/>
            <a:r>
              <a:rPr lang="en-US" altLang="en-US" dirty="0">
                <a:latin typeface="Arial" panose="020B0604020202020204" pitchFamily="34" charset="0"/>
              </a:rPr>
              <a:t>For drug approvals, </a:t>
            </a:r>
            <a:r>
              <a:rPr lang="en-US" altLang="en-US" dirty="0" smtClean="0">
                <a:latin typeface="Arial" panose="020B0604020202020204" pitchFamily="34" charset="0"/>
              </a:rPr>
              <a:t>FDA requires </a:t>
            </a:r>
            <a:r>
              <a:rPr lang="en-US" altLang="en-US" dirty="0">
                <a:latin typeface="Arial" panose="020B0604020202020204" pitchFamily="34" charset="0"/>
              </a:rPr>
              <a:t>vertebral fracture (or other fracture types</a:t>
            </a:r>
            <a:r>
              <a:rPr lang="en-US" altLang="en-US" dirty="0" smtClean="0">
                <a:latin typeface="Arial" panose="020B0604020202020204" pitchFamily="34" charset="0"/>
              </a:rPr>
              <a:t>)</a:t>
            </a:r>
            <a:endParaRPr lang="en-US" altLang="en-US" dirty="0">
              <a:latin typeface="Arial" panose="020B0604020202020204" pitchFamily="34" charset="0"/>
            </a:endParaRPr>
          </a:p>
          <a:p>
            <a:pPr lvl="1" eaLnBrk="1" hangingPunct="1"/>
            <a:r>
              <a:rPr lang="en-US" altLang="en-US" i="1" dirty="0" smtClean="0">
                <a:latin typeface="Arial" panose="020B0604020202020204" pitchFamily="34" charset="0"/>
              </a:rPr>
              <a:t>(Note: Current application with FDA to validate BMD formally as a surrogate endpoint (2018 process))</a:t>
            </a:r>
            <a:endParaRPr lang="en-US" altLang="en-US" i="1" dirty="0">
              <a:latin typeface="Arial" panose="020B0604020202020204" pitchFamily="34" charset="0"/>
            </a:endParaRPr>
          </a:p>
        </p:txBody>
      </p:sp>
    </p:spTree>
    <p:extLst>
      <p:ext uri="{BB962C8B-B14F-4D97-AF65-F5344CB8AC3E}">
        <p14:creationId xmlns:p14="http://schemas.microsoft.com/office/powerpoint/2010/main" val="238968070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atin typeface="Arial" charset="0"/>
                <a:ea typeface="ＭＳ Ｐゴシック" charset="0"/>
              </a:rPr>
              <a:t>Considerations in choosing the </a:t>
            </a:r>
            <a:br>
              <a:rPr lang="en-US">
                <a:latin typeface="Arial" charset="0"/>
                <a:ea typeface="ＭＳ Ｐゴシック" charset="0"/>
              </a:rPr>
            </a:br>
            <a:r>
              <a:rPr lang="en-US">
                <a:latin typeface="Arial" charset="0"/>
                <a:ea typeface="ＭＳ Ｐゴシック" charset="0"/>
              </a:rPr>
              <a:t>primary outcome</a:t>
            </a:r>
          </a:p>
        </p:txBody>
      </p:sp>
      <p:sp>
        <p:nvSpPr>
          <p:cNvPr id="88067" name="Rectangle 3"/>
          <p:cNvSpPr>
            <a:spLocks noGrp="1" noChangeArrowheads="1"/>
          </p:cNvSpPr>
          <p:nvPr>
            <p:ph idx="1"/>
          </p:nvPr>
        </p:nvSpPr>
        <p:spPr/>
        <p:txBody>
          <a:bodyPr/>
          <a:lstStyle/>
          <a:p>
            <a:pPr eaLnBrk="1" hangingPunct="1"/>
            <a:r>
              <a:rPr lang="en-US" altLang="en-US">
                <a:latin typeface="Arial" panose="020B0604020202020204" pitchFamily="34" charset="0"/>
              </a:rPr>
              <a:t>Clinical importance</a:t>
            </a:r>
          </a:p>
          <a:p>
            <a:pPr eaLnBrk="1" hangingPunct="1"/>
            <a:r>
              <a:rPr lang="en-US" altLang="en-US">
                <a:latin typeface="Arial" panose="020B0604020202020204" pitchFamily="34" charset="0"/>
              </a:rPr>
              <a:t>Feasibility</a:t>
            </a:r>
          </a:p>
          <a:p>
            <a:pPr lvl="1" eaLnBrk="1" hangingPunct="1"/>
            <a:r>
              <a:rPr lang="en-US" altLang="en-US">
                <a:latin typeface="Arial" panose="020B0604020202020204" pitchFamily="34" charset="0"/>
              </a:rPr>
              <a:t>Sample size and cost</a:t>
            </a:r>
          </a:p>
          <a:p>
            <a:pPr eaLnBrk="1" hangingPunct="1"/>
            <a:r>
              <a:rPr lang="en-US" altLang="en-US" b="1">
                <a:latin typeface="Arial" panose="020B0604020202020204" pitchFamily="34" charset="0"/>
              </a:rPr>
              <a:t>Commercial considerations</a:t>
            </a:r>
          </a:p>
          <a:p>
            <a:pPr eaLnBrk="1" hangingPunct="1"/>
            <a:r>
              <a:rPr lang="en-US" altLang="en-US">
                <a:latin typeface="Arial" panose="020B0604020202020204" pitchFamily="34" charset="0"/>
              </a:rPr>
              <a:t>Regulatory requirements</a:t>
            </a:r>
          </a:p>
        </p:txBody>
      </p:sp>
    </p:spTree>
    <p:extLst>
      <p:ext uri="{BB962C8B-B14F-4D97-AF65-F5344CB8AC3E}">
        <p14:creationId xmlns:p14="http://schemas.microsoft.com/office/powerpoint/2010/main" val="175164451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a:latin typeface="Arial" panose="020B0604020202020204" pitchFamily="34" charset="0"/>
              </a:rPr>
              <a:t>Commercial considerations</a:t>
            </a:r>
          </a:p>
        </p:txBody>
      </p:sp>
      <p:sp>
        <p:nvSpPr>
          <p:cNvPr id="31747" name="Rectangle 3"/>
          <p:cNvSpPr>
            <a:spLocks noGrp="1" noChangeArrowheads="1"/>
          </p:cNvSpPr>
          <p:nvPr>
            <p:ph idx="1"/>
          </p:nvPr>
        </p:nvSpPr>
        <p:spPr/>
        <p:txBody>
          <a:bodyPr/>
          <a:lstStyle/>
          <a:p>
            <a:pPr eaLnBrk="1" hangingPunct="1">
              <a:defRPr/>
            </a:pPr>
            <a:r>
              <a:rPr lang="en-US" altLang="en-US" dirty="0">
                <a:latin typeface="Arial" panose="020B0604020202020204" pitchFamily="34" charset="0"/>
              </a:rPr>
              <a:t>Indicators for competitive products</a:t>
            </a:r>
          </a:p>
          <a:p>
            <a:pPr lvl="1" eaLnBrk="1" hangingPunct="1">
              <a:defRPr/>
            </a:pPr>
            <a:r>
              <a:rPr lang="en-US" altLang="en-US" sz="2400" dirty="0">
                <a:latin typeface="Arial" panose="020B0604020202020204" pitchFamily="34" charset="0"/>
              </a:rPr>
              <a:t>I’ve developed a new drug that is able to reduce SBP by an average of 5 mm Hg. </a:t>
            </a:r>
          </a:p>
          <a:p>
            <a:pPr lvl="2" eaLnBrk="1" hangingPunct="1">
              <a:defRPr/>
            </a:pPr>
            <a:r>
              <a:rPr lang="en-US" altLang="en-US" sz="2000" dirty="0">
                <a:latin typeface="Arial" panose="020B0604020202020204" pitchFamily="34" charset="0"/>
              </a:rPr>
              <a:t>Small, cheap, quick trial with relatively small sample size</a:t>
            </a:r>
          </a:p>
          <a:p>
            <a:pPr marL="914400" lvl="2" indent="0" eaLnBrk="1" hangingPunct="1">
              <a:buNone/>
              <a:defRPr/>
            </a:pPr>
            <a:endParaRPr lang="en-US" altLang="en-US" sz="2000" dirty="0">
              <a:latin typeface="Arial" panose="020B0604020202020204" pitchFamily="34" charset="0"/>
            </a:endParaRPr>
          </a:p>
          <a:p>
            <a:pPr lvl="1" eaLnBrk="1" hangingPunct="1">
              <a:defRPr/>
            </a:pPr>
            <a:r>
              <a:rPr lang="en-US" altLang="en-US" sz="2400" dirty="0">
                <a:latin typeface="Arial" panose="020B0604020202020204" pitchFamily="34" charset="0"/>
              </a:rPr>
              <a:t>My competitors drug reduces CHD by 30%</a:t>
            </a:r>
          </a:p>
          <a:p>
            <a:pPr lvl="1" eaLnBrk="1" hangingPunct="1">
              <a:defRPr/>
            </a:pPr>
            <a:endParaRPr lang="en-US" altLang="en-US" sz="2400" dirty="0">
              <a:latin typeface="Arial" panose="020B0604020202020204" pitchFamily="34" charset="0"/>
            </a:endParaRPr>
          </a:p>
          <a:p>
            <a:pPr lvl="1" eaLnBrk="1" hangingPunct="1">
              <a:defRPr/>
            </a:pPr>
            <a:r>
              <a:rPr lang="en-US" altLang="en-US" sz="2400" dirty="0">
                <a:latin typeface="Arial" panose="020B0604020202020204" pitchFamily="34" charset="0"/>
              </a:rPr>
              <a:t>Will you survive in the market place</a:t>
            </a:r>
            <a:r>
              <a:rPr lang="en-US" altLang="en-US" sz="2400" dirty="0" smtClean="0">
                <a:latin typeface="Arial" panose="020B0604020202020204" pitchFamily="34" charset="0"/>
              </a:rPr>
              <a:t>?</a:t>
            </a:r>
          </a:p>
          <a:p>
            <a:pPr lvl="1" eaLnBrk="1" hangingPunct="1">
              <a:defRPr/>
            </a:pPr>
            <a:endParaRPr lang="en-US" altLang="en-US" sz="2400" dirty="0">
              <a:latin typeface="Arial" panose="020B0604020202020204" pitchFamily="34" charset="0"/>
            </a:endParaRPr>
          </a:p>
          <a:p>
            <a:pPr lvl="1" eaLnBrk="1" hangingPunct="1">
              <a:defRPr/>
            </a:pPr>
            <a:r>
              <a:rPr lang="en-US" altLang="en-US" sz="2400" dirty="0" smtClean="0">
                <a:latin typeface="Arial" panose="020B0604020202020204" pitchFamily="34" charset="0"/>
              </a:rPr>
              <a:t>Argues for choice of most impactful clinical endpoint (</a:t>
            </a:r>
            <a:r>
              <a:rPr lang="en-US" altLang="en-US" sz="2400" dirty="0" err="1" smtClean="0">
                <a:latin typeface="Arial" panose="020B0604020202020204" pitchFamily="34" charset="0"/>
              </a:rPr>
              <a:t>eg</a:t>
            </a:r>
            <a:r>
              <a:rPr lang="en-US" altLang="en-US" sz="2400" dirty="0" smtClean="0">
                <a:latin typeface="Arial" panose="020B0604020202020204" pitchFamily="34" charset="0"/>
              </a:rPr>
              <a:t>. CHD, hip </a:t>
            </a:r>
            <a:r>
              <a:rPr lang="en-US" altLang="en-US" sz="2400" dirty="0" err="1" smtClean="0">
                <a:latin typeface="Arial" panose="020B0604020202020204" pitchFamily="34" charset="0"/>
              </a:rPr>
              <a:t>fx</a:t>
            </a:r>
            <a:r>
              <a:rPr lang="en-US" altLang="en-US" sz="2400" dirty="0">
                <a:latin typeface="Arial" panose="020B0604020202020204" pitchFamily="34" charset="0"/>
              </a:rPr>
              <a:t>)</a:t>
            </a:r>
            <a:endParaRPr lang="en-US" altLang="en-US" sz="2400" dirty="0">
              <a:latin typeface="Arial" panose="020B0604020202020204" pitchFamily="34" charset="0"/>
            </a:endParaRPr>
          </a:p>
        </p:txBody>
      </p:sp>
    </p:spTree>
    <p:extLst>
      <p:ext uri="{BB962C8B-B14F-4D97-AF65-F5344CB8AC3E}">
        <p14:creationId xmlns:p14="http://schemas.microsoft.com/office/powerpoint/2010/main" val="203347004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atin typeface="Arial" charset="0"/>
                <a:ea typeface="ＭＳ Ｐゴシック" charset="0"/>
              </a:rPr>
              <a:t>Considerations in choosing the </a:t>
            </a:r>
            <a:br>
              <a:rPr lang="en-US">
                <a:latin typeface="Arial" charset="0"/>
                <a:ea typeface="ＭＳ Ｐゴシック" charset="0"/>
              </a:rPr>
            </a:br>
            <a:r>
              <a:rPr lang="en-US">
                <a:latin typeface="Arial" charset="0"/>
                <a:ea typeface="ＭＳ Ｐゴシック" charset="0"/>
              </a:rPr>
              <a:t>primary outcome</a:t>
            </a:r>
          </a:p>
        </p:txBody>
      </p:sp>
      <p:sp>
        <p:nvSpPr>
          <p:cNvPr id="92163" name="Rectangle 3"/>
          <p:cNvSpPr>
            <a:spLocks noGrp="1" noChangeArrowheads="1"/>
          </p:cNvSpPr>
          <p:nvPr>
            <p:ph idx="1"/>
          </p:nvPr>
        </p:nvSpPr>
        <p:spPr/>
        <p:txBody>
          <a:bodyPr/>
          <a:lstStyle/>
          <a:p>
            <a:pPr eaLnBrk="1" hangingPunct="1"/>
            <a:r>
              <a:rPr lang="en-US" altLang="en-US">
                <a:latin typeface="Arial" panose="020B0604020202020204" pitchFamily="34" charset="0"/>
              </a:rPr>
              <a:t>Clinical importance</a:t>
            </a:r>
          </a:p>
          <a:p>
            <a:pPr eaLnBrk="1" hangingPunct="1"/>
            <a:r>
              <a:rPr lang="en-US" altLang="en-US">
                <a:latin typeface="Arial" panose="020B0604020202020204" pitchFamily="34" charset="0"/>
              </a:rPr>
              <a:t>Feasibility</a:t>
            </a:r>
          </a:p>
          <a:p>
            <a:pPr lvl="1" eaLnBrk="1" hangingPunct="1"/>
            <a:r>
              <a:rPr lang="en-US" altLang="en-US">
                <a:latin typeface="Arial" panose="020B0604020202020204" pitchFamily="34" charset="0"/>
              </a:rPr>
              <a:t>Sample size and cost</a:t>
            </a:r>
          </a:p>
          <a:p>
            <a:pPr eaLnBrk="1" hangingPunct="1"/>
            <a:r>
              <a:rPr lang="en-US" altLang="en-US">
                <a:latin typeface="Arial" panose="020B0604020202020204" pitchFamily="34" charset="0"/>
              </a:rPr>
              <a:t>Commercial considerations</a:t>
            </a:r>
          </a:p>
          <a:p>
            <a:pPr eaLnBrk="1" hangingPunct="1"/>
            <a:r>
              <a:rPr lang="en-US" altLang="en-US" b="1">
                <a:latin typeface="Arial" panose="020B0604020202020204" pitchFamily="34" charset="0"/>
              </a:rPr>
              <a:t>Regulatory requirements</a:t>
            </a:r>
          </a:p>
        </p:txBody>
      </p:sp>
    </p:spTree>
    <p:extLst>
      <p:ext uri="{BB962C8B-B14F-4D97-AF65-F5344CB8AC3E}">
        <p14:creationId xmlns:p14="http://schemas.microsoft.com/office/powerpoint/2010/main" val="356109842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latin typeface="Arial" panose="020B0604020202020204" pitchFamily="34" charset="0"/>
              </a:rPr>
              <a:t>Outline: Outcomes and Safety Assessment in RCTs</a:t>
            </a:r>
          </a:p>
        </p:txBody>
      </p:sp>
      <p:sp>
        <p:nvSpPr>
          <p:cNvPr id="7171" name="Rectangle 4"/>
          <p:cNvSpPr>
            <a:spLocks noGrp="1" noChangeArrowheads="1"/>
          </p:cNvSpPr>
          <p:nvPr>
            <p:ph idx="1"/>
          </p:nvPr>
        </p:nvSpPr>
        <p:spPr>
          <a:xfrm>
            <a:off x="609600" y="1855034"/>
            <a:ext cx="10972800" cy="4525963"/>
          </a:xfrm>
        </p:spPr>
        <p:txBody>
          <a:bodyPr/>
          <a:lstStyle/>
          <a:p>
            <a:pPr eaLnBrk="1" hangingPunct="1"/>
            <a:r>
              <a:rPr lang="en-US" altLang="en-US" dirty="0">
                <a:latin typeface="Arial" panose="020B0604020202020204" pitchFamily="34" charset="0"/>
              </a:rPr>
              <a:t>Outcomes and Efficacy Endpoints</a:t>
            </a:r>
          </a:p>
          <a:p>
            <a:pPr eaLnBrk="1" hangingPunct="1"/>
            <a:r>
              <a:rPr lang="en-US" altLang="en-US" dirty="0">
                <a:latin typeface="Arial" panose="020B0604020202020204" pitchFamily="34" charset="0"/>
              </a:rPr>
              <a:t>Safety Assessment in RCTs</a:t>
            </a:r>
          </a:p>
          <a:p>
            <a:pPr eaLnBrk="1" hangingPunct="1"/>
            <a:r>
              <a:rPr lang="en-US" altLang="en-US" dirty="0">
                <a:latin typeface="Arial" panose="020B0604020202020204" pitchFamily="34" charset="0"/>
              </a:rPr>
              <a:t>Phases of RCTS (if time)</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2209800" y="2286000"/>
            <a:ext cx="7772400" cy="1143000"/>
          </a:xfrm>
        </p:spPr>
        <p:txBody>
          <a:bodyPr/>
          <a:lstStyle/>
          <a:p>
            <a:pPr eaLnBrk="1" hangingPunct="1"/>
            <a:r>
              <a:rPr lang="en-US" altLang="en-US" dirty="0">
                <a:latin typeface="Arial" panose="020B0604020202020204" pitchFamily="34" charset="0"/>
              </a:rPr>
              <a:t>The </a:t>
            </a:r>
            <a:r>
              <a:rPr lang="en-US" altLang="en-US" strike="sngStrike" dirty="0">
                <a:latin typeface="Arial" panose="020B0604020202020204" pitchFamily="34" charset="0"/>
              </a:rPr>
              <a:t>trump</a:t>
            </a:r>
            <a:r>
              <a:rPr lang="en-US" altLang="en-US" dirty="0">
                <a:latin typeface="Arial" panose="020B0604020202020204" pitchFamily="34" charset="0"/>
              </a:rPr>
              <a:t> highest card</a:t>
            </a:r>
          </a:p>
        </p:txBody>
      </p:sp>
      <p:sp>
        <p:nvSpPr>
          <p:cNvPr id="1067011" name="Rectangle 3"/>
          <p:cNvSpPr>
            <a:spLocks noGrp="1" noChangeArrowheads="1"/>
          </p:cNvSpPr>
          <p:nvPr>
            <p:ph type="subTitle" idx="1"/>
          </p:nvPr>
        </p:nvSpPr>
        <p:spPr/>
        <p:txBody>
          <a:bodyPr>
            <a:normAutofit/>
          </a:bodyPr>
          <a:lstStyle/>
          <a:p>
            <a:pPr eaLnBrk="1" hangingPunct="1">
              <a:defRPr/>
            </a:pPr>
            <a:r>
              <a:rPr lang="en-US" altLang="en-US" sz="3600">
                <a:solidFill>
                  <a:srgbClr val="898989"/>
                </a:solidFill>
                <a:effectLst>
                  <a:outerShdw blurRad="38100" dist="38100" dir="2700000" algn="tl">
                    <a:srgbClr val="C0C0C0"/>
                  </a:outerShdw>
                </a:effectLst>
                <a:latin typeface="Arial" panose="020B0604020202020204" pitchFamily="34" charset="0"/>
              </a:rPr>
              <a:t>EMA (and FDA)</a:t>
            </a:r>
          </a:p>
        </p:txBody>
      </p:sp>
    </p:spTree>
    <p:extLst>
      <p:ext uri="{BB962C8B-B14F-4D97-AF65-F5344CB8AC3E}">
        <p14:creationId xmlns:p14="http://schemas.microsoft.com/office/powerpoint/2010/main" val="157731484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a:latin typeface="Arial" panose="020B0604020202020204" pitchFamily="34" charset="0"/>
              </a:rPr>
              <a:t>FDA and EMEA Requirements</a:t>
            </a:r>
          </a:p>
        </p:txBody>
      </p:sp>
      <p:sp>
        <p:nvSpPr>
          <p:cNvPr id="96259" name="Rectangle 3"/>
          <p:cNvSpPr>
            <a:spLocks noGrp="1" noChangeArrowheads="1"/>
          </p:cNvSpPr>
          <p:nvPr>
            <p:ph sz="half" idx="1"/>
          </p:nvPr>
        </p:nvSpPr>
        <p:spPr>
          <a:xfrm>
            <a:off x="2227264" y="1790700"/>
            <a:ext cx="3794125" cy="4483100"/>
          </a:xfrm>
        </p:spPr>
        <p:txBody>
          <a:bodyPr/>
          <a:lstStyle/>
          <a:p>
            <a:pPr eaLnBrk="1" hangingPunct="1">
              <a:lnSpc>
                <a:spcPct val="85000"/>
              </a:lnSpc>
              <a:buFontTx/>
              <a:buNone/>
            </a:pPr>
            <a:r>
              <a:rPr lang="en-US" altLang="en-US" sz="3000" i="1">
                <a:latin typeface="Arial" panose="020B0604020202020204" pitchFamily="34" charset="0"/>
              </a:rPr>
              <a:t>Alternatives</a:t>
            </a:r>
            <a:endParaRPr lang="en-US" altLang="en-US" sz="3000">
              <a:latin typeface="Arial" panose="020B0604020202020204" pitchFamily="34" charset="0"/>
            </a:endParaRPr>
          </a:p>
          <a:p>
            <a:pPr eaLnBrk="1" hangingPunct="1">
              <a:lnSpc>
                <a:spcPct val="85000"/>
              </a:lnSpc>
            </a:pPr>
            <a:r>
              <a:rPr lang="en-US" altLang="en-US" sz="3000">
                <a:latin typeface="Arial" panose="020B0604020202020204" pitchFamily="34" charset="0"/>
              </a:rPr>
              <a:t>Improvement in BMD</a:t>
            </a:r>
          </a:p>
          <a:p>
            <a:pPr eaLnBrk="1" hangingPunct="1">
              <a:lnSpc>
                <a:spcPct val="85000"/>
              </a:lnSpc>
            </a:pPr>
            <a:r>
              <a:rPr lang="en-US" altLang="en-US" sz="3000">
                <a:latin typeface="Arial" panose="020B0604020202020204" pitchFamily="34" charset="0"/>
              </a:rPr>
              <a:t>Vertebral fractures</a:t>
            </a:r>
          </a:p>
          <a:p>
            <a:pPr eaLnBrk="1" hangingPunct="1">
              <a:lnSpc>
                <a:spcPct val="85000"/>
              </a:lnSpc>
            </a:pPr>
            <a:r>
              <a:rPr lang="en-US" altLang="en-US" sz="3000">
                <a:latin typeface="Arial" panose="020B0604020202020204" pitchFamily="34" charset="0"/>
              </a:rPr>
              <a:t>Nonvertebral fracture</a:t>
            </a:r>
          </a:p>
          <a:p>
            <a:pPr eaLnBrk="1" hangingPunct="1">
              <a:lnSpc>
                <a:spcPct val="85000"/>
              </a:lnSpc>
            </a:pPr>
            <a:r>
              <a:rPr lang="en-US" altLang="en-US" sz="3000">
                <a:latin typeface="Arial" panose="020B0604020202020204" pitchFamily="34" charset="0"/>
              </a:rPr>
              <a:t>Hip fractures</a:t>
            </a:r>
          </a:p>
          <a:p>
            <a:pPr eaLnBrk="1" hangingPunct="1">
              <a:lnSpc>
                <a:spcPct val="85000"/>
              </a:lnSpc>
              <a:buFontTx/>
              <a:buNone/>
            </a:pPr>
            <a:endParaRPr lang="en-US" altLang="en-US" sz="3000">
              <a:latin typeface="Arial" panose="020B0604020202020204" pitchFamily="34" charset="0"/>
            </a:endParaRPr>
          </a:p>
        </p:txBody>
      </p:sp>
      <p:sp>
        <p:nvSpPr>
          <p:cNvPr id="96260" name="Rectangle 4"/>
          <p:cNvSpPr>
            <a:spLocks noGrp="1" noChangeArrowheads="1"/>
          </p:cNvSpPr>
          <p:nvPr>
            <p:ph sz="half" idx="2"/>
          </p:nvPr>
        </p:nvSpPr>
        <p:spPr>
          <a:xfrm>
            <a:off x="6172200" y="1778000"/>
            <a:ext cx="4038600" cy="4114800"/>
          </a:xfrm>
        </p:spPr>
        <p:txBody>
          <a:bodyPr/>
          <a:lstStyle/>
          <a:p>
            <a:pPr eaLnBrk="1" hangingPunct="1">
              <a:buFontTx/>
              <a:buNone/>
            </a:pPr>
            <a:r>
              <a:rPr lang="en-US" altLang="en-US" i="1">
                <a:latin typeface="Arial" panose="020B0604020202020204" pitchFamily="34" charset="0"/>
              </a:rPr>
              <a:t>Sample size		Cost </a:t>
            </a:r>
          </a:p>
          <a:p>
            <a:pPr eaLnBrk="1" hangingPunct="1"/>
            <a:r>
              <a:rPr lang="en-US" altLang="en-US">
                <a:latin typeface="Arial" panose="020B0604020202020204" pitchFamily="34" charset="0"/>
              </a:rPr>
              <a:t>200 / 2 yrs		$5M</a:t>
            </a:r>
          </a:p>
          <a:p>
            <a:pPr eaLnBrk="1" hangingPunct="1">
              <a:lnSpc>
                <a:spcPct val="195000"/>
              </a:lnSpc>
            </a:pPr>
            <a:r>
              <a:rPr lang="en-US" altLang="en-US">
                <a:latin typeface="Arial" panose="020B0604020202020204" pitchFamily="34" charset="0"/>
              </a:rPr>
              <a:t>2,500 / 3 yrs	$50M</a:t>
            </a:r>
          </a:p>
          <a:p>
            <a:pPr eaLnBrk="1" hangingPunct="1"/>
            <a:r>
              <a:rPr lang="en-US" altLang="en-US">
                <a:latin typeface="Arial" panose="020B0604020202020204" pitchFamily="34" charset="0"/>
              </a:rPr>
              <a:t>5,000 / 3 yrs 	$200M</a:t>
            </a:r>
          </a:p>
          <a:p>
            <a:pPr eaLnBrk="1" hangingPunct="1">
              <a:lnSpc>
                <a:spcPct val="165000"/>
              </a:lnSpc>
            </a:pPr>
            <a:r>
              <a:rPr lang="en-US" altLang="en-US">
                <a:latin typeface="Arial" panose="020B0604020202020204" pitchFamily="34" charset="0"/>
              </a:rPr>
              <a:t>8,000 / 4 yrs	$400M</a:t>
            </a:r>
            <a:endParaRPr lang="en-US" altLang="en-US" sz="2200">
              <a:latin typeface="Arial" panose="020B0604020202020204" pitchFamily="34" charset="0"/>
            </a:endParaRPr>
          </a:p>
        </p:txBody>
      </p:sp>
      <p:cxnSp>
        <p:nvCxnSpPr>
          <p:cNvPr id="3" name="Straight Connector 2"/>
          <p:cNvCxnSpPr/>
          <p:nvPr/>
        </p:nvCxnSpPr>
        <p:spPr>
          <a:xfrm>
            <a:off x="2565400" y="2451101"/>
            <a:ext cx="7042150" cy="60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565400" y="2843214"/>
            <a:ext cx="2800350" cy="39687"/>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982789" y="3121025"/>
            <a:ext cx="8378825" cy="54610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3617735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Title 4"/>
          <p:cNvSpPr>
            <a:spLocks noGrp="1"/>
          </p:cNvSpPr>
          <p:nvPr>
            <p:ph type="ctrTitle"/>
          </p:nvPr>
        </p:nvSpPr>
        <p:spPr/>
        <p:txBody>
          <a:bodyPr/>
          <a:lstStyle/>
          <a:p>
            <a:pPr eaLnBrk="1" hangingPunct="1"/>
            <a:r>
              <a:rPr lang="en-US" altLang="en-US"/>
              <a:t>Composite endpoints</a:t>
            </a:r>
          </a:p>
        </p:txBody>
      </p:sp>
      <p:sp>
        <p:nvSpPr>
          <p:cNvPr id="6" name="Subtitle 5"/>
          <p:cNvSpPr>
            <a:spLocks noGrp="1"/>
          </p:cNvSpPr>
          <p:nvPr>
            <p:ph type="subTitle" idx="1"/>
          </p:nvPr>
        </p:nvSpPr>
        <p:spPr/>
        <p:txBody>
          <a:bodyPr/>
          <a:lstStyle/>
          <a:p>
            <a:pPr eaLnBrk="1" hangingPunct="1">
              <a:buFont typeface="Arial" charset="0"/>
              <a:buNone/>
              <a:defRPr/>
            </a:pPr>
            <a:endParaRPr lang="en-US">
              <a:ea typeface="ＭＳ Ｐゴシック" charset="0"/>
            </a:endParaRPr>
          </a:p>
        </p:txBody>
      </p:sp>
    </p:spTree>
    <p:extLst>
      <p:ext uri="{BB962C8B-B14F-4D97-AF65-F5344CB8AC3E}">
        <p14:creationId xmlns:p14="http://schemas.microsoft.com/office/powerpoint/2010/main" val="1780209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a:latin typeface="Arial" panose="020B0604020202020204" pitchFamily="34" charset="0"/>
              </a:rPr>
              <a:t>Sample size also depends on the effect size</a:t>
            </a:r>
          </a:p>
        </p:txBody>
      </p:sp>
      <p:sp>
        <p:nvSpPr>
          <p:cNvPr id="101379" name="Rectangle 3"/>
          <p:cNvSpPr>
            <a:spLocks noGrp="1" noChangeArrowheads="1"/>
          </p:cNvSpPr>
          <p:nvPr>
            <p:ph idx="1"/>
          </p:nvPr>
        </p:nvSpPr>
        <p:spPr>
          <a:xfrm>
            <a:off x="2006600" y="1905001"/>
            <a:ext cx="8229600" cy="4525963"/>
          </a:xfrm>
        </p:spPr>
        <p:txBody>
          <a:bodyPr/>
          <a:lstStyle/>
          <a:p>
            <a:pPr algn="ctr" eaLnBrk="1" hangingPunct="1">
              <a:buFontTx/>
              <a:buNone/>
            </a:pPr>
            <a:r>
              <a:rPr lang="en-US" altLang="en-US">
                <a:latin typeface="Arial" panose="020B0604020202020204" pitchFamily="34" charset="0"/>
              </a:rPr>
              <a:t>Expected % reduction </a:t>
            </a:r>
          </a:p>
          <a:p>
            <a:pPr eaLnBrk="1" hangingPunct="1"/>
            <a:r>
              <a:rPr lang="en-US" altLang="en-US">
                <a:latin typeface="Arial" panose="020B0604020202020204" pitchFamily="34" charset="0"/>
              </a:rPr>
              <a:t>Nonvertebral fractures		20%</a:t>
            </a:r>
          </a:p>
          <a:p>
            <a:pPr eaLnBrk="1" hangingPunct="1"/>
            <a:r>
              <a:rPr lang="en-US" altLang="en-US">
                <a:latin typeface="Arial" panose="020B0604020202020204" pitchFamily="34" charset="0"/>
              </a:rPr>
              <a:t>Vertebral</a:t>
            </a:r>
            <a:r>
              <a:rPr lang="ja-JP" altLang="en-US">
                <a:latin typeface="Arial" panose="020B0604020202020204" pitchFamily="34" charset="0"/>
              </a:rPr>
              <a:t>‘</a:t>
            </a:r>
            <a:r>
              <a:rPr lang="en-US" altLang="ja-JP">
                <a:latin typeface="Arial" panose="020B0604020202020204" pitchFamily="34" charset="0"/>
              </a:rPr>
              <a:t>fractures</a:t>
            </a:r>
            <a:r>
              <a:rPr lang="ja-JP" altLang="en-US">
                <a:latin typeface="Arial" panose="020B0604020202020204" pitchFamily="34" charset="0"/>
              </a:rPr>
              <a:t>’</a:t>
            </a:r>
            <a:r>
              <a:rPr lang="en-US" altLang="ja-JP">
                <a:latin typeface="Arial" panose="020B0604020202020204" pitchFamily="34" charset="0"/>
              </a:rPr>
              <a:t>			50%</a:t>
            </a:r>
          </a:p>
          <a:p>
            <a:pPr eaLnBrk="1" hangingPunct="1"/>
            <a:r>
              <a:rPr lang="en-US" altLang="en-US">
                <a:latin typeface="Arial" panose="020B0604020202020204" pitchFamily="34" charset="0"/>
              </a:rPr>
              <a:t>Composite	 endpoint		  ~25%</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0699408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rtlCol="0">
            <a:normAutofit/>
          </a:bodyPr>
          <a:lstStyle/>
          <a:p>
            <a:pPr eaLnBrk="1" fontAlgn="auto" hangingPunct="1">
              <a:spcAft>
                <a:spcPts val="0"/>
              </a:spcAft>
              <a:defRPr/>
            </a:pPr>
            <a:r>
              <a:rPr lang="en-US">
                <a:latin typeface="Arial" charset="0"/>
                <a:ea typeface="ＭＳ Ｐゴシック" charset="0"/>
              </a:rPr>
              <a:t>Pros and Cons of Composite Endpoints</a:t>
            </a:r>
          </a:p>
        </p:txBody>
      </p:sp>
      <p:sp>
        <p:nvSpPr>
          <p:cNvPr id="103427" name="Rectangle 3"/>
          <p:cNvSpPr>
            <a:spLocks noGrp="1" noChangeArrowheads="1"/>
          </p:cNvSpPr>
          <p:nvPr>
            <p:ph idx="1"/>
          </p:nvPr>
        </p:nvSpPr>
        <p:spPr/>
        <p:txBody>
          <a:bodyPr/>
          <a:lstStyle/>
          <a:p>
            <a:pPr eaLnBrk="1" hangingPunct="1">
              <a:buFontTx/>
              <a:buNone/>
            </a:pPr>
            <a:r>
              <a:rPr lang="en-US" altLang="en-US" sz="2800" dirty="0">
                <a:latin typeface="Arial" panose="020B0604020202020204" pitchFamily="34" charset="0"/>
              </a:rPr>
              <a:t>Pro				</a:t>
            </a:r>
          </a:p>
          <a:p>
            <a:pPr eaLnBrk="1" hangingPunct="1">
              <a:buFontTx/>
              <a:buChar char="-"/>
            </a:pPr>
            <a:r>
              <a:rPr lang="en-US" altLang="en-US" sz="2800" dirty="0">
                <a:latin typeface="Arial" panose="020B0604020202020204" pitchFamily="34" charset="0"/>
              </a:rPr>
              <a:t>More events (smaller sample size?)		</a:t>
            </a:r>
          </a:p>
          <a:p>
            <a:pPr eaLnBrk="1" hangingPunct="1">
              <a:buFontTx/>
              <a:buChar char="-"/>
            </a:pPr>
            <a:r>
              <a:rPr lang="en-US" altLang="en-US" sz="2800" dirty="0">
                <a:latin typeface="Arial" panose="020B0604020202020204" pitchFamily="34" charset="0"/>
              </a:rPr>
              <a:t>Data about several outcomes	</a:t>
            </a:r>
          </a:p>
          <a:p>
            <a:pPr eaLnBrk="1" hangingPunct="1">
              <a:buFontTx/>
              <a:buNone/>
            </a:pPr>
            <a:r>
              <a:rPr lang="en-US" altLang="en-US" sz="2800" dirty="0">
                <a:latin typeface="Arial" panose="020B0604020202020204" pitchFamily="34" charset="0"/>
              </a:rPr>
              <a:t>Con		</a:t>
            </a:r>
          </a:p>
          <a:p>
            <a:pPr eaLnBrk="1" hangingPunct="1">
              <a:buFontTx/>
              <a:buChar char="-"/>
            </a:pPr>
            <a:r>
              <a:rPr lang="en-US" altLang="en-US" sz="2800" dirty="0">
                <a:latin typeface="Arial" panose="020B0604020202020204" pitchFamily="34" charset="0"/>
              </a:rPr>
              <a:t>May have heterogeneous biology		</a:t>
            </a:r>
          </a:p>
          <a:p>
            <a:pPr eaLnBrk="1" hangingPunct="1">
              <a:buFontTx/>
              <a:buChar char="-"/>
            </a:pPr>
            <a:r>
              <a:rPr lang="en-US" altLang="en-US" sz="2800" dirty="0">
                <a:latin typeface="Arial" panose="020B0604020202020204" pitchFamily="34" charset="0"/>
              </a:rPr>
              <a:t>Treatment may have different effects on each of the outcomes</a:t>
            </a:r>
          </a:p>
          <a:p>
            <a:pPr lvl="1" eaLnBrk="1" hangingPunct="1">
              <a:buFontTx/>
              <a:buChar char="-"/>
            </a:pPr>
            <a:r>
              <a:rPr lang="en-US" altLang="en-US" sz="2400" dirty="0">
                <a:latin typeface="Arial" panose="020B0604020202020204" pitchFamily="34" charset="0"/>
              </a:rPr>
              <a:t>Might lose statistical power</a:t>
            </a:r>
          </a:p>
          <a:p>
            <a:pPr lvl="1" eaLnBrk="1" hangingPunct="1">
              <a:buFontTx/>
              <a:buChar char="-"/>
            </a:pPr>
            <a:endParaRPr lang="en-US" altLang="en-US" sz="2400" dirty="0">
              <a:latin typeface="Arial" panose="020B0604020202020204" pitchFamily="34" charset="0"/>
            </a:endParaRPr>
          </a:p>
          <a:p>
            <a:pPr eaLnBrk="1" hangingPunct="1">
              <a:buFontTx/>
              <a:buChar char="-"/>
            </a:pPr>
            <a:r>
              <a:rPr lang="en-US" altLang="en-US" sz="2800" dirty="0">
                <a:latin typeface="Arial" panose="020B0604020202020204" pitchFamily="34" charset="0"/>
              </a:rPr>
              <a:t>Example:  In VITAL study, any CHD event.  </a:t>
            </a:r>
          </a:p>
        </p:txBody>
      </p:sp>
      <p:sp>
        <p:nvSpPr>
          <p:cNvPr id="1069060" name="Rectangle 4"/>
          <p:cNvSpPr>
            <a:spLocks noChangeArrowheads="1"/>
          </p:cNvSpPr>
          <p:nvPr/>
        </p:nvSpPr>
        <p:spPr bwMode="auto">
          <a:xfrm>
            <a:off x="6378576" y="4837114"/>
            <a:ext cx="1736725" cy="3968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Helvetica" pitchFamily="-1" charset="0"/>
                <a:ea typeface="MS PGothic" panose="020B0600070205080204" pitchFamily="34" charset="-128"/>
                <a:cs typeface="+mn-cs"/>
              </a:rPr>
              <a:t>                      </a:t>
            </a:r>
          </a:p>
        </p:txBody>
      </p:sp>
    </p:spTree>
    <p:extLst>
      <p:ext uri="{BB962C8B-B14F-4D97-AF65-F5344CB8AC3E}">
        <p14:creationId xmlns:p14="http://schemas.microsoft.com/office/powerpoint/2010/main" val="240155737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tLang="en-US">
                <a:latin typeface="Arial" panose="020B0604020202020204" pitchFamily="34" charset="0"/>
              </a:rPr>
              <a:t>Combine the endpoints?</a:t>
            </a:r>
          </a:p>
        </p:txBody>
      </p:sp>
      <p:sp>
        <p:nvSpPr>
          <p:cNvPr id="99331" name="Rectangle 3"/>
          <p:cNvSpPr>
            <a:spLocks noGrp="1" noChangeArrowheads="1"/>
          </p:cNvSpPr>
          <p:nvPr>
            <p:ph idx="1"/>
          </p:nvPr>
        </p:nvSpPr>
        <p:spPr/>
        <p:txBody>
          <a:bodyPr/>
          <a:lstStyle/>
          <a:p>
            <a:pPr eaLnBrk="1" hangingPunct="1"/>
            <a:r>
              <a:rPr lang="en-US" altLang="en-US">
                <a:latin typeface="Arial" panose="020B0604020202020204" pitchFamily="34" charset="0"/>
              </a:rPr>
              <a:t> 	Decrease the size and cost by increasing the number of endpoints</a:t>
            </a:r>
          </a:p>
          <a:p>
            <a:pPr eaLnBrk="1" hangingPunct="1">
              <a:buFont typeface="Arial" panose="020B0604020202020204" pitchFamily="34" charset="0"/>
              <a:buNone/>
            </a:pPr>
            <a:endParaRPr lang="en-US" altLang="en-US">
              <a:latin typeface="Arial" panose="020B0604020202020204" pitchFamily="34" charset="0"/>
            </a:endParaRPr>
          </a:p>
          <a:p>
            <a:pPr eaLnBrk="1" hangingPunct="1">
              <a:buFontTx/>
              <a:buNone/>
            </a:pPr>
            <a:r>
              <a:rPr lang="en-US" altLang="en-US">
                <a:latin typeface="Arial" panose="020B0604020202020204" pitchFamily="34" charset="0"/>
              </a:rPr>
              <a:t>					Rate per 3 yrs</a:t>
            </a:r>
          </a:p>
          <a:p>
            <a:pPr eaLnBrk="1" hangingPunct="1"/>
            <a:r>
              <a:rPr lang="en-US" altLang="en-US">
                <a:latin typeface="Arial" panose="020B0604020202020204" pitchFamily="34" charset="0"/>
              </a:rPr>
              <a:t>Nonvertebral fractures		12%</a:t>
            </a:r>
          </a:p>
          <a:p>
            <a:pPr eaLnBrk="1" hangingPunct="1"/>
            <a:r>
              <a:rPr lang="en-US" altLang="en-US">
                <a:latin typeface="Arial" panose="020B0604020202020204" pitchFamily="34" charset="0"/>
              </a:rPr>
              <a:t>Vertebral </a:t>
            </a:r>
            <a:r>
              <a:rPr lang="ja-JP" altLang="en-US">
                <a:latin typeface="Arial" panose="020B0604020202020204" pitchFamily="34" charset="0"/>
              </a:rPr>
              <a:t>‘</a:t>
            </a:r>
            <a:r>
              <a:rPr lang="en-US" altLang="ja-JP">
                <a:latin typeface="Arial" panose="020B0604020202020204" pitchFamily="34" charset="0"/>
              </a:rPr>
              <a:t>fractures</a:t>
            </a:r>
            <a:r>
              <a:rPr lang="ja-JP" altLang="en-US">
                <a:latin typeface="Arial" panose="020B0604020202020204" pitchFamily="34" charset="0"/>
              </a:rPr>
              <a:t>’</a:t>
            </a:r>
            <a:r>
              <a:rPr lang="en-US" altLang="ja-JP">
                <a:latin typeface="Arial" panose="020B0604020202020204" pitchFamily="34" charset="0"/>
              </a:rPr>
              <a:t>		 	 4%</a:t>
            </a:r>
          </a:p>
          <a:p>
            <a:pPr eaLnBrk="1" hangingPunct="1"/>
            <a:r>
              <a:rPr lang="en-US" altLang="en-US">
                <a:latin typeface="Arial" panose="020B0604020202020204" pitchFamily="34" charset="0"/>
              </a:rPr>
              <a:t>Composite							16%</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5385981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atin typeface="Arial" charset="0"/>
                <a:ea typeface="ＭＳ Ｐゴシック" charset="0"/>
              </a:rPr>
              <a:t>Which Primary Outcome?</a:t>
            </a:r>
            <a:br>
              <a:rPr lang="en-US">
                <a:latin typeface="Arial" charset="0"/>
                <a:ea typeface="ＭＳ Ｐゴシック" charset="0"/>
              </a:rPr>
            </a:br>
            <a:r>
              <a:rPr lang="en-US">
                <a:latin typeface="Arial" charset="0"/>
                <a:ea typeface="ＭＳ Ｐゴシック" charset="0"/>
              </a:rPr>
              <a:t>Sample size</a:t>
            </a:r>
          </a:p>
        </p:txBody>
      </p:sp>
      <p:sp>
        <p:nvSpPr>
          <p:cNvPr id="1079299" name="Rectangle 3"/>
          <p:cNvSpPr>
            <a:spLocks noGrp="1" noChangeArrowheads="1"/>
          </p:cNvSpPr>
          <p:nvPr>
            <p:ph sz="half" idx="1"/>
          </p:nvPr>
        </p:nvSpPr>
        <p:spPr>
          <a:xfrm>
            <a:off x="2227264" y="1790700"/>
            <a:ext cx="3794125" cy="4483100"/>
          </a:xfrm>
          <a:extLst>
            <a:ext uri="{909E8E84-426E-40dd-AFC4-6F175D3DCCD1}"/>
            <a:ext uri="{91240B29-F687-4f45-9708-019B960494DF}"/>
            <a:ext uri="{FAA26D3D-D897-4be2-8F04-BA451C77F1D7}"/>
          </a:extLst>
        </p:spPr>
        <p:txBody>
          <a:bodyPr rtlCol="0">
            <a:normAutofit/>
          </a:bodyPr>
          <a:lstStyle/>
          <a:p>
            <a:pPr eaLnBrk="1" fontAlgn="auto" hangingPunct="1">
              <a:lnSpc>
                <a:spcPct val="85000"/>
              </a:lnSpc>
              <a:spcAft>
                <a:spcPts val="0"/>
              </a:spcAft>
              <a:buNone/>
              <a:defRPr/>
            </a:pPr>
            <a:r>
              <a:rPr lang="en-US" sz="3000" i="1" dirty="0">
                <a:latin typeface="Arial" charset="0"/>
                <a:ea typeface="ＭＳ Ｐゴシック" charset="0"/>
              </a:rPr>
              <a:t>Alternatives</a:t>
            </a:r>
            <a:endParaRPr lang="en-US" sz="3000" dirty="0">
              <a:latin typeface="Arial" charset="0"/>
              <a:ea typeface="ＭＳ Ｐゴシック" charset="0"/>
            </a:endParaRPr>
          </a:p>
          <a:p>
            <a:pPr eaLnBrk="1" fontAlgn="auto" hangingPunct="1">
              <a:lnSpc>
                <a:spcPct val="85000"/>
              </a:lnSpc>
              <a:spcAft>
                <a:spcPts val="0"/>
              </a:spcAft>
              <a:buFont typeface="Arial"/>
              <a:buChar char="•"/>
              <a:defRPr/>
            </a:pPr>
            <a:r>
              <a:rPr lang="en-US" sz="3000" strike="sngStrike" dirty="0">
                <a:latin typeface="Arial" charset="0"/>
                <a:ea typeface="ＭＳ Ｐゴシック" charset="0"/>
              </a:rPr>
              <a:t>Improvement in BMD</a:t>
            </a:r>
          </a:p>
          <a:p>
            <a:pPr eaLnBrk="1" fontAlgn="auto" hangingPunct="1">
              <a:lnSpc>
                <a:spcPct val="85000"/>
              </a:lnSpc>
              <a:spcAft>
                <a:spcPts val="0"/>
              </a:spcAft>
              <a:buFont typeface="Arial"/>
              <a:buChar char="•"/>
              <a:defRPr/>
            </a:pPr>
            <a:r>
              <a:rPr lang="en-US" sz="3000" dirty="0">
                <a:latin typeface="Arial" charset="0"/>
                <a:ea typeface="ＭＳ Ｐゴシック" charset="0"/>
              </a:rPr>
              <a:t>Vertebral fractures</a:t>
            </a:r>
          </a:p>
          <a:p>
            <a:pPr eaLnBrk="1" fontAlgn="auto" hangingPunct="1">
              <a:lnSpc>
                <a:spcPct val="85000"/>
              </a:lnSpc>
              <a:spcAft>
                <a:spcPts val="0"/>
              </a:spcAft>
              <a:buFont typeface="Arial"/>
              <a:buChar char="•"/>
              <a:defRPr/>
            </a:pPr>
            <a:r>
              <a:rPr lang="en-US" sz="3000" dirty="0">
                <a:latin typeface="Arial" charset="0"/>
                <a:ea typeface="ＭＳ Ｐゴシック" charset="0"/>
              </a:rPr>
              <a:t>Nonvertebral fracture</a:t>
            </a:r>
          </a:p>
          <a:p>
            <a:pPr eaLnBrk="1" fontAlgn="auto" hangingPunct="1">
              <a:lnSpc>
                <a:spcPct val="85000"/>
              </a:lnSpc>
              <a:spcAft>
                <a:spcPts val="0"/>
              </a:spcAft>
              <a:buFont typeface="Arial"/>
              <a:buChar char="•"/>
              <a:defRPr/>
            </a:pPr>
            <a:r>
              <a:rPr lang="en-US" sz="3000" i="1" dirty="0">
                <a:solidFill>
                  <a:schemeClr val="tx2"/>
                </a:solidFill>
                <a:latin typeface="Arial" charset="0"/>
                <a:ea typeface="ＭＳ Ｐゴシック" charset="0"/>
              </a:rPr>
              <a:t>Either vert or non-vert fracture*</a:t>
            </a:r>
            <a:endParaRPr lang="en-US" sz="3000" i="1" dirty="0">
              <a:latin typeface="Arial" charset="0"/>
              <a:ea typeface="ＭＳ Ｐゴシック" charset="0"/>
            </a:endParaRPr>
          </a:p>
          <a:p>
            <a:pPr eaLnBrk="1" fontAlgn="auto" hangingPunct="1">
              <a:lnSpc>
                <a:spcPct val="85000"/>
              </a:lnSpc>
              <a:spcAft>
                <a:spcPts val="0"/>
              </a:spcAft>
              <a:buNone/>
              <a:defRPr/>
            </a:pPr>
            <a:endParaRPr lang="en-US" sz="3000" dirty="0">
              <a:latin typeface="Arial" charset="0"/>
              <a:ea typeface="ＭＳ Ｐゴシック" charset="0"/>
            </a:endParaRPr>
          </a:p>
        </p:txBody>
      </p:sp>
      <p:sp>
        <p:nvSpPr>
          <p:cNvPr id="1079300" name="Rectangle 4"/>
          <p:cNvSpPr>
            <a:spLocks noGrp="1" noChangeArrowheads="1"/>
          </p:cNvSpPr>
          <p:nvPr>
            <p:ph sz="half" idx="2"/>
          </p:nvPr>
        </p:nvSpPr>
        <p:spPr>
          <a:xfrm>
            <a:off x="6172200" y="1778000"/>
            <a:ext cx="4038600" cy="4114800"/>
          </a:xfrm>
        </p:spPr>
        <p:txBody>
          <a:bodyPr rtlCol="0">
            <a:normAutofit/>
          </a:bodyPr>
          <a:lstStyle/>
          <a:p>
            <a:pPr eaLnBrk="1" fontAlgn="auto" hangingPunct="1">
              <a:spcAft>
                <a:spcPts val="0"/>
              </a:spcAft>
              <a:buNone/>
              <a:defRPr/>
            </a:pPr>
            <a:r>
              <a:rPr lang="en-US" sz="3000" i="1" dirty="0">
                <a:latin typeface="Arial" charset="0"/>
                <a:ea typeface="ＭＳ Ｐゴシック" charset="0"/>
              </a:rPr>
              <a:t>Sample size/duration </a:t>
            </a:r>
          </a:p>
          <a:p>
            <a:pPr eaLnBrk="1" fontAlgn="auto" hangingPunct="1">
              <a:spcAft>
                <a:spcPts val="0"/>
              </a:spcAft>
              <a:buFont typeface="Arial"/>
              <a:buChar char="•"/>
              <a:defRPr/>
            </a:pPr>
            <a:r>
              <a:rPr lang="en-US" sz="3000" dirty="0">
                <a:latin typeface="Arial" charset="0"/>
                <a:ea typeface="ＭＳ Ｐゴシック" charset="0"/>
              </a:rPr>
              <a:t>200 / 1 year</a:t>
            </a:r>
          </a:p>
          <a:p>
            <a:pPr eaLnBrk="1" fontAlgn="auto" hangingPunct="1">
              <a:lnSpc>
                <a:spcPct val="165000"/>
              </a:lnSpc>
              <a:spcAft>
                <a:spcPts val="0"/>
              </a:spcAft>
              <a:buFont typeface="Arial"/>
              <a:buChar char="•"/>
              <a:defRPr/>
            </a:pPr>
            <a:r>
              <a:rPr lang="en-US" sz="3000" dirty="0">
                <a:latin typeface="Arial" charset="0"/>
                <a:ea typeface="ＭＳ Ｐゴシック" charset="0"/>
              </a:rPr>
              <a:t>2,500 / 3 yrs</a:t>
            </a:r>
          </a:p>
          <a:p>
            <a:pPr eaLnBrk="1" fontAlgn="auto" hangingPunct="1">
              <a:lnSpc>
                <a:spcPct val="85000"/>
              </a:lnSpc>
              <a:spcAft>
                <a:spcPts val="0"/>
              </a:spcAft>
              <a:buFont typeface="Arial"/>
              <a:buChar char="•"/>
              <a:defRPr/>
            </a:pPr>
            <a:r>
              <a:rPr lang="en-US" sz="3000" dirty="0">
                <a:latin typeface="Arial" charset="0"/>
                <a:ea typeface="ＭＳ Ｐゴシック" charset="0"/>
              </a:rPr>
              <a:t>5,000 / 3 yrs</a:t>
            </a:r>
          </a:p>
          <a:p>
            <a:pPr eaLnBrk="1" fontAlgn="auto" hangingPunct="1">
              <a:lnSpc>
                <a:spcPct val="165000"/>
              </a:lnSpc>
              <a:spcAft>
                <a:spcPts val="0"/>
              </a:spcAft>
              <a:buFont typeface="Arial"/>
              <a:buChar char="•"/>
              <a:defRPr/>
            </a:pPr>
            <a:r>
              <a:rPr lang="en-US" sz="3000" i="1" dirty="0">
                <a:solidFill>
                  <a:schemeClr val="tx2">
                    <a:lumMod val="75000"/>
                  </a:schemeClr>
                </a:solidFill>
                <a:latin typeface="Arial" charset="0"/>
                <a:ea typeface="ＭＳ Ｐゴシック" charset="0"/>
              </a:rPr>
              <a:t>2,000 / 3 yrs</a:t>
            </a:r>
          </a:p>
        </p:txBody>
      </p:sp>
      <p:sp>
        <p:nvSpPr>
          <p:cNvPr id="105477" name="TextBox 1"/>
          <p:cNvSpPr txBox="1">
            <a:spLocks noChangeArrowheads="1"/>
          </p:cNvSpPr>
          <p:nvPr/>
        </p:nvSpPr>
        <p:spPr bwMode="auto">
          <a:xfrm>
            <a:off x="689433" y="5629255"/>
            <a:ext cx="106607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 Combined: A positive result for vertebral fracture may be hidden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by less effect for nonvertebral fracture</a:t>
            </a:r>
          </a:p>
        </p:txBody>
      </p:sp>
    </p:spTree>
    <p:extLst>
      <p:ext uri="{BB962C8B-B14F-4D97-AF65-F5344CB8AC3E}">
        <p14:creationId xmlns:p14="http://schemas.microsoft.com/office/powerpoint/2010/main" val="32090720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title"/>
          </p:nvPr>
        </p:nvSpPr>
        <p:spPr/>
        <p:txBody>
          <a:bodyPr/>
          <a:lstStyle/>
          <a:p>
            <a:pPr eaLnBrk="1" hangingPunct="1"/>
            <a:r>
              <a:rPr lang="en-US" altLang="en-US"/>
              <a:t>Multiple Endpoints in RCTs</a:t>
            </a:r>
          </a:p>
        </p:txBody>
      </p:sp>
      <p:sp>
        <p:nvSpPr>
          <p:cNvPr id="107523" name="Content Placeholder 5"/>
          <p:cNvSpPr>
            <a:spLocks noGrp="1"/>
          </p:cNvSpPr>
          <p:nvPr>
            <p:ph idx="1"/>
          </p:nvPr>
        </p:nvSpPr>
        <p:spPr/>
        <p:txBody>
          <a:bodyPr/>
          <a:lstStyle/>
          <a:p>
            <a:pPr eaLnBrk="1" hangingPunct="1"/>
            <a:r>
              <a:rPr lang="en-US" altLang="en-US" dirty="0"/>
              <a:t>Might want to have more than one endpoint for a trial </a:t>
            </a:r>
          </a:p>
          <a:p>
            <a:pPr eaLnBrk="1" hangingPunct="1"/>
            <a:r>
              <a:rPr lang="en-US" altLang="en-US" dirty="0"/>
              <a:t>FDA and EMEA</a:t>
            </a:r>
          </a:p>
          <a:p>
            <a:pPr lvl="1" eaLnBrk="1" hangingPunct="1"/>
            <a:r>
              <a:rPr lang="en-US" altLang="en-US" dirty="0"/>
              <a:t>“MUST maintain overall alpha at .05”</a:t>
            </a:r>
          </a:p>
          <a:p>
            <a:pPr eaLnBrk="1" hangingPunct="1"/>
            <a:r>
              <a:rPr lang="en-US" altLang="en-US" dirty="0"/>
              <a:t>How to reconcile???</a:t>
            </a:r>
          </a:p>
          <a:p>
            <a:pPr eaLnBrk="1" hangingPunct="1"/>
            <a:r>
              <a:rPr lang="en-US" altLang="en-US" dirty="0"/>
              <a:t>Consider 2 examples:</a:t>
            </a:r>
          </a:p>
          <a:p>
            <a:pPr lvl="1" eaLnBrk="1" hangingPunct="1"/>
            <a:r>
              <a:rPr lang="en-US" altLang="en-US" dirty="0"/>
              <a:t>Different diseases for 2 endpoints</a:t>
            </a:r>
          </a:p>
          <a:p>
            <a:pPr lvl="2" eaLnBrk="1" hangingPunct="1"/>
            <a:r>
              <a:rPr lang="en-US" altLang="en-US" dirty="0"/>
              <a:t>Fractures and breast cancer</a:t>
            </a:r>
          </a:p>
          <a:p>
            <a:pPr lvl="1" eaLnBrk="1" hangingPunct="1"/>
            <a:r>
              <a:rPr lang="en-US" altLang="en-US" dirty="0"/>
              <a:t>Two types of fractures</a:t>
            </a:r>
          </a:p>
          <a:p>
            <a:pPr lvl="2" eaLnBrk="1" hangingPunct="1"/>
            <a:r>
              <a:rPr lang="en-US" altLang="en-US" dirty="0" smtClean="0"/>
              <a:t>Vertebral </a:t>
            </a:r>
            <a:r>
              <a:rPr lang="en-US" altLang="en-US" dirty="0"/>
              <a:t>and hip fractures</a:t>
            </a:r>
          </a:p>
        </p:txBody>
      </p:sp>
    </p:spTree>
    <p:extLst>
      <p:ext uri="{BB962C8B-B14F-4D97-AF65-F5344CB8AC3E}">
        <p14:creationId xmlns:p14="http://schemas.microsoft.com/office/powerpoint/2010/main" val="4240320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4"/>
          <p:cNvSpPr>
            <a:spLocks noGrp="1"/>
          </p:cNvSpPr>
          <p:nvPr>
            <p:ph type="title"/>
          </p:nvPr>
        </p:nvSpPr>
        <p:spPr/>
        <p:txBody>
          <a:bodyPr/>
          <a:lstStyle/>
          <a:p>
            <a:pPr eaLnBrk="1" hangingPunct="1"/>
            <a:r>
              <a:rPr lang="en-US" altLang="en-US" dirty="0"/>
              <a:t>Vertebral fracture and Breast Cancer as </a:t>
            </a:r>
            <a:r>
              <a:rPr lang="en-US" altLang="en-US" dirty="0" err="1"/>
              <a:t>Ourcomes</a:t>
            </a:r>
            <a:r>
              <a:rPr lang="en-US" altLang="en-US" dirty="0" smtClean="0"/>
              <a:t>: </a:t>
            </a:r>
            <a:r>
              <a:rPr lang="en-US" altLang="en-US" dirty="0" err="1"/>
              <a:t>Raloxifene</a:t>
            </a:r>
            <a:endParaRPr lang="en-US" altLang="en-US" dirty="0"/>
          </a:p>
        </p:txBody>
      </p:sp>
      <p:sp>
        <p:nvSpPr>
          <p:cNvPr id="108547" name="Content Placeholder 5"/>
          <p:cNvSpPr>
            <a:spLocks noGrp="1"/>
          </p:cNvSpPr>
          <p:nvPr>
            <p:ph idx="1"/>
          </p:nvPr>
        </p:nvSpPr>
        <p:spPr/>
        <p:txBody>
          <a:bodyPr/>
          <a:lstStyle/>
          <a:p>
            <a:pPr eaLnBrk="1" hangingPunct="1"/>
            <a:r>
              <a:rPr lang="en-US" altLang="en-US" dirty="0"/>
              <a:t>In a large trial (MORE) of </a:t>
            </a:r>
            <a:r>
              <a:rPr lang="en-US" altLang="en-US" dirty="0" err="1"/>
              <a:t>Raloxifene</a:t>
            </a:r>
            <a:r>
              <a:rPr lang="en-US" altLang="en-US" dirty="0"/>
              <a:t> for osteoporosis, significant reduction in vertebral fracture (primary endpoint</a:t>
            </a:r>
            <a:r>
              <a:rPr lang="en-US" altLang="en-US" dirty="0" smtClean="0"/>
              <a:t>)</a:t>
            </a:r>
            <a:endParaRPr lang="en-US" altLang="en-US" dirty="0"/>
          </a:p>
        </p:txBody>
      </p:sp>
      <p:sp>
        <p:nvSpPr>
          <p:cNvPr id="108548" name="TextBox 1"/>
          <p:cNvSpPr txBox="1">
            <a:spLocks noChangeArrowheads="1"/>
          </p:cNvSpPr>
          <p:nvPr/>
        </p:nvSpPr>
        <p:spPr bwMode="auto">
          <a:xfrm>
            <a:off x="7750176" y="6283325"/>
            <a:ext cx="26844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Helvetica" panose="020B0604020202020204" pitchFamily="34" charset="0"/>
                <a:ea typeface="MS PGothic" panose="020B0600070205080204" pitchFamily="34" charset="-128"/>
                <a:cs typeface="+mn-cs"/>
              </a:rPr>
              <a:t>Ettinger JAMA 1999</a:t>
            </a:r>
          </a:p>
        </p:txBody>
      </p:sp>
    </p:spTree>
    <p:extLst>
      <p:ext uri="{BB962C8B-B14F-4D97-AF65-F5344CB8AC3E}">
        <p14:creationId xmlns:p14="http://schemas.microsoft.com/office/powerpoint/2010/main" val="1633452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2261" name="Freeform 5"/>
          <p:cNvSpPr>
            <a:spLocks/>
          </p:cNvSpPr>
          <p:nvPr/>
        </p:nvSpPr>
        <p:spPr bwMode="auto">
          <a:xfrm>
            <a:off x="3151188" y="4892675"/>
            <a:ext cx="42862" cy="1588"/>
          </a:xfrm>
          <a:custGeom>
            <a:avLst/>
            <a:gdLst/>
            <a:ahLst/>
            <a:cxnLst>
              <a:cxn ang="0">
                <a:pos x="29" y="0"/>
              </a:cxn>
              <a:cxn ang="0">
                <a:pos x="0" y="0"/>
              </a:cxn>
              <a:cxn ang="0">
                <a:pos x="0" y="0"/>
              </a:cxn>
              <a:cxn ang="0">
                <a:pos x="29" y="0"/>
              </a:cxn>
              <a:cxn ang="0">
                <a:pos x="29" y="0"/>
              </a:cxn>
            </a:cxnLst>
            <a:rect l="0" t="0" r="r" b="b"/>
            <a:pathLst>
              <a:path w="30" h="1">
                <a:moveTo>
                  <a:pt x="29" y="0"/>
                </a:moveTo>
                <a:lnTo>
                  <a:pt x="0" y="0"/>
                </a:lnTo>
                <a:lnTo>
                  <a:pt x="0" y="0"/>
                </a:lnTo>
                <a:lnTo>
                  <a:pt x="29" y="0"/>
                </a:lnTo>
                <a:lnTo>
                  <a:pt x="29" y="0"/>
                </a:lnTo>
              </a:path>
            </a:pathLst>
          </a:custGeom>
          <a:solidFill>
            <a:srgbClr val="FFFFFF"/>
          </a:solidFill>
          <a:ln w="12700" cap="rnd" cmpd="sng">
            <a:solidFill>
              <a:srgbClr val="FFFFFF"/>
            </a:solidFill>
            <a:prstDash val="solid"/>
            <a:round/>
            <a:headEnd/>
            <a:tailEnd/>
          </a:ln>
          <a:effectLst/>
        </p:spPr>
        <p:txBody>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352262" name="Freeform 6"/>
          <p:cNvSpPr>
            <a:spLocks/>
          </p:cNvSpPr>
          <p:nvPr/>
        </p:nvSpPr>
        <p:spPr bwMode="auto">
          <a:xfrm>
            <a:off x="3151188" y="4181475"/>
            <a:ext cx="42862" cy="1588"/>
          </a:xfrm>
          <a:custGeom>
            <a:avLst/>
            <a:gdLst/>
            <a:ahLst/>
            <a:cxnLst>
              <a:cxn ang="0">
                <a:pos x="29" y="0"/>
              </a:cxn>
              <a:cxn ang="0">
                <a:pos x="0" y="0"/>
              </a:cxn>
              <a:cxn ang="0">
                <a:pos x="0" y="0"/>
              </a:cxn>
              <a:cxn ang="0">
                <a:pos x="29" y="0"/>
              </a:cxn>
              <a:cxn ang="0">
                <a:pos x="29" y="0"/>
              </a:cxn>
            </a:cxnLst>
            <a:rect l="0" t="0" r="r" b="b"/>
            <a:pathLst>
              <a:path w="30" h="1">
                <a:moveTo>
                  <a:pt x="29" y="0"/>
                </a:moveTo>
                <a:lnTo>
                  <a:pt x="0" y="0"/>
                </a:lnTo>
                <a:lnTo>
                  <a:pt x="0" y="0"/>
                </a:lnTo>
                <a:lnTo>
                  <a:pt x="29" y="0"/>
                </a:lnTo>
                <a:lnTo>
                  <a:pt x="29" y="0"/>
                </a:lnTo>
              </a:path>
            </a:pathLst>
          </a:custGeom>
          <a:solidFill>
            <a:srgbClr val="FFFFFF"/>
          </a:solidFill>
          <a:ln w="12700" cap="rnd" cmpd="sng">
            <a:solidFill>
              <a:srgbClr val="FFFFFF"/>
            </a:solidFill>
            <a:prstDash val="solid"/>
            <a:round/>
            <a:headEnd/>
            <a:tailEnd/>
          </a:ln>
          <a:effectLst/>
        </p:spPr>
        <p:txBody>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352263" name="Freeform 7"/>
          <p:cNvSpPr>
            <a:spLocks/>
          </p:cNvSpPr>
          <p:nvPr/>
        </p:nvSpPr>
        <p:spPr bwMode="auto">
          <a:xfrm>
            <a:off x="3151188" y="3471864"/>
            <a:ext cx="42862" cy="1587"/>
          </a:xfrm>
          <a:custGeom>
            <a:avLst/>
            <a:gdLst/>
            <a:ahLst/>
            <a:cxnLst>
              <a:cxn ang="0">
                <a:pos x="29" y="0"/>
              </a:cxn>
              <a:cxn ang="0">
                <a:pos x="0" y="0"/>
              </a:cxn>
              <a:cxn ang="0">
                <a:pos x="0" y="0"/>
              </a:cxn>
              <a:cxn ang="0">
                <a:pos x="29" y="0"/>
              </a:cxn>
              <a:cxn ang="0">
                <a:pos x="29" y="0"/>
              </a:cxn>
            </a:cxnLst>
            <a:rect l="0" t="0" r="r" b="b"/>
            <a:pathLst>
              <a:path w="30" h="1">
                <a:moveTo>
                  <a:pt x="29" y="0"/>
                </a:moveTo>
                <a:lnTo>
                  <a:pt x="0" y="0"/>
                </a:lnTo>
                <a:lnTo>
                  <a:pt x="0" y="0"/>
                </a:lnTo>
                <a:lnTo>
                  <a:pt x="29" y="0"/>
                </a:lnTo>
                <a:lnTo>
                  <a:pt x="29" y="0"/>
                </a:lnTo>
              </a:path>
            </a:pathLst>
          </a:custGeom>
          <a:solidFill>
            <a:srgbClr val="FFFFFF"/>
          </a:solidFill>
          <a:ln w="12700" cap="rnd" cmpd="sng">
            <a:solidFill>
              <a:srgbClr val="FFFFFF"/>
            </a:solidFill>
            <a:prstDash val="solid"/>
            <a:round/>
            <a:headEnd/>
            <a:tailEnd/>
          </a:ln>
          <a:effectLst/>
        </p:spPr>
        <p:txBody>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352264" name="Freeform 8"/>
          <p:cNvSpPr>
            <a:spLocks/>
          </p:cNvSpPr>
          <p:nvPr/>
        </p:nvSpPr>
        <p:spPr bwMode="auto">
          <a:xfrm>
            <a:off x="3151188" y="2762250"/>
            <a:ext cx="42862" cy="1588"/>
          </a:xfrm>
          <a:custGeom>
            <a:avLst/>
            <a:gdLst/>
            <a:ahLst/>
            <a:cxnLst>
              <a:cxn ang="0">
                <a:pos x="29" y="0"/>
              </a:cxn>
              <a:cxn ang="0">
                <a:pos x="0" y="0"/>
              </a:cxn>
              <a:cxn ang="0">
                <a:pos x="0" y="0"/>
              </a:cxn>
              <a:cxn ang="0">
                <a:pos x="29" y="0"/>
              </a:cxn>
              <a:cxn ang="0">
                <a:pos x="29" y="0"/>
              </a:cxn>
            </a:cxnLst>
            <a:rect l="0" t="0" r="r" b="b"/>
            <a:pathLst>
              <a:path w="30" h="1">
                <a:moveTo>
                  <a:pt x="29" y="0"/>
                </a:moveTo>
                <a:lnTo>
                  <a:pt x="0" y="0"/>
                </a:lnTo>
                <a:lnTo>
                  <a:pt x="0" y="0"/>
                </a:lnTo>
                <a:lnTo>
                  <a:pt x="29" y="0"/>
                </a:lnTo>
                <a:lnTo>
                  <a:pt x="29" y="0"/>
                </a:lnTo>
              </a:path>
            </a:pathLst>
          </a:custGeom>
          <a:solidFill>
            <a:srgbClr val="FFFFFF"/>
          </a:solidFill>
          <a:ln w="12700" cap="rnd" cmpd="sng">
            <a:solidFill>
              <a:srgbClr val="FFFFFF"/>
            </a:solidFill>
            <a:prstDash val="solid"/>
            <a:round/>
            <a:headEnd/>
            <a:tailEnd/>
          </a:ln>
          <a:effectLst/>
        </p:spPr>
        <p:txBody>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47113" name="Rectangle 9"/>
          <p:cNvSpPr>
            <a:spLocks noChangeArrowheads="1"/>
          </p:cNvSpPr>
          <p:nvPr/>
        </p:nvSpPr>
        <p:spPr bwMode="auto">
          <a:xfrm>
            <a:off x="2555875" y="5464175"/>
            <a:ext cx="609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844" tIns="40922" rIns="81844" bIns="40922">
            <a:spAutoFit/>
          </a:bodyPr>
          <a:lstStyle>
            <a:lvl1pPr>
              <a:defRPr sz="2800">
                <a:solidFill>
                  <a:srgbClr val="FFFFFF"/>
                </a:solidFill>
                <a:latin typeface="Helvetica" panose="020B0604020202020204" pitchFamily="34" charset="0"/>
              </a:defRPr>
            </a:lvl1pPr>
            <a:lvl2pPr marL="742950" indent="-285750">
              <a:defRPr sz="2800">
                <a:solidFill>
                  <a:srgbClr val="FFFFFF"/>
                </a:solidFill>
                <a:latin typeface="Helvetica" panose="020B0604020202020204" pitchFamily="34" charset="0"/>
              </a:defRPr>
            </a:lvl2pPr>
            <a:lvl3pPr marL="1143000" indent="-228600">
              <a:defRPr sz="2800">
                <a:solidFill>
                  <a:srgbClr val="FFFFFF"/>
                </a:solidFill>
                <a:latin typeface="Helvetica" panose="020B0604020202020204" pitchFamily="34" charset="0"/>
              </a:defRPr>
            </a:lvl3pPr>
            <a:lvl4pPr marL="1600200" indent="-228600">
              <a:defRPr sz="2800">
                <a:solidFill>
                  <a:srgbClr val="FFFFFF"/>
                </a:solidFill>
                <a:latin typeface="Helvetica" panose="020B0604020202020204" pitchFamily="34" charset="0"/>
              </a:defRPr>
            </a:lvl4pPr>
            <a:lvl5pPr marL="2057400" indent="-228600">
              <a:defRPr sz="2800">
                <a:solidFill>
                  <a:srgbClr val="FFFFFF"/>
                </a:solidFill>
                <a:latin typeface="Helvetica" panose="020B0604020202020204" pitchFamily="34" charset="0"/>
              </a:defRPr>
            </a:lvl5pPr>
            <a:lvl6pPr marL="2514600" indent="-228600" eaLnBrk="0" fontAlgn="base" hangingPunct="0">
              <a:spcBef>
                <a:spcPct val="0"/>
              </a:spcBef>
              <a:spcAft>
                <a:spcPct val="0"/>
              </a:spcAft>
              <a:defRPr sz="2800">
                <a:solidFill>
                  <a:srgbClr val="FFFFFF"/>
                </a:solidFill>
                <a:latin typeface="Helvetica" panose="020B0604020202020204" pitchFamily="34" charset="0"/>
              </a:defRPr>
            </a:lvl6pPr>
            <a:lvl7pPr marL="2971800" indent="-228600" eaLnBrk="0" fontAlgn="base" hangingPunct="0">
              <a:spcBef>
                <a:spcPct val="0"/>
              </a:spcBef>
              <a:spcAft>
                <a:spcPct val="0"/>
              </a:spcAft>
              <a:defRPr sz="2800">
                <a:solidFill>
                  <a:srgbClr val="FFFFFF"/>
                </a:solidFill>
                <a:latin typeface="Helvetica" panose="020B0604020202020204" pitchFamily="34" charset="0"/>
              </a:defRPr>
            </a:lvl7pPr>
            <a:lvl8pPr marL="3429000" indent="-228600" eaLnBrk="0" fontAlgn="base" hangingPunct="0">
              <a:spcBef>
                <a:spcPct val="0"/>
              </a:spcBef>
              <a:spcAft>
                <a:spcPct val="0"/>
              </a:spcAft>
              <a:defRPr sz="2800">
                <a:solidFill>
                  <a:srgbClr val="FFFFFF"/>
                </a:solidFill>
                <a:latin typeface="Helvetica" panose="020B0604020202020204" pitchFamily="34" charset="0"/>
              </a:defRPr>
            </a:lvl8pPr>
            <a:lvl9pPr marL="3886200" indent="-228600" eaLnBrk="0" fontAlgn="base" hangingPunct="0">
              <a:spcBef>
                <a:spcPct val="0"/>
              </a:spcBef>
              <a:spcAft>
                <a:spcPct val="0"/>
              </a:spcAft>
              <a:defRPr sz="2800">
                <a:solidFill>
                  <a:srgbClr val="FFFFFF"/>
                </a:solidFill>
                <a:latin typeface="Helvetica" panose="020B0604020202020204" pitchFamily="34" charset="0"/>
              </a:defRPr>
            </a:lvl9pPr>
          </a:lstStyle>
          <a:p>
            <a:pPr marL="0" marR="0" lvl="0" indent="0" algn="r" defTabSz="812810" rtl="0" eaLnBrk="0" fontAlgn="base" latinLnBrk="0" hangingPunct="0">
              <a:lnSpc>
                <a:spcPct val="100000"/>
              </a:lnSpc>
              <a:spcBef>
                <a:spcPct val="0"/>
              </a:spcBef>
              <a:spcAft>
                <a:spcPct val="0"/>
              </a:spcAft>
              <a:buClrTx/>
              <a:buSzTx/>
              <a:buFontTx/>
              <a:buNone/>
              <a:tabLst/>
              <a:defRPr/>
            </a:pPr>
            <a:r>
              <a:rPr kumimoji="0" lang="en-US" altLang="en-US" sz="1778" b="0" i="0" u="none" strike="noStrike" kern="1200" cap="none" spc="0" normalizeH="0" baseline="0" noProof="0">
                <a:ln>
                  <a:noFill/>
                </a:ln>
                <a:solidFill>
                  <a:srgbClr val="070D1E"/>
                </a:solidFill>
                <a:effectLst/>
                <a:uLnTx/>
                <a:uFillTx/>
                <a:latin typeface="Arial" panose="020B0604020202020204" pitchFamily="34" charset="0"/>
                <a:ea typeface="MS PGothic" panose="020B0600070205080204" pitchFamily="34" charset="-128"/>
                <a:cs typeface="+mn-cs"/>
              </a:rPr>
              <a:t>0.00</a:t>
            </a:r>
          </a:p>
        </p:txBody>
      </p:sp>
      <p:sp>
        <p:nvSpPr>
          <p:cNvPr id="47114" name="Rectangle 10"/>
          <p:cNvSpPr>
            <a:spLocks noChangeArrowheads="1"/>
          </p:cNvSpPr>
          <p:nvPr/>
        </p:nvSpPr>
        <p:spPr bwMode="auto">
          <a:xfrm>
            <a:off x="2555875" y="4754563"/>
            <a:ext cx="609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844" tIns="40922" rIns="81844" bIns="40922">
            <a:spAutoFit/>
          </a:bodyPr>
          <a:lstStyle>
            <a:lvl1pPr>
              <a:defRPr sz="2800">
                <a:solidFill>
                  <a:srgbClr val="FFFFFF"/>
                </a:solidFill>
                <a:latin typeface="Helvetica" panose="020B0604020202020204" pitchFamily="34" charset="0"/>
              </a:defRPr>
            </a:lvl1pPr>
            <a:lvl2pPr marL="742950" indent="-285750">
              <a:defRPr sz="2800">
                <a:solidFill>
                  <a:srgbClr val="FFFFFF"/>
                </a:solidFill>
                <a:latin typeface="Helvetica" panose="020B0604020202020204" pitchFamily="34" charset="0"/>
              </a:defRPr>
            </a:lvl2pPr>
            <a:lvl3pPr marL="1143000" indent="-228600">
              <a:defRPr sz="2800">
                <a:solidFill>
                  <a:srgbClr val="FFFFFF"/>
                </a:solidFill>
                <a:latin typeface="Helvetica" panose="020B0604020202020204" pitchFamily="34" charset="0"/>
              </a:defRPr>
            </a:lvl3pPr>
            <a:lvl4pPr marL="1600200" indent="-228600">
              <a:defRPr sz="2800">
                <a:solidFill>
                  <a:srgbClr val="FFFFFF"/>
                </a:solidFill>
                <a:latin typeface="Helvetica" panose="020B0604020202020204" pitchFamily="34" charset="0"/>
              </a:defRPr>
            </a:lvl4pPr>
            <a:lvl5pPr marL="2057400" indent="-228600">
              <a:defRPr sz="2800">
                <a:solidFill>
                  <a:srgbClr val="FFFFFF"/>
                </a:solidFill>
                <a:latin typeface="Helvetica" panose="020B0604020202020204" pitchFamily="34" charset="0"/>
              </a:defRPr>
            </a:lvl5pPr>
            <a:lvl6pPr marL="2514600" indent="-228600" eaLnBrk="0" fontAlgn="base" hangingPunct="0">
              <a:spcBef>
                <a:spcPct val="0"/>
              </a:spcBef>
              <a:spcAft>
                <a:spcPct val="0"/>
              </a:spcAft>
              <a:defRPr sz="2800">
                <a:solidFill>
                  <a:srgbClr val="FFFFFF"/>
                </a:solidFill>
                <a:latin typeface="Helvetica" panose="020B0604020202020204" pitchFamily="34" charset="0"/>
              </a:defRPr>
            </a:lvl6pPr>
            <a:lvl7pPr marL="2971800" indent="-228600" eaLnBrk="0" fontAlgn="base" hangingPunct="0">
              <a:spcBef>
                <a:spcPct val="0"/>
              </a:spcBef>
              <a:spcAft>
                <a:spcPct val="0"/>
              </a:spcAft>
              <a:defRPr sz="2800">
                <a:solidFill>
                  <a:srgbClr val="FFFFFF"/>
                </a:solidFill>
                <a:latin typeface="Helvetica" panose="020B0604020202020204" pitchFamily="34" charset="0"/>
              </a:defRPr>
            </a:lvl7pPr>
            <a:lvl8pPr marL="3429000" indent="-228600" eaLnBrk="0" fontAlgn="base" hangingPunct="0">
              <a:spcBef>
                <a:spcPct val="0"/>
              </a:spcBef>
              <a:spcAft>
                <a:spcPct val="0"/>
              </a:spcAft>
              <a:defRPr sz="2800">
                <a:solidFill>
                  <a:srgbClr val="FFFFFF"/>
                </a:solidFill>
                <a:latin typeface="Helvetica" panose="020B0604020202020204" pitchFamily="34" charset="0"/>
              </a:defRPr>
            </a:lvl8pPr>
            <a:lvl9pPr marL="3886200" indent="-228600" eaLnBrk="0" fontAlgn="base" hangingPunct="0">
              <a:spcBef>
                <a:spcPct val="0"/>
              </a:spcBef>
              <a:spcAft>
                <a:spcPct val="0"/>
              </a:spcAft>
              <a:defRPr sz="2800">
                <a:solidFill>
                  <a:srgbClr val="FFFFFF"/>
                </a:solidFill>
                <a:latin typeface="Helvetica" panose="020B0604020202020204" pitchFamily="34" charset="0"/>
              </a:defRPr>
            </a:lvl9pPr>
          </a:lstStyle>
          <a:p>
            <a:pPr marL="0" marR="0" lvl="0" indent="0" algn="r" defTabSz="812810" rtl="0" eaLnBrk="0" fontAlgn="base" latinLnBrk="0" hangingPunct="0">
              <a:lnSpc>
                <a:spcPct val="100000"/>
              </a:lnSpc>
              <a:spcBef>
                <a:spcPct val="0"/>
              </a:spcBef>
              <a:spcAft>
                <a:spcPct val="0"/>
              </a:spcAft>
              <a:buClrTx/>
              <a:buSzTx/>
              <a:buFontTx/>
              <a:buNone/>
              <a:tabLst/>
              <a:defRPr/>
            </a:pPr>
            <a:r>
              <a:rPr kumimoji="0" lang="en-US" altLang="en-US" sz="1778" b="0" i="0" u="none" strike="noStrike" kern="1200" cap="none" spc="0" normalizeH="0" baseline="0" noProof="0" dirty="0">
                <a:ln>
                  <a:noFill/>
                </a:ln>
                <a:solidFill>
                  <a:srgbClr val="070D1E"/>
                </a:solidFill>
                <a:effectLst/>
                <a:uLnTx/>
                <a:uFillTx/>
                <a:latin typeface="Arial" panose="020B0604020202020204" pitchFamily="34" charset="0"/>
                <a:ea typeface="MS PGothic" panose="020B0600070205080204" pitchFamily="34" charset="-128"/>
                <a:cs typeface="+mn-cs"/>
              </a:rPr>
              <a:t>0.25</a:t>
            </a:r>
          </a:p>
        </p:txBody>
      </p:sp>
      <p:sp>
        <p:nvSpPr>
          <p:cNvPr id="47115" name="Rectangle 11"/>
          <p:cNvSpPr>
            <a:spLocks noChangeArrowheads="1"/>
          </p:cNvSpPr>
          <p:nvPr/>
        </p:nvSpPr>
        <p:spPr bwMode="auto">
          <a:xfrm>
            <a:off x="2555875" y="4044950"/>
            <a:ext cx="609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844" tIns="40922" rIns="81844" bIns="40922">
            <a:spAutoFit/>
          </a:bodyPr>
          <a:lstStyle>
            <a:lvl1pPr>
              <a:defRPr sz="2800">
                <a:solidFill>
                  <a:srgbClr val="FFFFFF"/>
                </a:solidFill>
                <a:latin typeface="Helvetica" panose="020B0604020202020204" pitchFamily="34" charset="0"/>
              </a:defRPr>
            </a:lvl1pPr>
            <a:lvl2pPr marL="742950" indent="-285750">
              <a:defRPr sz="2800">
                <a:solidFill>
                  <a:srgbClr val="FFFFFF"/>
                </a:solidFill>
                <a:latin typeface="Helvetica" panose="020B0604020202020204" pitchFamily="34" charset="0"/>
              </a:defRPr>
            </a:lvl2pPr>
            <a:lvl3pPr marL="1143000" indent="-228600">
              <a:defRPr sz="2800">
                <a:solidFill>
                  <a:srgbClr val="FFFFFF"/>
                </a:solidFill>
                <a:latin typeface="Helvetica" panose="020B0604020202020204" pitchFamily="34" charset="0"/>
              </a:defRPr>
            </a:lvl3pPr>
            <a:lvl4pPr marL="1600200" indent="-228600">
              <a:defRPr sz="2800">
                <a:solidFill>
                  <a:srgbClr val="FFFFFF"/>
                </a:solidFill>
                <a:latin typeface="Helvetica" panose="020B0604020202020204" pitchFamily="34" charset="0"/>
              </a:defRPr>
            </a:lvl4pPr>
            <a:lvl5pPr marL="2057400" indent="-228600">
              <a:defRPr sz="2800">
                <a:solidFill>
                  <a:srgbClr val="FFFFFF"/>
                </a:solidFill>
                <a:latin typeface="Helvetica" panose="020B0604020202020204" pitchFamily="34" charset="0"/>
              </a:defRPr>
            </a:lvl5pPr>
            <a:lvl6pPr marL="2514600" indent="-228600" eaLnBrk="0" fontAlgn="base" hangingPunct="0">
              <a:spcBef>
                <a:spcPct val="0"/>
              </a:spcBef>
              <a:spcAft>
                <a:spcPct val="0"/>
              </a:spcAft>
              <a:defRPr sz="2800">
                <a:solidFill>
                  <a:srgbClr val="FFFFFF"/>
                </a:solidFill>
                <a:latin typeface="Helvetica" panose="020B0604020202020204" pitchFamily="34" charset="0"/>
              </a:defRPr>
            </a:lvl6pPr>
            <a:lvl7pPr marL="2971800" indent="-228600" eaLnBrk="0" fontAlgn="base" hangingPunct="0">
              <a:spcBef>
                <a:spcPct val="0"/>
              </a:spcBef>
              <a:spcAft>
                <a:spcPct val="0"/>
              </a:spcAft>
              <a:defRPr sz="2800">
                <a:solidFill>
                  <a:srgbClr val="FFFFFF"/>
                </a:solidFill>
                <a:latin typeface="Helvetica" panose="020B0604020202020204" pitchFamily="34" charset="0"/>
              </a:defRPr>
            </a:lvl7pPr>
            <a:lvl8pPr marL="3429000" indent="-228600" eaLnBrk="0" fontAlgn="base" hangingPunct="0">
              <a:spcBef>
                <a:spcPct val="0"/>
              </a:spcBef>
              <a:spcAft>
                <a:spcPct val="0"/>
              </a:spcAft>
              <a:defRPr sz="2800">
                <a:solidFill>
                  <a:srgbClr val="FFFFFF"/>
                </a:solidFill>
                <a:latin typeface="Helvetica" panose="020B0604020202020204" pitchFamily="34" charset="0"/>
              </a:defRPr>
            </a:lvl8pPr>
            <a:lvl9pPr marL="3886200" indent="-228600" eaLnBrk="0" fontAlgn="base" hangingPunct="0">
              <a:spcBef>
                <a:spcPct val="0"/>
              </a:spcBef>
              <a:spcAft>
                <a:spcPct val="0"/>
              </a:spcAft>
              <a:defRPr sz="2800">
                <a:solidFill>
                  <a:srgbClr val="FFFFFF"/>
                </a:solidFill>
                <a:latin typeface="Helvetica" panose="020B0604020202020204" pitchFamily="34" charset="0"/>
              </a:defRPr>
            </a:lvl9pPr>
          </a:lstStyle>
          <a:p>
            <a:pPr marL="0" marR="0" lvl="0" indent="0" algn="r" defTabSz="812810" rtl="0" eaLnBrk="0" fontAlgn="base" latinLnBrk="0" hangingPunct="0">
              <a:lnSpc>
                <a:spcPct val="100000"/>
              </a:lnSpc>
              <a:spcBef>
                <a:spcPct val="0"/>
              </a:spcBef>
              <a:spcAft>
                <a:spcPct val="0"/>
              </a:spcAft>
              <a:buClrTx/>
              <a:buSzTx/>
              <a:buFontTx/>
              <a:buNone/>
              <a:tabLst/>
              <a:defRPr/>
            </a:pPr>
            <a:r>
              <a:rPr kumimoji="0" lang="en-US" altLang="en-US" sz="1778" b="0" i="0" u="none" strike="noStrike" kern="1200" cap="none" spc="0" normalizeH="0" baseline="0" noProof="0">
                <a:ln>
                  <a:noFill/>
                </a:ln>
                <a:solidFill>
                  <a:srgbClr val="070D1E"/>
                </a:solidFill>
                <a:effectLst/>
                <a:uLnTx/>
                <a:uFillTx/>
                <a:latin typeface="Arial" panose="020B0604020202020204" pitchFamily="34" charset="0"/>
                <a:ea typeface="MS PGothic" panose="020B0600070205080204" pitchFamily="34" charset="-128"/>
                <a:cs typeface="+mn-cs"/>
              </a:rPr>
              <a:t>0.50</a:t>
            </a:r>
          </a:p>
        </p:txBody>
      </p:sp>
      <p:sp>
        <p:nvSpPr>
          <p:cNvPr id="47116" name="Rectangle 12"/>
          <p:cNvSpPr>
            <a:spLocks noChangeArrowheads="1"/>
          </p:cNvSpPr>
          <p:nvPr/>
        </p:nvSpPr>
        <p:spPr bwMode="auto">
          <a:xfrm>
            <a:off x="2555875" y="3335339"/>
            <a:ext cx="6096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844" tIns="40922" rIns="81844" bIns="40922">
            <a:spAutoFit/>
          </a:bodyPr>
          <a:lstStyle>
            <a:lvl1pPr>
              <a:defRPr sz="2800">
                <a:solidFill>
                  <a:srgbClr val="FFFFFF"/>
                </a:solidFill>
                <a:latin typeface="Helvetica" panose="020B0604020202020204" pitchFamily="34" charset="0"/>
              </a:defRPr>
            </a:lvl1pPr>
            <a:lvl2pPr marL="742950" indent="-285750">
              <a:defRPr sz="2800">
                <a:solidFill>
                  <a:srgbClr val="FFFFFF"/>
                </a:solidFill>
                <a:latin typeface="Helvetica" panose="020B0604020202020204" pitchFamily="34" charset="0"/>
              </a:defRPr>
            </a:lvl2pPr>
            <a:lvl3pPr marL="1143000" indent="-228600">
              <a:defRPr sz="2800">
                <a:solidFill>
                  <a:srgbClr val="FFFFFF"/>
                </a:solidFill>
                <a:latin typeface="Helvetica" panose="020B0604020202020204" pitchFamily="34" charset="0"/>
              </a:defRPr>
            </a:lvl3pPr>
            <a:lvl4pPr marL="1600200" indent="-228600">
              <a:defRPr sz="2800">
                <a:solidFill>
                  <a:srgbClr val="FFFFFF"/>
                </a:solidFill>
                <a:latin typeface="Helvetica" panose="020B0604020202020204" pitchFamily="34" charset="0"/>
              </a:defRPr>
            </a:lvl4pPr>
            <a:lvl5pPr marL="2057400" indent="-228600">
              <a:defRPr sz="2800">
                <a:solidFill>
                  <a:srgbClr val="FFFFFF"/>
                </a:solidFill>
                <a:latin typeface="Helvetica" panose="020B0604020202020204" pitchFamily="34" charset="0"/>
              </a:defRPr>
            </a:lvl5pPr>
            <a:lvl6pPr marL="2514600" indent="-228600" eaLnBrk="0" fontAlgn="base" hangingPunct="0">
              <a:spcBef>
                <a:spcPct val="0"/>
              </a:spcBef>
              <a:spcAft>
                <a:spcPct val="0"/>
              </a:spcAft>
              <a:defRPr sz="2800">
                <a:solidFill>
                  <a:srgbClr val="FFFFFF"/>
                </a:solidFill>
                <a:latin typeface="Helvetica" panose="020B0604020202020204" pitchFamily="34" charset="0"/>
              </a:defRPr>
            </a:lvl6pPr>
            <a:lvl7pPr marL="2971800" indent="-228600" eaLnBrk="0" fontAlgn="base" hangingPunct="0">
              <a:spcBef>
                <a:spcPct val="0"/>
              </a:spcBef>
              <a:spcAft>
                <a:spcPct val="0"/>
              </a:spcAft>
              <a:defRPr sz="2800">
                <a:solidFill>
                  <a:srgbClr val="FFFFFF"/>
                </a:solidFill>
                <a:latin typeface="Helvetica" panose="020B0604020202020204" pitchFamily="34" charset="0"/>
              </a:defRPr>
            </a:lvl7pPr>
            <a:lvl8pPr marL="3429000" indent="-228600" eaLnBrk="0" fontAlgn="base" hangingPunct="0">
              <a:spcBef>
                <a:spcPct val="0"/>
              </a:spcBef>
              <a:spcAft>
                <a:spcPct val="0"/>
              </a:spcAft>
              <a:defRPr sz="2800">
                <a:solidFill>
                  <a:srgbClr val="FFFFFF"/>
                </a:solidFill>
                <a:latin typeface="Helvetica" panose="020B0604020202020204" pitchFamily="34" charset="0"/>
              </a:defRPr>
            </a:lvl8pPr>
            <a:lvl9pPr marL="3886200" indent="-228600" eaLnBrk="0" fontAlgn="base" hangingPunct="0">
              <a:spcBef>
                <a:spcPct val="0"/>
              </a:spcBef>
              <a:spcAft>
                <a:spcPct val="0"/>
              </a:spcAft>
              <a:defRPr sz="2800">
                <a:solidFill>
                  <a:srgbClr val="FFFFFF"/>
                </a:solidFill>
                <a:latin typeface="Helvetica" panose="020B0604020202020204" pitchFamily="34" charset="0"/>
              </a:defRPr>
            </a:lvl9pPr>
          </a:lstStyle>
          <a:p>
            <a:pPr marL="0" marR="0" lvl="0" indent="0" algn="r" defTabSz="812810" rtl="0" eaLnBrk="0" fontAlgn="base" latinLnBrk="0" hangingPunct="0">
              <a:lnSpc>
                <a:spcPct val="100000"/>
              </a:lnSpc>
              <a:spcBef>
                <a:spcPct val="0"/>
              </a:spcBef>
              <a:spcAft>
                <a:spcPct val="0"/>
              </a:spcAft>
              <a:buClrTx/>
              <a:buSzTx/>
              <a:buFontTx/>
              <a:buNone/>
              <a:tabLst/>
              <a:defRPr/>
            </a:pPr>
            <a:r>
              <a:rPr kumimoji="0" lang="en-US" altLang="en-US" sz="1778" b="0" i="0" u="none" strike="noStrike" kern="1200" cap="none" spc="0" normalizeH="0" baseline="0" noProof="0">
                <a:ln>
                  <a:noFill/>
                </a:ln>
                <a:solidFill>
                  <a:srgbClr val="070D1E"/>
                </a:solidFill>
                <a:effectLst/>
                <a:uLnTx/>
                <a:uFillTx/>
                <a:latin typeface="Arial" panose="020B0604020202020204" pitchFamily="34" charset="0"/>
                <a:ea typeface="MS PGothic" panose="020B0600070205080204" pitchFamily="34" charset="-128"/>
                <a:cs typeface="+mn-cs"/>
              </a:rPr>
              <a:t>0.75</a:t>
            </a:r>
          </a:p>
        </p:txBody>
      </p:sp>
      <p:sp>
        <p:nvSpPr>
          <p:cNvPr id="47117" name="Rectangle 13"/>
          <p:cNvSpPr>
            <a:spLocks noChangeArrowheads="1"/>
          </p:cNvSpPr>
          <p:nvPr/>
        </p:nvSpPr>
        <p:spPr bwMode="auto">
          <a:xfrm>
            <a:off x="2555875" y="2622550"/>
            <a:ext cx="60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844" tIns="40922" rIns="81844" bIns="40922">
            <a:spAutoFit/>
          </a:bodyPr>
          <a:lstStyle>
            <a:lvl1pPr>
              <a:defRPr sz="2800">
                <a:solidFill>
                  <a:srgbClr val="FFFFFF"/>
                </a:solidFill>
                <a:latin typeface="Helvetica" panose="020B0604020202020204" pitchFamily="34" charset="0"/>
              </a:defRPr>
            </a:lvl1pPr>
            <a:lvl2pPr marL="742950" indent="-285750">
              <a:defRPr sz="2800">
                <a:solidFill>
                  <a:srgbClr val="FFFFFF"/>
                </a:solidFill>
                <a:latin typeface="Helvetica" panose="020B0604020202020204" pitchFamily="34" charset="0"/>
              </a:defRPr>
            </a:lvl2pPr>
            <a:lvl3pPr marL="1143000" indent="-228600">
              <a:defRPr sz="2800">
                <a:solidFill>
                  <a:srgbClr val="FFFFFF"/>
                </a:solidFill>
                <a:latin typeface="Helvetica" panose="020B0604020202020204" pitchFamily="34" charset="0"/>
              </a:defRPr>
            </a:lvl3pPr>
            <a:lvl4pPr marL="1600200" indent="-228600">
              <a:defRPr sz="2800">
                <a:solidFill>
                  <a:srgbClr val="FFFFFF"/>
                </a:solidFill>
                <a:latin typeface="Helvetica" panose="020B0604020202020204" pitchFamily="34" charset="0"/>
              </a:defRPr>
            </a:lvl4pPr>
            <a:lvl5pPr marL="2057400" indent="-228600">
              <a:defRPr sz="2800">
                <a:solidFill>
                  <a:srgbClr val="FFFFFF"/>
                </a:solidFill>
                <a:latin typeface="Helvetica" panose="020B0604020202020204" pitchFamily="34" charset="0"/>
              </a:defRPr>
            </a:lvl5pPr>
            <a:lvl6pPr marL="2514600" indent="-228600" eaLnBrk="0" fontAlgn="base" hangingPunct="0">
              <a:spcBef>
                <a:spcPct val="0"/>
              </a:spcBef>
              <a:spcAft>
                <a:spcPct val="0"/>
              </a:spcAft>
              <a:defRPr sz="2800">
                <a:solidFill>
                  <a:srgbClr val="FFFFFF"/>
                </a:solidFill>
                <a:latin typeface="Helvetica" panose="020B0604020202020204" pitchFamily="34" charset="0"/>
              </a:defRPr>
            </a:lvl6pPr>
            <a:lvl7pPr marL="2971800" indent="-228600" eaLnBrk="0" fontAlgn="base" hangingPunct="0">
              <a:spcBef>
                <a:spcPct val="0"/>
              </a:spcBef>
              <a:spcAft>
                <a:spcPct val="0"/>
              </a:spcAft>
              <a:defRPr sz="2800">
                <a:solidFill>
                  <a:srgbClr val="FFFFFF"/>
                </a:solidFill>
                <a:latin typeface="Helvetica" panose="020B0604020202020204" pitchFamily="34" charset="0"/>
              </a:defRPr>
            </a:lvl7pPr>
            <a:lvl8pPr marL="3429000" indent="-228600" eaLnBrk="0" fontAlgn="base" hangingPunct="0">
              <a:spcBef>
                <a:spcPct val="0"/>
              </a:spcBef>
              <a:spcAft>
                <a:spcPct val="0"/>
              </a:spcAft>
              <a:defRPr sz="2800">
                <a:solidFill>
                  <a:srgbClr val="FFFFFF"/>
                </a:solidFill>
                <a:latin typeface="Helvetica" panose="020B0604020202020204" pitchFamily="34" charset="0"/>
              </a:defRPr>
            </a:lvl8pPr>
            <a:lvl9pPr marL="3886200" indent="-228600" eaLnBrk="0" fontAlgn="base" hangingPunct="0">
              <a:spcBef>
                <a:spcPct val="0"/>
              </a:spcBef>
              <a:spcAft>
                <a:spcPct val="0"/>
              </a:spcAft>
              <a:defRPr sz="2800">
                <a:solidFill>
                  <a:srgbClr val="FFFFFF"/>
                </a:solidFill>
                <a:latin typeface="Helvetica" panose="020B0604020202020204" pitchFamily="34" charset="0"/>
              </a:defRPr>
            </a:lvl9pPr>
          </a:lstStyle>
          <a:p>
            <a:pPr marL="0" marR="0" lvl="0" indent="0" algn="r" defTabSz="812810" rtl="0" eaLnBrk="0" fontAlgn="base" latinLnBrk="0" hangingPunct="0">
              <a:lnSpc>
                <a:spcPct val="100000"/>
              </a:lnSpc>
              <a:spcBef>
                <a:spcPct val="0"/>
              </a:spcBef>
              <a:spcAft>
                <a:spcPct val="0"/>
              </a:spcAft>
              <a:buClrTx/>
              <a:buSzTx/>
              <a:buFontTx/>
              <a:buNone/>
              <a:tabLst/>
              <a:defRPr/>
            </a:pPr>
            <a:r>
              <a:rPr kumimoji="0" lang="en-US" altLang="en-US" sz="1778" b="0" i="0" u="none" strike="noStrike" kern="1200" cap="none" spc="0" normalizeH="0" baseline="0" noProof="0">
                <a:ln>
                  <a:noFill/>
                </a:ln>
                <a:solidFill>
                  <a:srgbClr val="070D1E"/>
                </a:solidFill>
                <a:effectLst/>
                <a:uLnTx/>
                <a:uFillTx/>
                <a:latin typeface="Arial" panose="020B0604020202020204" pitchFamily="34" charset="0"/>
                <a:ea typeface="MS PGothic" panose="020B0600070205080204" pitchFamily="34" charset="-128"/>
                <a:cs typeface="+mn-cs"/>
              </a:rPr>
              <a:t>1.00</a:t>
            </a:r>
          </a:p>
        </p:txBody>
      </p:sp>
      <p:sp>
        <p:nvSpPr>
          <p:cNvPr id="47118" name="Rectangle 14"/>
          <p:cNvSpPr>
            <a:spLocks noChangeArrowheads="1"/>
          </p:cNvSpPr>
          <p:nvPr/>
        </p:nvSpPr>
        <p:spPr bwMode="auto">
          <a:xfrm>
            <a:off x="2555875" y="1914525"/>
            <a:ext cx="60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844" tIns="40922" rIns="81844" bIns="40922">
            <a:spAutoFit/>
          </a:bodyPr>
          <a:lstStyle>
            <a:lvl1pPr>
              <a:defRPr sz="2800">
                <a:solidFill>
                  <a:srgbClr val="FFFFFF"/>
                </a:solidFill>
                <a:latin typeface="Helvetica" panose="020B0604020202020204" pitchFamily="34" charset="0"/>
              </a:defRPr>
            </a:lvl1pPr>
            <a:lvl2pPr marL="742950" indent="-285750">
              <a:defRPr sz="2800">
                <a:solidFill>
                  <a:srgbClr val="FFFFFF"/>
                </a:solidFill>
                <a:latin typeface="Helvetica" panose="020B0604020202020204" pitchFamily="34" charset="0"/>
              </a:defRPr>
            </a:lvl2pPr>
            <a:lvl3pPr marL="1143000" indent="-228600">
              <a:defRPr sz="2800">
                <a:solidFill>
                  <a:srgbClr val="FFFFFF"/>
                </a:solidFill>
                <a:latin typeface="Helvetica" panose="020B0604020202020204" pitchFamily="34" charset="0"/>
              </a:defRPr>
            </a:lvl3pPr>
            <a:lvl4pPr marL="1600200" indent="-228600">
              <a:defRPr sz="2800">
                <a:solidFill>
                  <a:srgbClr val="FFFFFF"/>
                </a:solidFill>
                <a:latin typeface="Helvetica" panose="020B0604020202020204" pitchFamily="34" charset="0"/>
              </a:defRPr>
            </a:lvl4pPr>
            <a:lvl5pPr marL="2057400" indent="-228600">
              <a:defRPr sz="2800">
                <a:solidFill>
                  <a:srgbClr val="FFFFFF"/>
                </a:solidFill>
                <a:latin typeface="Helvetica" panose="020B0604020202020204" pitchFamily="34" charset="0"/>
              </a:defRPr>
            </a:lvl5pPr>
            <a:lvl6pPr marL="2514600" indent="-228600" eaLnBrk="0" fontAlgn="base" hangingPunct="0">
              <a:spcBef>
                <a:spcPct val="0"/>
              </a:spcBef>
              <a:spcAft>
                <a:spcPct val="0"/>
              </a:spcAft>
              <a:defRPr sz="2800">
                <a:solidFill>
                  <a:srgbClr val="FFFFFF"/>
                </a:solidFill>
                <a:latin typeface="Helvetica" panose="020B0604020202020204" pitchFamily="34" charset="0"/>
              </a:defRPr>
            </a:lvl6pPr>
            <a:lvl7pPr marL="2971800" indent="-228600" eaLnBrk="0" fontAlgn="base" hangingPunct="0">
              <a:spcBef>
                <a:spcPct val="0"/>
              </a:spcBef>
              <a:spcAft>
                <a:spcPct val="0"/>
              </a:spcAft>
              <a:defRPr sz="2800">
                <a:solidFill>
                  <a:srgbClr val="FFFFFF"/>
                </a:solidFill>
                <a:latin typeface="Helvetica" panose="020B0604020202020204" pitchFamily="34" charset="0"/>
              </a:defRPr>
            </a:lvl7pPr>
            <a:lvl8pPr marL="3429000" indent="-228600" eaLnBrk="0" fontAlgn="base" hangingPunct="0">
              <a:spcBef>
                <a:spcPct val="0"/>
              </a:spcBef>
              <a:spcAft>
                <a:spcPct val="0"/>
              </a:spcAft>
              <a:defRPr sz="2800">
                <a:solidFill>
                  <a:srgbClr val="FFFFFF"/>
                </a:solidFill>
                <a:latin typeface="Helvetica" panose="020B0604020202020204" pitchFamily="34" charset="0"/>
              </a:defRPr>
            </a:lvl8pPr>
            <a:lvl9pPr marL="3886200" indent="-228600" eaLnBrk="0" fontAlgn="base" hangingPunct="0">
              <a:spcBef>
                <a:spcPct val="0"/>
              </a:spcBef>
              <a:spcAft>
                <a:spcPct val="0"/>
              </a:spcAft>
              <a:defRPr sz="2800">
                <a:solidFill>
                  <a:srgbClr val="FFFFFF"/>
                </a:solidFill>
                <a:latin typeface="Helvetica" panose="020B0604020202020204" pitchFamily="34" charset="0"/>
              </a:defRPr>
            </a:lvl9pPr>
          </a:lstStyle>
          <a:p>
            <a:pPr marL="0" marR="0" lvl="0" indent="0" algn="r" defTabSz="812810" rtl="0" eaLnBrk="0" fontAlgn="base" latinLnBrk="0" hangingPunct="0">
              <a:lnSpc>
                <a:spcPct val="100000"/>
              </a:lnSpc>
              <a:spcBef>
                <a:spcPct val="0"/>
              </a:spcBef>
              <a:spcAft>
                <a:spcPct val="0"/>
              </a:spcAft>
              <a:buClrTx/>
              <a:buSzTx/>
              <a:buFontTx/>
              <a:buNone/>
              <a:tabLst/>
              <a:defRPr/>
            </a:pPr>
            <a:r>
              <a:rPr kumimoji="0" lang="en-US" altLang="en-US" sz="1778" b="0" i="0" u="none" strike="noStrike" kern="1200" cap="none" spc="0" normalizeH="0" baseline="0" noProof="0" dirty="0">
                <a:ln>
                  <a:noFill/>
                </a:ln>
                <a:solidFill>
                  <a:srgbClr val="070D1E"/>
                </a:solidFill>
                <a:effectLst/>
                <a:uLnTx/>
                <a:uFillTx/>
                <a:latin typeface="Arial" panose="020B0604020202020204" pitchFamily="34" charset="0"/>
                <a:ea typeface="MS PGothic" panose="020B0600070205080204" pitchFamily="34" charset="-128"/>
                <a:cs typeface="+mn-cs"/>
              </a:rPr>
              <a:t>1.25</a:t>
            </a:r>
          </a:p>
        </p:txBody>
      </p:sp>
      <p:sp>
        <p:nvSpPr>
          <p:cNvPr id="352271" name="Freeform 15"/>
          <p:cNvSpPr>
            <a:spLocks/>
          </p:cNvSpPr>
          <p:nvPr/>
        </p:nvSpPr>
        <p:spPr bwMode="auto">
          <a:xfrm>
            <a:off x="7866064" y="5662614"/>
            <a:ext cx="1587" cy="58737"/>
          </a:xfrm>
          <a:custGeom>
            <a:avLst/>
            <a:gdLst/>
            <a:ahLst/>
            <a:cxnLst>
              <a:cxn ang="0">
                <a:pos x="0" y="0"/>
              </a:cxn>
              <a:cxn ang="0">
                <a:pos x="0" y="41"/>
              </a:cxn>
              <a:cxn ang="0">
                <a:pos x="0" y="41"/>
              </a:cxn>
              <a:cxn ang="0">
                <a:pos x="0" y="0"/>
              </a:cxn>
              <a:cxn ang="0">
                <a:pos x="0" y="0"/>
              </a:cxn>
            </a:cxnLst>
            <a:rect l="0" t="0" r="r" b="b"/>
            <a:pathLst>
              <a:path w="1" h="42">
                <a:moveTo>
                  <a:pt x="0" y="0"/>
                </a:moveTo>
                <a:lnTo>
                  <a:pt x="0" y="41"/>
                </a:lnTo>
                <a:lnTo>
                  <a:pt x="0" y="41"/>
                </a:lnTo>
                <a:lnTo>
                  <a:pt x="0" y="0"/>
                </a:lnTo>
                <a:lnTo>
                  <a:pt x="0" y="0"/>
                </a:lnTo>
              </a:path>
            </a:pathLst>
          </a:custGeom>
          <a:solidFill>
            <a:srgbClr val="FFFFFF"/>
          </a:solidFill>
          <a:ln w="12700" cap="rnd" cmpd="sng">
            <a:solidFill>
              <a:srgbClr val="FFFFFF"/>
            </a:solidFill>
            <a:prstDash val="solid"/>
            <a:round/>
            <a:headEnd/>
            <a:tailEnd/>
          </a:ln>
          <a:effectLst/>
        </p:spPr>
        <p:txBody>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352272" name="Freeform 16"/>
          <p:cNvSpPr>
            <a:spLocks/>
          </p:cNvSpPr>
          <p:nvPr/>
        </p:nvSpPr>
        <p:spPr bwMode="auto">
          <a:xfrm>
            <a:off x="9412289" y="5662614"/>
            <a:ext cx="1587" cy="58737"/>
          </a:xfrm>
          <a:custGeom>
            <a:avLst/>
            <a:gdLst/>
            <a:ahLst/>
            <a:cxnLst>
              <a:cxn ang="0">
                <a:pos x="0" y="0"/>
              </a:cxn>
              <a:cxn ang="0">
                <a:pos x="0" y="41"/>
              </a:cxn>
              <a:cxn ang="0">
                <a:pos x="0" y="41"/>
              </a:cxn>
              <a:cxn ang="0">
                <a:pos x="0" y="0"/>
              </a:cxn>
              <a:cxn ang="0">
                <a:pos x="0" y="0"/>
              </a:cxn>
            </a:cxnLst>
            <a:rect l="0" t="0" r="r" b="b"/>
            <a:pathLst>
              <a:path w="1" h="42">
                <a:moveTo>
                  <a:pt x="0" y="0"/>
                </a:moveTo>
                <a:lnTo>
                  <a:pt x="0" y="41"/>
                </a:lnTo>
                <a:lnTo>
                  <a:pt x="0" y="41"/>
                </a:lnTo>
                <a:lnTo>
                  <a:pt x="0" y="0"/>
                </a:lnTo>
                <a:lnTo>
                  <a:pt x="0" y="0"/>
                </a:lnTo>
              </a:path>
            </a:pathLst>
          </a:custGeom>
          <a:solidFill>
            <a:srgbClr val="FFFFFF"/>
          </a:solidFill>
          <a:ln w="12700" cap="rnd" cmpd="sng">
            <a:solidFill>
              <a:srgbClr val="FFFFFF"/>
            </a:solidFill>
            <a:prstDash val="solid"/>
            <a:round/>
            <a:headEnd/>
            <a:tailEnd/>
          </a:ln>
          <a:effectLst/>
        </p:spPr>
        <p:txBody>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47121" name="Rectangle 17"/>
          <p:cNvSpPr>
            <a:spLocks noChangeArrowheads="1"/>
          </p:cNvSpPr>
          <p:nvPr/>
        </p:nvSpPr>
        <p:spPr bwMode="auto">
          <a:xfrm>
            <a:off x="3113088" y="5762625"/>
            <a:ext cx="2921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844" tIns="40922" rIns="81844" bIns="40922">
            <a:spAutoFit/>
          </a:bodyPr>
          <a:lstStyle>
            <a:lvl1pPr>
              <a:defRPr sz="2800">
                <a:solidFill>
                  <a:srgbClr val="FFFFFF"/>
                </a:solidFill>
                <a:latin typeface="Helvetica" panose="020B0604020202020204" pitchFamily="34" charset="0"/>
              </a:defRPr>
            </a:lvl1pPr>
            <a:lvl2pPr marL="742950" indent="-285750">
              <a:defRPr sz="2800">
                <a:solidFill>
                  <a:srgbClr val="FFFFFF"/>
                </a:solidFill>
                <a:latin typeface="Helvetica" panose="020B0604020202020204" pitchFamily="34" charset="0"/>
              </a:defRPr>
            </a:lvl2pPr>
            <a:lvl3pPr marL="1143000" indent="-228600">
              <a:defRPr sz="2800">
                <a:solidFill>
                  <a:srgbClr val="FFFFFF"/>
                </a:solidFill>
                <a:latin typeface="Helvetica" panose="020B0604020202020204" pitchFamily="34" charset="0"/>
              </a:defRPr>
            </a:lvl3pPr>
            <a:lvl4pPr marL="1600200" indent="-228600">
              <a:defRPr sz="2800">
                <a:solidFill>
                  <a:srgbClr val="FFFFFF"/>
                </a:solidFill>
                <a:latin typeface="Helvetica" panose="020B0604020202020204" pitchFamily="34" charset="0"/>
              </a:defRPr>
            </a:lvl4pPr>
            <a:lvl5pPr marL="2057400" indent="-228600">
              <a:defRPr sz="2800">
                <a:solidFill>
                  <a:srgbClr val="FFFFFF"/>
                </a:solidFill>
                <a:latin typeface="Helvetica" panose="020B0604020202020204" pitchFamily="34" charset="0"/>
              </a:defRPr>
            </a:lvl5pPr>
            <a:lvl6pPr marL="2514600" indent="-228600" eaLnBrk="0" fontAlgn="base" hangingPunct="0">
              <a:spcBef>
                <a:spcPct val="0"/>
              </a:spcBef>
              <a:spcAft>
                <a:spcPct val="0"/>
              </a:spcAft>
              <a:defRPr sz="2800">
                <a:solidFill>
                  <a:srgbClr val="FFFFFF"/>
                </a:solidFill>
                <a:latin typeface="Helvetica" panose="020B0604020202020204" pitchFamily="34" charset="0"/>
              </a:defRPr>
            </a:lvl6pPr>
            <a:lvl7pPr marL="2971800" indent="-228600" eaLnBrk="0" fontAlgn="base" hangingPunct="0">
              <a:spcBef>
                <a:spcPct val="0"/>
              </a:spcBef>
              <a:spcAft>
                <a:spcPct val="0"/>
              </a:spcAft>
              <a:defRPr sz="2800">
                <a:solidFill>
                  <a:srgbClr val="FFFFFF"/>
                </a:solidFill>
                <a:latin typeface="Helvetica" panose="020B0604020202020204" pitchFamily="34" charset="0"/>
              </a:defRPr>
            </a:lvl7pPr>
            <a:lvl8pPr marL="3429000" indent="-228600" eaLnBrk="0" fontAlgn="base" hangingPunct="0">
              <a:spcBef>
                <a:spcPct val="0"/>
              </a:spcBef>
              <a:spcAft>
                <a:spcPct val="0"/>
              </a:spcAft>
              <a:defRPr sz="2800">
                <a:solidFill>
                  <a:srgbClr val="FFFFFF"/>
                </a:solidFill>
                <a:latin typeface="Helvetica" panose="020B0604020202020204" pitchFamily="34" charset="0"/>
              </a:defRPr>
            </a:lvl8pPr>
            <a:lvl9pPr marL="3886200" indent="-228600" eaLnBrk="0" fontAlgn="base" hangingPunct="0">
              <a:spcBef>
                <a:spcPct val="0"/>
              </a:spcBef>
              <a:spcAft>
                <a:spcPct val="0"/>
              </a:spcAft>
              <a:defRPr sz="2800">
                <a:solidFill>
                  <a:srgbClr val="FFFFFF"/>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1778" b="0" i="0" u="none" strike="noStrike" kern="1200" cap="none" spc="0" normalizeH="0" baseline="0" noProof="0">
                <a:ln>
                  <a:noFill/>
                </a:ln>
                <a:solidFill>
                  <a:srgbClr val="070D1E"/>
                </a:solidFill>
                <a:effectLst/>
                <a:uLnTx/>
                <a:uFillTx/>
                <a:latin typeface="Arial" panose="020B0604020202020204" pitchFamily="34" charset="0"/>
                <a:ea typeface="MS PGothic" panose="020B0600070205080204" pitchFamily="34" charset="-128"/>
                <a:cs typeface="+mn-cs"/>
              </a:rPr>
              <a:t>0</a:t>
            </a:r>
          </a:p>
        </p:txBody>
      </p:sp>
      <p:sp>
        <p:nvSpPr>
          <p:cNvPr id="47122" name="Rectangle 18"/>
          <p:cNvSpPr>
            <a:spLocks noChangeArrowheads="1"/>
          </p:cNvSpPr>
          <p:nvPr/>
        </p:nvSpPr>
        <p:spPr bwMode="auto">
          <a:xfrm>
            <a:off x="4656138" y="5762625"/>
            <a:ext cx="2921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844" tIns="40922" rIns="81844" bIns="40922">
            <a:spAutoFit/>
          </a:bodyPr>
          <a:lstStyle>
            <a:lvl1pPr>
              <a:defRPr sz="2800">
                <a:solidFill>
                  <a:srgbClr val="FFFFFF"/>
                </a:solidFill>
                <a:latin typeface="Helvetica" panose="020B0604020202020204" pitchFamily="34" charset="0"/>
              </a:defRPr>
            </a:lvl1pPr>
            <a:lvl2pPr marL="742950" indent="-285750">
              <a:defRPr sz="2800">
                <a:solidFill>
                  <a:srgbClr val="FFFFFF"/>
                </a:solidFill>
                <a:latin typeface="Helvetica" panose="020B0604020202020204" pitchFamily="34" charset="0"/>
              </a:defRPr>
            </a:lvl2pPr>
            <a:lvl3pPr marL="1143000" indent="-228600">
              <a:defRPr sz="2800">
                <a:solidFill>
                  <a:srgbClr val="FFFFFF"/>
                </a:solidFill>
                <a:latin typeface="Helvetica" panose="020B0604020202020204" pitchFamily="34" charset="0"/>
              </a:defRPr>
            </a:lvl3pPr>
            <a:lvl4pPr marL="1600200" indent="-228600">
              <a:defRPr sz="2800">
                <a:solidFill>
                  <a:srgbClr val="FFFFFF"/>
                </a:solidFill>
                <a:latin typeface="Helvetica" panose="020B0604020202020204" pitchFamily="34" charset="0"/>
              </a:defRPr>
            </a:lvl4pPr>
            <a:lvl5pPr marL="2057400" indent="-228600">
              <a:defRPr sz="2800">
                <a:solidFill>
                  <a:srgbClr val="FFFFFF"/>
                </a:solidFill>
                <a:latin typeface="Helvetica" panose="020B0604020202020204" pitchFamily="34" charset="0"/>
              </a:defRPr>
            </a:lvl5pPr>
            <a:lvl6pPr marL="2514600" indent="-228600" eaLnBrk="0" fontAlgn="base" hangingPunct="0">
              <a:spcBef>
                <a:spcPct val="0"/>
              </a:spcBef>
              <a:spcAft>
                <a:spcPct val="0"/>
              </a:spcAft>
              <a:defRPr sz="2800">
                <a:solidFill>
                  <a:srgbClr val="FFFFFF"/>
                </a:solidFill>
                <a:latin typeface="Helvetica" panose="020B0604020202020204" pitchFamily="34" charset="0"/>
              </a:defRPr>
            </a:lvl6pPr>
            <a:lvl7pPr marL="2971800" indent="-228600" eaLnBrk="0" fontAlgn="base" hangingPunct="0">
              <a:spcBef>
                <a:spcPct val="0"/>
              </a:spcBef>
              <a:spcAft>
                <a:spcPct val="0"/>
              </a:spcAft>
              <a:defRPr sz="2800">
                <a:solidFill>
                  <a:srgbClr val="FFFFFF"/>
                </a:solidFill>
                <a:latin typeface="Helvetica" panose="020B0604020202020204" pitchFamily="34" charset="0"/>
              </a:defRPr>
            </a:lvl7pPr>
            <a:lvl8pPr marL="3429000" indent="-228600" eaLnBrk="0" fontAlgn="base" hangingPunct="0">
              <a:spcBef>
                <a:spcPct val="0"/>
              </a:spcBef>
              <a:spcAft>
                <a:spcPct val="0"/>
              </a:spcAft>
              <a:defRPr sz="2800">
                <a:solidFill>
                  <a:srgbClr val="FFFFFF"/>
                </a:solidFill>
                <a:latin typeface="Helvetica" panose="020B0604020202020204" pitchFamily="34" charset="0"/>
              </a:defRPr>
            </a:lvl8pPr>
            <a:lvl9pPr marL="3886200" indent="-228600" eaLnBrk="0" fontAlgn="base" hangingPunct="0">
              <a:spcBef>
                <a:spcPct val="0"/>
              </a:spcBef>
              <a:spcAft>
                <a:spcPct val="0"/>
              </a:spcAft>
              <a:defRPr sz="2800">
                <a:solidFill>
                  <a:srgbClr val="FFFFFF"/>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1778" b="0" i="0" u="none" strike="noStrike" kern="1200" cap="none" spc="0" normalizeH="0" baseline="0" noProof="0">
                <a:ln>
                  <a:noFill/>
                </a:ln>
                <a:solidFill>
                  <a:srgbClr val="070D1E"/>
                </a:solidFill>
                <a:effectLst/>
                <a:uLnTx/>
                <a:uFillTx/>
                <a:latin typeface="Arial" panose="020B0604020202020204" pitchFamily="34" charset="0"/>
                <a:ea typeface="MS PGothic" panose="020B0600070205080204" pitchFamily="34" charset="-128"/>
                <a:cs typeface="+mn-cs"/>
              </a:rPr>
              <a:t>1</a:t>
            </a:r>
          </a:p>
        </p:txBody>
      </p:sp>
      <p:sp>
        <p:nvSpPr>
          <p:cNvPr id="47123" name="Rectangle 19"/>
          <p:cNvSpPr>
            <a:spLocks noChangeArrowheads="1"/>
          </p:cNvSpPr>
          <p:nvPr/>
        </p:nvSpPr>
        <p:spPr bwMode="auto">
          <a:xfrm>
            <a:off x="6200775" y="5762625"/>
            <a:ext cx="2921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844" tIns="40922" rIns="81844" bIns="40922">
            <a:spAutoFit/>
          </a:bodyPr>
          <a:lstStyle>
            <a:lvl1pPr>
              <a:defRPr sz="2800">
                <a:solidFill>
                  <a:srgbClr val="FFFFFF"/>
                </a:solidFill>
                <a:latin typeface="Helvetica" panose="020B0604020202020204" pitchFamily="34" charset="0"/>
              </a:defRPr>
            </a:lvl1pPr>
            <a:lvl2pPr marL="742950" indent="-285750">
              <a:defRPr sz="2800">
                <a:solidFill>
                  <a:srgbClr val="FFFFFF"/>
                </a:solidFill>
                <a:latin typeface="Helvetica" panose="020B0604020202020204" pitchFamily="34" charset="0"/>
              </a:defRPr>
            </a:lvl2pPr>
            <a:lvl3pPr marL="1143000" indent="-228600">
              <a:defRPr sz="2800">
                <a:solidFill>
                  <a:srgbClr val="FFFFFF"/>
                </a:solidFill>
                <a:latin typeface="Helvetica" panose="020B0604020202020204" pitchFamily="34" charset="0"/>
              </a:defRPr>
            </a:lvl3pPr>
            <a:lvl4pPr marL="1600200" indent="-228600">
              <a:defRPr sz="2800">
                <a:solidFill>
                  <a:srgbClr val="FFFFFF"/>
                </a:solidFill>
                <a:latin typeface="Helvetica" panose="020B0604020202020204" pitchFamily="34" charset="0"/>
              </a:defRPr>
            </a:lvl4pPr>
            <a:lvl5pPr marL="2057400" indent="-228600">
              <a:defRPr sz="2800">
                <a:solidFill>
                  <a:srgbClr val="FFFFFF"/>
                </a:solidFill>
                <a:latin typeface="Helvetica" panose="020B0604020202020204" pitchFamily="34" charset="0"/>
              </a:defRPr>
            </a:lvl5pPr>
            <a:lvl6pPr marL="2514600" indent="-228600" eaLnBrk="0" fontAlgn="base" hangingPunct="0">
              <a:spcBef>
                <a:spcPct val="0"/>
              </a:spcBef>
              <a:spcAft>
                <a:spcPct val="0"/>
              </a:spcAft>
              <a:defRPr sz="2800">
                <a:solidFill>
                  <a:srgbClr val="FFFFFF"/>
                </a:solidFill>
                <a:latin typeface="Helvetica" panose="020B0604020202020204" pitchFamily="34" charset="0"/>
              </a:defRPr>
            </a:lvl6pPr>
            <a:lvl7pPr marL="2971800" indent="-228600" eaLnBrk="0" fontAlgn="base" hangingPunct="0">
              <a:spcBef>
                <a:spcPct val="0"/>
              </a:spcBef>
              <a:spcAft>
                <a:spcPct val="0"/>
              </a:spcAft>
              <a:defRPr sz="2800">
                <a:solidFill>
                  <a:srgbClr val="FFFFFF"/>
                </a:solidFill>
                <a:latin typeface="Helvetica" panose="020B0604020202020204" pitchFamily="34" charset="0"/>
              </a:defRPr>
            </a:lvl7pPr>
            <a:lvl8pPr marL="3429000" indent="-228600" eaLnBrk="0" fontAlgn="base" hangingPunct="0">
              <a:spcBef>
                <a:spcPct val="0"/>
              </a:spcBef>
              <a:spcAft>
                <a:spcPct val="0"/>
              </a:spcAft>
              <a:defRPr sz="2800">
                <a:solidFill>
                  <a:srgbClr val="FFFFFF"/>
                </a:solidFill>
                <a:latin typeface="Helvetica" panose="020B0604020202020204" pitchFamily="34" charset="0"/>
              </a:defRPr>
            </a:lvl8pPr>
            <a:lvl9pPr marL="3886200" indent="-228600" eaLnBrk="0" fontAlgn="base" hangingPunct="0">
              <a:spcBef>
                <a:spcPct val="0"/>
              </a:spcBef>
              <a:spcAft>
                <a:spcPct val="0"/>
              </a:spcAft>
              <a:defRPr sz="2800">
                <a:solidFill>
                  <a:srgbClr val="FFFFFF"/>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1778" b="0" i="0" u="none" strike="noStrike" kern="1200" cap="none" spc="0" normalizeH="0" baseline="0" noProof="0">
                <a:ln>
                  <a:noFill/>
                </a:ln>
                <a:solidFill>
                  <a:srgbClr val="070D1E"/>
                </a:solidFill>
                <a:effectLst/>
                <a:uLnTx/>
                <a:uFillTx/>
                <a:latin typeface="Arial" panose="020B0604020202020204" pitchFamily="34" charset="0"/>
                <a:ea typeface="MS PGothic" panose="020B0600070205080204" pitchFamily="34" charset="-128"/>
                <a:cs typeface="+mn-cs"/>
              </a:rPr>
              <a:t>2</a:t>
            </a:r>
          </a:p>
        </p:txBody>
      </p:sp>
      <p:sp>
        <p:nvSpPr>
          <p:cNvPr id="47124" name="Rectangle 20"/>
          <p:cNvSpPr>
            <a:spLocks noChangeArrowheads="1"/>
          </p:cNvSpPr>
          <p:nvPr/>
        </p:nvSpPr>
        <p:spPr bwMode="auto">
          <a:xfrm>
            <a:off x="7743825" y="5762625"/>
            <a:ext cx="2921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844" tIns="40922" rIns="81844" bIns="40922">
            <a:spAutoFit/>
          </a:bodyPr>
          <a:lstStyle>
            <a:lvl1pPr>
              <a:defRPr sz="2800">
                <a:solidFill>
                  <a:srgbClr val="FFFFFF"/>
                </a:solidFill>
                <a:latin typeface="Helvetica" panose="020B0604020202020204" pitchFamily="34" charset="0"/>
              </a:defRPr>
            </a:lvl1pPr>
            <a:lvl2pPr marL="742950" indent="-285750">
              <a:defRPr sz="2800">
                <a:solidFill>
                  <a:srgbClr val="FFFFFF"/>
                </a:solidFill>
                <a:latin typeface="Helvetica" panose="020B0604020202020204" pitchFamily="34" charset="0"/>
              </a:defRPr>
            </a:lvl2pPr>
            <a:lvl3pPr marL="1143000" indent="-228600">
              <a:defRPr sz="2800">
                <a:solidFill>
                  <a:srgbClr val="FFFFFF"/>
                </a:solidFill>
                <a:latin typeface="Helvetica" panose="020B0604020202020204" pitchFamily="34" charset="0"/>
              </a:defRPr>
            </a:lvl3pPr>
            <a:lvl4pPr marL="1600200" indent="-228600">
              <a:defRPr sz="2800">
                <a:solidFill>
                  <a:srgbClr val="FFFFFF"/>
                </a:solidFill>
                <a:latin typeface="Helvetica" panose="020B0604020202020204" pitchFamily="34" charset="0"/>
              </a:defRPr>
            </a:lvl4pPr>
            <a:lvl5pPr marL="2057400" indent="-228600">
              <a:defRPr sz="2800">
                <a:solidFill>
                  <a:srgbClr val="FFFFFF"/>
                </a:solidFill>
                <a:latin typeface="Helvetica" panose="020B0604020202020204" pitchFamily="34" charset="0"/>
              </a:defRPr>
            </a:lvl5pPr>
            <a:lvl6pPr marL="2514600" indent="-228600" eaLnBrk="0" fontAlgn="base" hangingPunct="0">
              <a:spcBef>
                <a:spcPct val="0"/>
              </a:spcBef>
              <a:spcAft>
                <a:spcPct val="0"/>
              </a:spcAft>
              <a:defRPr sz="2800">
                <a:solidFill>
                  <a:srgbClr val="FFFFFF"/>
                </a:solidFill>
                <a:latin typeface="Helvetica" panose="020B0604020202020204" pitchFamily="34" charset="0"/>
              </a:defRPr>
            </a:lvl6pPr>
            <a:lvl7pPr marL="2971800" indent="-228600" eaLnBrk="0" fontAlgn="base" hangingPunct="0">
              <a:spcBef>
                <a:spcPct val="0"/>
              </a:spcBef>
              <a:spcAft>
                <a:spcPct val="0"/>
              </a:spcAft>
              <a:defRPr sz="2800">
                <a:solidFill>
                  <a:srgbClr val="FFFFFF"/>
                </a:solidFill>
                <a:latin typeface="Helvetica" panose="020B0604020202020204" pitchFamily="34" charset="0"/>
              </a:defRPr>
            </a:lvl7pPr>
            <a:lvl8pPr marL="3429000" indent="-228600" eaLnBrk="0" fontAlgn="base" hangingPunct="0">
              <a:spcBef>
                <a:spcPct val="0"/>
              </a:spcBef>
              <a:spcAft>
                <a:spcPct val="0"/>
              </a:spcAft>
              <a:defRPr sz="2800">
                <a:solidFill>
                  <a:srgbClr val="FFFFFF"/>
                </a:solidFill>
                <a:latin typeface="Helvetica" panose="020B0604020202020204" pitchFamily="34" charset="0"/>
              </a:defRPr>
            </a:lvl8pPr>
            <a:lvl9pPr marL="3886200" indent="-228600" eaLnBrk="0" fontAlgn="base" hangingPunct="0">
              <a:spcBef>
                <a:spcPct val="0"/>
              </a:spcBef>
              <a:spcAft>
                <a:spcPct val="0"/>
              </a:spcAft>
              <a:defRPr sz="2800">
                <a:solidFill>
                  <a:srgbClr val="FFFFFF"/>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1778" b="0" i="0" u="none" strike="noStrike" kern="1200" cap="none" spc="0" normalizeH="0" baseline="0" noProof="0">
                <a:ln>
                  <a:noFill/>
                </a:ln>
                <a:solidFill>
                  <a:srgbClr val="070D1E"/>
                </a:solidFill>
                <a:effectLst/>
                <a:uLnTx/>
                <a:uFillTx/>
                <a:latin typeface="Arial" panose="020B0604020202020204" pitchFamily="34" charset="0"/>
                <a:ea typeface="MS PGothic" panose="020B0600070205080204" pitchFamily="34" charset="-128"/>
                <a:cs typeface="+mn-cs"/>
              </a:rPr>
              <a:t>3</a:t>
            </a:r>
          </a:p>
        </p:txBody>
      </p:sp>
      <p:sp>
        <p:nvSpPr>
          <p:cNvPr id="47125" name="Rectangle 21"/>
          <p:cNvSpPr>
            <a:spLocks noChangeArrowheads="1"/>
          </p:cNvSpPr>
          <p:nvPr/>
        </p:nvSpPr>
        <p:spPr bwMode="auto">
          <a:xfrm>
            <a:off x="9286875" y="5762625"/>
            <a:ext cx="2921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844" tIns="40922" rIns="81844" bIns="40922">
            <a:spAutoFit/>
          </a:bodyPr>
          <a:lstStyle>
            <a:lvl1pPr>
              <a:defRPr sz="2800">
                <a:solidFill>
                  <a:srgbClr val="FFFFFF"/>
                </a:solidFill>
                <a:latin typeface="Helvetica" panose="020B0604020202020204" pitchFamily="34" charset="0"/>
              </a:defRPr>
            </a:lvl1pPr>
            <a:lvl2pPr marL="742950" indent="-285750">
              <a:defRPr sz="2800">
                <a:solidFill>
                  <a:srgbClr val="FFFFFF"/>
                </a:solidFill>
                <a:latin typeface="Helvetica" panose="020B0604020202020204" pitchFamily="34" charset="0"/>
              </a:defRPr>
            </a:lvl2pPr>
            <a:lvl3pPr marL="1143000" indent="-228600">
              <a:defRPr sz="2800">
                <a:solidFill>
                  <a:srgbClr val="FFFFFF"/>
                </a:solidFill>
                <a:latin typeface="Helvetica" panose="020B0604020202020204" pitchFamily="34" charset="0"/>
              </a:defRPr>
            </a:lvl3pPr>
            <a:lvl4pPr marL="1600200" indent="-228600">
              <a:defRPr sz="2800">
                <a:solidFill>
                  <a:srgbClr val="FFFFFF"/>
                </a:solidFill>
                <a:latin typeface="Helvetica" panose="020B0604020202020204" pitchFamily="34" charset="0"/>
              </a:defRPr>
            </a:lvl4pPr>
            <a:lvl5pPr marL="2057400" indent="-228600">
              <a:defRPr sz="2800">
                <a:solidFill>
                  <a:srgbClr val="FFFFFF"/>
                </a:solidFill>
                <a:latin typeface="Helvetica" panose="020B0604020202020204" pitchFamily="34" charset="0"/>
              </a:defRPr>
            </a:lvl5pPr>
            <a:lvl6pPr marL="2514600" indent="-228600" eaLnBrk="0" fontAlgn="base" hangingPunct="0">
              <a:spcBef>
                <a:spcPct val="0"/>
              </a:spcBef>
              <a:spcAft>
                <a:spcPct val="0"/>
              </a:spcAft>
              <a:defRPr sz="2800">
                <a:solidFill>
                  <a:srgbClr val="FFFFFF"/>
                </a:solidFill>
                <a:latin typeface="Helvetica" panose="020B0604020202020204" pitchFamily="34" charset="0"/>
              </a:defRPr>
            </a:lvl6pPr>
            <a:lvl7pPr marL="2971800" indent="-228600" eaLnBrk="0" fontAlgn="base" hangingPunct="0">
              <a:spcBef>
                <a:spcPct val="0"/>
              </a:spcBef>
              <a:spcAft>
                <a:spcPct val="0"/>
              </a:spcAft>
              <a:defRPr sz="2800">
                <a:solidFill>
                  <a:srgbClr val="FFFFFF"/>
                </a:solidFill>
                <a:latin typeface="Helvetica" panose="020B0604020202020204" pitchFamily="34" charset="0"/>
              </a:defRPr>
            </a:lvl7pPr>
            <a:lvl8pPr marL="3429000" indent="-228600" eaLnBrk="0" fontAlgn="base" hangingPunct="0">
              <a:spcBef>
                <a:spcPct val="0"/>
              </a:spcBef>
              <a:spcAft>
                <a:spcPct val="0"/>
              </a:spcAft>
              <a:defRPr sz="2800">
                <a:solidFill>
                  <a:srgbClr val="FFFFFF"/>
                </a:solidFill>
                <a:latin typeface="Helvetica" panose="020B0604020202020204" pitchFamily="34" charset="0"/>
              </a:defRPr>
            </a:lvl8pPr>
            <a:lvl9pPr marL="3886200" indent="-228600" eaLnBrk="0" fontAlgn="base" hangingPunct="0">
              <a:spcBef>
                <a:spcPct val="0"/>
              </a:spcBef>
              <a:spcAft>
                <a:spcPct val="0"/>
              </a:spcAft>
              <a:defRPr sz="2800">
                <a:solidFill>
                  <a:srgbClr val="FFFFFF"/>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1778" b="0" i="0" u="none" strike="noStrike" kern="1200" cap="none" spc="0" normalizeH="0" baseline="0" noProof="0">
                <a:ln>
                  <a:noFill/>
                </a:ln>
                <a:solidFill>
                  <a:srgbClr val="070D1E"/>
                </a:solidFill>
                <a:effectLst/>
                <a:uLnTx/>
                <a:uFillTx/>
                <a:latin typeface="Arial" panose="020B0604020202020204" pitchFamily="34" charset="0"/>
                <a:ea typeface="MS PGothic" panose="020B0600070205080204" pitchFamily="34" charset="-128"/>
                <a:cs typeface="+mn-cs"/>
              </a:rPr>
              <a:t>4</a:t>
            </a:r>
          </a:p>
        </p:txBody>
      </p:sp>
      <p:sp>
        <p:nvSpPr>
          <p:cNvPr id="352278" name="Freeform 22"/>
          <p:cNvSpPr>
            <a:spLocks/>
          </p:cNvSpPr>
          <p:nvPr/>
        </p:nvSpPr>
        <p:spPr bwMode="auto">
          <a:xfrm>
            <a:off x="3235326" y="2736851"/>
            <a:ext cx="5419725" cy="2867025"/>
          </a:xfrm>
          <a:custGeom>
            <a:avLst/>
            <a:gdLst/>
            <a:ahLst/>
            <a:cxnLst>
              <a:cxn ang="0">
                <a:pos x="0" y="2031"/>
              </a:cxn>
              <a:cxn ang="0">
                <a:pos x="47" y="1972"/>
              </a:cxn>
              <a:cxn ang="0">
                <a:pos x="199" y="1914"/>
              </a:cxn>
              <a:cxn ang="0">
                <a:pos x="410" y="1857"/>
              </a:cxn>
              <a:cxn ang="0">
                <a:pos x="1093" y="1798"/>
              </a:cxn>
              <a:cxn ang="0">
                <a:pos x="1188" y="1740"/>
              </a:cxn>
              <a:cxn ang="0">
                <a:pos x="1194" y="1683"/>
              </a:cxn>
              <a:cxn ang="0">
                <a:pos x="1194" y="1624"/>
              </a:cxn>
              <a:cxn ang="0">
                <a:pos x="1275" y="1566"/>
              </a:cxn>
              <a:cxn ang="0">
                <a:pos x="1808" y="1507"/>
              </a:cxn>
              <a:cxn ang="0">
                <a:pos x="1976" y="1450"/>
              </a:cxn>
              <a:cxn ang="0">
                <a:pos x="2041" y="1392"/>
              </a:cxn>
              <a:cxn ang="0">
                <a:pos x="2078" y="1333"/>
              </a:cxn>
              <a:cxn ang="0">
                <a:pos x="2090" y="1277"/>
              </a:cxn>
              <a:cxn ang="0">
                <a:pos x="2180" y="1218"/>
              </a:cxn>
              <a:cxn ang="0">
                <a:pos x="2186" y="1101"/>
              </a:cxn>
              <a:cxn ang="0">
                <a:pos x="2186" y="1044"/>
              </a:cxn>
              <a:cxn ang="0">
                <a:pos x="2219" y="986"/>
              </a:cxn>
              <a:cxn ang="0">
                <a:pos x="2234" y="927"/>
              </a:cxn>
              <a:cxn ang="0">
                <a:pos x="2246" y="869"/>
              </a:cxn>
              <a:cxn ang="0">
                <a:pos x="2252" y="812"/>
              </a:cxn>
              <a:cxn ang="0">
                <a:pos x="2284" y="753"/>
              </a:cxn>
              <a:cxn ang="0">
                <a:pos x="2291" y="695"/>
              </a:cxn>
              <a:cxn ang="0">
                <a:pos x="2299" y="636"/>
              </a:cxn>
              <a:cxn ang="0">
                <a:pos x="2330" y="580"/>
              </a:cxn>
              <a:cxn ang="0">
                <a:pos x="2375" y="521"/>
              </a:cxn>
              <a:cxn ang="0">
                <a:pos x="2602" y="463"/>
              </a:cxn>
              <a:cxn ang="0">
                <a:pos x="2737" y="406"/>
              </a:cxn>
              <a:cxn ang="0">
                <a:pos x="3247" y="347"/>
              </a:cxn>
              <a:cxn ang="0">
                <a:pos x="3249" y="289"/>
              </a:cxn>
              <a:cxn ang="0">
                <a:pos x="3270" y="232"/>
              </a:cxn>
              <a:cxn ang="0">
                <a:pos x="3298" y="173"/>
              </a:cxn>
              <a:cxn ang="0">
                <a:pos x="3378" y="115"/>
              </a:cxn>
              <a:cxn ang="0">
                <a:pos x="3411" y="56"/>
              </a:cxn>
              <a:cxn ang="0">
                <a:pos x="3554" y="0"/>
              </a:cxn>
              <a:cxn ang="0">
                <a:pos x="3840" y="0"/>
              </a:cxn>
            </a:cxnLst>
            <a:rect l="0" t="0" r="r" b="b"/>
            <a:pathLst>
              <a:path w="3841" h="2032">
                <a:moveTo>
                  <a:pt x="0" y="2031"/>
                </a:moveTo>
                <a:lnTo>
                  <a:pt x="47" y="1972"/>
                </a:lnTo>
                <a:lnTo>
                  <a:pt x="199" y="1914"/>
                </a:lnTo>
                <a:lnTo>
                  <a:pt x="410" y="1857"/>
                </a:lnTo>
                <a:lnTo>
                  <a:pt x="1093" y="1798"/>
                </a:lnTo>
                <a:lnTo>
                  <a:pt x="1188" y="1740"/>
                </a:lnTo>
                <a:lnTo>
                  <a:pt x="1194" y="1683"/>
                </a:lnTo>
                <a:lnTo>
                  <a:pt x="1194" y="1624"/>
                </a:lnTo>
                <a:lnTo>
                  <a:pt x="1275" y="1566"/>
                </a:lnTo>
                <a:lnTo>
                  <a:pt x="1808" y="1507"/>
                </a:lnTo>
                <a:lnTo>
                  <a:pt x="1976" y="1450"/>
                </a:lnTo>
                <a:lnTo>
                  <a:pt x="2041" y="1392"/>
                </a:lnTo>
                <a:lnTo>
                  <a:pt x="2078" y="1333"/>
                </a:lnTo>
                <a:lnTo>
                  <a:pt x="2090" y="1277"/>
                </a:lnTo>
                <a:lnTo>
                  <a:pt x="2180" y="1218"/>
                </a:lnTo>
                <a:lnTo>
                  <a:pt x="2186" y="1101"/>
                </a:lnTo>
                <a:lnTo>
                  <a:pt x="2186" y="1044"/>
                </a:lnTo>
                <a:lnTo>
                  <a:pt x="2219" y="986"/>
                </a:lnTo>
                <a:lnTo>
                  <a:pt x="2234" y="927"/>
                </a:lnTo>
                <a:lnTo>
                  <a:pt x="2246" y="869"/>
                </a:lnTo>
                <a:lnTo>
                  <a:pt x="2252" y="812"/>
                </a:lnTo>
                <a:lnTo>
                  <a:pt x="2284" y="753"/>
                </a:lnTo>
                <a:lnTo>
                  <a:pt x="2291" y="695"/>
                </a:lnTo>
                <a:lnTo>
                  <a:pt x="2299" y="636"/>
                </a:lnTo>
                <a:lnTo>
                  <a:pt x="2330" y="580"/>
                </a:lnTo>
                <a:lnTo>
                  <a:pt x="2375" y="521"/>
                </a:lnTo>
                <a:lnTo>
                  <a:pt x="2602" y="463"/>
                </a:lnTo>
                <a:lnTo>
                  <a:pt x="2737" y="406"/>
                </a:lnTo>
                <a:lnTo>
                  <a:pt x="3247" y="347"/>
                </a:lnTo>
                <a:lnTo>
                  <a:pt x="3249" y="289"/>
                </a:lnTo>
                <a:lnTo>
                  <a:pt x="3270" y="232"/>
                </a:lnTo>
                <a:lnTo>
                  <a:pt x="3298" y="173"/>
                </a:lnTo>
                <a:lnTo>
                  <a:pt x="3378" y="115"/>
                </a:lnTo>
                <a:lnTo>
                  <a:pt x="3411" y="56"/>
                </a:lnTo>
                <a:lnTo>
                  <a:pt x="3554" y="0"/>
                </a:lnTo>
                <a:lnTo>
                  <a:pt x="3840" y="0"/>
                </a:lnTo>
              </a:path>
            </a:pathLst>
          </a:custGeom>
          <a:noFill/>
          <a:ln w="38100" cap="flat" cmpd="sng">
            <a:solidFill>
              <a:srgbClr val="60C900"/>
            </a:solidFill>
            <a:prstDash val="dash"/>
            <a:round/>
            <a:headEnd type="none" w="sm" len="sm"/>
            <a:tailEnd type="none" w="sm" len="sm"/>
          </a:ln>
          <a:effectLst/>
        </p:spPr>
        <p:txBody>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352279" name="Freeform 23"/>
          <p:cNvSpPr>
            <a:spLocks/>
          </p:cNvSpPr>
          <p:nvPr/>
        </p:nvSpPr>
        <p:spPr bwMode="auto">
          <a:xfrm>
            <a:off x="3235326" y="4324351"/>
            <a:ext cx="5419725" cy="1279525"/>
          </a:xfrm>
          <a:custGeom>
            <a:avLst/>
            <a:gdLst/>
            <a:ahLst/>
            <a:cxnLst>
              <a:cxn ang="0">
                <a:pos x="0" y="906"/>
              </a:cxn>
              <a:cxn ang="0">
                <a:pos x="2" y="876"/>
              </a:cxn>
              <a:cxn ang="0">
                <a:pos x="2" y="849"/>
              </a:cxn>
              <a:cxn ang="0">
                <a:pos x="104" y="821"/>
              </a:cxn>
              <a:cxn ang="0">
                <a:pos x="119" y="792"/>
              </a:cxn>
              <a:cxn ang="0">
                <a:pos x="166" y="764"/>
              </a:cxn>
              <a:cxn ang="0">
                <a:pos x="295" y="736"/>
              </a:cxn>
              <a:cxn ang="0">
                <a:pos x="344" y="707"/>
              </a:cxn>
              <a:cxn ang="0">
                <a:pos x="370" y="679"/>
              </a:cxn>
              <a:cxn ang="0">
                <a:pos x="679" y="650"/>
              </a:cxn>
              <a:cxn ang="0">
                <a:pos x="1063" y="622"/>
              </a:cxn>
              <a:cxn ang="0">
                <a:pos x="1068" y="593"/>
              </a:cxn>
              <a:cxn ang="0">
                <a:pos x="1171" y="566"/>
              </a:cxn>
              <a:cxn ang="0">
                <a:pos x="1253" y="536"/>
              </a:cxn>
              <a:cxn ang="0">
                <a:pos x="1485" y="509"/>
              </a:cxn>
              <a:cxn ang="0">
                <a:pos x="1841" y="481"/>
              </a:cxn>
              <a:cxn ang="0">
                <a:pos x="2215" y="452"/>
              </a:cxn>
              <a:cxn ang="0">
                <a:pos x="2225" y="424"/>
              </a:cxn>
              <a:cxn ang="0">
                <a:pos x="2264" y="396"/>
              </a:cxn>
              <a:cxn ang="0">
                <a:pos x="2270" y="367"/>
              </a:cxn>
              <a:cxn ang="0">
                <a:pos x="2287" y="339"/>
              </a:cxn>
              <a:cxn ang="0">
                <a:pos x="2368" y="310"/>
              </a:cxn>
              <a:cxn ang="0">
                <a:pos x="2428" y="283"/>
              </a:cxn>
              <a:cxn ang="0">
                <a:pos x="2473" y="255"/>
              </a:cxn>
              <a:cxn ang="0">
                <a:pos x="2746" y="226"/>
              </a:cxn>
              <a:cxn ang="0">
                <a:pos x="2811" y="198"/>
              </a:cxn>
              <a:cxn ang="0">
                <a:pos x="2833" y="170"/>
              </a:cxn>
              <a:cxn ang="0">
                <a:pos x="3252" y="141"/>
              </a:cxn>
              <a:cxn ang="0">
                <a:pos x="3288" y="113"/>
              </a:cxn>
              <a:cxn ang="0">
                <a:pos x="3300" y="84"/>
              </a:cxn>
              <a:cxn ang="0">
                <a:pos x="3300" y="56"/>
              </a:cxn>
              <a:cxn ang="0">
                <a:pos x="3482" y="27"/>
              </a:cxn>
              <a:cxn ang="0">
                <a:pos x="3519" y="0"/>
              </a:cxn>
              <a:cxn ang="0">
                <a:pos x="3840" y="0"/>
              </a:cxn>
            </a:cxnLst>
            <a:rect l="0" t="0" r="r" b="b"/>
            <a:pathLst>
              <a:path w="3841" h="907">
                <a:moveTo>
                  <a:pt x="0" y="906"/>
                </a:moveTo>
                <a:lnTo>
                  <a:pt x="2" y="876"/>
                </a:lnTo>
                <a:lnTo>
                  <a:pt x="2" y="849"/>
                </a:lnTo>
                <a:lnTo>
                  <a:pt x="104" y="821"/>
                </a:lnTo>
                <a:lnTo>
                  <a:pt x="119" y="792"/>
                </a:lnTo>
                <a:lnTo>
                  <a:pt x="166" y="764"/>
                </a:lnTo>
                <a:lnTo>
                  <a:pt x="295" y="736"/>
                </a:lnTo>
                <a:lnTo>
                  <a:pt x="344" y="707"/>
                </a:lnTo>
                <a:lnTo>
                  <a:pt x="370" y="679"/>
                </a:lnTo>
                <a:lnTo>
                  <a:pt x="679" y="650"/>
                </a:lnTo>
                <a:lnTo>
                  <a:pt x="1063" y="622"/>
                </a:lnTo>
                <a:lnTo>
                  <a:pt x="1068" y="593"/>
                </a:lnTo>
                <a:lnTo>
                  <a:pt x="1171" y="566"/>
                </a:lnTo>
                <a:lnTo>
                  <a:pt x="1253" y="536"/>
                </a:lnTo>
                <a:lnTo>
                  <a:pt x="1485" y="509"/>
                </a:lnTo>
                <a:lnTo>
                  <a:pt x="1841" y="481"/>
                </a:lnTo>
                <a:lnTo>
                  <a:pt x="2215" y="452"/>
                </a:lnTo>
                <a:lnTo>
                  <a:pt x="2225" y="424"/>
                </a:lnTo>
                <a:lnTo>
                  <a:pt x="2264" y="396"/>
                </a:lnTo>
                <a:lnTo>
                  <a:pt x="2270" y="367"/>
                </a:lnTo>
                <a:lnTo>
                  <a:pt x="2287" y="339"/>
                </a:lnTo>
                <a:lnTo>
                  <a:pt x="2368" y="310"/>
                </a:lnTo>
                <a:lnTo>
                  <a:pt x="2428" y="283"/>
                </a:lnTo>
                <a:lnTo>
                  <a:pt x="2473" y="255"/>
                </a:lnTo>
                <a:lnTo>
                  <a:pt x="2746" y="226"/>
                </a:lnTo>
                <a:lnTo>
                  <a:pt x="2811" y="198"/>
                </a:lnTo>
                <a:lnTo>
                  <a:pt x="2833" y="170"/>
                </a:lnTo>
                <a:lnTo>
                  <a:pt x="3252" y="141"/>
                </a:lnTo>
                <a:lnTo>
                  <a:pt x="3288" y="113"/>
                </a:lnTo>
                <a:lnTo>
                  <a:pt x="3300" y="84"/>
                </a:lnTo>
                <a:lnTo>
                  <a:pt x="3300" y="56"/>
                </a:lnTo>
                <a:lnTo>
                  <a:pt x="3482" y="27"/>
                </a:lnTo>
                <a:lnTo>
                  <a:pt x="3519" y="0"/>
                </a:lnTo>
                <a:lnTo>
                  <a:pt x="3840" y="0"/>
                </a:lnTo>
              </a:path>
            </a:pathLst>
          </a:custGeom>
          <a:noFill/>
          <a:ln w="38100" cap="rnd" cmpd="sng">
            <a:solidFill>
              <a:srgbClr val="F35B1B"/>
            </a:solidFill>
            <a:prstDash val="solid"/>
            <a:round/>
            <a:headEnd type="none" w="sm" len="sm"/>
            <a:tailEnd type="none" w="sm" len="sm"/>
          </a:ln>
          <a:effectLst/>
        </p:spPr>
        <p:txBody>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352281" name="Line 25"/>
          <p:cNvSpPr>
            <a:spLocks noChangeShapeType="1"/>
          </p:cNvSpPr>
          <p:nvPr/>
        </p:nvSpPr>
        <p:spPr bwMode="auto">
          <a:xfrm>
            <a:off x="3192463" y="2066926"/>
            <a:ext cx="0" cy="3592513"/>
          </a:xfrm>
          <a:prstGeom prst="line">
            <a:avLst/>
          </a:prstGeom>
          <a:noFill/>
          <a:ln w="28575">
            <a:solidFill>
              <a:srgbClr val="070D1E"/>
            </a:solidFill>
            <a:round/>
            <a:headEnd type="none" w="sm" len="sm"/>
            <a:tailEnd type="none" w="sm" len="sm"/>
          </a:ln>
          <a:effec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352282" name="Line 26"/>
          <p:cNvSpPr>
            <a:spLocks noChangeShapeType="1"/>
          </p:cNvSpPr>
          <p:nvPr/>
        </p:nvSpPr>
        <p:spPr bwMode="auto">
          <a:xfrm>
            <a:off x="3192464" y="5659438"/>
            <a:ext cx="6276975" cy="0"/>
          </a:xfrm>
          <a:prstGeom prst="line">
            <a:avLst/>
          </a:prstGeom>
          <a:noFill/>
          <a:ln w="28575">
            <a:solidFill>
              <a:srgbClr val="070D1E"/>
            </a:solidFill>
            <a:round/>
            <a:headEnd type="none" w="sm" len="sm"/>
            <a:tailEnd type="none" w="sm" len="sm"/>
          </a:ln>
          <a:effec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352283" name="Freeform 27"/>
          <p:cNvSpPr>
            <a:spLocks/>
          </p:cNvSpPr>
          <p:nvPr/>
        </p:nvSpPr>
        <p:spPr bwMode="auto">
          <a:xfrm>
            <a:off x="6350000" y="5662614"/>
            <a:ext cx="1588" cy="58737"/>
          </a:xfrm>
          <a:custGeom>
            <a:avLst/>
            <a:gdLst/>
            <a:ahLst/>
            <a:cxnLst>
              <a:cxn ang="0">
                <a:pos x="0" y="0"/>
              </a:cxn>
              <a:cxn ang="0">
                <a:pos x="0" y="41"/>
              </a:cxn>
              <a:cxn ang="0">
                <a:pos x="0" y="41"/>
              </a:cxn>
              <a:cxn ang="0">
                <a:pos x="0" y="0"/>
              </a:cxn>
              <a:cxn ang="0">
                <a:pos x="0" y="0"/>
              </a:cxn>
            </a:cxnLst>
            <a:rect l="0" t="0" r="r" b="b"/>
            <a:pathLst>
              <a:path w="1" h="42">
                <a:moveTo>
                  <a:pt x="0" y="0"/>
                </a:moveTo>
                <a:lnTo>
                  <a:pt x="0" y="41"/>
                </a:lnTo>
                <a:lnTo>
                  <a:pt x="0" y="41"/>
                </a:lnTo>
                <a:lnTo>
                  <a:pt x="0" y="0"/>
                </a:lnTo>
                <a:lnTo>
                  <a:pt x="0" y="0"/>
                </a:lnTo>
              </a:path>
            </a:pathLst>
          </a:custGeom>
          <a:solidFill>
            <a:srgbClr val="FFFFFF"/>
          </a:solidFill>
          <a:ln w="12700" cap="rnd" cmpd="sng">
            <a:solidFill>
              <a:srgbClr val="FFFFFF"/>
            </a:solidFill>
            <a:prstDash val="solid"/>
            <a:round/>
            <a:headEnd/>
            <a:tailEnd/>
          </a:ln>
          <a:effectLst/>
        </p:spPr>
        <p:txBody>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352284" name="Freeform 28"/>
          <p:cNvSpPr>
            <a:spLocks/>
          </p:cNvSpPr>
          <p:nvPr/>
        </p:nvSpPr>
        <p:spPr bwMode="auto">
          <a:xfrm>
            <a:off x="4805364" y="5662614"/>
            <a:ext cx="1587" cy="58737"/>
          </a:xfrm>
          <a:custGeom>
            <a:avLst/>
            <a:gdLst/>
            <a:ahLst/>
            <a:cxnLst>
              <a:cxn ang="0">
                <a:pos x="0" y="0"/>
              </a:cxn>
              <a:cxn ang="0">
                <a:pos x="0" y="41"/>
              </a:cxn>
              <a:cxn ang="0">
                <a:pos x="0" y="41"/>
              </a:cxn>
              <a:cxn ang="0">
                <a:pos x="0" y="0"/>
              </a:cxn>
              <a:cxn ang="0">
                <a:pos x="0" y="0"/>
              </a:cxn>
            </a:cxnLst>
            <a:rect l="0" t="0" r="r" b="b"/>
            <a:pathLst>
              <a:path w="1" h="42">
                <a:moveTo>
                  <a:pt x="0" y="0"/>
                </a:moveTo>
                <a:lnTo>
                  <a:pt x="0" y="41"/>
                </a:lnTo>
                <a:lnTo>
                  <a:pt x="0" y="41"/>
                </a:lnTo>
                <a:lnTo>
                  <a:pt x="0" y="0"/>
                </a:lnTo>
                <a:lnTo>
                  <a:pt x="0" y="0"/>
                </a:lnTo>
              </a:path>
            </a:pathLst>
          </a:custGeom>
          <a:solidFill>
            <a:srgbClr val="FFFFFF"/>
          </a:solidFill>
          <a:ln w="12700" cap="rnd" cmpd="sng">
            <a:solidFill>
              <a:srgbClr val="FFFFFF"/>
            </a:solidFill>
            <a:prstDash val="solid"/>
            <a:round/>
            <a:headEnd/>
            <a:tailEnd/>
          </a:ln>
          <a:effectLst/>
        </p:spPr>
        <p:txBody>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352285" name="Freeform 29"/>
          <p:cNvSpPr>
            <a:spLocks/>
          </p:cNvSpPr>
          <p:nvPr/>
        </p:nvSpPr>
        <p:spPr bwMode="auto">
          <a:xfrm>
            <a:off x="3255964" y="5667375"/>
            <a:ext cx="1587" cy="58738"/>
          </a:xfrm>
          <a:custGeom>
            <a:avLst/>
            <a:gdLst/>
            <a:ahLst/>
            <a:cxnLst>
              <a:cxn ang="0">
                <a:pos x="0" y="0"/>
              </a:cxn>
              <a:cxn ang="0">
                <a:pos x="0" y="41"/>
              </a:cxn>
              <a:cxn ang="0">
                <a:pos x="0" y="41"/>
              </a:cxn>
              <a:cxn ang="0">
                <a:pos x="0" y="0"/>
              </a:cxn>
              <a:cxn ang="0">
                <a:pos x="0" y="0"/>
              </a:cxn>
            </a:cxnLst>
            <a:rect l="0" t="0" r="r" b="b"/>
            <a:pathLst>
              <a:path w="1" h="42">
                <a:moveTo>
                  <a:pt x="0" y="0"/>
                </a:moveTo>
                <a:lnTo>
                  <a:pt x="0" y="41"/>
                </a:lnTo>
                <a:lnTo>
                  <a:pt x="0" y="41"/>
                </a:lnTo>
                <a:lnTo>
                  <a:pt x="0" y="0"/>
                </a:lnTo>
                <a:lnTo>
                  <a:pt x="0" y="0"/>
                </a:lnTo>
              </a:path>
            </a:pathLst>
          </a:custGeom>
          <a:solidFill>
            <a:srgbClr val="FFFFFF"/>
          </a:solidFill>
          <a:ln w="12700" cap="rnd" cmpd="sng">
            <a:solidFill>
              <a:srgbClr val="FFFFFF"/>
            </a:solidFill>
            <a:prstDash val="solid"/>
            <a:round/>
            <a:headEnd/>
            <a:tailEnd/>
          </a:ln>
          <a:effectLst/>
        </p:spPr>
        <p:txBody>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352286" name="Freeform 30"/>
          <p:cNvSpPr>
            <a:spLocks/>
          </p:cNvSpPr>
          <p:nvPr/>
        </p:nvSpPr>
        <p:spPr bwMode="auto">
          <a:xfrm>
            <a:off x="3151188" y="5632450"/>
            <a:ext cx="42862" cy="1588"/>
          </a:xfrm>
          <a:custGeom>
            <a:avLst/>
            <a:gdLst/>
            <a:ahLst/>
            <a:cxnLst>
              <a:cxn ang="0">
                <a:pos x="29" y="0"/>
              </a:cxn>
              <a:cxn ang="0">
                <a:pos x="0" y="0"/>
              </a:cxn>
              <a:cxn ang="0">
                <a:pos x="0" y="0"/>
              </a:cxn>
              <a:cxn ang="0">
                <a:pos x="29" y="0"/>
              </a:cxn>
              <a:cxn ang="0">
                <a:pos x="29" y="0"/>
              </a:cxn>
            </a:cxnLst>
            <a:rect l="0" t="0" r="r" b="b"/>
            <a:pathLst>
              <a:path w="30" h="1">
                <a:moveTo>
                  <a:pt x="29" y="0"/>
                </a:moveTo>
                <a:lnTo>
                  <a:pt x="0" y="0"/>
                </a:lnTo>
                <a:lnTo>
                  <a:pt x="0" y="0"/>
                </a:lnTo>
                <a:lnTo>
                  <a:pt x="29" y="0"/>
                </a:lnTo>
                <a:lnTo>
                  <a:pt x="29" y="0"/>
                </a:lnTo>
              </a:path>
            </a:pathLst>
          </a:custGeom>
          <a:solidFill>
            <a:srgbClr val="FFFFFF"/>
          </a:solidFill>
          <a:ln w="12700" cap="rnd" cmpd="sng">
            <a:solidFill>
              <a:srgbClr val="FFFFFF"/>
            </a:solidFill>
            <a:prstDash val="solid"/>
            <a:round/>
            <a:headEnd/>
            <a:tailEnd/>
          </a:ln>
          <a:effectLst/>
        </p:spPr>
        <p:txBody>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352287" name="Freeform 31"/>
          <p:cNvSpPr>
            <a:spLocks/>
          </p:cNvSpPr>
          <p:nvPr/>
        </p:nvSpPr>
        <p:spPr bwMode="auto">
          <a:xfrm>
            <a:off x="3151188" y="2089150"/>
            <a:ext cx="42862" cy="1588"/>
          </a:xfrm>
          <a:custGeom>
            <a:avLst/>
            <a:gdLst/>
            <a:ahLst/>
            <a:cxnLst>
              <a:cxn ang="0">
                <a:pos x="29" y="0"/>
              </a:cxn>
              <a:cxn ang="0">
                <a:pos x="0" y="0"/>
              </a:cxn>
              <a:cxn ang="0">
                <a:pos x="0" y="0"/>
              </a:cxn>
              <a:cxn ang="0">
                <a:pos x="29" y="0"/>
              </a:cxn>
              <a:cxn ang="0">
                <a:pos x="29" y="0"/>
              </a:cxn>
            </a:cxnLst>
            <a:rect l="0" t="0" r="r" b="b"/>
            <a:pathLst>
              <a:path w="30" h="1">
                <a:moveTo>
                  <a:pt x="29" y="0"/>
                </a:moveTo>
                <a:lnTo>
                  <a:pt x="0" y="0"/>
                </a:lnTo>
                <a:lnTo>
                  <a:pt x="0" y="0"/>
                </a:lnTo>
                <a:lnTo>
                  <a:pt x="29" y="0"/>
                </a:lnTo>
                <a:lnTo>
                  <a:pt x="29" y="0"/>
                </a:lnTo>
              </a:path>
            </a:pathLst>
          </a:custGeom>
          <a:solidFill>
            <a:srgbClr val="FFFFFF"/>
          </a:solidFill>
          <a:ln w="12700" cap="rnd" cmpd="sng">
            <a:solidFill>
              <a:srgbClr val="FFFFFF"/>
            </a:solidFill>
            <a:prstDash val="solid"/>
            <a:round/>
            <a:headEnd/>
            <a:tailEnd/>
          </a:ln>
          <a:effectLst/>
        </p:spPr>
        <p:txBody>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panose="020B0604020202020204" pitchFamily="34" charset="0"/>
              <a:ea typeface="MS PGothic" panose="020B0600070205080204" pitchFamily="34" charset="-128"/>
              <a:cs typeface="+mn-cs"/>
            </a:endParaRPr>
          </a:p>
        </p:txBody>
      </p:sp>
      <p:sp>
        <p:nvSpPr>
          <p:cNvPr id="109602" name="TextBox 33"/>
          <p:cNvSpPr txBox="1">
            <a:spLocks noChangeArrowheads="1"/>
          </p:cNvSpPr>
          <p:nvPr/>
        </p:nvSpPr>
        <p:spPr bwMode="auto">
          <a:xfrm>
            <a:off x="7750176" y="6283325"/>
            <a:ext cx="26844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panose="020B0604020202020204" pitchFamily="34" charset="0"/>
                <a:ea typeface="MS PGothic" panose="020B0600070205080204" pitchFamily="34" charset="-128"/>
              </a:defRPr>
            </a:lvl1pPr>
            <a:lvl2pPr marL="742950" indent="-285750">
              <a:defRPr sz="2400">
                <a:solidFill>
                  <a:schemeClr val="tx1"/>
                </a:solidFill>
                <a:latin typeface="Helvetica" panose="020B0604020202020204" pitchFamily="34" charset="0"/>
                <a:ea typeface="MS PGothic" panose="020B0600070205080204" pitchFamily="34" charset="-128"/>
              </a:defRPr>
            </a:lvl2pPr>
            <a:lvl3pPr marL="1143000" indent="-228600">
              <a:defRPr sz="2400">
                <a:solidFill>
                  <a:schemeClr val="tx1"/>
                </a:solidFill>
                <a:latin typeface="Helvetica" panose="020B0604020202020204" pitchFamily="34" charset="0"/>
                <a:ea typeface="MS PGothic" panose="020B0600070205080204" pitchFamily="34" charset="-128"/>
              </a:defRPr>
            </a:lvl3pPr>
            <a:lvl4pPr marL="1600200" indent="-228600">
              <a:defRPr sz="2400">
                <a:solidFill>
                  <a:schemeClr val="tx1"/>
                </a:solidFill>
                <a:latin typeface="Helvetica" panose="020B0604020202020204" pitchFamily="34" charset="0"/>
                <a:ea typeface="MS PGothic" panose="020B0600070205080204" pitchFamily="34" charset="-128"/>
              </a:defRPr>
            </a:lvl4pPr>
            <a:lvl5pPr marL="2057400" indent="-22860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srgbClr val="070D1E"/>
                </a:solidFill>
                <a:effectLst/>
                <a:uLnTx/>
                <a:uFillTx/>
                <a:latin typeface="Helvetica" panose="020B0604020202020204" pitchFamily="34" charset="0"/>
                <a:ea typeface="MS PGothic" panose="020B0600070205080204" pitchFamily="34" charset="-128"/>
                <a:cs typeface="+mn-cs"/>
              </a:rPr>
              <a:t>Ettinger</a:t>
            </a:r>
            <a:r>
              <a:rPr kumimoji="0" lang="en-US" altLang="en-US" sz="2000" b="0" i="0" u="none" strike="noStrike" kern="1200" cap="none" spc="0" normalizeH="0" baseline="0" noProof="0" dirty="0">
                <a:ln>
                  <a:noFill/>
                </a:ln>
                <a:solidFill>
                  <a:srgbClr val="070D1E"/>
                </a:solidFill>
                <a:effectLst/>
                <a:uLnTx/>
                <a:uFillTx/>
                <a:latin typeface="Helvetica" panose="020B0604020202020204" pitchFamily="34" charset="0"/>
                <a:ea typeface="MS PGothic" panose="020B0600070205080204" pitchFamily="34" charset="-128"/>
                <a:cs typeface="+mn-cs"/>
              </a:rPr>
              <a:t> JAMA 1999</a:t>
            </a:r>
          </a:p>
        </p:txBody>
      </p:sp>
      <p:sp>
        <p:nvSpPr>
          <p:cNvPr id="2" name="TextBox 1"/>
          <p:cNvSpPr txBox="1"/>
          <p:nvPr/>
        </p:nvSpPr>
        <p:spPr>
          <a:xfrm>
            <a:off x="1631661" y="0"/>
            <a:ext cx="9430328"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070D1E"/>
                </a:solidFill>
                <a:effectLst/>
                <a:uLnTx/>
                <a:uFillTx/>
                <a:latin typeface="Helvetica" panose="020B0604020202020204" pitchFamily="34" charset="0"/>
                <a:ea typeface="MS PGothic" panose="020B0600070205080204" pitchFamily="34" charset="-128"/>
                <a:cs typeface="+mn-cs"/>
              </a:rPr>
              <a:t>Raloxifene</a:t>
            </a:r>
            <a:r>
              <a:rPr kumimoji="0" lang="en-US" sz="3600" b="0" i="0" u="none" strike="noStrike" kern="1200" cap="none" spc="0" normalizeH="0" baseline="0" noProof="0" dirty="0">
                <a:ln>
                  <a:noFill/>
                </a:ln>
                <a:solidFill>
                  <a:srgbClr val="070D1E"/>
                </a:solidFill>
                <a:effectLst/>
                <a:uLnTx/>
                <a:uFillTx/>
                <a:latin typeface="Helvetica" panose="020B0604020202020204" pitchFamily="34" charset="0"/>
                <a:ea typeface="MS PGothic" panose="020B0600070205080204" pitchFamily="34" charset="-128"/>
                <a:cs typeface="+mn-cs"/>
              </a:rPr>
              <a:t> and Risk of Breast Cancer (MORE Trial)</a:t>
            </a:r>
          </a:p>
        </p:txBody>
      </p:sp>
      <p:sp>
        <p:nvSpPr>
          <p:cNvPr id="3" name="TextBox 2"/>
          <p:cNvSpPr txBox="1"/>
          <p:nvPr/>
        </p:nvSpPr>
        <p:spPr>
          <a:xfrm rot="16200000">
            <a:off x="888050" y="3632350"/>
            <a:ext cx="26645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70D1E"/>
                </a:solidFill>
                <a:effectLst/>
                <a:uLnTx/>
                <a:uFillTx/>
                <a:latin typeface="Helvetica" panose="020B0604020202020204" pitchFamily="34" charset="0"/>
                <a:ea typeface="MS PGothic" panose="020B0600070205080204" pitchFamily="34" charset="-128"/>
                <a:cs typeface="+mn-cs"/>
              </a:rPr>
              <a:t>% of Participants  </a:t>
            </a:r>
          </a:p>
        </p:txBody>
      </p:sp>
      <p:sp>
        <p:nvSpPr>
          <p:cNvPr id="37" name="TextBox 36"/>
          <p:cNvSpPr txBox="1"/>
          <p:nvPr/>
        </p:nvSpPr>
        <p:spPr>
          <a:xfrm>
            <a:off x="5302744" y="2423922"/>
            <a:ext cx="1999265"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70D1E"/>
                </a:solidFill>
                <a:effectLst/>
                <a:uLnTx/>
                <a:uFillTx/>
                <a:latin typeface="Helvetica" panose="020B0604020202020204" pitchFamily="34" charset="0"/>
                <a:ea typeface="MS PGothic" panose="020B0600070205080204" pitchFamily="34" charset="-128"/>
                <a:cs typeface="+mn-cs"/>
              </a:rPr>
              <a:t>Placebo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70D1E"/>
                </a:solidFill>
                <a:effectLst/>
                <a:uLnTx/>
                <a:uFillTx/>
                <a:latin typeface="Helvetica" panose="020B0604020202020204" pitchFamily="34" charset="0"/>
                <a:ea typeface="MS PGothic" panose="020B0600070205080204" pitchFamily="34" charset="-128"/>
                <a:cs typeface="+mn-cs"/>
              </a:rPr>
              <a:t>3.8 per 1,000</a:t>
            </a:r>
          </a:p>
        </p:txBody>
      </p:sp>
      <p:sp>
        <p:nvSpPr>
          <p:cNvPr id="38" name="TextBox 37"/>
          <p:cNvSpPr txBox="1"/>
          <p:nvPr/>
        </p:nvSpPr>
        <p:spPr>
          <a:xfrm>
            <a:off x="8545679" y="2970817"/>
            <a:ext cx="2066591"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70D1E"/>
                </a:solidFill>
                <a:effectLst/>
                <a:uLnTx/>
                <a:uFillTx/>
                <a:latin typeface="Helvetica" panose="020B0604020202020204" pitchFamily="34" charset="0"/>
                <a:ea typeface="MS PGothic" panose="020B0600070205080204" pitchFamily="34" charset="-128"/>
                <a:cs typeface="+mn-cs"/>
              </a:rPr>
              <a:t>P &lt;0.001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70D1E"/>
                </a:solidFill>
                <a:effectLst/>
                <a:uLnTx/>
                <a:uFillTx/>
                <a:latin typeface="Helvetica" panose="020B0604020202020204" pitchFamily="34" charset="0"/>
                <a:ea typeface="MS PGothic" panose="020B0600070205080204" pitchFamily="34" charset="-128"/>
                <a:cs typeface="+mn-cs"/>
              </a:rPr>
              <a:t>(log rank test)</a:t>
            </a:r>
          </a:p>
        </p:txBody>
      </p:sp>
      <p:sp>
        <p:nvSpPr>
          <p:cNvPr id="39" name="TextBox 38"/>
          <p:cNvSpPr txBox="1"/>
          <p:nvPr/>
        </p:nvSpPr>
        <p:spPr>
          <a:xfrm>
            <a:off x="8035926" y="4435962"/>
            <a:ext cx="1999265"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70D1E"/>
                </a:solidFill>
                <a:effectLst/>
                <a:uLnTx/>
                <a:uFillTx/>
                <a:latin typeface="Helvetica" panose="020B0604020202020204" pitchFamily="34" charset="0"/>
                <a:ea typeface="MS PGothic" panose="020B0600070205080204" pitchFamily="34" charset="-128"/>
                <a:cs typeface="+mn-cs"/>
              </a:rPr>
              <a:t>Raloxifene</a:t>
            </a:r>
            <a:endParaRPr kumimoji="0" lang="en-US" sz="2400" b="0" i="0" u="none" strike="noStrike" kern="1200" cap="none" spc="0" normalizeH="0" baseline="0" noProof="0" dirty="0">
              <a:ln>
                <a:noFill/>
              </a:ln>
              <a:solidFill>
                <a:srgbClr val="070D1E"/>
              </a:solidFill>
              <a:effectLst/>
              <a:uLnTx/>
              <a:uFillTx/>
              <a:latin typeface="Helvetica"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70D1E"/>
                </a:solidFill>
                <a:effectLst/>
                <a:uLnTx/>
                <a:uFillTx/>
                <a:latin typeface="Helvetica" panose="020B0604020202020204" pitchFamily="34" charset="0"/>
                <a:ea typeface="MS PGothic" panose="020B0600070205080204" pitchFamily="34" charset="-128"/>
                <a:cs typeface="+mn-cs"/>
              </a:rPr>
              <a:t>1.7 per 1,000</a:t>
            </a:r>
          </a:p>
        </p:txBody>
      </p:sp>
      <p:sp>
        <p:nvSpPr>
          <p:cNvPr id="40" name="TextBox 39"/>
          <p:cNvSpPr txBox="1"/>
          <p:nvPr/>
        </p:nvSpPr>
        <p:spPr>
          <a:xfrm>
            <a:off x="5531779" y="6214687"/>
            <a:ext cx="961097"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70D1E"/>
                </a:solidFill>
                <a:effectLst/>
                <a:uLnTx/>
                <a:uFillTx/>
                <a:latin typeface="Helvetica" panose="020B0604020202020204" pitchFamily="34" charset="0"/>
                <a:ea typeface="MS PGothic" panose="020B0600070205080204" pitchFamily="34" charset="-128"/>
                <a:cs typeface="+mn-cs"/>
              </a:rPr>
              <a:t>Years</a:t>
            </a:r>
          </a:p>
        </p:txBody>
      </p:sp>
    </p:spTree>
    <p:extLst>
      <p:ext uri="{BB962C8B-B14F-4D97-AF65-F5344CB8AC3E}">
        <p14:creationId xmlns:p14="http://schemas.microsoft.com/office/powerpoint/2010/main" val="1109481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981200" y="2719388"/>
            <a:ext cx="9132888" cy="1143000"/>
          </a:xfrm>
        </p:spPr>
        <p:txBody>
          <a:bodyPr/>
          <a:lstStyle/>
          <a:p>
            <a:pPr eaLnBrk="1" hangingPunct="1"/>
            <a:r>
              <a:rPr lang="en-US" altLang="en-US">
                <a:latin typeface="Arial" panose="020B0604020202020204" pitchFamily="34" charset="0"/>
              </a:rPr>
              <a:t>Outcomes and Endpoints		</a:t>
            </a:r>
          </a:p>
        </p:txBody>
      </p:sp>
      <p:sp>
        <p:nvSpPr>
          <p:cNvPr id="65539" name="Content Placeholder 1"/>
          <p:cNvSpPr>
            <a:spLocks noGrp="1"/>
          </p:cNvSpPr>
          <p:nvPr>
            <p:ph idx="1"/>
          </p:nvPr>
        </p:nvSpPr>
        <p:spPr/>
        <p:txBody>
          <a:bodyPr/>
          <a:lstStyle/>
          <a:p>
            <a:endParaRPr lang="en-US" altLang="en-US"/>
          </a:p>
        </p:txBody>
      </p:sp>
    </p:spTree>
    <p:extLst>
      <p:ext uri="{BB962C8B-B14F-4D97-AF65-F5344CB8AC3E}">
        <p14:creationId xmlns:p14="http://schemas.microsoft.com/office/powerpoint/2010/main" val="2048792673"/>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4"/>
          <p:cNvSpPr>
            <a:spLocks noGrp="1"/>
          </p:cNvSpPr>
          <p:nvPr>
            <p:ph type="title"/>
          </p:nvPr>
        </p:nvSpPr>
        <p:spPr/>
        <p:txBody>
          <a:bodyPr/>
          <a:lstStyle/>
          <a:p>
            <a:pPr eaLnBrk="1" hangingPunct="1"/>
            <a:r>
              <a:rPr lang="en-US" altLang="en-US" dirty="0"/>
              <a:t>Vertebral fracture and Breast Cancer as </a:t>
            </a:r>
            <a:r>
              <a:rPr lang="en-US" altLang="en-US" dirty="0" err="1"/>
              <a:t>Ourcomes</a:t>
            </a:r>
            <a:r>
              <a:rPr lang="en-US" altLang="en-US" dirty="0" smtClean="0"/>
              <a:t>: </a:t>
            </a:r>
            <a:r>
              <a:rPr lang="en-US" altLang="en-US" dirty="0" err="1"/>
              <a:t>Raloxifene</a:t>
            </a:r>
            <a:endParaRPr lang="en-US" altLang="en-US" dirty="0"/>
          </a:p>
        </p:txBody>
      </p:sp>
      <p:sp>
        <p:nvSpPr>
          <p:cNvPr id="108547" name="Content Placeholder 5"/>
          <p:cNvSpPr>
            <a:spLocks noGrp="1"/>
          </p:cNvSpPr>
          <p:nvPr>
            <p:ph idx="1"/>
          </p:nvPr>
        </p:nvSpPr>
        <p:spPr/>
        <p:txBody>
          <a:bodyPr/>
          <a:lstStyle/>
          <a:p>
            <a:pPr eaLnBrk="1" hangingPunct="1"/>
            <a:r>
              <a:rPr lang="en-US" altLang="en-US" dirty="0"/>
              <a:t>In a large trial (MORE) of </a:t>
            </a:r>
            <a:r>
              <a:rPr lang="en-US" altLang="en-US" dirty="0" err="1"/>
              <a:t>Raloxifene</a:t>
            </a:r>
            <a:r>
              <a:rPr lang="en-US" altLang="en-US" dirty="0"/>
              <a:t> for osteoporosis, significant reduction in vertebral fracture (primary endpoint</a:t>
            </a:r>
            <a:r>
              <a:rPr lang="en-US" altLang="en-US" dirty="0" smtClean="0"/>
              <a:t>)</a:t>
            </a:r>
          </a:p>
          <a:p>
            <a:pPr eaLnBrk="1" hangingPunct="1"/>
            <a:endParaRPr lang="en-US" altLang="en-US" dirty="0"/>
          </a:p>
          <a:p>
            <a:pPr eaLnBrk="1" hangingPunct="1"/>
            <a:r>
              <a:rPr lang="en-US" altLang="en-US" dirty="0" err="1" smtClean="0"/>
              <a:t>Raloxifene</a:t>
            </a:r>
            <a:r>
              <a:rPr lang="en-US" altLang="en-US" dirty="0" smtClean="0"/>
              <a:t> </a:t>
            </a:r>
            <a:r>
              <a:rPr lang="en-US" altLang="en-US" dirty="0"/>
              <a:t>partially blocks the estrogen receptor and a 70% reduction in a </a:t>
            </a:r>
            <a:r>
              <a:rPr lang="en-US" altLang="en-US" u="sng" dirty="0"/>
              <a:t>secondary endpoint </a:t>
            </a:r>
            <a:r>
              <a:rPr lang="en-US" altLang="en-US" dirty="0"/>
              <a:t>of risk of ER+ breast cancer (p&lt;.001)</a:t>
            </a:r>
          </a:p>
          <a:p>
            <a:pPr eaLnBrk="1" hangingPunct="1"/>
            <a:r>
              <a:rPr lang="en-US" altLang="en-US" dirty="0"/>
              <a:t>FDA did not allow breast cancer as an indication for treatment</a:t>
            </a:r>
          </a:p>
          <a:p>
            <a:pPr eaLnBrk="1" hangingPunct="1"/>
            <a:r>
              <a:rPr lang="en-US" altLang="en-US" dirty="0"/>
              <a:t>A second trial was needed</a:t>
            </a:r>
          </a:p>
        </p:txBody>
      </p:sp>
      <p:sp>
        <p:nvSpPr>
          <p:cNvPr id="108548" name="TextBox 1"/>
          <p:cNvSpPr txBox="1">
            <a:spLocks noChangeArrowheads="1"/>
          </p:cNvSpPr>
          <p:nvPr/>
        </p:nvSpPr>
        <p:spPr bwMode="auto">
          <a:xfrm>
            <a:off x="7750176" y="6283325"/>
            <a:ext cx="26844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Helvetica" panose="020B0604020202020204" pitchFamily="34" charset="0"/>
                <a:ea typeface="MS PGothic" panose="020B0600070205080204" pitchFamily="34" charset="-128"/>
                <a:cs typeface="+mn-cs"/>
              </a:rPr>
              <a:t>Ettinger JAMA 1999</a:t>
            </a:r>
          </a:p>
        </p:txBody>
      </p:sp>
    </p:spTree>
    <p:extLst>
      <p:ext uri="{BB962C8B-B14F-4D97-AF65-F5344CB8AC3E}">
        <p14:creationId xmlns:p14="http://schemas.microsoft.com/office/powerpoint/2010/main" val="3262458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4"/>
          <p:cNvSpPr>
            <a:spLocks noGrp="1"/>
          </p:cNvSpPr>
          <p:nvPr>
            <p:ph type="title"/>
          </p:nvPr>
        </p:nvSpPr>
        <p:spPr/>
        <p:txBody>
          <a:bodyPr/>
          <a:lstStyle/>
          <a:p>
            <a:pPr eaLnBrk="1" hangingPunct="1"/>
            <a:r>
              <a:rPr lang="en-US" altLang="en-US"/>
              <a:t>Co-primary endpoints</a:t>
            </a:r>
          </a:p>
        </p:txBody>
      </p:sp>
      <p:sp>
        <p:nvSpPr>
          <p:cNvPr id="110595" name="Content Placeholder 5"/>
          <p:cNvSpPr>
            <a:spLocks noGrp="1"/>
          </p:cNvSpPr>
          <p:nvPr>
            <p:ph idx="1"/>
          </p:nvPr>
        </p:nvSpPr>
        <p:spPr/>
        <p:txBody>
          <a:bodyPr/>
          <a:lstStyle/>
          <a:p>
            <a:pPr eaLnBrk="1" hangingPunct="1"/>
            <a:r>
              <a:rPr lang="en-US" altLang="en-US" dirty="0"/>
              <a:t>How to allow testing more than one potential benefit of a treatment while maintaining overall alpha=0.05?</a:t>
            </a:r>
          </a:p>
          <a:p>
            <a:pPr eaLnBrk="1" hangingPunct="1"/>
            <a:r>
              <a:rPr lang="en-US" altLang="en-US" dirty="0"/>
              <a:t>Two main approaches</a:t>
            </a:r>
          </a:p>
          <a:p>
            <a:pPr lvl="1" eaLnBrk="1" hangingPunct="1"/>
            <a:r>
              <a:rPr lang="en-US" altLang="en-US" dirty="0"/>
              <a:t>Splitting alpha</a:t>
            </a:r>
          </a:p>
          <a:p>
            <a:pPr lvl="1" eaLnBrk="1" hangingPunct="1"/>
            <a:r>
              <a:rPr lang="en-US" altLang="en-US" dirty="0"/>
              <a:t>Gated, or stepwise, testing of statistical </a:t>
            </a:r>
            <a:r>
              <a:rPr lang="en-US" altLang="en-US" dirty="0" smtClean="0"/>
              <a:t>significance</a:t>
            </a:r>
          </a:p>
          <a:p>
            <a:pPr eaLnBrk="1" hangingPunct="1"/>
            <a:endParaRPr lang="en-US" altLang="en-US" dirty="0"/>
          </a:p>
        </p:txBody>
      </p:sp>
    </p:spTree>
    <p:extLst>
      <p:ext uri="{BB962C8B-B14F-4D97-AF65-F5344CB8AC3E}">
        <p14:creationId xmlns:p14="http://schemas.microsoft.com/office/powerpoint/2010/main" val="748328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4"/>
          <p:cNvSpPr>
            <a:spLocks noGrp="1"/>
          </p:cNvSpPr>
          <p:nvPr>
            <p:ph type="title"/>
          </p:nvPr>
        </p:nvSpPr>
        <p:spPr>
          <a:xfrm>
            <a:off x="609600" y="-165797"/>
            <a:ext cx="10972800" cy="1143000"/>
          </a:xfrm>
        </p:spPr>
        <p:txBody>
          <a:bodyPr/>
          <a:lstStyle/>
          <a:p>
            <a:pPr eaLnBrk="1" hangingPunct="1"/>
            <a:r>
              <a:rPr lang="en-US" altLang="en-US" dirty="0"/>
              <a:t>“Splitting alpha”</a:t>
            </a:r>
          </a:p>
        </p:txBody>
      </p:sp>
      <p:sp>
        <p:nvSpPr>
          <p:cNvPr id="111619" name="Content Placeholder 5"/>
          <p:cNvSpPr>
            <a:spLocks noGrp="1"/>
          </p:cNvSpPr>
          <p:nvPr>
            <p:ph idx="1"/>
          </p:nvPr>
        </p:nvSpPr>
        <p:spPr>
          <a:xfrm>
            <a:off x="0" y="625511"/>
            <a:ext cx="12620730" cy="4525963"/>
          </a:xfrm>
        </p:spPr>
        <p:txBody>
          <a:bodyPr/>
          <a:lstStyle/>
          <a:p>
            <a:pPr eaLnBrk="1" hangingPunct="1"/>
            <a:r>
              <a:rPr lang="en-US" altLang="en-US" dirty="0"/>
              <a:t>The overall level of statistical significance for “benefit” is maintained at P&lt;0.05</a:t>
            </a:r>
          </a:p>
          <a:p>
            <a:pPr eaLnBrk="1" hangingPunct="1"/>
            <a:r>
              <a:rPr lang="en-US" altLang="en-US" dirty="0"/>
              <a:t>The 0.05 can be divided, in an additive way, between endpoints ala </a:t>
            </a:r>
            <a:r>
              <a:rPr lang="en-US" altLang="en-US" dirty="0" err="1" smtClean="0"/>
              <a:t>Bonferonni</a:t>
            </a:r>
            <a:endParaRPr lang="en-US" altLang="en-US" dirty="0" smtClean="0"/>
          </a:p>
          <a:p>
            <a:pPr lvl="1" eaLnBrk="1" hangingPunct="1">
              <a:spcBef>
                <a:spcPts val="0"/>
              </a:spcBef>
            </a:pPr>
            <a:r>
              <a:rPr lang="en-US" altLang="en-US" dirty="0" smtClean="0"/>
              <a:t>Usually 0.025 for each endpoint</a:t>
            </a:r>
          </a:p>
          <a:p>
            <a:pPr eaLnBrk="1" hangingPunct="1"/>
            <a:r>
              <a:rPr lang="en-US" altLang="en-US" dirty="0" err="1" smtClean="0"/>
              <a:t>Coulda</a:t>
            </a:r>
            <a:r>
              <a:rPr lang="en-US" altLang="en-US" dirty="0" smtClean="0"/>
              <a:t> done in </a:t>
            </a:r>
            <a:r>
              <a:rPr lang="en-US" altLang="en-US" dirty="0" err="1" smtClean="0"/>
              <a:t>Raloxifene</a:t>
            </a:r>
            <a:r>
              <a:rPr lang="en-US" altLang="en-US" dirty="0" smtClean="0"/>
              <a:t> trial:</a:t>
            </a:r>
          </a:p>
          <a:p>
            <a:pPr eaLnBrk="1" hangingPunct="1"/>
            <a:r>
              <a:rPr lang="en-US" altLang="en-US" dirty="0" smtClean="0"/>
              <a:t>Vertebral </a:t>
            </a:r>
            <a:r>
              <a:rPr lang="en-US" altLang="en-US" dirty="0"/>
              <a:t>fracture: significant if P&lt;0.04</a:t>
            </a:r>
          </a:p>
          <a:p>
            <a:pPr lvl="1" eaLnBrk="1" hangingPunct="1"/>
            <a:r>
              <a:rPr lang="en-US" altLang="en-US" dirty="0"/>
              <a:t>More lenient it requires less power to achieve that level</a:t>
            </a:r>
          </a:p>
          <a:p>
            <a:pPr eaLnBrk="1" hangingPunct="1"/>
            <a:r>
              <a:rPr lang="en-US" altLang="en-US" dirty="0"/>
              <a:t>Breast cancer: significant if P&lt;0.01</a:t>
            </a:r>
          </a:p>
          <a:p>
            <a:pPr lvl="1" eaLnBrk="1" hangingPunct="1"/>
            <a:r>
              <a:rPr lang="en-US" altLang="en-US" dirty="0"/>
              <a:t>More stringent because it requires less power</a:t>
            </a:r>
          </a:p>
        </p:txBody>
      </p:sp>
    </p:spTree>
    <p:extLst>
      <p:ext uri="{BB962C8B-B14F-4D97-AF65-F5344CB8AC3E}">
        <p14:creationId xmlns:p14="http://schemas.microsoft.com/office/powerpoint/2010/main" val="113657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4"/>
          <p:cNvSpPr>
            <a:spLocks noGrp="1"/>
          </p:cNvSpPr>
          <p:nvPr>
            <p:ph type="title"/>
          </p:nvPr>
        </p:nvSpPr>
        <p:spPr/>
        <p:txBody>
          <a:bodyPr/>
          <a:lstStyle/>
          <a:p>
            <a:pPr eaLnBrk="1" hangingPunct="1"/>
            <a:r>
              <a:rPr lang="en-US" altLang="en-US"/>
              <a:t>“Gated”/Hierarchical Approach to Multiple Endpoints</a:t>
            </a:r>
          </a:p>
        </p:txBody>
      </p:sp>
      <p:sp>
        <p:nvSpPr>
          <p:cNvPr id="112643" name="Content Placeholder 5"/>
          <p:cNvSpPr>
            <a:spLocks noGrp="1"/>
          </p:cNvSpPr>
          <p:nvPr>
            <p:ph idx="1"/>
          </p:nvPr>
        </p:nvSpPr>
        <p:spPr/>
        <p:txBody>
          <a:bodyPr/>
          <a:lstStyle/>
          <a:p>
            <a:pPr eaLnBrk="1" hangingPunct="1"/>
            <a:r>
              <a:rPr lang="en-US" altLang="en-US" dirty="0"/>
              <a:t>Approach must be part of initial study design</a:t>
            </a:r>
          </a:p>
          <a:p>
            <a:pPr eaLnBrk="1" hangingPunct="1"/>
            <a:r>
              <a:rPr lang="en-US" altLang="en-US" dirty="0"/>
              <a:t>Set up a sequence of tests, each with another endpoint</a:t>
            </a:r>
          </a:p>
          <a:p>
            <a:pPr eaLnBrk="1" hangingPunct="1"/>
            <a:r>
              <a:rPr lang="en-US" altLang="en-US" dirty="0"/>
              <a:t>Each test at alpha=.05</a:t>
            </a:r>
          </a:p>
          <a:p>
            <a:pPr eaLnBrk="1" hangingPunct="1"/>
            <a:r>
              <a:rPr lang="en-US" altLang="en-US" dirty="0"/>
              <a:t>Continue in sequence until you reach a non-significant test, then stop.  </a:t>
            </a:r>
          </a:p>
          <a:p>
            <a:pPr eaLnBrk="1" hangingPunct="1"/>
            <a:r>
              <a:rPr lang="en-US" altLang="en-US" dirty="0"/>
              <a:t>Overall significance level is controlled at .05</a:t>
            </a:r>
          </a:p>
          <a:p>
            <a:pPr eaLnBrk="1" hangingPunct="1"/>
            <a:r>
              <a:rPr lang="en-US" altLang="en-US" dirty="0"/>
              <a:t>Becoming quite popular of late</a:t>
            </a:r>
          </a:p>
          <a:p>
            <a:pPr eaLnBrk="1" hangingPunct="1"/>
            <a:r>
              <a:rPr lang="en-US" altLang="en-US" dirty="0"/>
              <a:t>  </a:t>
            </a:r>
          </a:p>
        </p:txBody>
      </p:sp>
      <p:sp>
        <p:nvSpPr>
          <p:cNvPr id="112644" name="TextBox 1"/>
          <p:cNvSpPr txBox="1">
            <a:spLocks noChangeArrowheads="1"/>
          </p:cNvSpPr>
          <p:nvPr/>
        </p:nvSpPr>
        <p:spPr bwMode="auto">
          <a:xfrm>
            <a:off x="7418389" y="6205538"/>
            <a:ext cx="2928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Helvetica" panose="020B0604020202020204" pitchFamily="34" charset="0"/>
                <a:ea typeface="MS PGothic" panose="020B0600070205080204" pitchFamily="34" charset="-128"/>
                <a:cs typeface="+mn-cs"/>
              </a:rPr>
              <a:t>Mauer et. Al 1995</a:t>
            </a:r>
          </a:p>
        </p:txBody>
      </p:sp>
    </p:spTree>
    <p:extLst>
      <p:ext uri="{BB962C8B-B14F-4D97-AF65-F5344CB8AC3E}">
        <p14:creationId xmlns:p14="http://schemas.microsoft.com/office/powerpoint/2010/main" val="1745670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4"/>
          <p:cNvSpPr>
            <a:spLocks noGrp="1"/>
          </p:cNvSpPr>
          <p:nvPr>
            <p:ph type="title"/>
          </p:nvPr>
        </p:nvSpPr>
        <p:spPr/>
        <p:txBody>
          <a:bodyPr/>
          <a:lstStyle/>
          <a:p>
            <a:pPr eaLnBrk="1" hangingPunct="1"/>
            <a:r>
              <a:rPr lang="en-US" altLang="en-US"/>
              <a:t>“Gated”/Hierarchical Approach to Multiple Endpoints</a:t>
            </a:r>
          </a:p>
        </p:txBody>
      </p:sp>
      <p:sp>
        <p:nvSpPr>
          <p:cNvPr id="113667" name="TextBox 1"/>
          <p:cNvSpPr txBox="1">
            <a:spLocks noChangeArrowheads="1"/>
          </p:cNvSpPr>
          <p:nvPr/>
        </p:nvSpPr>
        <p:spPr bwMode="auto">
          <a:xfrm>
            <a:off x="2900363" y="5881688"/>
            <a:ext cx="2927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Helvetica" panose="020B0604020202020204" pitchFamily="34" charset="0"/>
                <a:ea typeface="MS PGothic" panose="020B0600070205080204" pitchFamily="34" charset="-128"/>
                <a:cs typeface="+mn-cs"/>
              </a:rPr>
              <a:t>Mauer et. Al 1995</a:t>
            </a:r>
          </a:p>
        </p:txBody>
      </p:sp>
      <p:grpSp>
        <p:nvGrpSpPr>
          <p:cNvPr id="113668" name="Group 27"/>
          <p:cNvGrpSpPr>
            <a:grpSpLocks/>
          </p:cNvGrpSpPr>
          <p:nvPr/>
        </p:nvGrpSpPr>
        <p:grpSpPr bwMode="auto">
          <a:xfrm>
            <a:off x="1606551" y="1438275"/>
            <a:ext cx="3084513" cy="1917700"/>
            <a:chOff x="475844" y="1829185"/>
            <a:chExt cx="3084479" cy="1918143"/>
          </a:xfrm>
        </p:grpSpPr>
        <p:sp>
          <p:nvSpPr>
            <p:cNvPr id="4" name="Rectangle 3"/>
            <p:cNvSpPr/>
            <p:nvPr/>
          </p:nvSpPr>
          <p:spPr>
            <a:xfrm>
              <a:off x="936214" y="1829185"/>
              <a:ext cx="2236763" cy="7002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Test Outcome 1 p&lt;.05</a:t>
              </a:r>
            </a:p>
          </p:txBody>
        </p:sp>
        <p:cxnSp>
          <p:nvCxnSpPr>
            <p:cNvPr id="17" name="Straight Arrow Connector 16"/>
            <p:cNvCxnSpPr>
              <a:endCxn id="23" idx="0"/>
            </p:cNvCxnSpPr>
            <p:nvPr/>
          </p:nvCxnSpPr>
          <p:spPr>
            <a:xfrm flipH="1">
              <a:off x="894939" y="2550076"/>
              <a:ext cx="460370" cy="5573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3696" name="TextBox 17"/>
            <p:cNvSpPr txBox="1">
              <a:spLocks noChangeArrowheads="1"/>
            </p:cNvSpPr>
            <p:nvPr/>
          </p:nvSpPr>
          <p:spPr bwMode="auto">
            <a:xfrm>
              <a:off x="2788596" y="2551566"/>
              <a:ext cx="609600" cy="36933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B050"/>
                  </a:solidFill>
                  <a:effectLst/>
                  <a:uLnTx/>
                  <a:uFillTx/>
                  <a:latin typeface="Helvetica" panose="020B0604020202020204" pitchFamily="34" charset="0"/>
                  <a:ea typeface="MS PGothic" panose="020B0600070205080204" pitchFamily="34" charset="-128"/>
                  <a:cs typeface="+mn-cs"/>
                </a:rPr>
                <a:t>Yes</a:t>
              </a:r>
            </a:p>
          </p:txBody>
        </p:sp>
        <p:cxnSp>
          <p:nvCxnSpPr>
            <p:cNvPr id="22" name="Straight Arrow Connector 21"/>
            <p:cNvCxnSpPr/>
            <p:nvPr/>
          </p:nvCxnSpPr>
          <p:spPr>
            <a:xfrm>
              <a:off x="3095190" y="2521495"/>
              <a:ext cx="465133" cy="35727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13698" name="TextBox 24"/>
            <p:cNvSpPr txBox="1">
              <a:spLocks noChangeArrowheads="1"/>
            </p:cNvSpPr>
            <p:nvPr/>
          </p:nvSpPr>
          <p:spPr bwMode="auto">
            <a:xfrm>
              <a:off x="1193260" y="2588390"/>
              <a:ext cx="609600" cy="36933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Helvetica" panose="020B0604020202020204" pitchFamily="34" charset="0"/>
                  <a:ea typeface="MS PGothic" panose="020B0600070205080204" pitchFamily="34" charset="-128"/>
                  <a:cs typeface="+mn-cs"/>
                </a:rPr>
                <a:t>No</a:t>
              </a:r>
            </a:p>
          </p:txBody>
        </p:sp>
        <p:sp>
          <p:nvSpPr>
            <p:cNvPr id="23" name="Flowchart: Preparation 22"/>
            <p:cNvSpPr/>
            <p:nvPr/>
          </p:nvSpPr>
          <p:spPr>
            <a:xfrm>
              <a:off x="506007" y="3107418"/>
              <a:ext cx="777866" cy="639910"/>
            </a:xfrm>
            <a:prstGeom prst="flowChartPreparatio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3700" name="TextBox 26"/>
            <p:cNvSpPr txBox="1">
              <a:spLocks noChangeArrowheads="1"/>
            </p:cNvSpPr>
            <p:nvPr/>
          </p:nvSpPr>
          <p:spPr bwMode="auto">
            <a:xfrm>
              <a:off x="475844" y="3244334"/>
              <a:ext cx="9006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Helvetica" panose="020B0604020202020204" pitchFamily="34" charset="0"/>
                  <a:ea typeface="MS PGothic" panose="020B0600070205080204" pitchFamily="34" charset="-128"/>
                  <a:cs typeface="+mn-cs"/>
                </a:rPr>
                <a:t>STOP</a:t>
              </a:r>
            </a:p>
          </p:txBody>
        </p:sp>
      </p:grpSp>
      <p:grpSp>
        <p:nvGrpSpPr>
          <p:cNvPr id="113669" name="Group 34"/>
          <p:cNvGrpSpPr>
            <a:grpSpLocks/>
          </p:cNvGrpSpPr>
          <p:nvPr/>
        </p:nvGrpSpPr>
        <p:grpSpPr bwMode="auto">
          <a:xfrm>
            <a:off x="3649663" y="2527301"/>
            <a:ext cx="3084512" cy="1927225"/>
            <a:chOff x="475844" y="1819072"/>
            <a:chExt cx="3084479" cy="1928256"/>
          </a:xfrm>
        </p:grpSpPr>
        <p:sp>
          <p:nvSpPr>
            <p:cNvPr id="36" name="Rectangle 35"/>
            <p:cNvSpPr/>
            <p:nvPr/>
          </p:nvSpPr>
          <p:spPr>
            <a:xfrm>
              <a:off x="855252" y="1819072"/>
              <a:ext cx="2238351" cy="7004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Test Outcome 2 p&lt;.05</a:t>
              </a:r>
            </a:p>
          </p:txBody>
        </p:sp>
        <p:cxnSp>
          <p:nvCxnSpPr>
            <p:cNvPr id="37" name="Straight Arrow Connector 36"/>
            <p:cNvCxnSpPr>
              <a:endCxn id="41" idx="0"/>
            </p:cNvCxnSpPr>
            <p:nvPr/>
          </p:nvCxnSpPr>
          <p:spPr>
            <a:xfrm flipH="1">
              <a:off x="894940" y="2551302"/>
              <a:ext cx="460370" cy="5559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3689" name="TextBox 37"/>
            <p:cNvSpPr txBox="1">
              <a:spLocks noChangeArrowheads="1"/>
            </p:cNvSpPr>
            <p:nvPr/>
          </p:nvSpPr>
          <p:spPr bwMode="auto">
            <a:xfrm>
              <a:off x="2788596" y="2551566"/>
              <a:ext cx="609600" cy="36933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B050"/>
                  </a:solidFill>
                  <a:effectLst/>
                  <a:uLnTx/>
                  <a:uFillTx/>
                  <a:latin typeface="Helvetica" panose="020B0604020202020204" pitchFamily="34" charset="0"/>
                  <a:ea typeface="MS PGothic" panose="020B0600070205080204" pitchFamily="34" charset="-128"/>
                  <a:cs typeface="+mn-cs"/>
                </a:rPr>
                <a:t>Yes</a:t>
              </a:r>
            </a:p>
          </p:txBody>
        </p:sp>
        <p:cxnSp>
          <p:nvCxnSpPr>
            <p:cNvPr id="39" name="Straight Arrow Connector 38"/>
            <p:cNvCxnSpPr/>
            <p:nvPr/>
          </p:nvCxnSpPr>
          <p:spPr>
            <a:xfrm>
              <a:off x="3095191" y="2521122"/>
              <a:ext cx="465132" cy="35896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13691" name="TextBox 39"/>
            <p:cNvSpPr txBox="1">
              <a:spLocks noChangeArrowheads="1"/>
            </p:cNvSpPr>
            <p:nvPr/>
          </p:nvSpPr>
          <p:spPr bwMode="auto">
            <a:xfrm>
              <a:off x="1193260" y="2588390"/>
              <a:ext cx="609600" cy="36933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Helvetica" panose="020B0604020202020204" pitchFamily="34" charset="0"/>
                  <a:ea typeface="MS PGothic" panose="020B0600070205080204" pitchFamily="34" charset="-128"/>
                  <a:cs typeface="+mn-cs"/>
                </a:rPr>
                <a:t>No</a:t>
              </a:r>
            </a:p>
          </p:txBody>
        </p:sp>
        <p:sp>
          <p:nvSpPr>
            <p:cNvPr id="41" name="Flowchart: Preparation 40"/>
            <p:cNvSpPr/>
            <p:nvPr/>
          </p:nvSpPr>
          <p:spPr>
            <a:xfrm>
              <a:off x="506006" y="3107224"/>
              <a:ext cx="777867" cy="640104"/>
            </a:xfrm>
            <a:prstGeom prst="flowChartPreparatio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3693" name="TextBox 41"/>
            <p:cNvSpPr txBox="1">
              <a:spLocks noChangeArrowheads="1"/>
            </p:cNvSpPr>
            <p:nvPr/>
          </p:nvSpPr>
          <p:spPr bwMode="auto">
            <a:xfrm>
              <a:off x="475844" y="3244334"/>
              <a:ext cx="9006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Helvetica" panose="020B0604020202020204" pitchFamily="34" charset="0"/>
                  <a:ea typeface="MS PGothic" panose="020B0600070205080204" pitchFamily="34" charset="-128"/>
                  <a:cs typeface="+mn-cs"/>
                </a:rPr>
                <a:t>STOP</a:t>
              </a:r>
            </a:p>
          </p:txBody>
        </p:sp>
      </p:grpSp>
      <p:grpSp>
        <p:nvGrpSpPr>
          <p:cNvPr id="113670" name="Group 42"/>
          <p:cNvGrpSpPr>
            <a:grpSpLocks/>
          </p:cNvGrpSpPr>
          <p:nvPr/>
        </p:nvGrpSpPr>
        <p:grpSpPr bwMode="auto">
          <a:xfrm>
            <a:off x="5729288" y="3651251"/>
            <a:ext cx="3084512" cy="1928813"/>
            <a:chOff x="475844" y="1819072"/>
            <a:chExt cx="3084479" cy="1928256"/>
          </a:xfrm>
        </p:grpSpPr>
        <p:sp>
          <p:nvSpPr>
            <p:cNvPr id="44" name="Rectangle 43"/>
            <p:cNvSpPr/>
            <p:nvPr/>
          </p:nvSpPr>
          <p:spPr>
            <a:xfrm>
              <a:off x="855252" y="1819072"/>
              <a:ext cx="2238351" cy="69988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Test Outcome 3 p&lt;.05</a:t>
              </a:r>
            </a:p>
          </p:txBody>
        </p:sp>
        <p:cxnSp>
          <p:nvCxnSpPr>
            <p:cNvPr id="45" name="Straight Arrow Connector 44"/>
            <p:cNvCxnSpPr>
              <a:endCxn id="49" idx="0"/>
            </p:cNvCxnSpPr>
            <p:nvPr/>
          </p:nvCxnSpPr>
          <p:spPr>
            <a:xfrm flipH="1">
              <a:off x="894940" y="2550699"/>
              <a:ext cx="460370" cy="5554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3682" name="TextBox 45"/>
            <p:cNvSpPr txBox="1">
              <a:spLocks noChangeArrowheads="1"/>
            </p:cNvSpPr>
            <p:nvPr/>
          </p:nvSpPr>
          <p:spPr bwMode="auto">
            <a:xfrm>
              <a:off x="2788596" y="2551566"/>
              <a:ext cx="609600" cy="36933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B050"/>
                  </a:solidFill>
                  <a:effectLst/>
                  <a:uLnTx/>
                  <a:uFillTx/>
                  <a:latin typeface="Helvetica" panose="020B0604020202020204" pitchFamily="34" charset="0"/>
                  <a:ea typeface="MS PGothic" panose="020B0600070205080204" pitchFamily="34" charset="-128"/>
                  <a:cs typeface="+mn-cs"/>
                </a:rPr>
                <a:t>Yes</a:t>
              </a:r>
            </a:p>
          </p:txBody>
        </p:sp>
        <p:cxnSp>
          <p:nvCxnSpPr>
            <p:cNvPr id="47" name="Straight Arrow Connector 46"/>
            <p:cNvCxnSpPr/>
            <p:nvPr/>
          </p:nvCxnSpPr>
          <p:spPr>
            <a:xfrm>
              <a:off x="3095191" y="2522132"/>
              <a:ext cx="465132" cy="35708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13684" name="TextBox 47"/>
            <p:cNvSpPr txBox="1">
              <a:spLocks noChangeArrowheads="1"/>
            </p:cNvSpPr>
            <p:nvPr/>
          </p:nvSpPr>
          <p:spPr bwMode="auto">
            <a:xfrm>
              <a:off x="1193260" y="2588390"/>
              <a:ext cx="609600" cy="36933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Helvetica" panose="020B0604020202020204" pitchFamily="34" charset="0"/>
                  <a:ea typeface="MS PGothic" panose="020B0600070205080204" pitchFamily="34" charset="-128"/>
                  <a:cs typeface="+mn-cs"/>
                </a:rPr>
                <a:t>No</a:t>
              </a:r>
            </a:p>
          </p:txBody>
        </p:sp>
        <p:sp>
          <p:nvSpPr>
            <p:cNvPr id="49" name="Flowchart: Preparation 48"/>
            <p:cNvSpPr/>
            <p:nvPr/>
          </p:nvSpPr>
          <p:spPr>
            <a:xfrm>
              <a:off x="506006" y="3106163"/>
              <a:ext cx="777867" cy="641165"/>
            </a:xfrm>
            <a:prstGeom prst="flowChartPreparatio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3686" name="TextBox 49"/>
            <p:cNvSpPr txBox="1">
              <a:spLocks noChangeArrowheads="1"/>
            </p:cNvSpPr>
            <p:nvPr/>
          </p:nvSpPr>
          <p:spPr bwMode="auto">
            <a:xfrm>
              <a:off x="475844" y="3244334"/>
              <a:ext cx="9006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Helvetica" panose="020B0604020202020204" pitchFamily="34" charset="0"/>
                  <a:ea typeface="MS PGothic" panose="020B0600070205080204" pitchFamily="34" charset="-128"/>
                  <a:cs typeface="+mn-cs"/>
                </a:rPr>
                <a:t>STOP</a:t>
              </a:r>
            </a:p>
          </p:txBody>
        </p:sp>
      </p:grpSp>
      <p:grpSp>
        <p:nvGrpSpPr>
          <p:cNvPr id="113671" name="Group 50"/>
          <p:cNvGrpSpPr>
            <a:grpSpLocks/>
          </p:cNvGrpSpPr>
          <p:nvPr/>
        </p:nvGrpSpPr>
        <p:grpSpPr bwMode="auto">
          <a:xfrm>
            <a:off x="7354889" y="4741863"/>
            <a:ext cx="2922587" cy="1928812"/>
            <a:chOff x="475844" y="1819072"/>
            <a:chExt cx="2922352" cy="1928256"/>
          </a:xfrm>
        </p:grpSpPr>
        <p:sp>
          <p:nvSpPr>
            <p:cNvPr id="52" name="Rectangle 51"/>
            <p:cNvSpPr/>
            <p:nvPr/>
          </p:nvSpPr>
          <p:spPr>
            <a:xfrm>
              <a:off x="856813" y="1819072"/>
              <a:ext cx="2236607" cy="69988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Test Outcome 4 p&lt;.05</a:t>
              </a:r>
            </a:p>
          </p:txBody>
        </p:sp>
        <p:cxnSp>
          <p:nvCxnSpPr>
            <p:cNvPr id="53" name="Straight Arrow Connector 52"/>
            <p:cNvCxnSpPr>
              <a:endCxn id="57" idx="0"/>
            </p:cNvCxnSpPr>
            <p:nvPr/>
          </p:nvCxnSpPr>
          <p:spPr>
            <a:xfrm flipH="1">
              <a:off x="894910" y="2550698"/>
              <a:ext cx="460338" cy="5554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3675" name="TextBox 53"/>
            <p:cNvSpPr txBox="1">
              <a:spLocks noChangeArrowheads="1"/>
            </p:cNvSpPr>
            <p:nvPr/>
          </p:nvSpPr>
          <p:spPr bwMode="auto">
            <a:xfrm>
              <a:off x="2788596" y="2551566"/>
              <a:ext cx="609600" cy="36933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B050"/>
                  </a:solidFill>
                  <a:effectLst/>
                  <a:uLnTx/>
                  <a:uFillTx/>
                  <a:latin typeface="Helvetica" panose="020B0604020202020204" pitchFamily="34" charset="0"/>
                  <a:ea typeface="MS PGothic" panose="020B0600070205080204" pitchFamily="34" charset="-128"/>
                  <a:cs typeface="+mn-cs"/>
                </a:rPr>
                <a:t>Yes</a:t>
              </a:r>
            </a:p>
          </p:txBody>
        </p:sp>
        <p:cxnSp>
          <p:nvCxnSpPr>
            <p:cNvPr id="55" name="Straight Arrow Connector 54"/>
            <p:cNvCxnSpPr/>
            <p:nvPr/>
          </p:nvCxnSpPr>
          <p:spPr>
            <a:xfrm flipH="1">
              <a:off x="3085484" y="2522131"/>
              <a:ext cx="9524" cy="668145"/>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13677" name="TextBox 55"/>
            <p:cNvSpPr txBox="1">
              <a:spLocks noChangeArrowheads="1"/>
            </p:cNvSpPr>
            <p:nvPr/>
          </p:nvSpPr>
          <p:spPr bwMode="auto">
            <a:xfrm>
              <a:off x="1193260" y="2588390"/>
              <a:ext cx="609600" cy="36933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Helvetica" panose="020B0604020202020204" pitchFamily="34" charset="0"/>
                  <a:ea typeface="MS PGothic" panose="020B0600070205080204" pitchFamily="34" charset="-128"/>
                  <a:cs typeface="+mn-cs"/>
                </a:rPr>
                <a:t>No</a:t>
              </a:r>
            </a:p>
          </p:txBody>
        </p:sp>
        <p:sp>
          <p:nvSpPr>
            <p:cNvPr id="57" name="Flowchart: Preparation 56"/>
            <p:cNvSpPr/>
            <p:nvPr/>
          </p:nvSpPr>
          <p:spPr>
            <a:xfrm>
              <a:off x="506004" y="3106163"/>
              <a:ext cx="777812" cy="641165"/>
            </a:xfrm>
            <a:prstGeom prst="flowChartPreparatio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3679" name="TextBox 57"/>
            <p:cNvSpPr txBox="1">
              <a:spLocks noChangeArrowheads="1"/>
            </p:cNvSpPr>
            <p:nvPr/>
          </p:nvSpPr>
          <p:spPr bwMode="auto">
            <a:xfrm>
              <a:off x="475844" y="3244334"/>
              <a:ext cx="9006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Helvetica" panose="020B0604020202020204" pitchFamily="34" charset="0"/>
                  <a:ea typeface="MS PGothic" panose="020B0600070205080204" pitchFamily="34" charset="-128"/>
                  <a:cs typeface="+mn-cs"/>
                </a:rPr>
                <a:t>STOP</a:t>
              </a:r>
            </a:p>
          </p:txBody>
        </p:sp>
      </p:grpSp>
      <p:sp>
        <p:nvSpPr>
          <p:cNvPr id="113672" name="TextBox 33"/>
          <p:cNvSpPr txBox="1">
            <a:spLocks noChangeArrowheads="1"/>
          </p:cNvSpPr>
          <p:nvPr/>
        </p:nvSpPr>
        <p:spPr bwMode="auto">
          <a:xfrm>
            <a:off x="9028114" y="6091238"/>
            <a:ext cx="1639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Helvetica" panose="020B0604020202020204" pitchFamily="34" charset="0"/>
                <a:ea typeface="MS PGothic" panose="020B0600070205080204" pitchFamily="34" charset="-128"/>
                <a:cs typeface="+mn-cs"/>
              </a:rPr>
              <a:t>More outcomes</a:t>
            </a:r>
          </a:p>
        </p:txBody>
      </p:sp>
    </p:spTree>
    <p:extLst>
      <p:ext uri="{BB962C8B-B14F-4D97-AF65-F5344CB8AC3E}">
        <p14:creationId xmlns:p14="http://schemas.microsoft.com/office/powerpoint/2010/main" val="326004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6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p:nvPr>
        </p:nvSpPr>
        <p:spPr/>
        <p:txBody>
          <a:bodyPr/>
          <a:lstStyle/>
          <a:p>
            <a:pPr eaLnBrk="1" hangingPunct="1"/>
            <a:r>
              <a:rPr lang="en-US" altLang="en-US"/>
              <a:t>A Simple Example with 2 Gates</a:t>
            </a:r>
          </a:p>
        </p:txBody>
      </p:sp>
      <p:sp>
        <p:nvSpPr>
          <p:cNvPr id="114691" name="Content Placeholder 5"/>
          <p:cNvSpPr>
            <a:spLocks noGrp="1"/>
          </p:cNvSpPr>
          <p:nvPr>
            <p:ph idx="1"/>
          </p:nvPr>
        </p:nvSpPr>
        <p:spPr>
          <a:xfrm>
            <a:off x="1981200" y="1260476"/>
            <a:ext cx="8229600" cy="4525963"/>
          </a:xfrm>
        </p:spPr>
        <p:txBody>
          <a:bodyPr/>
          <a:lstStyle/>
          <a:p>
            <a:pPr eaLnBrk="1" hangingPunct="1"/>
            <a:r>
              <a:rPr lang="en-US" altLang="en-US" sz="2800"/>
              <a:t>RCT of Zoledronic Acid vs. PBO</a:t>
            </a:r>
          </a:p>
          <a:p>
            <a:pPr eaLnBrk="1" hangingPunct="1"/>
            <a:r>
              <a:rPr lang="en-US" altLang="en-US" sz="2800"/>
              <a:t>~ 7700 women with osteoporosis</a:t>
            </a:r>
            <a:endParaRPr lang="en-US" altLang="en-US" sz="2400" i="1"/>
          </a:p>
          <a:p>
            <a:pPr eaLnBrk="1" hangingPunct="1"/>
            <a:r>
              <a:rPr lang="en-US" altLang="en-US" sz="2800"/>
              <a:t>Vertebral fracture and hip fracture are “co primary endpoints”</a:t>
            </a:r>
          </a:p>
          <a:p>
            <a:pPr lvl="1" eaLnBrk="1" hangingPunct="1"/>
            <a:r>
              <a:rPr lang="en-US" altLang="en-US" sz="2400"/>
              <a:t>Simple gated approach</a:t>
            </a:r>
          </a:p>
          <a:p>
            <a:pPr lvl="1" eaLnBrk="1" hangingPunct="1"/>
            <a:r>
              <a:rPr lang="en-US" altLang="en-US" sz="2400"/>
              <a:t>Test for vertebral fractures in ZOL vs. PBO, if significant, then test for hip fracture significance for ZOL vs. PBO</a:t>
            </a:r>
            <a:endParaRPr lang="en-US" altLang="en-US"/>
          </a:p>
        </p:txBody>
      </p:sp>
      <p:sp>
        <p:nvSpPr>
          <p:cNvPr id="114692" name="TextBox 1"/>
          <p:cNvSpPr txBox="1">
            <a:spLocks noChangeArrowheads="1"/>
          </p:cNvSpPr>
          <p:nvPr/>
        </p:nvSpPr>
        <p:spPr bwMode="auto">
          <a:xfrm>
            <a:off x="6991350" y="6396038"/>
            <a:ext cx="3841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Black et al NEJM 2007</a:t>
            </a:r>
          </a:p>
        </p:txBody>
      </p:sp>
    </p:spTree>
    <p:extLst>
      <p:ext uri="{BB962C8B-B14F-4D97-AF65-F5344CB8AC3E}">
        <p14:creationId xmlns:p14="http://schemas.microsoft.com/office/powerpoint/2010/main" val="4233417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4"/>
          <p:cNvSpPr>
            <a:spLocks noGrp="1"/>
          </p:cNvSpPr>
          <p:nvPr>
            <p:ph type="title"/>
          </p:nvPr>
        </p:nvSpPr>
        <p:spPr>
          <a:xfrm>
            <a:off x="1846263" y="120650"/>
            <a:ext cx="8229600" cy="1143000"/>
          </a:xfrm>
        </p:spPr>
        <p:txBody>
          <a:bodyPr/>
          <a:lstStyle/>
          <a:p>
            <a:pPr eaLnBrk="1" hangingPunct="1"/>
            <a:r>
              <a:rPr lang="en-US" altLang="en-US"/>
              <a:t>Simple “Gated”/Hierarchical Approach in Zol vs. PBO trial</a:t>
            </a:r>
          </a:p>
        </p:txBody>
      </p:sp>
      <p:sp>
        <p:nvSpPr>
          <p:cNvPr id="115715" name="TextBox 1"/>
          <p:cNvSpPr txBox="1">
            <a:spLocks noChangeArrowheads="1"/>
          </p:cNvSpPr>
          <p:nvPr/>
        </p:nvSpPr>
        <p:spPr bwMode="auto">
          <a:xfrm>
            <a:off x="6927850" y="6396038"/>
            <a:ext cx="2927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Helvetica" panose="020B0604020202020204" pitchFamily="34" charset="0"/>
                <a:ea typeface="MS PGothic" panose="020B0600070205080204" pitchFamily="34" charset="-128"/>
                <a:cs typeface="+mn-cs"/>
              </a:rPr>
              <a:t>Black NEJM 2007</a:t>
            </a:r>
          </a:p>
        </p:txBody>
      </p:sp>
      <p:grpSp>
        <p:nvGrpSpPr>
          <p:cNvPr id="115716" name="Group 27"/>
          <p:cNvGrpSpPr>
            <a:grpSpLocks/>
          </p:cNvGrpSpPr>
          <p:nvPr/>
        </p:nvGrpSpPr>
        <p:grpSpPr bwMode="auto">
          <a:xfrm>
            <a:off x="1606551" y="1438275"/>
            <a:ext cx="3084513" cy="1917700"/>
            <a:chOff x="475844" y="1829185"/>
            <a:chExt cx="3084479" cy="1918143"/>
          </a:xfrm>
        </p:grpSpPr>
        <p:sp>
          <p:nvSpPr>
            <p:cNvPr id="4" name="Rectangle 3"/>
            <p:cNvSpPr/>
            <p:nvPr/>
          </p:nvSpPr>
          <p:spPr>
            <a:xfrm>
              <a:off x="936214" y="1829185"/>
              <a:ext cx="2236763" cy="7002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Test Outcome 1 p&lt;.05</a:t>
              </a:r>
            </a:p>
          </p:txBody>
        </p:sp>
        <p:cxnSp>
          <p:nvCxnSpPr>
            <p:cNvPr id="17" name="Straight Arrow Connector 16"/>
            <p:cNvCxnSpPr>
              <a:endCxn id="23" idx="0"/>
            </p:cNvCxnSpPr>
            <p:nvPr/>
          </p:nvCxnSpPr>
          <p:spPr>
            <a:xfrm flipH="1">
              <a:off x="894939" y="2550076"/>
              <a:ext cx="460370" cy="5573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5730" name="TextBox 17"/>
            <p:cNvSpPr txBox="1">
              <a:spLocks noChangeArrowheads="1"/>
            </p:cNvSpPr>
            <p:nvPr/>
          </p:nvSpPr>
          <p:spPr bwMode="auto">
            <a:xfrm>
              <a:off x="2788596" y="2551566"/>
              <a:ext cx="609600" cy="36933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B050"/>
                  </a:solidFill>
                  <a:effectLst/>
                  <a:uLnTx/>
                  <a:uFillTx/>
                  <a:latin typeface="Helvetica" panose="020B0604020202020204" pitchFamily="34" charset="0"/>
                  <a:ea typeface="MS PGothic" panose="020B0600070205080204" pitchFamily="34" charset="-128"/>
                  <a:cs typeface="+mn-cs"/>
                </a:rPr>
                <a:t>Yes</a:t>
              </a:r>
            </a:p>
          </p:txBody>
        </p:sp>
        <p:cxnSp>
          <p:nvCxnSpPr>
            <p:cNvPr id="22" name="Straight Arrow Connector 21"/>
            <p:cNvCxnSpPr/>
            <p:nvPr/>
          </p:nvCxnSpPr>
          <p:spPr>
            <a:xfrm>
              <a:off x="3095190" y="2521495"/>
              <a:ext cx="465133" cy="35727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15732" name="TextBox 24"/>
            <p:cNvSpPr txBox="1">
              <a:spLocks noChangeArrowheads="1"/>
            </p:cNvSpPr>
            <p:nvPr/>
          </p:nvSpPr>
          <p:spPr bwMode="auto">
            <a:xfrm>
              <a:off x="1193260" y="2588390"/>
              <a:ext cx="609600" cy="36933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Helvetica" panose="020B0604020202020204" pitchFamily="34" charset="0"/>
                  <a:ea typeface="MS PGothic" panose="020B0600070205080204" pitchFamily="34" charset="-128"/>
                  <a:cs typeface="+mn-cs"/>
                </a:rPr>
                <a:t>No</a:t>
              </a:r>
            </a:p>
          </p:txBody>
        </p:sp>
        <p:sp>
          <p:nvSpPr>
            <p:cNvPr id="23" name="Flowchart: Preparation 22"/>
            <p:cNvSpPr/>
            <p:nvPr/>
          </p:nvSpPr>
          <p:spPr>
            <a:xfrm>
              <a:off x="506007" y="3107418"/>
              <a:ext cx="777866" cy="639910"/>
            </a:xfrm>
            <a:prstGeom prst="flowChartPreparatio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5734" name="TextBox 26"/>
            <p:cNvSpPr txBox="1">
              <a:spLocks noChangeArrowheads="1"/>
            </p:cNvSpPr>
            <p:nvPr/>
          </p:nvSpPr>
          <p:spPr bwMode="auto">
            <a:xfrm>
              <a:off x="475844" y="3244334"/>
              <a:ext cx="9006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Helvetica" panose="020B0604020202020204" pitchFamily="34" charset="0"/>
                  <a:ea typeface="MS PGothic" panose="020B0600070205080204" pitchFamily="34" charset="-128"/>
                  <a:cs typeface="+mn-cs"/>
                </a:rPr>
                <a:t>STOP</a:t>
              </a:r>
            </a:p>
          </p:txBody>
        </p:sp>
      </p:grpSp>
      <p:grpSp>
        <p:nvGrpSpPr>
          <p:cNvPr id="115717" name="Group 34"/>
          <p:cNvGrpSpPr>
            <a:grpSpLocks/>
          </p:cNvGrpSpPr>
          <p:nvPr/>
        </p:nvGrpSpPr>
        <p:grpSpPr bwMode="auto">
          <a:xfrm>
            <a:off x="3649663" y="2527301"/>
            <a:ext cx="3084512" cy="1927225"/>
            <a:chOff x="475844" y="1819072"/>
            <a:chExt cx="3084479" cy="1928256"/>
          </a:xfrm>
        </p:grpSpPr>
        <p:sp>
          <p:nvSpPr>
            <p:cNvPr id="36" name="Rectangle 35"/>
            <p:cNvSpPr/>
            <p:nvPr/>
          </p:nvSpPr>
          <p:spPr>
            <a:xfrm>
              <a:off x="855252" y="1819072"/>
              <a:ext cx="2238351" cy="7004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Test Outcome 2 p&lt;.05</a:t>
              </a:r>
            </a:p>
          </p:txBody>
        </p:sp>
        <p:cxnSp>
          <p:nvCxnSpPr>
            <p:cNvPr id="37" name="Straight Arrow Connector 36"/>
            <p:cNvCxnSpPr>
              <a:endCxn id="41" idx="0"/>
            </p:cNvCxnSpPr>
            <p:nvPr/>
          </p:nvCxnSpPr>
          <p:spPr>
            <a:xfrm flipH="1">
              <a:off x="894940" y="2551302"/>
              <a:ext cx="460370" cy="5559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5723" name="TextBox 37"/>
            <p:cNvSpPr txBox="1">
              <a:spLocks noChangeArrowheads="1"/>
            </p:cNvSpPr>
            <p:nvPr/>
          </p:nvSpPr>
          <p:spPr bwMode="auto">
            <a:xfrm>
              <a:off x="2788596" y="2551566"/>
              <a:ext cx="609600" cy="36933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B050"/>
                  </a:solidFill>
                  <a:effectLst/>
                  <a:uLnTx/>
                  <a:uFillTx/>
                  <a:latin typeface="Helvetica" panose="020B0604020202020204" pitchFamily="34" charset="0"/>
                  <a:ea typeface="MS PGothic" panose="020B0600070205080204" pitchFamily="34" charset="-128"/>
                  <a:cs typeface="+mn-cs"/>
                </a:rPr>
                <a:t>Yes</a:t>
              </a:r>
            </a:p>
          </p:txBody>
        </p:sp>
        <p:cxnSp>
          <p:nvCxnSpPr>
            <p:cNvPr id="39" name="Straight Arrow Connector 38"/>
            <p:cNvCxnSpPr/>
            <p:nvPr/>
          </p:nvCxnSpPr>
          <p:spPr>
            <a:xfrm>
              <a:off x="3095191" y="2521122"/>
              <a:ext cx="465132" cy="35896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15725" name="TextBox 39"/>
            <p:cNvSpPr txBox="1">
              <a:spLocks noChangeArrowheads="1"/>
            </p:cNvSpPr>
            <p:nvPr/>
          </p:nvSpPr>
          <p:spPr bwMode="auto">
            <a:xfrm>
              <a:off x="1193260" y="2588390"/>
              <a:ext cx="609600" cy="36933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Helvetica" panose="020B0604020202020204" pitchFamily="34" charset="0"/>
                  <a:ea typeface="MS PGothic" panose="020B0600070205080204" pitchFamily="34" charset="-128"/>
                  <a:cs typeface="+mn-cs"/>
                </a:rPr>
                <a:t>No</a:t>
              </a:r>
            </a:p>
          </p:txBody>
        </p:sp>
        <p:sp>
          <p:nvSpPr>
            <p:cNvPr id="41" name="Flowchart: Preparation 40"/>
            <p:cNvSpPr/>
            <p:nvPr/>
          </p:nvSpPr>
          <p:spPr>
            <a:xfrm>
              <a:off x="506006" y="3107224"/>
              <a:ext cx="777867" cy="640104"/>
            </a:xfrm>
            <a:prstGeom prst="flowChartPreparatio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5727" name="TextBox 41"/>
            <p:cNvSpPr txBox="1">
              <a:spLocks noChangeArrowheads="1"/>
            </p:cNvSpPr>
            <p:nvPr/>
          </p:nvSpPr>
          <p:spPr bwMode="auto">
            <a:xfrm>
              <a:off x="475844" y="3244334"/>
              <a:ext cx="9006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Helvetica" panose="020B0604020202020204" pitchFamily="34" charset="0"/>
                  <a:ea typeface="MS PGothic" panose="020B0600070205080204" pitchFamily="34" charset="-128"/>
                  <a:cs typeface="+mn-cs"/>
                </a:rPr>
                <a:t>STOP</a:t>
              </a:r>
            </a:p>
          </p:txBody>
        </p:sp>
      </p:grpSp>
      <p:sp>
        <p:nvSpPr>
          <p:cNvPr id="3" name="TextBox 2"/>
          <p:cNvSpPr txBox="1">
            <a:spLocks noChangeArrowheads="1"/>
          </p:cNvSpPr>
          <p:nvPr/>
        </p:nvSpPr>
        <p:spPr bwMode="auto">
          <a:xfrm>
            <a:off x="4527550" y="1504951"/>
            <a:ext cx="3854450" cy="46196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Helvetica" panose="020B0604020202020204" pitchFamily="34" charset="0"/>
                <a:ea typeface="MS PGothic" panose="020B0600070205080204" pitchFamily="34" charset="-128"/>
                <a:cs typeface="+mn-cs"/>
              </a:rPr>
              <a:t>Vertebral fracture? P&lt;.05 </a:t>
            </a:r>
          </a:p>
        </p:txBody>
      </p:sp>
      <p:sp>
        <p:nvSpPr>
          <p:cNvPr id="59" name="TextBox 58"/>
          <p:cNvSpPr txBox="1">
            <a:spLocks noChangeArrowheads="1"/>
          </p:cNvSpPr>
          <p:nvPr/>
        </p:nvSpPr>
        <p:spPr bwMode="auto">
          <a:xfrm>
            <a:off x="6500813" y="2535238"/>
            <a:ext cx="3854450" cy="46196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Helvetica" panose="020B0604020202020204" pitchFamily="34" charset="0"/>
                <a:ea typeface="MS PGothic" panose="020B0600070205080204" pitchFamily="34" charset="-128"/>
                <a:cs typeface="+mn-cs"/>
              </a:rPr>
              <a:t>Hip fracture? P&lt;.05 </a:t>
            </a:r>
          </a:p>
        </p:txBody>
      </p:sp>
      <p:sp>
        <p:nvSpPr>
          <p:cNvPr id="6" name="TextBox 5"/>
          <p:cNvSpPr txBox="1"/>
          <p:nvPr/>
        </p:nvSpPr>
        <p:spPr>
          <a:xfrm>
            <a:off x="6265864" y="3587750"/>
            <a:ext cx="3692525" cy="1384300"/>
          </a:xfrm>
          <a:prstGeom prst="rect">
            <a:avLst/>
          </a:prstGeom>
          <a:noFill/>
          <a:ln>
            <a:solidFill>
              <a:srgbClr val="00B050"/>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Conclusions: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ZOL reduces both vertebral and hip fractures.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FDA label includes both.</a:t>
            </a:r>
          </a:p>
        </p:txBody>
      </p:sp>
    </p:spTree>
    <p:extLst>
      <p:ext uri="{BB962C8B-B14F-4D97-AF65-F5344CB8AC3E}">
        <p14:creationId xmlns:p14="http://schemas.microsoft.com/office/powerpoint/2010/main" val="1564130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9"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4"/>
          <p:cNvSpPr>
            <a:spLocks noGrp="1"/>
          </p:cNvSpPr>
          <p:nvPr>
            <p:ph type="title"/>
          </p:nvPr>
        </p:nvSpPr>
        <p:spPr>
          <a:xfrm>
            <a:off x="609600" y="0"/>
            <a:ext cx="10972800" cy="1143000"/>
          </a:xfrm>
        </p:spPr>
        <p:txBody>
          <a:bodyPr/>
          <a:lstStyle/>
          <a:p>
            <a:pPr eaLnBrk="1" hangingPunct="1"/>
            <a:r>
              <a:rPr lang="en-US" altLang="en-US" dirty="0"/>
              <a:t>Recent Example of Gated Approach</a:t>
            </a:r>
          </a:p>
        </p:txBody>
      </p:sp>
      <p:sp>
        <p:nvSpPr>
          <p:cNvPr id="116739" name="Content Placeholder 5"/>
          <p:cNvSpPr>
            <a:spLocks noGrp="1"/>
          </p:cNvSpPr>
          <p:nvPr>
            <p:ph idx="1"/>
          </p:nvPr>
        </p:nvSpPr>
        <p:spPr>
          <a:xfrm>
            <a:off x="1981200" y="1260476"/>
            <a:ext cx="9601200" cy="4525963"/>
          </a:xfrm>
        </p:spPr>
        <p:txBody>
          <a:bodyPr/>
          <a:lstStyle/>
          <a:p>
            <a:pPr eaLnBrk="1" hangingPunct="1"/>
            <a:r>
              <a:rPr lang="en-US" altLang="en-US" sz="2800" dirty="0"/>
              <a:t>RCT of </a:t>
            </a:r>
            <a:r>
              <a:rPr lang="en-US" altLang="en-US" sz="2800" dirty="0" err="1"/>
              <a:t>Abaloparatide</a:t>
            </a:r>
            <a:r>
              <a:rPr lang="en-US" altLang="en-US" sz="2800" dirty="0"/>
              <a:t> vs. placebo for fracture</a:t>
            </a:r>
          </a:p>
          <a:p>
            <a:pPr eaLnBrk="1" hangingPunct="1"/>
            <a:r>
              <a:rPr lang="en-US" altLang="en-US" sz="2800" dirty="0" err="1"/>
              <a:t>Abaloparatide</a:t>
            </a:r>
            <a:r>
              <a:rPr lang="en-US" altLang="en-US" sz="2800" dirty="0"/>
              <a:t> also compared to a 3</a:t>
            </a:r>
            <a:r>
              <a:rPr lang="en-US" altLang="en-US" sz="2800" baseline="30000" dirty="0"/>
              <a:t>rd</a:t>
            </a:r>
            <a:r>
              <a:rPr lang="en-US" altLang="en-US" sz="2800" dirty="0"/>
              <a:t> treatment:  </a:t>
            </a:r>
            <a:r>
              <a:rPr lang="en-US" altLang="en-US" sz="2800" dirty="0" err="1"/>
              <a:t>Teriparatide</a:t>
            </a:r>
            <a:r>
              <a:rPr lang="en-US" altLang="en-US" sz="2800" dirty="0"/>
              <a:t> (active control)</a:t>
            </a:r>
          </a:p>
          <a:p>
            <a:pPr lvl="1" eaLnBrk="1" hangingPunct="1"/>
            <a:r>
              <a:rPr lang="en-US" altLang="en-US" sz="2400" i="1" dirty="0"/>
              <a:t>Why? Hope that new treatment superior to existing treatment</a:t>
            </a:r>
          </a:p>
          <a:p>
            <a:pPr eaLnBrk="1" hangingPunct="1"/>
            <a:r>
              <a:rPr lang="en-US" altLang="en-US" sz="2800" dirty="0"/>
              <a:t>2463 women with low BMD</a:t>
            </a:r>
          </a:p>
          <a:p>
            <a:pPr eaLnBrk="1" hangingPunct="1"/>
            <a:r>
              <a:rPr lang="en-US" altLang="en-US" sz="2800" dirty="0"/>
              <a:t>Vertebral fracture (primary endpoint, </a:t>
            </a:r>
            <a:r>
              <a:rPr lang="en-US" altLang="en-US" sz="2800" dirty="0" err="1"/>
              <a:t>Abalo</a:t>
            </a:r>
            <a:r>
              <a:rPr lang="en-US" altLang="en-US" sz="2800" dirty="0"/>
              <a:t>. vs. </a:t>
            </a:r>
            <a:r>
              <a:rPr lang="en-US" altLang="en-US" sz="2800" dirty="0" err="1"/>
              <a:t>Pbo</a:t>
            </a:r>
            <a:r>
              <a:rPr lang="en-US" altLang="en-US" sz="2800" dirty="0"/>
              <a:t>)</a:t>
            </a:r>
          </a:p>
          <a:p>
            <a:pPr eaLnBrk="1" hangingPunct="1"/>
            <a:r>
              <a:rPr lang="en-US" altLang="en-US" sz="2800" dirty="0"/>
              <a:t>Multiple secondary endpoints and multiple treatments</a:t>
            </a:r>
          </a:p>
          <a:p>
            <a:pPr lvl="1" eaLnBrk="1" hangingPunct="1"/>
            <a:r>
              <a:rPr lang="en-US" altLang="en-US" sz="2400" dirty="0"/>
              <a:t>Use a gated/hierarchical approach ..</a:t>
            </a:r>
          </a:p>
          <a:p>
            <a:pPr lvl="1" eaLnBrk="1" hangingPunct="1"/>
            <a:endParaRPr lang="en-US" altLang="en-US" dirty="0"/>
          </a:p>
        </p:txBody>
      </p:sp>
      <p:sp>
        <p:nvSpPr>
          <p:cNvPr id="116740" name="TextBox 1"/>
          <p:cNvSpPr txBox="1">
            <a:spLocks noChangeArrowheads="1"/>
          </p:cNvSpPr>
          <p:nvPr/>
        </p:nvSpPr>
        <p:spPr bwMode="auto">
          <a:xfrm>
            <a:off x="7905750" y="6396038"/>
            <a:ext cx="2927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Helvetica" panose="020B0604020202020204" pitchFamily="34" charset="0"/>
                <a:ea typeface="MS PGothic" panose="020B0600070205080204" pitchFamily="34" charset="-128"/>
                <a:cs typeface="+mn-cs"/>
              </a:rPr>
              <a:t>Miller, JAMA 2016</a:t>
            </a:r>
          </a:p>
        </p:txBody>
      </p:sp>
    </p:spTree>
    <p:extLst>
      <p:ext uri="{BB962C8B-B14F-4D97-AF65-F5344CB8AC3E}">
        <p14:creationId xmlns:p14="http://schemas.microsoft.com/office/powerpoint/2010/main" val="28569314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7398" y="0"/>
            <a:ext cx="8829285" cy="672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767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318198" y="37307"/>
            <a:ext cx="11873802" cy="1143000"/>
          </a:xfrm>
        </p:spPr>
        <p:txBody>
          <a:bodyPr/>
          <a:lstStyle/>
          <a:p>
            <a:r>
              <a:rPr lang="en-US" altLang="en-US" dirty="0"/>
              <a:t>Gated Approach to Secondary Endpoints (9 tests)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9555164"/>
              </p:ext>
            </p:extLst>
          </p:nvPr>
        </p:nvGraphicFramePr>
        <p:xfrm>
          <a:off x="1651000" y="1560513"/>
          <a:ext cx="8364538" cy="3235960"/>
        </p:xfrm>
        <a:graphic>
          <a:graphicData uri="http://schemas.openxmlformats.org/drawingml/2006/table">
            <a:tbl>
              <a:tblPr firstRow="1" bandRow="1">
                <a:tableStyleId>{5C22544A-7EE6-4342-B048-85BDC9FD1C3A}</a:tableStyleId>
              </a:tblPr>
              <a:tblGrid>
                <a:gridCol w="1333360">
                  <a:extLst>
                    <a:ext uri="{9D8B030D-6E8A-4147-A177-3AD203B41FA5}">
                      <a16:colId xmlns:a16="http://schemas.microsoft.com/office/drawing/2014/main" val="20000"/>
                    </a:ext>
                  </a:extLst>
                </a:gridCol>
                <a:gridCol w="2213708">
                  <a:extLst>
                    <a:ext uri="{9D8B030D-6E8A-4147-A177-3AD203B41FA5}">
                      <a16:colId xmlns:a16="http://schemas.microsoft.com/office/drawing/2014/main" val="20001"/>
                    </a:ext>
                  </a:extLst>
                </a:gridCol>
                <a:gridCol w="2609622">
                  <a:extLst>
                    <a:ext uri="{9D8B030D-6E8A-4147-A177-3AD203B41FA5}">
                      <a16:colId xmlns:a16="http://schemas.microsoft.com/office/drawing/2014/main" val="20002"/>
                    </a:ext>
                  </a:extLst>
                </a:gridCol>
                <a:gridCol w="2207848">
                  <a:extLst>
                    <a:ext uri="{9D8B030D-6E8A-4147-A177-3AD203B41FA5}">
                      <a16:colId xmlns:a16="http://schemas.microsoft.com/office/drawing/2014/main" val="20003"/>
                    </a:ext>
                  </a:extLst>
                </a:gridCol>
              </a:tblGrid>
              <a:tr h="370840">
                <a:tc>
                  <a:txBody>
                    <a:bodyPr/>
                    <a:lstStyle/>
                    <a:p>
                      <a:r>
                        <a:rPr lang="en-US" dirty="0"/>
                        <a:t>Gate</a:t>
                      </a:r>
                    </a:p>
                  </a:txBody>
                  <a:tcPr marL="91426" marR="91426"/>
                </a:tc>
                <a:tc>
                  <a:txBody>
                    <a:bodyPr/>
                    <a:lstStyle/>
                    <a:p>
                      <a:r>
                        <a:rPr lang="en-US" dirty="0"/>
                        <a:t>Outcome</a:t>
                      </a:r>
                    </a:p>
                  </a:txBody>
                  <a:tcPr marL="91426" marR="91426"/>
                </a:tc>
                <a:tc>
                  <a:txBody>
                    <a:bodyPr/>
                    <a:lstStyle/>
                    <a:p>
                      <a:r>
                        <a:rPr lang="en-US" dirty="0"/>
                        <a:t>Treatments</a:t>
                      </a:r>
                      <a:r>
                        <a:rPr lang="en-US" baseline="0" dirty="0"/>
                        <a:t> compared</a:t>
                      </a:r>
                      <a:endParaRPr lang="en-US" dirty="0"/>
                    </a:p>
                  </a:txBody>
                  <a:tcPr marL="91426" marR="91426"/>
                </a:tc>
                <a:tc>
                  <a:txBody>
                    <a:bodyPr/>
                    <a:lstStyle/>
                    <a:p>
                      <a:r>
                        <a:rPr lang="en-US" dirty="0"/>
                        <a:t>P&lt;.05?</a:t>
                      </a:r>
                    </a:p>
                  </a:txBody>
                  <a:tcPr marL="91426" marR="91426"/>
                </a:tc>
                <a:extLst>
                  <a:ext uri="{0D108BD9-81ED-4DB2-BD59-A6C34878D82A}">
                    <a16:rowId xmlns:a16="http://schemas.microsoft.com/office/drawing/2014/main" val="10000"/>
                  </a:ext>
                </a:extLst>
              </a:tr>
              <a:tr h="370840">
                <a:tc>
                  <a:txBody>
                    <a:bodyPr/>
                    <a:lstStyle/>
                    <a:p>
                      <a:r>
                        <a:rPr lang="en-US" dirty="0"/>
                        <a:t>1</a:t>
                      </a:r>
                    </a:p>
                  </a:txBody>
                  <a:tcPr marL="91426" marR="91426"/>
                </a:tc>
                <a:tc>
                  <a:txBody>
                    <a:bodyPr/>
                    <a:lstStyle/>
                    <a:p>
                      <a:r>
                        <a:rPr lang="en-US" dirty="0"/>
                        <a:t>Vertebral fracture</a:t>
                      </a:r>
                    </a:p>
                  </a:txBody>
                  <a:tcPr marL="91426" marR="91426"/>
                </a:tc>
                <a:tc>
                  <a:txBody>
                    <a:bodyPr/>
                    <a:lstStyle/>
                    <a:p>
                      <a:r>
                        <a:rPr lang="en-US" dirty="0" err="1"/>
                        <a:t>Abalo</a:t>
                      </a:r>
                      <a:r>
                        <a:rPr lang="en-US" dirty="0"/>
                        <a:t>. vs. PBO</a:t>
                      </a:r>
                    </a:p>
                  </a:txBody>
                  <a:tcPr marL="91426" marR="91426"/>
                </a:tc>
                <a:tc>
                  <a:txBody>
                    <a:bodyPr/>
                    <a:lstStyle/>
                    <a:p>
                      <a:r>
                        <a:rPr lang="en-US" dirty="0"/>
                        <a:t>Yes</a:t>
                      </a:r>
                    </a:p>
                  </a:txBody>
                  <a:tcPr marL="91426" marR="91426"/>
                </a:tc>
                <a:extLst>
                  <a:ext uri="{0D108BD9-81ED-4DB2-BD59-A6C34878D82A}">
                    <a16:rowId xmlns:a16="http://schemas.microsoft.com/office/drawing/2014/main" val="10001"/>
                  </a:ext>
                </a:extLst>
              </a:tr>
              <a:tr h="370840">
                <a:tc>
                  <a:txBody>
                    <a:bodyPr/>
                    <a:lstStyle/>
                    <a:p>
                      <a:r>
                        <a:rPr lang="en-US" dirty="0"/>
                        <a:t>2 &amp; 3 &amp; 4</a:t>
                      </a:r>
                    </a:p>
                  </a:txBody>
                  <a:tcPr marL="91426" marR="91426"/>
                </a:tc>
                <a:tc>
                  <a:txBody>
                    <a:bodyPr/>
                    <a:lstStyle/>
                    <a:p>
                      <a:r>
                        <a:rPr lang="en-US" dirty="0"/>
                        <a:t>BMD: </a:t>
                      </a:r>
                      <a:r>
                        <a:rPr lang="en-US" dirty="0" err="1"/>
                        <a:t>Thip</a:t>
                      </a:r>
                      <a:r>
                        <a:rPr lang="en-US" dirty="0"/>
                        <a:t> &amp; </a:t>
                      </a:r>
                      <a:r>
                        <a:rPr lang="en-US" dirty="0" err="1"/>
                        <a:t>Fnhip</a:t>
                      </a:r>
                      <a:r>
                        <a:rPr lang="en-US" dirty="0"/>
                        <a:t> &amp; spine</a:t>
                      </a:r>
                    </a:p>
                  </a:txBody>
                  <a:tcPr marL="91426" marR="91426"/>
                </a:tc>
                <a:tc>
                  <a:txBody>
                    <a:bodyPr/>
                    <a:lstStyle/>
                    <a:p>
                      <a:r>
                        <a:rPr lang="en-US" dirty="0" err="1"/>
                        <a:t>Abalo</a:t>
                      </a:r>
                      <a:r>
                        <a:rPr lang="en-US" dirty="0"/>
                        <a:t>. vs. PBO</a:t>
                      </a:r>
                    </a:p>
                  </a:txBody>
                  <a:tcPr marL="91426" marR="91426"/>
                </a:tc>
                <a:tc>
                  <a:txBody>
                    <a:bodyPr/>
                    <a:lstStyle/>
                    <a:p>
                      <a:r>
                        <a:rPr lang="en-US" dirty="0"/>
                        <a:t>Yes &amp; Yes &amp; Yes</a:t>
                      </a:r>
                    </a:p>
                  </a:txBody>
                  <a:tcPr marL="91426" marR="91426"/>
                </a:tc>
                <a:extLst>
                  <a:ext uri="{0D108BD9-81ED-4DB2-BD59-A6C34878D82A}">
                    <a16:rowId xmlns:a16="http://schemas.microsoft.com/office/drawing/2014/main" val="10002"/>
                  </a:ext>
                </a:extLst>
              </a:tr>
              <a:tr h="370840">
                <a:tc>
                  <a:txBody>
                    <a:bodyPr/>
                    <a:lstStyle/>
                    <a:p>
                      <a:r>
                        <a:rPr lang="en-US" dirty="0"/>
                        <a:t>5</a:t>
                      </a:r>
                    </a:p>
                  </a:txBody>
                  <a:tcPr marL="91426" marR="91426"/>
                </a:tc>
                <a:tc>
                  <a:txBody>
                    <a:bodyPr/>
                    <a:lstStyle/>
                    <a:p>
                      <a:r>
                        <a:rPr lang="en-US" dirty="0"/>
                        <a:t>Non-</a:t>
                      </a:r>
                      <a:r>
                        <a:rPr lang="en-US" dirty="0" err="1"/>
                        <a:t>vert</a:t>
                      </a:r>
                      <a:r>
                        <a:rPr lang="en-US" baseline="0" dirty="0"/>
                        <a:t> </a:t>
                      </a:r>
                      <a:r>
                        <a:rPr lang="en-US" baseline="0" dirty="0" err="1"/>
                        <a:t>fx</a:t>
                      </a:r>
                      <a:endParaRPr lang="en-US" dirty="0"/>
                    </a:p>
                  </a:txBody>
                  <a:tcPr marL="91426" marR="91426"/>
                </a:tc>
                <a:tc>
                  <a:txBody>
                    <a:bodyPr/>
                    <a:lstStyle/>
                    <a:p>
                      <a:r>
                        <a:rPr lang="en-US" dirty="0" err="1"/>
                        <a:t>Abalo</a:t>
                      </a:r>
                      <a:r>
                        <a:rPr lang="en-US" baseline="0" dirty="0"/>
                        <a:t> vs. PBO</a:t>
                      </a:r>
                      <a:endParaRPr lang="en-US" dirty="0"/>
                    </a:p>
                  </a:txBody>
                  <a:tcPr marL="91426" marR="91426"/>
                </a:tc>
                <a:tc>
                  <a:txBody>
                    <a:bodyPr/>
                    <a:lstStyle/>
                    <a:p>
                      <a:r>
                        <a:rPr lang="en-US" dirty="0"/>
                        <a:t>Yes</a:t>
                      </a:r>
                    </a:p>
                  </a:txBody>
                  <a:tcPr marL="91426" marR="91426"/>
                </a:tc>
                <a:extLst>
                  <a:ext uri="{0D108BD9-81ED-4DB2-BD59-A6C34878D82A}">
                    <a16:rowId xmlns:a16="http://schemas.microsoft.com/office/drawing/2014/main" val="10003"/>
                  </a:ext>
                </a:extLst>
              </a:tr>
              <a:tr h="370840">
                <a:tc>
                  <a:txBody>
                    <a:bodyPr/>
                    <a:lstStyle/>
                    <a:p>
                      <a:r>
                        <a:rPr lang="en-US" dirty="0"/>
                        <a:t>6</a:t>
                      </a:r>
                      <a:r>
                        <a:rPr lang="en-US" baseline="0" dirty="0"/>
                        <a:t> &amp; 7</a:t>
                      </a:r>
                      <a:endParaRPr lang="en-US" dirty="0"/>
                    </a:p>
                  </a:txBody>
                  <a:tcPr marL="91426" marR="91426"/>
                </a:tc>
                <a:tc>
                  <a:txBody>
                    <a:bodyPr/>
                    <a:lstStyle/>
                    <a:p>
                      <a:r>
                        <a:rPr lang="en-US" dirty="0" err="1" smtClean="0"/>
                        <a:t>Thip</a:t>
                      </a:r>
                      <a:r>
                        <a:rPr lang="en-US" dirty="0" smtClean="0"/>
                        <a:t> and</a:t>
                      </a:r>
                      <a:r>
                        <a:rPr lang="en-US" baseline="0" dirty="0" smtClean="0"/>
                        <a:t> </a:t>
                      </a:r>
                      <a:r>
                        <a:rPr lang="en-US" baseline="0" dirty="0" err="1" smtClean="0"/>
                        <a:t>FNhip</a:t>
                      </a:r>
                      <a:r>
                        <a:rPr lang="en-US" dirty="0" smtClean="0"/>
                        <a:t> </a:t>
                      </a:r>
                      <a:r>
                        <a:rPr lang="en-US" dirty="0"/>
                        <a:t>BMD</a:t>
                      </a:r>
                    </a:p>
                  </a:txBody>
                  <a:tcPr marL="91426" marR="91426"/>
                </a:tc>
                <a:tc>
                  <a:txBody>
                    <a:bodyPr/>
                    <a:lstStyle/>
                    <a:p>
                      <a:r>
                        <a:rPr lang="en-US" dirty="0" err="1"/>
                        <a:t>Abalo</a:t>
                      </a:r>
                      <a:r>
                        <a:rPr lang="en-US" dirty="0"/>
                        <a:t>. vs. </a:t>
                      </a:r>
                      <a:r>
                        <a:rPr lang="en-US" dirty="0" err="1"/>
                        <a:t>Teripar</a:t>
                      </a:r>
                      <a:r>
                        <a:rPr lang="en-US" dirty="0"/>
                        <a:t>. (6 </a:t>
                      </a:r>
                      <a:r>
                        <a:rPr lang="en-US" dirty="0" err="1"/>
                        <a:t>mos</a:t>
                      </a:r>
                      <a:r>
                        <a:rPr lang="en-US" dirty="0"/>
                        <a:t>)</a:t>
                      </a:r>
                    </a:p>
                  </a:txBody>
                  <a:tcPr marL="91426" marR="91426"/>
                </a:tc>
                <a:tc>
                  <a:txBody>
                    <a:bodyPr/>
                    <a:lstStyle/>
                    <a:p>
                      <a:r>
                        <a:rPr lang="en-US" dirty="0"/>
                        <a:t>Yes &amp; Yes</a:t>
                      </a:r>
                    </a:p>
                  </a:txBody>
                  <a:tcPr marL="91426" marR="91426"/>
                </a:tc>
                <a:extLst>
                  <a:ext uri="{0D108BD9-81ED-4DB2-BD59-A6C34878D82A}">
                    <a16:rowId xmlns:a16="http://schemas.microsoft.com/office/drawing/2014/main" val="10004"/>
                  </a:ext>
                </a:extLst>
              </a:tr>
              <a:tr h="370840">
                <a:tc>
                  <a:txBody>
                    <a:bodyPr/>
                    <a:lstStyle/>
                    <a:p>
                      <a:r>
                        <a:rPr lang="en-US" dirty="0"/>
                        <a:t>8</a:t>
                      </a:r>
                    </a:p>
                  </a:txBody>
                  <a:tcPr marL="91426" marR="91426"/>
                </a:tc>
                <a:tc>
                  <a:txBody>
                    <a:bodyPr/>
                    <a:lstStyle/>
                    <a:p>
                      <a:r>
                        <a:rPr lang="en-US" dirty="0"/>
                        <a:t>Non-</a:t>
                      </a:r>
                      <a:r>
                        <a:rPr lang="en-US" dirty="0" err="1"/>
                        <a:t>vert</a:t>
                      </a:r>
                      <a:r>
                        <a:rPr lang="en-US" dirty="0"/>
                        <a:t> </a:t>
                      </a:r>
                      <a:r>
                        <a:rPr lang="en-US" dirty="0" err="1"/>
                        <a:t>fx</a:t>
                      </a:r>
                      <a:endParaRPr lang="en-US" dirty="0"/>
                    </a:p>
                  </a:txBody>
                  <a:tcPr marL="91426" marR="91426"/>
                </a:tc>
                <a:tc>
                  <a:txBody>
                    <a:bodyPr/>
                    <a:lstStyle/>
                    <a:p>
                      <a:r>
                        <a:rPr lang="en-US" dirty="0" err="1"/>
                        <a:t>Abalo</a:t>
                      </a:r>
                      <a:r>
                        <a:rPr lang="en-US" dirty="0"/>
                        <a:t>. vs. </a:t>
                      </a:r>
                      <a:r>
                        <a:rPr lang="en-US" dirty="0" err="1"/>
                        <a:t>Teripar</a:t>
                      </a:r>
                      <a:r>
                        <a:rPr lang="en-US" dirty="0"/>
                        <a:t>.</a:t>
                      </a:r>
                      <a:r>
                        <a:rPr lang="en-US" baseline="0" dirty="0"/>
                        <a:t> </a:t>
                      </a:r>
                      <a:endParaRPr lang="en-US" dirty="0"/>
                    </a:p>
                  </a:txBody>
                  <a:tcPr marL="91426" marR="91426"/>
                </a:tc>
                <a:tc>
                  <a:txBody>
                    <a:bodyPr/>
                    <a:lstStyle/>
                    <a:p>
                      <a:r>
                        <a:rPr lang="en-US" dirty="0"/>
                        <a:t>No</a:t>
                      </a:r>
                    </a:p>
                  </a:txBody>
                  <a:tcPr marL="91426" marR="91426"/>
                </a:tc>
                <a:extLst>
                  <a:ext uri="{0D108BD9-81ED-4DB2-BD59-A6C34878D82A}">
                    <a16:rowId xmlns:a16="http://schemas.microsoft.com/office/drawing/2014/main" val="10005"/>
                  </a:ext>
                </a:extLst>
              </a:tr>
              <a:tr h="370840">
                <a:tc>
                  <a:txBody>
                    <a:bodyPr/>
                    <a:lstStyle/>
                    <a:p>
                      <a:r>
                        <a:rPr lang="en-US" dirty="0"/>
                        <a:t>9</a:t>
                      </a:r>
                    </a:p>
                  </a:txBody>
                  <a:tcPr marL="91426" marR="91426"/>
                </a:tc>
                <a:tc>
                  <a:txBody>
                    <a:bodyPr/>
                    <a:lstStyle/>
                    <a:p>
                      <a:r>
                        <a:rPr lang="en-US" dirty="0"/>
                        <a:t>Spine BMD</a:t>
                      </a:r>
                    </a:p>
                  </a:txBody>
                  <a:tcPr marL="91426" marR="91426"/>
                </a:tc>
                <a:tc>
                  <a:txBody>
                    <a:bodyPr/>
                    <a:lstStyle/>
                    <a:p>
                      <a:r>
                        <a:rPr lang="en-US" dirty="0" err="1"/>
                        <a:t>Abalo</a:t>
                      </a:r>
                      <a:r>
                        <a:rPr lang="en-US" dirty="0"/>
                        <a:t>. vs. </a:t>
                      </a:r>
                      <a:r>
                        <a:rPr lang="en-US" dirty="0" err="1"/>
                        <a:t>Teripar</a:t>
                      </a:r>
                      <a:r>
                        <a:rPr lang="en-US" dirty="0"/>
                        <a:t>.</a:t>
                      </a:r>
                    </a:p>
                  </a:txBody>
                  <a:tcPr marL="91426" marR="91426"/>
                </a:tc>
                <a:tc>
                  <a:txBody>
                    <a:bodyPr/>
                    <a:lstStyle/>
                    <a:p>
                      <a:r>
                        <a:rPr lang="en-US" dirty="0"/>
                        <a:t>Not</a:t>
                      </a:r>
                      <a:r>
                        <a:rPr lang="en-US" baseline="0" dirty="0"/>
                        <a:t> done</a:t>
                      </a:r>
                      <a:endParaRPr lang="en-US" dirty="0"/>
                    </a:p>
                  </a:txBody>
                  <a:tcPr marL="91426" marR="91426"/>
                </a:tc>
                <a:extLst>
                  <a:ext uri="{0D108BD9-81ED-4DB2-BD59-A6C34878D82A}">
                    <a16:rowId xmlns:a16="http://schemas.microsoft.com/office/drawing/2014/main" val="10006"/>
                  </a:ext>
                </a:extLst>
              </a:tr>
              <a:tr h="370840">
                <a:tc>
                  <a:txBody>
                    <a:bodyPr/>
                    <a:lstStyle/>
                    <a:p>
                      <a:endParaRPr lang="en-US"/>
                    </a:p>
                  </a:txBody>
                  <a:tcPr marL="91426" marR="91426"/>
                </a:tc>
                <a:tc>
                  <a:txBody>
                    <a:bodyPr/>
                    <a:lstStyle/>
                    <a:p>
                      <a:endParaRPr lang="en-US"/>
                    </a:p>
                  </a:txBody>
                  <a:tcPr marL="91426" marR="91426"/>
                </a:tc>
                <a:tc>
                  <a:txBody>
                    <a:bodyPr/>
                    <a:lstStyle/>
                    <a:p>
                      <a:endParaRPr lang="en-US"/>
                    </a:p>
                  </a:txBody>
                  <a:tcPr marL="91426" marR="91426"/>
                </a:tc>
                <a:tc>
                  <a:txBody>
                    <a:bodyPr/>
                    <a:lstStyle/>
                    <a:p>
                      <a:endParaRPr lang="en-US" dirty="0"/>
                    </a:p>
                  </a:txBody>
                  <a:tcPr marL="91426" marR="91426"/>
                </a:tc>
                <a:extLst>
                  <a:ext uri="{0D108BD9-81ED-4DB2-BD59-A6C34878D82A}">
                    <a16:rowId xmlns:a16="http://schemas.microsoft.com/office/drawing/2014/main" val="10007"/>
                  </a:ext>
                </a:extLst>
              </a:tr>
            </a:tbl>
          </a:graphicData>
        </a:graphic>
      </p:graphicFrame>
      <p:sp>
        <p:nvSpPr>
          <p:cNvPr id="5" name="Rectangle 4"/>
          <p:cNvSpPr/>
          <p:nvPr/>
        </p:nvSpPr>
        <p:spPr>
          <a:xfrm>
            <a:off x="7788275" y="1916113"/>
            <a:ext cx="1868488" cy="31496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7781925" y="3200401"/>
            <a:ext cx="1874838" cy="2009775"/>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7788275" y="3960813"/>
            <a:ext cx="1874838" cy="97631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Image result for jack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3622" y="3583189"/>
            <a:ext cx="2058378" cy="147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23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rtlCol="0">
            <a:normAutofit/>
          </a:bodyPr>
          <a:lstStyle/>
          <a:p>
            <a:pPr eaLnBrk="1" fontAlgn="auto" hangingPunct="1">
              <a:spcAft>
                <a:spcPts val="0"/>
              </a:spcAft>
              <a:defRPr/>
            </a:pPr>
            <a:r>
              <a:rPr lang="en-US" dirty="0">
                <a:solidFill>
                  <a:schemeClr val="tx2">
                    <a:lumMod val="60000"/>
                    <a:lumOff val="40000"/>
                  </a:schemeClr>
                </a:solidFill>
                <a:latin typeface="Arial" charset="0"/>
                <a:ea typeface="ＭＳ Ｐゴシック" charset="0"/>
              </a:rPr>
              <a:t>(Efficacy) Endpoints</a:t>
            </a:r>
          </a:p>
        </p:txBody>
      </p:sp>
      <p:sp>
        <p:nvSpPr>
          <p:cNvPr id="105477" name="TextBox 1"/>
          <p:cNvSpPr txBox="1">
            <a:spLocks noChangeArrowheads="1"/>
          </p:cNvSpPr>
          <p:nvPr/>
        </p:nvSpPr>
        <p:spPr bwMode="auto">
          <a:xfrm>
            <a:off x="392352" y="1684356"/>
            <a:ext cx="1202741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Primary:  The main answer of your research question</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Secondary:  </a:t>
            </a:r>
          </a:p>
          <a:p>
            <a:pPr marL="120015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Important clinical endpoints, pre-specified</a:t>
            </a:r>
          </a:p>
          <a:p>
            <a:pPr marL="120015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Minimum number preferred.  </a:t>
            </a:r>
          </a:p>
          <a:p>
            <a:pPr marL="120015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Hard to draw inference</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Exploratory:  </a:t>
            </a:r>
          </a:p>
          <a:p>
            <a:pPr marL="120015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Vague, mention in protocol.</a:t>
            </a:r>
            <a:r>
              <a:rPr kumimoji="0" lang="en-US" altLang="en-US"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  </a:t>
            </a:r>
          </a:p>
          <a:p>
            <a:pPr marL="120015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Limited strength of inference.</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Ad hoc</a:t>
            </a:r>
          </a:p>
          <a:p>
            <a:pPr marL="120015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“hypothesis generating”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14862778"/>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31618" y="0"/>
            <a:ext cx="12455235" cy="5175266"/>
          </a:xfrm>
          <a:prstGeom prst="rect">
            <a:avLst/>
          </a:prstGeom>
        </p:spPr>
      </p:pic>
      <p:sp>
        <p:nvSpPr>
          <p:cNvPr id="6" name="Rectangle 5"/>
          <p:cNvSpPr/>
          <p:nvPr/>
        </p:nvSpPr>
        <p:spPr>
          <a:xfrm>
            <a:off x="184727" y="1306042"/>
            <a:ext cx="6834909" cy="817851"/>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609600" y="5485522"/>
            <a:ext cx="1270000" cy="817851"/>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Calibri"/>
                <a:ea typeface="+mn-ea"/>
                <a:cs typeface="+mn-cs"/>
              </a:rPr>
              <a:t>Gate 1</a:t>
            </a:r>
          </a:p>
        </p:txBody>
      </p:sp>
      <p:cxnSp>
        <p:nvCxnSpPr>
          <p:cNvPr id="9" name="Straight Arrow Connector 8"/>
          <p:cNvCxnSpPr/>
          <p:nvPr/>
        </p:nvCxnSpPr>
        <p:spPr>
          <a:xfrm flipV="1">
            <a:off x="905164" y="1417638"/>
            <a:ext cx="974436" cy="410536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84727" y="2174298"/>
            <a:ext cx="6748636" cy="914329"/>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79646">
                  <a:lumMod val="75000"/>
                </a:srgbClr>
              </a:solidFill>
              <a:effectLst/>
              <a:uLnTx/>
              <a:uFillTx/>
              <a:latin typeface="Calibri"/>
              <a:ea typeface="+mn-ea"/>
              <a:cs typeface="+mn-cs"/>
            </a:endParaRPr>
          </a:p>
        </p:txBody>
      </p:sp>
      <p:sp>
        <p:nvSpPr>
          <p:cNvPr id="12" name="Rectangle 11"/>
          <p:cNvSpPr/>
          <p:nvPr/>
        </p:nvSpPr>
        <p:spPr>
          <a:xfrm>
            <a:off x="4493490" y="5375363"/>
            <a:ext cx="1270000" cy="817851"/>
          </a:xfrm>
          <a:prstGeom prst="rect">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a:ea typeface="+mn-ea"/>
                <a:cs typeface="+mn-cs"/>
              </a:rPr>
              <a:t>Gate 5</a:t>
            </a:r>
          </a:p>
        </p:txBody>
      </p:sp>
      <p:cxnSp>
        <p:nvCxnSpPr>
          <p:cNvPr id="13" name="Straight Arrow Connector 12"/>
          <p:cNvCxnSpPr>
            <a:stCxn id="12" idx="0"/>
          </p:cNvCxnSpPr>
          <p:nvPr/>
        </p:nvCxnSpPr>
        <p:spPr>
          <a:xfrm flipV="1">
            <a:off x="5128490" y="2835563"/>
            <a:ext cx="1493982" cy="253980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084291" y="2270776"/>
            <a:ext cx="2152073" cy="81785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Calibri"/>
              <a:ea typeface="+mn-ea"/>
              <a:cs typeface="+mn-cs"/>
            </a:endParaRPr>
          </a:p>
        </p:txBody>
      </p:sp>
      <p:sp>
        <p:nvSpPr>
          <p:cNvPr id="17" name="Rectangle 16"/>
          <p:cNvSpPr/>
          <p:nvPr/>
        </p:nvSpPr>
        <p:spPr>
          <a:xfrm>
            <a:off x="8881915" y="5449904"/>
            <a:ext cx="1270000" cy="81785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Gate 8</a:t>
            </a:r>
          </a:p>
        </p:txBody>
      </p:sp>
      <p:cxnSp>
        <p:nvCxnSpPr>
          <p:cNvPr id="18" name="Straight Arrow Connector 17"/>
          <p:cNvCxnSpPr>
            <a:stCxn id="17" idx="0"/>
          </p:cNvCxnSpPr>
          <p:nvPr/>
        </p:nvCxnSpPr>
        <p:spPr>
          <a:xfrm flipH="1" flipV="1">
            <a:off x="8977904" y="2831126"/>
            <a:ext cx="539011" cy="26187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1"/>
          <p:cNvSpPr txBox="1">
            <a:spLocks noChangeArrowheads="1"/>
          </p:cNvSpPr>
          <p:nvPr/>
        </p:nvSpPr>
        <p:spPr bwMode="auto">
          <a:xfrm>
            <a:off x="8053240" y="6480290"/>
            <a:ext cx="2927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Helvetica" panose="020B0604020202020204" pitchFamily="34" charset="0"/>
                <a:ea typeface="MS PGothic" panose="020B0600070205080204" pitchFamily="34" charset="-128"/>
                <a:cs typeface="+mn-cs"/>
              </a:rPr>
              <a:t>Miller, JAMA 2016</a:t>
            </a:r>
          </a:p>
        </p:txBody>
      </p:sp>
      <p:pic>
        <p:nvPicPr>
          <p:cNvPr id="1026" name="Picture 2" descr="Image result for open gat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920" y="5956174"/>
            <a:ext cx="2054566" cy="901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losing gat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490" y="5759225"/>
            <a:ext cx="1813975" cy="11830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ate prison&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3201" y="5164206"/>
            <a:ext cx="1852327" cy="138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88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16"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n-US" altLang="en-US"/>
              <a:t>Outcomes: Summary </a:t>
            </a:r>
          </a:p>
        </p:txBody>
      </p:sp>
      <p:sp>
        <p:nvSpPr>
          <p:cNvPr id="119811" name="Content Placeholder 2"/>
          <p:cNvSpPr>
            <a:spLocks noGrp="1"/>
          </p:cNvSpPr>
          <p:nvPr>
            <p:ph idx="1"/>
          </p:nvPr>
        </p:nvSpPr>
        <p:spPr>
          <a:xfrm>
            <a:off x="884255" y="1600201"/>
            <a:ext cx="10329705" cy="4525963"/>
          </a:xfrm>
        </p:spPr>
        <p:txBody>
          <a:bodyPr/>
          <a:lstStyle/>
          <a:p>
            <a:pPr eaLnBrk="1" hangingPunct="1"/>
            <a:r>
              <a:rPr lang="en-US" altLang="en-US" dirty="0"/>
              <a:t>Selecting a primary outcome is key decision in designing trials</a:t>
            </a:r>
          </a:p>
          <a:p>
            <a:pPr eaLnBrk="1" hangingPunct="1"/>
            <a:r>
              <a:rPr lang="en-US" altLang="en-US" dirty="0"/>
              <a:t>Selection of outcome impacts sample size, cost, clinical inferences, etc.</a:t>
            </a:r>
          </a:p>
          <a:p>
            <a:pPr eaLnBrk="1" hangingPunct="1"/>
            <a:r>
              <a:rPr lang="en-US" altLang="en-US" dirty="0" smtClean="0"/>
              <a:t>Can </a:t>
            </a:r>
            <a:r>
              <a:rPr lang="en-US" altLang="en-US" dirty="0"/>
              <a:t>use multiple </a:t>
            </a:r>
            <a:r>
              <a:rPr lang="en-US" altLang="en-US" dirty="0" smtClean="0"/>
              <a:t>primary endpoints </a:t>
            </a:r>
            <a:r>
              <a:rPr lang="en-US" altLang="en-US" dirty="0"/>
              <a:t>but need to control for overall significance </a:t>
            </a:r>
            <a:r>
              <a:rPr lang="en-US" altLang="en-US" dirty="0" smtClean="0"/>
              <a:t>level</a:t>
            </a:r>
          </a:p>
          <a:p>
            <a:pPr eaLnBrk="1" hangingPunct="1"/>
            <a:r>
              <a:rPr lang="en-US" altLang="en-US" dirty="0" smtClean="0"/>
              <a:t>Secondary endpoints interpret very cautiously</a:t>
            </a:r>
          </a:p>
          <a:p>
            <a:pPr eaLnBrk="1" hangingPunct="1"/>
            <a:r>
              <a:rPr lang="en-US" altLang="en-US" dirty="0" smtClean="0"/>
              <a:t>Exploratory endpoints for generating hypotheses only</a:t>
            </a:r>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579361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09800" y="2286000"/>
            <a:ext cx="7772400" cy="1143000"/>
          </a:xfrm>
        </p:spPr>
        <p:txBody>
          <a:bodyPr/>
          <a:lstStyle/>
          <a:p>
            <a:pPr eaLnBrk="1" hangingPunct="1"/>
            <a:r>
              <a:rPr lang="en-US" altLang="en-US">
                <a:latin typeface="Arial" panose="020B0604020202020204" pitchFamily="34" charset="0"/>
              </a:rPr>
              <a:t/>
            </a:r>
            <a:br>
              <a:rPr lang="en-US" altLang="en-US">
                <a:latin typeface="Arial" panose="020B0604020202020204" pitchFamily="34" charset="0"/>
              </a:rPr>
            </a:br>
            <a:r>
              <a:rPr lang="en-US" altLang="en-US">
                <a:latin typeface="Arial" panose="020B0604020202020204" pitchFamily="34" charset="0"/>
              </a:rPr>
              <a:t>Assessing Safety</a:t>
            </a:r>
          </a:p>
        </p:txBody>
      </p:sp>
      <p:sp>
        <p:nvSpPr>
          <p:cNvPr id="2" name="Subtitle 1"/>
          <p:cNvSpPr>
            <a:spLocks noGrp="1"/>
          </p:cNvSpPr>
          <p:nvPr>
            <p:ph type="subTitle" idx="1"/>
          </p:nvPr>
        </p:nvSpPr>
        <p:spPr/>
        <p:txBody>
          <a:bodyPr/>
          <a:lstStyle/>
          <a:p>
            <a:pPr>
              <a:buFont typeface="Arial" charset="0"/>
              <a:buNone/>
              <a:defRPr/>
            </a:pPr>
            <a:endParaRPr lang="en-US">
              <a:ea typeface="ＭＳ Ｐゴシック" charset="0"/>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625"/>
            <a:ext cx="91440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5346701" y="2476500"/>
            <a:ext cx="1501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a:solidFill>
                  <a:schemeClr val="bg1"/>
                </a:solidFill>
                <a:latin typeface="Helvetica" panose="020B0604020202020204" pitchFamily="34" charset="0"/>
              </a:rPr>
              <a:t>Adverse</a:t>
            </a:r>
          </a:p>
          <a:p>
            <a:pPr algn="ctr">
              <a:spcBef>
                <a:spcPct val="0"/>
              </a:spcBef>
              <a:buFontTx/>
              <a:buNone/>
            </a:pPr>
            <a:r>
              <a:rPr lang="en-US" altLang="en-US" sz="2800">
                <a:solidFill>
                  <a:schemeClr val="bg1"/>
                </a:solidFill>
                <a:latin typeface="Helvetica" panose="020B0604020202020204" pitchFamily="34" charset="0"/>
              </a:rPr>
              <a:t>events</a:t>
            </a:r>
          </a:p>
        </p:txBody>
      </p:sp>
    </p:spTree>
  </p:cSld>
  <p:clrMapOvr>
    <a:masterClrMapping/>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latin typeface="Arial" panose="020B0604020202020204" pitchFamily="34" charset="0"/>
              </a:rPr>
              <a:t>Safety: Outline</a:t>
            </a:r>
          </a:p>
        </p:txBody>
      </p:sp>
      <p:sp>
        <p:nvSpPr>
          <p:cNvPr id="20483" name="Rectangle 3"/>
          <p:cNvSpPr>
            <a:spLocks noGrp="1" noChangeArrowheads="1"/>
          </p:cNvSpPr>
          <p:nvPr>
            <p:ph idx="1"/>
          </p:nvPr>
        </p:nvSpPr>
        <p:spPr>
          <a:xfrm>
            <a:off x="2009670" y="1696636"/>
            <a:ext cx="8803089" cy="4483100"/>
          </a:xfrm>
        </p:spPr>
        <p:txBody>
          <a:bodyPr/>
          <a:lstStyle/>
          <a:p>
            <a:pPr eaLnBrk="1" hangingPunct="1"/>
            <a:r>
              <a:rPr lang="en-US" altLang="en-US" dirty="0">
                <a:latin typeface="Arial" panose="020B0604020202020204" pitchFamily="34" charset="0"/>
              </a:rPr>
              <a:t>A word about DSMBs</a:t>
            </a:r>
          </a:p>
          <a:p>
            <a:pPr eaLnBrk="1" hangingPunct="1"/>
            <a:r>
              <a:rPr lang="en-US" altLang="en-US" dirty="0">
                <a:latin typeface="Arial" panose="020B0604020202020204" pitchFamily="34" charset="0"/>
              </a:rPr>
              <a:t>Overview of Adverse Events</a:t>
            </a:r>
          </a:p>
          <a:p>
            <a:pPr eaLnBrk="1" hangingPunct="1"/>
            <a:r>
              <a:rPr lang="en-US" altLang="en-US" dirty="0">
                <a:latin typeface="Arial" panose="020B0604020202020204" pitchFamily="34" charset="0"/>
              </a:rPr>
              <a:t>Methods for collecting info</a:t>
            </a:r>
          </a:p>
          <a:p>
            <a:pPr eaLnBrk="1" hangingPunct="1"/>
            <a:r>
              <a:rPr lang="en-US" altLang="en-US" dirty="0">
                <a:latin typeface="Arial" panose="020B0604020202020204" pitchFamily="34" charset="0"/>
              </a:rPr>
              <a:t>Serious vs other adverse events (AEs)</a:t>
            </a:r>
          </a:p>
          <a:p>
            <a:pPr eaLnBrk="1" hangingPunct="1"/>
            <a:r>
              <a:rPr lang="en-US" altLang="en-US" dirty="0">
                <a:latin typeface="Arial" panose="020B0604020202020204" pitchFamily="34" charset="0"/>
              </a:rPr>
              <a:t>How to elicit AEs</a:t>
            </a:r>
          </a:p>
          <a:p>
            <a:pPr eaLnBrk="1" hangingPunct="1"/>
            <a:r>
              <a:rPr lang="en-US" altLang="en-US" dirty="0">
                <a:latin typeface="Arial" panose="020B0604020202020204" pitchFamily="34" charset="0"/>
              </a:rPr>
              <a:t>Coding AEs</a:t>
            </a:r>
          </a:p>
          <a:p>
            <a:pPr eaLnBrk="1" hangingPunct="1"/>
            <a:r>
              <a:rPr lang="en-US" altLang="en-US" dirty="0">
                <a:latin typeface="Arial" panose="020B0604020202020204" pitchFamily="34" charset="0"/>
              </a:rPr>
              <a:t>Adjudicating AEs and outcomes </a:t>
            </a:r>
          </a:p>
          <a:p>
            <a:pPr eaLnBrk="1" hangingPunct="1"/>
            <a:endParaRPr lang="en-US" altLang="en-US" dirty="0">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latin typeface="Arial" panose="020B0604020202020204" pitchFamily="34" charset="0"/>
              </a:rPr>
              <a:t>Data Safety Monitoring Boards</a:t>
            </a:r>
          </a:p>
        </p:txBody>
      </p:sp>
      <p:sp>
        <p:nvSpPr>
          <p:cNvPr id="139267" name="Rectangle 3"/>
          <p:cNvSpPr>
            <a:spLocks noGrp="1" noChangeArrowheads="1"/>
          </p:cNvSpPr>
          <p:nvPr>
            <p:ph idx="1"/>
          </p:nvPr>
        </p:nvSpPr>
        <p:spPr>
          <a:xfrm>
            <a:off x="2270126" y="1417638"/>
            <a:ext cx="7129463" cy="4483100"/>
          </a:xfrm>
        </p:spPr>
        <p:txBody>
          <a:bodyPr/>
          <a:lstStyle/>
          <a:p>
            <a:pPr marL="0" indent="0" eaLnBrk="1" hangingPunct="1">
              <a:buNone/>
              <a:defRPr/>
            </a:pPr>
            <a:r>
              <a:rPr lang="en-US" altLang="en-US" sz="2800" i="1" dirty="0">
                <a:latin typeface="Arial" panose="020B0604020202020204" pitchFamily="34" charset="0"/>
              </a:rPr>
              <a:t>Will be discussed in 3/7 lecture (Dr. Huang)</a:t>
            </a:r>
          </a:p>
          <a:p>
            <a:pPr eaLnBrk="1" hangingPunct="1">
              <a:defRPr/>
            </a:pPr>
            <a:endParaRPr lang="en-US" altLang="en-US" sz="2800" dirty="0">
              <a:latin typeface="Arial" panose="020B0604020202020204" pitchFamily="34" charset="0"/>
            </a:endParaRPr>
          </a:p>
          <a:p>
            <a:pPr eaLnBrk="1" hangingPunct="1">
              <a:defRPr/>
            </a:pPr>
            <a:r>
              <a:rPr lang="en-US" altLang="en-US" sz="2800" dirty="0">
                <a:latin typeface="Arial" panose="020B0604020202020204" pitchFamily="34" charset="0"/>
              </a:rPr>
              <a:t>Required for all clinical trials</a:t>
            </a:r>
          </a:p>
          <a:p>
            <a:pPr eaLnBrk="1" hangingPunct="1">
              <a:defRPr/>
            </a:pPr>
            <a:r>
              <a:rPr lang="en-US" altLang="en-US" sz="2800" dirty="0">
                <a:latin typeface="Arial" panose="020B0604020202020204" pitchFamily="34" charset="0"/>
              </a:rPr>
              <a:t>Comprised of experts in biostatistics, the condition being studied, the intervention, and medical ethics</a:t>
            </a:r>
          </a:p>
          <a:p>
            <a:pPr eaLnBrk="1" hangingPunct="1">
              <a:defRPr/>
            </a:pPr>
            <a:r>
              <a:rPr lang="en-US" altLang="en-US" sz="2800" dirty="0">
                <a:latin typeface="Arial" panose="020B0604020202020204" pitchFamily="34" charset="0"/>
              </a:rPr>
              <a:t>Establishes a plan to monitor </a:t>
            </a:r>
            <a:r>
              <a:rPr lang="en-US" altLang="en-US" sz="2800" dirty="0" err="1">
                <a:latin typeface="Arial" panose="020B0604020202020204" pitchFamily="34" charset="0"/>
              </a:rPr>
              <a:t>unblinded</a:t>
            </a:r>
            <a:r>
              <a:rPr lang="en-US" altLang="en-US" sz="2800" dirty="0">
                <a:latin typeface="Arial" panose="020B0604020202020204" pitchFamily="34" charset="0"/>
              </a:rPr>
              <a:t> results of the trial</a:t>
            </a:r>
          </a:p>
          <a:p>
            <a:pPr lvl="1" eaLnBrk="1" hangingPunct="1">
              <a:defRPr/>
            </a:pPr>
            <a:r>
              <a:rPr lang="en-US" altLang="en-US" sz="2400" dirty="0">
                <a:latin typeface="Arial" panose="020B0604020202020204" pitchFamily="34" charset="0"/>
              </a:rPr>
              <a:t>Always safety, sometimes efficacy</a:t>
            </a:r>
          </a:p>
          <a:p>
            <a:pPr eaLnBrk="1" hangingPunct="1">
              <a:defRPr/>
            </a:pPr>
            <a:r>
              <a:rPr lang="en-US" altLang="en-US" sz="2800" dirty="0">
                <a:latin typeface="Arial" panose="020B0604020202020204" pitchFamily="34" charset="0"/>
              </a:rPr>
              <a:t>Makes recommendations to the sponsor, NIH or PI</a:t>
            </a:r>
          </a:p>
          <a:p>
            <a:pPr eaLnBrk="1" hangingPunct="1">
              <a:defRPr/>
            </a:pPr>
            <a:endParaRPr lang="en-US" altLang="en-US" sz="2800" dirty="0">
              <a:latin typeface="Arial" panose="020B0604020202020204" pitchFamily="34" charset="0"/>
            </a:endParaRPr>
          </a:p>
          <a:p>
            <a:pPr marL="0" indent="0" eaLnBrk="1" hangingPunct="1">
              <a:buNone/>
              <a:defRPr/>
            </a:pPr>
            <a:endParaRPr lang="en-US" altLang="en-US" sz="2800" dirty="0">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What is an Adverse Event in a Trial?</a:t>
            </a:r>
          </a:p>
        </p:txBody>
      </p:sp>
      <p:sp>
        <p:nvSpPr>
          <p:cNvPr id="24579" name="Content Placeholder 2"/>
          <p:cNvSpPr>
            <a:spLocks noGrp="1"/>
          </p:cNvSpPr>
          <p:nvPr>
            <p:ph idx="1"/>
          </p:nvPr>
        </p:nvSpPr>
        <p:spPr>
          <a:xfrm>
            <a:off x="1981200" y="1417638"/>
            <a:ext cx="8229600" cy="4525962"/>
          </a:xfrm>
        </p:spPr>
        <p:txBody>
          <a:bodyPr/>
          <a:lstStyle/>
          <a:p>
            <a:r>
              <a:rPr lang="en-US" altLang="en-US"/>
              <a:t>Regulatory definition (98% of RCTs) but similar in non-regulatory RCTs</a:t>
            </a:r>
          </a:p>
        </p:txBody>
      </p:sp>
      <p:sp>
        <p:nvSpPr>
          <p:cNvPr id="24580" name="Rectangle 4"/>
          <p:cNvSpPr>
            <a:spLocks noChangeArrowheads="1"/>
          </p:cNvSpPr>
          <p:nvPr/>
        </p:nvSpPr>
        <p:spPr bwMode="auto">
          <a:xfrm>
            <a:off x="1701800" y="2709863"/>
            <a:ext cx="86423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solidFill>
                  <a:srgbClr val="222222"/>
                </a:solidFill>
                <a:latin typeface="Helvetica Neue"/>
              </a:rPr>
              <a:t>An </a:t>
            </a:r>
            <a:r>
              <a:rPr lang="en-US" altLang="en-US" sz="2400" b="1">
                <a:solidFill>
                  <a:srgbClr val="222222"/>
                </a:solidFill>
                <a:latin typeface="Helvetica Neue"/>
              </a:rPr>
              <a:t>adverse event</a:t>
            </a:r>
            <a:r>
              <a:rPr lang="en-US" altLang="en-US" sz="2400">
                <a:solidFill>
                  <a:srgbClr val="222222"/>
                </a:solidFill>
                <a:latin typeface="Helvetica Neue"/>
              </a:rPr>
              <a:t> (</a:t>
            </a:r>
            <a:r>
              <a:rPr lang="en-US" altLang="en-US" sz="2400" b="1">
                <a:solidFill>
                  <a:srgbClr val="222222"/>
                </a:solidFill>
                <a:latin typeface="Helvetica Neue"/>
              </a:rPr>
              <a:t>AE</a:t>
            </a:r>
            <a:r>
              <a:rPr lang="en-US" altLang="en-US" sz="2400">
                <a:solidFill>
                  <a:srgbClr val="222222"/>
                </a:solidFill>
                <a:latin typeface="Helvetica Neue"/>
              </a:rPr>
              <a:t>) is any untoward medical occurrence in a patient or clinical investigation subject administered a pharmaceutical product and which does not necessarily have a causal relationship with this treatment. An adverse event (AE) can therefore be any unfavourable and unintended sign (including an abnormal laboratory finding), symptom, or disease temporally associated with the use of a medicinal (investigational) product, whether or not related to the medicinal (investigational) product.</a:t>
            </a:r>
            <a:endParaRPr lang="en-US" altLang="en-US" sz="240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6"/>
          <p:cNvSpPr txBox="1">
            <a:spLocks noChangeArrowheads="1"/>
          </p:cNvSpPr>
          <p:nvPr/>
        </p:nvSpPr>
        <p:spPr bwMode="auto">
          <a:xfrm>
            <a:off x="1524000" y="242888"/>
            <a:ext cx="9144000"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a:solidFill>
                  <a:schemeClr val="bg1"/>
                </a:solidFill>
                <a:latin typeface="Arial" panose="020B0604020202020204" pitchFamily="34" charset="0"/>
              </a:rPr>
              <a:t>Serious Adverse Events (SAEs)</a:t>
            </a:r>
            <a:endParaRPr lang="en-US" altLang="en-US" sz="3600">
              <a:solidFill>
                <a:schemeClr val="bg1"/>
              </a:solidFill>
              <a:latin typeface="Arial" panose="020B0604020202020204" pitchFamily="34" charset="0"/>
            </a:endParaRPr>
          </a:p>
        </p:txBody>
      </p:sp>
      <p:sp>
        <p:nvSpPr>
          <p:cNvPr id="25603" name="Rectangle 4"/>
          <p:cNvSpPr>
            <a:spLocks noChangeArrowheads="1"/>
          </p:cNvSpPr>
          <p:nvPr/>
        </p:nvSpPr>
        <p:spPr bwMode="auto">
          <a:xfrm>
            <a:off x="1905000" y="1524000"/>
            <a:ext cx="9525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4101" name="Rectangle 5"/>
          <p:cNvSpPr>
            <a:spLocks noChangeArrowheads="1"/>
          </p:cNvSpPr>
          <p:nvPr/>
        </p:nvSpPr>
        <p:spPr bwMode="auto">
          <a:xfrm>
            <a:off x="1600200" y="1447800"/>
            <a:ext cx="9029700" cy="4724400"/>
          </a:xfrm>
          <a:prstGeom prst="rect">
            <a:avLst/>
          </a:prstGeom>
          <a:noFill/>
          <a:ln w="12700">
            <a:noFill/>
            <a:miter lim="800000"/>
            <a:headEnd/>
            <a:tailEnd/>
          </a:ln>
          <a:effectLst/>
        </p:spPr>
        <p:txBody>
          <a:bodyPr lIns="90487" tIns="44450" rIns="90487" bIns="44450"/>
          <a:lstStyle/>
          <a:p>
            <a:pPr eaLnBrk="1" hangingPunct="1">
              <a:defRPr/>
            </a:pPr>
            <a:r>
              <a:rPr lang="en-US" b="1" dirty="0">
                <a:latin typeface="Arial" pitchFamily="34" charset="0"/>
                <a:cs typeface="Arial" pitchFamily="34" charset="0"/>
              </a:rPr>
              <a:t>AEs are classified as </a:t>
            </a:r>
            <a:r>
              <a:rPr lang="en-US" b="1" dirty="0">
                <a:solidFill>
                  <a:schemeClr val="accent6"/>
                </a:solidFill>
                <a:latin typeface="Arial" pitchFamily="34" charset="0"/>
                <a:cs typeface="Arial" pitchFamily="34" charset="0"/>
              </a:rPr>
              <a:t>Serious Adverse Events </a:t>
            </a:r>
            <a:r>
              <a:rPr lang="en-US" b="1" dirty="0">
                <a:latin typeface="Arial" pitchFamily="34" charset="0"/>
                <a:cs typeface="Arial" pitchFamily="34" charset="0"/>
              </a:rPr>
              <a:t>when any of </a:t>
            </a:r>
          </a:p>
          <a:p>
            <a:pPr eaLnBrk="1" hangingPunct="1">
              <a:defRPr/>
            </a:pPr>
            <a:r>
              <a:rPr lang="en-US" b="1" dirty="0">
                <a:latin typeface="Arial" pitchFamily="34" charset="0"/>
                <a:cs typeface="Arial" pitchFamily="34" charset="0"/>
              </a:rPr>
              <a:t>the following occur:</a:t>
            </a:r>
          </a:p>
          <a:p>
            <a:pPr eaLnBrk="1" hangingPunct="1">
              <a:spcBef>
                <a:spcPts val="600"/>
              </a:spcBef>
              <a:defRPr/>
            </a:pPr>
            <a:r>
              <a:rPr lang="en-US" sz="2200" dirty="0">
                <a:latin typeface="Arial" pitchFamily="34" charset="0"/>
                <a:cs typeface="Arial" pitchFamily="34" charset="0"/>
              </a:rPr>
              <a:t>	1.  Results in </a:t>
            </a:r>
            <a:r>
              <a:rPr lang="en-US" sz="2200" u="sng" dirty="0">
                <a:latin typeface="Arial" pitchFamily="34" charset="0"/>
                <a:cs typeface="Arial" pitchFamily="34" charset="0"/>
              </a:rPr>
              <a:t>death</a:t>
            </a:r>
          </a:p>
          <a:p>
            <a:pPr eaLnBrk="1" hangingPunct="1">
              <a:spcBef>
                <a:spcPts val="600"/>
              </a:spcBef>
              <a:defRPr/>
            </a:pPr>
            <a:r>
              <a:rPr lang="en-US" sz="2200" dirty="0">
                <a:latin typeface="Arial" pitchFamily="34" charset="0"/>
                <a:cs typeface="Arial" pitchFamily="34" charset="0"/>
              </a:rPr>
              <a:t>	2.  Is </a:t>
            </a:r>
            <a:r>
              <a:rPr lang="en-US" sz="2200" b="1" u="sng" dirty="0">
                <a:solidFill>
                  <a:schemeClr val="accent2"/>
                </a:solidFill>
                <a:latin typeface="Arial" pitchFamily="34" charset="0"/>
                <a:cs typeface="Arial" pitchFamily="34" charset="0"/>
              </a:rPr>
              <a:t>life-threatening</a:t>
            </a:r>
          </a:p>
          <a:p>
            <a:pPr eaLnBrk="1" hangingPunct="1">
              <a:spcBef>
                <a:spcPts val="600"/>
              </a:spcBef>
              <a:defRPr/>
            </a:pPr>
            <a:r>
              <a:rPr lang="en-US" sz="2200" dirty="0">
                <a:latin typeface="Arial" pitchFamily="34" charset="0"/>
                <a:cs typeface="Arial" pitchFamily="34" charset="0"/>
              </a:rPr>
              <a:t>	3.  Results in permanent or substantial </a:t>
            </a:r>
            <a:r>
              <a:rPr lang="en-US" sz="2200" u="sng" dirty="0">
                <a:latin typeface="Arial" pitchFamily="34" charset="0"/>
                <a:cs typeface="Arial" pitchFamily="34" charset="0"/>
              </a:rPr>
              <a:t>disability</a:t>
            </a:r>
          </a:p>
          <a:p>
            <a:pPr eaLnBrk="1" hangingPunct="1">
              <a:spcBef>
                <a:spcPts val="600"/>
              </a:spcBef>
              <a:defRPr/>
            </a:pPr>
            <a:r>
              <a:rPr lang="en-US" sz="2200" dirty="0">
                <a:latin typeface="Arial" pitchFamily="34" charset="0"/>
                <a:cs typeface="Arial" pitchFamily="34" charset="0"/>
              </a:rPr>
              <a:t>	4.  Results in or prolongs an existing in-patient </a:t>
            </a:r>
            <a:r>
              <a:rPr lang="en-US" sz="2200" u="sng" dirty="0">
                <a:latin typeface="Arial" pitchFamily="34" charset="0"/>
                <a:cs typeface="Arial" pitchFamily="34" charset="0"/>
              </a:rPr>
              <a:t>hospitalization</a:t>
            </a:r>
          </a:p>
          <a:p>
            <a:pPr eaLnBrk="1" hangingPunct="1">
              <a:spcBef>
                <a:spcPts val="600"/>
              </a:spcBef>
              <a:defRPr/>
            </a:pPr>
            <a:r>
              <a:rPr lang="en-US" sz="2200" dirty="0">
                <a:latin typeface="Arial" pitchFamily="34" charset="0"/>
                <a:cs typeface="Arial" pitchFamily="34" charset="0"/>
              </a:rPr>
              <a:t>	5.  Is a </a:t>
            </a:r>
            <a:r>
              <a:rPr lang="en-US" sz="2200" u="sng" dirty="0">
                <a:latin typeface="Arial" pitchFamily="34" charset="0"/>
                <a:cs typeface="Arial" pitchFamily="34" charset="0"/>
              </a:rPr>
              <a:t>congenital anomaly/birth defect</a:t>
            </a:r>
          </a:p>
          <a:p>
            <a:pPr eaLnBrk="1" hangingPunct="1">
              <a:spcBef>
                <a:spcPts val="600"/>
              </a:spcBef>
              <a:defRPr/>
            </a:pPr>
            <a:r>
              <a:rPr lang="en-US" dirty="0">
                <a:latin typeface="Arial" pitchFamily="34" charset="0"/>
                <a:cs typeface="Arial" pitchFamily="34" charset="0"/>
              </a:rPr>
              <a:t>	6.  </a:t>
            </a:r>
            <a:r>
              <a:rPr lang="en-US" sz="2200" dirty="0">
                <a:latin typeface="Arial" pitchFamily="34" charset="0"/>
                <a:cs typeface="Arial" pitchFamily="34" charset="0"/>
              </a:rPr>
              <a:t>Requires (medical or surgical) </a:t>
            </a:r>
            <a:r>
              <a:rPr lang="en-US" sz="2200" u="sng" dirty="0">
                <a:latin typeface="Arial" pitchFamily="34" charset="0"/>
                <a:cs typeface="Arial" pitchFamily="34" charset="0"/>
              </a:rPr>
              <a:t>intervention to prevent </a:t>
            </a:r>
          </a:p>
          <a:p>
            <a:pPr eaLnBrk="1" hangingPunct="1">
              <a:spcBef>
                <a:spcPts val="600"/>
              </a:spcBef>
              <a:defRPr/>
            </a:pPr>
            <a:r>
              <a:rPr lang="en-US" sz="2200" dirty="0">
                <a:latin typeface="Arial" pitchFamily="34" charset="0"/>
                <a:cs typeface="Arial" pitchFamily="34" charset="0"/>
              </a:rPr>
              <a:t>                 permanent impairment or damage</a:t>
            </a:r>
            <a:r>
              <a:rPr lang="en-US" sz="2200" b="1" dirty="0">
                <a:latin typeface="Arial" pitchFamily="34" charset="0"/>
                <a:cs typeface="Arial" pitchFamily="34" charset="0"/>
              </a:rPr>
              <a:t> </a:t>
            </a:r>
          </a:p>
          <a:p>
            <a:pPr eaLnBrk="1" hangingPunct="1">
              <a:spcBef>
                <a:spcPts val="600"/>
              </a:spcBef>
              <a:defRPr/>
            </a:pPr>
            <a:endParaRPr lang="en-US" sz="2200" b="1" dirty="0">
              <a:latin typeface="Arial" pitchFamily="34" charset="0"/>
              <a:cs typeface="Arial" pitchFamily="34" charset="0"/>
            </a:endParaRPr>
          </a:p>
          <a:p>
            <a:pPr eaLnBrk="1" hangingPunct="1">
              <a:spcBef>
                <a:spcPts val="600"/>
              </a:spcBef>
              <a:defRPr/>
            </a:pPr>
            <a:r>
              <a:rPr lang="en-US" sz="2200" dirty="0">
                <a:latin typeface="Arial" pitchFamily="34" charset="0"/>
                <a:cs typeface="Arial" pitchFamily="34" charset="0"/>
              </a:rPr>
              <a:t>Regulatory definition (FDA, EMEA, others)</a:t>
            </a: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Starting at the End..How are AE’s Reported</a:t>
            </a:r>
          </a:p>
        </p:txBody>
      </p:sp>
      <p:sp>
        <p:nvSpPr>
          <p:cNvPr id="26627" name="Content Placeholder 2"/>
          <p:cNvSpPr>
            <a:spLocks noGrp="1"/>
          </p:cNvSpPr>
          <p:nvPr>
            <p:ph idx="1"/>
          </p:nvPr>
        </p:nvSpPr>
        <p:spPr>
          <a:xfrm>
            <a:off x="2068513" y="3254376"/>
            <a:ext cx="8229600" cy="3127375"/>
          </a:xfrm>
        </p:spPr>
        <p:txBody>
          <a:bodyPr/>
          <a:lstStyle/>
          <a:p>
            <a:r>
              <a:rPr lang="en-US" altLang="en-US"/>
              <a:t>7736 women with osteoporosis (mean age 73)</a:t>
            </a:r>
          </a:p>
          <a:p>
            <a:r>
              <a:rPr lang="en-US" altLang="en-US"/>
              <a:t>Zoledronic acid vs PBO for osteoporosis</a:t>
            </a:r>
          </a:p>
          <a:p>
            <a:r>
              <a:rPr lang="en-US" altLang="en-US"/>
              <a:t>IV bisphosphonate given once/year</a:t>
            </a:r>
          </a:p>
          <a:p>
            <a:r>
              <a:rPr lang="en-US" altLang="en-US"/>
              <a:t>International (23 countries)</a:t>
            </a:r>
          </a:p>
          <a:p>
            <a:r>
              <a:rPr lang="en-US" altLang="en-US"/>
              <a:t>Primary endpoints:  Hip &amp; Vertebral Fracture</a:t>
            </a:r>
          </a:p>
        </p:txBody>
      </p:sp>
      <p:pic>
        <p:nvPicPr>
          <p:cNvPr id="266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2825" y="1417638"/>
            <a:ext cx="59436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1"/>
          <p:cNvSpPr txBox="1">
            <a:spLocks noChangeArrowheads="1"/>
          </p:cNvSpPr>
          <p:nvPr/>
        </p:nvSpPr>
        <p:spPr bwMode="auto">
          <a:xfrm>
            <a:off x="6923088" y="6381750"/>
            <a:ext cx="3744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a:latin typeface="Helvetica" panose="020B0604020202020204" pitchFamily="34" charset="0"/>
              </a:rPr>
              <a:t>Black, et al. NEJM 2007</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a:p>
        </p:txBody>
      </p:sp>
      <p:pic>
        <p:nvPicPr>
          <p:cNvPr id="276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7818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1"/>
          <p:cNvSpPr>
            <a:spLocks noGrp="1" noChangeArrowheads="1"/>
          </p:cNvSpPr>
          <p:nvPr>
            <p:ph idx="1"/>
          </p:nvPr>
        </p:nvSpPr>
        <p:spPr>
          <a:xfrm>
            <a:off x="8080376" y="6256339"/>
            <a:ext cx="2860675" cy="369887"/>
          </a:xfrm>
        </p:spPr>
        <p:txBody>
          <a:bodyPr>
            <a:spAutoFit/>
          </a:bodyPr>
          <a:lstStyle/>
          <a:p>
            <a:pPr>
              <a:spcBef>
                <a:spcPct val="0"/>
              </a:spcBef>
              <a:buFontTx/>
              <a:buNone/>
            </a:pPr>
            <a:r>
              <a:rPr lang="en-US" altLang="en-US" sz="1800">
                <a:latin typeface="Helvetica" panose="020B0604020202020204" pitchFamily="34" charset="0"/>
              </a:rPr>
              <a:t>Black, et al. NEJM 2007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5962601" y="4001045"/>
            <a:ext cx="2533650" cy="800100"/>
          </a:xfrm>
          <a:prstGeom prst="rect">
            <a:avLst/>
          </a:prstGeom>
        </p:spPr>
      </p:pic>
      <p:sp>
        <p:nvSpPr>
          <p:cNvPr id="3" name="Content Placeholder 2">
            <a:extLst>
              <a:ext uri="{FF2B5EF4-FFF2-40B4-BE49-F238E27FC236}">
                <a16:creationId xmlns:a16="http://schemas.microsoft.com/office/drawing/2014/main" id="{99DDB707-DD00-4985-88C5-932F22F0347D}"/>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192073A0-C257-4943-B7F3-5E5ACA7B79EC}"/>
              </a:ext>
            </a:extLst>
          </p:cNvPr>
          <p:cNvSpPr>
            <a:spLocks noGrp="1"/>
          </p:cNvSpPr>
          <p:nvPr>
            <p:ph sz="half" idx="2"/>
          </p:nvPr>
        </p:nvSpPr>
        <p:spPr>
          <a:xfrm>
            <a:off x="5953125" y="154578"/>
            <a:ext cx="5384800" cy="1082039"/>
          </a:xfrm>
        </p:spPr>
        <p:txBody>
          <a:bodyPr/>
          <a:lstStyle/>
          <a:p>
            <a:r>
              <a:rPr lang="en-US" sz="2400" dirty="0" smtClean="0"/>
              <a:t>VITAL Study n-3 Fatty Acids (Manson, NEJM 2018</a:t>
            </a:r>
            <a:r>
              <a:rPr lang="en-US" dirty="0" smtClean="0"/>
              <a:t>)</a:t>
            </a:r>
            <a:endParaRPr lang="en-US" dirty="0"/>
          </a:p>
        </p:txBody>
      </p:sp>
      <p:pic>
        <p:nvPicPr>
          <p:cNvPr id="5" name="Picture 4"/>
          <p:cNvPicPr>
            <a:picLocks noChangeAspect="1"/>
          </p:cNvPicPr>
          <p:nvPr/>
        </p:nvPicPr>
        <p:blipFill>
          <a:blip r:embed="rId3"/>
          <a:stretch>
            <a:fillRect/>
          </a:stretch>
        </p:blipFill>
        <p:spPr>
          <a:xfrm>
            <a:off x="0" y="-95794"/>
            <a:ext cx="5343525" cy="7315200"/>
          </a:xfrm>
          <a:prstGeom prst="rect">
            <a:avLst/>
          </a:prstGeom>
        </p:spPr>
      </p:pic>
      <p:pic>
        <p:nvPicPr>
          <p:cNvPr id="6" name="Picture 5"/>
          <p:cNvPicPr>
            <a:picLocks noChangeAspect="1"/>
          </p:cNvPicPr>
          <p:nvPr/>
        </p:nvPicPr>
        <p:blipFill>
          <a:blip r:embed="rId4"/>
          <a:stretch>
            <a:fillRect/>
          </a:stretch>
        </p:blipFill>
        <p:spPr>
          <a:xfrm>
            <a:off x="5220352" y="1200443"/>
            <a:ext cx="6850346" cy="1332661"/>
          </a:xfrm>
          <a:prstGeom prst="rect">
            <a:avLst/>
          </a:prstGeom>
        </p:spPr>
      </p:pic>
      <p:pic>
        <p:nvPicPr>
          <p:cNvPr id="11" name="Picture 10"/>
          <p:cNvPicPr>
            <a:picLocks noChangeAspect="1"/>
          </p:cNvPicPr>
          <p:nvPr/>
        </p:nvPicPr>
        <p:blipFill>
          <a:blip r:embed="rId5"/>
          <a:stretch>
            <a:fillRect/>
          </a:stretch>
        </p:blipFill>
        <p:spPr>
          <a:xfrm>
            <a:off x="6026150" y="2852737"/>
            <a:ext cx="2619375" cy="1228725"/>
          </a:xfrm>
          <a:prstGeom prst="rect">
            <a:avLst/>
          </a:prstGeom>
        </p:spPr>
      </p:pic>
      <p:cxnSp>
        <p:nvCxnSpPr>
          <p:cNvPr id="22" name="Straight Arrow Connector 21"/>
          <p:cNvCxnSpPr/>
          <p:nvPr/>
        </p:nvCxnSpPr>
        <p:spPr>
          <a:xfrm flipV="1">
            <a:off x="2339000" y="4327419"/>
            <a:ext cx="4996837" cy="1533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122054" y="1926604"/>
            <a:ext cx="11276147" cy="3438096"/>
            <a:chOff x="103234" y="1931776"/>
            <a:chExt cx="11276147" cy="3438096"/>
          </a:xfrm>
        </p:grpSpPr>
        <p:sp>
          <p:nvSpPr>
            <p:cNvPr id="24" name="Rounded Rectangle 23"/>
            <p:cNvSpPr/>
            <p:nvPr/>
          </p:nvSpPr>
          <p:spPr>
            <a:xfrm>
              <a:off x="103234" y="2184265"/>
              <a:ext cx="2133600" cy="1603956"/>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2208122" y="3025018"/>
              <a:ext cx="7047003" cy="13740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9245781" y="3846385"/>
              <a:ext cx="2133600" cy="1523487"/>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0000"/>
                  </a:solidFill>
                </a:rPr>
                <a:t>Exploratory or Ad Hoc</a:t>
              </a:r>
            </a:p>
            <a:p>
              <a:pPr algn="ctr"/>
              <a:r>
                <a:rPr lang="en-US" sz="1600" dirty="0" smtClean="0">
                  <a:solidFill>
                    <a:srgbClr val="FF0000"/>
                  </a:solidFill>
                </a:rPr>
                <a:t>(‘not </a:t>
              </a:r>
              <a:r>
                <a:rPr lang="en-US" sz="1600" dirty="0" err="1" smtClean="0">
                  <a:solidFill>
                    <a:srgbClr val="FF0000"/>
                  </a:solidFill>
                </a:rPr>
                <a:t>prespecified</a:t>
              </a:r>
              <a:r>
                <a:rPr lang="en-US" sz="1600" dirty="0" smtClean="0">
                  <a:solidFill>
                    <a:srgbClr val="FF0000"/>
                  </a:solidFill>
                </a:rPr>
                <a:t> as primary or secondary’)</a:t>
              </a:r>
              <a:endParaRPr lang="en-US" sz="1600" dirty="0">
                <a:solidFill>
                  <a:srgbClr val="FF0000"/>
                </a:solidFill>
              </a:endParaRPr>
            </a:p>
          </p:txBody>
        </p:sp>
        <p:sp>
          <p:nvSpPr>
            <p:cNvPr id="39" name="Rounded Rectangle 38"/>
            <p:cNvSpPr/>
            <p:nvPr/>
          </p:nvSpPr>
          <p:spPr>
            <a:xfrm>
              <a:off x="5255917" y="1931776"/>
              <a:ext cx="4231003" cy="31177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FF0000"/>
                </a:solidFill>
              </a:endParaRPr>
            </a:p>
          </p:txBody>
        </p:sp>
      </p:grpSp>
      <p:grpSp>
        <p:nvGrpSpPr>
          <p:cNvPr id="34" name="Group 33"/>
          <p:cNvGrpSpPr/>
          <p:nvPr/>
        </p:nvGrpSpPr>
        <p:grpSpPr>
          <a:xfrm>
            <a:off x="176440" y="1346962"/>
            <a:ext cx="7159397" cy="2120137"/>
            <a:chOff x="176440" y="1346962"/>
            <a:chExt cx="7159397" cy="2120137"/>
          </a:xfrm>
        </p:grpSpPr>
        <p:sp>
          <p:nvSpPr>
            <p:cNvPr id="12" name="Rounded Rectangle 11"/>
            <p:cNvSpPr/>
            <p:nvPr/>
          </p:nvSpPr>
          <p:spPr>
            <a:xfrm>
              <a:off x="176440" y="1346962"/>
              <a:ext cx="2133600" cy="802402"/>
            </a:xfrm>
            <a:prstGeom prst="round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2268584" y="1852696"/>
              <a:ext cx="5067253" cy="161440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122054" y="707141"/>
            <a:ext cx="2216946" cy="3463433"/>
            <a:chOff x="122054" y="724547"/>
            <a:chExt cx="2216946" cy="3463433"/>
          </a:xfrm>
        </p:grpSpPr>
        <p:sp>
          <p:nvSpPr>
            <p:cNvPr id="7" name="Rounded Rectangle 6"/>
            <p:cNvSpPr/>
            <p:nvPr/>
          </p:nvSpPr>
          <p:spPr>
            <a:xfrm>
              <a:off x="122054" y="724547"/>
              <a:ext cx="2133600" cy="629697"/>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05400" y="3810890"/>
              <a:ext cx="2133600" cy="377090"/>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ounded Rectangle 20"/>
          <p:cNvSpPr/>
          <p:nvPr/>
        </p:nvSpPr>
        <p:spPr>
          <a:xfrm>
            <a:off x="190001" y="4210649"/>
            <a:ext cx="2133600" cy="634736"/>
          </a:xfrm>
          <a:prstGeom prst="round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176440" y="4988051"/>
            <a:ext cx="2191520" cy="1234149"/>
          </a:xfrm>
          <a:prstGeom prst="roundRect">
            <a:avLst/>
          </a:prstGeom>
          <a:noFill/>
          <a:ln w="28575">
            <a:solidFill>
              <a:srgbClr val="070D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                    </a:t>
            </a:r>
            <a:r>
              <a:rPr lang="en-US" sz="3600" dirty="0" smtClean="0">
                <a:solidFill>
                  <a:schemeClr val="tx1"/>
                </a:solidFill>
              </a:rPr>
              <a:t>?</a:t>
            </a:r>
            <a:endParaRPr lang="en-US" sz="3600" dirty="0">
              <a:solidFill>
                <a:schemeClr val="tx1"/>
              </a:solidFill>
            </a:endParaRPr>
          </a:p>
        </p:txBody>
      </p:sp>
      <p:sp>
        <p:nvSpPr>
          <p:cNvPr id="37" name="Rounded Rectangle 36"/>
          <p:cNvSpPr/>
          <p:nvPr/>
        </p:nvSpPr>
        <p:spPr>
          <a:xfrm>
            <a:off x="-221064" y="2177592"/>
            <a:ext cx="5686643" cy="1594306"/>
          </a:xfrm>
          <a:prstGeom prst="round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                    </a:t>
            </a:r>
            <a:endParaRPr lang="en-US" sz="3600" dirty="0">
              <a:solidFill>
                <a:schemeClr val="tx1"/>
              </a:solidFill>
            </a:endParaRPr>
          </a:p>
        </p:txBody>
      </p:sp>
      <p:sp>
        <p:nvSpPr>
          <p:cNvPr id="38" name="Rounded Rectangle 37"/>
          <p:cNvSpPr/>
          <p:nvPr/>
        </p:nvSpPr>
        <p:spPr>
          <a:xfrm>
            <a:off x="165686" y="4903999"/>
            <a:ext cx="5033323" cy="1516673"/>
          </a:xfrm>
          <a:prstGeom prst="round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                    </a:t>
            </a:r>
            <a:endParaRPr lang="en-US" sz="3600" dirty="0">
              <a:solidFill>
                <a:schemeClr val="tx1"/>
              </a:solidFill>
            </a:endParaRPr>
          </a:p>
        </p:txBody>
      </p:sp>
    </p:spTree>
    <p:extLst>
      <p:ext uri="{BB962C8B-B14F-4D97-AF65-F5344CB8AC3E}">
        <p14:creationId xmlns:p14="http://schemas.microsoft.com/office/powerpoint/2010/main" val="40836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1" grpId="0" animBg="1"/>
      <p:bldP spid="37" grpId="0" animBg="1"/>
      <p:bldP spid="3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a:p>
        </p:txBody>
      </p:sp>
      <p:sp>
        <p:nvSpPr>
          <p:cNvPr id="28675" name="Content Placeholder 2"/>
          <p:cNvSpPr>
            <a:spLocks noGrp="1"/>
          </p:cNvSpPr>
          <p:nvPr>
            <p:ph idx="1"/>
          </p:nvPr>
        </p:nvSpPr>
        <p:spPr/>
        <p:txBody>
          <a:bodyPr/>
          <a:lstStyle/>
          <a:p>
            <a:endParaRPr lang="en-US" altLang="en-US"/>
          </a:p>
        </p:txBody>
      </p:sp>
      <p:pic>
        <p:nvPicPr>
          <p:cNvPr id="286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1475" y="388938"/>
            <a:ext cx="10485438" cy="1066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6"/>
          <p:cNvSpPr txBox="1">
            <a:spLocks noChangeArrowheads="1"/>
          </p:cNvSpPr>
          <p:nvPr/>
        </p:nvSpPr>
        <p:spPr bwMode="auto">
          <a:xfrm>
            <a:off x="1524000" y="242888"/>
            <a:ext cx="9144000"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a:solidFill>
                  <a:schemeClr val="bg1"/>
                </a:solidFill>
                <a:latin typeface="Arial" panose="020B0604020202020204" pitchFamily="34" charset="0"/>
              </a:rPr>
              <a:t>AE Data Collection Methods</a:t>
            </a:r>
            <a:endParaRPr lang="en-US" altLang="en-US" sz="3600">
              <a:solidFill>
                <a:schemeClr val="bg1"/>
              </a:solidFill>
              <a:latin typeface="Arial" panose="020B0604020202020204" pitchFamily="34" charset="0"/>
            </a:endParaRPr>
          </a:p>
        </p:txBody>
      </p:sp>
      <p:sp>
        <p:nvSpPr>
          <p:cNvPr id="1027" name="Rectangle 3"/>
          <p:cNvSpPr>
            <a:spLocks noChangeArrowheads="1"/>
          </p:cNvSpPr>
          <p:nvPr/>
        </p:nvSpPr>
        <p:spPr bwMode="auto">
          <a:xfrm>
            <a:off x="1828800" y="663575"/>
            <a:ext cx="8839200" cy="5105400"/>
          </a:xfrm>
          <a:prstGeom prst="rect">
            <a:avLst/>
          </a:prstGeom>
          <a:noFill/>
          <a:ln w="12700">
            <a:noFill/>
            <a:miter lim="800000"/>
            <a:headEnd/>
            <a:tailEnd/>
          </a:ln>
          <a:effectLst/>
        </p:spPr>
        <p:txBody>
          <a:bodyPr lIns="90487" tIns="44450" rIns="90487" bIns="44450"/>
          <a:lstStyle/>
          <a:p>
            <a:pPr eaLnBrk="1" hangingPunct="1">
              <a:defRPr/>
            </a:pPr>
            <a:endParaRPr lang="en-US" sz="2800" dirty="0">
              <a:solidFill>
                <a:srgbClr val="99FF66"/>
              </a:solidFill>
              <a:latin typeface="Arial" pitchFamily="34" charset="0"/>
              <a:cs typeface="Arial" pitchFamily="34" charset="0"/>
            </a:endParaRPr>
          </a:p>
          <a:p>
            <a:pPr eaLnBrk="1" hangingPunct="1">
              <a:buClr>
                <a:schemeClr val="tx1"/>
              </a:buClr>
              <a:buSzPts val="2600"/>
              <a:defRPr/>
            </a:pPr>
            <a:r>
              <a:rPr lang="en-US" sz="2800" b="1" dirty="0">
                <a:latin typeface="Arial" pitchFamily="34" charset="0"/>
                <a:cs typeface="Arial" pitchFamily="34" charset="0"/>
              </a:rPr>
              <a:t>1</a:t>
            </a:r>
            <a:r>
              <a:rPr lang="en-US" b="1" dirty="0">
                <a:latin typeface="Arial" pitchFamily="34" charset="0"/>
                <a:cs typeface="Arial" pitchFamily="34" charset="0"/>
              </a:rPr>
              <a:t>.  Open-ended questions</a:t>
            </a:r>
          </a:p>
          <a:p>
            <a:pPr marL="746125" indent="-282575">
              <a:buClr>
                <a:schemeClr val="accent6"/>
              </a:buClr>
              <a:tabLst>
                <a:tab pos="746125" algn="l"/>
              </a:tabLst>
              <a:defRPr/>
            </a:pPr>
            <a:r>
              <a:rPr lang="en-US" sz="2000" dirty="0">
                <a:latin typeface="Arial" pitchFamily="34" charset="0"/>
                <a:cs typeface="Arial" pitchFamily="34" charset="0"/>
              </a:rPr>
              <a:t>   </a:t>
            </a:r>
            <a:r>
              <a:rPr lang="en-US" sz="2000" i="1" dirty="0">
                <a:solidFill>
                  <a:srgbClr val="FF0000"/>
                </a:solidFill>
                <a:latin typeface="Arial" pitchFamily="34" charset="0"/>
                <a:cs typeface="Arial" pitchFamily="34" charset="0"/>
              </a:rPr>
              <a:t>“Have you had any health problems since your last visit?”</a:t>
            </a:r>
            <a:endParaRPr lang="en-US" sz="2000" dirty="0">
              <a:latin typeface="Arial" pitchFamily="34" charset="0"/>
              <a:cs typeface="Arial" pitchFamily="34" charset="0"/>
            </a:endParaRPr>
          </a:p>
          <a:p>
            <a:pPr marL="746125" indent="-282575" eaLnBrk="1" hangingPunct="1">
              <a:buClr>
                <a:schemeClr val="accent6"/>
              </a:buClr>
              <a:buFont typeface="Wingdings" pitchFamily="2" charset="2"/>
              <a:buChar char="§"/>
              <a:tabLst>
                <a:tab pos="746125" algn="l"/>
              </a:tabLst>
              <a:defRPr/>
            </a:pPr>
            <a:r>
              <a:rPr lang="en-US" sz="2000" dirty="0">
                <a:latin typeface="Arial" pitchFamily="34" charset="0"/>
                <a:cs typeface="Arial" pitchFamily="34" charset="0"/>
              </a:rPr>
              <a:t>Data collected as text</a:t>
            </a:r>
          </a:p>
          <a:p>
            <a:pPr marL="746125" indent="-282575" eaLnBrk="1" hangingPunct="1">
              <a:buClr>
                <a:schemeClr val="accent6"/>
              </a:buClr>
              <a:buFont typeface="Wingdings" pitchFamily="2" charset="2"/>
              <a:buChar char="§"/>
              <a:tabLst>
                <a:tab pos="746125" algn="l"/>
              </a:tabLst>
              <a:defRPr/>
            </a:pPr>
            <a:r>
              <a:rPr lang="en-US" sz="2000" dirty="0">
                <a:latin typeface="Arial" pitchFamily="34" charset="0"/>
                <a:cs typeface="Arial" pitchFamily="34" charset="0"/>
              </a:rPr>
              <a:t>Very commonly used (almost all trials)</a:t>
            </a:r>
          </a:p>
          <a:p>
            <a:pPr eaLnBrk="1" hangingPunct="1">
              <a:defRPr/>
            </a:pPr>
            <a:endParaRPr lang="en-US" dirty="0">
              <a:latin typeface="Arial" pitchFamily="34" charset="0"/>
              <a:cs typeface="Arial" pitchFamily="34" charset="0"/>
            </a:endParaRPr>
          </a:p>
          <a:p>
            <a:pPr>
              <a:defRPr/>
            </a:pPr>
            <a:r>
              <a:rPr lang="en-US" b="1" dirty="0">
                <a:latin typeface="Arial" pitchFamily="34" charset="0"/>
                <a:cs typeface="Arial" pitchFamily="34" charset="0"/>
              </a:rPr>
              <a:t>2.  Direct measurement</a:t>
            </a:r>
          </a:p>
          <a:p>
            <a:pPr marL="688975" indent="-225425">
              <a:buClr>
                <a:schemeClr val="accent6"/>
              </a:buClr>
              <a:buFont typeface="Wingdings" pitchFamily="2" charset="2"/>
              <a:buChar char="§"/>
              <a:tabLst>
                <a:tab pos="688975" algn="l"/>
              </a:tabLst>
              <a:defRPr/>
            </a:pPr>
            <a:r>
              <a:rPr lang="en-US" b="1" dirty="0">
                <a:latin typeface="Arial" pitchFamily="34" charset="0"/>
                <a:cs typeface="Arial" pitchFamily="34" charset="0"/>
              </a:rPr>
              <a:t> </a:t>
            </a:r>
            <a:r>
              <a:rPr lang="en-US" dirty="0">
                <a:latin typeface="Arial" pitchFamily="34" charset="0"/>
                <a:cs typeface="Arial" pitchFamily="34" charset="0"/>
              </a:rPr>
              <a:t>e.g., Labs always, plus also testing, imaging, etc.</a:t>
            </a:r>
          </a:p>
          <a:p>
            <a:pPr marL="688975" indent="-225425">
              <a:buClr>
                <a:schemeClr val="accent6"/>
              </a:buClr>
              <a:buFont typeface="Wingdings" pitchFamily="2" charset="2"/>
              <a:buChar char="§"/>
              <a:tabLst>
                <a:tab pos="688975" algn="l"/>
              </a:tabLst>
              <a:defRPr/>
            </a:pPr>
            <a:endParaRPr lang="en-US" dirty="0">
              <a:latin typeface="Arial" pitchFamily="34" charset="0"/>
              <a:cs typeface="Arial" pitchFamily="34" charset="0"/>
            </a:endParaRPr>
          </a:p>
          <a:p>
            <a:pPr eaLnBrk="1" hangingPunct="1">
              <a:defRPr/>
            </a:pPr>
            <a:endParaRPr lang="en-US" dirty="0">
              <a:latin typeface="Arial" pitchFamily="34" charset="0"/>
              <a:cs typeface="Arial" pitchFamily="34" charset="0"/>
            </a:endParaRPr>
          </a:p>
          <a:p>
            <a:pPr>
              <a:defRPr/>
            </a:pPr>
            <a:r>
              <a:rPr lang="en-US" sz="1800" b="1" dirty="0">
                <a:latin typeface="Arial" pitchFamily="34" charset="0"/>
                <a:cs typeface="Arial" pitchFamily="34" charset="0"/>
              </a:rPr>
              <a:t>3.  </a:t>
            </a:r>
            <a:r>
              <a:rPr lang="en-US" sz="2000" b="1" dirty="0">
                <a:latin typeface="Arial" pitchFamily="34" charset="0"/>
                <a:cs typeface="Arial" pitchFamily="34" charset="0"/>
              </a:rPr>
              <a:t>Targeted AE’s based on previous concerns..</a:t>
            </a:r>
          </a:p>
          <a:p>
            <a:pPr marL="688975" indent="-225425">
              <a:buClr>
                <a:schemeClr val="accent6"/>
              </a:buClr>
              <a:buFont typeface="Wingdings" pitchFamily="2" charset="2"/>
              <a:buChar char="§"/>
              <a:tabLst>
                <a:tab pos="688975" algn="l"/>
              </a:tabLst>
              <a:defRPr/>
            </a:pPr>
            <a:r>
              <a:rPr lang="en-US" sz="2000" b="1" dirty="0">
                <a:latin typeface="Arial" pitchFamily="34" charset="0"/>
                <a:cs typeface="Arial" pitchFamily="34" charset="0"/>
              </a:rPr>
              <a:t> </a:t>
            </a:r>
            <a:r>
              <a:rPr lang="en-US" sz="2000" dirty="0">
                <a:latin typeface="Arial" pitchFamily="34" charset="0"/>
                <a:cs typeface="Arial" pitchFamily="34" charset="0"/>
              </a:rPr>
              <a:t>e.g., statins:  “have you had any body pain…” or</a:t>
            </a:r>
          </a:p>
          <a:p>
            <a:pPr marL="1146175" lvl="1" indent="-225425">
              <a:buClr>
                <a:schemeClr val="accent6"/>
              </a:buClr>
              <a:buFont typeface="Wingdings" pitchFamily="2" charset="2"/>
              <a:buChar char="§"/>
              <a:tabLst>
                <a:tab pos="688975" algn="l"/>
              </a:tabLst>
              <a:defRPr/>
            </a:pPr>
            <a:r>
              <a:rPr lang="en-US" sz="2000" dirty="0" err="1">
                <a:latin typeface="Arial" pitchFamily="34" charset="0"/>
                <a:cs typeface="Arial" pitchFamily="34" charset="0"/>
              </a:rPr>
              <a:t>Biphosphonates</a:t>
            </a:r>
            <a:r>
              <a:rPr lang="en-US" sz="2000" dirty="0">
                <a:latin typeface="Arial" pitchFamily="34" charset="0"/>
                <a:cs typeface="Arial" pitchFamily="34" charset="0"/>
              </a:rPr>
              <a:t>:  Any stomach pain or difficulty in swallowing</a:t>
            </a:r>
          </a:p>
          <a:p>
            <a:pPr eaLnBrk="1" hangingPunct="1">
              <a:defRPr/>
            </a:pP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6"/>
          <p:cNvSpPr txBox="1">
            <a:spLocks noChangeArrowheads="1"/>
          </p:cNvSpPr>
          <p:nvPr/>
        </p:nvSpPr>
        <p:spPr bwMode="auto">
          <a:xfrm>
            <a:off x="1427163" y="46038"/>
            <a:ext cx="9144001" cy="10779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a:solidFill>
                  <a:schemeClr val="bg1"/>
                </a:solidFill>
                <a:latin typeface="Arial" panose="020B0604020202020204" pitchFamily="34" charset="0"/>
              </a:rPr>
              <a:t>Open Ended AE Reporting:</a:t>
            </a:r>
          </a:p>
          <a:p>
            <a:pPr algn="ctr">
              <a:spcBef>
                <a:spcPct val="0"/>
              </a:spcBef>
              <a:buFontTx/>
              <a:buNone/>
            </a:pPr>
            <a:r>
              <a:rPr lang="en-US" altLang="en-US" b="1">
                <a:solidFill>
                  <a:schemeClr val="bg1"/>
                </a:solidFill>
                <a:latin typeface="Arial" panose="020B0604020202020204" pitchFamily="34" charset="0"/>
              </a:rPr>
              <a:t>Typical AE Report Form</a:t>
            </a:r>
            <a:endParaRPr lang="en-US" altLang="en-US" sz="3600">
              <a:solidFill>
                <a:schemeClr val="bg1"/>
              </a:solidFill>
              <a:latin typeface="Arial" panose="020B0604020202020204" pitchFamily="34" charset="0"/>
            </a:endParaRPr>
          </a:p>
        </p:txBody>
      </p:sp>
      <p:sp>
        <p:nvSpPr>
          <p:cNvPr id="31747" name="Text Box 3"/>
          <p:cNvSpPr txBox="1">
            <a:spLocks noChangeArrowheads="1"/>
          </p:cNvSpPr>
          <p:nvPr/>
        </p:nvSpPr>
        <p:spPr bwMode="auto">
          <a:xfrm>
            <a:off x="1765300" y="457201"/>
            <a:ext cx="1371600" cy="3667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1748" name="Rectangle 4"/>
          <p:cNvSpPr>
            <a:spLocks noChangeArrowheads="1"/>
          </p:cNvSpPr>
          <p:nvPr/>
        </p:nvSpPr>
        <p:spPr bwMode="auto">
          <a:xfrm>
            <a:off x="1536700" y="1524000"/>
            <a:ext cx="9525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1749" name="Rectangle 5"/>
          <p:cNvSpPr>
            <a:spLocks noChangeArrowheads="1"/>
          </p:cNvSpPr>
          <p:nvPr/>
        </p:nvSpPr>
        <p:spPr bwMode="auto">
          <a:xfrm>
            <a:off x="1752600" y="1676400"/>
            <a:ext cx="4851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pic>
        <p:nvPicPr>
          <p:cNvPr id="31750" name="Picture 6" descr="sc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04901"/>
            <a:ext cx="6064250" cy="67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632700" y="1260475"/>
            <a:ext cx="3035300" cy="4724400"/>
          </a:xfrm>
          <a:prstGeom prst="rect">
            <a:avLst/>
          </a:prstGeom>
          <a:solidFill>
            <a:schemeClr val="bg1"/>
          </a:solidFill>
          <a:ln w="57150">
            <a:solidFill>
              <a:srgbClr val="00B050"/>
            </a:solidFill>
          </a:ln>
        </p:spPr>
        <p:txBody>
          <a:bodyPr>
            <a:spAutoFit/>
          </a:bodyPr>
          <a:lstStyle/>
          <a:p>
            <a:pPr>
              <a:defRPr/>
            </a:pPr>
            <a:r>
              <a:rPr lang="en-US" sz="2000" b="1" dirty="0"/>
              <a:t>How is form used?</a:t>
            </a:r>
          </a:p>
          <a:p>
            <a:pPr>
              <a:defRPr/>
            </a:pPr>
            <a:endParaRPr lang="en-US" sz="2000" dirty="0"/>
          </a:p>
          <a:p>
            <a:pPr marL="342900" indent="-342900">
              <a:lnSpc>
                <a:spcPct val="150000"/>
              </a:lnSpc>
              <a:buFont typeface="Arial" panose="020B0604020202020204" pitchFamily="34" charset="0"/>
              <a:buChar char="•"/>
              <a:defRPr/>
            </a:pPr>
            <a:r>
              <a:rPr lang="en-US" sz="1800" dirty="0"/>
              <a:t>Use for EVERYTHING</a:t>
            </a:r>
          </a:p>
          <a:p>
            <a:pPr lvl="1">
              <a:lnSpc>
                <a:spcPct val="150000"/>
              </a:lnSpc>
              <a:defRPr/>
            </a:pPr>
            <a:r>
              <a:rPr lang="en-US" sz="1800" dirty="0"/>
              <a:t>- Hang nail to stroke</a:t>
            </a:r>
          </a:p>
          <a:p>
            <a:pPr marL="342900" indent="-342900">
              <a:lnSpc>
                <a:spcPct val="150000"/>
              </a:lnSpc>
              <a:buFont typeface="Arial" panose="020B0604020202020204" pitchFamily="34" charset="0"/>
              <a:buChar char="•"/>
              <a:defRPr/>
            </a:pPr>
            <a:r>
              <a:rPr lang="en-US" sz="1800" dirty="0"/>
              <a:t>Multiple events</a:t>
            </a:r>
          </a:p>
          <a:p>
            <a:pPr marL="342900" indent="-342900">
              <a:buFont typeface="Arial" panose="020B0604020202020204" pitchFamily="34" charset="0"/>
              <a:buChar char="•"/>
              <a:defRPr/>
            </a:pPr>
            <a:r>
              <a:rPr lang="en-US" sz="1800" dirty="0"/>
              <a:t>Multiple times for each patient</a:t>
            </a:r>
          </a:p>
          <a:p>
            <a:pPr marL="800100" lvl="1" indent="-342900">
              <a:buFont typeface="Arial" panose="020B0604020202020204" pitchFamily="34" charset="0"/>
              <a:buChar char="•"/>
              <a:defRPr/>
            </a:pPr>
            <a:r>
              <a:rPr lang="en-US" sz="1800" dirty="0"/>
              <a:t>At each visit (</a:t>
            </a:r>
            <a:r>
              <a:rPr lang="en-US" sz="1800" dirty="0" err="1"/>
              <a:t>eg</a:t>
            </a:r>
            <a:r>
              <a:rPr lang="en-US" sz="1800" dirty="0"/>
              <a:t>. annually)</a:t>
            </a:r>
          </a:p>
          <a:p>
            <a:pPr marL="800100" lvl="1" indent="-342900">
              <a:buFont typeface="Arial" panose="020B0604020202020204" pitchFamily="34" charset="0"/>
              <a:buChar char="•"/>
              <a:defRPr/>
            </a:pPr>
            <a:r>
              <a:rPr lang="en-US" sz="1800" dirty="0"/>
              <a:t>Patient reports by phone</a:t>
            </a:r>
          </a:p>
          <a:p>
            <a:pPr lvl="1">
              <a:defRPr/>
            </a:pPr>
            <a:endParaRPr lang="en-US" sz="1800" dirty="0"/>
          </a:p>
          <a:p>
            <a:pPr marL="342900" indent="-342900">
              <a:buFont typeface="Arial" panose="020B0604020202020204" pitchFamily="34" charset="0"/>
              <a:buChar char="•"/>
              <a:defRPr/>
            </a:pPr>
            <a:r>
              <a:rPr lang="en-US" sz="1800" dirty="0"/>
              <a:t>Some events continuing..</a:t>
            </a:r>
          </a:p>
          <a:p>
            <a:pPr marL="342900" indent="-342900">
              <a:buFont typeface="Arial" panose="020B0604020202020204" pitchFamily="34" charset="0"/>
              <a:buChar char="•"/>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6"/>
          <p:cNvSpPr txBox="1">
            <a:spLocks noChangeArrowheads="1"/>
          </p:cNvSpPr>
          <p:nvPr/>
        </p:nvSpPr>
        <p:spPr bwMode="auto">
          <a:xfrm>
            <a:off x="1524000" y="242888"/>
            <a:ext cx="9144000"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a:solidFill>
                  <a:schemeClr val="bg1"/>
                </a:solidFill>
                <a:latin typeface="Arial" panose="020B0604020202020204" pitchFamily="34" charset="0"/>
              </a:rPr>
              <a:t>AE Report Form</a:t>
            </a:r>
            <a:endParaRPr lang="en-US" altLang="en-US" sz="3600">
              <a:solidFill>
                <a:schemeClr val="bg1"/>
              </a:solidFill>
              <a:latin typeface="Arial" panose="020B0604020202020204" pitchFamily="34" charset="0"/>
            </a:endParaRPr>
          </a:p>
        </p:txBody>
      </p:sp>
      <p:sp>
        <p:nvSpPr>
          <p:cNvPr id="33795" name="Text Box 3"/>
          <p:cNvSpPr txBox="1">
            <a:spLocks noChangeArrowheads="1"/>
          </p:cNvSpPr>
          <p:nvPr/>
        </p:nvSpPr>
        <p:spPr bwMode="auto">
          <a:xfrm>
            <a:off x="1765300" y="457201"/>
            <a:ext cx="1371600" cy="3667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3796" name="Rectangle 4"/>
          <p:cNvSpPr>
            <a:spLocks noChangeArrowheads="1"/>
          </p:cNvSpPr>
          <p:nvPr/>
        </p:nvSpPr>
        <p:spPr bwMode="auto">
          <a:xfrm>
            <a:off x="1536700" y="1524000"/>
            <a:ext cx="9525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077" name="Rectangle 5"/>
          <p:cNvSpPr>
            <a:spLocks noChangeArrowheads="1"/>
          </p:cNvSpPr>
          <p:nvPr/>
        </p:nvSpPr>
        <p:spPr bwMode="auto">
          <a:xfrm>
            <a:off x="1689101" y="1066800"/>
            <a:ext cx="3262313" cy="4724400"/>
          </a:xfrm>
          <a:prstGeom prst="rect">
            <a:avLst/>
          </a:prstGeom>
          <a:noFill/>
          <a:ln w="12700">
            <a:noFill/>
            <a:miter lim="800000"/>
            <a:headEnd/>
            <a:tailEnd/>
          </a:ln>
          <a:effectLst/>
        </p:spPr>
        <p:txBody>
          <a:bodyPr lIns="90487" tIns="44450" rIns="90487" bIns="44450"/>
          <a:lstStyle/>
          <a:p>
            <a:pPr eaLnBrk="1" hangingPunct="1">
              <a:defRPr/>
            </a:pPr>
            <a:r>
              <a:rPr lang="en-US" b="1" dirty="0">
                <a:solidFill>
                  <a:schemeClr val="accent6"/>
                </a:solidFill>
                <a:latin typeface="Arial" pitchFamily="34" charset="0"/>
                <a:cs typeface="Arial" pitchFamily="34" charset="0"/>
              </a:rPr>
              <a:t>Sample AE Variables:  </a:t>
            </a:r>
          </a:p>
          <a:p>
            <a:pPr eaLnBrk="1" hangingPunct="1">
              <a:defRPr/>
            </a:pPr>
            <a:endParaRPr lang="en-US" b="1" dirty="0">
              <a:solidFill>
                <a:schemeClr val="accent6"/>
              </a:solidFill>
              <a:latin typeface="Arial" pitchFamily="34" charset="0"/>
              <a:cs typeface="Arial" pitchFamily="34" charset="0"/>
            </a:endParaRPr>
          </a:p>
          <a:p>
            <a:pPr eaLnBrk="1" hangingPunct="1">
              <a:spcBef>
                <a:spcPts val="600"/>
              </a:spcBef>
              <a:defRPr/>
            </a:pPr>
            <a:r>
              <a:rPr lang="en-US" sz="1800" dirty="0">
                <a:latin typeface="Arial" pitchFamily="34" charset="0"/>
                <a:cs typeface="Arial" pitchFamily="34" charset="0"/>
              </a:rPr>
              <a:t>-  Description</a:t>
            </a:r>
          </a:p>
          <a:p>
            <a:pPr eaLnBrk="1" hangingPunct="1">
              <a:spcBef>
                <a:spcPts val="600"/>
              </a:spcBef>
              <a:defRPr/>
            </a:pPr>
            <a:r>
              <a:rPr lang="en-US" sz="1800" dirty="0">
                <a:latin typeface="Arial" pitchFamily="34" charset="0"/>
                <a:cs typeface="Arial" pitchFamily="34" charset="0"/>
              </a:rPr>
              <a:t>-  Date started</a:t>
            </a:r>
          </a:p>
          <a:p>
            <a:pPr eaLnBrk="1" hangingPunct="1">
              <a:spcBef>
                <a:spcPts val="600"/>
              </a:spcBef>
              <a:defRPr/>
            </a:pPr>
            <a:r>
              <a:rPr lang="en-US" sz="1800" dirty="0">
                <a:latin typeface="Arial" pitchFamily="34" charset="0"/>
                <a:cs typeface="Arial" pitchFamily="34" charset="0"/>
              </a:rPr>
              <a:t>-  </a:t>
            </a:r>
            <a:r>
              <a:rPr lang="en-US" sz="1800" b="1" dirty="0">
                <a:solidFill>
                  <a:srgbClr val="FF0000"/>
                </a:solidFill>
                <a:latin typeface="Arial" pitchFamily="34" charset="0"/>
                <a:cs typeface="Arial" pitchFamily="34" charset="0"/>
              </a:rPr>
              <a:t>Severity</a:t>
            </a:r>
            <a:r>
              <a:rPr lang="en-US" sz="1800" dirty="0">
                <a:latin typeface="Arial" pitchFamily="34" charset="0"/>
                <a:cs typeface="Arial" pitchFamily="34" charset="0"/>
              </a:rPr>
              <a:t> (e.g. serious, moderate, or </a:t>
            </a:r>
          </a:p>
          <a:p>
            <a:pPr eaLnBrk="1" hangingPunct="1">
              <a:spcBef>
                <a:spcPts val="600"/>
              </a:spcBef>
              <a:tabLst>
                <a:tab pos="177800" algn="l"/>
              </a:tabLst>
              <a:defRPr/>
            </a:pPr>
            <a:r>
              <a:rPr lang="en-US" sz="1800" dirty="0">
                <a:latin typeface="Arial" pitchFamily="34" charset="0"/>
                <a:cs typeface="Arial" pitchFamily="34" charset="0"/>
              </a:rPr>
              <a:t>   mild; NCI grading 1-5)</a:t>
            </a:r>
          </a:p>
          <a:p>
            <a:pPr marL="177800" indent="-177800" eaLnBrk="1" hangingPunct="1">
              <a:spcBef>
                <a:spcPts val="600"/>
              </a:spcBef>
              <a:buFontTx/>
              <a:buChar char="-"/>
              <a:defRPr/>
            </a:pPr>
            <a:r>
              <a:rPr lang="en-US" sz="1800" b="1" dirty="0">
                <a:solidFill>
                  <a:schemeClr val="accent2"/>
                </a:solidFill>
                <a:latin typeface="Arial" pitchFamily="34" charset="0"/>
                <a:cs typeface="Arial" pitchFamily="34" charset="0"/>
              </a:rPr>
              <a:t>Serious AE (SAE) </a:t>
            </a:r>
          </a:p>
          <a:p>
            <a:pPr marL="177800" indent="-177800" eaLnBrk="1" hangingPunct="1">
              <a:spcBef>
                <a:spcPts val="600"/>
              </a:spcBef>
              <a:buFontTx/>
              <a:buChar char="-"/>
              <a:defRPr/>
            </a:pPr>
            <a:r>
              <a:rPr lang="en-US" sz="1800" dirty="0">
                <a:latin typeface="Arial" pitchFamily="34" charset="0"/>
                <a:cs typeface="Arial" pitchFamily="34" charset="0"/>
              </a:rPr>
              <a:t>Action taken</a:t>
            </a:r>
          </a:p>
          <a:p>
            <a:pPr eaLnBrk="1" hangingPunct="1">
              <a:spcBef>
                <a:spcPts val="600"/>
              </a:spcBef>
              <a:defRPr/>
            </a:pPr>
            <a:r>
              <a:rPr lang="en-US" sz="1800" dirty="0">
                <a:latin typeface="Arial" pitchFamily="34" charset="0"/>
                <a:cs typeface="Arial" pitchFamily="34" charset="0"/>
              </a:rPr>
              <a:t>-  Related to study intervention </a:t>
            </a:r>
          </a:p>
          <a:p>
            <a:pPr eaLnBrk="1" hangingPunct="1">
              <a:spcBef>
                <a:spcPts val="600"/>
              </a:spcBef>
              <a:defRPr/>
            </a:pPr>
            <a:r>
              <a:rPr lang="en-US" sz="1100" dirty="0">
                <a:latin typeface="Arial" pitchFamily="34" charset="0"/>
                <a:cs typeface="Arial" pitchFamily="34" charset="0"/>
              </a:rPr>
              <a:t>   (usu. subjective assessment by investigator) </a:t>
            </a:r>
          </a:p>
          <a:p>
            <a:pPr eaLnBrk="1" hangingPunct="1">
              <a:spcBef>
                <a:spcPts val="600"/>
              </a:spcBef>
              <a:defRPr/>
            </a:pPr>
            <a:r>
              <a:rPr lang="en-US" sz="1800" dirty="0">
                <a:latin typeface="Arial" pitchFamily="34" charset="0"/>
                <a:cs typeface="Arial" pitchFamily="34" charset="0"/>
              </a:rPr>
              <a:t>- Signature of investigator at clinical site</a:t>
            </a:r>
          </a:p>
          <a:p>
            <a:pPr eaLnBrk="1" hangingPunct="1">
              <a:defRPr/>
            </a:pPr>
            <a:endParaRPr lang="en-US" sz="1800" dirty="0">
              <a:latin typeface="Arial" pitchFamily="34" charset="0"/>
              <a:cs typeface="Arial" pitchFamily="34" charset="0"/>
            </a:endParaRPr>
          </a:p>
        </p:txBody>
      </p:sp>
      <p:pic>
        <p:nvPicPr>
          <p:cNvPr id="33798" name="Picture 6" descr="sc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114" y="844550"/>
            <a:ext cx="6237287"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3235325" y="2382838"/>
            <a:ext cx="1868488" cy="52070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341688" y="2813050"/>
            <a:ext cx="2589212" cy="77628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984626" y="4143375"/>
            <a:ext cx="3190875" cy="18573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3424239" y="4446589"/>
            <a:ext cx="5259387" cy="59848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a:spLocks noChangeArrowheads="1"/>
          </p:cNvSpPr>
          <p:nvPr/>
        </p:nvSpPr>
        <p:spPr bwMode="auto">
          <a:xfrm>
            <a:off x="5287963" y="2784475"/>
            <a:ext cx="2286000" cy="457200"/>
          </a:xfrm>
          <a:prstGeom prst="rect">
            <a:avLst/>
          </a:prstGeom>
          <a:noFill/>
          <a:ln w="9525">
            <a:solidFill>
              <a:srgbClr val="2009E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solidFill>
                  <a:srgbClr val="2009EB"/>
                </a:solidFill>
                <a:latin typeface="Jokerman" panose="04090605060D06020702" pitchFamily="82" charset="0"/>
              </a:rPr>
              <a:t>Free text</a:t>
            </a:r>
          </a:p>
        </p:txBody>
      </p:sp>
      <p:cxnSp>
        <p:nvCxnSpPr>
          <p:cNvPr id="32" name="Straight Arrow Connector 31"/>
          <p:cNvCxnSpPr/>
          <p:nvPr/>
        </p:nvCxnSpPr>
        <p:spPr>
          <a:xfrm flipV="1">
            <a:off x="3292475" y="3160713"/>
            <a:ext cx="6165850" cy="139065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a:p>
        </p:txBody>
      </p:sp>
      <p:sp>
        <p:nvSpPr>
          <p:cNvPr id="35843" name="Content Placeholder 2"/>
          <p:cNvSpPr>
            <a:spLocks noGrp="1"/>
          </p:cNvSpPr>
          <p:nvPr>
            <p:ph idx="1"/>
          </p:nvPr>
        </p:nvSpPr>
        <p:spPr/>
        <p:txBody>
          <a:bodyPr/>
          <a:lstStyle/>
          <a:p>
            <a:endParaRPr lang="en-US" altLang="en-US"/>
          </a:p>
        </p:txBody>
      </p:sp>
      <p:pic>
        <p:nvPicPr>
          <p:cNvPr id="358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5551" y="400051"/>
            <a:ext cx="9974263" cy="1066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85926" y="1830389"/>
            <a:ext cx="8761413" cy="1609725"/>
          </a:xfrm>
          <a:prstGeom prst="rect">
            <a:avLst/>
          </a:prstGeom>
          <a:noFill/>
          <a:ln w="571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1685926" y="3502025"/>
            <a:ext cx="8761413" cy="129540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6"/>
          <p:cNvSpPr txBox="1">
            <a:spLocks noChangeArrowheads="1"/>
          </p:cNvSpPr>
          <p:nvPr/>
        </p:nvSpPr>
        <p:spPr bwMode="auto">
          <a:xfrm>
            <a:off x="1524000" y="242888"/>
            <a:ext cx="9144000"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a:solidFill>
                  <a:schemeClr val="bg1"/>
                </a:solidFill>
                <a:latin typeface="Arial" panose="020B0604020202020204" pitchFamily="34" charset="0"/>
              </a:rPr>
              <a:t>AE Report Form</a:t>
            </a:r>
            <a:endParaRPr lang="en-US" altLang="en-US" sz="3600">
              <a:solidFill>
                <a:schemeClr val="bg1"/>
              </a:solidFill>
              <a:latin typeface="Arial" panose="020B0604020202020204" pitchFamily="34" charset="0"/>
            </a:endParaRPr>
          </a:p>
        </p:txBody>
      </p:sp>
      <p:sp>
        <p:nvSpPr>
          <p:cNvPr id="36867" name="Text Box 3"/>
          <p:cNvSpPr txBox="1">
            <a:spLocks noChangeArrowheads="1"/>
          </p:cNvSpPr>
          <p:nvPr/>
        </p:nvSpPr>
        <p:spPr bwMode="auto">
          <a:xfrm>
            <a:off x="1765300" y="457201"/>
            <a:ext cx="1371600" cy="3667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6868" name="Rectangle 4"/>
          <p:cNvSpPr>
            <a:spLocks noChangeArrowheads="1"/>
          </p:cNvSpPr>
          <p:nvPr/>
        </p:nvSpPr>
        <p:spPr bwMode="auto">
          <a:xfrm>
            <a:off x="1536700" y="1524000"/>
            <a:ext cx="9525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pic>
        <p:nvPicPr>
          <p:cNvPr id="36870" name="Picture 6" descr="sc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114" y="844550"/>
            <a:ext cx="6237287"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ChangeArrowheads="1"/>
          </p:cNvSpPr>
          <p:nvPr/>
        </p:nvSpPr>
        <p:spPr bwMode="auto">
          <a:xfrm>
            <a:off x="5287963" y="2784475"/>
            <a:ext cx="2286000" cy="457200"/>
          </a:xfrm>
          <a:prstGeom prst="rect">
            <a:avLst/>
          </a:prstGeom>
          <a:noFill/>
          <a:ln w="9525">
            <a:solidFill>
              <a:srgbClr val="2009E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solidFill>
                  <a:srgbClr val="2009EB"/>
                </a:solidFill>
                <a:latin typeface="Jokerman" panose="04090605060D06020702" pitchFamily="82" charset="0"/>
              </a:rPr>
              <a:t>Free text</a:t>
            </a:r>
          </a:p>
        </p:txBody>
      </p:sp>
      <p:sp>
        <p:nvSpPr>
          <p:cNvPr id="25" name="Oval 24"/>
          <p:cNvSpPr/>
          <p:nvPr/>
        </p:nvSpPr>
        <p:spPr>
          <a:xfrm>
            <a:off x="4441825" y="2382838"/>
            <a:ext cx="3263900" cy="1128712"/>
          </a:xfrm>
          <a:prstGeom prst="ellipse">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25"/>
          <p:cNvSpPr txBox="1">
            <a:spLocks noChangeArrowheads="1"/>
          </p:cNvSpPr>
          <p:nvPr/>
        </p:nvSpPr>
        <p:spPr bwMode="auto">
          <a:xfrm>
            <a:off x="3995739" y="1939926"/>
            <a:ext cx="4027487" cy="461963"/>
          </a:xfrm>
          <a:prstGeom prst="rect">
            <a:avLst/>
          </a:prstGeom>
          <a:solidFill>
            <a:schemeClr val="bg1"/>
          </a:solidFill>
          <a:ln w="57150">
            <a:solidFill>
              <a:srgbClr val="00B05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b="1">
                <a:solidFill>
                  <a:srgbClr val="00B050"/>
                </a:solidFill>
                <a:latin typeface="Helvetica" panose="020B0604020202020204" pitchFamily="34" charset="0"/>
              </a:rPr>
              <a:t>What happens next?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a:latin typeface="Arial" panose="020B0604020202020204" pitchFamily="34" charset="0"/>
              </a:rPr>
              <a:t>How to Classify AE Free Text?</a:t>
            </a:r>
            <a:br>
              <a:rPr lang="en-US" altLang="en-US">
                <a:latin typeface="Arial" panose="020B0604020202020204" pitchFamily="34" charset="0"/>
              </a:rPr>
            </a:br>
            <a:r>
              <a:rPr lang="en-US" altLang="en-US">
                <a:latin typeface="Arial" panose="020B0604020202020204" pitchFamily="34" charset="0"/>
              </a:rPr>
              <a:t>MeDRA System</a:t>
            </a:r>
          </a:p>
        </p:txBody>
      </p:sp>
      <p:sp>
        <p:nvSpPr>
          <p:cNvPr id="38915" name="Content Placeholder 2"/>
          <p:cNvSpPr>
            <a:spLocks noGrp="1"/>
          </p:cNvSpPr>
          <p:nvPr>
            <p:ph idx="1"/>
          </p:nvPr>
        </p:nvSpPr>
        <p:spPr>
          <a:xfrm>
            <a:off x="1679575" y="1600201"/>
            <a:ext cx="6148388" cy="4525963"/>
          </a:xfrm>
        </p:spPr>
        <p:txBody>
          <a:bodyPr/>
          <a:lstStyle/>
          <a:p>
            <a:pPr eaLnBrk="1" hangingPunct="1"/>
            <a:r>
              <a:rPr lang="en-US" altLang="en-US" sz="2800">
                <a:latin typeface="Arial" panose="020B0604020202020204" pitchFamily="34" charset="0"/>
              </a:rPr>
              <a:t>Translate free text into standard set of terms</a:t>
            </a:r>
          </a:p>
          <a:p>
            <a:pPr lvl="1" eaLnBrk="1" hangingPunct="1"/>
            <a:r>
              <a:rPr lang="en-US" altLang="en-US" sz="2400">
                <a:latin typeface="Arial" panose="020B0604020202020204" pitchFamily="34" charset="0"/>
              </a:rPr>
              <a:t>Concise and clear text by clinicians</a:t>
            </a:r>
          </a:p>
          <a:p>
            <a:pPr lvl="1" eaLnBrk="1" hangingPunct="1"/>
            <a:r>
              <a:rPr lang="en-US" altLang="en-US" sz="2400">
                <a:latin typeface="Arial" panose="020B0604020202020204" pitchFamily="34" charset="0"/>
              </a:rPr>
              <a:t>Use some kind of standard terms</a:t>
            </a:r>
          </a:p>
          <a:p>
            <a:pPr eaLnBrk="1" hangingPunct="1"/>
            <a:r>
              <a:rPr lang="en-US" altLang="en-US" sz="2800">
                <a:latin typeface="Arial" panose="020B0604020202020204" pitchFamily="34" charset="0"/>
              </a:rPr>
              <a:t>Code using a coding dictionary</a:t>
            </a:r>
          </a:p>
          <a:p>
            <a:pPr lvl="1" eaLnBrk="1" hangingPunct="1"/>
            <a:r>
              <a:rPr lang="en-US" altLang="en-US" sz="2000">
                <a:latin typeface="Arial" panose="020B0604020202020204" pitchFamily="34" charset="0"/>
              </a:rPr>
              <a:t>MeDRA most commonly used (others)</a:t>
            </a:r>
          </a:p>
          <a:p>
            <a:pPr lvl="2" eaLnBrk="1" hangingPunct="1"/>
            <a:r>
              <a:rPr lang="en-US" altLang="en-US" sz="2000">
                <a:latin typeface="Arial" panose="020B0604020202020204" pitchFamily="34" charset="0"/>
              </a:rPr>
              <a:t>Internationally accepted coding dictionary</a:t>
            </a:r>
          </a:p>
          <a:p>
            <a:pPr lvl="1" eaLnBrk="1" hangingPunct="1"/>
            <a:r>
              <a:rPr lang="en-US" altLang="en-US" sz="2400">
                <a:latin typeface="Arial" panose="020B0604020202020204" pitchFamily="34" charset="0"/>
              </a:rPr>
              <a:t>Take free text and try to match</a:t>
            </a:r>
          </a:p>
        </p:txBody>
      </p:sp>
      <p:pic>
        <p:nvPicPr>
          <p:cNvPr id="389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8114" y="4333876"/>
            <a:ext cx="40481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397000" y="1"/>
            <a:ext cx="9202738" cy="455613"/>
          </a:xfrm>
        </p:spPr>
        <p:txBody>
          <a:bodyPr/>
          <a:lstStyle/>
          <a:p>
            <a:pPr eaLnBrk="1" hangingPunct="1"/>
            <a:r>
              <a:rPr lang="en-US" altLang="en-US" sz="3200">
                <a:latin typeface="Arial" panose="020B0604020202020204" pitchFamily="34" charset="0"/>
              </a:rPr>
              <a:t>MeDRA: Multiple Level Categorization Hierarchy</a:t>
            </a:r>
          </a:p>
        </p:txBody>
      </p:sp>
      <p:pic>
        <p:nvPicPr>
          <p:cNvPr id="399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87425"/>
            <a:ext cx="5132388"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9739" y="1116014"/>
            <a:ext cx="5557837"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flipV="1">
            <a:off x="5035550" y="5126038"/>
            <a:ext cx="1760538" cy="40005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948239" y="4764088"/>
            <a:ext cx="1550987" cy="3175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035551" y="1377951"/>
            <a:ext cx="625475" cy="7302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21" name="Right Arrow 20"/>
          <p:cNvSpPr/>
          <p:nvPr/>
        </p:nvSpPr>
        <p:spPr>
          <a:xfrm rot="5400000">
            <a:off x="-302418" y="2388394"/>
            <a:ext cx="4883150" cy="2081213"/>
          </a:xfrm>
          <a:prstGeom prst="rightArrow">
            <a:avLst>
              <a:gd name="adj1" fmla="val 50000"/>
              <a:gd name="adj2" fmla="val 5079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FF0000"/>
                </a:solidFill>
              </a:rPr>
              <a:t>More Specific</a:t>
            </a:r>
          </a:p>
        </p:txBody>
      </p:sp>
      <p:sp>
        <p:nvSpPr>
          <p:cNvPr id="25" name="Oval 24"/>
          <p:cNvSpPr/>
          <p:nvPr/>
        </p:nvSpPr>
        <p:spPr>
          <a:xfrm>
            <a:off x="2595564" y="3959225"/>
            <a:ext cx="7216775" cy="16065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p:cNvSpPr/>
          <p:nvPr/>
        </p:nvSpPr>
        <p:spPr>
          <a:xfrm>
            <a:off x="2308226" y="819150"/>
            <a:ext cx="7216775" cy="16065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56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a:latin typeface="Arial" panose="020B0604020202020204" pitchFamily="34" charset="0"/>
              </a:rPr>
              <a:t>MeDRA: Multiple level categorization</a:t>
            </a:r>
          </a:p>
        </p:txBody>
      </p:sp>
      <p:sp>
        <p:nvSpPr>
          <p:cNvPr id="40963" name="Content Placeholder 1"/>
          <p:cNvSpPr>
            <a:spLocks noGrp="1"/>
          </p:cNvSpPr>
          <p:nvPr>
            <p:ph idx="1"/>
          </p:nvPr>
        </p:nvSpPr>
        <p:spPr>
          <a:xfrm>
            <a:off x="1757363" y="1658938"/>
            <a:ext cx="8229600" cy="4525962"/>
          </a:xfrm>
        </p:spPr>
        <p:txBody>
          <a:bodyPr/>
          <a:lstStyle/>
          <a:p>
            <a:r>
              <a:rPr lang="en-US" altLang="en-US" dirty="0"/>
              <a:t>System Organ Class – 27</a:t>
            </a:r>
          </a:p>
          <a:p>
            <a:r>
              <a:rPr lang="en-US" altLang="en-US" dirty="0"/>
              <a:t>Higher Level Group Terms – 337</a:t>
            </a:r>
          </a:p>
          <a:p>
            <a:r>
              <a:rPr lang="en-US" altLang="en-US" dirty="0"/>
              <a:t>High Level Terms – 1737</a:t>
            </a:r>
          </a:p>
          <a:p>
            <a:r>
              <a:rPr lang="en-US" altLang="en-US" dirty="0"/>
              <a:t>Preferred Terms – 23088</a:t>
            </a:r>
          </a:p>
          <a:p>
            <a:r>
              <a:rPr lang="en-US" altLang="en-US" dirty="0"/>
              <a:t>Lower Level Terms  – 78808</a:t>
            </a:r>
          </a:p>
          <a:p>
            <a:endParaRPr lang="en-US" altLang="en-US" dirty="0"/>
          </a:p>
          <a:p>
            <a:r>
              <a:rPr lang="en-US" altLang="en-US" dirty="0"/>
              <a:t>How to use </a:t>
            </a:r>
            <a:r>
              <a:rPr lang="en-US" altLang="en-US" dirty="0" smtClean="0"/>
              <a:t>to </a:t>
            </a:r>
            <a:r>
              <a:rPr lang="en-US" altLang="en-US" dirty="0"/>
              <a:t>monitor safety (during study) and report safety (after trial)???</a:t>
            </a:r>
          </a:p>
          <a:p>
            <a:endParaRPr lang="en-US" altLang="en-US" dirty="0"/>
          </a:p>
          <a:p>
            <a:endParaRPr lang="en-US" altLang="en-US" dirty="0"/>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2576" y="438150"/>
            <a:ext cx="5438775"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1"/>
          <p:cNvSpPr>
            <a:spLocks noGrp="1"/>
          </p:cNvSpPr>
          <p:nvPr>
            <p:ph type="title"/>
          </p:nvPr>
        </p:nvSpPr>
        <p:spPr>
          <a:xfrm>
            <a:off x="7146926" y="1873250"/>
            <a:ext cx="3521075" cy="1143000"/>
          </a:xfrm>
        </p:spPr>
        <p:txBody>
          <a:bodyPr/>
          <a:lstStyle/>
          <a:p>
            <a:r>
              <a:rPr lang="en-US" altLang="en-US" sz="3200"/>
              <a:t/>
            </a:r>
            <a:br>
              <a:rPr lang="en-US" altLang="en-US" sz="3200"/>
            </a:br>
            <a:r>
              <a:rPr lang="en-US" altLang="en-US" sz="3200"/>
              <a:t>The 27 </a:t>
            </a:r>
            <a:r>
              <a:rPr lang="en-US" altLang="en-US" sz="3200" u="sng"/>
              <a:t>S</a:t>
            </a:r>
            <a:r>
              <a:rPr lang="en-US" altLang="en-US" sz="3200"/>
              <a:t>ystem </a:t>
            </a:r>
            <a:r>
              <a:rPr lang="en-US" altLang="en-US" sz="3200" u="sng"/>
              <a:t>O</a:t>
            </a:r>
            <a:r>
              <a:rPr lang="en-US" altLang="en-US" sz="3200"/>
              <a:t>rgan </a:t>
            </a:r>
            <a:br>
              <a:rPr lang="en-US" altLang="en-US" sz="3200"/>
            </a:br>
            <a:r>
              <a:rPr lang="en-US" altLang="en-US" sz="3200" u="sng"/>
              <a:t>C</a:t>
            </a:r>
            <a:r>
              <a:rPr lang="en-US" altLang="en-US" sz="3200"/>
              <a:t>lassifications:</a:t>
            </a:r>
            <a:br>
              <a:rPr lang="en-US" altLang="en-US" sz="3200"/>
            </a:br>
            <a:r>
              <a:rPr lang="en-US" altLang="en-US" sz="3200"/>
              <a:t/>
            </a:r>
            <a:br>
              <a:rPr lang="en-US" altLang="en-US" sz="3200"/>
            </a:br>
            <a:r>
              <a:rPr lang="en-US" altLang="en-US" sz="3200"/>
              <a:t>Not mutually exclusive</a:t>
            </a:r>
            <a:br>
              <a:rPr lang="en-US" altLang="en-US" sz="3200"/>
            </a:br>
            <a:r>
              <a:rPr lang="en-US" altLang="en-US" sz="3200"/>
              <a:t/>
            </a:r>
            <a:br>
              <a:rPr lang="en-US" altLang="en-US" sz="3200"/>
            </a:br>
            <a:r>
              <a:rPr lang="en-US" altLang="en-US" sz="3200"/>
              <a:t>eg. </a:t>
            </a:r>
            <a:br>
              <a:rPr lang="en-US" altLang="en-US" sz="3200"/>
            </a:br>
            <a:r>
              <a:rPr lang="en-US" altLang="en-US" sz="3200"/>
              <a:t>Stroke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4" y="274638"/>
            <a:ext cx="9132887" cy="1143000"/>
          </a:xfrm>
        </p:spPr>
        <p:txBody>
          <a:bodyPr rtlCol="0">
            <a:normAutofit fontScale="90000"/>
          </a:bodyPr>
          <a:lstStyle/>
          <a:p>
            <a:pPr eaLnBrk="1" fontAlgn="auto" hangingPunct="1">
              <a:spcAft>
                <a:spcPts val="0"/>
              </a:spcAft>
              <a:defRPr/>
            </a:pPr>
            <a:r>
              <a:rPr lang="en-US" dirty="0" smtClean="0">
                <a:latin typeface="Arial" charset="0"/>
                <a:ea typeface="ＭＳ Ｐゴシック" charset="0"/>
              </a:rPr>
              <a:t/>
            </a:r>
            <a:br>
              <a:rPr lang="en-US" dirty="0" smtClean="0">
                <a:latin typeface="Arial" charset="0"/>
                <a:ea typeface="ＭＳ Ｐゴシック" charset="0"/>
              </a:rPr>
            </a:br>
            <a:r>
              <a:rPr lang="en-US" dirty="0" smtClean="0">
                <a:latin typeface="Arial" charset="0"/>
                <a:ea typeface="ＭＳ Ｐゴシック" charset="0"/>
              </a:rPr>
              <a:t>Primary Endpoints: </a:t>
            </a:r>
            <a:r>
              <a:rPr lang="en-US" dirty="0" err="1" smtClean="0">
                <a:latin typeface="Arial" charset="0"/>
                <a:ea typeface="ＭＳ Ｐゴシック" charset="0"/>
              </a:rPr>
              <a:t>Morbone</a:t>
            </a:r>
            <a:r>
              <a:rPr lang="en-US" dirty="0">
                <a:latin typeface="Arial" charset="0"/>
                <a:ea typeface="ＭＳ Ｐゴシック" charset="0"/>
              </a:rPr>
              <a:t/>
            </a:r>
            <a:br>
              <a:rPr lang="en-US" dirty="0">
                <a:latin typeface="Arial" charset="0"/>
                <a:ea typeface="ＭＳ Ｐゴシック" charset="0"/>
              </a:rPr>
            </a:br>
            <a:r>
              <a:rPr lang="en-US" sz="4000" dirty="0">
                <a:latin typeface="Arial" charset="0"/>
                <a:ea typeface="ＭＳ Ｐゴシック" charset="0"/>
              </a:rPr>
              <a:t>A new (fictitious) treatment for osteoporosis</a:t>
            </a:r>
          </a:p>
        </p:txBody>
      </p:sp>
      <p:sp>
        <p:nvSpPr>
          <p:cNvPr id="821251" name="Rectangle 3"/>
          <p:cNvSpPr>
            <a:spLocks noGrp="1" noChangeArrowheads="1"/>
          </p:cNvSpPr>
          <p:nvPr>
            <p:ph idx="1"/>
          </p:nvPr>
        </p:nvSpPr>
        <p:spPr/>
        <p:txBody>
          <a:bodyPr rtlCol="0">
            <a:normAutofit/>
          </a:bodyPr>
          <a:lstStyle/>
          <a:p>
            <a:pPr eaLnBrk="1" fontAlgn="auto" hangingPunct="1">
              <a:spcAft>
                <a:spcPts val="0"/>
              </a:spcAft>
              <a:buFont typeface="Arial"/>
              <a:buChar char="•"/>
              <a:defRPr/>
            </a:pPr>
            <a:r>
              <a:rPr lang="en-US" dirty="0" err="1">
                <a:latin typeface="Arial" charset="0"/>
                <a:ea typeface="ＭＳ Ｐゴシック" charset="0"/>
              </a:rPr>
              <a:t>Morbone</a:t>
            </a:r>
            <a:r>
              <a:rPr lang="en-US" dirty="0">
                <a:latin typeface="Arial" charset="0"/>
                <a:ea typeface="ＭＳ Ｐゴシック" charset="0"/>
              </a:rPr>
              <a:t> improves bone mass and bone strength in animal models</a:t>
            </a:r>
          </a:p>
          <a:p>
            <a:pPr eaLnBrk="1" fontAlgn="auto" hangingPunct="1">
              <a:spcAft>
                <a:spcPts val="0"/>
              </a:spcAft>
              <a:buFont typeface="Arial"/>
              <a:buChar char="•"/>
              <a:defRPr/>
            </a:pPr>
            <a:r>
              <a:rPr lang="en-US" dirty="0">
                <a:latin typeface="Arial" charset="0"/>
                <a:ea typeface="ＭＳ Ｐゴシック" charset="0"/>
              </a:rPr>
              <a:t>Early phase trials in postmenopausal women showed that it may improve bone density (BMD)</a:t>
            </a:r>
          </a:p>
          <a:p>
            <a:pPr eaLnBrk="1" fontAlgn="auto" hangingPunct="1">
              <a:spcAft>
                <a:spcPts val="0"/>
              </a:spcAft>
              <a:buFont typeface="Arial"/>
              <a:buChar char="•"/>
              <a:defRPr/>
            </a:pPr>
            <a:r>
              <a:rPr lang="en-US" dirty="0">
                <a:latin typeface="Arial" charset="0"/>
                <a:ea typeface="ＭＳ Ｐゴシック" charset="0"/>
              </a:rPr>
              <a:t>The company is planning a trial to obtain FDA and EMA approval to market </a:t>
            </a:r>
            <a:r>
              <a:rPr lang="en-US" dirty="0" err="1">
                <a:latin typeface="Arial" charset="0"/>
                <a:ea typeface="ＭＳ Ｐゴシック" charset="0"/>
              </a:rPr>
              <a:t>Morbone</a:t>
            </a:r>
            <a:endParaRPr lang="en-US" dirty="0">
              <a:latin typeface="Arial" charset="0"/>
              <a:ea typeface="ＭＳ Ｐゴシック" charset="0"/>
            </a:endParaRPr>
          </a:p>
          <a:p>
            <a:pPr eaLnBrk="1" fontAlgn="auto" hangingPunct="1">
              <a:spcAft>
                <a:spcPts val="0"/>
              </a:spcAft>
              <a:buFont typeface="Arial"/>
              <a:buChar char="•"/>
              <a:defRPr/>
            </a:pPr>
            <a:r>
              <a:rPr lang="en-US" dirty="0">
                <a:latin typeface="Arial" charset="0"/>
                <a:ea typeface="ＭＳ Ｐゴシック" charset="0"/>
              </a:rPr>
              <a:t>The company wants your advice</a:t>
            </a:r>
          </a:p>
        </p:txBody>
      </p:sp>
      <p:sp>
        <p:nvSpPr>
          <p:cNvPr id="821252" name="Rectangle 4"/>
          <p:cNvSpPr>
            <a:spLocks noChangeArrowheads="1"/>
          </p:cNvSpPr>
          <p:nvPr/>
        </p:nvSpPr>
        <p:spPr bwMode="auto">
          <a:xfrm>
            <a:off x="2905125" y="1179514"/>
            <a:ext cx="184150" cy="3968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Helvetica" pitchFamily="-1" charset="0"/>
              <a:ea typeface="MS PGothic" panose="020B0600070205080204" pitchFamily="34" charset="-128"/>
              <a:cs typeface="+mn-cs"/>
            </a:endParaRPr>
          </a:p>
        </p:txBody>
      </p:sp>
    </p:spTree>
    <p:extLst>
      <p:ext uri="{BB962C8B-B14F-4D97-AF65-F5344CB8AC3E}">
        <p14:creationId xmlns:p14="http://schemas.microsoft.com/office/powerpoint/2010/main" val="2802632388"/>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Text Box 16"/>
          <p:cNvSpPr txBox="1">
            <a:spLocks noChangeArrowheads="1"/>
          </p:cNvSpPr>
          <p:nvPr/>
        </p:nvSpPr>
        <p:spPr bwMode="auto">
          <a:xfrm>
            <a:off x="1524000" y="242888"/>
            <a:ext cx="9144000" cy="584200"/>
          </a:xfrm>
          <a:prstGeom prst="rect">
            <a:avLst/>
          </a:prstGeom>
          <a:solidFill>
            <a:schemeClr val="tx1"/>
          </a:solidFill>
          <a:ln w="9525">
            <a:noFill/>
            <a:miter lim="800000"/>
            <a:headEnd/>
            <a:tailEnd/>
          </a:ln>
          <a:effectLst/>
        </p:spPr>
        <p:txBody>
          <a:bodyPr>
            <a:spAutoFit/>
          </a:bodyPr>
          <a:lstStyle/>
          <a:p>
            <a:pPr algn="ctr">
              <a:defRPr/>
            </a:pPr>
            <a:r>
              <a:rPr lang="en-US" sz="3200" b="1" dirty="0">
                <a:solidFill>
                  <a:srgbClr val="FFFFFF"/>
                </a:solidFill>
                <a:latin typeface="Arial" pitchFamily="34" charset="0"/>
                <a:ea typeface="+mn-ea"/>
              </a:rPr>
              <a:t>AE Coding: classification into groups</a:t>
            </a:r>
          </a:p>
        </p:txBody>
      </p:sp>
      <p:sp>
        <p:nvSpPr>
          <p:cNvPr id="6148" name="Rectangle 4"/>
          <p:cNvSpPr>
            <a:spLocks noChangeArrowheads="1"/>
          </p:cNvSpPr>
          <p:nvPr/>
        </p:nvSpPr>
        <p:spPr bwMode="auto">
          <a:xfrm>
            <a:off x="1600200" y="1524000"/>
            <a:ext cx="9525000" cy="4267200"/>
          </a:xfrm>
          <a:prstGeom prst="rect">
            <a:avLst/>
          </a:prstGeom>
          <a:noFill/>
          <a:ln w="12700">
            <a:noFill/>
            <a:miter lim="800000"/>
            <a:headEnd/>
            <a:tailEnd/>
          </a:ln>
          <a:effectLst/>
        </p:spPr>
        <p:txBody>
          <a:bodyPr lIns="90487" tIns="44450" rIns="90487" bIns="44450"/>
          <a:lstStyle/>
          <a:p>
            <a:pPr eaLnBrk="1" hangingPunct="1">
              <a:defRPr/>
            </a:pPr>
            <a:endParaRPr lang="en-US" sz="1800">
              <a:solidFill>
                <a:srgbClr val="000000"/>
              </a:solidFill>
              <a:latin typeface="Arial" pitchFamily="34" charset="0"/>
              <a:ea typeface="+mn-ea"/>
              <a:cs typeface="Arial" pitchFamily="34" charset="0"/>
            </a:endParaRPr>
          </a:p>
        </p:txBody>
      </p:sp>
      <p:sp>
        <p:nvSpPr>
          <p:cNvPr id="7172" name="Rectangle 4"/>
          <p:cNvSpPr>
            <a:spLocks noChangeArrowheads="1"/>
          </p:cNvSpPr>
          <p:nvPr/>
        </p:nvSpPr>
        <p:spPr bwMode="auto">
          <a:xfrm>
            <a:off x="1981200" y="1524000"/>
            <a:ext cx="9525000" cy="4267200"/>
          </a:xfrm>
          <a:prstGeom prst="rect">
            <a:avLst/>
          </a:prstGeom>
          <a:noFill/>
          <a:ln w="12700">
            <a:noFill/>
            <a:miter lim="800000"/>
            <a:headEnd/>
            <a:tailEnd/>
          </a:ln>
          <a:effectLst/>
        </p:spPr>
        <p:txBody>
          <a:bodyPr lIns="90487" tIns="44450" rIns="90487" bIns="44450"/>
          <a:lstStyle/>
          <a:p>
            <a:pPr eaLnBrk="1" hangingPunct="1">
              <a:defRPr/>
            </a:pPr>
            <a:endParaRPr lang="en-US" sz="1800">
              <a:solidFill>
                <a:srgbClr val="000000"/>
              </a:solidFill>
              <a:latin typeface="Arial" pitchFamily="34" charset="0"/>
              <a:ea typeface="+mn-ea"/>
              <a:cs typeface="Arial" pitchFamily="34" charset="0"/>
            </a:endParaRPr>
          </a:p>
        </p:txBody>
      </p:sp>
      <p:sp>
        <p:nvSpPr>
          <p:cNvPr id="7173" name="Rectangle 5"/>
          <p:cNvSpPr>
            <a:spLocks noChangeArrowheads="1"/>
          </p:cNvSpPr>
          <p:nvPr/>
        </p:nvSpPr>
        <p:spPr bwMode="auto">
          <a:xfrm>
            <a:off x="1866900" y="1143000"/>
            <a:ext cx="8801100" cy="5257800"/>
          </a:xfrm>
          <a:prstGeom prst="rect">
            <a:avLst/>
          </a:prstGeom>
          <a:noFill/>
          <a:ln w="12700">
            <a:noFill/>
            <a:miter lim="800000"/>
            <a:headEnd/>
            <a:tailEnd/>
          </a:ln>
          <a:effectLst/>
        </p:spPr>
        <p:txBody>
          <a:bodyPr lIns="90487" tIns="44450" rIns="90487" bIns="44450"/>
          <a:lstStyle/>
          <a:p>
            <a:pPr algn="ctr" eaLnBrk="1" hangingPunct="1">
              <a:defRPr/>
            </a:pPr>
            <a:r>
              <a:rPr lang="en-US" dirty="0">
                <a:solidFill>
                  <a:srgbClr val="000000"/>
                </a:solidFill>
                <a:latin typeface="Arial" pitchFamily="34" charset="0"/>
                <a:ea typeface="+mn-ea"/>
                <a:cs typeface="Arial" pitchFamily="34" charset="0"/>
              </a:rPr>
              <a:t>EXAMPLE AE REPORT:  </a:t>
            </a:r>
          </a:p>
          <a:p>
            <a:pPr algn="ctr" eaLnBrk="1" hangingPunct="1">
              <a:defRPr/>
            </a:pPr>
            <a:r>
              <a:rPr lang="en-US" dirty="0">
                <a:solidFill>
                  <a:srgbClr val="000000"/>
                </a:solidFill>
                <a:latin typeface="Arial" pitchFamily="34" charset="0"/>
                <a:ea typeface="+mn-ea"/>
                <a:cs typeface="Arial" pitchFamily="34" charset="0"/>
              </a:rPr>
              <a:t>headache and runny nose and hot flashes</a:t>
            </a:r>
          </a:p>
          <a:p>
            <a:pPr algn="ctr" eaLnBrk="1" hangingPunct="1">
              <a:defRPr/>
            </a:pPr>
            <a:endParaRPr lang="en-US" sz="1500" dirty="0">
              <a:solidFill>
                <a:srgbClr val="000000"/>
              </a:solidFill>
              <a:latin typeface="Arial" pitchFamily="34" charset="0"/>
              <a:ea typeface="+mn-ea"/>
              <a:cs typeface="Arial" pitchFamily="34" charset="0"/>
            </a:endParaRPr>
          </a:p>
          <a:p>
            <a:pPr eaLnBrk="1" hangingPunct="1">
              <a:defRPr/>
            </a:pPr>
            <a:r>
              <a:rPr lang="en-US" i="1" u="sng" dirty="0" err="1">
                <a:solidFill>
                  <a:srgbClr val="000000"/>
                </a:solidFill>
                <a:latin typeface="Arial" pitchFamily="34" charset="0"/>
                <a:ea typeface="+mn-ea"/>
                <a:cs typeface="Arial" pitchFamily="34" charset="0"/>
              </a:rPr>
              <a:t>MedDRA</a:t>
            </a:r>
            <a:r>
              <a:rPr lang="en-US" i="1" u="sng" dirty="0">
                <a:solidFill>
                  <a:srgbClr val="000000"/>
                </a:solidFill>
                <a:latin typeface="Arial" pitchFamily="34" charset="0"/>
                <a:ea typeface="+mn-ea"/>
                <a:cs typeface="Arial" pitchFamily="34" charset="0"/>
              </a:rPr>
              <a:t> classification:</a:t>
            </a:r>
          </a:p>
          <a:p>
            <a:pPr eaLnBrk="1" hangingPunct="1">
              <a:defRPr/>
            </a:pPr>
            <a:r>
              <a:rPr lang="en-US" sz="2000" dirty="0">
                <a:solidFill>
                  <a:srgbClr val="000000"/>
                </a:solidFill>
                <a:latin typeface="Arial" pitchFamily="34" charset="0"/>
                <a:ea typeface="+mn-ea"/>
                <a:cs typeface="Arial" pitchFamily="34" charset="0"/>
              </a:rPr>
              <a:t>Primary system organ class		nervous system disorders</a:t>
            </a:r>
          </a:p>
          <a:p>
            <a:pPr eaLnBrk="1" hangingPunct="1">
              <a:defRPr/>
            </a:pPr>
            <a:r>
              <a:rPr lang="en-US" sz="2000" i="1" dirty="0">
                <a:solidFill>
                  <a:srgbClr val="FF0000"/>
                </a:solidFill>
                <a:latin typeface="Arial" pitchFamily="34" charset="0"/>
                <a:ea typeface="+mn-ea"/>
                <a:cs typeface="Arial" pitchFamily="34" charset="0"/>
              </a:rPr>
              <a:t>Preferred term				headache</a:t>
            </a:r>
          </a:p>
          <a:p>
            <a:pPr eaLnBrk="1" hangingPunct="1">
              <a:defRPr/>
            </a:pPr>
            <a:endParaRPr lang="en-US" sz="2000" dirty="0">
              <a:solidFill>
                <a:srgbClr val="000000"/>
              </a:solidFill>
              <a:latin typeface="Arial" pitchFamily="34" charset="0"/>
              <a:ea typeface="+mn-ea"/>
              <a:cs typeface="Arial" pitchFamily="34" charset="0"/>
            </a:endParaRPr>
          </a:p>
          <a:p>
            <a:pPr eaLnBrk="1" hangingPunct="1">
              <a:defRPr/>
            </a:pPr>
            <a:endParaRPr lang="en-US" sz="2000" dirty="0">
              <a:solidFill>
                <a:srgbClr val="000000"/>
              </a:solidFill>
              <a:latin typeface="Arial" pitchFamily="34" charset="0"/>
              <a:ea typeface="+mn-ea"/>
              <a:cs typeface="Arial" pitchFamily="34" charset="0"/>
            </a:endParaRPr>
          </a:p>
          <a:p>
            <a:pPr eaLnBrk="1" hangingPunct="1">
              <a:defRPr/>
            </a:pPr>
            <a:r>
              <a:rPr lang="en-US" sz="2000" dirty="0">
                <a:solidFill>
                  <a:srgbClr val="000000"/>
                </a:solidFill>
                <a:latin typeface="Arial" pitchFamily="34" charset="0"/>
                <a:ea typeface="+mn-ea"/>
                <a:cs typeface="Arial" pitchFamily="34" charset="0"/>
              </a:rPr>
              <a:t>Primary system organ class		Respiratory, thoracic, and </a:t>
            </a:r>
          </a:p>
          <a:p>
            <a:pPr eaLnBrk="1" hangingPunct="1">
              <a:defRPr/>
            </a:pPr>
            <a:r>
              <a:rPr lang="en-US" sz="2000" dirty="0">
                <a:solidFill>
                  <a:srgbClr val="000000"/>
                </a:solidFill>
                <a:latin typeface="Arial" pitchFamily="34" charset="0"/>
                <a:ea typeface="+mn-ea"/>
                <a:cs typeface="Arial" pitchFamily="34" charset="0"/>
              </a:rPr>
              <a:t>                                                                  </a:t>
            </a:r>
            <a:r>
              <a:rPr lang="en-US" sz="2000" dirty="0" err="1">
                <a:solidFill>
                  <a:srgbClr val="000000"/>
                </a:solidFill>
                <a:latin typeface="Arial" pitchFamily="34" charset="0"/>
                <a:ea typeface="+mn-ea"/>
                <a:cs typeface="Arial" pitchFamily="34" charset="0"/>
              </a:rPr>
              <a:t>mediastinal</a:t>
            </a:r>
            <a:r>
              <a:rPr lang="en-US" sz="2000" dirty="0">
                <a:solidFill>
                  <a:srgbClr val="000000"/>
                </a:solidFill>
                <a:latin typeface="Arial" pitchFamily="34" charset="0"/>
                <a:ea typeface="+mn-ea"/>
                <a:cs typeface="Arial" pitchFamily="34" charset="0"/>
              </a:rPr>
              <a:t> disorders</a:t>
            </a:r>
          </a:p>
          <a:p>
            <a:pPr eaLnBrk="1" hangingPunct="1">
              <a:defRPr/>
            </a:pPr>
            <a:r>
              <a:rPr lang="en-US" sz="2000" i="1" dirty="0">
                <a:solidFill>
                  <a:srgbClr val="FF0000"/>
                </a:solidFill>
                <a:latin typeface="Arial" pitchFamily="34" charset="0"/>
                <a:ea typeface="+mn-ea"/>
                <a:cs typeface="Arial" pitchFamily="34" charset="0"/>
              </a:rPr>
              <a:t>Preferred term				post-nasal drip</a:t>
            </a:r>
          </a:p>
          <a:p>
            <a:pPr eaLnBrk="1" hangingPunct="1">
              <a:defRPr/>
            </a:pPr>
            <a:endParaRPr lang="en-US" sz="2000" dirty="0">
              <a:solidFill>
                <a:srgbClr val="000000"/>
              </a:solidFill>
              <a:latin typeface="Arial" pitchFamily="34" charset="0"/>
              <a:ea typeface="+mn-ea"/>
              <a:cs typeface="Arial" pitchFamily="34" charset="0"/>
            </a:endParaRPr>
          </a:p>
          <a:p>
            <a:pPr eaLnBrk="1" hangingPunct="1">
              <a:defRPr/>
            </a:pPr>
            <a:endParaRPr lang="en-US" sz="2000" dirty="0">
              <a:solidFill>
                <a:srgbClr val="000000"/>
              </a:solidFill>
              <a:latin typeface="Arial" pitchFamily="34" charset="0"/>
              <a:ea typeface="+mn-ea"/>
              <a:cs typeface="Arial" pitchFamily="34" charset="0"/>
            </a:endParaRPr>
          </a:p>
          <a:p>
            <a:pPr eaLnBrk="1" hangingPunct="1">
              <a:defRPr/>
            </a:pPr>
            <a:r>
              <a:rPr lang="en-US" sz="2000" dirty="0">
                <a:solidFill>
                  <a:srgbClr val="000000"/>
                </a:solidFill>
                <a:latin typeface="Arial" pitchFamily="34" charset="0"/>
                <a:ea typeface="+mn-ea"/>
                <a:cs typeface="Arial" pitchFamily="34" charset="0"/>
              </a:rPr>
              <a:t>Primary system organ class		vascular disorders</a:t>
            </a:r>
          </a:p>
          <a:p>
            <a:pPr eaLnBrk="1" hangingPunct="1">
              <a:defRPr/>
            </a:pPr>
            <a:r>
              <a:rPr lang="en-US" sz="2000" i="1" dirty="0">
                <a:solidFill>
                  <a:srgbClr val="FF0000"/>
                </a:solidFill>
                <a:latin typeface="Arial" pitchFamily="34" charset="0"/>
                <a:ea typeface="+mn-ea"/>
                <a:cs typeface="Arial" pitchFamily="34" charset="0"/>
              </a:rPr>
              <a:t>Preferred term				hot flush</a:t>
            </a:r>
            <a:endParaRPr lang="en-US" sz="1800" i="1" dirty="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a:xfrm>
            <a:off x="1397000" y="1"/>
            <a:ext cx="9202738" cy="455613"/>
          </a:xfrm>
        </p:spPr>
        <p:txBody>
          <a:bodyPr/>
          <a:lstStyle/>
          <a:p>
            <a:pPr eaLnBrk="1" hangingPunct="1"/>
            <a:r>
              <a:rPr lang="en-US" altLang="en-US" sz="3200">
                <a:latin typeface="Arial" panose="020B0604020202020204" pitchFamily="34" charset="0"/>
              </a:rPr>
              <a:t>MeDRA: Multiple Level Categorization Hierarchy</a:t>
            </a:r>
          </a:p>
        </p:txBody>
      </p:sp>
      <p:pic>
        <p:nvPicPr>
          <p:cNvPr id="440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011238"/>
            <a:ext cx="5132388"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p:cNvGraphicFramePr>
            <a:graphicFrameLocks noGrp="1"/>
          </p:cNvGraphicFramePr>
          <p:nvPr>
            <p:ph idx="1"/>
          </p:nvPr>
        </p:nvGraphicFramePr>
        <p:xfrm>
          <a:off x="4286250" y="455614"/>
          <a:ext cx="4941888" cy="5964235"/>
        </p:xfrm>
        <a:graphic>
          <a:graphicData uri="http://schemas.openxmlformats.org/drawingml/2006/table">
            <a:tbl>
              <a:tblPr firstRow="1" bandRow="1">
                <a:tableStyleId>{5C22544A-7EE6-4342-B048-85BDC9FD1C3A}</a:tableStyleId>
              </a:tblPr>
              <a:tblGrid>
                <a:gridCol w="1647296">
                  <a:extLst>
                    <a:ext uri="{9D8B030D-6E8A-4147-A177-3AD203B41FA5}">
                      <a16:colId xmlns:a16="http://schemas.microsoft.com/office/drawing/2014/main" val="20000"/>
                    </a:ext>
                  </a:extLst>
                </a:gridCol>
                <a:gridCol w="1647296">
                  <a:extLst>
                    <a:ext uri="{9D8B030D-6E8A-4147-A177-3AD203B41FA5}">
                      <a16:colId xmlns:a16="http://schemas.microsoft.com/office/drawing/2014/main" val="20001"/>
                    </a:ext>
                  </a:extLst>
                </a:gridCol>
                <a:gridCol w="1647296">
                  <a:extLst>
                    <a:ext uri="{9D8B030D-6E8A-4147-A177-3AD203B41FA5}">
                      <a16:colId xmlns:a16="http://schemas.microsoft.com/office/drawing/2014/main" val="20002"/>
                    </a:ext>
                  </a:extLst>
                </a:gridCol>
              </a:tblGrid>
              <a:tr h="481898">
                <a:tc>
                  <a:txBody>
                    <a:bodyPr/>
                    <a:lstStyle/>
                    <a:p>
                      <a:r>
                        <a:rPr lang="en-US" sz="1800" dirty="0"/>
                        <a:t>Example 1</a:t>
                      </a:r>
                    </a:p>
                  </a:txBody>
                  <a:tcPr marL="91444" marR="91444" marT="45716" marB="45716"/>
                </a:tc>
                <a:tc>
                  <a:txBody>
                    <a:bodyPr/>
                    <a:lstStyle/>
                    <a:p>
                      <a:endParaRPr lang="en-US" sz="1800" dirty="0"/>
                    </a:p>
                  </a:txBody>
                  <a:tcPr marL="91444" marR="91444" marT="45716" marB="45716"/>
                </a:tc>
                <a:tc>
                  <a:txBody>
                    <a:bodyPr/>
                    <a:lstStyle/>
                    <a:p>
                      <a:r>
                        <a:rPr lang="en-US" sz="1800" dirty="0"/>
                        <a:t>N</a:t>
                      </a:r>
                    </a:p>
                  </a:txBody>
                  <a:tcPr marL="91444" marR="91444" marT="45716" marB="45716"/>
                </a:tc>
                <a:extLst>
                  <a:ext uri="{0D108BD9-81ED-4DB2-BD59-A6C34878D82A}">
                    <a16:rowId xmlns:a16="http://schemas.microsoft.com/office/drawing/2014/main" val="10000"/>
                  </a:ext>
                </a:extLst>
              </a:tr>
              <a:tr h="1204745">
                <a:tc>
                  <a:txBody>
                    <a:bodyPr/>
                    <a:lstStyle/>
                    <a:p>
                      <a:r>
                        <a:rPr lang="en-US" sz="1800" dirty="0"/>
                        <a:t>Nervous System Disorders</a:t>
                      </a:r>
                    </a:p>
                  </a:txBody>
                  <a:tcPr marL="91444" marR="91444" marT="45716" marB="45716"/>
                </a:tc>
                <a:tc>
                  <a:txBody>
                    <a:bodyPr/>
                    <a:lstStyle/>
                    <a:p>
                      <a:r>
                        <a:rPr lang="en-US" sz="1800" dirty="0"/>
                        <a:t>Vascular Disorders</a:t>
                      </a:r>
                    </a:p>
                  </a:txBody>
                  <a:tcPr marL="91444" marR="91444" marT="45716" marB="45716"/>
                </a:tc>
                <a:tc>
                  <a:txBody>
                    <a:bodyPr/>
                    <a:lstStyle/>
                    <a:p>
                      <a:r>
                        <a:rPr lang="en-US" sz="1800" dirty="0"/>
                        <a:t>27</a:t>
                      </a:r>
                    </a:p>
                  </a:txBody>
                  <a:tcPr marL="91444" marR="91444" marT="45716" marB="45716"/>
                </a:tc>
                <a:extLst>
                  <a:ext uri="{0D108BD9-81ED-4DB2-BD59-A6C34878D82A}">
                    <a16:rowId xmlns:a16="http://schemas.microsoft.com/office/drawing/2014/main" val="10001"/>
                  </a:ext>
                </a:extLst>
              </a:tr>
              <a:tr h="1069398">
                <a:tc>
                  <a:txBody>
                    <a:bodyPr/>
                    <a:lstStyle/>
                    <a:p>
                      <a:endParaRPr lang="en-US" sz="1800"/>
                    </a:p>
                  </a:txBody>
                  <a:tcPr marL="91444" marR="91444" marT="45716" marB="45716"/>
                </a:tc>
                <a:tc>
                  <a:txBody>
                    <a:bodyPr/>
                    <a:lstStyle/>
                    <a:p>
                      <a:endParaRPr lang="en-US" sz="1800"/>
                    </a:p>
                  </a:txBody>
                  <a:tcPr marL="91444" marR="91444" marT="45716" marB="45716"/>
                </a:tc>
                <a:tc>
                  <a:txBody>
                    <a:bodyPr/>
                    <a:lstStyle/>
                    <a:p>
                      <a:r>
                        <a:rPr lang="en-US" sz="1800" dirty="0"/>
                        <a:t>337</a:t>
                      </a:r>
                    </a:p>
                  </a:txBody>
                  <a:tcPr marL="91444" marR="91444" marT="45716" marB="45716"/>
                </a:tc>
                <a:extLst>
                  <a:ext uri="{0D108BD9-81ED-4DB2-BD59-A6C34878D82A}">
                    <a16:rowId xmlns:a16="http://schemas.microsoft.com/office/drawing/2014/main" val="10002"/>
                  </a:ext>
                </a:extLst>
              </a:tr>
              <a:tr h="1069398">
                <a:tc>
                  <a:txBody>
                    <a:bodyPr/>
                    <a:lstStyle/>
                    <a:p>
                      <a:endParaRPr lang="en-US" sz="1800" dirty="0"/>
                    </a:p>
                  </a:txBody>
                  <a:tcPr marL="91444" marR="91444" marT="45716" marB="45716"/>
                </a:tc>
                <a:tc>
                  <a:txBody>
                    <a:bodyPr/>
                    <a:lstStyle/>
                    <a:p>
                      <a:endParaRPr lang="en-US" sz="1800"/>
                    </a:p>
                  </a:txBody>
                  <a:tcPr marL="91444" marR="91444" marT="45716" marB="45716"/>
                </a:tc>
                <a:tc>
                  <a:txBody>
                    <a:bodyPr/>
                    <a:lstStyle/>
                    <a:p>
                      <a:r>
                        <a:rPr lang="en-US" sz="1800" dirty="0"/>
                        <a:t>1737</a:t>
                      </a:r>
                    </a:p>
                  </a:txBody>
                  <a:tcPr marL="91444" marR="91444" marT="45716" marB="45716"/>
                </a:tc>
                <a:extLst>
                  <a:ext uri="{0D108BD9-81ED-4DB2-BD59-A6C34878D82A}">
                    <a16:rowId xmlns:a16="http://schemas.microsoft.com/office/drawing/2014/main" val="10003"/>
                  </a:ext>
                </a:extLst>
              </a:tr>
              <a:tr h="1069398">
                <a:tc>
                  <a:txBody>
                    <a:bodyPr/>
                    <a:lstStyle/>
                    <a:p>
                      <a:r>
                        <a:rPr lang="en-US" sz="1800" dirty="0"/>
                        <a:t>Headache, CVA</a:t>
                      </a:r>
                    </a:p>
                  </a:txBody>
                  <a:tcPr marL="91444" marR="91444" marT="45716" marB="45716"/>
                </a:tc>
                <a:tc>
                  <a:txBody>
                    <a:bodyPr/>
                    <a:lstStyle/>
                    <a:p>
                      <a:r>
                        <a:rPr lang="en-US" sz="1800" dirty="0"/>
                        <a:t>Hot Flush</a:t>
                      </a:r>
                    </a:p>
                  </a:txBody>
                  <a:tcPr marL="91444" marR="91444" marT="45716" marB="45716"/>
                </a:tc>
                <a:tc>
                  <a:txBody>
                    <a:bodyPr/>
                    <a:lstStyle/>
                    <a:p>
                      <a:r>
                        <a:rPr lang="en-US" sz="1800" dirty="0"/>
                        <a:t>23088</a:t>
                      </a:r>
                    </a:p>
                  </a:txBody>
                  <a:tcPr marL="91444" marR="91444" marT="45716" marB="45716"/>
                </a:tc>
                <a:extLst>
                  <a:ext uri="{0D108BD9-81ED-4DB2-BD59-A6C34878D82A}">
                    <a16:rowId xmlns:a16="http://schemas.microsoft.com/office/drawing/2014/main" val="10004"/>
                  </a:ext>
                </a:extLst>
              </a:tr>
              <a:tr h="1069398">
                <a:tc>
                  <a:txBody>
                    <a:bodyPr/>
                    <a:lstStyle/>
                    <a:p>
                      <a:endParaRPr lang="en-US" sz="1800" dirty="0"/>
                    </a:p>
                  </a:txBody>
                  <a:tcPr marL="91444" marR="91444" marT="45716" marB="45716"/>
                </a:tc>
                <a:tc>
                  <a:txBody>
                    <a:bodyPr/>
                    <a:lstStyle/>
                    <a:p>
                      <a:endParaRPr lang="en-US" sz="1800" dirty="0"/>
                    </a:p>
                  </a:txBody>
                  <a:tcPr marL="91444" marR="91444" marT="45716" marB="45716"/>
                </a:tc>
                <a:tc>
                  <a:txBody>
                    <a:bodyPr/>
                    <a:lstStyle/>
                    <a:p>
                      <a:r>
                        <a:rPr lang="en-US" sz="1800" dirty="0"/>
                        <a:t>78,800</a:t>
                      </a:r>
                    </a:p>
                  </a:txBody>
                  <a:tcPr marL="91444" marR="91444" marT="45716" marB="45716"/>
                </a:tc>
                <a:extLst>
                  <a:ext uri="{0D108BD9-81ED-4DB2-BD59-A6C34878D82A}">
                    <a16:rowId xmlns:a16="http://schemas.microsoft.com/office/drawing/2014/main" val="10005"/>
                  </a:ext>
                </a:extLst>
              </a:tr>
            </a:tbl>
          </a:graphicData>
        </a:graphic>
      </p:graphicFrame>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a:latin typeface="Arial" panose="020B0604020202020204" pitchFamily="34" charset="0"/>
              </a:rPr>
              <a:t>MeDRA for DSMB Reports</a:t>
            </a:r>
          </a:p>
        </p:txBody>
      </p:sp>
      <p:sp>
        <p:nvSpPr>
          <p:cNvPr id="45059" name="Content Placeholder 2"/>
          <p:cNvSpPr>
            <a:spLocks noGrp="1"/>
          </p:cNvSpPr>
          <p:nvPr>
            <p:ph idx="1"/>
          </p:nvPr>
        </p:nvSpPr>
        <p:spPr/>
        <p:txBody>
          <a:bodyPr/>
          <a:lstStyle/>
          <a:p>
            <a:pPr eaLnBrk="1" hangingPunct="1"/>
            <a:r>
              <a:rPr lang="en-US" altLang="en-US" dirty="0">
                <a:latin typeface="Arial" panose="020B0604020202020204" pitchFamily="34" charset="0"/>
              </a:rPr>
              <a:t>KEEPS trial.</a:t>
            </a:r>
          </a:p>
          <a:p>
            <a:pPr lvl="1" eaLnBrk="1" hangingPunct="1"/>
            <a:r>
              <a:rPr lang="en-US" altLang="en-US" dirty="0">
                <a:latin typeface="Arial" panose="020B0604020202020204" pitchFamily="34" charset="0"/>
              </a:rPr>
              <a:t>2 types estrogen vs. placebo</a:t>
            </a:r>
          </a:p>
          <a:p>
            <a:pPr lvl="1" eaLnBrk="1" hangingPunct="1"/>
            <a:r>
              <a:rPr lang="en-US" altLang="en-US" dirty="0">
                <a:latin typeface="Arial" panose="020B0604020202020204" pitchFamily="34" charset="0"/>
              </a:rPr>
              <a:t>728 early post menopausal women</a:t>
            </a:r>
          </a:p>
          <a:p>
            <a:pPr lvl="1" eaLnBrk="1" hangingPunct="1"/>
            <a:r>
              <a:rPr lang="en-US" altLang="en-US" dirty="0">
                <a:latin typeface="Arial" panose="020B0604020202020204" pitchFamily="34" charset="0"/>
              </a:rPr>
              <a:t>Primary endpoint:  </a:t>
            </a:r>
            <a:r>
              <a:rPr lang="en-US" altLang="en-US" dirty="0" smtClean="0">
                <a:latin typeface="Arial" panose="020B0604020202020204" pitchFamily="34" charset="0"/>
              </a:rPr>
              <a:t>CIMT</a:t>
            </a:r>
          </a:p>
          <a:p>
            <a:pPr lvl="1" eaLnBrk="1" hangingPunct="1"/>
            <a:r>
              <a:rPr lang="en-US" altLang="en-US" dirty="0" smtClean="0">
                <a:latin typeface="Arial" panose="020B0604020202020204" pitchFamily="34" charset="0"/>
              </a:rPr>
              <a:t>Funding by a foundation</a:t>
            </a:r>
            <a:endParaRPr lang="en-US" altLang="en-US" dirty="0">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789113" y="0"/>
            <a:ext cx="8229600" cy="1143000"/>
          </a:xfrm>
        </p:spPr>
        <p:txBody>
          <a:bodyPr/>
          <a:lstStyle/>
          <a:p>
            <a:r>
              <a:rPr lang="en-US" altLang="en-US"/>
              <a:t>DSMB Report: Using MeDRA</a:t>
            </a:r>
          </a:p>
        </p:txBody>
      </p:sp>
      <p:sp>
        <p:nvSpPr>
          <p:cNvPr id="46083" name="Content Placeholder 2"/>
          <p:cNvSpPr>
            <a:spLocks noGrp="1"/>
          </p:cNvSpPr>
          <p:nvPr>
            <p:ph idx="1"/>
          </p:nvPr>
        </p:nvSpPr>
        <p:spPr/>
        <p:txBody>
          <a:bodyPr/>
          <a:lstStyle/>
          <a:p>
            <a:endParaRPr lang="en-US" altLang="en-US"/>
          </a:p>
        </p:txBody>
      </p:sp>
      <p:grpSp>
        <p:nvGrpSpPr>
          <p:cNvPr id="46084" name="Group 7"/>
          <p:cNvGrpSpPr>
            <a:grpSpLocks/>
          </p:cNvGrpSpPr>
          <p:nvPr/>
        </p:nvGrpSpPr>
        <p:grpSpPr bwMode="auto">
          <a:xfrm>
            <a:off x="1789114" y="1016001"/>
            <a:ext cx="8143875" cy="5694363"/>
            <a:chOff x="213972" y="1600200"/>
            <a:chExt cx="8142950" cy="5694720"/>
          </a:xfrm>
        </p:grpSpPr>
        <p:pic>
          <p:nvPicPr>
            <p:cNvPr id="460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894" y="1600200"/>
              <a:ext cx="8091028" cy="46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972" y="2060295"/>
              <a:ext cx="8050352" cy="138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057" y="3338625"/>
              <a:ext cx="7743623" cy="395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5" name="TextBox 9"/>
          <p:cNvSpPr txBox="1">
            <a:spLocks noChangeArrowheads="1"/>
          </p:cNvSpPr>
          <p:nvPr/>
        </p:nvSpPr>
        <p:spPr bwMode="auto">
          <a:xfrm>
            <a:off x="3398838" y="1076325"/>
            <a:ext cx="203676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000">
                <a:latin typeface="Helvetica" panose="020B0604020202020204" pitchFamily="34" charset="0"/>
              </a:rPr>
              <a:t>Preferred Term</a:t>
            </a:r>
          </a:p>
        </p:txBody>
      </p:sp>
      <p:sp>
        <p:nvSpPr>
          <p:cNvPr id="46086" name="TextBox 10"/>
          <p:cNvSpPr txBox="1">
            <a:spLocks noChangeArrowheads="1"/>
          </p:cNvSpPr>
          <p:nvPr/>
        </p:nvSpPr>
        <p:spPr bwMode="auto">
          <a:xfrm>
            <a:off x="1841500" y="1085850"/>
            <a:ext cx="155733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000">
                <a:latin typeface="Helvetica" panose="020B0604020202020204" pitchFamily="34" charset="0"/>
              </a:rPr>
              <a:t>SOC</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a:latin typeface="Arial" panose="020B0604020202020204" pitchFamily="34" charset="0"/>
              </a:rPr>
              <a:t>MeDRA for Scientific Reports</a:t>
            </a:r>
          </a:p>
        </p:txBody>
      </p:sp>
      <p:sp>
        <p:nvSpPr>
          <p:cNvPr id="47107" name="Content Placeholder 2"/>
          <p:cNvSpPr>
            <a:spLocks noGrp="1"/>
          </p:cNvSpPr>
          <p:nvPr>
            <p:ph idx="1"/>
          </p:nvPr>
        </p:nvSpPr>
        <p:spPr/>
        <p:txBody>
          <a:bodyPr/>
          <a:lstStyle/>
          <a:p>
            <a:pPr marL="0" indent="0" eaLnBrk="1" hangingPunct="1">
              <a:buNone/>
            </a:pPr>
            <a:r>
              <a:rPr lang="en-US" altLang="en-US">
                <a:latin typeface="Arial" panose="020B0604020202020204" pitchFamily="34" charset="0"/>
              </a:rPr>
              <a:t>HORIZON Study</a:t>
            </a:r>
          </a:p>
          <a:p>
            <a:pPr marL="0" indent="0" eaLnBrk="1" hangingPunct="1">
              <a:buNone/>
            </a:pPr>
            <a:endParaRPr lang="en-US" altLang="en-US">
              <a:latin typeface="Arial" panose="020B0604020202020204" pitchFamily="34" charset="0"/>
            </a:endParaRPr>
          </a:p>
          <a:p>
            <a:pPr marL="0" indent="0" eaLnBrk="1" hangingPunct="1">
              <a:buNone/>
            </a:pPr>
            <a:r>
              <a:rPr lang="en-US" altLang="en-US">
                <a:latin typeface="Arial" panose="020B0604020202020204" pitchFamily="34" charset="0"/>
              </a:rPr>
              <a:t>Zol vs. placebo</a:t>
            </a: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679450"/>
            <a:ext cx="8229600" cy="1143000"/>
          </a:xfrm>
        </p:spPr>
        <p:txBody>
          <a:bodyPr/>
          <a:lstStyle/>
          <a:p>
            <a:endParaRPr lang="en-US" altLang="en-US"/>
          </a:p>
        </p:txBody>
      </p:sp>
      <p:sp>
        <p:nvSpPr>
          <p:cNvPr id="48131" name="Content Placeholder 2"/>
          <p:cNvSpPr>
            <a:spLocks noGrp="1"/>
          </p:cNvSpPr>
          <p:nvPr>
            <p:ph idx="1"/>
          </p:nvPr>
        </p:nvSpPr>
        <p:spPr>
          <a:xfrm>
            <a:off x="1981200" y="2005013"/>
            <a:ext cx="8229600" cy="4525962"/>
          </a:xfrm>
        </p:spPr>
        <p:txBody>
          <a:bodyPr/>
          <a:lstStyle/>
          <a:p>
            <a:endParaRPr lang="en-US" altLang="en-US"/>
          </a:p>
        </p:txBody>
      </p:sp>
      <p:pic>
        <p:nvPicPr>
          <p:cNvPr id="481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5888" y="-787400"/>
            <a:ext cx="10204451" cy="1037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68464" y="3467100"/>
            <a:ext cx="9921875" cy="3087688"/>
          </a:xfrm>
          <a:prstGeom prst="rect">
            <a:avLst/>
          </a:prstGeom>
          <a:noFill/>
          <a:ln w="571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2370139" y="7531100"/>
            <a:ext cx="9921875" cy="126365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6"/>
          <p:cNvSpPr txBox="1">
            <a:spLocks noChangeArrowheads="1"/>
          </p:cNvSpPr>
          <p:nvPr/>
        </p:nvSpPr>
        <p:spPr bwMode="auto">
          <a:xfrm>
            <a:off x="1524000" y="298450"/>
            <a:ext cx="9386888" cy="2781300"/>
          </a:xfrm>
          <a:prstGeom prst="rect">
            <a:avLst/>
          </a:prstGeom>
          <a:solidFill>
            <a:schemeClr val="bg1"/>
          </a:solidFill>
          <a:ln w="9525">
            <a:solidFill>
              <a:srgbClr val="171C2D"/>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000">
                <a:latin typeface="Helvetica" panose="020B0604020202020204" pitchFamily="34" charset="0"/>
              </a:rPr>
              <a:t>Post-Dose Symptoms (aka acute phase reaction)</a:t>
            </a:r>
          </a:p>
          <a:p>
            <a:pPr>
              <a:spcBef>
                <a:spcPct val="0"/>
              </a:spcBef>
              <a:buFontTx/>
              <a:buNone/>
            </a:pPr>
            <a:r>
              <a:rPr lang="en-US" altLang="en-US" sz="2000">
                <a:latin typeface="Helvetica" panose="020B0604020202020204" pitchFamily="34" charset="0"/>
              </a:rPr>
              <a:t>	- </a:t>
            </a:r>
            <a:r>
              <a:rPr lang="en-US" altLang="en-US" sz="1800">
                <a:latin typeface="Helvetica" panose="020B0604020202020204" pitchFamily="34" charset="0"/>
              </a:rPr>
              <a:t>Known effect of IV bisphosphonates</a:t>
            </a:r>
          </a:p>
          <a:p>
            <a:pPr>
              <a:spcBef>
                <a:spcPct val="0"/>
              </a:spcBef>
              <a:buFontTx/>
              <a:buNone/>
            </a:pPr>
            <a:r>
              <a:rPr lang="en-US" altLang="en-US" sz="1800">
                <a:latin typeface="Helvetica" panose="020B0604020202020204" pitchFamily="34" charset="0"/>
              </a:rPr>
              <a:t>	- Pre-defined safety category</a:t>
            </a:r>
          </a:p>
          <a:p>
            <a:pPr>
              <a:spcBef>
                <a:spcPct val="0"/>
              </a:spcBef>
              <a:buFontTx/>
              <a:buNone/>
            </a:pPr>
            <a:r>
              <a:rPr lang="en-US" altLang="en-US" sz="1800">
                <a:latin typeface="Helvetica" panose="020B0604020202020204" pitchFamily="34" charset="0"/>
              </a:rPr>
              <a:t>	- 5 “symptoms” (eg. Pyrexia)</a:t>
            </a:r>
          </a:p>
          <a:p>
            <a:pPr>
              <a:spcBef>
                <a:spcPct val="0"/>
              </a:spcBef>
              <a:buFontTx/>
              <a:buNone/>
            </a:pPr>
            <a:r>
              <a:rPr lang="en-US" altLang="en-US" sz="2000">
                <a:latin typeface="Helvetica" panose="020B0604020202020204" pitchFamily="34" charset="0"/>
              </a:rPr>
              <a:t>		</a:t>
            </a:r>
            <a:r>
              <a:rPr lang="en-US" altLang="en-US" sz="1800">
                <a:latin typeface="Helvetica" panose="020B0604020202020204" pitchFamily="34" charset="0"/>
              </a:rPr>
              <a:t>Defined as any within a predefined group of Medra Preferred Terms			Terms (eg. ‘high temperature”, “fever”, “feeling hot”, etc) starting within 3 			days of first infusion. </a:t>
            </a:r>
          </a:p>
          <a:p>
            <a:pPr>
              <a:spcBef>
                <a:spcPct val="0"/>
              </a:spcBef>
              <a:buFontTx/>
              <a:buNone/>
            </a:pPr>
            <a:endParaRPr lang="en-US" altLang="en-US" sz="2000">
              <a:latin typeface="Helvetica" panose="020B0604020202020204" pitchFamily="34" charset="0"/>
            </a:endParaRPr>
          </a:p>
          <a:p>
            <a:pPr>
              <a:spcBef>
                <a:spcPct val="0"/>
              </a:spcBef>
              <a:buFontTx/>
              <a:buNone/>
            </a:pPr>
            <a:endParaRPr lang="en-US" altLang="en-US" sz="2000">
              <a:latin typeface="Helvetica" panose="020B0604020202020204" pitchFamily="34" charset="0"/>
            </a:endParaRPr>
          </a:p>
        </p:txBody>
      </p:sp>
      <p:pic>
        <p:nvPicPr>
          <p:cNvPr id="481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913064"/>
            <a:ext cx="3276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309688" y="274638"/>
            <a:ext cx="8229601" cy="1143000"/>
          </a:xfrm>
        </p:spPr>
        <p:txBody>
          <a:bodyPr/>
          <a:lstStyle/>
          <a:p>
            <a:endParaRPr lang="en-US" altLang="en-US"/>
          </a:p>
        </p:txBody>
      </p:sp>
      <p:sp>
        <p:nvSpPr>
          <p:cNvPr id="49155" name="Content Placeholder 2"/>
          <p:cNvSpPr>
            <a:spLocks noGrp="1"/>
          </p:cNvSpPr>
          <p:nvPr>
            <p:ph idx="1"/>
          </p:nvPr>
        </p:nvSpPr>
        <p:spPr>
          <a:xfrm>
            <a:off x="1309688" y="1600201"/>
            <a:ext cx="8229601" cy="4525963"/>
          </a:xfrm>
        </p:spPr>
        <p:txBody>
          <a:bodyPr/>
          <a:lstStyle/>
          <a:p>
            <a:endParaRPr lang="en-US" altLang="en-US"/>
          </a:p>
        </p:txBody>
      </p:sp>
      <p:pic>
        <p:nvPicPr>
          <p:cNvPr id="491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 y="-3914775"/>
            <a:ext cx="10487026" cy="1066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2850" y="3627439"/>
            <a:ext cx="9709150" cy="305117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6"/>
          <p:cNvSpPr txBox="1">
            <a:spLocks noChangeArrowheads="1"/>
          </p:cNvSpPr>
          <p:nvPr/>
        </p:nvSpPr>
        <p:spPr bwMode="auto">
          <a:xfrm>
            <a:off x="1144587" y="520701"/>
            <a:ext cx="9221788" cy="2862263"/>
          </a:xfrm>
          <a:prstGeom prst="rect">
            <a:avLst/>
          </a:prstGeom>
          <a:solidFill>
            <a:schemeClr val="bg1"/>
          </a:solidFill>
          <a:ln w="9525">
            <a:solidFill>
              <a:srgbClr val="171C2D"/>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000">
                <a:latin typeface="Helvetica" panose="020B0604020202020204" pitchFamily="34" charset="0"/>
              </a:rPr>
              <a:t>Cardiovascular effects</a:t>
            </a:r>
          </a:p>
          <a:p>
            <a:pPr>
              <a:spcBef>
                <a:spcPct val="0"/>
              </a:spcBef>
              <a:buFontTx/>
              <a:buNone/>
            </a:pPr>
            <a:r>
              <a:rPr lang="en-US" altLang="en-US" sz="2400">
                <a:latin typeface="Helvetica" panose="020B0604020202020204" pitchFamily="34" charset="0"/>
              </a:rPr>
              <a:t>	- </a:t>
            </a:r>
            <a:r>
              <a:rPr lang="en-US" altLang="en-US" sz="2000">
                <a:latin typeface="Helvetica" panose="020B0604020202020204" pitchFamily="34" charset="0"/>
              </a:rPr>
              <a:t>Not predefined but arose during trial and noted by DSMB</a:t>
            </a:r>
          </a:p>
          <a:p>
            <a:pPr>
              <a:spcBef>
                <a:spcPct val="0"/>
              </a:spcBef>
              <a:buFontTx/>
              <a:buNone/>
            </a:pPr>
            <a:r>
              <a:rPr lang="en-US" altLang="en-US" sz="2000">
                <a:latin typeface="Helvetica" panose="020B0604020202020204" pitchFamily="34" charset="0"/>
              </a:rPr>
              <a:t>	- Atrial fibrillation (group of MeDRA Preferred Terms)</a:t>
            </a:r>
          </a:p>
          <a:p>
            <a:pPr>
              <a:spcBef>
                <a:spcPct val="0"/>
              </a:spcBef>
              <a:buFontTx/>
              <a:buNone/>
            </a:pPr>
            <a:r>
              <a:rPr lang="en-US" altLang="en-US" sz="2000">
                <a:latin typeface="Helvetica" panose="020B0604020202020204" pitchFamily="34" charset="0"/>
              </a:rPr>
              <a:t>		</a:t>
            </a:r>
            <a:r>
              <a:rPr lang="en-US" altLang="en-US" sz="1800">
                <a:latin typeface="Helvetica" panose="020B0604020202020204" pitchFamily="34" charset="0"/>
              </a:rPr>
              <a:t>Any Afib (non-serious + serious) not different by treatment</a:t>
            </a:r>
          </a:p>
          <a:p>
            <a:pPr>
              <a:spcBef>
                <a:spcPct val="0"/>
              </a:spcBef>
              <a:buFontTx/>
              <a:buNone/>
            </a:pPr>
            <a:r>
              <a:rPr lang="en-US" altLang="en-US" sz="1800">
                <a:latin typeface="Helvetica" panose="020B0604020202020204" pitchFamily="34" charset="0"/>
              </a:rPr>
              <a:t>		Serious Afib 2.5 times more common in ZOL than pbo</a:t>
            </a:r>
          </a:p>
          <a:p>
            <a:pPr>
              <a:spcBef>
                <a:spcPct val="0"/>
              </a:spcBef>
              <a:buFontTx/>
              <a:buNone/>
            </a:pPr>
            <a:r>
              <a:rPr lang="en-US" altLang="en-US" sz="1800">
                <a:latin typeface="Helvetica" panose="020B0604020202020204" pitchFamily="34" charset="0"/>
              </a:rPr>
              <a:t>			????</a:t>
            </a:r>
          </a:p>
          <a:p>
            <a:pPr>
              <a:spcBef>
                <a:spcPct val="0"/>
              </a:spcBef>
              <a:buFontTx/>
              <a:buNone/>
            </a:pPr>
            <a:r>
              <a:rPr lang="en-US" altLang="en-US" sz="1800">
                <a:latin typeface="Helvetica" panose="020B0604020202020204" pitchFamily="34" charset="0"/>
              </a:rPr>
              <a:t>	-  Excess stroke deaths seen by DSMB during trial but not different by 			end</a:t>
            </a:r>
          </a:p>
          <a:p>
            <a:pPr>
              <a:spcBef>
                <a:spcPct val="0"/>
              </a:spcBef>
              <a:buFontTx/>
              <a:buNone/>
            </a:pPr>
            <a:endParaRPr lang="en-US" altLang="en-US" sz="2000">
              <a:latin typeface="Helvetica" panose="020B0604020202020204" pitchFamily="34" charset="0"/>
            </a:endParaRPr>
          </a:p>
        </p:txBody>
      </p:sp>
      <p:pic>
        <p:nvPicPr>
          <p:cNvPr id="4915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25" y="3673476"/>
            <a:ext cx="3524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a:latin typeface="Arial" panose="020B0604020202020204" pitchFamily="34" charset="0"/>
              </a:rPr>
              <a:t>MeDRA System</a:t>
            </a:r>
          </a:p>
        </p:txBody>
      </p:sp>
      <p:sp>
        <p:nvSpPr>
          <p:cNvPr id="50179" name="Content Placeholder 2"/>
          <p:cNvSpPr>
            <a:spLocks noGrp="1"/>
          </p:cNvSpPr>
          <p:nvPr>
            <p:ph idx="1"/>
          </p:nvPr>
        </p:nvSpPr>
        <p:spPr/>
        <p:txBody>
          <a:bodyPr/>
          <a:lstStyle/>
          <a:p>
            <a:pPr eaLnBrk="1" hangingPunct="1"/>
            <a:r>
              <a:rPr lang="en-US" altLang="en-US">
                <a:latin typeface="Arial" panose="020B0604020202020204" pitchFamily="34" charset="0"/>
              </a:rPr>
              <a:t>Usually accurate, but categorization can be challenging</a:t>
            </a:r>
          </a:p>
          <a:p>
            <a:pPr lvl="1" eaLnBrk="1" hangingPunct="1">
              <a:buFont typeface="Wingdings" panose="05000000000000000000" pitchFamily="2" charset="2"/>
              <a:buChar char="§"/>
            </a:pPr>
            <a:r>
              <a:rPr lang="en-US" altLang="en-US">
                <a:latin typeface="Arial" panose="020B0604020202020204" pitchFamily="34" charset="0"/>
              </a:rPr>
              <a:t>How to group preferred terms?</a:t>
            </a:r>
          </a:p>
          <a:p>
            <a:pPr lvl="1" eaLnBrk="1" hangingPunct="1">
              <a:buFont typeface="Wingdings" panose="05000000000000000000" pitchFamily="2" charset="2"/>
              <a:buChar char="§"/>
            </a:pPr>
            <a:r>
              <a:rPr lang="en-US" altLang="en-US">
                <a:latin typeface="Arial" panose="020B0604020202020204" pitchFamily="34" charset="0"/>
              </a:rPr>
              <a:t>Best to pre-specify groupings if possible.</a:t>
            </a:r>
          </a:p>
          <a:p>
            <a:pPr lvl="1" eaLnBrk="1" hangingPunct="1">
              <a:buFont typeface="Wingdings" panose="05000000000000000000" pitchFamily="2" charset="2"/>
              <a:buChar char="§"/>
            </a:pPr>
            <a:r>
              <a:rPr lang="en-US" altLang="en-US">
                <a:latin typeface="Arial" panose="020B0604020202020204" pitchFamily="34" charset="0"/>
              </a:rPr>
              <a:t>Needs medical judgment to group terms</a:t>
            </a:r>
          </a:p>
          <a:p>
            <a:pPr lvl="1" eaLnBrk="1" hangingPunct="1">
              <a:buFont typeface="Wingdings" panose="05000000000000000000" pitchFamily="2" charset="2"/>
              <a:buChar char="§"/>
            </a:pPr>
            <a:r>
              <a:rPr lang="en-US" altLang="en-US">
                <a:latin typeface="Arial" panose="020B0604020202020204" pitchFamily="34" charset="0"/>
              </a:rPr>
              <a:t>Often quite subjective</a:t>
            </a:r>
          </a:p>
          <a:p>
            <a:pPr eaLnBrk="1" hangingPunct="1">
              <a:buFont typeface="Wingdings" panose="05000000000000000000" pitchFamily="2" charset="2"/>
              <a:buChar char="§"/>
            </a:pPr>
            <a:r>
              <a:rPr lang="en-US" altLang="en-US">
                <a:latin typeface="Arial" panose="020B0604020202020204" pitchFamily="34" charset="0"/>
              </a:rPr>
              <a:t>Other dictionaries but grass may not be greener!</a:t>
            </a: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a:latin typeface="Arial" panose="020B0604020202020204" pitchFamily="34" charset="0"/>
              </a:rPr>
              <a:t>Clinical </a:t>
            </a:r>
            <a:r>
              <a:rPr lang="en-US" altLang="en-US" dirty="0" smtClean="0">
                <a:latin typeface="Arial" panose="020B0604020202020204" pitchFamily="34" charset="0"/>
              </a:rPr>
              <a:t>Collection of Adverse </a:t>
            </a:r>
            <a:r>
              <a:rPr lang="en-US" altLang="en-US" dirty="0">
                <a:latin typeface="Arial" panose="020B0604020202020204" pitchFamily="34" charset="0"/>
              </a:rPr>
              <a:t>events</a:t>
            </a:r>
          </a:p>
        </p:txBody>
      </p:sp>
      <p:sp>
        <p:nvSpPr>
          <p:cNvPr id="53251" name="Rectangle 3"/>
          <p:cNvSpPr>
            <a:spLocks noGrp="1" noChangeArrowheads="1"/>
          </p:cNvSpPr>
          <p:nvPr>
            <p:ph idx="1"/>
          </p:nvPr>
        </p:nvSpPr>
        <p:spPr/>
        <p:txBody>
          <a:bodyPr/>
          <a:lstStyle/>
          <a:p>
            <a:pPr eaLnBrk="1" hangingPunct="1"/>
            <a:r>
              <a:rPr lang="en-US" altLang="en-US" sz="2800" dirty="0">
                <a:latin typeface="Arial" panose="020B0604020202020204" pitchFamily="34" charset="0"/>
              </a:rPr>
              <a:t>2 general approaches </a:t>
            </a:r>
          </a:p>
          <a:p>
            <a:pPr lvl="1" eaLnBrk="1" hangingPunct="1"/>
            <a:r>
              <a:rPr lang="en-US" altLang="en-US" sz="2400" i="1" dirty="0">
                <a:latin typeface="Arial" panose="020B0604020202020204" pitchFamily="34" charset="0"/>
              </a:rPr>
              <a:t>1. Open-ended questions to assess any health condition</a:t>
            </a:r>
          </a:p>
          <a:p>
            <a:pPr lvl="1" eaLnBrk="1" hangingPunct="1"/>
            <a:r>
              <a:rPr lang="en-US" altLang="en-US" sz="2400" i="1" dirty="0">
                <a:latin typeface="Arial" panose="020B0604020202020204" pitchFamily="34" charset="0"/>
              </a:rPr>
              <a:t>2. Targeted questions to assess suspected adverse events</a:t>
            </a: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a:latin typeface="Arial" panose="020B0604020202020204" pitchFamily="34" charset="0"/>
              </a:rPr>
              <a:t>Check list approach</a:t>
            </a:r>
          </a:p>
        </p:txBody>
      </p:sp>
      <p:sp>
        <p:nvSpPr>
          <p:cNvPr id="55299" name="Rectangle 3"/>
          <p:cNvSpPr>
            <a:spLocks noGrp="1" noChangeArrowheads="1"/>
          </p:cNvSpPr>
          <p:nvPr>
            <p:ph idx="1"/>
          </p:nvPr>
        </p:nvSpPr>
        <p:spPr/>
        <p:txBody>
          <a:bodyPr/>
          <a:lstStyle/>
          <a:p>
            <a:pPr eaLnBrk="1" hangingPunct="1">
              <a:lnSpc>
                <a:spcPct val="85000"/>
              </a:lnSpc>
              <a:buFontTx/>
              <a:buNone/>
            </a:pPr>
            <a:r>
              <a:rPr lang="en-US" altLang="en-US">
                <a:latin typeface="Arial" panose="020B0604020202020204" pitchFamily="34" charset="0"/>
              </a:rPr>
              <a:t>	</a:t>
            </a:r>
            <a:r>
              <a:rPr lang="ja-JP" altLang="en-US">
                <a:latin typeface="Arial" panose="020B0604020202020204" pitchFamily="34" charset="0"/>
              </a:rPr>
              <a:t>“</a:t>
            </a:r>
            <a:r>
              <a:rPr lang="en-US" altLang="ja-JP">
                <a:latin typeface="Arial" panose="020B0604020202020204" pitchFamily="34" charset="0"/>
              </a:rPr>
              <a:t>Since your last visit, has a doctor told you you had (check all that apply)</a:t>
            </a:r>
            <a:r>
              <a:rPr lang="ja-JP" altLang="en-US">
                <a:latin typeface="Arial" panose="020B0604020202020204" pitchFamily="34" charset="0"/>
              </a:rPr>
              <a:t>”</a:t>
            </a:r>
            <a:endParaRPr lang="en-US" altLang="ja-JP">
              <a:latin typeface="Arial" panose="020B0604020202020204" pitchFamily="34" charset="0"/>
            </a:endParaRPr>
          </a:p>
          <a:p>
            <a:pPr eaLnBrk="1" hangingPunct="1">
              <a:lnSpc>
                <a:spcPct val="85000"/>
              </a:lnSpc>
              <a:buFontTx/>
              <a:buNone/>
            </a:pPr>
            <a:r>
              <a:rPr lang="en-US" altLang="en-US">
                <a:latin typeface="Arial" panose="020B0604020202020204" pitchFamily="34" charset="0"/>
              </a:rPr>
              <a:t>	__A blood clot in the leg or lung (venous thrombosis)</a:t>
            </a:r>
          </a:p>
          <a:p>
            <a:pPr eaLnBrk="1" hangingPunct="1">
              <a:lnSpc>
                <a:spcPct val="85000"/>
              </a:lnSpc>
              <a:buFontTx/>
              <a:buNone/>
            </a:pPr>
            <a:r>
              <a:rPr lang="en-US" altLang="en-US">
                <a:latin typeface="Arial" panose="020B0604020202020204" pitchFamily="34" charset="0"/>
              </a:rPr>
              <a:t>	__ An ulcer </a:t>
            </a:r>
          </a:p>
          <a:p>
            <a:pPr eaLnBrk="1" hangingPunct="1">
              <a:lnSpc>
                <a:spcPct val="85000"/>
              </a:lnSpc>
              <a:buFontTx/>
              <a:buNone/>
            </a:pPr>
            <a:r>
              <a:rPr lang="en-US" altLang="en-US">
                <a:latin typeface="Arial" panose="020B0604020202020204" pitchFamily="34" charset="0"/>
              </a:rPr>
              <a:t>	…for all possible diseases</a:t>
            </a:r>
          </a:p>
          <a:p>
            <a:pPr eaLnBrk="1" hangingPunct="1">
              <a:lnSpc>
                <a:spcPct val="85000"/>
              </a:lnSpc>
              <a:buFontTx/>
              <a:buNone/>
            </a:pPr>
            <a:r>
              <a:rPr lang="en-US" altLang="en-US">
                <a:latin typeface="Arial" panose="020B0604020202020204" pitchFamily="34" charset="0"/>
              </a:rPr>
              <a:t>	</a:t>
            </a:r>
          </a:p>
          <a:p>
            <a:pPr eaLnBrk="1" hangingPunct="1">
              <a:lnSpc>
                <a:spcPct val="85000"/>
              </a:lnSpc>
              <a:buFontTx/>
              <a:buNone/>
            </a:pPr>
            <a:r>
              <a:rPr lang="en-US" altLang="en-US" i="1">
                <a:latin typeface="Arial" panose="020B0604020202020204" pitchFamily="34" charset="0"/>
              </a:rPr>
              <a:t>What</a:t>
            </a:r>
            <a:r>
              <a:rPr lang="ja-JP" altLang="en-US" i="1">
                <a:latin typeface="Arial" panose="020B0604020202020204" pitchFamily="34" charset="0"/>
              </a:rPr>
              <a:t>’</a:t>
            </a:r>
            <a:r>
              <a:rPr lang="en-US" altLang="ja-JP" i="1">
                <a:latin typeface="Arial" panose="020B0604020202020204" pitchFamily="34" charset="0"/>
              </a:rPr>
              <a:t>s wrong with this approach?</a:t>
            </a:r>
            <a:endParaRPr lang="en-US" altLang="en-US" i="1">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a:latin typeface="Arial" panose="020B0604020202020204" pitchFamily="34" charset="0"/>
              </a:rPr>
              <a:t>The most important decision</a:t>
            </a:r>
          </a:p>
        </p:txBody>
      </p:sp>
      <p:sp>
        <p:nvSpPr>
          <p:cNvPr id="824323" name="Rectangle 3"/>
          <p:cNvSpPr>
            <a:spLocks noGrp="1" noChangeArrowheads="1"/>
          </p:cNvSpPr>
          <p:nvPr>
            <p:ph idx="1"/>
          </p:nvPr>
        </p:nvSpPr>
        <p:spPr/>
        <p:txBody>
          <a:bodyPr rtlCol="0">
            <a:normAutofit/>
          </a:bodyPr>
          <a:lstStyle/>
          <a:p>
            <a:pPr eaLnBrk="1" fontAlgn="auto" hangingPunct="1">
              <a:spcAft>
                <a:spcPts val="0"/>
              </a:spcAft>
              <a:buFont typeface="Arial"/>
              <a:buChar char="•"/>
              <a:defRPr/>
            </a:pPr>
            <a:r>
              <a:rPr lang="en-US" dirty="0">
                <a:latin typeface="Arial" charset="0"/>
                <a:ea typeface="ＭＳ Ｐゴシック" charset="0"/>
              </a:rPr>
              <a:t>What will be the primary endpoint?</a:t>
            </a:r>
          </a:p>
          <a:p>
            <a:pPr eaLnBrk="1" fontAlgn="auto" hangingPunct="1">
              <a:spcAft>
                <a:spcPts val="0"/>
              </a:spcAft>
              <a:buFont typeface="Arial"/>
              <a:buChar char="•"/>
              <a:defRPr/>
            </a:pPr>
            <a:endParaRPr lang="en-US" dirty="0">
              <a:latin typeface="Arial" charset="0"/>
              <a:ea typeface="ＭＳ Ｐゴシック" charset="0"/>
            </a:endParaRPr>
          </a:p>
          <a:p>
            <a:pPr marL="0" indent="0" eaLnBrk="1" fontAlgn="auto" hangingPunct="1">
              <a:spcAft>
                <a:spcPts val="0"/>
              </a:spcAft>
              <a:buNone/>
              <a:defRPr/>
            </a:pPr>
            <a:r>
              <a:rPr lang="en-US" dirty="0">
                <a:latin typeface="Arial" charset="0"/>
                <a:ea typeface="ＭＳ Ｐゴシック" charset="0"/>
              </a:rPr>
              <a:t>Possibilities</a:t>
            </a:r>
          </a:p>
          <a:p>
            <a:pPr eaLnBrk="1" fontAlgn="auto" hangingPunct="1">
              <a:spcAft>
                <a:spcPts val="0"/>
              </a:spcAft>
              <a:buFont typeface="Arial"/>
              <a:buChar char="•"/>
              <a:defRPr/>
            </a:pPr>
            <a:r>
              <a:rPr lang="en-US" dirty="0">
                <a:latin typeface="Arial" charset="0"/>
                <a:ea typeface="ＭＳ Ｐゴシック" charset="0"/>
              </a:rPr>
              <a:t>Improved bone density (BMD) </a:t>
            </a:r>
          </a:p>
          <a:p>
            <a:pPr eaLnBrk="1" fontAlgn="auto" hangingPunct="1">
              <a:spcAft>
                <a:spcPts val="0"/>
              </a:spcAft>
              <a:buFont typeface="Arial"/>
              <a:buChar char="•"/>
              <a:defRPr/>
            </a:pPr>
            <a:r>
              <a:rPr lang="en-US" dirty="0">
                <a:latin typeface="Arial" charset="0"/>
                <a:ea typeface="ＭＳ Ｐゴシック" charset="0"/>
              </a:rPr>
              <a:t>Vertebral fractures (by spine x-rays)</a:t>
            </a:r>
          </a:p>
          <a:p>
            <a:pPr eaLnBrk="1" fontAlgn="auto" hangingPunct="1">
              <a:spcAft>
                <a:spcPts val="0"/>
              </a:spcAft>
              <a:buFont typeface="Arial"/>
              <a:buChar char="•"/>
              <a:defRPr/>
            </a:pPr>
            <a:r>
              <a:rPr lang="en-US" dirty="0">
                <a:latin typeface="Arial" charset="0"/>
                <a:ea typeface="ＭＳ Ｐゴシック" charset="0"/>
              </a:rPr>
              <a:t>Nonvertebral fractures </a:t>
            </a:r>
          </a:p>
          <a:p>
            <a:pPr eaLnBrk="1" fontAlgn="auto" hangingPunct="1">
              <a:spcAft>
                <a:spcPts val="0"/>
              </a:spcAft>
              <a:buFont typeface="Arial"/>
              <a:buChar char="•"/>
              <a:defRPr/>
            </a:pPr>
            <a:r>
              <a:rPr lang="en-US" dirty="0">
                <a:latin typeface="Arial" charset="0"/>
                <a:ea typeface="ＭＳ Ｐゴシック" charset="0"/>
              </a:rPr>
              <a:t>Hip fractures</a:t>
            </a:r>
          </a:p>
          <a:p>
            <a:pPr marL="0" indent="0" eaLnBrk="1" fontAlgn="auto" hangingPunct="1">
              <a:spcAft>
                <a:spcPts val="0"/>
              </a:spcAft>
              <a:buNone/>
              <a:defRPr/>
            </a:pPr>
            <a:endParaRPr lang="en-US" dirty="0">
              <a:latin typeface="Arial" charset="0"/>
              <a:ea typeface="ＭＳ Ｐゴシック" charset="0"/>
            </a:endParaRPr>
          </a:p>
        </p:txBody>
      </p:sp>
    </p:spTree>
    <p:extLst>
      <p:ext uri="{BB962C8B-B14F-4D97-AF65-F5344CB8AC3E}">
        <p14:creationId xmlns:p14="http://schemas.microsoft.com/office/powerpoint/2010/main" val="3026520937"/>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1524000" y="411163"/>
            <a:ext cx="8229600" cy="1143000"/>
          </a:xfrm>
        </p:spPr>
        <p:txBody>
          <a:bodyPr rtlCol="0">
            <a:normAutofit fontScale="90000"/>
          </a:bodyPr>
          <a:lstStyle/>
          <a:p>
            <a:pPr eaLnBrk="1" fontAlgn="auto" hangingPunct="1">
              <a:spcAft>
                <a:spcPts val="0"/>
              </a:spcAft>
              <a:defRPr/>
            </a:pPr>
            <a:r>
              <a:rPr lang="en-US" dirty="0">
                <a:latin typeface="Arial" charset="0"/>
                <a:ea typeface="ＭＳ Ｐゴシック" charset="0"/>
              </a:rPr>
              <a:t>Elicited for Specific AEs vs Systematic for all AEs</a:t>
            </a:r>
          </a:p>
        </p:txBody>
      </p:sp>
      <p:sp>
        <p:nvSpPr>
          <p:cNvPr id="57347" name="Rectangle 3"/>
          <p:cNvSpPr>
            <a:spLocks noGrp="1" noChangeArrowheads="1"/>
          </p:cNvSpPr>
          <p:nvPr>
            <p:ph sz="half" idx="1"/>
          </p:nvPr>
        </p:nvSpPr>
        <p:spPr>
          <a:xfrm>
            <a:off x="1755775" y="1949450"/>
            <a:ext cx="3962400" cy="4114800"/>
          </a:xfrm>
          <a:ln>
            <a:solidFill>
              <a:schemeClr val="tx1"/>
            </a:solidFill>
            <a:miter lim="800000"/>
            <a:headEnd/>
            <a:tailEnd/>
          </a:ln>
        </p:spPr>
        <p:txBody>
          <a:bodyPr/>
          <a:lstStyle/>
          <a:p>
            <a:pPr algn="ctr" eaLnBrk="1" hangingPunct="1">
              <a:lnSpc>
                <a:spcPct val="90000"/>
              </a:lnSpc>
              <a:buFontTx/>
              <a:buNone/>
            </a:pPr>
            <a:r>
              <a:rPr lang="en-US" altLang="en-US" b="1" u="sng">
                <a:latin typeface="Arial" panose="020B0604020202020204" pitchFamily="34" charset="0"/>
              </a:rPr>
              <a:t>Elicited/check list</a:t>
            </a:r>
          </a:p>
          <a:p>
            <a:pPr eaLnBrk="1" hangingPunct="1">
              <a:lnSpc>
                <a:spcPct val="90000"/>
              </a:lnSpc>
              <a:buFontTx/>
              <a:buNone/>
            </a:pPr>
            <a:r>
              <a:rPr lang="en-US" altLang="en-US" b="1">
                <a:latin typeface="Arial" panose="020B0604020202020204" pitchFamily="34" charset="0"/>
              </a:rPr>
              <a:t>Pro</a:t>
            </a: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More sensitive?</a:t>
            </a:r>
          </a:p>
          <a:p>
            <a:pPr eaLnBrk="1" hangingPunct="1">
              <a:lnSpc>
                <a:spcPct val="90000"/>
              </a:lnSpc>
            </a:pPr>
            <a:r>
              <a:rPr lang="en-US" altLang="en-US">
                <a:latin typeface="Arial" panose="020B0604020202020204" pitchFamily="34" charset="0"/>
              </a:rPr>
              <a:t>Easier to code</a:t>
            </a:r>
          </a:p>
          <a:p>
            <a:pPr eaLnBrk="1" hangingPunct="1">
              <a:lnSpc>
                <a:spcPct val="90000"/>
              </a:lnSpc>
              <a:buFontTx/>
              <a:buNone/>
            </a:pPr>
            <a:endParaRPr lang="en-US" altLang="en-US">
              <a:latin typeface="Arial" panose="020B0604020202020204" pitchFamily="34" charset="0"/>
            </a:endParaRPr>
          </a:p>
          <a:p>
            <a:pPr eaLnBrk="1" hangingPunct="1">
              <a:lnSpc>
                <a:spcPct val="90000"/>
              </a:lnSpc>
              <a:buFontTx/>
              <a:buNone/>
            </a:pPr>
            <a:r>
              <a:rPr lang="en-US" altLang="en-US" b="1">
                <a:latin typeface="Arial" panose="020B0604020202020204" pitchFamily="34" charset="0"/>
              </a:rPr>
              <a:t>Con:</a:t>
            </a:r>
          </a:p>
          <a:p>
            <a:pPr eaLnBrk="1" hangingPunct="1">
              <a:lnSpc>
                <a:spcPct val="90000"/>
              </a:lnSpc>
            </a:pPr>
            <a:r>
              <a:rPr lang="en-US" altLang="en-US">
                <a:latin typeface="Arial" panose="020B0604020202020204" pitchFamily="34" charset="0"/>
              </a:rPr>
              <a:t>More Aes</a:t>
            </a:r>
          </a:p>
          <a:p>
            <a:pPr eaLnBrk="1" hangingPunct="1">
              <a:lnSpc>
                <a:spcPct val="90000"/>
              </a:lnSpc>
            </a:pPr>
            <a:r>
              <a:rPr lang="en-US" altLang="en-US">
                <a:latin typeface="Arial" panose="020B0604020202020204" pitchFamily="34" charset="0"/>
              </a:rPr>
              <a:t>Works only for expected events</a:t>
            </a:r>
          </a:p>
        </p:txBody>
      </p:sp>
      <p:sp>
        <p:nvSpPr>
          <p:cNvPr id="180228" name="Rectangle 4"/>
          <p:cNvSpPr>
            <a:spLocks noChangeArrowheads="1"/>
          </p:cNvSpPr>
          <p:nvPr/>
        </p:nvSpPr>
        <p:spPr bwMode="auto">
          <a:xfrm>
            <a:off x="6096000" y="1893888"/>
            <a:ext cx="3962400" cy="4799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80000"/>
              </a:lnSpc>
              <a:spcBef>
                <a:spcPct val="40000"/>
              </a:spcBef>
              <a:buClr>
                <a:schemeClr val="accent1"/>
              </a:buClr>
              <a:buFontTx/>
              <a:buNone/>
            </a:pPr>
            <a:r>
              <a:rPr lang="en-US" altLang="en-US" sz="2800" b="1" u="sng">
                <a:latin typeface="Arial" panose="020B0604020202020204" pitchFamily="34" charset="0"/>
              </a:rPr>
              <a:t>Systematic all AES</a:t>
            </a:r>
          </a:p>
          <a:p>
            <a:pPr>
              <a:lnSpc>
                <a:spcPct val="80000"/>
              </a:lnSpc>
              <a:spcBef>
                <a:spcPct val="40000"/>
              </a:spcBef>
              <a:buClr>
                <a:schemeClr val="accent1"/>
              </a:buClr>
              <a:buFontTx/>
              <a:buNone/>
            </a:pPr>
            <a:r>
              <a:rPr lang="en-US" altLang="en-US" sz="2800" b="1">
                <a:latin typeface="Arial" panose="020B0604020202020204" pitchFamily="34" charset="0"/>
              </a:rPr>
              <a:t>Pro</a:t>
            </a:r>
            <a:endParaRPr lang="en-US" altLang="en-US" sz="2800">
              <a:latin typeface="Arial" panose="020B0604020202020204" pitchFamily="34" charset="0"/>
            </a:endParaRPr>
          </a:p>
          <a:p>
            <a:pPr>
              <a:lnSpc>
                <a:spcPct val="80000"/>
              </a:lnSpc>
              <a:spcBef>
                <a:spcPct val="40000"/>
              </a:spcBef>
              <a:buClr>
                <a:schemeClr val="accent1"/>
              </a:buClr>
              <a:buFontTx/>
              <a:buChar char="•"/>
            </a:pPr>
            <a:r>
              <a:rPr lang="en-US" altLang="en-US" sz="2800">
                <a:latin typeface="Arial" panose="020B0604020202020204" pitchFamily="34" charset="0"/>
              </a:rPr>
              <a:t>Catch unexpected AEs </a:t>
            </a:r>
          </a:p>
          <a:p>
            <a:pPr>
              <a:lnSpc>
                <a:spcPct val="90000"/>
              </a:lnSpc>
              <a:spcBef>
                <a:spcPct val="40000"/>
              </a:spcBef>
              <a:buClr>
                <a:schemeClr val="accent1"/>
              </a:buClr>
              <a:buFontTx/>
              <a:buNone/>
            </a:pPr>
            <a:endParaRPr lang="en-US" altLang="en-US" sz="2800" b="1">
              <a:latin typeface="Arial" panose="020B0604020202020204" pitchFamily="34" charset="0"/>
            </a:endParaRPr>
          </a:p>
          <a:p>
            <a:pPr>
              <a:lnSpc>
                <a:spcPct val="90000"/>
              </a:lnSpc>
              <a:spcBef>
                <a:spcPct val="40000"/>
              </a:spcBef>
              <a:buClr>
                <a:schemeClr val="accent1"/>
              </a:buClr>
              <a:buFontTx/>
              <a:buNone/>
            </a:pPr>
            <a:r>
              <a:rPr lang="en-US" altLang="en-US" sz="2800" b="1">
                <a:latin typeface="Arial" panose="020B0604020202020204" pitchFamily="34" charset="0"/>
              </a:rPr>
              <a:t>Con:</a:t>
            </a:r>
          </a:p>
          <a:p>
            <a:pPr>
              <a:lnSpc>
                <a:spcPct val="90000"/>
              </a:lnSpc>
              <a:spcBef>
                <a:spcPct val="40000"/>
              </a:spcBef>
              <a:buClr>
                <a:schemeClr val="accent1"/>
              </a:buClr>
              <a:buFontTx/>
              <a:buChar char="•"/>
            </a:pPr>
            <a:r>
              <a:rPr lang="en-US" altLang="en-US" sz="2800">
                <a:latin typeface="Arial" panose="020B0604020202020204" pitchFamily="34" charset="0"/>
              </a:rPr>
              <a:t>Hard to code; costly</a:t>
            </a:r>
          </a:p>
          <a:p>
            <a:pPr>
              <a:lnSpc>
                <a:spcPct val="90000"/>
              </a:lnSpc>
              <a:spcBef>
                <a:spcPct val="40000"/>
              </a:spcBef>
              <a:buClr>
                <a:schemeClr val="accent1"/>
              </a:buClr>
              <a:buFontTx/>
              <a:buChar char="•"/>
            </a:pPr>
            <a:r>
              <a:rPr lang="en-US" altLang="en-US" sz="2800">
                <a:latin typeface="Arial" panose="020B0604020202020204" pitchFamily="34" charset="0"/>
              </a:rPr>
              <a:t>Less sensitive for true adverse effects: multiple comparisons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dirty="0">
                <a:latin typeface="Arial" panose="020B0604020202020204" pitchFamily="34" charset="0"/>
              </a:rPr>
              <a:t>Expert </a:t>
            </a:r>
            <a:r>
              <a:rPr lang="en-US" altLang="en-US" dirty="0" smtClean="0">
                <a:latin typeface="Arial" panose="020B0604020202020204" pitchFamily="34" charset="0"/>
              </a:rPr>
              <a:t>Adjudication</a:t>
            </a:r>
            <a:br>
              <a:rPr lang="en-US" altLang="en-US" dirty="0" smtClean="0">
                <a:latin typeface="Arial" panose="020B0604020202020204" pitchFamily="34" charset="0"/>
              </a:rPr>
            </a:br>
            <a:r>
              <a:rPr lang="en-US" altLang="en-US" dirty="0" smtClean="0">
                <a:latin typeface="Arial" panose="020B0604020202020204" pitchFamily="34" charset="0"/>
              </a:rPr>
              <a:t>(for Safety or Study Endpoints)</a:t>
            </a:r>
            <a:endParaRPr lang="en-US" altLang="en-US" dirty="0">
              <a:latin typeface="Arial" panose="020B0604020202020204" pitchFamily="34" charset="0"/>
            </a:endParaRPr>
          </a:p>
        </p:txBody>
      </p:sp>
      <p:sp>
        <p:nvSpPr>
          <p:cNvPr id="59395" name="Rectangle 3"/>
          <p:cNvSpPr>
            <a:spLocks noGrp="1" noChangeArrowheads="1"/>
          </p:cNvSpPr>
          <p:nvPr>
            <p:ph idx="1"/>
          </p:nvPr>
        </p:nvSpPr>
        <p:spPr>
          <a:xfrm>
            <a:off x="2214564" y="1917700"/>
            <a:ext cx="7953375" cy="4483100"/>
          </a:xfrm>
        </p:spPr>
        <p:txBody>
          <a:bodyPr/>
          <a:lstStyle/>
          <a:p>
            <a:pPr eaLnBrk="1" hangingPunct="1"/>
            <a:r>
              <a:rPr lang="en-US" altLang="en-US">
                <a:latin typeface="Arial" panose="020B0604020202020204" pitchFamily="34" charset="0"/>
              </a:rPr>
              <a:t>Expert or panel of experts</a:t>
            </a:r>
          </a:p>
          <a:p>
            <a:pPr lvl="1" eaLnBrk="1" hangingPunct="1">
              <a:buFont typeface="Arial" panose="020B0604020202020204" pitchFamily="34" charset="0"/>
              <a:buChar char="•"/>
            </a:pPr>
            <a:r>
              <a:rPr lang="en-US" altLang="en-US">
                <a:latin typeface="Arial" panose="020B0604020202020204" pitchFamily="34" charset="0"/>
              </a:rPr>
              <a:t>Neurologists for stroke</a:t>
            </a:r>
          </a:p>
          <a:p>
            <a:pPr eaLnBrk="1" hangingPunct="1"/>
            <a:r>
              <a:rPr lang="en-US" altLang="en-US">
                <a:latin typeface="Arial" panose="020B0604020202020204" pitchFamily="34" charset="0"/>
              </a:rPr>
              <a:t>Collect medical records for the event</a:t>
            </a:r>
          </a:p>
          <a:p>
            <a:pPr lvl="1" eaLnBrk="1" hangingPunct="1">
              <a:buFont typeface="Arial" panose="020B0604020202020204" pitchFamily="34" charset="0"/>
              <a:buChar char="•"/>
            </a:pPr>
            <a:r>
              <a:rPr lang="en-US" altLang="en-US">
                <a:latin typeface="Arial" panose="020B0604020202020204" pitchFamily="34" charset="0"/>
              </a:rPr>
              <a:t>Neurologic exam?</a:t>
            </a:r>
          </a:p>
          <a:p>
            <a:pPr lvl="1" eaLnBrk="1" hangingPunct="1">
              <a:buFont typeface="Arial" panose="020B0604020202020204" pitchFamily="34" charset="0"/>
              <a:buChar char="•"/>
            </a:pPr>
            <a:r>
              <a:rPr lang="en-US" altLang="en-US">
                <a:latin typeface="Arial" panose="020B0604020202020204" pitchFamily="34" charset="0"/>
              </a:rPr>
              <a:t>Brain MRI or CT</a:t>
            </a:r>
          </a:p>
          <a:p>
            <a:pPr eaLnBrk="1" hangingPunct="1"/>
            <a:r>
              <a:rPr lang="en-US" altLang="en-US">
                <a:latin typeface="Arial" panose="020B0604020202020204" pitchFamily="34" charset="0"/>
              </a:rPr>
              <a:t>One or more expert reviews the records and makes a diagnosis</a:t>
            </a:r>
          </a:p>
        </p:txBody>
      </p:sp>
      <p:sp>
        <p:nvSpPr>
          <p:cNvPr id="949252" name="Rectangle 4"/>
          <p:cNvSpPr>
            <a:spLocks noChangeArrowheads="1"/>
          </p:cNvSpPr>
          <p:nvPr/>
        </p:nvSpPr>
        <p:spPr bwMode="auto">
          <a:xfrm>
            <a:off x="9712325" y="4837114"/>
            <a:ext cx="184150" cy="3968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defRPr/>
            </a:pPr>
            <a:endParaRPr lang="en-US" sz="2000">
              <a:latin typeface="Helvetica" pitchFamily="-1" charset="0"/>
              <a:ea typeface="+mn-ea"/>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a:latin typeface="Arial" panose="020B0604020202020204" pitchFamily="34" charset="0"/>
              </a:rPr>
              <a:t>Expert Adjudication</a:t>
            </a:r>
          </a:p>
        </p:txBody>
      </p:sp>
      <p:sp>
        <p:nvSpPr>
          <p:cNvPr id="61443" name="Rectangle 3"/>
          <p:cNvSpPr>
            <a:spLocks noGrp="1" noChangeArrowheads="1"/>
          </p:cNvSpPr>
          <p:nvPr>
            <p:ph idx="1"/>
          </p:nvPr>
        </p:nvSpPr>
        <p:spPr>
          <a:xfrm>
            <a:off x="2119314" y="1566863"/>
            <a:ext cx="7953375" cy="4483100"/>
          </a:xfrm>
        </p:spPr>
        <p:txBody>
          <a:bodyPr/>
          <a:lstStyle/>
          <a:p>
            <a:pPr eaLnBrk="1" hangingPunct="1"/>
            <a:r>
              <a:rPr lang="en-US" altLang="en-US">
                <a:latin typeface="Arial" panose="020B0604020202020204" pitchFamily="34" charset="0"/>
              </a:rPr>
              <a:t>Expensive and time consuming</a:t>
            </a:r>
          </a:p>
          <a:p>
            <a:pPr lvl="1" eaLnBrk="1" hangingPunct="1"/>
            <a:r>
              <a:rPr lang="en-US" altLang="en-US">
                <a:latin typeface="Arial" panose="020B0604020202020204" pitchFamily="34" charset="0"/>
              </a:rPr>
              <a:t>Consider for important AEs and efficacy outcomes (especially primary)</a:t>
            </a:r>
          </a:p>
          <a:p>
            <a:pPr eaLnBrk="1" hangingPunct="1"/>
            <a:r>
              <a:rPr lang="en-US" altLang="en-US">
                <a:latin typeface="Arial" panose="020B0604020202020204" pitchFamily="34" charset="0"/>
              </a:rPr>
              <a:t>Does it improve the accuracy?</a:t>
            </a:r>
          </a:p>
          <a:p>
            <a:pPr lvl="1" eaLnBrk="1" hangingPunct="1"/>
            <a:r>
              <a:rPr lang="en-US" altLang="en-US">
                <a:latin typeface="Arial" panose="020B0604020202020204" pitchFamily="34" charset="0"/>
              </a:rPr>
              <a:t>Depends on the event</a:t>
            </a:r>
          </a:p>
          <a:p>
            <a:pPr lvl="2" eaLnBrk="1" hangingPunct="1">
              <a:buFont typeface="Arial" panose="020B0604020202020204" pitchFamily="34" charset="0"/>
              <a:buChar char="–"/>
            </a:pPr>
            <a:r>
              <a:rPr lang="en-US" altLang="en-US">
                <a:latin typeface="Arial" panose="020B0604020202020204" pitchFamily="34" charset="0"/>
              </a:rPr>
              <a:t>Hip fracture: accurate, no need for adjudication?</a:t>
            </a:r>
          </a:p>
          <a:p>
            <a:pPr lvl="2" eaLnBrk="1" hangingPunct="1">
              <a:buFont typeface="Arial" panose="020B0604020202020204" pitchFamily="34" charset="0"/>
              <a:buChar char="–"/>
            </a:pPr>
            <a:r>
              <a:rPr lang="en-US" altLang="en-US">
                <a:latin typeface="Arial" panose="020B0604020202020204" pitchFamily="34" charset="0"/>
              </a:rPr>
              <a:t>Rib fracture: often wrong – needs adjudication</a:t>
            </a:r>
          </a:p>
          <a:p>
            <a:pPr lvl="2" eaLnBrk="1" hangingPunct="1">
              <a:buFont typeface="Arial" panose="020B0604020202020204" pitchFamily="34" charset="0"/>
              <a:buChar char="–"/>
            </a:pPr>
            <a:r>
              <a:rPr lang="en-US" altLang="en-US">
                <a:latin typeface="Arial" panose="020B0604020202020204" pitchFamily="34" charset="0"/>
              </a:rPr>
              <a:t>Heart attack / MI: may need expert adjudication</a:t>
            </a:r>
          </a:p>
          <a:p>
            <a:pPr lvl="2" eaLnBrk="1" hangingPunct="1">
              <a:buFont typeface="Arial" panose="020B0604020202020204" pitchFamily="34" charset="0"/>
              <a:buChar char="–"/>
            </a:pPr>
            <a:r>
              <a:rPr lang="en-US" altLang="en-US">
                <a:latin typeface="Arial" panose="020B0604020202020204" pitchFamily="34" charset="0"/>
              </a:rPr>
              <a:t>Stroke:  definitely need adjudication</a:t>
            </a:r>
          </a:p>
        </p:txBody>
      </p:sp>
      <p:sp>
        <p:nvSpPr>
          <p:cNvPr id="949252" name="Rectangle 4"/>
          <p:cNvSpPr>
            <a:spLocks noChangeArrowheads="1"/>
          </p:cNvSpPr>
          <p:nvPr/>
        </p:nvSpPr>
        <p:spPr bwMode="auto">
          <a:xfrm>
            <a:off x="9712325" y="4837114"/>
            <a:ext cx="184150" cy="3968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defRPr/>
            </a:pPr>
            <a:endParaRPr lang="en-US" sz="2000">
              <a:latin typeface="Helvetica" pitchFamily="-1" charset="0"/>
              <a:ea typeface="+mn-ea"/>
            </a:endParaRP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Summary Adverse </a:t>
            </a:r>
            <a:r>
              <a:rPr lang="en-US" altLang="en-US" dirty="0">
                <a:latin typeface="Arial" panose="020B0604020202020204" pitchFamily="34" charset="0"/>
              </a:rPr>
              <a:t>Experiences:  AEs</a:t>
            </a:r>
          </a:p>
        </p:txBody>
      </p:sp>
      <p:sp>
        <p:nvSpPr>
          <p:cNvPr id="51203" name="Rectangle 3"/>
          <p:cNvSpPr>
            <a:spLocks noGrp="1" noChangeArrowheads="1"/>
          </p:cNvSpPr>
          <p:nvPr>
            <p:ph idx="1"/>
          </p:nvPr>
        </p:nvSpPr>
        <p:spPr/>
        <p:txBody>
          <a:bodyPr/>
          <a:lstStyle/>
          <a:p>
            <a:pPr eaLnBrk="1" hangingPunct="1"/>
            <a:r>
              <a:rPr lang="en-US" altLang="en-US" dirty="0" smtClean="0">
                <a:latin typeface="Arial" panose="020B0604020202020204" pitchFamily="34" charset="0"/>
              </a:rPr>
              <a:t>Important component of all RCTs</a:t>
            </a:r>
          </a:p>
          <a:p>
            <a:pPr eaLnBrk="1" hangingPunct="1"/>
            <a:r>
              <a:rPr lang="en-US" altLang="en-US" dirty="0" smtClean="0">
                <a:latin typeface="Arial" panose="020B0604020202020204" pitchFamily="34" charset="0"/>
              </a:rPr>
              <a:t>Very </a:t>
            </a:r>
            <a:r>
              <a:rPr lang="en-US" altLang="en-US" dirty="0">
                <a:latin typeface="Arial" panose="020B0604020202020204" pitchFamily="34" charset="0"/>
              </a:rPr>
              <a:t>expensive &amp; time-consuming</a:t>
            </a:r>
          </a:p>
          <a:p>
            <a:pPr lvl="1" eaLnBrk="1" hangingPunct="1"/>
            <a:r>
              <a:rPr lang="en-US" altLang="en-US" dirty="0">
                <a:latin typeface="Arial" panose="020B0604020202020204" pitchFamily="34" charset="0"/>
              </a:rPr>
              <a:t>Collecting and monitoring AEs can account for 20-25% of the cost of </a:t>
            </a:r>
            <a:r>
              <a:rPr lang="en-US" altLang="en-US" dirty="0" smtClean="0">
                <a:latin typeface="Arial" panose="020B0604020202020204" pitchFamily="34" charset="0"/>
              </a:rPr>
              <a:t>trials</a:t>
            </a:r>
          </a:p>
          <a:p>
            <a:pPr lvl="1" eaLnBrk="1" hangingPunct="1"/>
            <a:r>
              <a:rPr lang="en-US" altLang="en-US" dirty="0" smtClean="0">
                <a:latin typeface="Arial" panose="020B0604020202020204" pitchFamily="34" charset="0"/>
              </a:rPr>
              <a:t>Try to balance safety assessment needs vs. budget</a:t>
            </a:r>
            <a:endParaRPr lang="en-US" altLang="en-US" dirty="0">
              <a:latin typeface="Arial" panose="020B0604020202020204" pitchFamily="34" charset="0"/>
            </a:endParaRPr>
          </a:p>
          <a:p>
            <a:pPr eaLnBrk="1" hangingPunct="1"/>
            <a:r>
              <a:rPr lang="en-US" altLang="en-US" dirty="0">
                <a:latin typeface="Arial" panose="020B0604020202020204" pitchFamily="34" charset="0"/>
              </a:rPr>
              <a:t>Interpretations:  often challenging due to multiple comparisons</a:t>
            </a:r>
          </a:p>
          <a:p>
            <a:pPr eaLnBrk="1" hangingPunct="1"/>
            <a:r>
              <a:rPr lang="en-US" altLang="en-US" dirty="0" smtClean="0">
                <a:latin typeface="Arial" panose="020B0604020202020204" pitchFamily="34" charset="0"/>
              </a:rPr>
              <a:t>Little </a:t>
            </a:r>
            <a:r>
              <a:rPr lang="en-US" altLang="en-US" dirty="0">
                <a:latin typeface="Arial" panose="020B0604020202020204" pitchFamily="34" charset="0"/>
              </a:rPr>
              <a:t>research about the best </a:t>
            </a:r>
            <a:r>
              <a:rPr lang="en-US" altLang="en-US" dirty="0" smtClean="0">
                <a:latin typeface="Arial" panose="020B0604020202020204" pitchFamily="34" charset="0"/>
              </a:rPr>
              <a:t>approaches to separate wheat from chafe</a:t>
            </a:r>
            <a:endParaRPr lang="en-US" altLang="en-US" dirty="0">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ctrTitle"/>
          </p:nvPr>
        </p:nvSpPr>
        <p:spPr/>
        <p:txBody>
          <a:bodyPr>
            <a:normAutofit/>
          </a:bodyPr>
          <a:lstStyle/>
          <a:p>
            <a:pPr eaLnBrk="1" hangingPunct="1">
              <a:defRPr/>
            </a:pPr>
            <a:r>
              <a:rPr lang="en-US" altLang="en-US" dirty="0">
                <a:effectLst>
                  <a:outerShdw blurRad="38100" dist="38100" dir="2700000" algn="tl">
                    <a:srgbClr val="C0C0C0"/>
                  </a:outerShdw>
                </a:effectLst>
                <a:latin typeface="Arial" panose="020B0604020202020204" pitchFamily="34" charset="0"/>
              </a:rPr>
              <a:t>Phases			</a:t>
            </a:r>
          </a:p>
        </p:txBody>
      </p:sp>
      <p:pic>
        <p:nvPicPr>
          <p:cNvPr id="921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3424239"/>
            <a:ext cx="46736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54752"/>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35114" y="173038"/>
            <a:ext cx="9132887" cy="1143000"/>
          </a:xfrm>
        </p:spPr>
        <p:txBody>
          <a:bodyPr/>
          <a:lstStyle/>
          <a:p>
            <a:pPr eaLnBrk="1" hangingPunct="1"/>
            <a:r>
              <a:rPr lang="en-US" altLang="en-US">
                <a:latin typeface="Arial" panose="020B0604020202020204" pitchFamily="34" charset="0"/>
              </a:rPr>
              <a:t>Phase 1			</a:t>
            </a:r>
          </a:p>
        </p:txBody>
      </p:sp>
      <p:sp>
        <p:nvSpPr>
          <p:cNvPr id="10243" name="Content Placeholder 2"/>
          <p:cNvSpPr>
            <a:spLocks noGrp="1"/>
          </p:cNvSpPr>
          <p:nvPr>
            <p:ph idx="1"/>
          </p:nvPr>
        </p:nvSpPr>
        <p:spPr>
          <a:xfrm>
            <a:off x="1930400" y="1270001"/>
            <a:ext cx="8369300" cy="4525963"/>
          </a:xfrm>
        </p:spPr>
        <p:txBody>
          <a:bodyPr/>
          <a:lstStyle/>
          <a:p>
            <a:pPr eaLnBrk="1" hangingPunct="1"/>
            <a:r>
              <a:rPr lang="en-US" altLang="en-US"/>
              <a:t>Phase 1: “First in humans”</a:t>
            </a:r>
          </a:p>
          <a:p>
            <a:pPr eaLnBrk="1" hangingPunct="1"/>
            <a:r>
              <a:rPr lang="en-US" altLang="en-US"/>
              <a:t>First administration of the drug to human volunteers. Generally in special units.</a:t>
            </a:r>
          </a:p>
          <a:p>
            <a:pPr eaLnBrk="1" hangingPunct="1"/>
            <a:r>
              <a:rPr lang="en-US" altLang="en-US"/>
              <a:t>Healthy people</a:t>
            </a:r>
          </a:p>
          <a:p>
            <a:pPr eaLnBrk="1" hangingPunct="1"/>
            <a:r>
              <a:rPr lang="en-US" altLang="en-US"/>
              <a:t>Dose may be escalated to the highest potential level</a:t>
            </a:r>
          </a:p>
          <a:p>
            <a:pPr eaLnBrk="1" hangingPunct="1"/>
            <a:r>
              <a:rPr lang="en-US" altLang="en-US"/>
              <a:t>Endpoints: </a:t>
            </a:r>
          </a:p>
          <a:p>
            <a:pPr lvl="1" eaLnBrk="1" hangingPunct="1"/>
            <a:r>
              <a:rPr lang="en-US" altLang="en-US"/>
              <a:t>Symptoms (tolerability) </a:t>
            </a:r>
          </a:p>
          <a:p>
            <a:pPr lvl="1" eaLnBrk="1" hangingPunct="1"/>
            <a:r>
              <a:rPr lang="en-US" altLang="en-US"/>
              <a:t>Many markers of potential efficacy and adverse effects</a:t>
            </a:r>
          </a:p>
          <a:p>
            <a:pPr lvl="1" eaLnBrk="1" hangingPunct="1"/>
            <a:endParaRPr lang="en-US" altLang="en-US"/>
          </a:p>
        </p:txBody>
      </p:sp>
    </p:spTree>
    <p:extLst>
      <p:ext uri="{BB962C8B-B14F-4D97-AF65-F5344CB8AC3E}">
        <p14:creationId xmlns:p14="http://schemas.microsoft.com/office/powerpoint/2010/main" val="1201487284"/>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35114" y="173038"/>
            <a:ext cx="9132887" cy="1143000"/>
          </a:xfrm>
        </p:spPr>
        <p:txBody>
          <a:bodyPr/>
          <a:lstStyle/>
          <a:p>
            <a:pPr eaLnBrk="1" hangingPunct="1"/>
            <a:r>
              <a:rPr lang="en-US" altLang="en-US">
                <a:latin typeface="Arial" panose="020B0604020202020204" pitchFamily="34" charset="0"/>
              </a:rPr>
              <a:t>Phase 2			</a:t>
            </a:r>
          </a:p>
        </p:txBody>
      </p:sp>
      <p:sp>
        <p:nvSpPr>
          <p:cNvPr id="11267" name="Content Placeholder 2"/>
          <p:cNvSpPr>
            <a:spLocks noGrp="1"/>
          </p:cNvSpPr>
          <p:nvPr>
            <p:ph idx="1"/>
          </p:nvPr>
        </p:nvSpPr>
        <p:spPr/>
        <p:txBody>
          <a:bodyPr/>
          <a:lstStyle/>
          <a:p>
            <a:pPr eaLnBrk="1" hangingPunct="1"/>
            <a:r>
              <a:rPr lang="en-US" altLang="en-US"/>
              <a:t>Phase 2: (usually) randomized trials of effect of the drug on biomarkers of efficacy and safety.  </a:t>
            </a:r>
          </a:p>
          <a:p>
            <a:pPr eaLnBrk="1" hangingPunct="1"/>
            <a:r>
              <a:rPr lang="en-US" altLang="en-US"/>
              <a:t>Usually tests several doses and includes PK/PD studies to identify the best dose</a:t>
            </a:r>
          </a:p>
          <a:p>
            <a:pPr eaLnBrk="1" hangingPunct="1"/>
            <a:r>
              <a:rPr lang="en-US" altLang="en-US"/>
              <a:t>For example, placebo vs. 3 potential doses of Abaloparatide</a:t>
            </a:r>
          </a:p>
        </p:txBody>
      </p:sp>
    </p:spTree>
    <p:extLst>
      <p:ext uri="{BB962C8B-B14F-4D97-AF65-F5344CB8AC3E}">
        <p14:creationId xmlns:p14="http://schemas.microsoft.com/office/powerpoint/2010/main" val="2771604535"/>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1524000" y="0"/>
            <a:ext cx="9144000" cy="6858000"/>
          </a:xfrm>
          <a:prstGeom prst="rect">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a:latin typeface="Helvetica" panose="020B0604020202020204" pitchFamily="34" charset="0"/>
              </a:rPr>
              <a:t>;</a:t>
            </a:r>
          </a:p>
        </p:txBody>
      </p:sp>
      <p:sp>
        <p:nvSpPr>
          <p:cNvPr id="12291" name="Title 3"/>
          <p:cNvSpPr>
            <a:spLocks noGrp="1"/>
          </p:cNvSpPr>
          <p:nvPr>
            <p:ph type="title"/>
          </p:nvPr>
        </p:nvSpPr>
        <p:spPr/>
        <p:txBody>
          <a:bodyPr/>
          <a:lstStyle/>
          <a:p>
            <a:pPr eaLnBrk="1" hangingPunct="1"/>
            <a:r>
              <a:rPr lang="en-US" altLang="en-US" sz="4000">
                <a:solidFill>
                  <a:srgbClr val="000000"/>
                </a:solidFill>
              </a:rPr>
              <a:t>Effect of doses of Abaloparatide vs. with placebo and Teriparatide</a:t>
            </a:r>
          </a:p>
        </p:txBody>
      </p:sp>
      <p:pic>
        <p:nvPicPr>
          <p:cNvPr id="1229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2139" y="1778001"/>
            <a:ext cx="8535987"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918857"/>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35114" y="173038"/>
            <a:ext cx="9132887" cy="1143000"/>
          </a:xfrm>
        </p:spPr>
        <p:txBody>
          <a:bodyPr/>
          <a:lstStyle/>
          <a:p>
            <a:pPr eaLnBrk="1" hangingPunct="1"/>
            <a:r>
              <a:rPr lang="en-US" altLang="en-US">
                <a:latin typeface="Arial" panose="020B0604020202020204" pitchFamily="34" charset="0"/>
              </a:rPr>
              <a:t>Phase 3			</a:t>
            </a:r>
          </a:p>
        </p:txBody>
      </p:sp>
      <p:sp>
        <p:nvSpPr>
          <p:cNvPr id="13315" name="Content Placeholder 2"/>
          <p:cNvSpPr>
            <a:spLocks noGrp="1"/>
          </p:cNvSpPr>
          <p:nvPr>
            <p:ph idx="1"/>
          </p:nvPr>
        </p:nvSpPr>
        <p:spPr/>
        <p:txBody>
          <a:bodyPr/>
          <a:lstStyle/>
          <a:p>
            <a:pPr eaLnBrk="1" hangingPunct="1"/>
            <a:r>
              <a:rPr lang="en-US" altLang="en-US" dirty="0"/>
              <a:t>Phase 3: randomized trials powered to detect the effect on a clinical endpoint required by FDA for approval to prescribe</a:t>
            </a:r>
          </a:p>
          <a:p>
            <a:pPr eaLnBrk="1" hangingPunct="1"/>
            <a:r>
              <a:rPr lang="en-US" altLang="en-US" dirty="0" err="1"/>
              <a:t>Morbone</a:t>
            </a:r>
            <a:r>
              <a:rPr lang="en-US" altLang="en-US" dirty="0"/>
              <a:t> trial with vertebral fracture endpoint</a:t>
            </a:r>
          </a:p>
          <a:p>
            <a:pPr eaLnBrk="1" hangingPunct="1"/>
            <a:r>
              <a:rPr lang="en-US" altLang="en-US" dirty="0"/>
              <a:t>Adverse event data collected to determine the ‘safety’ of treatment</a:t>
            </a:r>
          </a:p>
          <a:p>
            <a:pPr eaLnBrk="1" hangingPunct="1"/>
            <a:r>
              <a:rPr lang="en-US" altLang="en-US" dirty="0"/>
              <a:t>Results reviewed in detail by FDA and an advisory panel to decide on approval</a:t>
            </a:r>
          </a:p>
        </p:txBody>
      </p:sp>
    </p:spTree>
    <p:extLst>
      <p:ext uri="{BB962C8B-B14F-4D97-AF65-F5344CB8AC3E}">
        <p14:creationId xmlns:p14="http://schemas.microsoft.com/office/powerpoint/2010/main" val="2835413467"/>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1524000" y="0"/>
            <a:ext cx="9144000" cy="6858000"/>
          </a:xfrm>
          <a:prstGeom prst="rect">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a:latin typeface="Helvetica" panose="020B0604020202020204" pitchFamily="34" charset="0"/>
              </a:rPr>
              <a:t>;</a:t>
            </a:r>
          </a:p>
        </p:txBody>
      </p:sp>
      <p:sp>
        <p:nvSpPr>
          <p:cNvPr id="14339" name="Title 3"/>
          <p:cNvSpPr>
            <a:spLocks noGrp="1"/>
          </p:cNvSpPr>
          <p:nvPr>
            <p:ph type="title"/>
          </p:nvPr>
        </p:nvSpPr>
        <p:spPr/>
        <p:txBody>
          <a:bodyPr/>
          <a:lstStyle/>
          <a:p>
            <a:pPr eaLnBrk="1" hangingPunct="1"/>
            <a:r>
              <a:rPr lang="en-US" altLang="en-US" sz="4000">
                <a:solidFill>
                  <a:srgbClr val="000000"/>
                </a:solidFill>
              </a:rPr>
              <a:t>Effect of Abaloparatide on fracture risk</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39875"/>
            <a:ext cx="6565900"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2"/>
          <p:cNvSpPr txBox="1">
            <a:spLocks noChangeArrowheads="1"/>
          </p:cNvSpPr>
          <p:nvPr/>
        </p:nvSpPr>
        <p:spPr bwMode="auto">
          <a:xfrm>
            <a:off x="3898900" y="2247901"/>
            <a:ext cx="2546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000">
                <a:latin typeface="Helvetica" panose="020B0604020202020204" pitchFamily="34" charset="0"/>
              </a:rPr>
              <a:t>43% reduction in </a:t>
            </a:r>
          </a:p>
          <a:p>
            <a:pPr algn="ctr">
              <a:spcBef>
                <a:spcPct val="0"/>
              </a:spcBef>
              <a:buFontTx/>
              <a:buNone/>
            </a:pPr>
            <a:r>
              <a:rPr lang="en-US" altLang="en-US" sz="2000">
                <a:latin typeface="Helvetica" panose="020B0604020202020204" pitchFamily="34" charset="0"/>
              </a:rPr>
              <a:t>nonvertebral fracture</a:t>
            </a:r>
          </a:p>
        </p:txBody>
      </p:sp>
    </p:spTree>
    <p:extLst>
      <p:ext uri="{BB962C8B-B14F-4D97-AF65-F5344CB8AC3E}">
        <p14:creationId xmlns:p14="http://schemas.microsoft.com/office/powerpoint/2010/main" val="169725852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057400" y="533400"/>
            <a:ext cx="8001000" cy="1143000"/>
          </a:xfrm>
        </p:spPr>
        <p:txBody>
          <a:bodyPr/>
          <a:lstStyle/>
          <a:p>
            <a:pPr eaLnBrk="1" hangingPunct="1"/>
            <a:r>
              <a:rPr lang="en-US" altLang="en-US">
                <a:latin typeface="Arial" panose="020B0604020202020204" pitchFamily="34" charset="0"/>
              </a:rPr>
              <a:t>Why one </a:t>
            </a:r>
            <a:r>
              <a:rPr lang="en-US" altLang="ja-JP">
                <a:latin typeface="Arial" panose="020B0604020202020204" pitchFamily="34" charset="0"/>
              </a:rPr>
              <a:t>primary outcome?</a:t>
            </a:r>
            <a:endParaRPr lang="en-US" altLang="en-US">
              <a:latin typeface="Arial" panose="020B0604020202020204" pitchFamily="34" charset="0"/>
            </a:endParaRPr>
          </a:p>
        </p:txBody>
      </p:sp>
      <p:sp>
        <p:nvSpPr>
          <p:cNvPr id="70659" name="Rectangle 3"/>
          <p:cNvSpPr>
            <a:spLocks noGrp="1" noChangeArrowheads="1"/>
          </p:cNvSpPr>
          <p:nvPr>
            <p:ph idx="1"/>
          </p:nvPr>
        </p:nvSpPr>
        <p:spPr/>
        <p:txBody>
          <a:bodyPr/>
          <a:lstStyle/>
          <a:p>
            <a:pPr eaLnBrk="1" hangingPunct="1"/>
            <a:r>
              <a:rPr lang="en-US" altLang="en-US" dirty="0">
                <a:latin typeface="Arial" panose="020B0604020202020204" pitchFamily="34" charset="0"/>
              </a:rPr>
              <a:t>To calculate sample size</a:t>
            </a:r>
          </a:p>
          <a:p>
            <a:pPr eaLnBrk="1" hangingPunct="1"/>
            <a:r>
              <a:rPr lang="en-US" altLang="en-US" dirty="0">
                <a:latin typeface="Arial" panose="020B0604020202020204" pitchFamily="34" charset="0"/>
              </a:rPr>
              <a:t>To test statistical significance of the result without a penalty</a:t>
            </a:r>
          </a:p>
          <a:p>
            <a:pPr lvl="1" eaLnBrk="1" hangingPunct="1"/>
            <a:r>
              <a:rPr lang="en-US" altLang="en-US" i="1" dirty="0">
                <a:latin typeface="Arial" panose="020B0604020202020204" pitchFamily="34" charset="0"/>
              </a:rPr>
              <a:t>(think multiple comparisons)</a:t>
            </a:r>
          </a:p>
          <a:p>
            <a:pPr eaLnBrk="1" hangingPunct="1"/>
            <a:r>
              <a:rPr lang="en-US" altLang="en-US" dirty="0">
                <a:latin typeface="Arial" panose="020B0604020202020204" pitchFamily="34" charset="0"/>
              </a:rPr>
              <a:t>The FDA requires that an outcome be specified as “primary” to approve a drug for that indication</a:t>
            </a:r>
          </a:p>
          <a:p>
            <a:pPr lvl="1" eaLnBrk="1" hangingPunct="1"/>
            <a:r>
              <a:rPr lang="en-US" altLang="en-US" dirty="0">
                <a:latin typeface="Arial" panose="020B0604020202020204" pitchFamily="34" charset="0"/>
              </a:rPr>
              <a:t>Beneficial effects on secondary outcomes cannot be indications for prescribing the </a:t>
            </a:r>
            <a:r>
              <a:rPr lang="en-US" altLang="en-US" dirty="0" smtClean="0">
                <a:latin typeface="Arial" panose="020B0604020202020204" pitchFamily="34" charset="0"/>
              </a:rPr>
              <a:t>drug</a:t>
            </a:r>
          </a:p>
          <a:p>
            <a:pPr eaLnBrk="1" hangingPunct="1"/>
            <a:r>
              <a:rPr lang="en-US" altLang="en-US" dirty="0" smtClean="0">
                <a:latin typeface="Arial" panose="020B0604020202020204" pitchFamily="34" charset="0"/>
              </a:rPr>
              <a:t>NIH and other funders are a bit more liberal (</a:t>
            </a:r>
            <a:r>
              <a:rPr lang="en-US" altLang="en-US" dirty="0" err="1" smtClean="0">
                <a:latin typeface="Arial" panose="020B0604020202020204" pitchFamily="34" charset="0"/>
              </a:rPr>
              <a:t>eg</a:t>
            </a:r>
            <a:r>
              <a:rPr lang="en-US" altLang="en-US" dirty="0" smtClean="0">
                <a:latin typeface="Arial" panose="020B0604020202020204" pitchFamily="34" charset="0"/>
              </a:rPr>
              <a:t>. VITAL)</a:t>
            </a:r>
            <a:endParaRPr lang="en-US" altLang="en-US" dirty="0">
              <a:latin typeface="Arial" panose="020B0604020202020204" pitchFamily="34" charset="0"/>
            </a:endParaRPr>
          </a:p>
        </p:txBody>
      </p:sp>
    </p:spTree>
    <p:extLst>
      <p:ext uri="{BB962C8B-B14F-4D97-AF65-F5344CB8AC3E}">
        <p14:creationId xmlns:p14="http://schemas.microsoft.com/office/powerpoint/2010/main" val="740552894"/>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35114" y="173038"/>
            <a:ext cx="9132887" cy="1143000"/>
          </a:xfrm>
        </p:spPr>
        <p:txBody>
          <a:bodyPr/>
          <a:lstStyle/>
          <a:p>
            <a:pPr eaLnBrk="1" hangingPunct="1"/>
            <a:r>
              <a:rPr lang="en-US" altLang="en-US">
                <a:latin typeface="Arial" panose="020B0604020202020204" pitchFamily="34" charset="0"/>
              </a:rPr>
              <a:t>Phase 4			</a:t>
            </a:r>
          </a:p>
        </p:txBody>
      </p:sp>
      <p:sp>
        <p:nvSpPr>
          <p:cNvPr id="15363" name="Content Placeholder 2"/>
          <p:cNvSpPr>
            <a:spLocks noGrp="1"/>
          </p:cNvSpPr>
          <p:nvPr>
            <p:ph idx="1"/>
          </p:nvPr>
        </p:nvSpPr>
        <p:spPr/>
        <p:txBody>
          <a:bodyPr/>
          <a:lstStyle/>
          <a:p>
            <a:pPr eaLnBrk="1" hangingPunct="1"/>
            <a:r>
              <a:rPr lang="en-US" altLang="en-US"/>
              <a:t>Phase 4: studies with the FDA-approved drug for new indications or safety </a:t>
            </a:r>
          </a:p>
          <a:p>
            <a:pPr eaLnBrk="1" hangingPunct="1"/>
            <a:r>
              <a:rPr lang="en-US" altLang="en-US"/>
              <a:t>May be ‘open label’ or without controls</a:t>
            </a:r>
          </a:p>
          <a:p>
            <a:pPr eaLnBrk="1" hangingPunct="1"/>
            <a:r>
              <a:rPr lang="en-US" altLang="en-US"/>
              <a:t>For example, drug approved in women and then tested in patients taking corticosteroids or in men</a:t>
            </a:r>
          </a:p>
          <a:p>
            <a:pPr eaLnBrk="1" hangingPunct="1"/>
            <a:r>
              <a:rPr lang="en-US" altLang="en-US"/>
              <a:t>Or an extension, without placebo, for 5 years after the main placebo–controlled trial ends</a:t>
            </a:r>
          </a:p>
          <a:p>
            <a:pPr eaLnBrk="1" hangingPunct="1">
              <a:buFont typeface="Arial" panose="020B0604020202020204" pitchFamily="34" charset="0"/>
              <a:buNone/>
            </a:pPr>
            <a:endParaRPr lang="en-US" altLang="en-US"/>
          </a:p>
        </p:txBody>
      </p:sp>
    </p:spTree>
    <p:extLst>
      <p:ext uri="{BB962C8B-B14F-4D97-AF65-F5344CB8AC3E}">
        <p14:creationId xmlns:p14="http://schemas.microsoft.com/office/powerpoint/2010/main" val="3917047971"/>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a:latin typeface="Arial" panose="020B0604020202020204" pitchFamily="34" charset="0"/>
              </a:rPr>
              <a:t>Safety Assessment Summary</a:t>
            </a:r>
          </a:p>
        </p:txBody>
      </p:sp>
      <p:sp>
        <p:nvSpPr>
          <p:cNvPr id="63491" name="Rectangle 3"/>
          <p:cNvSpPr>
            <a:spLocks noGrp="1" noChangeArrowheads="1"/>
          </p:cNvSpPr>
          <p:nvPr>
            <p:ph idx="1"/>
          </p:nvPr>
        </p:nvSpPr>
        <p:spPr/>
        <p:txBody>
          <a:bodyPr/>
          <a:lstStyle/>
          <a:p>
            <a:pPr eaLnBrk="1" hangingPunct="1"/>
            <a:r>
              <a:rPr lang="en-US" altLang="en-US">
                <a:latin typeface="Arial" panose="020B0604020202020204" pitchFamily="34" charset="0"/>
              </a:rPr>
              <a:t>Trials must have multidisciplinary DSMBs</a:t>
            </a:r>
          </a:p>
          <a:p>
            <a:pPr eaLnBrk="1" hangingPunct="1"/>
            <a:r>
              <a:rPr lang="en-US" altLang="en-US">
                <a:latin typeface="Arial" panose="020B0604020202020204" pitchFamily="34" charset="0"/>
              </a:rPr>
              <a:t>Capture AEs by open ended questions</a:t>
            </a:r>
          </a:p>
          <a:p>
            <a:pPr lvl="1" eaLnBrk="1" hangingPunct="1"/>
            <a:r>
              <a:rPr lang="en-US" altLang="en-US">
                <a:latin typeface="Arial" panose="020B0604020202020204" pitchFamily="34" charset="0"/>
              </a:rPr>
              <a:t>Consider a check-list if you don’t want to miss and likely to be related to the drug</a:t>
            </a:r>
          </a:p>
          <a:p>
            <a:pPr lvl="1" eaLnBrk="1" hangingPunct="1"/>
            <a:r>
              <a:rPr lang="en-US" altLang="en-US">
                <a:latin typeface="Arial" panose="020B0604020202020204" pitchFamily="34" charset="0"/>
              </a:rPr>
              <a:t>Use dictionary to translate into standard terms</a:t>
            </a:r>
          </a:p>
          <a:p>
            <a:pPr lvl="1" eaLnBrk="1" hangingPunct="1"/>
            <a:r>
              <a:rPr lang="en-US" altLang="en-US">
                <a:latin typeface="Arial" panose="020B0604020202020204" pitchFamily="34" charset="0"/>
              </a:rPr>
              <a:t>Classification and reporting can be subjective</a:t>
            </a:r>
          </a:p>
          <a:p>
            <a:pPr eaLnBrk="1" hangingPunct="1"/>
            <a:r>
              <a:rPr lang="en-US" altLang="en-US">
                <a:latin typeface="Arial" panose="020B0604020202020204" pitchFamily="34" charset="0"/>
              </a:rPr>
              <a:t>If the potential AE is very important and sometimes misclassified, then adjudicate by experts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latin typeface="Arial" charset="0"/>
                <a:ea typeface="ＭＳ Ｐゴシック" charset="0"/>
              </a:rPr>
              <a:t>Which primary endpoint for the </a:t>
            </a:r>
            <a:r>
              <a:rPr lang="en-US" dirty="0" err="1">
                <a:latin typeface="Arial" charset="0"/>
                <a:ea typeface="ＭＳ Ｐゴシック" charset="0"/>
              </a:rPr>
              <a:t>Morbone</a:t>
            </a:r>
            <a:r>
              <a:rPr lang="en-US" dirty="0">
                <a:latin typeface="Arial" charset="0"/>
                <a:ea typeface="ＭＳ Ｐゴシック" charset="0"/>
              </a:rPr>
              <a:t> trial?</a:t>
            </a:r>
          </a:p>
        </p:txBody>
      </p:sp>
      <p:sp>
        <p:nvSpPr>
          <p:cNvPr id="72707" name="Rectangle 3"/>
          <p:cNvSpPr>
            <a:spLocks noGrp="1" noChangeArrowheads="1"/>
          </p:cNvSpPr>
          <p:nvPr>
            <p:ph idx="1"/>
          </p:nvPr>
        </p:nvSpPr>
        <p:spPr>
          <a:xfrm>
            <a:off x="2189164" y="1600200"/>
            <a:ext cx="7737475" cy="4483100"/>
          </a:xfrm>
        </p:spPr>
        <p:txBody>
          <a:bodyPr/>
          <a:lstStyle/>
          <a:p>
            <a:pPr eaLnBrk="1" hangingPunct="1"/>
            <a:r>
              <a:rPr lang="en-US" altLang="en-US">
                <a:latin typeface="Arial" panose="020B0604020202020204" pitchFamily="34" charset="0"/>
              </a:rPr>
              <a:t>Bone density (BMD) </a:t>
            </a:r>
          </a:p>
          <a:p>
            <a:pPr eaLnBrk="1" hangingPunct="1"/>
            <a:r>
              <a:rPr lang="en-US" altLang="en-US">
                <a:latin typeface="Arial" panose="020B0604020202020204" pitchFamily="34" charset="0"/>
              </a:rPr>
              <a:t>Vertebral fractures (by x-ray)</a:t>
            </a:r>
          </a:p>
          <a:p>
            <a:pPr eaLnBrk="1" hangingPunct="1"/>
            <a:r>
              <a:rPr lang="en-US" altLang="en-US">
                <a:latin typeface="Arial" panose="020B0604020202020204" pitchFamily="34" charset="0"/>
              </a:rPr>
              <a:t>Nonvertebral fractures</a:t>
            </a:r>
          </a:p>
          <a:p>
            <a:pPr eaLnBrk="1" hangingPunct="1"/>
            <a:r>
              <a:rPr lang="en-US" altLang="en-US">
                <a:latin typeface="Arial" panose="020B0604020202020204" pitchFamily="34" charset="0"/>
              </a:rPr>
              <a:t>Hip fractures</a:t>
            </a:r>
          </a:p>
        </p:txBody>
      </p:sp>
    </p:spTree>
    <p:extLst>
      <p:ext uri="{BB962C8B-B14F-4D97-AF65-F5344CB8AC3E}">
        <p14:creationId xmlns:p14="http://schemas.microsoft.com/office/powerpoint/2010/main" val="362344624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    cc design">
  <a:themeElements>
    <a:clrScheme name="">
      <a:dk1>
        <a:srgbClr val="081D58"/>
      </a:dk1>
      <a:lt1>
        <a:srgbClr val="FAFD00"/>
      </a:lt1>
      <a:dk2>
        <a:srgbClr val="063DE8"/>
      </a:dk2>
      <a:lt2>
        <a:srgbClr val="FAFD00"/>
      </a:lt2>
      <a:accent1>
        <a:srgbClr val="FC0128"/>
      </a:accent1>
      <a:accent2>
        <a:srgbClr val="EAEC5E"/>
      </a:accent2>
      <a:accent3>
        <a:srgbClr val="AAAFF2"/>
      </a:accent3>
      <a:accent4>
        <a:srgbClr val="D6D800"/>
      </a:accent4>
      <a:accent5>
        <a:srgbClr val="FDAAAC"/>
      </a:accent5>
      <a:accent6>
        <a:srgbClr val="D4D654"/>
      </a:accent6>
      <a:hlink>
        <a:srgbClr val="00B7A5"/>
      </a:hlink>
      <a:folHlink>
        <a:srgbClr val="063DE8"/>
      </a:folHlink>
    </a:clrScheme>
    <a:fontScheme name="    cc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FFFFFF"/>
            </a:solidFill>
            <a:effectLst>
              <a:outerShdw blurRad="38100" dist="38100" dir="2700000" algn="tl">
                <a:srgbClr val="000000">
                  <a:alpha val="43137"/>
                </a:srgbClr>
              </a:outerShdw>
            </a:effectLst>
            <a:latin typeface="Helvetica"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FFFFFF"/>
            </a:solidFill>
            <a:effectLst>
              <a:outerShdw blurRad="38100" dist="38100" dir="2700000" algn="tl">
                <a:srgbClr val="000000">
                  <a:alpha val="43137"/>
                </a:srgbClr>
              </a:outerShdw>
            </a:effectLst>
            <a:latin typeface="Helvetica" pitchFamily="34" charset="0"/>
          </a:defRPr>
        </a:defPPr>
      </a:lstStyle>
    </a:lnDef>
  </a:objectDefaults>
  <a:extraClrSchemeLst>
    <a:extraClrScheme>
      <a:clrScheme name="    cc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cc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    cc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cc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cc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cc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cc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15753</TotalTime>
  <Pages>20</Pages>
  <Words>3571</Words>
  <Application>Microsoft Office PowerPoint</Application>
  <PresentationFormat>Widescreen</PresentationFormat>
  <Paragraphs>633</Paragraphs>
  <Slides>81</Slides>
  <Notes>37</Notes>
  <HiddenSlides>7</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81</vt:i4>
      </vt:variant>
    </vt:vector>
  </HeadingPairs>
  <TitlesOfParts>
    <vt:vector size="92" baseType="lpstr">
      <vt:lpstr>ＭＳ Ｐゴシック</vt:lpstr>
      <vt:lpstr>ＭＳ Ｐゴシック</vt:lpstr>
      <vt:lpstr>Arial</vt:lpstr>
      <vt:lpstr>Calibri</vt:lpstr>
      <vt:lpstr>Helvetica</vt:lpstr>
      <vt:lpstr>Helvetica Neue</vt:lpstr>
      <vt:lpstr>Jokerman</vt:lpstr>
      <vt:lpstr>Times</vt:lpstr>
      <vt:lpstr>Wingdings</vt:lpstr>
      <vt:lpstr>Office Theme</vt:lpstr>
      <vt:lpstr>    cc design</vt:lpstr>
      <vt:lpstr> Assessing Outcomes and Safety in RCTs</vt:lpstr>
      <vt:lpstr>Outline: Outcomes and Safety Assessment in RCTs</vt:lpstr>
      <vt:lpstr>Outcomes and Endpoints  </vt:lpstr>
      <vt:lpstr>(Efficacy) Endpoints</vt:lpstr>
      <vt:lpstr>PowerPoint Presentation</vt:lpstr>
      <vt:lpstr> Primary Endpoints: Morbone A new (fictitious) treatment for osteoporosis</vt:lpstr>
      <vt:lpstr>The most important decision</vt:lpstr>
      <vt:lpstr>Why one primary outcome?</vt:lpstr>
      <vt:lpstr>Which primary endpoint for the Morbone trial?</vt:lpstr>
      <vt:lpstr>Considerations in choosing the  primary outcome</vt:lpstr>
      <vt:lpstr>Clinical importance</vt:lpstr>
      <vt:lpstr>Considerations in choosing the  primary outcome</vt:lpstr>
      <vt:lpstr>Sample size depends on incidence of the endpoint and the efficacy of the treatment</vt:lpstr>
      <vt:lpstr>Sample size for the trial</vt:lpstr>
      <vt:lpstr>Sample size and cost</vt:lpstr>
      <vt:lpstr>Why not make BMD the  primary outcome?</vt:lpstr>
      <vt:lpstr>Considerations in choosing the  primary outcome</vt:lpstr>
      <vt:lpstr>Commercial considerations</vt:lpstr>
      <vt:lpstr>Considerations in choosing the  primary outcome</vt:lpstr>
      <vt:lpstr>The trump highest card</vt:lpstr>
      <vt:lpstr>FDA and EMEA Requirements</vt:lpstr>
      <vt:lpstr>Composite endpoints</vt:lpstr>
      <vt:lpstr>Sample size also depends on the effect size</vt:lpstr>
      <vt:lpstr>Pros and Cons of Composite Endpoints</vt:lpstr>
      <vt:lpstr>Combine the endpoints?</vt:lpstr>
      <vt:lpstr>Which Primary Outcome? Sample size</vt:lpstr>
      <vt:lpstr>Multiple Endpoints in RCTs</vt:lpstr>
      <vt:lpstr>Vertebral fracture and Breast Cancer as Ourcomes: Raloxifene</vt:lpstr>
      <vt:lpstr>PowerPoint Presentation</vt:lpstr>
      <vt:lpstr>Vertebral fracture and Breast Cancer as Ourcomes: Raloxifene</vt:lpstr>
      <vt:lpstr>Co-primary endpoints</vt:lpstr>
      <vt:lpstr>“Splitting alpha”</vt:lpstr>
      <vt:lpstr>“Gated”/Hierarchical Approach to Multiple Endpoints</vt:lpstr>
      <vt:lpstr>“Gated”/Hierarchical Approach to Multiple Endpoints</vt:lpstr>
      <vt:lpstr>A Simple Example with 2 Gates</vt:lpstr>
      <vt:lpstr>Simple “Gated”/Hierarchical Approach in Zol vs. PBO trial</vt:lpstr>
      <vt:lpstr>Recent Example of Gated Approach</vt:lpstr>
      <vt:lpstr>PowerPoint Presentation</vt:lpstr>
      <vt:lpstr>Gated Approach to Secondary Endpoints (9 tests)</vt:lpstr>
      <vt:lpstr>PowerPoint Presentation</vt:lpstr>
      <vt:lpstr>Outcomes: Summary </vt:lpstr>
      <vt:lpstr> Assessing Safety</vt:lpstr>
      <vt:lpstr>PowerPoint Presentation</vt:lpstr>
      <vt:lpstr>Safety: Outline</vt:lpstr>
      <vt:lpstr>Data Safety Monitoring Boards</vt:lpstr>
      <vt:lpstr>What is an Adverse Event in a Trial?</vt:lpstr>
      <vt:lpstr>PowerPoint Presentation</vt:lpstr>
      <vt:lpstr>Starting at the End..How are AE’s Reported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Classify AE Free Text? MeDRA System</vt:lpstr>
      <vt:lpstr>MeDRA: Multiple Level Categorization Hierarchy</vt:lpstr>
      <vt:lpstr>MeDRA: Multiple level categorization</vt:lpstr>
      <vt:lpstr> The 27 System Organ  Classifications:  Not mutually exclusive  eg.  Stroke</vt:lpstr>
      <vt:lpstr>PowerPoint Presentation</vt:lpstr>
      <vt:lpstr>MeDRA: Multiple Level Categorization Hierarchy</vt:lpstr>
      <vt:lpstr>MeDRA for DSMB Reports</vt:lpstr>
      <vt:lpstr>DSMB Report: Using MeDRA</vt:lpstr>
      <vt:lpstr>MeDRA for Scientific Reports</vt:lpstr>
      <vt:lpstr>PowerPoint Presentation</vt:lpstr>
      <vt:lpstr>PowerPoint Presentation</vt:lpstr>
      <vt:lpstr>MeDRA System</vt:lpstr>
      <vt:lpstr>Clinical Collection of Adverse events</vt:lpstr>
      <vt:lpstr>Check list approach</vt:lpstr>
      <vt:lpstr>Elicited for Specific AEs vs Systematic for all AEs</vt:lpstr>
      <vt:lpstr>Expert Adjudication (for Safety or Study Endpoints)</vt:lpstr>
      <vt:lpstr>Expert Adjudication</vt:lpstr>
      <vt:lpstr>Summary Adverse Experiences:  AEs</vt:lpstr>
      <vt:lpstr>Phases   </vt:lpstr>
      <vt:lpstr>Phase 1   </vt:lpstr>
      <vt:lpstr>Phase 2   </vt:lpstr>
      <vt:lpstr>Effect of doses of Abaloparatide vs. with placebo and Teriparatide</vt:lpstr>
      <vt:lpstr>Phase 3   </vt:lpstr>
      <vt:lpstr>Effect of Abaloparatide on fracture risk</vt:lpstr>
      <vt:lpstr>Phase 4   </vt:lpstr>
      <vt:lpstr>Safety Assessment Summary</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subject/>
  <dc:creator>Network Manager</dc:creator>
  <cp:keywords/>
  <dc:description/>
  <cp:lastModifiedBy>Black, Dennis</cp:lastModifiedBy>
  <cp:revision>702</cp:revision>
  <cp:lastPrinted>2019-02-07T01:09:18Z</cp:lastPrinted>
  <dcterms:created xsi:type="dcterms:W3CDTF">2012-02-01T03:00:28Z</dcterms:created>
  <dcterms:modified xsi:type="dcterms:W3CDTF">2020-02-06T05:41:12Z</dcterms:modified>
</cp:coreProperties>
</file>