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84" r:id="rId1"/>
  </p:sldMasterIdLst>
  <p:notesMasterIdLst>
    <p:notesMasterId r:id="rId58"/>
  </p:notesMasterIdLst>
  <p:handoutMasterIdLst>
    <p:handoutMasterId r:id="rId59"/>
  </p:handoutMasterIdLst>
  <p:sldIdLst>
    <p:sldId id="434" r:id="rId2"/>
    <p:sldId id="387" r:id="rId3"/>
    <p:sldId id="452" r:id="rId4"/>
    <p:sldId id="451" r:id="rId5"/>
    <p:sldId id="453" r:id="rId6"/>
    <p:sldId id="438" r:id="rId7"/>
    <p:sldId id="454" r:id="rId8"/>
    <p:sldId id="390" r:id="rId9"/>
    <p:sldId id="260" r:id="rId10"/>
    <p:sldId id="386" r:id="rId11"/>
    <p:sldId id="407" r:id="rId12"/>
    <p:sldId id="258" r:id="rId13"/>
    <p:sldId id="262" r:id="rId14"/>
    <p:sldId id="385" r:id="rId15"/>
    <p:sldId id="392" r:id="rId16"/>
    <p:sldId id="377" r:id="rId17"/>
    <p:sldId id="261" r:id="rId18"/>
    <p:sldId id="272" r:id="rId19"/>
    <p:sldId id="264" r:id="rId20"/>
    <p:sldId id="275" r:id="rId21"/>
    <p:sldId id="468" r:id="rId22"/>
    <p:sldId id="410" r:id="rId23"/>
    <p:sldId id="469" r:id="rId24"/>
    <p:sldId id="327" r:id="rId25"/>
    <p:sldId id="322" r:id="rId26"/>
    <p:sldId id="280" r:id="rId27"/>
    <p:sldId id="281" r:id="rId28"/>
    <p:sldId id="411" r:id="rId29"/>
    <p:sldId id="412" r:id="rId30"/>
    <p:sldId id="312" r:id="rId31"/>
    <p:sldId id="267" r:id="rId32"/>
    <p:sldId id="458" r:id="rId33"/>
    <p:sldId id="448" r:id="rId34"/>
    <p:sldId id="323" r:id="rId35"/>
    <p:sldId id="283" r:id="rId36"/>
    <p:sldId id="447" r:id="rId37"/>
    <p:sldId id="408" r:id="rId38"/>
    <p:sldId id="324" r:id="rId39"/>
    <p:sldId id="331" r:id="rId40"/>
    <p:sldId id="459" r:id="rId41"/>
    <p:sldId id="325" r:id="rId42"/>
    <p:sldId id="326" r:id="rId43"/>
    <p:sldId id="320" r:id="rId44"/>
    <p:sldId id="450" r:id="rId45"/>
    <p:sldId id="464" r:id="rId46"/>
    <p:sldId id="462" r:id="rId47"/>
    <p:sldId id="336" r:id="rId48"/>
    <p:sldId id="319" r:id="rId49"/>
    <p:sldId id="292" r:id="rId50"/>
    <p:sldId id="293" r:id="rId51"/>
    <p:sldId id="338" r:id="rId52"/>
    <p:sldId id="296" r:id="rId53"/>
    <p:sldId id="460" r:id="rId54"/>
    <p:sldId id="466" r:id="rId55"/>
    <p:sldId id="467" r:id="rId56"/>
    <p:sldId id="431" r:id="rId5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S PGothic" pitchFamily="34" charset="-128"/>
        <a:cs typeface="+mn-cs"/>
      </a:defRPr>
    </a:lvl1pPr>
    <a:lvl2pPr marL="457200" algn="l" rtl="0" fontAlgn="base">
      <a:spcBef>
        <a:spcPct val="0"/>
      </a:spcBef>
      <a:spcAft>
        <a:spcPct val="0"/>
      </a:spcAft>
      <a:defRPr sz="2400" kern="1200">
        <a:solidFill>
          <a:schemeClr val="tx1"/>
        </a:solidFill>
        <a:latin typeface="Arial" charset="0"/>
        <a:ea typeface="MS PGothic" pitchFamily="34" charset="-128"/>
        <a:cs typeface="+mn-cs"/>
      </a:defRPr>
    </a:lvl2pPr>
    <a:lvl3pPr marL="914400" algn="l" rtl="0" fontAlgn="base">
      <a:spcBef>
        <a:spcPct val="0"/>
      </a:spcBef>
      <a:spcAft>
        <a:spcPct val="0"/>
      </a:spcAft>
      <a:defRPr sz="2400" kern="1200">
        <a:solidFill>
          <a:schemeClr val="tx1"/>
        </a:solidFill>
        <a:latin typeface="Arial"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7A99"/>
    <a:srgbClr val="9C2220"/>
    <a:srgbClr val="000000"/>
    <a:srgbClr val="9C0E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83188" autoAdjust="0"/>
  </p:normalViewPr>
  <p:slideViewPr>
    <p:cSldViewPr>
      <p:cViewPr varScale="1">
        <p:scale>
          <a:sx n="72" d="100"/>
          <a:sy n="72" d="100"/>
        </p:scale>
        <p:origin x="1714" y="5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7469"/>
    </p:cViewPr>
  </p:sorterViewPr>
  <p:notesViewPr>
    <p:cSldViewPr>
      <p:cViewPr varScale="1">
        <p:scale>
          <a:sx n="83" d="100"/>
          <a:sy n="83" d="100"/>
        </p:scale>
        <p:origin x="-301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7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ea typeface="ＭＳ Ｐゴシック" pitchFamily="1" charset="-128"/>
              </a:defRPr>
            </a:lvl1pPr>
          </a:lstStyle>
          <a:p>
            <a:pPr>
              <a:defRPr/>
            </a:pPr>
            <a:endParaRPr lang="en-US"/>
          </a:p>
        </p:txBody>
      </p:sp>
      <p:sp>
        <p:nvSpPr>
          <p:cNvPr id="20070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ea typeface="ＭＳ Ｐゴシック" pitchFamily="1" charset="-128"/>
              </a:defRPr>
            </a:lvl1pPr>
          </a:lstStyle>
          <a:p>
            <a:pPr>
              <a:defRPr/>
            </a:pPr>
            <a:endParaRPr lang="en-US"/>
          </a:p>
        </p:txBody>
      </p:sp>
      <p:sp>
        <p:nvSpPr>
          <p:cNvPr id="20070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a typeface="ＭＳ Ｐゴシック" pitchFamily="1" charset="-128"/>
              </a:defRPr>
            </a:lvl1pPr>
          </a:lstStyle>
          <a:p>
            <a:pPr>
              <a:defRPr/>
            </a:pPr>
            <a:endParaRPr lang="en-US"/>
          </a:p>
        </p:txBody>
      </p:sp>
      <p:sp>
        <p:nvSpPr>
          <p:cNvPr id="20070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ea typeface="ＭＳ Ｐゴシック" pitchFamily="1" charset="-128"/>
              </a:defRPr>
            </a:lvl1pPr>
          </a:lstStyle>
          <a:p>
            <a:pPr>
              <a:defRPr/>
            </a:pPr>
            <a:fld id="{CE41368A-8D1E-4C5A-9589-3FD91DFD44BF}" type="slidenum">
              <a:rPr lang="en-US"/>
              <a:pPr>
                <a:defRPr/>
              </a:pPr>
              <a:t>‹#›</a:t>
            </a:fld>
            <a:endParaRPr lang="en-US"/>
          </a:p>
        </p:txBody>
      </p:sp>
    </p:spTree>
    <p:extLst>
      <p:ext uri="{BB962C8B-B14F-4D97-AF65-F5344CB8AC3E}">
        <p14:creationId xmlns:p14="http://schemas.microsoft.com/office/powerpoint/2010/main" val="559866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ea typeface="ＭＳ Ｐゴシック" pitchFamily="1" charset="-128"/>
              </a:defRPr>
            </a:lvl1pPr>
          </a:lstStyle>
          <a:p>
            <a:pPr>
              <a:defRPr/>
            </a:pPr>
            <a:endParaRPr lang="en-US"/>
          </a:p>
        </p:txBody>
      </p:sp>
      <p:sp>
        <p:nvSpPr>
          <p:cNvPr id="194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ea typeface="ＭＳ Ｐゴシック" pitchFamily="1" charset="-128"/>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a typeface="ＭＳ Ｐゴシック" pitchFamily="1" charset="-128"/>
              </a:defRPr>
            </a:lvl1pPr>
          </a:lstStyle>
          <a:p>
            <a:pPr>
              <a:defRPr/>
            </a:pPr>
            <a:endParaRPr lang="en-US"/>
          </a:p>
        </p:txBody>
      </p:sp>
      <p:sp>
        <p:nvSpPr>
          <p:cNvPr id="194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ea typeface="ＭＳ Ｐゴシック" pitchFamily="1" charset="-128"/>
              </a:defRPr>
            </a:lvl1pPr>
          </a:lstStyle>
          <a:p>
            <a:pPr>
              <a:defRPr/>
            </a:pPr>
            <a:fld id="{E0F0A381-543B-41AE-8193-13648E286C1C}" type="slidenum">
              <a:rPr lang="en-US"/>
              <a:pPr>
                <a:defRPr/>
              </a:pPr>
              <a:t>‹#›</a:t>
            </a:fld>
            <a:endParaRPr lang="en-US"/>
          </a:p>
        </p:txBody>
      </p:sp>
    </p:spTree>
    <p:extLst>
      <p:ext uri="{BB962C8B-B14F-4D97-AF65-F5344CB8AC3E}">
        <p14:creationId xmlns:p14="http://schemas.microsoft.com/office/powerpoint/2010/main" val="7342579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en.wikipedia.org/wiki/Cochrane_Library" TargetMode="External"/><Relationship Id="rId3" Type="http://schemas.openxmlformats.org/officeDocument/2006/relationships/hyperlink" Target="http://en.wikipedia.org/wiki/Biomedical" TargetMode="External"/><Relationship Id="rId7" Type="http://schemas.openxmlformats.org/officeDocument/2006/relationships/hyperlink" Target="http://en.wikipedia.org/wiki/Systematic_review"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en.wikipedia.org/wiki/Observational_study" TargetMode="External"/><Relationship Id="rId5" Type="http://schemas.openxmlformats.org/officeDocument/2006/relationships/hyperlink" Target="http://en.wikipedia.org/wiki/Cochrane_Collaboration" TargetMode="External"/><Relationship Id="rId4" Type="http://schemas.openxmlformats.org/officeDocument/2006/relationships/hyperlink" Target="http://en.wikipedia.org/wiki/Randomized_controlled_tria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A6ADCDC4-6155-4926-BBD4-BFDCB1870DB3}" type="slidenum">
              <a:rPr lang="en-US" smtClean="0">
                <a:ea typeface="MS PGothic" pitchFamily="34" charset="-128"/>
              </a:rPr>
              <a:pPr/>
              <a:t>1</a:t>
            </a:fld>
            <a:endParaRPr lang="en-US">
              <a:ea typeface="MS PGothic" pitchFamily="34" charset="-128"/>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743A8B31-DB54-457E-9E37-C105B631A40D}" type="slidenum">
              <a:rPr lang="en-US" smtClean="0">
                <a:ea typeface="MS PGothic" pitchFamily="34" charset="-128"/>
              </a:rPr>
              <a:pPr/>
              <a:t>19</a:t>
            </a:fld>
            <a:endParaRPr lang="en-US">
              <a:ea typeface="MS PGothic" pitchFamily="34" charset="-128"/>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34F23FE7-61C4-428A-804A-BF02A41A806A}" type="slidenum">
              <a:rPr lang="en-US" smtClean="0">
                <a:ea typeface="MS PGothic" pitchFamily="34" charset="-128"/>
              </a:rPr>
              <a:pPr/>
              <a:t>20</a:t>
            </a:fld>
            <a:endParaRPr lang="en-US">
              <a:ea typeface="MS PGothic" pitchFamily="34" charset="-128"/>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E987A870-47CD-492B-BB6A-5188E5611C52}" type="slidenum">
              <a:rPr lang="en-US" smtClean="0">
                <a:ea typeface="MS PGothic" pitchFamily="34" charset="-128"/>
              </a:rPr>
              <a:pPr/>
              <a:t>23</a:t>
            </a:fld>
            <a:endParaRPr lang="en-US">
              <a:ea typeface="MS PGothic" pitchFamily="34" charset="-128"/>
            </a:endParaRPr>
          </a:p>
        </p:txBody>
      </p:sp>
      <p:sp>
        <p:nvSpPr>
          <p:cNvPr id="65538" name="Rectangle 2"/>
          <p:cNvSpPr>
            <a:spLocks noGrp="1" noRot="1" noChangeAspect="1" noChangeArrowheads="1" noTextEdit="1"/>
          </p:cNvSpPr>
          <p:nvPr>
            <p:ph type="sldImg"/>
          </p:nvPr>
        </p:nvSpPr>
        <p:spPr>
          <a:solidFill>
            <a:srgbClr val="FFFFFF"/>
          </a:solidFill>
          <a:ln/>
        </p:spPr>
      </p:sp>
      <p:sp>
        <p:nvSpPr>
          <p:cNvPr id="6553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263112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4A2A75CD-28DF-43E8-B2B4-422585F94AD0}" type="slidenum">
              <a:rPr lang="en-US" smtClean="0">
                <a:ea typeface="MS PGothic" pitchFamily="34" charset="-128"/>
              </a:rPr>
              <a:pPr/>
              <a:t>24</a:t>
            </a:fld>
            <a:endParaRPr lang="en-US">
              <a:ea typeface="MS PGothic" pitchFamily="34" charset="-128"/>
            </a:endParaRPr>
          </a:p>
        </p:txBody>
      </p:sp>
      <p:sp>
        <p:nvSpPr>
          <p:cNvPr id="67586" name="Rectangle 2"/>
          <p:cNvSpPr>
            <a:spLocks noGrp="1" noRot="1" noChangeAspect="1" noChangeArrowheads="1" noTextEdit="1"/>
          </p:cNvSpPr>
          <p:nvPr>
            <p:ph type="sldImg"/>
          </p:nvPr>
        </p:nvSpPr>
        <p:spPr>
          <a:solidFill>
            <a:srgbClr val="FFFFFF"/>
          </a:solidFill>
          <a:ln/>
        </p:spPr>
      </p:sp>
      <p:sp>
        <p:nvSpPr>
          <p:cNvPr id="6758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4C9B468A-CC0F-42B1-8F03-60F5BD779FCB}" type="slidenum">
              <a:rPr lang="en-US" smtClean="0">
                <a:ea typeface="MS PGothic" pitchFamily="34" charset="-128"/>
              </a:rPr>
              <a:pPr/>
              <a:t>25</a:t>
            </a:fld>
            <a:endParaRPr lang="en-US">
              <a:ea typeface="MS PGothic" pitchFamily="34" charset="-128"/>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a:spcBef>
                <a:spcPct val="0"/>
              </a:spcBef>
            </a:pPr>
            <a:r>
              <a:rPr lang="en-US" sz="2400">
                <a:solidFill>
                  <a:srgbClr val="000000"/>
                </a:solidFill>
                <a:latin typeface="Times"/>
              </a:rPr>
              <a:t>Usually the best if systematic reviews and meta-analyses are conducted by teams that include investigators with both methodologic and content expertise.</a:t>
            </a:r>
            <a:endParaRPr lang="en-US" sz="1000">
              <a:solidFill>
                <a:srgbClr val="000000"/>
              </a:solidFill>
              <a:latin typeface="Times"/>
            </a:endParaRPr>
          </a:p>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01FAB0DF-7FF7-4389-9FB0-050B255068AA}" type="slidenum">
              <a:rPr lang="en-US" smtClean="0">
                <a:ea typeface="MS PGothic" pitchFamily="34" charset="-128"/>
              </a:rPr>
              <a:pPr/>
              <a:t>26</a:t>
            </a:fld>
            <a:endParaRPr lang="en-US">
              <a:ea typeface="MS PGothic" pitchFamily="34" charset="-128"/>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029020C7-8C20-4B36-9874-57CE99A832A9}" type="slidenum">
              <a:rPr lang="en-US" smtClean="0">
                <a:ea typeface="MS PGothic" pitchFamily="34" charset="-128"/>
              </a:rPr>
              <a:pPr/>
              <a:t>27</a:t>
            </a:fld>
            <a:endParaRPr lang="en-US">
              <a:ea typeface="MS PGothic" pitchFamily="34" charset="-128"/>
            </a:endParaRP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765C0EE8-5D6B-4649-8CF1-6FA51868E10C}" type="slidenum">
              <a:rPr lang="en-US" smtClean="0">
                <a:ea typeface="MS PGothic" pitchFamily="34" charset="-128"/>
              </a:rPr>
              <a:pPr/>
              <a:t>30</a:t>
            </a:fld>
            <a:endParaRPr lang="en-US">
              <a:ea typeface="MS PGothic" pitchFamily="34" charset="-128"/>
            </a:endParaRPr>
          </a:p>
        </p:txBody>
      </p:sp>
      <p:sp>
        <p:nvSpPr>
          <p:cNvPr id="77826" name="Rectangle 2"/>
          <p:cNvSpPr>
            <a:spLocks noGrp="1" noRot="1" noChangeAspect="1" noChangeArrowheads="1" noTextEdit="1"/>
          </p:cNvSpPr>
          <p:nvPr>
            <p:ph type="sldImg"/>
          </p:nvPr>
        </p:nvSpPr>
        <p:spPr>
          <a:solidFill>
            <a:srgbClr val="FFFFFF"/>
          </a:solidFill>
          <a:ln/>
        </p:spPr>
      </p:sp>
      <p:sp>
        <p:nvSpPr>
          <p:cNvPr id="7782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A0A54DC5-B62C-4CFF-A4A1-F41B6AB82300}" type="slidenum">
              <a:rPr lang="en-US" smtClean="0">
                <a:ea typeface="MS PGothic" pitchFamily="34" charset="-128"/>
              </a:rPr>
              <a:pPr/>
              <a:t>31</a:t>
            </a:fld>
            <a:endParaRPr lang="en-US">
              <a:ea typeface="MS PGothic" pitchFamily="34" charset="-128"/>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eaLnBrk="1" hangingPunct="1"/>
            <a:r>
              <a:rPr lang="en-US"/>
              <a:t>Background</a:t>
            </a:r>
          </a:p>
          <a:p>
            <a:pPr lvl="2" eaLnBrk="1" hangingPunct="1"/>
            <a:r>
              <a:rPr lang="en-US" sz="1400">
                <a:latin typeface="Arial Narrow" pitchFamily="34" charset="0"/>
              </a:rPr>
              <a:t>give rationale for systematic review as well as importance of research question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A0A54DC5-B62C-4CFF-A4A1-F41B6AB82300}" type="slidenum">
              <a:rPr lang="en-US" smtClean="0">
                <a:ea typeface="MS PGothic" pitchFamily="34" charset="-128"/>
              </a:rPr>
              <a:pPr/>
              <a:t>32</a:t>
            </a:fld>
            <a:endParaRPr lang="en-US">
              <a:ea typeface="MS PGothic" pitchFamily="34" charset="-128"/>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eaLnBrk="1" hangingPunct="1"/>
            <a:r>
              <a:rPr lang="en-US"/>
              <a:t>Background</a:t>
            </a:r>
          </a:p>
          <a:p>
            <a:pPr lvl="2" eaLnBrk="1" hangingPunct="1"/>
            <a:r>
              <a:rPr lang="en-US" sz="1400">
                <a:latin typeface="Arial Narrow" pitchFamily="34" charset="0"/>
              </a:rPr>
              <a:t>give rationale for systematic review as well as importance of research question</a:t>
            </a:r>
          </a:p>
        </p:txBody>
      </p:sp>
    </p:spTree>
    <p:extLst>
      <p:ext uri="{BB962C8B-B14F-4D97-AF65-F5344CB8AC3E}">
        <p14:creationId xmlns:p14="http://schemas.microsoft.com/office/powerpoint/2010/main" val="4256663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EC952A52-79F0-49C4-A40A-BCA40F1AA84F}" type="slidenum">
              <a:rPr lang="en-US" smtClean="0">
                <a:ea typeface="MS PGothic" pitchFamily="34" charset="-128"/>
              </a:rPr>
              <a:pPr/>
              <a:t>6</a:t>
            </a:fld>
            <a:endParaRPr lang="en-US">
              <a:ea typeface="MS PGothic" pitchFamily="34" charset="-128"/>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r>
              <a:rPr lang="en-US"/>
              <a:t>Of course, I don’t need to convince you why we need to have valid studies, but I do want to point out that there is a lot at stake in our work and we want to avoid contributing to this type of cartoon.  Here we have a news broadcaster with three pinwheels - one for exposure, one for outcome, and one for population - and the broadcaster is randomly spinning these wheels.  </a:t>
            </a:r>
          </a:p>
          <a:p>
            <a:endParaRPr lang="en-US"/>
          </a:p>
          <a:p>
            <a:r>
              <a:rPr lang="en-US"/>
              <a:t>Obviously, this cartoon reflects how at least some portion of the public feels about what we do in clinical research.  Having a given exposure cause a given disease one day but not the next causes the public to lose faith in our work.  Since it is the public by in large who funds our work it is incumbent upon us to be very careful.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5693DA49-63B6-4657-BA4C-60F073D591B6}" type="slidenum">
              <a:rPr lang="en-US" smtClean="0">
                <a:ea typeface="MS PGothic" pitchFamily="34" charset="-128"/>
              </a:rPr>
              <a:pPr/>
              <a:t>34</a:t>
            </a:fld>
            <a:endParaRPr lang="en-US">
              <a:ea typeface="MS PGothic" pitchFamily="34" charset="-128"/>
            </a:endParaRPr>
          </a:p>
        </p:txBody>
      </p:sp>
      <p:sp>
        <p:nvSpPr>
          <p:cNvPr id="82946" name="Rectangle 2"/>
          <p:cNvSpPr>
            <a:spLocks noGrp="1" noRot="1" noChangeAspect="1" noChangeArrowheads="1" noTextEdit="1"/>
          </p:cNvSpPr>
          <p:nvPr>
            <p:ph type="sldImg"/>
          </p:nvPr>
        </p:nvSpPr>
        <p:spPr>
          <a:solidFill>
            <a:srgbClr val="FFFFFF"/>
          </a:solidFill>
          <a:ln/>
        </p:spPr>
      </p:sp>
      <p:sp>
        <p:nvSpPr>
          <p:cNvPr id="8294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0FEC03DA-B6D5-4B26-BCAF-176A71C0178F}" type="slidenum">
              <a:rPr lang="en-US" smtClean="0">
                <a:ea typeface="MS PGothic" pitchFamily="34" charset="-128"/>
              </a:rPr>
              <a:pPr/>
              <a:t>35</a:t>
            </a:fld>
            <a:endParaRPr lang="en-US">
              <a:ea typeface="MS PGothic" pitchFamily="34" charset="-128"/>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1975CD09-2D39-4C74-94C4-2B0B5BB16E57}" type="slidenum">
              <a:rPr lang="en-US" smtClean="0">
                <a:ea typeface="MS PGothic" pitchFamily="34" charset="-128"/>
              </a:rPr>
              <a:pPr/>
              <a:t>38</a:t>
            </a:fld>
            <a:endParaRPr lang="en-US">
              <a:ea typeface="MS PGothic" pitchFamily="34" charset="-128"/>
            </a:endParaRPr>
          </a:p>
        </p:txBody>
      </p:sp>
      <p:sp>
        <p:nvSpPr>
          <p:cNvPr id="90114" name="Rectangle 2"/>
          <p:cNvSpPr>
            <a:spLocks noGrp="1" noRot="1" noChangeAspect="1" noChangeArrowheads="1" noTextEdit="1"/>
          </p:cNvSpPr>
          <p:nvPr>
            <p:ph type="sldImg"/>
          </p:nvPr>
        </p:nvSpPr>
        <p:spPr>
          <a:solidFill>
            <a:srgbClr val="FFFFFF"/>
          </a:solidFill>
          <a:ln/>
        </p:spPr>
      </p:sp>
      <p:sp>
        <p:nvSpPr>
          <p:cNvPr id="9011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p>
            <a:fld id="{B8777C15-137D-4269-86A4-800AD3D498F5}" type="slidenum">
              <a:rPr lang="en-US" smtClean="0">
                <a:ea typeface="MS PGothic" pitchFamily="34" charset="-128"/>
              </a:rPr>
              <a:pPr/>
              <a:t>41</a:t>
            </a:fld>
            <a:endParaRPr lang="en-US">
              <a:ea typeface="MS PGothic" pitchFamily="34" charset="-128"/>
            </a:endParaRPr>
          </a:p>
        </p:txBody>
      </p:sp>
      <p:sp>
        <p:nvSpPr>
          <p:cNvPr id="94210" name="Rectangle 2"/>
          <p:cNvSpPr>
            <a:spLocks noGrp="1" noRot="1" noChangeAspect="1" noChangeArrowheads="1" noTextEdit="1"/>
          </p:cNvSpPr>
          <p:nvPr>
            <p:ph type="sldImg"/>
          </p:nvPr>
        </p:nvSpPr>
        <p:spPr>
          <a:solidFill>
            <a:srgbClr val="FFFFFF"/>
          </a:solidFill>
          <a:ln/>
        </p:spPr>
      </p:sp>
      <p:sp>
        <p:nvSpPr>
          <p:cNvPr id="9421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fld id="{4C7DE014-E7F7-416F-B2AA-F818DD8E3977}" type="slidenum">
              <a:rPr lang="en-US" smtClean="0">
                <a:ea typeface="MS PGothic" pitchFamily="34" charset="-128"/>
              </a:rPr>
              <a:pPr/>
              <a:t>42</a:t>
            </a:fld>
            <a:endParaRPr lang="en-US">
              <a:ea typeface="MS PGothic" pitchFamily="34" charset="-128"/>
            </a:endParaRPr>
          </a:p>
        </p:txBody>
      </p:sp>
      <p:sp>
        <p:nvSpPr>
          <p:cNvPr id="96258" name="Rectangle 2"/>
          <p:cNvSpPr>
            <a:spLocks noGrp="1" noRot="1" noChangeAspect="1" noChangeArrowheads="1" noTextEdit="1"/>
          </p:cNvSpPr>
          <p:nvPr>
            <p:ph type="sldImg"/>
          </p:nvPr>
        </p:nvSpPr>
        <p:spPr>
          <a:solidFill>
            <a:srgbClr val="FFFFFF"/>
          </a:solidFill>
          <a:ln/>
        </p:spPr>
      </p:sp>
      <p:sp>
        <p:nvSpPr>
          <p:cNvPr id="9625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1975CD09-2D39-4C74-94C4-2B0B5BB16E57}" type="slidenum">
              <a:rPr lang="en-US" smtClean="0">
                <a:ea typeface="MS PGothic" pitchFamily="34" charset="-128"/>
              </a:rPr>
              <a:pPr/>
              <a:t>45</a:t>
            </a:fld>
            <a:endParaRPr lang="en-US">
              <a:ea typeface="MS PGothic" pitchFamily="34" charset="-128"/>
            </a:endParaRPr>
          </a:p>
        </p:txBody>
      </p:sp>
      <p:sp>
        <p:nvSpPr>
          <p:cNvPr id="90114" name="Rectangle 2"/>
          <p:cNvSpPr>
            <a:spLocks noGrp="1" noRot="1" noChangeAspect="1" noChangeArrowheads="1" noTextEdit="1"/>
          </p:cNvSpPr>
          <p:nvPr>
            <p:ph type="sldImg"/>
          </p:nvPr>
        </p:nvSpPr>
        <p:spPr>
          <a:solidFill>
            <a:srgbClr val="FFFFFF"/>
          </a:solidFill>
          <a:ln/>
        </p:spPr>
      </p:sp>
      <p:sp>
        <p:nvSpPr>
          <p:cNvPr id="9011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4259346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1975CD09-2D39-4C74-94C4-2B0B5BB16E57}" type="slidenum">
              <a:rPr lang="en-US" smtClean="0">
                <a:ea typeface="MS PGothic" pitchFamily="34" charset="-128"/>
              </a:rPr>
              <a:pPr/>
              <a:t>46</a:t>
            </a:fld>
            <a:endParaRPr lang="en-US">
              <a:ea typeface="MS PGothic" pitchFamily="34" charset="-128"/>
            </a:endParaRPr>
          </a:p>
        </p:txBody>
      </p:sp>
      <p:sp>
        <p:nvSpPr>
          <p:cNvPr id="90114" name="Rectangle 2"/>
          <p:cNvSpPr>
            <a:spLocks noGrp="1" noRot="1" noChangeAspect="1" noChangeArrowheads="1" noTextEdit="1"/>
          </p:cNvSpPr>
          <p:nvPr>
            <p:ph type="sldImg"/>
          </p:nvPr>
        </p:nvSpPr>
        <p:spPr>
          <a:solidFill>
            <a:srgbClr val="FFFFFF"/>
          </a:solidFill>
          <a:ln/>
        </p:spPr>
      </p:sp>
      <p:sp>
        <p:nvSpPr>
          <p:cNvPr id="9011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2945483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E987A870-47CD-492B-BB6A-5188E5611C52}" type="slidenum">
              <a:rPr lang="en-US" smtClean="0">
                <a:ea typeface="MS PGothic" pitchFamily="34" charset="-128"/>
              </a:rPr>
              <a:pPr/>
              <a:t>47</a:t>
            </a:fld>
            <a:endParaRPr lang="en-US">
              <a:ea typeface="MS PGothic" pitchFamily="34" charset="-128"/>
            </a:endParaRPr>
          </a:p>
        </p:txBody>
      </p:sp>
      <p:sp>
        <p:nvSpPr>
          <p:cNvPr id="65538" name="Rectangle 2"/>
          <p:cNvSpPr>
            <a:spLocks noGrp="1" noRot="1" noChangeAspect="1" noChangeArrowheads="1" noTextEdit="1"/>
          </p:cNvSpPr>
          <p:nvPr>
            <p:ph type="sldImg"/>
          </p:nvPr>
        </p:nvSpPr>
        <p:spPr>
          <a:solidFill>
            <a:srgbClr val="FFFFFF"/>
          </a:solidFill>
          <a:ln/>
        </p:spPr>
      </p:sp>
      <p:sp>
        <p:nvSpPr>
          <p:cNvPr id="6553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p:spPr>
        <p:txBody>
          <a:bodyPr/>
          <a:lstStyle/>
          <a:p>
            <a:fld id="{37695B0C-C65E-4EF9-B690-D0D6D9FE1DFB}" type="slidenum">
              <a:rPr lang="en-US" smtClean="0">
                <a:ea typeface="MS PGothic" pitchFamily="34" charset="-128"/>
              </a:rPr>
              <a:pPr/>
              <a:t>48</a:t>
            </a:fld>
            <a:endParaRPr lang="en-US">
              <a:ea typeface="MS PGothic" pitchFamily="34" charset="-128"/>
            </a:endParaRPr>
          </a:p>
        </p:txBody>
      </p:sp>
      <p:sp>
        <p:nvSpPr>
          <p:cNvPr id="101378" name="Rectangle 2"/>
          <p:cNvSpPr>
            <a:spLocks noGrp="1" noRot="1" noChangeAspect="1" noChangeArrowheads="1" noTextEdit="1"/>
          </p:cNvSpPr>
          <p:nvPr>
            <p:ph type="sldImg"/>
          </p:nvPr>
        </p:nvSpPr>
        <p:spPr>
          <a:solidFill>
            <a:srgbClr val="FFFFFF"/>
          </a:solidFill>
          <a:ln/>
        </p:spPr>
      </p:sp>
      <p:sp>
        <p:nvSpPr>
          <p:cNvPr id="10137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p:spPr>
        <p:txBody>
          <a:bodyPr/>
          <a:lstStyle/>
          <a:p>
            <a:fld id="{33336B6F-F8E6-4E5C-8C81-B8BEE1F0AAB7}" type="slidenum">
              <a:rPr lang="en-US" smtClean="0">
                <a:ea typeface="MS PGothic" pitchFamily="34" charset="-128"/>
              </a:rPr>
              <a:pPr/>
              <a:t>49</a:t>
            </a:fld>
            <a:endParaRPr lang="en-US">
              <a:ea typeface="MS PGothic" pitchFamily="34" charset="-128"/>
            </a:endParaRPr>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pPr eaLnBrk="1" hangingPunct="1"/>
            <a:r>
              <a:rPr lang="en-US" sz="1000">
                <a:solidFill>
                  <a:srgbClr val="9C0E05"/>
                </a:solidFill>
              </a:rPr>
              <a:t>Before deciding which approach to take, it is important</a:t>
            </a:r>
          </a:p>
          <a:p>
            <a:pPr eaLnBrk="1" hangingPunct="1"/>
            <a:r>
              <a:rPr lang="en-US" sz="1000">
                <a:solidFill>
                  <a:srgbClr val="9C0E05"/>
                </a:solidFill>
              </a:rPr>
              <a:t>		to tabulate the findings from the studies and examine </a:t>
            </a:r>
          </a:p>
          <a:p>
            <a:pPr eaLnBrk="1" hangingPunct="1"/>
            <a:r>
              <a:rPr lang="en-US" sz="1000">
                <a:solidFill>
                  <a:srgbClr val="9C0E05"/>
                </a:solidFill>
              </a:rPr>
              <a:t>		heterogeneity (i.e. diversity of studies).</a:t>
            </a:r>
          </a:p>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F6166E2-DB3C-44D0-A659-FF0219CD637F}" type="slidenum">
              <a:rPr lang="en-US" sz="1200"/>
              <a:pPr algn="r"/>
              <a:t>8</a:t>
            </a:fld>
            <a:endParaRPr lang="en-US" sz="12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685800" y="4343400"/>
            <a:ext cx="5486400" cy="4114800"/>
          </a:xfrm>
          <a:noFill/>
          <a:ln/>
        </p:spPr>
        <p:txBody>
          <a:bodyPr/>
          <a:lstStyle/>
          <a:p>
            <a:pPr eaLnBrk="1" hangingPunct="1"/>
            <a:r>
              <a:rPr lang="en-US"/>
              <a:t>But let’s back up for a minute and try to think about why we are doing a systematic review in the 1</a:t>
            </a:r>
            <a:r>
              <a:rPr lang="en-US" baseline="30000"/>
              <a:t>st</a:t>
            </a:r>
            <a:r>
              <a:rPr lang="en-US"/>
              <a:t> place – so let me ask you – why should you or anyone else conduct a systematic review?</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p:spPr>
        <p:txBody>
          <a:bodyPr/>
          <a:lstStyle/>
          <a:p>
            <a:fld id="{E2E39A41-9AB9-41ED-8325-D6F0DD7CAD31}" type="slidenum">
              <a:rPr lang="en-US" smtClean="0">
                <a:ea typeface="MS PGothic" pitchFamily="34" charset="-128"/>
              </a:rPr>
              <a:pPr/>
              <a:t>50</a:t>
            </a:fld>
            <a:endParaRPr lang="en-US">
              <a:ea typeface="MS PGothic" pitchFamily="34" charset="-128"/>
            </a:endParaRPr>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p>
            <a:fld id="{DFCC7B72-7ACC-4538-AC4B-8B04135BE7AE}" type="slidenum">
              <a:rPr lang="en-US" smtClean="0">
                <a:ea typeface="MS PGothic" pitchFamily="34" charset="-128"/>
              </a:rPr>
              <a:pPr/>
              <a:t>51</a:t>
            </a:fld>
            <a:endParaRPr lang="en-US">
              <a:ea typeface="MS PGothic" pitchFamily="34" charset="-128"/>
            </a:endParaRPr>
          </a:p>
        </p:txBody>
      </p:sp>
      <p:sp>
        <p:nvSpPr>
          <p:cNvPr id="159746" name="Rectangle 2"/>
          <p:cNvSpPr>
            <a:spLocks noGrp="1" noRot="1" noChangeAspect="1" noChangeArrowheads="1" noTextEdit="1"/>
          </p:cNvSpPr>
          <p:nvPr>
            <p:ph type="sldImg"/>
          </p:nvPr>
        </p:nvSpPr>
        <p:spPr>
          <a:solidFill>
            <a:srgbClr val="FFFFFF"/>
          </a:solidFill>
          <a:ln/>
        </p:spPr>
      </p:sp>
      <p:sp>
        <p:nvSpPr>
          <p:cNvPr id="15974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p:spPr>
        <p:txBody>
          <a:bodyPr/>
          <a:lstStyle/>
          <a:p>
            <a:fld id="{CD40FCB5-4E7E-49C0-9E0A-216248BA80B1}" type="slidenum">
              <a:rPr lang="en-US" smtClean="0">
                <a:ea typeface="MS PGothic" pitchFamily="34" charset="-128"/>
              </a:rPr>
              <a:pPr/>
              <a:t>52</a:t>
            </a:fld>
            <a:endParaRPr lang="en-US">
              <a:ea typeface="MS PGothic" pitchFamily="34" charset="-128"/>
            </a:endParaRPr>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p:spPr>
        <p:txBody>
          <a:bodyPr/>
          <a:lstStyle/>
          <a:p>
            <a:pPr eaLnBrk="1" hangingPunct="1"/>
            <a:r>
              <a:rPr lang="en-US"/>
              <a:t>These issues should be included in the discussion and recommendations section of a systematic review:</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 Table 1 in a SR/MA</a:t>
            </a:r>
          </a:p>
          <a:p>
            <a:r>
              <a:rPr lang="en-US" dirty="0"/>
              <a:t>Listing all studies </a:t>
            </a:r>
          </a:p>
        </p:txBody>
      </p:sp>
      <p:sp>
        <p:nvSpPr>
          <p:cNvPr id="4" name="Slide Number Placeholder 3"/>
          <p:cNvSpPr>
            <a:spLocks noGrp="1"/>
          </p:cNvSpPr>
          <p:nvPr>
            <p:ph type="sldNum" sz="quarter" idx="10"/>
          </p:nvPr>
        </p:nvSpPr>
        <p:spPr/>
        <p:txBody>
          <a:bodyPr/>
          <a:lstStyle/>
          <a:p>
            <a:pPr>
              <a:defRPr/>
            </a:pPr>
            <a:fld id="{E0F0A381-543B-41AE-8193-13648E286C1C}" type="slidenum">
              <a:rPr lang="en-US" smtClean="0"/>
              <a:pPr>
                <a:defRPr/>
              </a:pPr>
              <a:t>53</a:t>
            </a:fld>
            <a:endParaRPr lang="en-US"/>
          </a:p>
        </p:txBody>
      </p:sp>
    </p:spTree>
    <p:extLst>
      <p:ext uri="{BB962C8B-B14F-4D97-AF65-F5344CB8AC3E}">
        <p14:creationId xmlns:p14="http://schemas.microsoft.com/office/powerpoint/2010/main" val="5919926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wanted to show the number of studies that reported the particular variable (%)</a:t>
            </a:r>
          </a:p>
        </p:txBody>
      </p:sp>
      <p:sp>
        <p:nvSpPr>
          <p:cNvPr id="4" name="Slide Number Placeholder 3"/>
          <p:cNvSpPr>
            <a:spLocks noGrp="1"/>
          </p:cNvSpPr>
          <p:nvPr>
            <p:ph type="sldNum" sz="quarter" idx="10"/>
          </p:nvPr>
        </p:nvSpPr>
        <p:spPr/>
        <p:txBody>
          <a:bodyPr/>
          <a:lstStyle/>
          <a:p>
            <a:pPr>
              <a:defRPr/>
            </a:pPr>
            <a:fld id="{E0F0A381-543B-41AE-8193-13648E286C1C}" type="slidenum">
              <a:rPr lang="en-US" smtClean="0"/>
              <a:pPr>
                <a:defRPr/>
              </a:pPr>
              <a:t>54</a:t>
            </a:fld>
            <a:endParaRPr lang="en-US"/>
          </a:p>
        </p:txBody>
      </p:sp>
    </p:spTree>
    <p:extLst>
      <p:ext uri="{BB962C8B-B14F-4D97-AF65-F5344CB8AC3E}">
        <p14:creationId xmlns:p14="http://schemas.microsoft.com/office/powerpoint/2010/main" val="3175317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05170BFB-53C2-401E-8F1D-185C05DAE325}" type="slidenum">
              <a:rPr lang="en-US" smtClean="0">
                <a:ea typeface="MS PGothic" pitchFamily="34" charset="-128"/>
              </a:rPr>
              <a:pPr/>
              <a:t>9</a:t>
            </a:fld>
            <a:endParaRPr lang="en-US">
              <a:ea typeface="MS PGothic" pitchFamily="34" charset="-128"/>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F5565CE7-8BEE-48BE-A56D-8E94A29C40DC}" type="slidenum">
              <a:rPr lang="en-US" smtClean="0">
                <a:ea typeface="MS PGothic" pitchFamily="34" charset="-128"/>
              </a:rPr>
              <a:pPr/>
              <a:t>12</a:t>
            </a:fld>
            <a:endParaRPr lang="en-US">
              <a:ea typeface="MS PGothic" pitchFamily="34" charset="-128"/>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EAE8EF0F-367C-488B-BBE7-DE3B0F78672C}" type="slidenum">
              <a:rPr lang="en-US" smtClean="0">
                <a:ea typeface="MS PGothic" pitchFamily="34" charset="-128"/>
              </a:rPr>
              <a:pPr/>
              <a:t>13</a:t>
            </a:fld>
            <a:endParaRPr lang="en-US">
              <a:ea typeface="MS PGothic" pitchFamily="34" charset="-128"/>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r>
              <a:rPr lang="en-US"/>
              <a:t>NOTE: meta-analysis is simply the statistical combination of findings; it should not be considered as a type of review</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F6BBACE-1E8A-4618-B7B5-7F6846802A66}" type="slidenum">
              <a:rPr lang="en-US" sz="1200"/>
              <a:pPr algn="r"/>
              <a:t>15</a:t>
            </a:fld>
            <a:endParaRPr lang="en-US" sz="12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xfrm>
            <a:off x="685800" y="4343400"/>
            <a:ext cx="5486400" cy="4114800"/>
          </a:xfrm>
          <a:noFill/>
          <a:ln/>
        </p:spPr>
        <p:txBody>
          <a:bodyPr/>
          <a:lstStyle/>
          <a:p>
            <a:pPr eaLnBrk="1" hangingPunct="1"/>
            <a:r>
              <a:rPr lang="en-US"/>
              <a:t>Here is an example of how a systematic review might have been able to affect change in clinical management – this is a technique called “cumulateive meta-analysis,” which shows an updated meta-analysis after each new study is/was conducted. On the right, you see a table showing when the therapy was recommended by various sources. If a systematic review had been published, thrombolytic therapy might have been used more frequently, and might have saved lives.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5FC3889C-8E34-4612-B4BA-ADC743A05777}" type="slidenum">
              <a:rPr lang="en-US" smtClean="0">
                <a:ea typeface="MS PGothic" pitchFamily="34" charset="-128"/>
              </a:rPr>
              <a:pPr/>
              <a:t>17</a:t>
            </a:fld>
            <a:endParaRPr lang="en-US">
              <a:ea typeface="MS PGothic" pitchFamily="34" charset="-128"/>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339C3CCD-31CC-448E-84D7-1AB247358D51}" type="slidenum">
              <a:rPr lang="en-US" smtClean="0">
                <a:ea typeface="MS PGothic" pitchFamily="34" charset="-128"/>
              </a:rPr>
              <a:pPr/>
              <a:t>18</a:t>
            </a:fld>
            <a:endParaRPr lang="en-US">
              <a:ea typeface="MS PGothic" pitchFamily="34" charset="-128"/>
            </a:endParaRPr>
          </a:p>
        </p:txBody>
      </p:sp>
      <p:sp>
        <p:nvSpPr>
          <p:cNvPr id="58370"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58371"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lIns="86493" tIns="43247" rIns="86493" bIns="43247"/>
          <a:lstStyle/>
          <a:p>
            <a:pPr eaLnBrk="1" hangingPunct="1"/>
            <a:r>
              <a:rPr lang="en-US">
                <a:latin typeface="Helvetica"/>
              </a:rPr>
              <a:t>The </a:t>
            </a:r>
            <a:r>
              <a:rPr lang="en-US" b="1">
                <a:latin typeface="Helvetica"/>
              </a:rPr>
              <a:t>Cochrane Collaboration</a:t>
            </a:r>
            <a:r>
              <a:rPr lang="en-US">
                <a:latin typeface="Helvetica"/>
              </a:rPr>
              <a:t> is a group of over 27,000 volunteers in more than 90 countries who review the effects of health care interventions tested in </a:t>
            </a:r>
            <a:r>
              <a:rPr lang="en-US">
                <a:solidFill>
                  <a:srgbClr val="1231B2"/>
                </a:solidFill>
                <a:latin typeface="Helvetica"/>
                <a:hlinkClick r:id="rId3"/>
              </a:rPr>
              <a:t>biomedical</a:t>
            </a:r>
            <a:r>
              <a:rPr lang="en-US">
                <a:latin typeface="Helvetica"/>
              </a:rPr>
              <a:t> </a:t>
            </a:r>
            <a:r>
              <a:rPr lang="en-US">
                <a:solidFill>
                  <a:srgbClr val="1231B2"/>
                </a:solidFill>
                <a:latin typeface="Helvetica"/>
                <a:hlinkClick r:id="rId4"/>
              </a:rPr>
              <a:t>randomized controlled trials</a:t>
            </a:r>
            <a:r>
              <a:rPr lang="en-US">
                <a:latin typeface="Helvetica"/>
              </a:rPr>
              <a:t>.</a:t>
            </a:r>
            <a:r>
              <a:rPr lang="en-US">
                <a:solidFill>
                  <a:srgbClr val="1231B2"/>
                </a:solidFill>
                <a:latin typeface="Helvetica"/>
                <a:hlinkClick r:id="rId5"/>
              </a:rPr>
              <a:t>[3]</a:t>
            </a:r>
            <a:r>
              <a:rPr lang="en-US">
                <a:latin typeface="Helvetica"/>
              </a:rPr>
              <a:t> A few more recent reviews have also studied the results of non-randomized, </a:t>
            </a:r>
            <a:r>
              <a:rPr lang="en-US">
                <a:solidFill>
                  <a:srgbClr val="1231B2"/>
                </a:solidFill>
                <a:latin typeface="Helvetica"/>
                <a:hlinkClick r:id="rId6"/>
              </a:rPr>
              <a:t>observational studies</a:t>
            </a:r>
            <a:r>
              <a:rPr lang="en-US">
                <a:latin typeface="Helvetica"/>
              </a:rPr>
              <a:t>. The results of these </a:t>
            </a:r>
            <a:r>
              <a:rPr lang="en-US">
                <a:solidFill>
                  <a:srgbClr val="523B92"/>
                </a:solidFill>
                <a:latin typeface="Helvetica"/>
                <a:hlinkClick r:id="rId7"/>
              </a:rPr>
              <a:t>systematic reviews</a:t>
            </a:r>
            <a:r>
              <a:rPr lang="en-US">
                <a:latin typeface="Helvetica"/>
              </a:rPr>
              <a:t> are published as "Cochrane Reviews" in the </a:t>
            </a:r>
            <a:r>
              <a:rPr lang="en-US">
                <a:solidFill>
                  <a:srgbClr val="1231B2"/>
                </a:solidFill>
                <a:latin typeface="Helvetica"/>
                <a:hlinkClick r:id="rId8"/>
              </a:rPr>
              <a:t>Cochrane Library</a:t>
            </a:r>
            <a:r>
              <a:rPr lang="en-US">
                <a:latin typeface="Helvetica"/>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7E3C7A8D-0300-48CD-A00B-56F556E4E79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814475-F37C-4EFA-940D-31DEE491B14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8A160234-74E7-406D-9F43-6A38F9BB968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3D8363-8D04-4596-91B3-CE3B6AC7577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0947EE-B460-45DF-976F-15F7F7E8FD1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06571A7-8D6D-44C2-8E38-2F72BDC9409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616277-D195-4567-8CD0-828CFA8E973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42AAAFA-E260-4756-9861-903B6352BAE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07CC32B-B59D-410F-98A2-A3749EEB8E6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3883003C-1CB1-4E85-A366-969A01EA4F4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D938E129-9FC5-4CD1-86FE-188CC736BAE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5C3C932F-30F8-4915-A68E-B6F53282866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C8D50D1C-95D5-41EF-95FC-E2BE432010B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1" r:id="rId1"/>
    <p:sldLayoutId id="2147484036" r:id="rId2"/>
    <p:sldLayoutId id="2147484052" r:id="rId3"/>
    <p:sldLayoutId id="2147484035" r:id="rId4"/>
    <p:sldLayoutId id="2147484034" r:id="rId5"/>
    <p:sldLayoutId id="2147484033" r:id="rId6"/>
    <p:sldLayoutId id="2147484053" r:id="rId7"/>
    <p:sldLayoutId id="2147484054" r:id="rId8"/>
    <p:sldLayoutId id="2147484055" r:id="rId9"/>
    <p:sldLayoutId id="2147484032" r:id="rId10"/>
    <p:sldLayoutId id="2147484056" r:id="rId11"/>
    <p:sldLayoutId id="2147484031" r:id="rId12"/>
  </p:sldLayoutIdLst>
  <p:hf hdr="0" ftr="0" dt="0"/>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4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5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5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41312" y="418730"/>
            <a:ext cx="8229600" cy="2057400"/>
          </a:xfrm>
        </p:spPr>
        <p:txBody>
          <a:bodyPr>
            <a:normAutofit fontScale="90000"/>
          </a:bodyPr>
          <a:lstStyle/>
          <a:p>
            <a:pPr algn="ctr" eaLnBrk="1" fontAlgn="auto" hangingPunct="1">
              <a:spcAft>
                <a:spcPts val="0"/>
              </a:spcAft>
              <a:defRPr/>
            </a:pPr>
            <a:r>
              <a:rPr lang="en-US" altLang="en-US" sz="4000" dirty="0">
                <a:solidFill>
                  <a:schemeClr val="accent2"/>
                </a:solidFill>
              </a:rPr>
              <a:t>EPI-214: Lecture 1 </a:t>
            </a:r>
            <a:br>
              <a:rPr lang="en-US" altLang="en-US" sz="4000" dirty="0">
                <a:solidFill>
                  <a:schemeClr val="accent2"/>
                </a:solidFill>
              </a:rPr>
            </a:br>
            <a:r>
              <a:rPr lang="en-US" altLang="en-US" sz="4000" dirty="0">
                <a:solidFill>
                  <a:schemeClr val="accent2"/>
                </a:solidFill>
              </a:rPr>
              <a:t>Designing a Systematic Review (Meta-analysis)</a:t>
            </a:r>
            <a:br>
              <a:rPr lang="en-US" altLang="en-US" sz="4000" dirty="0">
                <a:solidFill>
                  <a:schemeClr val="accent2"/>
                </a:solidFill>
              </a:rPr>
            </a:br>
            <a:r>
              <a:rPr lang="en-US" altLang="en-US" sz="4000" dirty="0">
                <a:solidFill>
                  <a:schemeClr val="accent2"/>
                </a:solidFill>
              </a:rPr>
              <a:t>Introductory Lecture</a:t>
            </a:r>
            <a:br>
              <a:rPr lang="en-US" sz="4000" dirty="0">
                <a:solidFill>
                  <a:schemeClr val="accent2"/>
                </a:solidFill>
              </a:rPr>
            </a:br>
            <a:endParaRPr lang="en-US" sz="4000" dirty="0">
              <a:solidFill>
                <a:schemeClr val="accent2"/>
              </a:solidFill>
            </a:endParaRPr>
          </a:p>
        </p:txBody>
      </p:sp>
      <p:sp>
        <p:nvSpPr>
          <p:cNvPr id="31746" name="Rectangle 3"/>
          <p:cNvSpPr>
            <a:spLocks noGrp="1" noChangeArrowheads="1"/>
          </p:cNvSpPr>
          <p:nvPr>
            <p:ph type="subTitle" idx="1"/>
          </p:nvPr>
        </p:nvSpPr>
        <p:spPr>
          <a:xfrm>
            <a:off x="1698624" y="3733800"/>
            <a:ext cx="6378575" cy="1143000"/>
          </a:xfrm>
        </p:spPr>
        <p:txBody>
          <a:bodyPr/>
          <a:lstStyle/>
          <a:p>
            <a:pPr algn="ctr" eaLnBrk="1" hangingPunct="1">
              <a:lnSpc>
                <a:spcPct val="80000"/>
              </a:lnSpc>
            </a:pPr>
            <a:r>
              <a:rPr lang="en-US" sz="1800" dirty="0"/>
              <a:t>Ashok Krishnaswami, MD,MAS,FACC</a:t>
            </a:r>
          </a:p>
          <a:p>
            <a:pPr algn="ctr" eaLnBrk="1" hangingPunct="1">
              <a:lnSpc>
                <a:spcPct val="80000"/>
              </a:lnSpc>
            </a:pPr>
            <a:r>
              <a:rPr lang="en-US" sz="1800" dirty="0"/>
              <a:t>Staff Cardiologist, Kaiser Permanente San Jose Medical Center</a:t>
            </a:r>
          </a:p>
          <a:p>
            <a:pPr algn="ctr" eaLnBrk="1" hangingPunct="1">
              <a:lnSpc>
                <a:spcPct val="80000"/>
              </a:lnSpc>
            </a:pPr>
            <a:r>
              <a:rPr lang="en-US" sz="1800" dirty="0"/>
              <a:t>Associate Professor (Adjunct), UCSF, Department of Epidemiology and Biostatistics</a:t>
            </a:r>
          </a:p>
          <a:p>
            <a:pPr algn="ctr" eaLnBrk="1" hangingPunct="1">
              <a:lnSpc>
                <a:spcPct val="80000"/>
              </a:lnSpc>
            </a:pPr>
            <a:endParaRPr lang="en-US" sz="1800" dirty="0"/>
          </a:p>
          <a:p>
            <a:pPr algn="ctr" eaLnBrk="1" hangingPunct="1">
              <a:lnSpc>
                <a:spcPct val="80000"/>
              </a:lnSpc>
            </a:pPr>
            <a:endParaRPr lang="en-US" sz="1800" dirty="0"/>
          </a:p>
          <a:p>
            <a:pPr algn="ctr" eaLnBrk="1" hangingPunct="1">
              <a:lnSpc>
                <a:spcPct val="80000"/>
              </a:lnSpc>
            </a:pPr>
            <a:endParaRPr lang="en-US" dirty="0"/>
          </a:p>
        </p:txBody>
      </p:sp>
      <p:sp>
        <p:nvSpPr>
          <p:cNvPr id="31747" name="Text Box 5"/>
          <p:cNvSpPr txBox="1">
            <a:spLocks noChangeArrowheads="1"/>
          </p:cNvSpPr>
          <p:nvPr/>
        </p:nvSpPr>
        <p:spPr bwMode="auto">
          <a:xfrm>
            <a:off x="806450" y="5334740"/>
            <a:ext cx="7940675" cy="1846263"/>
          </a:xfrm>
          <a:prstGeom prst="rect">
            <a:avLst/>
          </a:prstGeom>
          <a:noFill/>
          <a:ln w="9525">
            <a:noFill/>
            <a:miter lim="800000"/>
            <a:headEnd/>
            <a:tailEnd/>
          </a:ln>
        </p:spPr>
        <p:txBody>
          <a:bodyPr>
            <a:spAutoFit/>
          </a:bodyPr>
          <a:lstStyle/>
          <a:p>
            <a:pPr eaLnBrk="0" hangingPunct="0">
              <a:buFont typeface="Arial" charset="0"/>
              <a:buChar char="•"/>
            </a:pPr>
            <a:r>
              <a:rPr lang="en-US" sz="1800" i="1" dirty="0"/>
              <a:t>Slides adapted based on Stephen Bent, MD, Elaine Allen, PhD</a:t>
            </a:r>
          </a:p>
          <a:p>
            <a:pPr eaLnBrk="0" hangingPunct="0">
              <a:buFont typeface="Arial" charset="0"/>
              <a:buChar char="•"/>
            </a:pPr>
            <a:r>
              <a:rPr lang="en-US" sz="1800" i="1" dirty="0"/>
              <a:t>Books: Systematic Reviews in Health Care. Meta-analysis in context. Edited by M. Egger et al. BMJ</a:t>
            </a:r>
          </a:p>
          <a:p>
            <a:pPr eaLnBrk="0" hangingPunct="0">
              <a:buFont typeface="Arial" charset="0"/>
              <a:buChar char="•"/>
            </a:pPr>
            <a:r>
              <a:rPr lang="en-US" sz="1800" i="1" dirty="0"/>
              <a:t> Introduction to Meta-analysis. M. Borenstein et al. Wiley</a:t>
            </a:r>
          </a:p>
          <a:p>
            <a:pPr eaLnBrk="0" hangingPunct="0"/>
            <a:endParaRPr lang="en-US" sz="1800" i="1" dirty="0"/>
          </a:p>
          <a:p>
            <a:pPr eaLnBrk="0" hangingPunct="0"/>
            <a:r>
              <a:rPr lang="en-US" dirty="0"/>
              <a:t> </a:t>
            </a:r>
          </a:p>
        </p:txBody>
      </p:sp>
      <p:sp>
        <p:nvSpPr>
          <p:cNvPr id="5" name="Slide Number Placeholder 4"/>
          <p:cNvSpPr>
            <a:spLocks noGrp="1"/>
          </p:cNvSpPr>
          <p:nvPr>
            <p:ph type="sldNum" sz="quarter" idx="12"/>
          </p:nvPr>
        </p:nvSpPr>
        <p:spPr/>
        <p:txBody>
          <a:bodyPr/>
          <a:lstStyle/>
          <a:p>
            <a:pPr>
              <a:defRPr/>
            </a:pPr>
            <a:fld id="{0DACC4F0-C598-4AC2-BC7D-0BE1F0024B16}"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fontAlgn="auto" hangingPunct="1">
              <a:spcAft>
                <a:spcPts val="0"/>
              </a:spcAft>
              <a:defRPr/>
            </a:pPr>
            <a:r>
              <a:rPr lang="en-US">
                <a:solidFill>
                  <a:schemeClr val="accent1">
                    <a:satMod val="150000"/>
                  </a:schemeClr>
                </a:solidFill>
              </a:rPr>
              <a:t>Narrative Review</a:t>
            </a:r>
          </a:p>
        </p:txBody>
      </p:sp>
      <p:pic>
        <p:nvPicPr>
          <p:cNvPr id="43010" name="Picture 6"/>
          <p:cNvPicPr>
            <a:picLocks noChangeAspect="1" noChangeArrowheads="1"/>
          </p:cNvPicPr>
          <p:nvPr/>
        </p:nvPicPr>
        <p:blipFill>
          <a:blip r:embed="rId2"/>
          <a:srcRect/>
          <a:stretch>
            <a:fillRect/>
          </a:stretch>
        </p:blipFill>
        <p:spPr bwMode="auto">
          <a:xfrm>
            <a:off x="3352800" y="1600200"/>
            <a:ext cx="2341563" cy="5257800"/>
          </a:xfrm>
          <a:prstGeom prst="rect">
            <a:avLst/>
          </a:prstGeom>
          <a:noFill/>
          <a:ln w="9525">
            <a:noFill/>
            <a:miter lim="800000"/>
            <a:headEnd/>
            <a:tailEnd/>
          </a:ln>
        </p:spPr>
      </p:pic>
      <p:pic>
        <p:nvPicPr>
          <p:cNvPr id="43011" name="Picture 7"/>
          <p:cNvPicPr>
            <a:picLocks noChangeAspect="1" noChangeArrowheads="1"/>
          </p:cNvPicPr>
          <p:nvPr/>
        </p:nvPicPr>
        <p:blipFill>
          <a:blip r:embed="rId3"/>
          <a:srcRect/>
          <a:stretch>
            <a:fillRect/>
          </a:stretch>
        </p:blipFill>
        <p:spPr bwMode="auto">
          <a:xfrm>
            <a:off x="5715000" y="2667000"/>
            <a:ext cx="3124200" cy="3767138"/>
          </a:xfrm>
          <a:prstGeom prst="rect">
            <a:avLst/>
          </a:prstGeom>
          <a:noFill/>
          <a:ln w="9525">
            <a:noFill/>
            <a:miter lim="800000"/>
            <a:headEnd/>
            <a:tailEnd/>
          </a:ln>
        </p:spPr>
      </p:pic>
      <p:pic>
        <p:nvPicPr>
          <p:cNvPr id="43012" name="Picture 8"/>
          <p:cNvPicPr>
            <a:picLocks noChangeAspect="1" noChangeArrowheads="1"/>
          </p:cNvPicPr>
          <p:nvPr/>
        </p:nvPicPr>
        <p:blipFill>
          <a:blip r:embed="rId4"/>
          <a:srcRect/>
          <a:stretch>
            <a:fillRect/>
          </a:stretch>
        </p:blipFill>
        <p:spPr bwMode="auto">
          <a:xfrm>
            <a:off x="0" y="1676400"/>
            <a:ext cx="3200400" cy="20574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A6CC41C1-B847-4C0B-A3B6-6936063EDC46}"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57200" y="155448"/>
            <a:ext cx="8686800" cy="1252728"/>
          </a:xfrm>
        </p:spPr>
        <p:txBody>
          <a:bodyPr>
            <a:normAutofit fontScale="90000"/>
          </a:bodyPr>
          <a:lstStyle/>
          <a:p>
            <a:pPr eaLnBrk="1" fontAlgn="auto" hangingPunct="1">
              <a:spcAft>
                <a:spcPts val="0"/>
              </a:spcAft>
              <a:defRPr/>
            </a:pPr>
            <a:r>
              <a:rPr lang="en-US" sz="4000" dirty="0">
                <a:solidFill>
                  <a:schemeClr val="accent1">
                    <a:satMod val="150000"/>
                  </a:schemeClr>
                </a:solidFill>
              </a:rPr>
              <a:t>Meta- Analyses can be very POWERFUL</a:t>
            </a:r>
            <a:br>
              <a:rPr lang="en-US" sz="4000" dirty="0">
                <a:solidFill>
                  <a:schemeClr val="accent1">
                    <a:satMod val="150000"/>
                  </a:schemeClr>
                </a:solidFill>
              </a:rPr>
            </a:br>
            <a:r>
              <a:rPr lang="en-US" sz="4000" dirty="0">
                <a:solidFill>
                  <a:schemeClr val="accent1">
                    <a:satMod val="150000"/>
                  </a:schemeClr>
                </a:solidFill>
              </a:rPr>
              <a:t>Death of </a:t>
            </a:r>
            <a:r>
              <a:rPr lang="en-US" sz="4000" dirty="0" err="1">
                <a:solidFill>
                  <a:schemeClr val="accent1">
                    <a:satMod val="150000"/>
                  </a:schemeClr>
                </a:solidFill>
              </a:rPr>
              <a:t>Rosiglitazone</a:t>
            </a:r>
            <a:r>
              <a:rPr lang="en-US" sz="4000" dirty="0">
                <a:solidFill>
                  <a:schemeClr val="accent1">
                    <a:satMod val="150000"/>
                  </a:schemeClr>
                </a:solidFill>
              </a:rPr>
              <a:t> - ? Right or Wrong</a:t>
            </a:r>
          </a:p>
        </p:txBody>
      </p:sp>
      <p:pic>
        <p:nvPicPr>
          <p:cNvPr id="44034" name="Picture 6"/>
          <p:cNvPicPr>
            <a:picLocks noGrp="1" noChangeAspect="1" noChangeArrowheads="1"/>
          </p:cNvPicPr>
          <p:nvPr>
            <p:ph idx="1"/>
          </p:nvPr>
        </p:nvPicPr>
        <p:blipFill>
          <a:blip r:embed="rId2"/>
          <a:srcRect/>
          <a:stretch>
            <a:fillRect/>
          </a:stretch>
        </p:blipFill>
        <p:spPr>
          <a:xfrm>
            <a:off x="457200" y="2368550"/>
            <a:ext cx="8229600" cy="3438525"/>
          </a:xfrm>
        </p:spPr>
      </p:pic>
      <p:sp>
        <p:nvSpPr>
          <p:cNvPr id="4" name="Slide Number Placeholder 3"/>
          <p:cNvSpPr>
            <a:spLocks noGrp="1"/>
          </p:cNvSpPr>
          <p:nvPr>
            <p:ph type="sldNum" sz="quarter" idx="12"/>
          </p:nvPr>
        </p:nvSpPr>
        <p:spPr/>
        <p:txBody>
          <a:bodyPr/>
          <a:lstStyle/>
          <a:p>
            <a:pPr>
              <a:defRPr/>
            </a:pPr>
            <a:fld id="{0805BD41-3D1D-4F56-A917-58866E09990B}"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228600"/>
            <a:ext cx="8305800" cy="1143000"/>
          </a:xfrm>
        </p:spPr>
        <p:txBody>
          <a:bodyPr/>
          <a:lstStyle/>
          <a:p>
            <a:pPr eaLnBrk="1" fontAlgn="auto" hangingPunct="1">
              <a:spcAft>
                <a:spcPts val="0"/>
              </a:spcAft>
              <a:defRPr/>
            </a:pPr>
            <a:r>
              <a:rPr lang="en-US" dirty="0">
                <a:solidFill>
                  <a:schemeClr val="accent2"/>
                </a:solidFill>
              </a:rPr>
              <a:t>What’s a Systematic Review?</a:t>
            </a:r>
            <a:endParaRPr lang="en-US" dirty="0">
              <a:solidFill>
                <a:schemeClr val="accent1">
                  <a:satMod val="150000"/>
                </a:schemeClr>
              </a:solidFill>
            </a:endParaRPr>
          </a:p>
        </p:txBody>
      </p:sp>
      <p:sp>
        <p:nvSpPr>
          <p:cNvPr id="45058" name="Rectangle 3"/>
          <p:cNvSpPr>
            <a:spLocks noGrp="1" noChangeArrowheads="1"/>
          </p:cNvSpPr>
          <p:nvPr>
            <p:ph idx="1"/>
          </p:nvPr>
        </p:nvSpPr>
        <p:spPr/>
        <p:txBody>
          <a:bodyPr/>
          <a:lstStyle/>
          <a:p>
            <a:pPr eaLnBrk="1" hangingPunct="1">
              <a:buFontTx/>
              <a:buNone/>
            </a:pPr>
            <a:r>
              <a:rPr lang="en-US"/>
              <a:t>“A review of the evidence on a clearly formulated question that uses systematic and explicit methods to identify, select and critically appraise relevant primary research, and to extract and analyze data from the studies that are included in the review.”</a:t>
            </a:r>
          </a:p>
          <a:p>
            <a:pPr eaLnBrk="1" hangingPunct="1">
              <a:buFontTx/>
              <a:buNone/>
            </a:pPr>
            <a:r>
              <a:rPr lang="en-US"/>
              <a:t> 	                   </a:t>
            </a:r>
            <a:r>
              <a:rPr lang="en-US" sz="2400"/>
              <a:t>Cochrane Collaboration</a:t>
            </a:r>
            <a:endParaRPr lang="en-US"/>
          </a:p>
        </p:txBody>
      </p:sp>
      <p:sp>
        <p:nvSpPr>
          <p:cNvPr id="4" name="Slide Number Placeholder 3"/>
          <p:cNvSpPr>
            <a:spLocks noGrp="1"/>
          </p:cNvSpPr>
          <p:nvPr>
            <p:ph type="sldNum" sz="quarter" idx="12"/>
          </p:nvPr>
        </p:nvSpPr>
        <p:spPr/>
        <p:txBody>
          <a:bodyPr/>
          <a:lstStyle/>
          <a:p>
            <a:pPr>
              <a:defRPr/>
            </a:pPr>
            <a:fld id="{BA2D81DC-B232-4803-B9B6-AB559D48A1AE}"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228600"/>
            <a:ext cx="7772400" cy="1143000"/>
          </a:xfrm>
        </p:spPr>
        <p:txBody>
          <a:bodyPr/>
          <a:lstStyle/>
          <a:p>
            <a:pPr eaLnBrk="1" fontAlgn="auto" hangingPunct="1">
              <a:spcAft>
                <a:spcPts val="0"/>
              </a:spcAft>
              <a:defRPr/>
            </a:pPr>
            <a:r>
              <a:rPr lang="en-US">
                <a:solidFill>
                  <a:schemeClr val="accent2"/>
                </a:solidFill>
              </a:rPr>
              <a:t>…and meta-analysis?</a:t>
            </a:r>
            <a:endParaRPr lang="en-US">
              <a:solidFill>
                <a:schemeClr val="accent1">
                  <a:satMod val="150000"/>
                </a:schemeClr>
              </a:solidFill>
            </a:endParaRPr>
          </a:p>
        </p:txBody>
      </p:sp>
      <p:sp>
        <p:nvSpPr>
          <p:cNvPr id="47106" name="Rectangle 3"/>
          <p:cNvSpPr>
            <a:spLocks noGrp="1" noChangeArrowheads="1"/>
          </p:cNvSpPr>
          <p:nvPr>
            <p:ph idx="1"/>
          </p:nvPr>
        </p:nvSpPr>
        <p:spPr>
          <a:xfrm>
            <a:off x="609600" y="1676400"/>
            <a:ext cx="7924800" cy="3124200"/>
          </a:xfrm>
        </p:spPr>
        <p:txBody>
          <a:bodyPr/>
          <a:lstStyle/>
          <a:p>
            <a:pPr eaLnBrk="1" hangingPunct="1">
              <a:buFontTx/>
              <a:buNone/>
            </a:pPr>
            <a:r>
              <a:rPr lang="en-US"/>
              <a:t>	Statistical combination of &gt;= 2 studies to produce single estimate of effect of exposure</a:t>
            </a:r>
          </a:p>
          <a:p>
            <a:pPr eaLnBrk="1" hangingPunct="1">
              <a:buFontTx/>
              <a:buNone/>
            </a:pPr>
            <a:endParaRPr lang="en-US" sz="2800"/>
          </a:p>
          <a:p>
            <a:pPr eaLnBrk="1" hangingPunct="1">
              <a:buFontTx/>
              <a:buNone/>
            </a:pPr>
            <a:endParaRPr lang="en-US" sz="2800"/>
          </a:p>
        </p:txBody>
      </p:sp>
      <p:sp>
        <p:nvSpPr>
          <p:cNvPr id="4" name="Slide Number Placeholder 3"/>
          <p:cNvSpPr>
            <a:spLocks noGrp="1"/>
          </p:cNvSpPr>
          <p:nvPr>
            <p:ph type="sldNum" sz="quarter" idx="12"/>
          </p:nvPr>
        </p:nvSpPr>
        <p:spPr/>
        <p:txBody>
          <a:bodyPr/>
          <a:lstStyle/>
          <a:p>
            <a:pPr>
              <a:defRPr/>
            </a:pPr>
            <a:fld id="{92D6E1EE-DED6-4934-9E4B-928536A9E4F7}"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4"/>
          <p:cNvSpPr>
            <a:spLocks noGrp="1" noChangeArrowheads="1"/>
          </p:cNvSpPr>
          <p:nvPr>
            <p:ph type="title"/>
          </p:nvPr>
        </p:nvSpPr>
        <p:spPr>
          <a:xfrm>
            <a:off x="685800" y="152400"/>
            <a:ext cx="7772400" cy="990600"/>
          </a:xfrm>
        </p:spPr>
        <p:txBody>
          <a:bodyPr>
            <a:normAutofit fontScale="90000"/>
          </a:bodyPr>
          <a:lstStyle/>
          <a:p>
            <a:pPr eaLnBrk="1" fontAlgn="auto" hangingPunct="1">
              <a:spcAft>
                <a:spcPts val="0"/>
              </a:spcAft>
              <a:defRPr/>
            </a:pPr>
            <a:r>
              <a:rPr lang="en-US" sz="4000" dirty="0">
                <a:solidFill>
                  <a:schemeClr val="accent1">
                    <a:satMod val="150000"/>
                  </a:schemeClr>
                </a:solidFill>
              </a:rPr>
              <a:t>Differences between Narrative and Systematic Review</a:t>
            </a:r>
          </a:p>
        </p:txBody>
      </p:sp>
      <p:graphicFrame>
        <p:nvGraphicFramePr>
          <p:cNvPr id="114723" name="Group 35"/>
          <p:cNvGraphicFramePr>
            <a:graphicFrameLocks noGrp="1"/>
          </p:cNvGraphicFramePr>
          <p:nvPr>
            <p:ph type="tbl" idx="1"/>
          </p:nvPr>
        </p:nvGraphicFramePr>
        <p:xfrm>
          <a:off x="457200" y="1981200"/>
          <a:ext cx="8382000" cy="4321810"/>
        </p:xfrm>
        <a:graphic>
          <a:graphicData uri="http://schemas.openxmlformats.org/drawingml/2006/table">
            <a:tbl>
              <a:tblPr/>
              <a:tblGrid>
                <a:gridCol w="2136589">
                  <a:extLst>
                    <a:ext uri="{9D8B030D-6E8A-4147-A177-3AD203B41FA5}">
                      <a16:colId xmlns:a16="http://schemas.microsoft.com/office/drawing/2014/main" val="20000"/>
                    </a:ext>
                  </a:extLst>
                </a:gridCol>
                <a:gridCol w="2054411">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gridCol w="2095500">
                  <a:extLst>
                    <a:ext uri="{9D8B030D-6E8A-4147-A177-3AD203B41FA5}">
                      <a16:colId xmlns:a16="http://schemas.microsoft.com/office/drawing/2014/main" val="20003"/>
                    </a:ext>
                  </a:extLst>
                </a:gridCol>
              </a:tblGrid>
              <a:tr h="1060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MS PGothic"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9C0E05"/>
                          </a:solidFill>
                          <a:effectLst/>
                          <a:latin typeface="Arial" charset="0"/>
                          <a:ea typeface="MS PGothic" pitchFamily="34" charset="-128"/>
                        </a:rPr>
                        <a:t>Traditional review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9C0E05"/>
                          </a:solidFill>
                          <a:effectLst/>
                          <a:latin typeface="Arial" charset="0"/>
                          <a:ea typeface="MS PGothic" pitchFamily="34" charset="-128"/>
                        </a:rPr>
                        <a:t>Systematic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9C0E05"/>
                          </a:solidFill>
                          <a:effectLst/>
                          <a:latin typeface="Arial" charset="0"/>
                          <a:ea typeface="MS PGothic" pitchFamily="34" charset="-128"/>
                        </a:rPr>
                        <a:t>Review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9C0E05"/>
                          </a:solidFill>
                          <a:effectLst/>
                          <a:latin typeface="Arial" charset="0"/>
                          <a:ea typeface="MS PGothic" pitchFamily="34" charset="-128"/>
                        </a:rPr>
                        <a:t>Meta-analysis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49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9C0E05"/>
                          </a:solidFill>
                          <a:effectLst/>
                          <a:latin typeface="Arial" charset="0"/>
                          <a:ea typeface="MS PGothic" pitchFamily="34" charset="-128"/>
                        </a:rPr>
                        <a:t>Author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MS PGothic" pitchFamily="34" charset="-128"/>
                        </a:rPr>
                        <a:t>An individual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MS PGothic" pitchFamily="34" charset="-128"/>
                        </a:rPr>
                        <a:t>A team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MS PGothic" pitchFamily="34" charset="-128"/>
                        </a:rPr>
                        <a:t>A team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8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9C0E05"/>
                          </a:solidFill>
                          <a:effectLst/>
                          <a:latin typeface="Arial" charset="0"/>
                          <a:ea typeface="MS PGothic" pitchFamily="34" charset="-128"/>
                        </a:rPr>
                        <a:t>Search strategy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MS PGothic" pitchFamily="34" charset="-128"/>
                        </a:rPr>
                        <a:t>Individual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MS PGothic" pitchFamily="34" charset="-128"/>
                        </a:rPr>
                        <a:t>Based on a protocol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MS PGothic" pitchFamily="34" charset="-128"/>
                        </a:rPr>
                        <a:t>Based on a protocol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6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9C0E05"/>
                          </a:solidFill>
                          <a:effectLst/>
                          <a:latin typeface="Arial" charset="0"/>
                          <a:ea typeface="MS PGothic" pitchFamily="34" charset="-128"/>
                        </a:rPr>
                        <a:t>Summary Conclusion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MS PGothic" pitchFamily="34" charset="-128"/>
                        </a:rPr>
                        <a:t>Author’s judgement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MS PGothic" pitchFamily="34" charset="-128"/>
                        </a:rPr>
                        <a:t>Can be qualitative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MS PGothic" pitchFamily="34" charset="-128"/>
                        </a:rPr>
                        <a:t>Summary statistical techniques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a:defRPr/>
            </a:pPr>
            <a:fld id="{469E4577-5C0A-4AF7-BF77-FF4A38B7A43F}"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6978" name="Rectangle 6"/>
          <p:cNvSpPr>
            <a:spLocks noGrp="1" noChangeArrowheads="1"/>
          </p:cNvSpPr>
          <p:nvPr>
            <p:ph type="title" idx="4294967295"/>
          </p:nvPr>
        </p:nvSpPr>
        <p:spPr>
          <a:xfrm>
            <a:off x="0" y="152400"/>
            <a:ext cx="8229600" cy="990600"/>
          </a:xfrm>
        </p:spPr>
        <p:txBody>
          <a:bodyPr>
            <a:normAutofit fontScale="90000"/>
          </a:bodyPr>
          <a:lstStyle/>
          <a:p>
            <a:pPr eaLnBrk="1" fontAlgn="auto" hangingPunct="1">
              <a:spcAft>
                <a:spcPts val="0"/>
              </a:spcAft>
              <a:defRPr/>
            </a:pPr>
            <a:r>
              <a:rPr lang="en-US" sz="4000" dirty="0">
                <a:solidFill>
                  <a:schemeClr val="bg1"/>
                </a:solidFill>
              </a:rPr>
              <a:t>Cumulative Meta-analysis: A call for the need to incorporate into practice sooner</a:t>
            </a:r>
          </a:p>
        </p:txBody>
      </p:sp>
      <p:pic>
        <p:nvPicPr>
          <p:cNvPr id="52227" name="Picture 7"/>
          <p:cNvPicPr>
            <a:picLocks noChangeAspect="1" noChangeArrowheads="1"/>
          </p:cNvPicPr>
          <p:nvPr/>
        </p:nvPicPr>
        <p:blipFill>
          <a:blip r:embed="rId3"/>
          <a:srcRect/>
          <a:stretch>
            <a:fillRect/>
          </a:stretch>
        </p:blipFill>
        <p:spPr bwMode="auto">
          <a:xfrm>
            <a:off x="1208103" y="1268412"/>
            <a:ext cx="6858000" cy="5205413"/>
          </a:xfrm>
          <a:prstGeom prst="rect">
            <a:avLst/>
          </a:prstGeom>
          <a:noFill/>
          <a:ln w="9525">
            <a:noFill/>
            <a:miter lim="800000"/>
            <a:headEnd/>
            <a:tailEnd/>
          </a:ln>
        </p:spPr>
      </p:pic>
      <p:sp>
        <p:nvSpPr>
          <p:cNvPr id="52228" name="Text Box 8"/>
          <p:cNvSpPr txBox="1">
            <a:spLocks noChangeArrowheads="1"/>
          </p:cNvSpPr>
          <p:nvPr/>
        </p:nvSpPr>
        <p:spPr bwMode="auto">
          <a:xfrm>
            <a:off x="457200" y="6473825"/>
            <a:ext cx="4979988" cy="396875"/>
          </a:xfrm>
          <a:prstGeom prst="rect">
            <a:avLst/>
          </a:prstGeom>
          <a:noFill/>
          <a:ln w="9525">
            <a:noFill/>
            <a:miter lim="800000"/>
            <a:headEnd/>
            <a:tailEnd/>
          </a:ln>
        </p:spPr>
        <p:txBody>
          <a:bodyPr wrap="none">
            <a:spAutoFit/>
          </a:bodyPr>
          <a:lstStyle/>
          <a:p>
            <a:r>
              <a:rPr lang="en-US" sz="2000" b="1">
                <a:solidFill>
                  <a:schemeClr val="bg1"/>
                </a:solidFill>
                <a:latin typeface="Times New Roman" pitchFamily="18" charset="0"/>
              </a:rPr>
              <a:t>Antman EM et al: JAMA. 1992;268:240-248</a:t>
            </a:r>
          </a:p>
        </p:txBody>
      </p:sp>
      <p:sp>
        <p:nvSpPr>
          <p:cNvPr id="5" name="Slide Number Placeholder 4"/>
          <p:cNvSpPr>
            <a:spLocks noGrp="1"/>
          </p:cNvSpPr>
          <p:nvPr>
            <p:ph type="sldNum" sz="quarter" idx="12"/>
          </p:nvPr>
        </p:nvSpPr>
        <p:spPr/>
        <p:txBody>
          <a:bodyPr/>
          <a:lstStyle/>
          <a:p>
            <a:pPr>
              <a:defRPr/>
            </a:pPr>
            <a:fld id="{3C438445-0E89-4C78-B6B1-3DCD5934EB29}" type="slidenum">
              <a:rPr lang="en-US" smtClean="0"/>
              <a:pPr>
                <a:defRPr/>
              </a:pPr>
              <a:t>15</a:t>
            </a:fld>
            <a:endParaRPr lang="en-US"/>
          </a:p>
        </p:txBody>
      </p:sp>
      <p:sp>
        <p:nvSpPr>
          <p:cNvPr id="6" name="Rectangle 5"/>
          <p:cNvSpPr/>
          <p:nvPr/>
        </p:nvSpPr>
        <p:spPr>
          <a:xfrm>
            <a:off x="5791200" y="5257800"/>
            <a:ext cx="2286000" cy="83820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31800" y="457200"/>
            <a:ext cx="7772400" cy="762000"/>
          </a:xfrm>
        </p:spPr>
        <p:txBody>
          <a:bodyPr>
            <a:normAutofit fontScale="90000"/>
          </a:bodyPr>
          <a:lstStyle/>
          <a:p>
            <a:pPr algn="ctr" eaLnBrk="1" fontAlgn="auto" hangingPunct="1">
              <a:spcAft>
                <a:spcPts val="0"/>
              </a:spcAft>
              <a:defRPr/>
            </a:pPr>
            <a:r>
              <a:rPr lang="en-US" dirty="0">
                <a:solidFill>
                  <a:schemeClr val="accent1">
                    <a:satMod val="150000"/>
                  </a:schemeClr>
                </a:solidFill>
              </a:rPr>
              <a:t>Rapid growth </a:t>
            </a:r>
            <a:br>
              <a:rPr lang="en-US" dirty="0">
                <a:solidFill>
                  <a:schemeClr val="accent1">
                    <a:satMod val="150000"/>
                  </a:schemeClr>
                </a:solidFill>
              </a:rPr>
            </a:br>
            <a:endParaRPr lang="en-US" dirty="0">
              <a:solidFill>
                <a:schemeClr val="accent1">
                  <a:satMod val="150000"/>
                </a:schemeClr>
              </a:solidFill>
            </a:endParaRPr>
          </a:p>
        </p:txBody>
      </p:sp>
      <p:sp>
        <p:nvSpPr>
          <p:cNvPr id="54274" name="Rectangle 3"/>
          <p:cNvSpPr>
            <a:spLocks noGrp="1" noChangeArrowheads="1"/>
          </p:cNvSpPr>
          <p:nvPr>
            <p:ph idx="1"/>
          </p:nvPr>
        </p:nvSpPr>
        <p:spPr>
          <a:xfrm>
            <a:off x="609600" y="1676400"/>
            <a:ext cx="7772400" cy="4724400"/>
          </a:xfrm>
        </p:spPr>
        <p:txBody>
          <a:bodyPr/>
          <a:lstStyle/>
          <a:p>
            <a:pPr eaLnBrk="1" hangingPunct="1">
              <a:buFontTx/>
              <a:buNone/>
            </a:pPr>
            <a:r>
              <a:rPr lang="en-US" sz="2800" dirty="0"/>
              <a:t>	 </a:t>
            </a:r>
            <a:r>
              <a:rPr lang="en-US" sz="2800" dirty="0" err="1"/>
              <a:t>Pubmed</a:t>
            </a:r>
            <a:r>
              <a:rPr lang="en-US" sz="2800" dirty="0"/>
              <a:t> search </a:t>
            </a:r>
          </a:p>
          <a:p>
            <a:pPr eaLnBrk="1" hangingPunct="1">
              <a:buFontTx/>
              <a:buNone/>
            </a:pPr>
            <a:r>
              <a:rPr lang="en-US" sz="2800" dirty="0"/>
              <a:t>		on 07/08/11: </a:t>
            </a:r>
          </a:p>
          <a:p>
            <a:pPr eaLnBrk="1" hangingPunct="1">
              <a:buFontTx/>
              <a:buNone/>
            </a:pPr>
            <a:r>
              <a:rPr lang="en-US" sz="2800" dirty="0"/>
              <a:t>	 	Systematic review : 	</a:t>
            </a:r>
            <a:r>
              <a:rPr lang="en-US" sz="2800" b="1" dirty="0"/>
              <a:t>&gt; 1.6 million hits</a:t>
            </a:r>
            <a:r>
              <a:rPr lang="en-US" dirty="0"/>
              <a:t> </a:t>
            </a:r>
            <a:endParaRPr lang="en-US" sz="2800" dirty="0">
              <a:solidFill>
                <a:srgbClr val="9C0E05"/>
              </a:solidFill>
            </a:endParaRPr>
          </a:p>
          <a:p>
            <a:pPr lvl="1" eaLnBrk="1" hangingPunct="1">
              <a:buFontTx/>
              <a:buNone/>
            </a:pPr>
            <a:r>
              <a:rPr lang="en-US" dirty="0"/>
              <a:t>		Meta-analysis:		</a:t>
            </a:r>
            <a:r>
              <a:rPr lang="en-US" b="1" dirty="0"/>
              <a:t>48,747</a:t>
            </a:r>
          </a:p>
          <a:p>
            <a:pPr lvl="1" eaLnBrk="1" hangingPunct="1">
              <a:buFontTx/>
              <a:buNone/>
            </a:pPr>
            <a:endParaRPr lang="en-US" dirty="0"/>
          </a:p>
          <a:p>
            <a:pPr lvl="1" eaLnBrk="1" hangingPunct="1">
              <a:buFontTx/>
              <a:buNone/>
            </a:pPr>
            <a:r>
              <a:rPr lang="en-US" dirty="0"/>
              <a:t>		1/1/1990:</a:t>
            </a:r>
          </a:p>
          <a:p>
            <a:pPr lvl="1" eaLnBrk="1" hangingPunct="1">
              <a:buFontTx/>
              <a:buNone/>
            </a:pPr>
            <a:r>
              <a:rPr lang="en-US" dirty="0"/>
              <a:t>		Systematic review    </a:t>
            </a:r>
            <a:r>
              <a:rPr lang="en-US" b="1" dirty="0">
                <a:solidFill>
                  <a:srgbClr val="9C2220"/>
                </a:solidFill>
              </a:rPr>
              <a:t>300,994 hits</a:t>
            </a:r>
            <a:endParaRPr lang="en-US" dirty="0"/>
          </a:p>
          <a:p>
            <a:pPr lvl="1" eaLnBrk="1" hangingPunct="1">
              <a:buFontTx/>
              <a:buNone/>
            </a:pPr>
            <a:r>
              <a:rPr lang="en-US" dirty="0"/>
              <a:t>		Meta-analysis           845</a:t>
            </a:r>
          </a:p>
          <a:p>
            <a:pPr lvl="1" eaLnBrk="1" hangingPunct="1">
              <a:buFontTx/>
              <a:buNone/>
            </a:pPr>
            <a:endParaRPr lang="en-US" sz="2400" dirty="0"/>
          </a:p>
        </p:txBody>
      </p:sp>
      <p:sp>
        <p:nvSpPr>
          <p:cNvPr id="4" name="Slide Number Placeholder 3"/>
          <p:cNvSpPr>
            <a:spLocks noGrp="1"/>
          </p:cNvSpPr>
          <p:nvPr>
            <p:ph type="sldNum" sz="quarter" idx="12"/>
          </p:nvPr>
        </p:nvSpPr>
        <p:spPr/>
        <p:txBody>
          <a:bodyPr/>
          <a:lstStyle/>
          <a:p>
            <a:pPr>
              <a:defRPr/>
            </a:pPr>
            <a:fld id="{1910DB7F-EC56-4C6C-8162-C6F8D7168A6B}"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28600"/>
            <a:ext cx="7772400" cy="1143000"/>
          </a:xfrm>
        </p:spPr>
        <p:txBody>
          <a:bodyPr/>
          <a:lstStyle/>
          <a:p>
            <a:pPr algn="ctr" eaLnBrk="1" fontAlgn="auto" hangingPunct="1">
              <a:spcAft>
                <a:spcPts val="0"/>
              </a:spcAft>
              <a:defRPr/>
            </a:pPr>
            <a:r>
              <a:rPr lang="en-US" dirty="0">
                <a:solidFill>
                  <a:schemeClr val="accent2"/>
                </a:solidFill>
              </a:rPr>
              <a:t>Systematic review</a:t>
            </a:r>
            <a:endParaRPr lang="en-US" dirty="0">
              <a:solidFill>
                <a:schemeClr val="accent1">
                  <a:satMod val="150000"/>
                </a:schemeClr>
              </a:solidFill>
            </a:endParaRPr>
          </a:p>
        </p:txBody>
      </p:sp>
      <p:sp>
        <p:nvSpPr>
          <p:cNvPr id="55298" name="Rectangle 3"/>
          <p:cNvSpPr>
            <a:spLocks noGrp="1" noChangeArrowheads="1"/>
          </p:cNvSpPr>
          <p:nvPr>
            <p:ph idx="1"/>
          </p:nvPr>
        </p:nvSpPr>
        <p:spPr>
          <a:xfrm>
            <a:off x="533400" y="1676400"/>
            <a:ext cx="7772400" cy="4114800"/>
          </a:xfrm>
        </p:spPr>
        <p:txBody>
          <a:bodyPr/>
          <a:lstStyle/>
          <a:p>
            <a:pPr eaLnBrk="1" hangingPunct="1">
              <a:buFontTx/>
              <a:buNone/>
            </a:pPr>
            <a:r>
              <a:rPr lang="en-US" sz="2800"/>
              <a:t>Driven by evidence-based medicine movement and Cochrane collaboration</a:t>
            </a:r>
          </a:p>
          <a:p>
            <a:pPr eaLnBrk="1" hangingPunct="1">
              <a:buFontTx/>
              <a:buNone/>
            </a:pPr>
            <a:endParaRPr lang="en-US" sz="2800"/>
          </a:p>
          <a:p>
            <a:pPr eaLnBrk="1" hangingPunct="1">
              <a:buFontTx/>
              <a:buNone/>
            </a:pPr>
            <a:r>
              <a:rPr lang="en-US" sz="2800"/>
              <a:t>Advantages:</a:t>
            </a:r>
          </a:p>
          <a:p>
            <a:pPr lvl="1" eaLnBrk="1" hangingPunct="1">
              <a:buFontTx/>
              <a:buNone/>
            </a:pPr>
            <a:r>
              <a:rPr lang="en-US" sz="2400"/>
              <a:t>Reduces bias</a:t>
            </a:r>
          </a:p>
          <a:p>
            <a:pPr lvl="1" eaLnBrk="1" hangingPunct="1">
              <a:buFontTx/>
              <a:buNone/>
            </a:pPr>
            <a:r>
              <a:rPr lang="en-US" sz="2400"/>
              <a:t>Replicable</a:t>
            </a:r>
          </a:p>
          <a:p>
            <a:pPr lvl="1" eaLnBrk="1" hangingPunct="1">
              <a:buFontTx/>
              <a:buNone/>
            </a:pPr>
            <a:r>
              <a:rPr lang="en-US" sz="2400"/>
              <a:t>Resolves controversy between conflicting findings</a:t>
            </a:r>
          </a:p>
          <a:p>
            <a:pPr lvl="1" eaLnBrk="1" hangingPunct="1">
              <a:buFontTx/>
              <a:buNone/>
            </a:pPr>
            <a:r>
              <a:rPr lang="en-US" sz="2400"/>
              <a:t>Provides reliable basis for decision making</a:t>
            </a:r>
          </a:p>
        </p:txBody>
      </p:sp>
      <p:sp>
        <p:nvSpPr>
          <p:cNvPr id="4" name="Slide Number Placeholder 3"/>
          <p:cNvSpPr>
            <a:spLocks noGrp="1"/>
          </p:cNvSpPr>
          <p:nvPr>
            <p:ph type="sldNum" sz="quarter" idx="12"/>
          </p:nvPr>
        </p:nvSpPr>
        <p:spPr/>
        <p:txBody>
          <a:bodyPr/>
          <a:lstStyle/>
          <a:p>
            <a:pPr>
              <a:defRPr/>
            </a:pPr>
            <a:fld id="{B977A5AC-4E78-4344-B80A-1122ABED8110}"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1600200"/>
          </a:xfrm>
        </p:spPr>
        <p:txBody>
          <a:bodyPr/>
          <a:lstStyle/>
          <a:p>
            <a:pPr eaLnBrk="1" fontAlgn="auto" hangingPunct="1">
              <a:spcAft>
                <a:spcPts val="0"/>
              </a:spcAft>
              <a:defRPr/>
            </a:pPr>
            <a:r>
              <a:rPr lang="en-US" dirty="0">
                <a:solidFill>
                  <a:schemeClr val="accent2"/>
                </a:solidFill>
              </a:rPr>
              <a:t>The Cochrane Collaboration</a:t>
            </a:r>
            <a:br>
              <a:rPr lang="en-US" dirty="0">
                <a:solidFill>
                  <a:schemeClr val="accent2"/>
                </a:solidFill>
              </a:rPr>
            </a:br>
            <a:r>
              <a:rPr lang="en-US" dirty="0">
                <a:solidFill>
                  <a:schemeClr val="accent2"/>
                </a:solidFill>
              </a:rPr>
              <a:t> </a:t>
            </a:r>
            <a:r>
              <a:rPr lang="en-US" sz="3200" dirty="0">
                <a:solidFill>
                  <a:schemeClr val="accent2"/>
                </a:solidFill>
              </a:rPr>
              <a:t>International systematic review initiative</a:t>
            </a:r>
            <a:endParaRPr lang="en-US" dirty="0">
              <a:solidFill>
                <a:schemeClr val="accent1">
                  <a:satMod val="150000"/>
                </a:schemeClr>
              </a:solidFill>
            </a:endParaRPr>
          </a:p>
        </p:txBody>
      </p:sp>
      <p:sp>
        <p:nvSpPr>
          <p:cNvPr id="57346" name="Rectangle 3"/>
          <p:cNvSpPr>
            <a:spLocks noGrp="1" noChangeArrowheads="1"/>
          </p:cNvSpPr>
          <p:nvPr>
            <p:ph idx="1"/>
          </p:nvPr>
        </p:nvSpPr>
        <p:spPr>
          <a:xfrm>
            <a:off x="685800" y="2133600"/>
            <a:ext cx="4724400" cy="3505200"/>
          </a:xfrm>
        </p:spPr>
        <p:txBody>
          <a:bodyPr/>
          <a:lstStyle/>
          <a:p>
            <a:pPr eaLnBrk="1" hangingPunct="1">
              <a:lnSpc>
                <a:spcPct val="90000"/>
              </a:lnSpc>
            </a:pPr>
            <a:r>
              <a:rPr lang="en-US" sz="2800"/>
              <a:t>Archie Cochrane’s vision led to the opening of the first Cochrane centre (in Oxford, UK) in 1992 and the founding of the </a:t>
            </a:r>
            <a:r>
              <a:rPr lang="en-US" sz="2800" b="1"/>
              <a:t>Cochrane Collaboration</a:t>
            </a:r>
            <a:r>
              <a:rPr lang="en-US" sz="2800"/>
              <a:t> in 1993</a:t>
            </a:r>
            <a:endParaRPr lang="en-US" sz="2000">
              <a:solidFill>
                <a:srgbClr val="08080C"/>
              </a:solidFill>
            </a:endParaRPr>
          </a:p>
        </p:txBody>
      </p:sp>
      <p:sp>
        <p:nvSpPr>
          <p:cNvPr id="57347" name="Rectangle 4"/>
          <p:cNvSpPr>
            <a:spLocks noChangeArrowheads="1"/>
          </p:cNvSpPr>
          <p:nvPr/>
        </p:nvSpPr>
        <p:spPr bwMode="auto">
          <a:xfrm>
            <a:off x="1600200" y="6248400"/>
            <a:ext cx="5951538" cy="396875"/>
          </a:xfrm>
          <a:prstGeom prst="rect">
            <a:avLst/>
          </a:prstGeom>
          <a:noFill/>
          <a:ln w="9525">
            <a:noFill/>
            <a:miter lim="800000"/>
            <a:headEnd/>
            <a:tailEnd/>
          </a:ln>
        </p:spPr>
        <p:txBody>
          <a:bodyPr>
            <a:spAutoFit/>
          </a:bodyPr>
          <a:lstStyle/>
          <a:p>
            <a:r>
              <a:rPr lang="en-US" sz="2000">
                <a:latin typeface="Times New Roman" pitchFamily="18" charset="0"/>
              </a:rPr>
              <a:t>Source: http://www.cochrane.org/cochrane/archieco.htm</a:t>
            </a:r>
          </a:p>
        </p:txBody>
      </p:sp>
      <p:pic>
        <p:nvPicPr>
          <p:cNvPr id="57348" name="Picture 5" descr="cclogo"/>
          <p:cNvPicPr>
            <a:picLocks noChangeAspect="1" noChangeArrowheads="1"/>
          </p:cNvPicPr>
          <p:nvPr/>
        </p:nvPicPr>
        <p:blipFill>
          <a:blip r:embed="rId3"/>
          <a:srcRect/>
          <a:stretch>
            <a:fillRect/>
          </a:stretch>
        </p:blipFill>
        <p:spPr bwMode="auto">
          <a:xfrm>
            <a:off x="5791200" y="2209800"/>
            <a:ext cx="2930525" cy="32766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3DF837CD-9A4F-4BB9-88A2-7B80FBCE8102}"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152400"/>
            <a:ext cx="7772400" cy="1143000"/>
          </a:xfrm>
        </p:spPr>
        <p:txBody>
          <a:bodyPr>
            <a:normAutofit fontScale="90000"/>
          </a:bodyPr>
          <a:lstStyle/>
          <a:p>
            <a:pPr eaLnBrk="1" fontAlgn="auto" hangingPunct="1">
              <a:spcAft>
                <a:spcPts val="0"/>
              </a:spcAft>
              <a:defRPr/>
            </a:pPr>
            <a:r>
              <a:rPr lang="en-US" dirty="0">
                <a:solidFill>
                  <a:schemeClr val="accent2"/>
                </a:solidFill>
              </a:rPr>
              <a:t>Resources required for systematic reviewing</a:t>
            </a:r>
            <a:endParaRPr lang="en-US" dirty="0">
              <a:solidFill>
                <a:schemeClr val="accent1">
                  <a:satMod val="150000"/>
                </a:schemeClr>
              </a:solidFill>
            </a:endParaRPr>
          </a:p>
        </p:txBody>
      </p:sp>
      <p:sp>
        <p:nvSpPr>
          <p:cNvPr id="59394" name="Rectangle 3"/>
          <p:cNvSpPr>
            <a:spLocks noGrp="1" noChangeArrowheads="1"/>
          </p:cNvSpPr>
          <p:nvPr>
            <p:ph idx="1"/>
          </p:nvPr>
        </p:nvSpPr>
        <p:spPr>
          <a:xfrm>
            <a:off x="609600" y="2209800"/>
            <a:ext cx="7772400" cy="3200400"/>
          </a:xfrm>
        </p:spPr>
        <p:txBody>
          <a:bodyPr/>
          <a:lstStyle/>
          <a:p>
            <a:pPr eaLnBrk="1" hangingPunct="1">
              <a:buFontTx/>
              <a:buNone/>
            </a:pPr>
            <a:r>
              <a:rPr lang="en-US" dirty="0"/>
              <a:t>Can be time consuming</a:t>
            </a:r>
          </a:p>
          <a:p>
            <a:pPr eaLnBrk="1" hangingPunct="1">
              <a:buFontTx/>
              <a:buNone/>
            </a:pPr>
            <a:r>
              <a:rPr lang="en-US" dirty="0"/>
              <a:t>Team science (to reduce bias)</a:t>
            </a:r>
          </a:p>
          <a:p>
            <a:pPr eaLnBrk="1" hangingPunct="1">
              <a:buFontTx/>
              <a:buNone/>
            </a:pPr>
            <a:r>
              <a:rPr lang="en-US" dirty="0"/>
              <a:t>Bibliographic software (e.g. Endnote)</a:t>
            </a:r>
          </a:p>
          <a:p>
            <a:pPr eaLnBrk="1" hangingPunct="1">
              <a:buFontTx/>
              <a:buNone/>
            </a:pPr>
            <a:r>
              <a:rPr lang="en-US" dirty="0"/>
              <a:t>Statistical software (</a:t>
            </a:r>
            <a:r>
              <a:rPr lang="en-US" dirty="0" err="1"/>
              <a:t>STATA,others</a:t>
            </a:r>
            <a:r>
              <a:rPr lang="en-US" dirty="0"/>
              <a:t>)</a:t>
            </a:r>
          </a:p>
        </p:txBody>
      </p:sp>
      <p:sp>
        <p:nvSpPr>
          <p:cNvPr id="4" name="Slide Number Placeholder 3"/>
          <p:cNvSpPr>
            <a:spLocks noGrp="1"/>
          </p:cNvSpPr>
          <p:nvPr>
            <p:ph type="sldNum" sz="quarter" idx="12"/>
          </p:nvPr>
        </p:nvSpPr>
        <p:spPr/>
        <p:txBody>
          <a:bodyPr/>
          <a:lstStyle/>
          <a:p>
            <a:pPr>
              <a:defRPr/>
            </a:pPr>
            <a:fld id="{4D710918-E6D1-4F1B-9E7E-3D54FD55AD20}"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algn="ctr" eaLnBrk="1" fontAlgn="auto" hangingPunct="1">
              <a:spcAft>
                <a:spcPts val="0"/>
              </a:spcAft>
              <a:defRPr/>
            </a:pPr>
            <a:r>
              <a:rPr lang="en-US" dirty="0">
                <a:solidFill>
                  <a:schemeClr val="accent1">
                    <a:satMod val="150000"/>
                  </a:schemeClr>
                </a:solidFill>
              </a:rPr>
              <a:t>Today’s Agenda</a:t>
            </a:r>
          </a:p>
        </p:txBody>
      </p:sp>
      <p:sp>
        <p:nvSpPr>
          <p:cNvPr id="34818" name="Rectangle 3"/>
          <p:cNvSpPr>
            <a:spLocks noGrp="1" noChangeArrowheads="1"/>
          </p:cNvSpPr>
          <p:nvPr>
            <p:ph idx="1"/>
          </p:nvPr>
        </p:nvSpPr>
        <p:spPr>
          <a:xfrm>
            <a:off x="341312" y="1605694"/>
            <a:ext cx="8650288" cy="4976813"/>
          </a:xfrm>
        </p:spPr>
        <p:txBody>
          <a:bodyPr/>
          <a:lstStyle/>
          <a:p>
            <a:pPr eaLnBrk="1" hangingPunct="1"/>
            <a:r>
              <a:rPr lang="en-US" sz="4000" dirty="0"/>
              <a:t>Where does meta-analysis lie in the spectrum of research ?</a:t>
            </a:r>
          </a:p>
          <a:p>
            <a:pPr lvl="1" eaLnBrk="1" hangingPunct="1"/>
            <a:r>
              <a:rPr lang="en-US" sz="3600" dirty="0"/>
              <a:t>What’s being said about Meta-analysis ?</a:t>
            </a:r>
          </a:p>
          <a:p>
            <a:pPr eaLnBrk="1" hangingPunct="1"/>
            <a:r>
              <a:rPr lang="en-US" sz="4000" dirty="0"/>
              <a:t>Narrative Review vs Systematic Review</a:t>
            </a:r>
          </a:p>
          <a:p>
            <a:pPr eaLnBrk="1" hangingPunct="1"/>
            <a:r>
              <a:rPr lang="en-US" sz="4000" dirty="0"/>
              <a:t>Steps to conduct a systematic review</a:t>
            </a:r>
          </a:p>
        </p:txBody>
      </p:sp>
      <p:sp>
        <p:nvSpPr>
          <p:cNvPr id="4" name="Slide Number Placeholder 3"/>
          <p:cNvSpPr>
            <a:spLocks noGrp="1"/>
          </p:cNvSpPr>
          <p:nvPr>
            <p:ph type="sldNum" sz="quarter" idx="12"/>
          </p:nvPr>
        </p:nvSpPr>
        <p:spPr/>
        <p:txBody>
          <a:bodyPr/>
          <a:lstStyle/>
          <a:p>
            <a:pPr>
              <a:defRPr/>
            </a:pPr>
            <a:fld id="{841D0CE5-2518-463F-AD08-031DD74969F1}"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Oval 2"/>
          <p:cNvSpPr>
            <a:spLocks noChangeArrowheads="1"/>
          </p:cNvSpPr>
          <p:nvPr/>
        </p:nvSpPr>
        <p:spPr bwMode="auto">
          <a:xfrm>
            <a:off x="2057400" y="1219200"/>
            <a:ext cx="4724400" cy="4343400"/>
          </a:xfrm>
          <a:prstGeom prst="ellipse">
            <a:avLst/>
          </a:prstGeom>
          <a:solidFill>
            <a:schemeClr val="accent2"/>
          </a:solidFill>
          <a:ln w="9525">
            <a:solidFill>
              <a:schemeClr val="tx1"/>
            </a:solidFill>
            <a:round/>
            <a:headEnd/>
            <a:tailEnd/>
          </a:ln>
        </p:spPr>
        <p:txBody>
          <a:bodyPr wrap="none" anchor="ctr"/>
          <a:lstStyle/>
          <a:p>
            <a:pPr eaLnBrk="0" hangingPunct="0"/>
            <a:endParaRPr lang="en-US"/>
          </a:p>
        </p:txBody>
      </p:sp>
      <p:sp>
        <p:nvSpPr>
          <p:cNvPr id="61442" name="Oval 3"/>
          <p:cNvSpPr>
            <a:spLocks noChangeArrowheads="1"/>
          </p:cNvSpPr>
          <p:nvPr/>
        </p:nvSpPr>
        <p:spPr bwMode="auto">
          <a:xfrm>
            <a:off x="4343400" y="533400"/>
            <a:ext cx="2438400" cy="2286000"/>
          </a:xfrm>
          <a:prstGeom prst="ellipse">
            <a:avLst/>
          </a:prstGeom>
          <a:solidFill>
            <a:schemeClr val="folHlink"/>
          </a:solidFill>
          <a:ln w="9525">
            <a:solidFill>
              <a:schemeClr val="tx1"/>
            </a:solidFill>
            <a:round/>
            <a:headEnd/>
            <a:tailEnd/>
          </a:ln>
        </p:spPr>
        <p:txBody>
          <a:bodyPr wrap="none" anchor="ctr"/>
          <a:lstStyle/>
          <a:p>
            <a:pPr eaLnBrk="0" hangingPunct="0"/>
            <a:endParaRPr lang="en-US"/>
          </a:p>
        </p:txBody>
      </p:sp>
      <p:sp>
        <p:nvSpPr>
          <p:cNvPr id="61443" name="Rectangle 4"/>
          <p:cNvSpPr>
            <a:spLocks noChangeArrowheads="1"/>
          </p:cNvSpPr>
          <p:nvPr/>
        </p:nvSpPr>
        <p:spPr bwMode="auto">
          <a:xfrm>
            <a:off x="533400" y="5791200"/>
            <a:ext cx="6705600" cy="838200"/>
          </a:xfrm>
          <a:prstGeom prst="rect">
            <a:avLst/>
          </a:prstGeom>
          <a:solidFill>
            <a:schemeClr val="bg1"/>
          </a:solidFill>
          <a:ln w="9525">
            <a:noFill/>
            <a:miter lim="800000"/>
            <a:headEnd/>
            <a:tailEnd/>
          </a:ln>
        </p:spPr>
        <p:txBody>
          <a:bodyPr wrap="none" anchor="ctr"/>
          <a:lstStyle/>
          <a:p>
            <a:r>
              <a:rPr lang="en-US">
                <a:latin typeface="ヒラギノ角ゴ Pro W3"/>
              </a:rPr>
              <a:t>*IPD= individual participant data</a:t>
            </a:r>
            <a:endParaRPr lang="en-US" sz="4400">
              <a:solidFill>
                <a:srgbClr val="000000"/>
              </a:solidFill>
            </a:endParaRPr>
          </a:p>
        </p:txBody>
      </p:sp>
      <p:sp>
        <p:nvSpPr>
          <p:cNvPr id="61444" name="Rectangle 5"/>
          <p:cNvSpPr>
            <a:spLocks noChangeArrowheads="1"/>
          </p:cNvSpPr>
          <p:nvPr/>
        </p:nvSpPr>
        <p:spPr bwMode="auto">
          <a:xfrm>
            <a:off x="2362200" y="3124200"/>
            <a:ext cx="4038600" cy="838200"/>
          </a:xfrm>
          <a:prstGeom prst="rect">
            <a:avLst/>
          </a:prstGeom>
          <a:solidFill>
            <a:schemeClr val="accent2"/>
          </a:solidFill>
          <a:ln w="9525">
            <a:noFill/>
            <a:miter lim="800000"/>
            <a:headEnd/>
            <a:tailEnd/>
          </a:ln>
        </p:spPr>
        <p:txBody>
          <a:bodyPr wrap="none" anchor="ctr"/>
          <a:lstStyle/>
          <a:p>
            <a:pPr algn="ctr"/>
            <a:r>
              <a:rPr lang="en-US">
                <a:solidFill>
                  <a:srgbClr val="000000"/>
                </a:solidFill>
              </a:rPr>
              <a:t>Systematic reviews</a:t>
            </a:r>
          </a:p>
        </p:txBody>
      </p:sp>
      <p:sp>
        <p:nvSpPr>
          <p:cNvPr id="61445" name="Rectangle 6"/>
          <p:cNvSpPr>
            <a:spLocks noChangeArrowheads="1"/>
          </p:cNvSpPr>
          <p:nvPr/>
        </p:nvSpPr>
        <p:spPr bwMode="auto">
          <a:xfrm>
            <a:off x="4800600" y="1066800"/>
            <a:ext cx="1524000" cy="381000"/>
          </a:xfrm>
          <a:prstGeom prst="rect">
            <a:avLst/>
          </a:prstGeom>
          <a:solidFill>
            <a:schemeClr val="folHlink"/>
          </a:solidFill>
          <a:ln w="9525">
            <a:noFill/>
            <a:miter lim="800000"/>
            <a:headEnd/>
            <a:tailEnd/>
          </a:ln>
        </p:spPr>
        <p:txBody>
          <a:bodyPr wrap="none" anchor="ctr"/>
          <a:lstStyle/>
          <a:p>
            <a:pPr algn="ctr"/>
            <a:r>
              <a:rPr lang="en-US">
                <a:solidFill>
                  <a:srgbClr val="000000"/>
                </a:solidFill>
              </a:rPr>
              <a:t>Meta-analyses</a:t>
            </a:r>
          </a:p>
        </p:txBody>
      </p:sp>
      <p:sp>
        <p:nvSpPr>
          <p:cNvPr id="61446" name="Oval 7"/>
          <p:cNvSpPr>
            <a:spLocks noChangeArrowheads="1"/>
          </p:cNvSpPr>
          <p:nvPr/>
        </p:nvSpPr>
        <p:spPr bwMode="auto">
          <a:xfrm>
            <a:off x="5715000" y="1600200"/>
            <a:ext cx="838200" cy="609600"/>
          </a:xfrm>
          <a:prstGeom prst="ellipse">
            <a:avLst/>
          </a:prstGeom>
          <a:solidFill>
            <a:schemeClr val="accent1"/>
          </a:solidFill>
          <a:ln w="9525">
            <a:solidFill>
              <a:schemeClr val="tx1"/>
            </a:solidFill>
            <a:round/>
            <a:headEnd/>
            <a:tailEnd/>
          </a:ln>
        </p:spPr>
        <p:txBody>
          <a:bodyPr wrap="none" anchor="ctr"/>
          <a:lstStyle/>
          <a:p>
            <a:pPr algn="ctr" eaLnBrk="0" hangingPunct="0"/>
            <a:r>
              <a:rPr lang="en-US">
                <a:latin typeface="Times New Roman" pitchFamily="18" charset="0"/>
              </a:rPr>
              <a:t>IPD*</a:t>
            </a:r>
          </a:p>
        </p:txBody>
      </p:sp>
      <p:sp>
        <p:nvSpPr>
          <p:cNvPr id="8" name="Slide Number Placeholder 7"/>
          <p:cNvSpPr>
            <a:spLocks noGrp="1"/>
          </p:cNvSpPr>
          <p:nvPr>
            <p:ph type="sldNum" sz="quarter" idx="12"/>
          </p:nvPr>
        </p:nvSpPr>
        <p:spPr/>
        <p:txBody>
          <a:bodyPr/>
          <a:lstStyle/>
          <a:p>
            <a:pPr>
              <a:defRPr/>
            </a:pPr>
            <a:fld id="{F8FAA6B1-4902-4983-92D3-958F43D7DE91}" type="slidenum">
              <a:rPr lang="en-US" smtClean="0"/>
              <a:pPr>
                <a:defRPr/>
              </a:pPr>
              <a:t>20</a:t>
            </a:fld>
            <a:endParaRPr 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64C7D2-3F8F-47B9-A56D-16704AD3B90E}"/>
              </a:ext>
            </a:extLst>
          </p:cNvPr>
          <p:cNvSpPr>
            <a:spLocks noGrp="1"/>
          </p:cNvSpPr>
          <p:nvPr>
            <p:ph type="title"/>
          </p:nvPr>
        </p:nvSpPr>
        <p:spPr/>
        <p:txBody>
          <a:bodyPr>
            <a:normAutofit fontScale="90000"/>
          </a:bodyPr>
          <a:lstStyle/>
          <a:p>
            <a:r>
              <a:rPr lang="en-US" dirty="0"/>
              <a:t>Example of an Individual Patient Level Data Study</a:t>
            </a:r>
          </a:p>
        </p:txBody>
      </p:sp>
      <p:sp>
        <p:nvSpPr>
          <p:cNvPr id="8" name="Content Placeholder 7">
            <a:extLst>
              <a:ext uri="{FF2B5EF4-FFF2-40B4-BE49-F238E27FC236}">
                <a16:creationId xmlns:a16="http://schemas.microsoft.com/office/drawing/2014/main" id="{664FD28E-C997-44B1-AD6C-F5DC541814A4}"/>
              </a:ext>
            </a:extLst>
          </p:cNvPr>
          <p:cNvSpPr>
            <a:spLocks noGrp="1"/>
          </p:cNvSpPr>
          <p:nvPr>
            <p:ph idx="1"/>
          </p:nvPr>
        </p:nvSpPr>
        <p:spPr>
          <a:xfrm>
            <a:off x="435746" y="1851025"/>
            <a:ext cx="8251054" cy="4625975"/>
          </a:xfrm>
        </p:spPr>
        <p:txBody>
          <a:bodyPr/>
          <a:lstStyle/>
          <a:p>
            <a:r>
              <a:rPr lang="en-US" b="1" dirty="0"/>
              <a:t>Outcomes of Coronary Artery Bypass Graft Surgery Versus Drug-Eluting Stents in Older Adults</a:t>
            </a:r>
          </a:p>
          <a:p>
            <a:pPr marL="119062" indent="0">
              <a:buNone/>
            </a:pPr>
            <a:endParaRPr lang="en-US" b="1" dirty="0"/>
          </a:p>
          <a:p>
            <a:r>
              <a:rPr lang="en-US" dirty="0"/>
              <a:t>http://www.acc.org/latest-in-cardiology/articles/2017/08/17/15/27/outcomes-of-cabg-surgery-versus-drug-eluting-stents-in-older-adults</a:t>
            </a:r>
          </a:p>
        </p:txBody>
      </p:sp>
      <p:sp>
        <p:nvSpPr>
          <p:cNvPr id="2" name="Slide Number Placeholder 1">
            <a:extLst>
              <a:ext uri="{FF2B5EF4-FFF2-40B4-BE49-F238E27FC236}">
                <a16:creationId xmlns:a16="http://schemas.microsoft.com/office/drawing/2014/main" id="{A76592A9-456A-4351-B5E9-56A58F323BAC}"/>
              </a:ext>
            </a:extLst>
          </p:cNvPr>
          <p:cNvSpPr>
            <a:spLocks noGrp="1"/>
          </p:cNvSpPr>
          <p:nvPr>
            <p:ph type="sldNum" sz="quarter" idx="12"/>
          </p:nvPr>
        </p:nvSpPr>
        <p:spPr/>
        <p:txBody>
          <a:bodyPr/>
          <a:lstStyle/>
          <a:p>
            <a:pPr>
              <a:defRPr/>
            </a:pPr>
            <a:fld id="{3883003C-1CB1-4E85-A366-969A01EA4F4E}" type="slidenum">
              <a:rPr lang="en-US" smtClean="0"/>
              <a:pPr>
                <a:defRPr/>
              </a:pPr>
              <a:t>21</a:t>
            </a:fld>
            <a:endParaRPr lang="en-US"/>
          </a:p>
        </p:txBody>
      </p:sp>
    </p:spTree>
    <p:extLst>
      <p:ext uri="{BB962C8B-B14F-4D97-AF65-F5344CB8AC3E}">
        <p14:creationId xmlns:p14="http://schemas.microsoft.com/office/powerpoint/2010/main" val="3687468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20624"/>
            <a:ext cx="8013192" cy="1636776"/>
          </a:xfrm>
        </p:spPr>
        <p:txBody>
          <a:bodyPr/>
          <a:lstStyle/>
          <a:p>
            <a:pPr eaLnBrk="1" fontAlgn="auto" hangingPunct="1">
              <a:spcAft>
                <a:spcPts val="0"/>
              </a:spcAft>
              <a:defRPr/>
            </a:pPr>
            <a:r>
              <a:rPr lang="en-US" dirty="0">
                <a:solidFill>
                  <a:schemeClr val="accent1">
                    <a:satMod val="150000"/>
                  </a:schemeClr>
                </a:solidFill>
              </a:rPr>
              <a:t>Think of it as THREE PARTS</a:t>
            </a:r>
          </a:p>
        </p:txBody>
      </p:sp>
      <p:sp>
        <p:nvSpPr>
          <p:cNvPr id="63490" name="Text Placeholder 2"/>
          <p:cNvSpPr>
            <a:spLocks noGrp="1"/>
          </p:cNvSpPr>
          <p:nvPr>
            <p:ph type="body" idx="1"/>
          </p:nvPr>
        </p:nvSpPr>
        <p:spPr>
          <a:xfrm>
            <a:off x="749808" y="3276600"/>
            <a:ext cx="8021638" cy="1981200"/>
          </a:xfrm>
          <a:ln>
            <a:solidFill>
              <a:schemeClr val="tx1"/>
            </a:solidFill>
          </a:ln>
        </p:spPr>
        <p:txBody>
          <a:bodyPr/>
          <a:lstStyle/>
          <a:p>
            <a:pPr marL="457200" indent="-457200" eaLnBrk="1" hangingPunct="1">
              <a:buFont typeface="Wingdings 2" pitchFamily="18" charset="2"/>
              <a:buAutoNum type="arabicPeriod"/>
            </a:pPr>
            <a:r>
              <a:rPr lang="en-US" sz="2800">
                <a:solidFill>
                  <a:schemeClr val="tx1"/>
                </a:solidFill>
              </a:rPr>
              <a:t>APPROPRIATE GATHERING !</a:t>
            </a:r>
          </a:p>
          <a:p>
            <a:pPr marL="457200" indent="-457200" eaLnBrk="1" hangingPunct="1">
              <a:buFont typeface="Wingdings 2" pitchFamily="18" charset="2"/>
              <a:buAutoNum type="arabicPeriod"/>
            </a:pPr>
            <a:r>
              <a:rPr lang="en-US" sz="2800">
                <a:solidFill>
                  <a:schemeClr val="tx1"/>
                </a:solidFill>
              </a:rPr>
              <a:t>STATISTICAL ANALYSIS</a:t>
            </a:r>
          </a:p>
          <a:p>
            <a:pPr marL="457200" indent="-457200" eaLnBrk="1" hangingPunct="1">
              <a:buFont typeface="Wingdings 2" pitchFamily="18" charset="2"/>
              <a:buAutoNum type="arabicPeriod"/>
            </a:pPr>
            <a:r>
              <a:rPr lang="en-US" sz="2800">
                <a:solidFill>
                  <a:schemeClr val="tx1"/>
                </a:solidFill>
              </a:rPr>
              <a:t>INTERPRETATION</a:t>
            </a:r>
          </a:p>
        </p:txBody>
      </p:sp>
      <p:sp>
        <p:nvSpPr>
          <p:cNvPr id="4" name="Slide Number Placeholder 3"/>
          <p:cNvSpPr>
            <a:spLocks noGrp="1"/>
          </p:cNvSpPr>
          <p:nvPr>
            <p:ph type="sldNum" sz="quarter" idx="12"/>
          </p:nvPr>
        </p:nvSpPr>
        <p:spPr/>
        <p:txBody>
          <a:bodyPr/>
          <a:lstStyle/>
          <a:p>
            <a:pPr>
              <a:defRPr/>
            </a:pPr>
            <a:fld id="{12AA2EA3-40A7-4E2A-87A3-B1244206DDE6}"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2"/>
          <p:cNvSpPr txBox="1">
            <a:spLocks noChangeArrowheads="1"/>
          </p:cNvSpPr>
          <p:nvPr/>
        </p:nvSpPr>
        <p:spPr bwMode="auto">
          <a:xfrm>
            <a:off x="990600" y="1676400"/>
            <a:ext cx="3886200" cy="457200"/>
          </a:xfrm>
          <a:prstGeom prst="rect">
            <a:avLst/>
          </a:prstGeom>
          <a:noFill/>
          <a:ln w="9525">
            <a:noFill/>
            <a:miter lim="800000"/>
            <a:headEnd/>
            <a:tailEnd/>
          </a:ln>
        </p:spPr>
        <p:txBody>
          <a:bodyPr>
            <a:spAutoFit/>
          </a:bodyPr>
          <a:lstStyle/>
          <a:p>
            <a:pPr eaLnBrk="0" hangingPunct="0">
              <a:spcBef>
                <a:spcPct val="50000"/>
              </a:spcBef>
            </a:pPr>
            <a:r>
              <a:rPr lang="en-US"/>
              <a:t>2 Develop review protocol</a:t>
            </a:r>
          </a:p>
        </p:txBody>
      </p:sp>
      <p:sp>
        <p:nvSpPr>
          <p:cNvPr id="64514" name="Text Box 3"/>
          <p:cNvSpPr txBox="1">
            <a:spLocks noChangeArrowheads="1"/>
          </p:cNvSpPr>
          <p:nvPr/>
        </p:nvSpPr>
        <p:spPr bwMode="auto">
          <a:xfrm>
            <a:off x="1371600" y="2438400"/>
            <a:ext cx="3581400" cy="457200"/>
          </a:xfrm>
          <a:prstGeom prst="rect">
            <a:avLst/>
          </a:prstGeom>
          <a:noFill/>
          <a:ln w="9525">
            <a:noFill/>
            <a:miter lim="800000"/>
            <a:headEnd/>
            <a:tailEnd/>
          </a:ln>
        </p:spPr>
        <p:txBody>
          <a:bodyPr>
            <a:spAutoFit/>
          </a:bodyPr>
          <a:lstStyle/>
          <a:p>
            <a:pPr eaLnBrk="0" hangingPunct="0">
              <a:spcBef>
                <a:spcPct val="50000"/>
              </a:spcBef>
            </a:pPr>
            <a:r>
              <a:rPr lang="en-US"/>
              <a:t>3 Initiate search strategy</a:t>
            </a:r>
          </a:p>
        </p:txBody>
      </p:sp>
      <p:sp>
        <p:nvSpPr>
          <p:cNvPr id="64515" name="Text Box 4"/>
          <p:cNvSpPr txBox="1">
            <a:spLocks noChangeArrowheads="1"/>
          </p:cNvSpPr>
          <p:nvPr/>
        </p:nvSpPr>
        <p:spPr bwMode="auto">
          <a:xfrm>
            <a:off x="1828800" y="3200400"/>
            <a:ext cx="4953000" cy="366713"/>
          </a:xfrm>
          <a:prstGeom prst="rect">
            <a:avLst/>
          </a:prstGeom>
          <a:noFill/>
          <a:ln w="9525">
            <a:noFill/>
            <a:miter lim="800000"/>
            <a:headEnd/>
            <a:tailEnd/>
          </a:ln>
        </p:spPr>
        <p:txBody>
          <a:bodyPr>
            <a:spAutoFit/>
          </a:bodyPr>
          <a:lstStyle/>
          <a:p>
            <a:pPr eaLnBrk="0" hangingPunct="0">
              <a:lnSpc>
                <a:spcPct val="75000"/>
              </a:lnSpc>
              <a:spcBef>
                <a:spcPct val="50000"/>
              </a:spcBef>
            </a:pPr>
            <a:r>
              <a:rPr lang="en-US"/>
              <a:t>4 Apply inclusion /exclusion criteria</a:t>
            </a:r>
          </a:p>
        </p:txBody>
      </p:sp>
      <p:sp>
        <p:nvSpPr>
          <p:cNvPr id="64516" name="Text Box 5"/>
          <p:cNvSpPr txBox="1">
            <a:spLocks noChangeArrowheads="1"/>
          </p:cNvSpPr>
          <p:nvPr/>
        </p:nvSpPr>
        <p:spPr bwMode="auto">
          <a:xfrm>
            <a:off x="4114800" y="5867400"/>
            <a:ext cx="1600200" cy="366713"/>
          </a:xfrm>
          <a:prstGeom prst="rect">
            <a:avLst/>
          </a:prstGeom>
          <a:noFill/>
          <a:ln w="9525">
            <a:noFill/>
            <a:miter lim="800000"/>
            <a:headEnd/>
            <a:tailEnd/>
          </a:ln>
        </p:spPr>
        <p:txBody>
          <a:bodyPr>
            <a:spAutoFit/>
          </a:bodyPr>
          <a:lstStyle/>
          <a:p>
            <a:pPr eaLnBrk="0" hangingPunct="0">
              <a:lnSpc>
                <a:spcPct val="75000"/>
              </a:lnSpc>
              <a:spcBef>
                <a:spcPct val="50000"/>
              </a:spcBef>
            </a:pPr>
            <a:r>
              <a:rPr lang="en-US"/>
              <a:t>7 Analysis</a:t>
            </a:r>
          </a:p>
        </p:txBody>
      </p:sp>
      <p:sp>
        <p:nvSpPr>
          <p:cNvPr id="64517" name="Text Box 6"/>
          <p:cNvSpPr txBox="1">
            <a:spLocks noChangeArrowheads="1"/>
          </p:cNvSpPr>
          <p:nvPr/>
        </p:nvSpPr>
        <p:spPr bwMode="auto">
          <a:xfrm>
            <a:off x="4724400" y="6248400"/>
            <a:ext cx="3124200" cy="366713"/>
          </a:xfrm>
          <a:prstGeom prst="rect">
            <a:avLst/>
          </a:prstGeom>
          <a:noFill/>
          <a:ln w="9525">
            <a:noFill/>
            <a:miter lim="800000"/>
            <a:headEnd/>
            <a:tailEnd/>
          </a:ln>
        </p:spPr>
        <p:txBody>
          <a:bodyPr>
            <a:spAutoFit/>
          </a:bodyPr>
          <a:lstStyle/>
          <a:p>
            <a:pPr eaLnBrk="0" hangingPunct="0">
              <a:lnSpc>
                <a:spcPct val="75000"/>
              </a:lnSpc>
              <a:spcBef>
                <a:spcPct val="50000"/>
              </a:spcBef>
            </a:pPr>
            <a:r>
              <a:rPr lang="en-US"/>
              <a:t>8 Interpret findings</a:t>
            </a:r>
          </a:p>
        </p:txBody>
      </p:sp>
      <p:sp>
        <p:nvSpPr>
          <p:cNvPr id="64518" name="Text Box 7"/>
          <p:cNvSpPr txBox="1">
            <a:spLocks noChangeArrowheads="1"/>
          </p:cNvSpPr>
          <p:nvPr/>
        </p:nvSpPr>
        <p:spPr bwMode="auto">
          <a:xfrm>
            <a:off x="2133600" y="3886200"/>
            <a:ext cx="2895600" cy="366713"/>
          </a:xfrm>
          <a:prstGeom prst="rect">
            <a:avLst/>
          </a:prstGeom>
          <a:noFill/>
          <a:ln w="9525">
            <a:noFill/>
            <a:miter lim="800000"/>
            <a:headEnd/>
            <a:tailEnd/>
          </a:ln>
        </p:spPr>
        <p:txBody>
          <a:bodyPr>
            <a:spAutoFit/>
          </a:bodyPr>
          <a:lstStyle/>
          <a:p>
            <a:pPr eaLnBrk="0" hangingPunct="0">
              <a:lnSpc>
                <a:spcPct val="75000"/>
              </a:lnSpc>
              <a:spcBef>
                <a:spcPct val="50000"/>
              </a:spcBef>
            </a:pPr>
            <a:r>
              <a:rPr lang="en-US"/>
              <a:t>5 Quality appraisal</a:t>
            </a:r>
          </a:p>
        </p:txBody>
      </p:sp>
      <p:sp>
        <p:nvSpPr>
          <p:cNvPr id="64519" name="Text Box 8"/>
          <p:cNvSpPr txBox="1">
            <a:spLocks noChangeArrowheads="1"/>
          </p:cNvSpPr>
          <p:nvPr/>
        </p:nvSpPr>
        <p:spPr bwMode="auto">
          <a:xfrm>
            <a:off x="2819400" y="4572000"/>
            <a:ext cx="3048000" cy="366713"/>
          </a:xfrm>
          <a:prstGeom prst="rect">
            <a:avLst/>
          </a:prstGeom>
          <a:noFill/>
          <a:ln w="9525">
            <a:noFill/>
            <a:miter lim="800000"/>
            <a:headEnd/>
            <a:tailEnd/>
          </a:ln>
        </p:spPr>
        <p:txBody>
          <a:bodyPr>
            <a:spAutoFit/>
          </a:bodyPr>
          <a:lstStyle/>
          <a:p>
            <a:pPr eaLnBrk="0" hangingPunct="0">
              <a:lnSpc>
                <a:spcPct val="75000"/>
              </a:lnSpc>
              <a:spcBef>
                <a:spcPct val="50000"/>
              </a:spcBef>
            </a:pPr>
            <a:r>
              <a:rPr lang="en-US"/>
              <a:t>6 Data abstraction</a:t>
            </a:r>
          </a:p>
        </p:txBody>
      </p:sp>
      <p:sp>
        <p:nvSpPr>
          <p:cNvPr id="64520" name="Text Box 9"/>
          <p:cNvSpPr txBox="1">
            <a:spLocks noChangeArrowheads="1"/>
          </p:cNvSpPr>
          <p:nvPr/>
        </p:nvSpPr>
        <p:spPr bwMode="auto">
          <a:xfrm>
            <a:off x="0" y="914400"/>
            <a:ext cx="4495800" cy="457200"/>
          </a:xfrm>
          <a:prstGeom prst="rect">
            <a:avLst/>
          </a:prstGeom>
          <a:solidFill>
            <a:schemeClr val="bg1"/>
          </a:solidFill>
          <a:ln w="9525">
            <a:noFill/>
            <a:miter lim="800000"/>
            <a:headEnd/>
            <a:tailEnd/>
          </a:ln>
        </p:spPr>
        <p:txBody>
          <a:bodyPr>
            <a:spAutoFit/>
          </a:bodyPr>
          <a:lstStyle/>
          <a:p>
            <a:pPr eaLnBrk="0" hangingPunct="0">
              <a:spcBef>
                <a:spcPct val="50000"/>
              </a:spcBef>
            </a:pPr>
            <a:r>
              <a:rPr lang="en-US"/>
              <a:t>1 Formulate research question</a:t>
            </a:r>
            <a:endParaRPr lang="en-US" sz="3600" b="1">
              <a:solidFill>
                <a:schemeClr val="accent2"/>
              </a:solidFill>
            </a:endParaRPr>
          </a:p>
        </p:txBody>
      </p:sp>
      <p:sp>
        <p:nvSpPr>
          <p:cNvPr id="64521" name="Line 10"/>
          <p:cNvSpPr>
            <a:spLocks noChangeShapeType="1"/>
          </p:cNvSpPr>
          <p:nvPr/>
        </p:nvSpPr>
        <p:spPr bwMode="auto">
          <a:xfrm>
            <a:off x="1752600" y="1371600"/>
            <a:ext cx="304800" cy="304800"/>
          </a:xfrm>
          <a:prstGeom prst="line">
            <a:avLst/>
          </a:prstGeom>
          <a:noFill/>
          <a:ln w="9525">
            <a:solidFill>
              <a:schemeClr val="tx1"/>
            </a:solidFill>
            <a:round/>
            <a:headEnd/>
            <a:tailEnd type="triangle" w="med" len="med"/>
          </a:ln>
        </p:spPr>
        <p:txBody>
          <a:bodyPr wrap="none" anchor="ctr"/>
          <a:lstStyle/>
          <a:p>
            <a:endParaRPr lang="en-US"/>
          </a:p>
        </p:txBody>
      </p:sp>
      <p:sp>
        <p:nvSpPr>
          <p:cNvPr id="64522" name="Line 11"/>
          <p:cNvSpPr>
            <a:spLocks noChangeShapeType="1"/>
          </p:cNvSpPr>
          <p:nvPr/>
        </p:nvSpPr>
        <p:spPr bwMode="auto">
          <a:xfrm>
            <a:off x="2286000" y="2133600"/>
            <a:ext cx="304800" cy="381000"/>
          </a:xfrm>
          <a:prstGeom prst="line">
            <a:avLst/>
          </a:prstGeom>
          <a:noFill/>
          <a:ln w="9525">
            <a:solidFill>
              <a:schemeClr val="tx1"/>
            </a:solidFill>
            <a:round/>
            <a:headEnd/>
            <a:tailEnd type="triangle" w="med" len="med"/>
          </a:ln>
        </p:spPr>
        <p:txBody>
          <a:bodyPr wrap="none" anchor="ctr"/>
          <a:lstStyle/>
          <a:p>
            <a:endParaRPr lang="en-US"/>
          </a:p>
        </p:txBody>
      </p:sp>
      <p:sp>
        <p:nvSpPr>
          <p:cNvPr id="64523" name="Line 12"/>
          <p:cNvSpPr>
            <a:spLocks noChangeShapeType="1"/>
          </p:cNvSpPr>
          <p:nvPr/>
        </p:nvSpPr>
        <p:spPr bwMode="auto">
          <a:xfrm>
            <a:off x="2743200" y="2819400"/>
            <a:ext cx="304800" cy="304800"/>
          </a:xfrm>
          <a:prstGeom prst="line">
            <a:avLst/>
          </a:prstGeom>
          <a:noFill/>
          <a:ln w="9525">
            <a:solidFill>
              <a:schemeClr val="tx1"/>
            </a:solidFill>
            <a:round/>
            <a:headEnd/>
            <a:tailEnd type="triangle" w="med" len="med"/>
          </a:ln>
        </p:spPr>
        <p:txBody>
          <a:bodyPr wrap="none" anchor="ctr"/>
          <a:lstStyle/>
          <a:p>
            <a:endParaRPr lang="en-US"/>
          </a:p>
        </p:txBody>
      </p:sp>
      <p:sp>
        <p:nvSpPr>
          <p:cNvPr id="64524" name="Line 13"/>
          <p:cNvSpPr>
            <a:spLocks noChangeShapeType="1"/>
          </p:cNvSpPr>
          <p:nvPr/>
        </p:nvSpPr>
        <p:spPr bwMode="auto">
          <a:xfrm>
            <a:off x="3200400" y="3581400"/>
            <a:ext cx="304800" cy="304800"/>
          </a:xfrm>
          <a:prstGeom prst="line">
            <a:avLst/>
          </a:prstGeom>
          <a:noFill/>
          <a:ln w="9525">
            <a:solidFill>
              <a:schemeClr val="tx1"/>
            </a:solidFill>
            <a:round/>
            <a:headEnd/>
            <a:tailEnd type="triangle" w="med" len="med"/>
          </a:ln>
        </p:spPr>
        <p:txBody>
          <a:bodyPr wrap="none" anchor="ctr"/>
          <a:lstStyle/>
          <a:p>
            <a:endParaRPr lang="en-US"/>
          </a:p>
        </p:txBody>
      </p:sp>
      <p:sp>
        <p:nvSpPr>
          <p:cNvPr id="64525" name="Line 14"/>
          <p:cNvSpPr>
            <a:spLocks noChangeShapeType="1"/>
          </p:cNvSpPr>
          <p:nvPr/>
        </p:nvSpPr>
        <p:spPr bwMode="auto">
          <a:xfrm>
            <a:off x="3733800" y="4267200"/>
            <a:ext cx="381000" cy="304800"/>
          </a:xfrm>
          <a:prstGeom prst="line">
            <a:avLst/>
          </a:prstGeom>
          <a:noFill/>
          <a:ln w="9525">
            <a:solidFill>
              <a:schemeClr val="tx1"/>
            </a:solidFill>
            <a:round/>
            <a:headEnd/>
            <a:tailEnd type="triangle" w="med" len="med"/>
          </a:ln>
        </p:spPr>
        <p:txBody>
          <a:bodyPr wrap="none" anchor="ctr"/>
          <a:lstStyle/>
          <a:p>
            <a:endParaRPr lang="en-US"/>
          </a:p>
        </p:txBody>
      </p:sp>
      <p:sp>
        <p:nvSpPr>
          <p:cNvPr id="64526" name="Line 15"/>
          <p:cNvSpPr>
            <a:spLocks noChangeShapeType="1"/>
          </p:cNvSpPr>
          <p:nvPr/>
        </p:nvSpPr>
        <p:spPr bwMode="auto">
          <a:xfrm>
            <a:off x="4724400" y="5410200"/>
            <a:ext cx="228600" cy="381000"/>
          </a:xfrm>
          <a:prstGeom prst="line">
            <a:avLst/>
          </a:prstGeom>
          <a:noFill/>
          <a:ln w="9525">
            <a:solidFill>
              <a:schemeClr val="tx1"/>
            </a:solidFill>
            <a:round/>
            <a:headEnd/>
            <a:tailEnd type="triangle" w="med" len="med"/>
          </a:ln>
        </p:spPr>
        <p:txBody>
          <a:bodyPr wrap="none" anchor="ctr"/>
          <a:lstStyle/>
          <a:p>
            <a:endParaRPr lang="en-US"/>
          </a:p>
        </p:txBody>
      </p:sp>
      <p:sp>
        <p:nvSpPr>
          <p:cNvPr id="64527" name="Line 16"/>
          <p:cNvSpPr>
            <a:spLocks noChangeShapeType="1"/>
          </p:cNvSpPr>
          <p:nvPr/>
        </p:nvSpPr>
        <p:spPr bwMode="auto">
          <a:xfrm>
            <a:off x="4267200" y="4953000"/>
            <a:ext cx="304800" cy="228600"/>
          </a:xfrm>
          <a:prstGeom prst="line">
            <a:avLst/>
          </a:prstGeom>
          <a:noFill/>
          <a:ln w="9525">
            <a:solidFill>
              <a:schemeClr val="tx1"/>
            </a:solidFill>
            <a:round/>
            <a:headEnd/>
            <a:tailEnd type="triangle" w="med" len="med"/>
          </a:ln>
        </p:spPr>
        <p:txBody>
          <a:bodyPr wrap="none" anchor="ctr"/>
          <a:lstStyle/>
          <a:p>
            <a:endParaRPr lang="en-US"/>
          </a:p>
        </p:txBody>
      </p:sp>
      <p:sp>
        <p:nvSpPr>
          <p:cNvPr id="64528" name="Line 17"/>
          <p:cNvSpPr>
            <a:spLocks noChangeShapeType="1"/>
          </p:cNvSpPr>
          <p:nvPr/>
        </p:nvSpPr>
        <p:spPr bwMode="auto">
          <a:xfrm flipV="1">
            <a:off x="0" y="4114800"/>
            <a:ext cx="9144000" cy="2438400"/>
          </a:xfrm>
          <a:prstGeom prst="line">
            <a:avLst/>
          </a:prstGeom>
          <a:noFill/>
          <a:ln w="76200">
            <a:solidFill>
              <a:srgbClr val="9C0E05"/>
            </a:solidFill>
            <a:round/>
            <a:headEnd/>
            <a:tailEnd/>
          </a:ln>
        </p:spPr>
        <p:txBody>
          <a:bodyPr wrap="none" anchor="ctr"/>
          <a:lstStyle/>
          <a:p>
            <a:endParaRPr lang="en-US"/>
          </a:p>
        </p:txBody>
      </p:sp>
      <p:sp>
        <p:nvSpPr>
          <p:cNvPr id="64529" name="Text Box 20"/>
          <p:cNvSpPr txBox="1">
            <a:spLocks noChangeArrowheads="1"/>
          </p:cNvSpPr>
          <p:nvPr/>
        </p:nvSpPr>
        <p:spPr bwMode="auto">
          <a:xfrm>
            <a:off x="381000" y="152400"/>
            <a:ext cx="8382000" cy="519113"/>
          </a:xfrm>
          <a:prstGeom prst="rect">
            <a:avLst/>
          </a:prstGeom>
          <a:noFill/>
          <a:ln w="9525">
            <a:noFill/>
            <a:miter lim="800000"/>
            <a:headEnd/>
            <a:tailEnd/>
          </a:ln>
        </p:spPr>
        <p:txBody>
          <a:bodyPr>
            <a:spAutoFit/>
          </a:bodyPr>
          <a:lstStyle/>
          <a:p>
            <a:pPr eaLnBrk="0" hangingPunct="0">
              <a:spcBef>
                <a:spcPct val="50000"/>
              </a:spcBef>
            </a:pPr>
            <a:r>
              <a:rPr lang="en-US" sz="2800" b="1">
                <a:solidFill>
                  <a:schemeClr val="accent2"/>
                </a:solidFill>
              </a:rPr>
              <a:t>8 steps of a systematic review   </a:t>
            </a:r>
            <a:r>
              <a:rPr lang="en-US" sz="2800" b="1" i="1">
                <a:solidFill>
                  <a:schemeClr val="accent2"/>
                </a:solidFill>
              </a:rPr>
              <a:t>Bent et al. 2004</a:t>
            </a:r>
            <a:endParaRPr lang="en-US" i="1">
              <a:solidFill>
                <a:schemeClr val="accent2"/>
              </a:solidFill>
            </a:endParaRPr>
          </a:p>
        </p:txBody>
      </p:sp>
      <p:sp>
        <p:nvSpPr>
          <p:cNvPr id="64530" name="Line 15"/>
          <p:cNvSpPr>
            <a:spLocks noChangeShapeType="1"/>
          </p:cNvSpPr>
          <p:nvPr/>
        </p:nvSpPr>
        <p:spPr bwMode="auto">
          <a:xfrm>
            <a:off x="5715000" y="6096000"/>
            <a:ext cx="228600" cy="152400"/>
          </a:xfrm>
          <a:prstGeom prst="line">
            <a:avLst/>
          </a:prstGeom>
          <a:noFill/>
          <a:ln w="9525">
            <a:solidFill>
              <a:schemeClr val="tx1"/>
            </a:solidFill>
            <a:round/>
            <a:headEnd/>
            <a:tailEnd type="triangle" w="med" len="med"/>
          </a:ln>
        </p:spPr>
        <p:txBody>
          <a:bodyPr wrap="none" anchor="ctr"/>
          <a:lstStyle/>
          <a:p>
            <a:endParaRPr lang="en-US"/>
          </a:p>
        </p:txBody>
      </p:sp>
      <p:sp>
        <p:nvSpPr>
          <p:cNvPr id="20" name="Slide Number Placeholder 19"/>
          <p:cNvSpPr>
            <a:spLocks noGrp="1"/>
          </p:cNvSpPr>
          <p:nvPr>
            <p:ph type="sldNum" sz="quarter" idx="12"/>
          </p:nvPr>
        </p:nvSpPr>
        <p:spPr/>
        <p:txBody>
          <a:bodyPr/>
          <a:lstStyle/>
          <a:p>
            <a:pPr>
              <a:defRPr/>
            </a:pPr>
            <a:fld id="{0FFA9757-493B-4DF8-8411-146F8028FA60}" type="slidenum">
              <a:rPr lang="en-US" smtClean="0"/>
              <a:pPr>
                <a:defRPr/>
              </a:pPr>
              <a:t>23</a:t>
            </a:fld>
            <a:endParaRPr lang="en-US"/>
          </a:p>
        </p:txBody>
      </p:sp>
    </p:spTree>
    <p:extLst>
      <p:ext uri="{BB962C8B-B14F-4D97-AF65-F5344CB8AC3E}">
        <p14:creationId xmlns:p14="http://schemas.microsoft.com/office/powerpoint/2010/main" val="943735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9"/>
          <p:cNvSpPr txBox="1">
            <a:spLocks noChangeArrowheads="1"/>
          </p:cNvSpPr>
          <p:nvPr/>
        </p:nvSpPr>
        <p:spPr bwMode="auto">
          <a:xfrm>
            <a:off x="990600" y="457200"/>
            <a:ext cx="7086600" cy="646113"/>
          </a:xfrm>
          <a:prstGeom prst="rect">
            <a:avLst/>
          </a:prstGeom>
          <a:noFill/>
          <a:ln w="9525">
            <a:noFill/>
            <a:miter lim="800000"/>
            <a:headEnd/>
            <a:tailEnd/>
          </a:ln>
        </p:spPr>
        <p:txBody>
          <a:bodyPr>
            <a:spAutoFit/>
          </a:bodyPr>
          <a:lstStyle/>
          <a:p>
            <a:pPr algn="ctr" eaLnBrk="0" hangingPunct="0">
              <a:spcBef>
                <a:spcPct val="50000"/>
              </a:spcBef>
            </a:pPr>
            <a:r>
              <a:rPr lang="en-US" sz="3600" b="1">
                <a:solidFill>
                  <a:schemeClr val="accent2"/>
                </a:solidFill>
              </a:rPr>
              <a:t>Step 1 </a:t>
            </a:r>
          </a:p>
        </p:txBody>
      </p:sp>
      <p:sp>
        <p:nvSpPr>
          <p:cNvPr id="66562" name="TextBox 2"/>
          <p:cNvSpPr txBox="1">
            <a:spLocks noChangeArrowheads="1"/>
          </p:cNvSpPr>
          <p:nvPr/>
        </p:nvSpPr>
        <p:spPr bwMode="auto">
          <a:xfrm>
            <a:off x="1393825" y="1981200"/>
            <a:ext cx="6759575" cy="646113"/>
          </a:xfrm>
          <a:prstGeom prst="rect">
            <a:avLst/>
          </a:prstGeom>
          <a:noFill/>
          <a:ln w="9525">
            <a:noFill/>
            <a:miter lim="800000"/>
            <a:headEnd/>
            <a:tailEnd/>
          </a:ln>
        </p:spPr>
        <p:txBody>
          <a:bodyPr>
            <a:spAutoFit/>
          </a:bodyPr>
          <a:lstStyle/>
          <a:p>
            <a:pPr algn="ctr" eaLnBrk="0" hangingPunct="0">
              <a:spcBef>
                <a:spcPct val="50000"/>
              </a:spcBef>
            </a:pPr>
            <a:r>
              <a:rPr lang="en-US" sz="3600" b="1"/>
              <a:t>Formulate research question</a:t>
            </a:r>
          </a:p>
        </p:txBody>
      </p:sp>
      <p:sp>
        <p:nvSpPr>
          <p:cNvPr id="4" name="Slide Number Placeholder 3"/>
          <p:cNvSpPr>
            <a:spLocks noGrp="1"/>
          </p:cNvSpPr>
          <p:nvPr>
            <p:ph type="sldNum" sz="quarter" idx="12"/>
          </p:nvPr>
        </p:nvSpPr>
        <p:spPr/>
        <p:txBody>
          <a:bodyPr/>
          <a:lstStyle/>
          <a:p>
            <a:pPr>
              <a:defRPr/>
            </a:pPr>
            <a:fld id="{1EE04208-C25A-4725-A290-79B60F511108}"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838200"/>
            <a:ext cx="8610600" cy="1143000"/>
          </a:xfrm>
        </p:spPr>
        <p:txBody>
          <a:bodyPr>
            <a:normAutofit fontScale="90000"/>
          </a:bodyPr>
          <a:lstStyle/>
          <a:p>
            <a:pPr eaLnBrk="1" fontAlgn="auto" hangingPunct="1">
              <a:spcAft>
                <a:spcPts val="0"/>
              </a:spcAft>
              <a:defRPr/>
            </a:pPr>
            <a:br>
              <a:rPr lang="en-US" dirty="0">
                <a:solidFill>
                  <a:schemeClr val="accent2"/>
                </a:solidFill>
              </a:rPr>
            </a:br>
            <a:r>
              <a:rPr lang="en-US" dirty="0">
                <a:solidFill>
                  <a:schemeClr val="accent2"/>
                </a:solidFill>
              </a:rPr>
              <a:t>FINER criteria for research question</a:t>
            </a:r>
            <a:endParaRPr lang="en-US" dirty="0">
              <a:solidFill>
                <a:schemeClr val="accent1">
                  <a:satMod val="150000"/>
                </a:schemeClr>
              </a:solidFill>
            </a:endParaRPr>
          </a:p>
        </p:txBody>
      </p:sp>
      <p:sp>
        <p:nvSpPr>
          <p:cNvPr id="68610" name="Rectangle 4"/>
          <p:cNvSpPr>
            <a:spLocks noChangeArrowheads="1"/>
          </p:cNvSpPr>
          <p:nvPr/>
        </p:nvSpPr>
        <p:spPr bwMode="auto">
          <a:xfrm>
            <a:off x="1143000" y="2286000"/>
            <a:ext cx="5791200" cy="3902075"/>
          </a:xfrm>
          <a:prstGeom prst="rect">
            <a:avLst/>
          </a:prstGeom>
          <a:noFill/>
          <a:ln w="9525">
            <a:noFill/>
            <a:miter lim="800000"/>
            <a:headEnd/>
            <a:tailEnd/>
          </a:ln>
        </p:spPr>
        <p:txBody>
          <a:bodyPr>
            <a:spAutoFit/>
          </a:bodyPr>
          <a:lstStyle/>
          <a:p>
            <a:pPr eaLnBrk="0" hangingPunct="0"/>
            <a:r>
              <a:rPr lang="en-US" sz="4000">
                <a:solidFill>
                  <a:schemeClr val="accent2"/>
                </a:solidFill>
                <a:latin typeface="Times"/>
              </a:rPr>
              <a:t>F</a:t>
            </a:r>
            <a:r>
              <a:rPr lang="en-US" sz="4000">
                <a:latin typeface="Times"/>
              </a:rPr>
              <a:t>easible</a:t>
            </a:r>
            <a:endParaRPr lang="en-US" sz="4000">
              <a:solidFill>
                <a:srgbClr val="000000"/>
              </a:solidFill>
              <a:latin typeface="Times"/>
            </a:endParaRPr>
          </a:p>
          <a:p>
            <a:pPr eaLnBrk="0" hangingPunct="0"/>
            <a:r>
              <a:rPr lang="en-US" sz="4000">
                <a:solidFill>
                  <a:schemeClr val="accent2"/>
                </a:solidFill>
                <a:latin typeface="Times"/>
              </a:rPr>
              <a:t>I</a:t>
            </a:r>
            <a:r>
              <a:rPr lang="en-US" sz="4000">
                <a:latin typeface="Times"/>
              </a:rPr>
              <a:t>nteresting</a:t>
            </a:r>
            <a:endParaRPr lang="en-US" sz="4000">
              <a:solidFill>
                <a:srgbClr val="000000"/>
              </a:solidFill>
              <a:latin typeface="Times"/>
            </a:endParaRPr>
          </a:p>
          <a:p>
            <a:pPr eaLnBrk="0" hangingPunct="0"/>
            <a:r>
              <a:rPr lang="en-US" sz="4000">
                <a:solidFill>
                  <a:schemeClr val="accent2"/>
                </a:solidFill>
                <a:latin typeface="Times"/>
              </a:rPr>
              <a:t>N</a:t>
            </a:r>
            <a:r>
              <a:rPr lang="en-US" sz="4000">
                <a:latin typeface="Times"/>
              </a:rPr>
              <a:t>ovel</a:t>
            </a:r>
            <a:endParaRPr lang="en-US" sz="4000">
              <a:solidFill>
                <a:srgbClr val="000000"/>
              </a:solidFill>
              <a:latin typeface="Times"/>
            </a:endParaRPr>
          </a:p>
          <a:p>
            <a:pPr eaLnBrk="0" hangingPunct="0"/>
            <a:r>
              <a:rPr lang="en-US" sz="4000">
                <a:solidFill>
                  <a:schemeClr val="accent2"/>
                </a:solidFill>
                <a:latin typeface="Times"/>
              </a:rPr>
              <a:t>E</a:t>
            </a:r>
            <a:r>
              <a:rPr lang="en-US" sz="4000">
                <a:latin typeface="Times"/>
              </a:rPr>
              <a:t>thical</a:t>
            </a:r>
            <a:endParaRPr lang="en-US" sz="4000">
              <a:solidFill>
                <a:srgbClr val="000000"/>
              </a:solidFill>
              <a:latin typeface="Times"/>
            </a:endParaRPr>
          </a:p>
          <a:p>
            <a:pPr eaLnBrk="0" hangingPunct="0"/>
            <a:r>
              <a:rPr lang="en-US" sz="4000">
                <a:solidFill>
                  <a:schemeClr val="accent2"/>
                </a:solidFill>
                <a:latin typeface="Times"/>
              </a:rPr>
              <a:t>R</a:t>
            </a:r>
            <a:r>
              <a:rPr lang="en-US" sz="4000">
                <a:latin typeface="Times"/>
              </a:rPr>
              <a:t>elevant</a:t>
            </a:r>
          </a:p>
          <a:p>
            <a:pPr eaLnBrk="0" hangingPunct="0"/>
            <a:r>
              <a:rPr lang="en-US" sz="4000">
                <a:latin typeface="Times"/>
              </a:rPr>
              <a:t>Think beyond the first step</a:t>
            </a:r>
            <a:endParaRPr lang="en-US">
              <a:solidFill>
                <a:srgbClr val="000000"/>
              </a:solidFill>
              <a:latin typeface="Times"/>
            </a:endParaRPr>
          </a:p>
          <a:p>
            <a:pPr eaLnBrk="0" hangingPunct="0"/>
            <a:endParaRPr lang="en-US" sz="1000">
              <a:solidFill>
                <a:srgbClr val="000000"/>
              </a:solidFill>
              <a:latin typeface="Times"/>
            </a:endParaRPr>
          </a:p>
        </p:txBody>
      </p:sp>
      <p:sp>
        <p:nvSpPr>
          <p:cNvPr id="68611" name="Rectangle 5"/>
          <p:cNvSpPr>
            <a:spLocks noChangeArrowheads="1"/>
          </p:cNvSpPr>
          <p:nvPr/>
        </p:nvSpPr>
        <p:spPr bwMode="auto">
          <a:xfrm>
            <a:off x="4191000" y="6096000"/>
            <a:ext cx="4230688" cy="336550"/>
          </a:xfrm>
          <a:prstGeom prst="rect">
            <a:avLst/>
          </a:prstGeom>
          <a:noFill/>
          <a:ln w="9525">
            <a:noFill/>
            <a:miter lim="800000"/>
            <a:headEnd/>
            <a:tailEnd/>
          </a:ln>
        </p:spPr>
        <p:txBody>
          <a:bodyPr wrap="none">
            <a:spAutoFit/>
          </a:bodyPr>
          <a:lstStyle/>
          <a:p>
            <a:pPr eaLnBrk="0" hangingPunct="0"/>
            <a:r>
              <a:rPr lang="en-US" sz="1600">
                <a:latin typeface="Times"/>
              </a:rPr>
              <a:t>Hulley S, et al. 2001 Designing Clinical Research</a:t>
            </a:r>
            <a:endParaRPr lang="en-US" sz="1000">
              <a:solidFill>
                <a:srgbClr val="000000"/>
              </a:solidFill>
              <a:latin typeface="Times"/>
            </a:endParaRPr>
          </a:p>
        </p:txBody>
      </p:sp>
      <p:sp>
        <p:nvSpPr>
          <p:cNvPr id="5" name="Slide Number Placeholder 4"/>
          <p:cNvSpPr>
            <a:spLocks noGrp="1"/>
          </p:cNvSpPr>
          <p:nvPr>
            <p:ph type="sldNum" sz="quarter" idx="12"/>
          </p:nvPr>
        </p:nvSpPr>
        <p:spPr/>
        <p:txBody>
          <a:bodyPr/>
          <a:lstStyle/>
          <a:p>
            <a:pPr>
              <a:defRPr/>
            </a:pPr>
            <a:fld id="{38104288-09E1-4ACB-ADDC-19371B83ABBF}"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14400" y="304800"/>
            <a:ext cx="7772400" cy="1143000"/>
          </a:xfrm>
        </p:spPr>
        <p:txBody>
          <a:bodyPr>
            <a:normAutofit fontScale="90000"/>
          </a:bodyPr>
          <a:lstStyle/>
          <a:p>
            <a:pPr eaLnBrk="1" fontAlgn="auto" hangingPunct="1">
              <a:spcAft>
                <a:spcPts val="0"/>
              </a:spcAft>
              <a:defRPr/>
            </a:pPr>
            <a:r>
              <a:rPr lang="en-US" sz="4000">
                <a:solidFill>
                  <a:schemeClr val="accent1">
                    <a:satMod val="150000"/>
                  </a:schemeClr>
                </a:solidFill>
              </a:rPr>
              <a:t>Formulation of an etiology question</a:t>
            </a:r>
          </a:p>
        </p:txBody>
      </p:sp>
      <p:sp>
        <p:nvSpPr>
          <p:cNvPr id="70658" name="Rectangle 3"/>
          <p:cNvSpPr>
            <a:spLocks noChangeArrowheads="1"/>
          </p:cNvSpPr>
          <p:nvPr/>
        </p:nvSpPr>
        <p:spPr bwMode="auto">
          <a:xfrm>
            <a:off x="1341438" y="2819400"/>
            <a:ext cx="6762750" cy="579438"/>
          </a:xfrm>
          <a:prstGeom prst="rect">
            <a:avLst/>
          </a:prstGeom>
          <a:noFill/>
          <a:ln w="9525">
            <a:noFill/>
            <a:miter lim="800000"/>
            <a:headEnd/>
            <a:tailEnd/>
          </a:ln>
        </p:spPr>
        <p:txBody>
          <a:bodyPr wrap="none">
            <a:spAutoFit/>
          </a:bodyPr>
          <a:lstStyle/>
          <a:p>
            <a:pPr algn="ctr">
              <a:spcBef>
                <a:spcPct val="20000"/>
              </a:spcBef>
            </a:pPr>
            <a:r>
              <a:rPr lang="en-US" sz="3200">
                <a:latin typeface="Times New Roman" pitchFamily="18" charset="0"/>
              </a:rPr>
              <a:t>Is smoking a risk factor for lung cancer?</a:t>
            </a:r>
          </a:p>
        </p:txBody>
      </p:sp>
      <p:sp>
        <p:nvSpPr>
          <p:cNvPr id="70659" name="Rectangle 4"/>
          <p:cNvSpPr>
            <a:spLocks noChangeArrowheads="1"/>
          </p:cNvSpPr>
          <p:nvPr/>
        </p:nvSpPr>
        <p:spPr bwMode="auto">
          <a:xfrm>
            <a:off x="457200" y="4648200"/>
            <a:ext cx="8458200" cy="822325"/>
          </a:xfrm>
          <a:prstGeom prst="rect">
            <a:avLst/>
          </a:prstGeom>
          <a:noFill/>
          <a:ln w="9525">
            <a:noFill/>
            <a:miter lim="800000"/>
            <a:headEnd/>
            <a:tailEnd/>
          </a:ln>
        </p:spPr>
        <p:txBody>
          <a:bodyPr>
            <a:spAutoFit/>
          </a:bodyPr>
          <a:lstStyle/>
          <a:p>
            <a:pPr algn="ctr">
              <a:spcBef>
                <a:spcPct val="20000"/>
              </a:spcBef>
            </a:pPr>
            <a:r>
              <a:rPr lang="en-US" b="1">
                <a:solidFill>
                  <a:schemeClr val="hlink"/>
                </a:solidFill>
                <a:latin typeface="Times New Roman" pitchFamily="18" charset="0"/>
              </a:rPr>
              <a:t>Are people who smoke regularly at a greater risk of developing lung cancer as compared to those who do not smoke?</a:t>
            </a:r>
            <a:endParaRPr lang="en-US">
              <a:solidFill>
                <a:srgbClr val="0000FF"/>
              </a:solidFill>
              <a:latin typeface="Times New Roman" pitchFamily="18" charset="0"/>
            </a:endParaRPr>
          </a:p>
        </p:txBody>
      </p:sp>
      <p:sp>
        <p:nvSpPr>
          <p:cNvPr id="70660" name="AutoShape 5"/>
          <p:cNvSpPr>
            <a:spLocks noChangeArrowheads="1"/>
          </p:cNvSpPr>
          <p:nvPr/>
        </p:nvSpPr>
        <p:spPr bwMode="auto">
          <a:xfrm>
            <a:off x="2743200" y="2362200"/>
            <a:ext cx="381000" cy="457200"/>
          </a:xfrm>
          <a:prstGeom prst="downArrow">
            <a:avLst>
              <a:gd name="adj1" fmla="val 50000"/>
              <a:gd name="adj2" fmla="val 30000"/>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70661" name="AutoShape 6"/>
          <p:cNvSpPr>
            <a:spLocks noChangeArrowheads="1"/>
          </p:cNvSpPr>
          <p:nvPr/>
        </p:nvSpPr>
        <p:spPr bwMode="auto">
          <a:xfrm>
            <a:off x="6477000" y="2438400"/>
            <a:ext cx="381000" cy="457200"/>
          </a:xfrm>
          <a:prstGeom prst="downArrow">
            <a:avLst>
              <a:gd name="adj1" fmla="val 50000"/>
              <a:gd name="adj2" fmla="val 30000"/>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70662" name="Text Box 7"/>
          <p:cNvSpPr txBox="1">
            <a:spLocks noChangeArrowheads="1"/>
          </p:cNvSpPr>
          <p:nvPr/>
        </p:nvSpPr>
        <p:spPr bwMode="auto">
          <a:xfrm>
            <a:off x="2351088" y="1905000"/>
            <a:ext cx="1143000" cy="396875"/>
          </a:xfrm>
          <a:prstGeom prst="rect">
            <a:avLst/>
          </a:prstGeom>
          <a:noFill/>
          <a:ln w="9525">
            <a:noFill/>
            <a:miter lim="800000"/>
            <a:headEnd/>
            <a:tailEnd/>
          </a:ln>
        </p:spPr>
        <p:txBody>
          <a:bodyPr wrap="none">
            <a:spAutoFit/>
          </a:bodyPr>
          <a:lstStyle/>
          <a:p>
            <a:pPr algn="ctr">
              <a:spcBef>
                <a:spcPct val="20000"/>
              </a:spcBef>
            </a:pPr>
            <a:r>
              <a:rPr lang="en-US" sz="2000">
                <a:latin typeface="Times New Roman" pitchFamily="18" charset="0"/>
              </a:rPr>
              <a:t>Exposure</a:t>
            </a:r>
          </a:p>
        </p:txBody>
      </p:sp>
      <p:sp>
        <p:nvSpPr>
          <p:cNvPr id="70663" name="Text Box 8"/>
          <p:cNvSpPr txBox="1">
            <a:spLocks noChangeArrowheads="1"/>
          </p:cNvSpPr>
          <p:nvPr/>
        </p:nvSpPr>
        <p:spPr bwMode="auto">
          <a:xfrm>
            <a:off x="6019800" y="1905000"/>
            <a:ext cx="1114425" cy="396875"/>
          </a:xfrm>
          <a:prstGeom prst="rect">
            <a:avLst/>
          </a:prstGeom>
          <a:noFill/>
          <a:ln w="9525">
            <a:noFill/>
            <a:miter lim="800000"/>
            <a:headEnd/>
            <a:tailEnd/>
          </a:ln>
        </p:spPr>
        <p:txBody>
          <a:bodyPr wrap="none">
            <a:spAutoFit/>
          </a:bodyPr>
          <a:lstStyle/>
          <a:p>
            <a:pPr algn="ctr">
              <a:spcBef>
                <a:spcPct val="20000"/>
              </a:spcBef>
            </a:pPr>
            <a:r>
              <a:rPr lang="en-US" sz="2000">
                <a:latin typeface="Times New Roman" pitchFamily="18" charset="0"/>
              </a:rPr>
              <a:t>Outcome</a:t>
            </a:r>
          </a:p>
        </p:txBody>
      </p:sp>
      <p:sp>
        <p:nvSpPr>
          <p:cNvPr id="70664" name="AutoShape 9"/>
          <p:cNvSpPr>
            <a:spLocks noChangeArrowheads="1"/>
          </p:cNvSpPr>
          <p:nvPr/>
        </p:nvSpPr>
        <p:spPr bwMode="auto">
          <a:xfrm>
            <a:off x="2057400" y="4191000"/>
            <a:ext cx="381000" cy="457200"/>
          </a:xfrm>
          <a:prstGeom prst="downArrow">
            <a:avLst>
              <a:gd name="adj1" fmla="val 50000"/>
              <a:gd name="adj2" fmla="val 30000"/>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70665" name="AutoShape 10"/>
          <p:cNvSpPr>
            <a:spLocks noChangeArrowheads="1"/>
          </p:cNvSpPr>
          <p:nvPr/>
        </p:nvSpPr>
        <p:spPr bwMode="auto">
          <a:xfrm>
            <a:off x="3657600" y="4191000"/>
            <a:ext cx="381000" cy="457200"/>
          </a:xfrm>
          <a:prstGeom prst="downArrow">
            <a:avLst>
              <a:gd name="adj1" fmla="val 50000"/>
              <a:gd name="adj2" fmla="val 30000"/>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70666" name="Text Box 11"/>
          <p:cNvSpPr txBox="1">
            <a:spLocks noChangeArrowheads="1"/>
          </p:cNvSpPr>
          <p:nvPr/>
        </p:nvSpPr>
        <p:spPr bwMode="auto">
          <a:xfrm>
            <a:off x="3265488" y="3733800"/>
            <a:ext cx="1143000" cy="396875"/>
          </a:xfrm>
          <a:prstGeom prst="rect">
            <a:avLst/>
          </a:prstGeom>
          <a:noFill/>
          <a:ln w="9525">
            <a:noFill/>
            <a:miter lim="800000"/>
            <a:headEnd/>
            <a:tailEnd/>
          </a:ln>
        </p:spPr>
        <p:txBody>
          <a:bodyPr wrap="none">
            <a:spAutoFit/>
          </a:bodyPr>
          <a:lstStyle/>
          <a:p>
            <a:pPr algn="ctr">
              <a:spcBef>
                <a:spcPct val="20000"/>
              </a:spcBef>
            </a:pPr>
            <a:r>
              <a:rPr lang="en-US" sz="2000">
                <a:latin typeface="Times New Roman" pitchFamily="18" charset="0"/>
              </a:rPr>
              <a:t>Exposure</a:t>
            </a:r>
          </a:p>
        </p:txBody>
      </p:sp>
      <p:sp>
        <p:nvSpPr>
          <p:cNvPr id="70667" name="Text Box 12"/>
          <p:cNvSpPr txBox="1">
            <a:spLocks noChangeArrowheads="1"/>
          </p:cNvSpPr>
          <p:nvPr/>
        </p:nvSpPr>
        <p:spPr bwMode="auto">
          <a:xfrm>
            <a:off x="1828800" y="3733800"/>
            <a:ext cx="889000" cy="396875"/>
          </a:xfrm>
          <a:prstGeom prst="rect">
            <a:avLst/>
          </a:prstGeom>
          <a:noFill/>
          <a:ln w="9525">
            <a:noFill/>
            <a:miter lim="800000"/>
            <a:headEnd/>
            <a:tailEnd/>
          </a:ln>
        </p:spPr>
        <p:txBody>
          <a:bodyPr wrap="none">
            <a:spAutoFit/>
          </a:bodyPr>
          <a:lstStyle/>
          <a:p>
            <a:pPr algn="ctr">
              <a:spcBef>
                <a:spcPct val="20000"/>
              </a:spcBef>
            </a:pPr>
            <a:r>
              <a:rPr lang="en-US" sz="2000">
                <a:latin typeface="Times New Roman" pitchFamily="18" charset="0"/>
              </a:rPr>
              <a:t>Patient</a:t>
            </a:r>
          </a:p>
        </p:txBody>
      </p:sp>
      <p:sp>
        <p:nvSpPr>
          <p:cNvPr id="70668" name="Text Box 13"/>
          <p:cNvSpPr txBox="1">
            <a:spLocks noChangeArrowheads="1"/>
          </p:cNvSpPr>
          <p:nvPr/>
        </p:nvSpPr>
        <p:spPr bwMode="auto">
          <a:xfrm>
            <a:off x="1905000" y="6096000"/>
            <a:ext cx="1114425" cy="396875"/>
          </a:xfrm>
          <a:prstGeom prst="rect">
            <a:avLst/>
          </a:prstGeom>
          <a:noFill/>
          <a:ln w="9525">
            <a:noFill/>
            <a:miter lim="800000"/>
            <a:headEnd/>
            <a:tailEnd/>
          </a:ln>
        </p:spPr>
        <p:txBody>
          <a:bodyPr wrap="none">
            <a:spAutoFit/>
          </a:bodyPr>
          <a:lstStyle/>
          <a:p>
            <a:pPr algn="ctr">
              <a:spcBef>
                <a:spcPct val="20000"/>
              </a:spcBef>
            </a:pPr>
            <a:r>
              <a:rPr lang="en-US" sz="2000">
                <a:latin typeface="Times New Roman" pitchFamily="18" charset="0"/>
              </a:rPr>
              <a:t>Outcome</a:t>
            </a:r>
          </a:p>
        </p:txBody>
      </p:sp>
      <p:sp>
        <p:nvSpPr>
          <p:cNvPr id="70669" name="AutoShape 14"/>
          <p:cNvSpPr>
            <a:spLocks noChangeArrowheads="1"/>
          </p:cNvSpPr>
          <p:nvPr/>
        </p:nvSpPr>
        <p:spPr bwMode="auto">
          <a:xfrm>
            <a:off x="2286000" y="5486400"/>
            <a:ext cx="304800" cy="457200"/>
          </a:xfrm>
          <a:prstGeom prst="upArrow">
            <a:avLst>
              <a:gd name="adj1" fmla="val 50000"/>
              <a:gd name="adj2" fmla="val 37500"/>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70670" name="AutoShape 15"/>
          <p:cNvSpPr>
            <a:spLocks noChangeArrowheads="1"/>
          </p:cNvSpPr>
          <p:nvPr/>
        </p:nvSpPr>
        <p:spPr bwMode="auto">
          <a:xfrm>
            <a:off x="7467600" y="5486400"/>
            <a:ext cx="304800" cy="457200"/>
          </a:xfrm>
          <a:prstGeom prst="upArrow">
            <a:avLst>
              <a:gd name="adj1" fmla="val 50000"/>
              <a:gd name="adj2" fmla="val 37500"/>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70671" name="Text Box 16"/>
          <p:cNvSpPr txBox="1">
            <a:spLocks noChangeArrowheads="1"/>
          </p:cNvSpPr>
          <p:nvPr/>
        </p:nvSpPr>
        <p:spPr bwMode="auto">
          <a:xfrm>
            <a:off x="7085013" y="6096000"/>
            <a:ext cx="1425575" cy="396875"/>
          </a:xfrm>
          <a:prstGeom prst="rect">
            <a:avLst/>
          </a:prstGeom>
          <a:noFill/>
          <a:ln w="9525">
            <a:noFill/>
            <a:miter lim="800000"/>
            <a:headEnd/>
            <a:tailEnd/>
          </a:ln>
        </p:spPr>
        <p:txBody>
          <a:bodyPr wrap="none">
            <a:spAutoFit/>
          </a:bodyPr>
          <a:lstStyle/>
          <a:p>
            <a:pPr algn="ctr">
              <a:spcBef>
                <a:spcPct val="20000"/>
              </a:spcBef>
            </a:pPr>
            <a:r>
              <a:rPr lang="en-US" sz="2000">
                <a:latin typeface="Times New Roman" pitchFamily="18" charset="0"/>
              </a:rPr>
              <a:t>Comparison</a:t>
            </a:r>
          </a:p>
        </p:txBody>
      </p:sp>
      <p:sp>
        <p:nvSpPr>
          <p:cNvPr id="70672" name="Line 17"/>
          <p:cNvSpPr>
            <a:spLocks noChangeShapeType="1"/>
          </p:cNvSpPr>
          <p:nvPr/>
        </p:nvSpPr>
        <p:spPr bwMode="auto">
          <a:xfrm>
            <a:off x="914400" y="3581400"/>
            <a:ext cx="7924800" cy="0"/>
          </a:xfrm>
          <a:prstGeom prst="line">
            <a:avLst/>
          </a:prstGeom>
          <a:noFill/>
          <a:ln w="9525">
            <a:solidFill>
              <a:schemeClr val="tx1"/>
            </a:solidFill>
            <a:round/>
            <a:headEnd/>
            <a:tailEnd/>
          </a:ln>
        </p:spPr>
        <p:txBody>
          <a:bodyPr wrap="none"/>
          <a:lstStyle/>
          <a:p>
            <a:endParaRPr lang="en-US"/>
          </a:p>
        </p:txBody>
      </p:sp>
      <p:sp>
        <p:nvSpPr>
          <p:cNvPr id="70673" name="Text Box 18"/>
          <p:cNvSpPr txBox="1">
            <a:spLocks noChangeArrowheads="1"/>
          </p:cNvSpPr>
          <p:nvPr/>
        </p:nvSpPr>
        <p:spPr bwMode="auto">
          <a:xfrm>
            <a:off x="3141663" y="5891213"/>
            <a:ext cx="3375025" cy="396875"/>
          </a:xfrm>
          <a:prstGeom prst="rect">
            <a:avLst/>
          </a:prstGeom>
          <a:noFill/>
          <a:ln w="9525">
            <a:noFill/>
            <a:miter lim="800000"/>
            <a:headEnd/>
            <a:tailEnd/>
          </a:ln>
        </p:spPr>
        <p:txBody>
          <a:bodyPr wrap="none">
            <a:spAutoFit/>
          </a:bodyPr>
          <a:lstStyle/>
          <a:p>
            <a:pPr algn="ctr">
              <a:spcBef>
                <a:spcPct val="20000"/>
              </a:spcBef>
            </a:pPr>
            <a:r>
              <a:rPr lang="en-US" sz="2000">
                <a:solidFill>
                  <a:srgbClr val="FF3300"/>
                </a:solidFill>
                <a:latin typeface="Times New Roman" pitchFamily="18" charset="0"/>
              </a:rPr>
              <a:t>+ cohort &amp; case-control studies</a:t>
            </a:r>
          </a:p>
        </p:txBody>
      </p:sp>
      <p:sp>
        <p:nvSpPr>
          <p:cNvPr id="19" name="Slide Number Placeholder 18"/>
          <p:cNvSpPr>
            <a:spLocks noGrp="1"/>
          </p:cNvSpPr>
          <p:nvPr>
            <p:ph type="sldNum" sz="quarter" idx="12"/>
          </p:nvPr>
        </p:nvSpPr>
        <p:spPr/>
        <p:txBody>
          <a:bodyPr/>
          <a:lstStyle/>
          <a:p>
            <a:pPr>
              <a:defRPr/>
            </a:pPr>
            <a:fld id="{441E08A4-7B15-40E4-8419-0741C82F5833}"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14400" y="304800"/>
            <a:ext cx="7772400" cy="1143000"/>
          </a:xfrm>
        </p:spPr>
        <p:txBody>
          <a:bodyPr>
            <a:normAutofit fontScale="90000"/>
          </a:bodyPr>
          <a:lstStyle/>
          <a:p>
            <a:pPr eaLnBrk="1" fontAlgn="auto" hangingPunct="1">
              <a:spcAft>
                <a:spcPts val="0"/>
              </a:spcAft>
              <a:defRPr/>
            </a:pPr>
            <a:r>
              <a:rPr lang="en-US" sz="4000">
                <a:solidFill>
                  <a:schemeClr val="accent1">
                    <a:satMod val="150000"/>
                  </a:schemeClr>
                </a:solidFill>
              </a:rPr>
              <a:t>Formulation of a diagnosis question</a:t>
            </a:r>
          </a:p>
        </p:txBody>
      </p:sp>
      <p:sp>
        <p:nvSpPr>
          <p:cNvPr id="72706" name="Rectangle 3"/>
          <p:cNvSpPr>
            <a:spLocks noChangeArrowheads="1"/>
          </p:cNvSpPr>
          <p:nvPr/>
        </p:nvSpPr>
        <p:spPr bwMode="auto">
          <a:xfrm>
            <a:off x="2768600" y="2967038"/>
            <a:ext cx="3943350" cy="396875"/>
          </a:xfrm>
          <a:prstGeom prst="rect">
            <a:avLst/>
          </a:prstGeom>
          <a:noFill/>
          <a:ln w="9525">
            <a:noFill/>
            <a:miter lim="800000"/>
            <a:headEnd/>
            <a:tailEnd/>
          </a:ln>
        </p:spPr>
        <p:txBody>
          <a:bodyPr wrap="none">
            <a:spAutoFit/>
          </a:bodyPr>
          <a:lstStyle/>
          <a:p>
            <a:pPr algn="ctr">
              <a:spcBef>
                <a:spcPct val="20000"/>
              </a:spcBef>
            </a:pPr>
            <a:r>
              <a:rPr lang="en-US" sz="2000">
                <a:latin typeface="Times New Roman" pitchFamily="18" charset="0"/>
              </a:rPr>
              <a:t>Is MRI a good test for breast cancer?</a:t>
            </a:r>
          </a:p>
        </p:txBody>
      </p:sp>
      <p:sp>
        <p:nvSpPr>
          <p:cNvPr id="72707" name="Rectangle 4"/>
          <p:cNvSpPr>
            <a:spLocks noChangeArrowheads="1"/>
          </p:cNvSpPr>
          <p:nvPr/>
        </p:nvSpPr>
        <p:spPr bwMode="auto">
          <a:xfrm>
            <a:off x="838200" y="4648200"/>
            <a:ext cx="8077200" cy="822325"/>
          </a:xfrm>
          <a:prstGeom prst="rect">
            <a:avLst/>
          </a:prstGeom>
          <a:noFill/>
          <a:ln w="9525">
            <a:noFill/>
            <a:miter lim="800000"/>
            <a:headEnd/>
            <a:tailEnd/>
          </a:ln>
        </p:spPr>
        <p:txBody>
          <a:bodyPr>
            <a:spAutoFit/>
          </a:bodyPr>
          <a:lstStyle/>
          <a:p>
            <a:pPr algn="ctr">
              <a:spcBef>
                <a:spcPct val="20000"/>
              </a:spcBef>
            </a:pPr>
            <a:r>
              <a:rPr lang="en-US" b="1">
                <a:solidFill>
                  <a:schemeClr val="hlink"/>
                </a:solidFill>
                <a:latin typeface="Times New Roman" pitchFamily="18" charset="0"/>
              </a:rPr>
              <a:t>Is MRI a more sensitive and specific test in diagnosing breast cancer as compared to mammography?</a:t>
            </a:r>
            <a:endParaRPr lang="en-US">
              <a:solidFill>
                <a:srgbClr val="0000FF"/>
              </a:solidFill>
              <a:latin typeface="Times New Roman" pitchFamily="18" charset="0"/>
            </a:endParaRPr>
          </a:p>
        </p:txBody>
      </p:sp>
      <p:sp>
        <p:nvSpPr>
          <p:cNvPr id="72708" name="AutoShape 5"/>
          <p:cNvSpPr>
            <a:spLocks noChangeArrowheads="1"/>
          </p:cNvSpPr>
          <p:nvPr/>
        </p:nvSpPr>
        <p:spPr bwMode="auto">
          <a:xfrm>
            <a:off x="2819400" y="2438400"/>
            <a:ext cx="381000" cy="457200"/>
          </a:xfrm>
          <a:prstGeom prst="downArrow">
            <a:avLst>
              <a:gd name="adj1" fmla="val 50000"/>
              <a:gd name="adj2" fmla="val 30000"/>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72709" name="AutoShape 6"/>
          <p:cNvSpPr>
            <a:spLocks noChangeArrowheads="1"/>
          </p:cNvSpPr>
          <p:nvPr/>
        </p:nvSpPr>
        <p:spPr bwMode="auto">
          <a:xfrm>
            <a:off x="5791200" y="2438400"/>
            <a:ext cx="381000" cy="457200"/>
          </a:xfrm>
          <a:prstGeom prst="downArrow">
            <a:avLst>
              <a:gd name="adj1" fmla="val 50000"/>
              <a:gd name="adj2" fmla="val 30000"/>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72710" name="Text Box 7"/>
          <p:cNvSpPr txBox="1">
            <a:spLocks noChangeArrowheads="1"/>
          </p:cNvSpPr>
          <p:nvPr/>
        </p:nvSpPr>
        <p:spPr bwMode="auto">
          <a:xfrm>
            <a:off x="2133600" y="1905000"/>
            <a:ext cx="2081213" cy="396875"/>
          </a:xfrm>
          <a:prstGeom prst="rect">
            <a:avLst/>
          </a:prstGeom>
          <a:noFill/>
          <a:ln w="9525">
            <a:noFill/>
            <a:miter lim="800000"/>
            <a:headEnd/>
            <a:tailEnd/>
          </a:ln>
        </p:spPr>
        <p:txBody>
          <a:bodyPr wrap="none">
            <a:spAutoFit/>
          </a:bodyPr>
          <a:lstStyle/>
          <a:p>
            <a:pPr algn="ctr">
              <a:spcBef>
                <a:spcPct val="20000"/>
              </a:spcBef>
            </a:pPr>
            <a:r>
              <a:rPr lang="en-US" sz="2000">
                <a:latin typeface="Times New Roman" pitchFamily="18" charset="0"/>
              </a:rPr>
              <a:t>Test (intervention)</a:t>
            </a:r>
          </a:p>
        </p:txBody>
      </p:sp>
      <p:sp>
        <p:nvSpPr>
          <p:cNvPr id="72711" name="Text Box 8"/>
          <p:cNvSpPr txBox="1">
            <a:spLocks noChangeArrowheads="1"/>
          </p:cNvSpPr>
          <p:nvPr/>
        </p:nvSpPr>
        <p:spPr bwMode="auto">
          <a:xfrm>
            <a:off x="5410200" y="1905000"/>
            <a:ext cx="1114425" cy="396875"/>
          </a:xfrm>
          <a:prstGeom prst="rect">
            <a:avLst/>
          </a:prstGeom>
          <a:noFill/>
          <a:ln w="9525">
            <a:noFill/>
            <a:miter lim="800000"/>
            <a:headEnd/>
            <a:tailEnd/>
          </a:ln>
        </p:spPr>
        <p:txBody>
          <a:bodyPr wrap="none">
            <a:spAutoFit/>
          </a:bodyPr>
          <a:lstStyle/>
          <a:p>
            <a:pPr algn="ctr">
              <a:spcBef>
                <a:spcPct val="20000"/>
              </a:spcBef>
            </a:pPr>
            <a:r>
              <a:rPr lang="en-US" sz="2000">
                <a:latin typeface="Times New Roman" pitchFamily="18" charset="0"/>
              </a:rPr>
              <a:t>Outcome</a:t>
            </a:r>
          </a:p>
        </p:txBody>
      </p:sp>
      <p:sp>
        <p:nvSpPr>
          <p:cNvPr id="72712" name="AutoShape 9"/>
          <p:cNvSpPr>
            <a:spLocks noChangeArrowheads="1"/>
          </p:cNvSpPr>
          <p:nvPr/>
        </p:nvSpPr>
        <p:spPr bwMode="auto">
          <a:xfrm>
            <a:off x="1752600" y="4191000"/>
            <a:ext cx="381000" cy="457200"/>
          </a:xfrm>
          <a:prstGeom prst="downArrow">
            <a:avLst>
              <a:gd name="adj1" fmla="val 50000"/>
              <a:gd name="adj2" fmla="val 30000"/>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72713" name="AutoShape 10"/>
          <p:cNvSpPr>
            <a:spLocks noChangeArrowheads="1"/>
          </p:cNvSpPr>
          <p:nvPr/>
        </p:nvSpPr>
        <p:spPr bwMode="auto">
          <a:xfrm>
            <a:off x="7467600" y="4267200"/>
            <a:ext cx="381000" cy="457200"/>
          </a:xfrm>
          <a:prstGeom prst="downArrow">
            <a:avLst>
              <a:gd name="adj1" fmla="val 50000"/>
              <a:gd name="adj2" fmla="val 30000"/>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72714" name="Text Box 12"/>
          <p:cNvSpPr txBox="1">
            <a:spLocks noChangeArrowheads="1"/>
          </p:cNvSpPr>
          <p:nvPr/>
        </p:nvSpPr>
        <p:spPr bwMode="auto">
          <a:xfrm>
            <a:off x="7010400" y="3733800"/>
            <a:ext cx="1114425" cy="396875"/>
          </a:xfrm>
          <a:prstGeom prst="rect">
            <a:avLst/>
          </a:prstGeom>
          <a:noFill/>
          <a:ln w="9525">
            <a:noFill/>
            <a:miter lim="800000"/>
            <a:headEnd/>
            <a:tailEnd/>
          </a:ln>
        </p:spPr>
        <p:txBody>
          <a:bodyPr wrap="none">
            <a:spAutoFit/>
          </a:bodyPr>
          <a:lstStyle/>
          <a:p>
            <a:pPr algn="ctr">
              <a:spcBef>
                <a:spcPct val="20000"/>
              </a:spcBef>
            </a:pPr>
            <a:r>
              <a:rPr lang="en-US" sz="2000">
                <a:latin typeface="Times New Roman" pitchFamily="18" charset="0"/>
              </a:rPr>
              <a:t>Outcome</a:t>
            </a:r>
          </a:p>
        </p:txBody>
      </p:sp>
      <p:sp>
        <p:nvSpPr>
          <p:cNvPr id="72715" name="AutoShape 13"/>
          <p:cNvSpPr>
            <a:spLocks noChangeArrowheads="1"/>
          </p:cNvSpPr>
          <p:nvPr/>
        </p:nvSpPr>
        <p:spPr bwMode="auto">
          <a:xfrm>
            <a:off x="6553200" y="5486400"/>
            <a:ext cx="304800" cy="457200"/>
          </a:xfrm>
          <a:prstGeom prst="upArrow">
            <a:avLst>
              <a:gd name="adj1" fmla="val 50000"/>
              <a:gd name="adj2" fmla="val 37500"/>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72716" name="Text Box 14"/>
          <p:cNvSpPr txBox="1">
            <a:spLocks noChangeArrowheads="1"/>
          </p:cNvSpPr>
          <p:nvPr/>
        </p:nvSpPr>
        <p:spPr bwMode="auto">
          <a:xfrm>
            <a:off x="6042025" y="6096000"/>
            <a:ext cx="1425575" cy="396875"/>
          </a:xfrm>
          <a:prstGeom prst="rect">
            <a:avLst/>
          </a:prstGeom>
          <a:noFill/>
          <a:ln w="9525">
            <a:noFill/>
            <a:miter lim="800000"/>
            <a:headEnd/>
            <a:tailEnd/>
          </a:ln>
        </p:spPr>
        <p:txBody>
          <a:bodyPr wrap="none">
            <a:spAutoFit/>
          </a:bodyPr>
          <a:lstStyle/>
          <a:p>
            <a:pPr algn="ctr">
              <a:spcBef>
                <a:spcPct val="20000"/>
              </a:spcBef>
            </a:pPr>
            <a:r>
              <a:rPr lang="en-US" sz="2000">
                <a:latin typeface="Times New Roman" pitchFamily="18" charset="0"/>
              </a:rPr>
              <a:t>Comparison</a:t>
            </a:r>
          </a:p>
        </p:txBody>
      </p:sp>
      <p:sp>
        <p:nvSpPr>
          <p:cNvPr id="72717" name="Line 15"/>
          <p:cNvSpPr>
            <a:spLocks noChangeShapeType="1"/>
          </p:cNvSpPr>
          <p:nvPr/>
        </p:nvSpPr>
        <p:spPr bwMode="auto">
          <a:xfrm>
            <a:off x="914400" y="3581400"/>
            <a:ext cx="7924800" cy="0"/>
          </a:xfrm>
          <a:prstGeom prst="line">
            <a:avLst/>
          </a:prstGeom>
          <a:noFill/>
          <a:ln w="9525">
            <a:solidFill>
              <a:schemeClr val="tx1"/>
            </a:solidFill>
            <a:round/>
            <a:headEnd/>
            <a:tailEnd/>
          </a:ln>
        </p:spPr>
        <p:txBody>
          <a:bodyPr wrap="none"/>
          <a:lstStyle/>
          <a:p>
            <a:endParaRPr lang="en-US"/>
          </a:p>
        </p:txBody>
      </p:sp>
      <p:sp>
        <p:nvSpPr>
          <p:cNvPr id="72718" name="Text Box 17"/>
          <p:cNvSpPr txBox="1">
            <a:spLocks noChangeArrowheads="1"/>
          </p:cNvSpPr>
          <p:nvPr/>
        </p:nvSpPr>
        <p:spPr bwMode="auto">
          <a:xfrm>
            <a:off x="1042988" y="3733800"/>
            <a:ext cx="2081212" cy="396875"/>
          </a:xfrm>
          <a:prstGeom prst="rect">
            <a:avLst/>
          </a:prstGeom>
          <a:noFill/>
          <a:ln w="9525">
            <a:noFill/>
            <a:miter lim="800000"/>
            <a:headEnd/>
            <a:tailEnd/>
          </a:ln>
        </p:spPr>
        <p:txBody>
          <a:bodyPr wrap="none">
            <a:spAutoFit/>
          </a:bodyPr>
          <a:lstStyle/>
          <a:p>
            <a:pPr algn="ctr">
              <a:spcBef>
                <a:spcPct val="20000"/>
              </a:spcBef>
            </a:pPr>
            <a:r>
              <a:rPr lang="en-US" sz="2000">
                <a:latin typeface="Times New Roman" pitchFamily="18" charset="0"/>
              </a:rPr>
              <a:t>Test (intervention)</a:t>
            </a:r>
          </a:p>
        </p:txBody>
      </p:sp>
      <p:sp>
        <p:nvSpPr>
          <p:cNvPr id="16" name="Slide Number Placeholder 15"/>
          <p:cNvSpPr>
            <a:spLocks noGrp="1"/>
          </p:cNvSpPr>
          <p:nvPr>
            <p:ph type="sldNum" sz="quarter" idx="12"/>
          </p:nvPr>
        </p:nvSpPr>
        <p:spPr/>
        <p:txBody>
          <a:bodyPr/>
          <a:lstStyle/>
          <a:p>
            <a:pPr>
              <a:defRPr/>
            </a:pPr>
            <a:fld id="{A81AD943-62B1-41BA-A1D9-3DBC87AD3D0A}"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Journal Article</a:t>
            </a:r>
          </a:p>
        </p:txBody>
      </p:sp>
      <p:sp>
        <p:nvSpPr>
          <p:cNvPr id="4" name="Slide Number Placeholder 3"/>
          <p:cNvSpPr>
            <a:spLocks noGrp="1"/>
          </p:cNvSpPr>
          <p:nvPr>
            <p:ph type="sldNum" sz="quarter" idx="12"/>
          </p:nvPr>
        </p:nvSpPr>
        <p:spPr/>
        <p:txBody>
          <a:bodyPr/>
          <a:lstStyle/>
          <a:p>
            <a:pPr>
              <a:defRPr/>
            </a:pPr>
            <a:fld id="{0964BF30-1FF0-427C-A616-ECE4C983AC72}" type="slidenum">
              <a:rPr lang="en-US" smtClean="0"/>
              <a:pPr>
                <a:defRPr/>
              </a:pPr>
              <a:t>28</a:t>
            </a:fld>
            <a:endParaRPr lang="en-US"/>
          </a:p>
        </p:txBody>
      </p:sp>
      <p:pic>
        <p:nvPicPr>
          <p:cNvPr id="74755" name="Picture 2"/>
          <p:cNvPicPr>
            <a:picLocks noChangeAspect="1" noChangeArrowheads="1"/>
          </p:cNvPicPr>
          <p:nvPr/>
        </p:nvPicPr>
        <p:blipFill>
          <a:blip r:embed="rId2"/>
          <a:srcRect/>
          <a:stretch>
            <a:fillRect/>
          </a:stretch>
        </p:blipFill>
        <p:spPr bwMode="auto">
          <a:xfrm>
            <a:off x="403225" y="2895600"/>
            <a:ext cx="8455025" cy="32004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Content Placeholder 2"/>
          <p:cNvSpPr>
            <a:spLocks noGrp="1"/>
          </p:cNvSpPr>
          <p:nvPr>
            <p:ph sz="half" idx="1"/>
          </p:nvPr>
        </p:nvSpPr>
        <p:spPr>
          <a:xfrm>
            <a:off x="457200" y="1773238"/>
            <a:ext cx="8153400" cy="1655762"/>
          </a:xfrm>
        </p:spPr>
        <p:txBody>
          <a:bodyPr/>
          <a:lstStyle/>
          <a:p>
            <a:pPr eaLnBrk="1" hangingPunct="1"/>
            <a:r>
              <a:rPr lang="en-US"/>
              <a:t>CT technology has progressed</a:t>
            </a:r>
          </a:p>
          <a:p>
            <a:pPr eaLnBrk="1" hangingPunct="1"/>
            <a:r>
              <a:rPr lang="en-US"/>
              <a:t>Has pretty pictures</a:t>
            </a:r>
          </a:p>
          <a:p>
            <a:pPr eaLnBrk="1" hangingPunct="1"/>
            <a:r>
              <a:rPr lang="en-US"/>
              <a:t>Know it is useful </a:t>
            </a:r>
          </a:p>
          <a:p>
            <a:pPr eaLnBrk="1" hangingPunct="1"/>
            <a:r>
              <a:rPr lang="en-US"/>
              <a:t>But till recently lack of robust outcome data</a:t>
            </a:r>
          </a:p>
        </p:txBody>
      </p:sp>
      <p:sp>
        <p:nvSpPr>
          <p:cNvPr id="5" name="Slide Number Placeholder 4"/>
          <p:cNvSpPr>
            <a:spLocks noGrp="1"/>
          </p:cNvSpPr>
          <p:nvPr>
            <p:ph type="sldNum" sz="quarter" idx="12"/>
          </p:nvPr>
        </p:nvSpPr>
        <p:spPr/>
        <p:txBody>
          <a:bodyPr/>
          <a:lstStyle/>
          <a:p>
            <a:pPr>
              <a:defRPr/>
            </a:pPr>
            <a:fld id="{70DAB7E9-B463-48B4-8116-92C91E19908F}" type="slidenum">
              <a:rPr lang="en-US" smtClean="0"/>
              <a:pPr>
                <a:defRPr/>
              </a:pPr>
              <a:t>29</a:t>
            </a:fld>
            <a:endParaRPr lang="en-US"/>
          </a:p>
        </p:txBody>
      </p:sp>
      <p:pic>
        <p:nvPicPr>
          <p:cNvPr id="75779" name="Picture 2"/>
          <p:cNvPicPr>
            <a:picLocks noChangeAspect="1" noChangeArrowheads="1"/>
          </p:cNvPicPr>
          <p:nvPr/>
        </p:nvPicPr>
        <p:blipFill>
          <a:blip r:embed="rId2"/>
          <a:srcRect/>
          <a:stretch>
            <a:fillRect/>
          </a:stretch>
        </p:blipFill>
        <p:spPr bwMode="auto">
          <a:xfrm>
            <a:off x="228600" y="228600"/>
            <a:ext cx="8915400" cy="1143000"/>
          </a:xfrm>
          <a:prstGeom prst="rect">
            <a:avLst/>
          </a:prstGeom>
          <a:noFill/>
          <a:ln w="9525">
            <a:noFill/>
            <a:miter lim="800000"/>
            <a:headEnd/>
            <a:tailEnd/>
          </a:ln>
        </p:spPr>
      </p:pic>
      <p:pic>
        <p:nvPicPr>
          <p:cNvPr id="75780" name="Picture 4"/>
          <p:cNvPicPr>
            <a:picLocks noGrp="1" noChangeAspect="1" noChangeArrowheads="1"/>
          </p:cNvPicPr>
          <p:nvPr>
            <p:ph sz="half" idx="2"/>
          </p:nvPr>
        </p:nvPicPr>
        <p:blipFill>
          <a:blip r:embed="rId3"/>
          <a:srcRect/>
          <a:stretch>
            <a:fillRect/>
          </a:stretch>
        </p:blipFill>
        <p:spPr>
          <a:xfrm>
            <a:off x="990600" y="4038600"/>
            <a:ext cx="7467600" cy="2209800"/>
          </a:xfrm>
        </p:spPr>
      </p:pic>
      <p:cxnSp>
        <p:nvCxnSpPr>
          <p:cNvPr id="11" name="Straight Arrow Connector 10"/>
          <p:cNvCxnSpPr/>
          <p:nvPr/>
        </p:nvCxnSpPr>
        <p:spPr>
          <a:xfrm rot="5400000">
            <a:off x="6743700" y="3619500"/>
            <a:ext cx="609600" cy="38100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4305300" y="4152900"/>
            <a:ext cx="609600" cy="38100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5448300" y="4686300"/>
            <a:ext cx="609600" cy="38100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4610100" y="5295900"/>
            <a:ext cx="609600" cy="38100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heckerboard(across)">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ox(in)">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3"/>
          </p:nvPr>
        </p:nvSpPr>
        <p:spPr>
          <a:xfrm>
            <a:off x="4886400" y="457200"/>
            <a:ext cx="3931920" cy="639762"/>
          </a:xfrm>
        </p:spPr>
        <p:txBody>
          <a:bodyPr/>
          <a:lstStyle/>
          <a:p>
            <a:r>
              <a:rPr lang="en-US" dirty="0"/>
              <a:t>Pyramid of Evidence</a:t>
            </a:r>
          </a:p>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57014"/>
            <a:ext cx="4886400" cy="1123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84666" y="219075"/>
            <a:ext cx="8610600" cy="523220"/>
          </a:xfrm>
          <a:prstGeom prst="rect">
            <a:avLst/>
          </a:prstGeom>
        </p:spPr>
        <p:txBody>
          <a:bodyPr wrap="square">
            <a:spAutoFit/>
          </a:bodyPr>
          <a:lstStyle/>
          <a:p>
            <a:pPr algn="ctr"/>
            <a:r>
              <a:rPr lang="en-US" sz="2800" dirty="0">
                <a:solidFill>
                  <a:schemeClr val="bg1"/>
                </a:solidFill>
              </a:rPr>
              <a:t>Trying to Get at The BODY of Evidence</a:t>
            </a:r>
          </a:p>
        </p:txBody>
      </p:sp>
      <p:sp>
        <p:nvSpPr>
          <p:cNvPr id="2" name="TextBox 1"/>
          <p:cNvSpPr txBox="1"/>
          <p:nvPr/>
        </p:nvSpPr>
        <p:spPr>
          <a:xfrm>
            <a:off x="120135" y="3733800"/>
            <a:ext cx="4407932" cy="1323439"/>
          </a:xfrm>
          <a:prstGeom prst="rect">
            <a:avLst/>
          </a:prstGeom>
          <a:noFill/>
        </p:spPr>
        <p:txBody>
          <a:bodyPr wrap="square" rtlCol="0">
            <a:spAutoFit/>
          </a:bodyPr>
          <a:lstStyle/>
          <a:p>
            <a:r>
              <a:rPr lang="en-US" sz="2000" dirty="0"/>
              <a:t>Although mentioned, meta-analyses</a:t>
            </a:r>
          </a:p>
          <a:p>
            <a:r>
              <a:rPr lang="en-US" sz="2000" dirty="0"/>
              <a:t>Not on the pyramid.</a:t>
            </a:r>
          </a:p>
          <a:p>
            <a:br>
              <a:rPr lang="en-US" sz="2000" dirty="0"/>
            </a:br>
            <a:r>
              <a:rPr lang="en-US" sz="2000" dirty="0"/>
              <a:t>Heterogeneity of Treatment Effects</a:t>
            </a:r>
          </a:p>
        </p:txBody>
      </p:sp>
      <p:sp>
        <p:nvSpPr>
          <p:cNvPr id="10" name="TextBox 9"/>
          <p:cNvSpPr txBox="1"/>
          <p:nvPr/>
        </p:nvSpPr>
        <p:spPr>
          <a:xfrm>
            <a:off x="838200" y="3124200"/>
            <a:ext cx="2362200" cy="230832"/>
          </a:xfrm>
          <a:prstGeom prst="rect">
            <a:avLst/>
          </a:prstGeom>
          <a:noFill/>
        </p:spPr>
        <p:txBody>
          <a:bodyPr wrap="square" rtlCol="0">
            <a:spAutoFit/>
          </a:bodyPr>
          <a:lstStyle/>
          <a:p>
            <a:r>
              <a:rPr lang="en-US" sz="900" i="1" dirty="0"/>
              <a:t>Circulation. 2008; 118: 1675-1684 </a:t>
            </a:r>
            <a:endParaRPr lang="en-US" sz="900" dirty="0"/>
          </a:p>
        </p:txBody>
      </p:sp>
      <p:pic>
        <p:nvPicPr>
          <p:cNvPr id="12" name="Picture 11">
            <a:extLst>
              <a:ext uri="{FF2B5EF4-FFF2-40B4-BE49-F238E27FC236}">
                <a16:creationId xmlns:a16="http://schemas.microsoft.com/office/drawing/2014/main" id="{6E453C09-3AE8-4031-92E8-930C5EE2523D}"/>
              </a:ext>
            </a:extLst>
          </p:cNvPr>
          <p:cNvPicPr>
            <a:picLocks noChangeAspect="1"/>
          </p:cNvPicPr>
          <p:nvPr/>
        </p:nvPicPr>
        <p:blipFill>
          <a:blip r:embed="rId3"/>
          <a:stretch>
            <a:fillRect/>
          </a:stretch>
        </p:blipFill>
        <p:spPr>
          <a:xfrm>
            <a:off x="4648200" y="2045033"/>
            <a:ext cx="4315783" cy="4355767"/>
          </a:xfrm>
          <a:prstGeom prst="rect">
            <a:avLst/>
          </a:prstGeom>
        </p:spPr>
      </p:pic>
    </p:spTree>
    <p:extLst>
      <p:ext uri="{BB962C8B-B14F-4D97-AF65-F5344CB8AC3E}">
        <p14:creationId xmlns:p14="http://schemas.microsoft.com/office/powerpoint/2010/main" val="2348822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Box 2"/>
          <p:cNvSpPr txBox="1">
            <a:spLocks noChangeArrowheads="1"/>
          </p:cNvSpPr>
          <p:nvPr/>
        </p:nvSpPr>
        <p:spPr bwMode="auto">
          <a:xfrm>
            <a:off x="762000" y="1981200"/>
            <a:ext cx="7467600" cy="1465263"/>
          </a:xfrm>
          <a:prstGeom prst="rect">
            <a:avLst/>
          </a:prstGeom>
          <a:noFill/>
          <a:ln w="9525">
            <a:noFill/>
            <a:miter lim="800000"/>
            <a:headEnd/>
            <a:tailEnd/>
          </a:ln>
        </p:spPr>
        <p:txBody>
          <a:bodyPr>
            <a:spAutoFit/>
          </a:bodyPr>
          <a:lstStyle/>
          <a:p>
            <a:pPr algn="ctr" eaLnBrk="0" hangingPunct="0">
              <a:spcBef>
                <a:spcPct val="50000"/>
              </a:spcBef>
            </a:pPr>
            <a:r>
              <a:rPr lang="en-US" sz="3600" b="1"/>
              <a:t>Step 2 </a:t>
            </a:r>
          </a:p>
          <a:p>
            <a:pPr algn="ctr" eaLnBrk="0" hangingPunct="0">
              <a:spcBef>
                <a:spcPct val="50000"/>
              </a:spcBef>
            </a:pPr>
            <a:r>
              <a:rPr lang="en-US" sz="3600" b="1"/>
              <a:t>Develop review protocol</a:t>
            </a:r>
            <a:endParaRPr lang="en-US"/>
          </a:p>
        </p:txBody>
      </p:sp>
      <p:sp>
        <p:nvSpPr>
          <p:cNvPr id="3" name="Slide Number Placeholder 2"/>
          <p:cNvSpPr>
            <a:spLocks noGrp="1"/>
          </p:cNvSpPr>
          <p:nvPr>
            <p:ph type="sldNum" sz="quarter" idx="12"/>
          </p:nvPr>
        </p:nvSpPr>
        <p:spPr/>
        <p:txBody>
          <a:bodyPr/>
          <a:lstStyle/>
          <a:p>
            <a:pPr>
              <a:defRPr/>
            </a:pPr>
            <a:fld id="{7CE3714F-F146-4FCA-B32F-FF9AE3DE8D7A}"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04800"/>
            <a:ext cx="7772400" cy="1143000"/>
          </a:xfrm>
        </p:spPr>
        <p:txBody>
          <a:bodyPr/>
          <a:lstStyle/>
          <a:p>
            <a:pPr eaLnBrk="1" fontAlgn="auto" hangingPunct="1">
              <a:spcAft>
                <a:spcPts val="0"/>
              </a:spcAft>
              <a:defRPr/>
            </a:pPr>
            <a:r>
              <a:rPr lang="en-US">
                <a:solidFill>
                  <a:schemeClr val="accent2"/>
                </a:solidFill>
              </a:rPr>
              <a:t>Protocol</a:t>
            </a:r>
            <a:endParaRPr lang="en-US">
              <a:solidFill>
                <a:schemeClr val="accent1">
                  <a:satMod val="150000"/>
                </a:schemeClr>
              </a:solidFill>
            </a:endParaRPr>
          </a:p>
        </p:txBody>
      </p:sp>
      <p:sp>
        <p:nvSpPr>
          <p:cNvPr id="78850" name="Rectangle 3"/>
          <p:cNvSpPr>
            <a:spLocks noGrp="1" noChangeArrowheads="1"/>
          </p:cNvSpPr>
          <p:nvPr>
            <p:ph idx="1"/>
          </p:nvPr>
        </p:nvSpPr>
        <p:spPr>
          <a:xfrm>
            <a:off x="762000" y="1905000"/>
            <a:ext cx="7772400" cy="4114800"/>
          </a:xfrm>
        </p:spPr>
        <p:txBody>
          <a:bodyPr/>
          <a:lstStyle/>
          <a:p>
            <a:pPr eaLnBrk="1" hangingPunct="1">
              <a:buFontTx/>
              <a:buNone/>
            </a:pPr>
            <a:r>
              <a:rPr lang="en-US" sz="2800"/>
              <a:t>Background</a:t>
            </a:r>
          </a:p>
          <a:p>
            <a:pPr eaLnBrk="1" hangingPunct="1">
              <a:buFontTx/>
              <a:buNone/>
            </a:pPr>
            <a:r>
              <a:rPr lang="en-US" sz="2800"/>
              <a:t>Objectives</a:t>
            </a:r>
          </a:p>
          <a:p>
            <a:pPr eaLnBrk="1" hangingPunct="1">
              <a:buFontTx/>
              <a:buNone/>
            </a:pPr>
            <a:r>
              <a:rPr lang="en-US" sz="2800"/>
              <a:t>Pre-determined selection criteria</a:t>
            </a:r>
          </a:p>
          <a:p>
            <a:pPr eaLnBrk="1" hangingPunct="1">
              <a:buFontTx/>
              <a:buNone/>
            </a:pPr>
            <a:r>
              <a:rPr lang="en-US" sz="2800"/>
              <a:t>Planned search strategy</a:t>
            </a:r>
          </a:p>
          <a:p>
            <a:pPr eaLnBrk="1" hangingPunct="1">
              <a:buFontTx/>
              <a:buNone/>
            </a:pPr>
            <a:r>
              <a:rPr lang="en-US" sz="2800"/>
              <a:t>Planned data abstraction</a:t>
            </a:r>
          </a:p>
          <a:p>
            <a:pPr eaLnBrk="1" hangingPunct="1">
              <a:buFontTx/>
              <a:buNone/>
            </a:pPr>
            <a:r>
              <a:rPr lang="en-US" sz="2800"/>
              <a:t>Proposed method of synthesis of findings</a:t>
            </a:r>
          </a:p>
          <a:p>
            <a:pPr eaLnBrk="1" hangingPunct="1">
              <a:buFontTx/>
              <a:buNone/>
            </a:pPr>
            <a:r>
              <a:rPr lang="en-US" sz="2800"/>
              <a:t>  </a:t>
            </a:r>
          </a:p>
          <a:p>
            <a:pPr eaLnBrk="1" hangingPunct="1">
              <a:buFontTx/>
              <a:buNone/>
            </a:pPr>
            <a:r>
              <a:rPr lang="en-US" sz="2800"/>
              <a:t>		</a:t>
            </a:r>
          </a:p>
        </p:txBody>
      </p:sp>
      <p:sp>
        <p:nvSpPr>
          <p:cNvPr id="4" name="Slide Number Placeholder 3"/>
          <p:cNvSpPr>
            <a:spLocks noGrp="1"/>
          </p:cNvSpPr>
          <p:nvPr>
            <p:ph type="sldNum" sz="quarter" idx="12"/>
          </p:nvPr>
        </p:nvSpPr>
        <p:spPr/>
        <p:txBody>
          <a:bodyPr/>
          <a:lstStyle/>
          <a:p>
            <a:pPr>
              <a:defRPr/>
            </a:pPr>
            <a:fld id="{5F7BCF79-3D1B-442E-AFF2-313C668BDCDE}"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04800"/>
            <a:ext cx="7772400" cy="1143000"/>
          </a:xfrm>
        </p:spPr>
        <p:txBody>
          <a:bodyPr/>
          <a:lstStyle/>
          <a:p>
            <a:pPr eaLnBrk="1" fontAlgn="auto" hangingPunct="1">
              <a:spcAft>
                <a:spcPts val="0"/>
              </a:spcAft>
              <a:defRPr/>
            </a:pPr>
            <a:r>
              <a:rPr lang="en-US" dirty="0">
                <a:solidFill>
                  <a:schemeClr val="accent2"/>
                </a:solidFill>
              </a:rPr>
              <a:t>Register your protocol</a:t>
            </a:r>
            <a:endParaRPr lang="en-US" dirty="0">
              <a:solidFill>
                <a:schemeClr val="accent1">
                  <a:satMod val="150000"/>
                </a:schemeClr>
              </a:solidFill>
            </a:endParaRPr>
          </a:p>
        </p:txBody>
      </p:sp>
      <p:sp>
        <p:nvSpPr>
          <p:cNvPr id="4" name="Slide Number Placeholder 3"/>
          <p:cNvSpPr>
            <a:spLocks noGrp="1"/>
          </p:cNvSpPr>
          <p:nvPr>
            <p:ph type="sldNum" sz="quarter" idx="12"/>
          </p:nvPr>
        </p:nvSpPr>
        <p:spPr/>
        <p:txBody>
          <a:bodyPr/>
          <a:lstStyle/>
          <a:p>
            <a:pPr>
              <a:defRPr/>
            </a:pPr>
            <a:fld id="{5F7BCF79-3D1B-442E-AFF2-313C668BDCDE}" type="slidenum">
              <a:rPr lang="en-US" smtClean="0"/>
              <a:pPr>
                <a:defRPr/>
              </a:pPr>
              <a:t>32</a:t>
            </a:fld>
            <a:endParaRPr lang="en-US"/>
          </a:p>
        </p:txBody>
      </p:sp>
      <p:pic>
        <p:nvPicPr>
          <p:cNvPr id="2" name="Picture 1">
            <a:extLst>
              <a:ext uri="{FF2B5EF4-FFF2-40B4-BE49-F238E27FC236}">
                <a16:creationId xmlns:a16="http://schemas.microsoft.com/office/drawing/2014/main" id="{FD67D459-02B2-4C66-9045-829821C801B9}"/>
              </a:ext>
            </a:extLst>
          </p:cNvPr>
          <p:cNvPicPr>
            <a:picLocks noChangeAspect="1"/>
          </p:cNvPicPr>
          <p:nvPr/>
        </p:nvPicPr>
        <p:blipFill>
          <a:blip r:embed="rId3"/>
          <a:stretch>
            <a:fillRect/>
          </a:stretch>
        </p:blipFill>
        <p:spPr>
          <a:xfrm>
            <a:off x="303682" y="1518087"/>
            <a:ext cx="8154518" cy="2272691"/>
          </a:xfrm>
          <a:prstGeom prst="rect">
            <a:avLst/>
          </a:prstGeom>
        </p:spPr>
      </p:pic>
      <p:pic>
        <p:nvPicPr>
          <p:cNvPr id="6" name="Picture 5">
            <a:extLst>
              <a:ext uri="{FF2B5EF4-FFF2-40B4-BE49-F238E27FC236}">
                <a16:creationId xmlns:a16="http://schemas.microsoft.com/office/drawing/2014/main" id="{60C7CE48-3F62-4542-B7B2-FFB3FE30BB67}"/>
              </a:ext>
            </a:extLst>
          </p:cNvPr>
          <p:cNvPicPr>
            <a:picLocks noChangeAspect="1"/>
          </p:cNvPicPr>
          <p:nvPr/>
        </p:nvPicPr>
        <p:blipFill>
          <a:blip r:embed="rId4"/>
          <a:stretch>
            <a:fillRect/>
          </a:stretch>
        </p:blipFill>
        <p:spPr>
          <a:xfrm>
            <a:off x="1143000" y="3812972"/>
            <a:ext cx="6656401" cy="1642534"/>
          </a:xfrm>
          <a:prstGeom prst="rect">
            <a:avLst/>
          </a:prstGeom>
        </p:spPr>
      </p:pic>
      <p:pic>
        <p:nvPicPr>
          <p:cNvPr id="7" name="Picture 6">
            <a:extLst>
              <a:ext uri="{FF2B5EF4-FFF2-40B4-BE49-F238E27FC236}">
                <a16:creationId xmlns:a16="http://schemas.microsoft.com/office/drawing/2014/main" id="{2D980F5A-A30D-47EA-BA61-843FDE512B42}"/>
              </a:ext>
            </a:extLst>
          </p:cNvPr>
          <p:cNvPicPr>
            <a:picLocks noChangeAspect="1"/>
          </p:cNvPicPr>
          <p:nvPr/>
        </p:nvPicPr>
        <p:blipFill>
          <a:blip r:embed="rId5"/>
          <a:stretch>
            <a:fillRect/>
          </a:stretch>
        </p:blipFill>
        <p:spPr>
          <a:xfrm>
            <a:off x="2108099" y="5438904"/>
            <a:ext cx="4927801" cy="1312734"/>
          </a:xfrm>
          <a:prstGeom prst="rect">
            <a:avLst/>
          </a:prstGeom>
        </p:spPr>
      </p:pic>
    </p:spTree>
    <p:extLst>
      <p:ext uri="{BB962C8B-B14F-4D97-AF65-F5344CB8AC3E}">
        <p14:creationId xmlns:p14="http://schemas.microsoft.com/office/powerpoint/2010/main" val="1961915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F1574D9-3F61-4B5C-992C-AE8811FE184A}" type="slidenum">
              <a:rPr lang="en-US" smtClean="0"/>
              <a:pPr>
                <a:defRPr/>
              </a:pPr>
              <a:t>33</a:t>
            </a:fld>
            <a:endParaRPr lang="en-US"/>
          </a:p>
        </p:txBody>
      </p:sp>
      <p:sp>
        <p:nvSpPr>
          <p:cNvPr id="8" name="Rectangle 2"/>
          <p:cNvSpPr txBox="1">
            <a:spLocks noChangeArrowheads="1"/>
          </p:cNvSpPr>
          <p:nvPr/>
        </p:nvSpPr>
        <p:spPr>
          <a:xfrm>
            <a:off x="457200" y="274638"/>
            <a:ext cx="8229600" cy="1143000"/>
          </a:xfrm>
          <a:prstGeom prst="rect">
            <a:avLst/>
          </a:prstGeom>
        </p:spPr>
        <p:txBody>
          <a:bodyPr rIns="45720" anchor="ctr">
            <a:normAutofit/>
            <a:scene3d>
              <a:camera prst="orthographicFront"/>
              <a:lightRig rig="threePt" dir="t">
                <a:rot lat="0" lon="0" rev="4800000"/>
              </a:lightRig>
            </a:scene3d>
            <a:sp3d prstMaterial="matte">
              <a:bevelT w="50800" h="10160"/>
            </a:sp3d>
          </a:bodyPr>
          <a:lstStyle/>
          <a:p>
            <a:pPr eaLnBrk="0" hangingPunct="0">
              <a:defRPr/>
            </a:pPr>
            <a:r>
              <a:rPr lang="en-AU" sz="4500" b="1" dirty="0">
                <a:solidFill>
                  <a:srgbClr val="FFC800"/>
                </a:solidFill>
                <a:latin typeface="+mj-lt"/>
                <a:ea typeface="+mj-ea"/>
                <a:cs typeface="+mj-cs"/>
              </a:rPr>
              <a:t>Writing the protocol</a:t>
            </a:r>
            <a:endParaRPr lang="en-US" sz="4500" b="1" dirty="0">
              <a:solidFill>
                <a:srgbClr val="FFC800"/>
              </a:solidFill>
              <a:latin typeface="+mj-lt"/>
              <a:ea typeface="+mj-ea"/>
              <a:cs typeface="+mj-cs"/>
            </a:endParaRPr>
          </a:p>
        </p:txBody>
      </p:sp>
      <p:sp>
        <p:nvSpPr>
          <p:cNvPr id="9" name="Rectangle 3"/>
          <p:cNvSpPr txBox="1">
            <a:spLocks noChangeArrowheads="1"/>
          </p:cNvSpPr>
          <p:nvPr/>
        </p:nvSpPr>
        <p:spPr bwMode="auto">
          <a:xfrm>
            <a:off x="457200" y="1600200"/>
            <a:ext cx="8229600" cy="4525963"/>
          </a:xfrm>
          <a:prstGeom prst="rect">
            <a:avLst/>
          </a:prstGeom>
          <a:noFill/>
          <a:ln w="9525">
            <a:noFill/>
            <a:miter lim="800000"/>
            <a:headEnd/>
            <a:tailEnd/>
          </a:ln>
        </p:spPr>
        <p:txBody>
          <a:bodyPr lIns="54864" tIns="91440"/>
          <a:lstStyle/>
          <a:p>
            <a:pPr marL="438150" indent="-319088" eaLnBrk="0" hangingPunct="0">
              <a:buClr>
                <a:schemeClr val="accent1"/>
              </a:buClr>
              <a:buSzPct val="80000"/>
              <a:buFont typeface="Wingdings 2" pitchFamily="18" charset="2"/>
              <a:buChar char=""/>
              <a:defRPr/>
            </a:pPr>
            <a:r>
              <a:rPr lang="en-AU" sz="3200" b="1" dirty="0">
                <a:latin typeface="+mn-lt"/>
                <a:ea typeface="+mn-ea"/>
              </a:rPr>
              <a:t>The Protocol is the </a:t>
            </a:r>
            <a:r>
              <a:rPr lang="en-AU" sz="3200" b="1" i="1" dirty="0">
                <a:latin typeface="Book Antiqua" pitchFamily="18" charset="0"/>
                <a:ea typeface="+mn-ea"/>
              </a:rPr>
              <a:t>a priori</a:t>
            </a:r>
            <a:r>
              <a:rPr lang="en-AU" sz="3200" b="1" dirty="0">
                <a:latin typeface="+mn-lt"/>
                <a:ea typeface="+mn-ea"/>
              </a:rPr>
              <a:t> work-plan for the eventual review. It lays out your plan in detail.  </a:t>
            </a:r>
          </a:p>
          <a:p>
            <a:pPr marL="438150" indent="-319088" eaLnBrk="0" hangingPunct="0">
              <a:buClr>
                <a:schemeClr val="accent1"/>
              </a:buClr>
              <a:buSzPct val="80000"/>
              <a:buFont typeface="Wingdings 2" pitchFamily="18" charset="2"/>
              <a:buChar char=""/>
              <a:defRPr/>
            </a:pPr>
            <a:endParaRPr lang="en-AU" sz="3200" b="1" dirty="0">
              <a:latin typeface="+mn-lt"/>
              <a:ea typeface="+mn-ea"/>
            </a:endParaRPr>
          </a:p>
          <a:p>
            <a:pPr marL="438150" indent="-319088" eaLnBrk="0" hangingPunct="0">
              <a:buClr>
                <a:schemeClr val="accent1"/>
              </a:buClr>
              <a:buSzPct val="80000"/>
              <a:buFont typeface="Wingdings 2" pitchFamily="18" charset="2"/>
              <a:buChar char=""/>
              <a:defRPr/>
            </a:pPr>
            <a:r>
              <a:rPr lang="en-AU" sz="3200" b="1" dirty="0">
                <a:latin typeface="+mn-lt"/>
                <a:ea typeface="+mn-ea"/>
              </a:rPr>
              <a:t>USE PICO</a:t>
            </a:r>
          </a:p>
          <a:p>
            <a:pPr marL="730250" lvl="1" indent="-273050" eaLnBrk="0" hangingPunct="0">
              <a:spcBef>
                <a:spcPct val="20000"/>
              </a:spcBef>
              <a:buClr>
                <a:schemeClr val="accent2"/>
              </a:buClr>
              <a:buSzPct val="90000"/>
              <a:buFont typeface="Wingdings" pitchFamily="2" charset="2"/>
              <a:buChar char=""/>
              <a:defRPr/>
            </a:pPr>
            <a:r>
              <a:rPr lang="en-AU" sz="2800" dirty="0">
                <a:latin typeface="+mn-lt"/>
                <a:ea typeface="+mn-ea"/>
              </a:rPr>
              <a:t>Population</a:t>
            </a:r>
          </a:p>
          <a:p>
            <a:pPr marL="730250" lvl="1" indent="-273050" eaLnBrk="0" hangingPunct="0">
              <a:spcBef>
                <a:spcPct val="20000"/>
              </a:spcBef>
              <a:buClr>
                <a:schemeClr val="accent2"/>
              </a:buClr>
              <a:buSzPct val="90000"/>
              <a:buFont typeface="Wingdings" pitchFamily="2" charset="2"/>
              <a:buChar char=""/>
              <a:defRPr/>
            </a:pPr>
            <a:r>
              <a:rPr lang="en-AU" sz="2800" dirty="0">
                <a:latin typeface="+mn-lt"/>
                <a:ea typeface="+mn-ea"/>
              </a:rPr>
              <a:t>Intervention</a:t>
            </a:r>
          </a:p>
          <a:p>
            <a:pPr marL="730250" lvl="1" indent="-273050" eaLnBrk="0" hangingPunct="0">
              <a:spcBef>
                <a:spcPct val="20000"/>
              </a:spcBef>
              <a:buClr>
                <a:schemeClr val="accent2"/>
              </a:buClr>
              <a:buSzPct val="90000"/>
              <a:buFont typeface="Wingdings" pitchFamily="2" charset="2"/>
              <a:buChar char=""/>
              <a:defRPr/>
            </a:pPr>
            <a:r>
              <a:rPr lang="en-AU" sz="2800" dirty="0">
                <a:latin typeface="+mn-lt"/>
                <a:ea typeface="+mn-ea"/>
              </a:rPr>
              <a:t>Comparison</a:t>
            </a:r>
          </a:p>
          <a:p>
            <a:pPr marL="730250" lvl="1" indent="-273050" eaLnBrk="0" hangingPunct="0">
              <a:spcBef>
                <a:spcPct val="20000"/>
              </a:spcBef>
              <a:buClr>
                <a:schemeClr val="accent2"/>
              </a:buClr>
              <a:buSzPct val="90000"/>
              <a:buFont typeface="Wingdings" pitchFamily="2" charset="2"/>
              <a:buChar char=""/>
              <a:defRPr/>
            </a:pPr>
            <a:r>
              <a:rPr lang="en-AU" sz="2800" dirty="0">
                <a:latin typeface="+mn-lt"/>
                <a:ea typeface="+mn-ea"/>
              </a:rPr>
              <a:t>Outcomes (primary / secondary)</a:t>
            </a:r>
            <a:endParaRPr lang="en-US" sz="2800" dirty="0">
              <a:latin typeface="+mn-lt"/>
              <a:ea typeface="+mn-ea"/>
            </a:endParaRPr>
          </a:p>
        </p:txBody>
      </p:sp>
      <p:sp>
        <p:nvSpPr>
          <p:cNvPr id="10" name="Text Box 7"/>
          <p:cNvSpPr txBox="1">
            <a:spLocks noChangeArrowheads="1"/>
          </p:cNvSpPr>
          <p:nvPr/>
        </p:nvSpPr>
        <p:spPr bwMode="auto">
          <a:xfrm>
            <a:off x="3200400" y="2743200"/>
            <a:ext cx="5943600" cy="1465263"/>
          </a:xfrm>
          <a:prstGeom prst="rect">
            <a:avLst/>
          </a:prstGeom>
          <a:noFill/>
          <a:ln w="9525">
            <a:noFill/>
            <a:miter lim="800000"/>
            <a:headEnd/>
            <a:tailEnd/>
          </a:ln>
        </p:spPr>
        <p:txBody>
          <a:bodyPr>
            <a:spAutoFit/>
          </a:bodyPr>
          <a:lstStyle/>
          <a:p>
            <a:pPr eaLnBrk="0" hangingPunct="0">
              <a:buClr>
                <a:srgbClr val="000000"/>
              </a:buClr>
              <a:buSzPts val="1800"/>
              <a:buFont typeface="Wingdings" pitchFamily="2" charset="2"/>
              <a:buChar char="ü"/>
            </a:pPr>
            <a:r>
              <a:rPr lang="en-CA" b="1" dirty="0">
                <a:solidFill>
                  <a:srgbClr val="000000"/>
                </a:solidFill>
                <a:latin typeface="Microsoft Sans Serif" pitchFamily="34" charset="0"/>
              </a:rPr>
              <a:t> Sometimes given as PICOT   (T= </a:t>
            </a:r>
            <a:r>
              <a:rPr lang="en-CA" b="1" dirty="0">
                <a:solidFill>
                  <a:srgbClr val="0000FF"/>
                </a:solidFill>
                <a:latin typeface="Microsoft Sans Serif" pitchFamily="34" charset="0"/>
              </a:rPr>
              <a:t>T</a:t>
            </a:r>
            <a:r>
              <a:rPr lang="en-CA" b="1" dirty="0">
                <a:latin typeface="Microsoft Sans Serif" pitchFamily="34" charset="0"/>
              </a:rPr>
              <a:t>imeframe</a:t>
            </a:r>
            <a:r>
              <a:rPr lang="en-CA" b="1" dirty="0">
                <a:solidFill>
                  <a:srgbClr val="000000"/>
                </a:solidFill>
                <a:latin typeface="Microsoft Sans Serif" pitchFamily="34" charset="0"/>
              </a:rPr>
              <a:t>)</a:t>
            </a:r>
            <a:endParaRPr lang="en-US" b="1" dirty="0">
              <a:solidFill>
                <a:srgbClr val="000000"/>
              </a:solidFill>
              <a:latin typeface="Microsoft Sans Serif" pitchFamily="34" charset="0"/>
            </a:endParaRPr>
          </a:p>
          <a:p>
            <a:pPr eaLnBrk="0" hangingPunct="0">
              <a:buClr>
                <a:srgbClr val="000000"/>
              </a:buClr>
              <a:buSzPts val="1800"/>
              <a:buFont typeface="Wingdings" pitchFamily="2" charset="2"/>
              <a:buChar char="ü"/>
            </a:pPr>
            <a:r>
              <a:rPr lang="en-US" b="1" dirty="0">
                <a:solidFill>
                  <a:srgbClr val="000000"/>
                </a:solidFill>
                <a:latin typeface="Microsoft Sans Serif" pitchFamily="34" charset="0"/>
              </a:rPr>
              <a:t> Helps limit/better define scope of project</a:t>
            </a:r>
          </a:p>
          <a:p>
            <a:pPr eaLnBrk="0" hangingPunct="0">
              <a:buClr>
                <a:srgbClr val="000000"/>
              </a:buClr>
              <a:buSzPts val="1800"/>
              <a:buFont typeface="Wingdings" pitchFamily="2" charset="2"/>
              <a:buChar char="ü"/>
            </a:pPr>
            <a:r>
              <a:rPr lang="en-US" b="1" dirty="0">
                <a:solidFill>
                  <a:srgbClr val="000000"/>
                </a:solidFill>
                <a:latin typeface="Microsoft Sans Serif" pitchFamily="34" charset="0"/>
              </a:rPr>
              <a:t> Guides data extraction</a:t>
            </a:r>
          </a:p>
          <a:p>
            <a:pPr eaLnBrk="0" hangingPunct="0">
              <a:buClr>
                <a:srgbClr val="000000"/>
              </a:buClr>
              <a:buSzPts val="1800"/>
              <a:buFont typeface="Wingdings" pitchFamily="2" charset="2"/>
              <a:buChar char="ü"/>
            </a:pPr>
            <a:r>
              <a:rPr lang="en-CA" b="1" dirty="0">
                <a:solidFill>
                  <a:srgbClr val="000000"/>
                </a:solidFill>
                <a:latin typeface="Microsoft Sans Serif" pitchFamily="34" charset="0"/>
              </a:rPr>
              <a:t> A priori PICO questions limit the risk of selection bias</a:t>
            </a:r>
            <a:endParaRPr lang="en-US" b="1" dirty="0">
              <a:solidFill>
                <a:srgbClr val="000000"/>
              </a:solidFill>
              <a:latin typeface="Microsoft Sans Serif" pitchFamily="34" charset="0"/>
            </a:endParaRPr>
          </a:p>
          <a:p>
            <a:pPr eaLnBrk="0" hangingPunct="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Box 3"/>
          <p:cNvSpPr txBox="1">
            <a:spLocks noChangeArrowheads="1"/>
          </p:cNvSpPr>
          <p:nvPr/>
        </p:nvSpPr>
        <p:spPr bwMode="auto">
          <a:xfrm>
            <a:off x="1143000" y="2057400"/>
            <a:ext cx="7315200" cy="1465263"/>
          </a:xfrm>
          <a:prstGeom prst="rect">
            <a:avLst/>
          </a:prstGeom>
          <a:noFill/>
          <a:ln w="9525">
            <a:noFill/>
            <a:miter lim="800000"/>
            <a:headEnd/>
            <a:tailEnd/>
          </a:ln>
        </p:spPr>
        <p:txBody>
          <a:bodyPr>
            <a:spAutoFit/>
          </a:bodyPr>
          <a:lstStyle/>
          <a:p>
            <a:pPr algn="ctr" eaLnBrk="0" hangingPunct="0">
              <a:spcBef>
                <a:spcPct val="50000"/>
              </a:spcBef>
            </a:pPr>
            <a:r>
              <a:rPr lang="en-US" sz="3600" b="1"/>
              <a:t>Step 3 </a:t>
            </a:r>
          </a:p>
          <a:p>
            <a:pPr algn="ctr" eaLnBrk="0" hangingPunct="0">
              <a:spcBef>
                <a:spcPct val="50000"/>
              </a:spcBef>
            </a:pPr>
            <a:r>
              <a:rPr lang="en-US" sz="3600" b="1"/>
              <a:t>Initiate search strategy</a:t>
            </a:r>
            <a:endParaRPr lang="en-US"/>
          </a:p>
        </p:txBody>
      </p:sp>
      <p:sp>
        <p:nvSpPr>
          <p:cNvPr id="3" name="Slide Number Placeholder 2"/>
          <p:cNvSpPr>
            <a:spLocks noGrp="1"/>
          </p:cNvSpPr>
          <p:nvPr>
            <p:ph type="sldNum" sz="quarter" idx="12"/>
          </p:nvPr>
        </p:nvSpPr>
        <p:spPr/>
        <p:txBody>
          <a:bodyPr/>
          <a:lstStyle/>
          <a:p>
            <a:pPr>
              <a:defRPr/>
            </a:pPr>
            <a:fld id="{122EBC36-BE6C-4EE9-8EF3-554E5937C88F}"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381000"/>
            <a:ext cx="7772400" cy="838200"/>
          </a:xfrm>
        </p:spPr>
        <p:txBody>
          <a:bodyPr/>
          <a:lstStyle/>
          <a:p>
            <a:pPr eaLnBrk="1" fontAlgn="auto" hangingPunct="1">
              <a:spcAft>
                <a:spcPts val="0"/>
              </a:spcAft>
              <a:defRPr/>
            </a:pPr>
            <a:r>
              <a:rPr lang="en-US">
                <a:solidFill>
                  <a:schemeClr val="accent2"/>
                </a:solidFill>
              </a:rPr>
              <a:t>Where to locate studies</a:t>
            </a:r>
            <a:endParaRPr lang="en-US">
              <a:solidFill>
                <a:schemeClr val="accent1">
                  <a:satMod val="150000"/>
                </a:schemeClr>
              </a:solidFill>
            </a:endParaRPr>
          </a:p>
        </p:txBody>
      </p:sp>
      <p:sp>
        <p:nvSpPr>
          <p:cNvPr id="83970" name="Rectangle 3"/>
          <p:cNvSpPr>
            <a:spLocks noGrp="1" noChangeArrowheads="1"/>
          </p:cNvSpPr>
          <p:nvPr>
            <p:ph idx="1"/>
          </p:nvPr>
        </p:nvSpPr>
        <p:spPr>
          <a:xfrm>
            <a:off x="1905000" y="1524000"/>
            <a:ext cx="5334000" cy="4572000"/>
          </a:xfrm>
        </p:spPr>
        <p:txBody>
          <a:bodyPr/>
          <a:lstStyle/>
          <a:p>
            <a:pPr eaLnBrk="1" hangingPunct="1">
              <a:lnSpc>
                <a:spcPct val="90000"/>
              </a:lnSpc>
              <a:buFontTx/>
              <a:buNone/>
            </a:pPr>
            <a:r>
              <a:rPr lang="en-US" sz="3600" b="1"/>
              <a:t> </a:t>
            </a:r>
            <a:endParaRPr lang="en-US" sz="2800"/>
          </a:p>
          <a:p>
            <a:pPr eaLnBrk="1" hangingPunct="1">
              <a:lnSpc>
                <a:spcPct val="90000"/>
              </a:lnSpc>
              <a:buFontTx/>
              <a:buNone/>
            </a:pPr>
            <a:r>
              <a:rPr lang="en-US" sz="2800"/>
              <a:t>	</a:t>
            </a:r>
            <a:r>
              <a:rPr lang="en-US"/>
              <a:t>Pubmed</a:t>
            </a:r>
          </a:p>
          <a:p>
            <a:pPr eaLnBrk="1" hangingPunct="1">
              <a:lnSpc>
                <a:spcPct val="90000"/>
              </a:lnSpc>
              <a:buFontTx/>
              <a:buNone/>
            </a:pPr>
            <a:r>
              <a:rPr lang="en-US"/>
              <a:t>   CINAHL</a:t>
            </a:r>
          </a:p>
          <a:p>
            <a:pPr eaLnBrk="1" hangingPunct="1">
              <a:lnSpc>
                <a:spcPct val="90000"/>
              </a:lnSpc>
              <a:buFontTx/>
              <a:buNone/>
            </a:pPr>
            <a:r>
              <a:rPr lang="en-US"/>
              <a:t>   Web of Science</a:t>
            </a:r>
          </a:p>
          <a:p>
            <a:pPr eaLnBrk="1" hangingPunct="1">
              <a:lnSpc>
                <a:spcPct val="90000"/>
              </a:lnSpc>
              <a:buFontTx/>
              <a:buNone/>
            </a:pPr>
            <a:r>
              <a:rPr lang="en-US"/>
              <a:t>   EMBASE</a:t>
            </a:r>
          </a:p>
          <a:p>
            <a:pPr eaLnBrk="1" hangingPunct="1">
              <a:lnSpc>
                <a:spcPct val="90000"/>
              </a:lnSpc>
              <a:buFontTx/>
              <a:buNone/>
            </a:pPr>
            <a:r>
              <a:rPr lang="en-US"/>
              <a:t>   PsychINFO</a:t>
            </a:r>
          </a:p>
          <a:p>
            <a:pPr eaLnBrk="1" hangingPunct="1">
              <a:lnSpc>
                <a:spcPct val="90000"/>
              </a:lnSpc>
              <a:buFontTx/>
              <a:buNone/>
            </a:pPr>
            <a:endParaRPr lang="en-US"/>
          </a:p>
          <a:p>
            <a:pPr eaLnBrk="1" hangingPunct="1">
              <a:lnSpc>
                <a:spcPct val="90000"/>
              </a:lnSpc>
              <a:buFontTx/>
              <a:buNone/>
            </a:pPr>
            <a:r>
              <a:rPr lang="en-US"/>
              <a:t>	Librarians can help here</a:t>
            </a:r>
            <a:endParaRPr lang="en-US" sz="2800"/>
          </a:p>
          <a:p>
            <a:pPr eaLnBrk="1" hangingPunct="1">
              <a:lnSpc>
                <a:spcPct val="90000"/>
              </a:lnSpc>
              <a:buFontTx/>
              <a:buNone/>
            </a:pPr>
            <a:r>
              <a:rPr lang="en-US" sz="2800"/>
              <a:t> </a:t>
            </a:r>
          </a:p>
          <a:p>
            <a:pPr eaLnBrk="1" hangingPunct="1">
              <a:lnSpc>
                <a:spcPct val="90000"/>
              </a:lnSpc>
            </a:pPr>
            <a:endParaRPr lang="en-US" sz="2800"/>
          </a:p>
        </p:txBody>
      </p:sp>
      <p:sp>
        <p:nvSpPr>
          <p:cNvPr id="4" name="Slide Number Placeholder 3"/>
          <p:cNvSpPr>
            <a:spLocks noGrp="1"/>
          </p:cNvSpPr>
          <p:nvPr>
            <p:ph type="sldNum" sz="quarter" idx="12"/>
          </p:nvPr>
        </p:nvSpPr>
        <p:spPr/>
        <p:txBody>
          <a:bodyPr/>
          <a:lstStyle/>
          <a:p>
            <a:pPr>
              <a:defRPr/>
            </a:pPr>
            <a:fld id="{7FD21CB1-AC4E-42DE-A910-13C9C8A1D826}"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BB14E65-BB23-4FF0-A7DC-B0225F934BE0}" type="slidenum">
              <a:rPr lang="en-US" smtClean="0"/>
              <a:pPr>
                <a:defRPr/>
              </a:pPr>
              <a:t>36</a:t>
            </a:fld>
            <a:endParaRPr lang="en-US"/>
          </a:p>
        </p:txBody>
      </p:sp>
      <p:sp>
        <p:nvSpPr>
          <p:cNvPr id="5" name="Rectangle 2"/>
          <p:cNvSpPr txBox="1">
            <a:spLocks noChangeArrowheads="1"/>
          </p:cNvSpPr>
          <p:nvPr/>
        </p:nvSpPr>
        <p:spPr>
          <a:xfrm>
            <a:off x="304800" y="152400"/>
            <a:ext cx="8229600" cy="1200731"/>
          </a:xfrm>
          <a:prstGeom prst="rect">
            <a:avLst/>
          </a:prstGeom>
        </p:spPr>
        <p:txBody>
          <a:bodyPr rIns="45720" anchor="ctr">
            <a:normAutofit/>
            <a:scene3d>
              <a:camera prst="orthographicFront"/>
              <a:lightRig rig="threePt" dir="t">
                <a:rot lat="0" lon="0" rev="4800000"/>
              </a:lightRig>
            </a:scene3d>
            <a:sp3d prstMaterial="matte">
              <a:bevelT w="50800" h="10160"/>
            </a:sp3d>
          </a:bodyPr>
          <a:lstStyle/>
          <a:p>
            <a:pPr eaLnBrk="0" hangingPunct="0">
              <a:defRPr/>
            </a:pPr>
            <a:r>
              <a:rPr lang="en-US" sz="3600" b="1">
                <a:solidFill>
                  <a:srgbClr val="FFC800"/>
                </a:solidFill>
                <a:latin typeface="+mj-lt"/>
                <a:ea typeface="+mj-ea"/>
                <a:cs typeface="+mj-cs"/>
              </a:rPr>
              <a:t>Comprehensively search </a:t>
            </a:r>
            <a:br>
              <a:rPr lang="en-US" sz="3600" b="1">
                <a:solidFill>
                  <a:srgbClr val="FFC800"/>
                </a:solidFill>
                <a:latin typeface="+mj-lt"/>
                <a:ea typeface="+mj-ea"/>
                <a:cs typeface="+mj-cs"/>
              </a:rPr>
            </a:br>
            <a:r>
              <a:rPr lang="en-US" sz="3600" b="1">
                <a:solidFill>
                  <a:srgbClr val="FFC800"/>
                </a:solidFill>
                <a:latin typeface="+mj-lt"/>
                <a:ea typeface="+mj-ea"/>
                <a:cs typeface="+mj-cs"/>
              </a:rPr>
              <a:t>databases to find all relevant studies</a:t>
            </a:r>
          </a:p>
        </p:txBody>
      </p:sp>
      <p:sp>
        <p:nvSpPr>
          <p:cNvPr id="6" name="Rectangle 3"/>
          <p:cNvSpPr txBox="1">
            <a:spLocks noChangeArrowheads="1"/>
          </p:cNvSpPr>
          <p:nvPr/>
        </p:nvSpPr>
        <p:spPr bwMode="auto">
          <a:xfrm>
            <a:off x="533400" y="1905000"/>
            <a:ext cx="8229600" cy="4754563"/>
          </a:xfrm>
          <a:prstGeom prst="rect">
            <a:avLst/>
          </a:prstGeom>
          <a:noFill/>
          <a:ln w="9525">
            <a:noFill/>
            <a:miter lim="800000"/>
            <a:headEnd/>
            <a:tailEnd/>
          </a:ln>
        </p:spPr>
        <p:txBody>
          <a:bodyPr lIns="54864" tIns="91440"/>
          <a:lstStyle/>
          <a:p>
            <a:pPr marL="438150" indent="-319088" eaLnBrk="0" hangingPunct="0">
              <a:lnSpc>
                <a:spcPct val="80000"/>
              </a:lnSpc>
              <a:buClr>
                <a:schemeClr val="accent1"/>
              </a:buClr>
              <a:buSzPct val="80000"/>
              <a:buFont typeface="Wingdings 2" pitchFamily="18" charset="2"/>
              <a:buChar char=""/>
              <a:defRPr/>
            </a:pPr>
            <a:r>
              <a:rPr lang="en-US" sz="1800" b="1">
                <a:latin typeface="+mn-lt"/>
                <a:ea typeface="+mn-ea"/>
              </a:rPr>
              <a:t>PubMed</a:t>
            </a:r>
          </a:p>
          <a:p>
            <a:pPr marL="438150" indent="-319088" eaLnBrk="0" hangingPunct="0">
              <a:lnSpc>
                <a:spcPct val="80000"/>
              </a:lnSpc>
              <a:buClr>
                <a:schemeClr val="accent1"/>
              </a:buClr>
              <a:buSzPct val="80000"/>
              <a:buFont typeface="Wingdings 2" pitchFamily="18" charset="2"/>
              <a:buChar char=""/>
              <a:defRPr/>
            </a:pPr>
            <a:r>
              <a:rPr lang="en-US" sz="1800" b="1">
                <a:latin typeface="+mn-lt"/>
                <a:ea typeface="+mn-ea"/>
              </a:rPr>
              <a:t>EMBASE</a:t>
            </a:r>
          </a:p>
          <a:p>
            <a:pPr marL="438150" indent="-319088" eaLnBrk="0" hangingPunct="0">
              <a:lnSpc>
                <a:spcPct val="80000"/>
              </a:lnSpc>
              <a:buClr>
                <a:schemeClr val="accent1"/>
              </a:buClr>
              <a:buSzPct val="80000"/>
              <a:buFont typeface="Wingdings 2" pitchFamily="18" charset="2"/>
              <a:buChar char=""/>
              <a:defRPr/>
            </a:pPr>
            <a:r>
              <a:rPr lang="en-US" sz="1800" b="1">
                <a:latin typeface="+mn-lt"/>
                <a:ea typeface="+mn-ea"/>
              </a:rPr>
              <a:t>Cochrane Central Register of Controlled Trials (CENTRAL)</a:t>
            </a:r>
          </a:p>
          <a:p>
            <a:pPr marL="438150" indent="-319088" eaLnBrk="0" hangingPunct="0">
              <a:lnSpc>
                <a:spcPct val="80000"/>
              </a:lnSpc>
              <a:buClr>
                <a:schemeClr val="accent1"/>
              </a:buClr>
              <a:buSzPct val="80000"/>
              <a:buFont typeface="Wingdings 2" pitchFamily="18" charset="2"/>
              <a:buChar char=""/>
              <a:defRPr/>
            </a:pPr>
            <a:r>
              <a:rPr lang="en-US" sz="1800" b="1">
                <a:latin typeface="+mn-lt"/>
                <a:ea typeface="+mn-ea"/>
              </a:rPr>
              <a:t>CINAHL</a:t>
            </a:r>
          </a:p>
          <a:p>
            <a:pPr marL="438150" indent="-319088" eaLnBrk="0" hangingPunct="0">
              <a:lnSpc>
                <a:spcPct val="80000"/>
              </a:lnSpc>
              <a:buClr>
                <a:schemeClr val="accent1"/>
              </a:buClr>
              <a:buSzPct val="80000"/>
              <a:buFont typeface="Wingdings 2" pitchFamily="18" charset="2"/>
              <a:buChar char=""/>
              <a:defRPr/>
            </a:pPr>
            <a:r>
              <a:rPr lang="en-CA" sz="1800" b="1">
                <a:latin typeface="+mn-lt"/>
                <a:ea typeface="+mn-ea"/>
              </a:rPr>
              <a:t>Web of Science</a:t>
            </a:r>
          </a:p>
          <a:p>
            <a:pPr marL="438150" indent="-319088" eaLnBrk="0" hangingPunct="0">
              <a:lnSpc>
                <a:spcPct val="80000"/>
              </a:lnSpc>
              <a:buClr>
                <a:schemeClr val="accent1"/>
              </a:buClr>
              <a:buSzPct val="80000"/>
              <a:buFont typeface="Wingdings 2" pitchFamily="18" charset="2"/>
              <a:buChar char=""/>
              <a:defRPr/>
            </a:pPr>
            <a:r>
              <a:rPr lang="en-CA" sz="1800" b="1">
                <a:latin typeface="+mn-lt"/>
                <a:ea typeface="+mn-ea"/>
              </a:rPr>
              <a:t>PsycINFO</a:t>
            </a:r>
          </a:p>
          <a:p>
            <a:pPr marL="438150" indent="-319088" eaLnBrk="0" hangingPunct="0">
              <a:lnSpc>
                <a:spcPct val="80000"/>
              </a:lnSpc>
              <a:buClr>
                <a:schemeClr val="accent1"/>
              </a:buClr>
              <a:buSzPct val="80000"/>
              <a:buFont typeface="Wingdings 2" pitchFamily="18" charset="2"/>
              <a:buChar char=""/>
              <a:defRPr/>
            </a:pPr>
            <a:r>
              <a:rPr lang="en-CA" sz="1800" b="1">
                <a:latin typeface="+mn-lt"/>
                <a:ea typeface="+mn-ea"/>
              </a:rPr>
              <a:t>LILACS</a:t>
            </a:r>
          </a:p>
          <a:p>
            <a:pPr marL="438150" indent="-319088" eaLnBrk="0" hangingPunct="0">
              <a:lnSpc>
                <a:spcPct val="80000"/>
              </a:lnSpc>
              <a:buClr>
                <a:schemeClr val="accent1"/>
              </a:buClr>
              <a:buSzPct val="80000"/>
              <a:buFont typeface="Wingdings 2" pitchFamily="18" charset="2"/>
              <a:buChar char=""/>
              <a:defRPr/>
            </a:pPr>
            <a:r>
              <a:rPr lang="en-CA" sz="1800" b="1">
                <a:latin typeface="+mn-lt"/>
                <a:ea typeface="+mn-ea"/>
              </a:rPr>
              <a:t>Databases from LMIC</a:t>
            </a:r>
          </a:p>
          <a:p>
            <a:pPr marL="438150" indent="-319088" eaLnBrk="0" hangingPunct="0">
              <a:lnSpc>
                <a:spcPct val="80000"/>
              </a:lnSpc>
              <a:buClr>
                <a:schemeClr val="accent1"/>
              </a:buClr>
              <a:buSzPct val="80000"/>
              <a:buFont typeface="Wingdings 2" pitchFamily="18" charset="2"/>
              <a:buChar char=""/>
              <a:defRPr/>
            </a:pPr>
            <a:r>
              <a:rPr lang="en-CA" sz="1800" b="1">
                <a:latin typeface="+mn-lt"/>
                <a:ea typeface="+mn-ea"/>
              </a:rPr>
              <a:t>Dissertation abstracts</a:t>
            </a:r>
          </a:p>
          <a:p>
            <a:pPr marL="438150" indent="-319088" eaLnBrk="0" hangingPunct="0">
              <a:lnSpc>
                <a:spcPct val="80000"/>
              </a:lnSpc>
              <a:buClr>
                <a:schemeClr val="accent1"/>
              </a:buClr>
              <a:buSzPct val="80000"/>
              <a:buFont typeface="Wingdings 2" pitchFamily="18" charset="2"/>
              <a:buChar char=""/>
              <a:defRPr/>
            </a:pPr>
            <a:r>
              <a:rPr lang="en-CA" sz="1800" b="1">
                <a:latin typeface="+mn-lt"/>
                <a:ea typeface="+mn-ea"/>
              </a:rPr>
              <a:t>Clinical trials registers</a:t>
            </a:r>
            <a:endParaRPr lang="en-US" sz="1800" b="1">
              <a:latin typeface="+mn-lt"/>
              <a:ea typeface="+mn-ea"/>
            </a:endParaRPr>
          </a:p>
          <a:p>
            <a:pPr marL="438150" indent="-319088" eaLnBrk="0" hangingPunct="0">
              <a:lnSpc>
                <a:spcPct val="80000"/>
              </a:lnSpc>
              <a:buClr>
                <a:schemeClr val="accent1"/>
              </a:buClr>
              <a:buSzPct val="80000"/>
              <a:buFont typeface="Wingdings 2" pitchFamily="18" charset="2"/>
              <a:buChar char=""/>
              <a:defRPr/>
            </a:pPr>
            <a:r>
              <a:rPr lang="en-US" sz="1800" b="1">
                <a:latin typeface="+mn-lt"/>
                <a:ea typeface="+mn-ea"/>
              </a:rPr>
              <a:t>Handsearching of journals</a:t>
            </a:r>
          </a:p>
          <a:p>
            <a:pPr marL="438150" indent="-319088" eaLnBrk="0" hangingPunct="0">
              <a:lnSpc>
                <a:spcPct val="80000"/>
              </a:lnSpc>
              <a:buClr>
                <a:schemeClr val="accent1"/>
              </a:buClr>
              <a:buSzPct val="80000"/>
              <a:buFont typeface="Wingdings 2" pitchFamily="18" charset="2"/>
              <a:buChar char=""/>
              <a:defRPr/>
            </a:pPr>
            <a:r>
              <a:rPr lang="en-US" sz="1800" b="1">
                <a:latin typeface="+mn-lt"/>
                <a:ea typeface="+mn-ea"/>
              </a:rPr>
              <a:t>Reference lists</a:t>
            </a:r>
          </a:p>
          <a:p>
            <a:pPr marL="438150" indent="-319088" eaLnBrk="0" hangingPunct="0">
              <a:lnSpc>
                <a:spcPct val="80000"/>
              </a:lnSpc>
              <a:buClr>
                <a:schemeClr val="accent1"/>
              </a:buClr>
              <a:buSzPct val="80000"/>
              <a:buFont typeface="Wingdings 2" pitchFamily="18" charset="2"/>
              <a:buChar char=""/>
              <a:defRPr/>
            </a:pPr>
            <a:r>
              <a:rPr lang="en-US" sz="1800" b="1">
                <a:latin typeface="+mn-lt"/>
                <a:ea typeface="+mn-ea"/>
              </a:rPr>
              <a:t>Conference abstracts</a:t>
            </a:r>
          </a:p>
          <a:p>
            <a:pPr marL="438150" indent="-319088" eaLnBrk="0" hangingPunct="0">
              <a:lnSpc>
                <a:spcPct val="80000"/>
              </a:lnSpc>
              <a:buClr>
                <a:schemeClr val="accent1"/>
              </a:buClr>
              <a:buSzPct val="80000"/>
              <a:buFont typeface="Wingdings 2" pitchFamily="18" charset="2"/>
              <a:buChar char=""/>
              <a:defRPr/>
            </a:pPr>
            <a:r>
              <a:rPr lang="en-US" sz="1800" b="1">
                <a:latin typeface="+mn-lt"/>
                <a:ea typeface="+mn-ea"/>
              </a:rPr>
              <a:t>Personal communication</a:t>
            </a:r>
          </a:p>
          <a:p>
            <a:pPr marL="438150" indent="-319088" eaLnBrk="0" hangingPunct="0">
              <a:lnSpc>
                <a:spcPct val="80000"/>
              </a:lnSpc>
              <a:buClr>
                <a:schemeClr val="accent1"/>
              </a:buClr>
              <a:buSzPct val="80000"/>
              <a:buFont typeface="Wingdings 2" pitchFamily="18" charset="2"/>
              <a:buChar char=""/>
              <a:defRPr/>
            </a:pPr>
            <a:r>
              <a:rPr lang="en-CA" sz="1800" b="1">
                <a:latin typeface="+mn-lt"/>
                <a:ea typeface="+mn-ea"/>
              </a:rPr>
              <a:t>Anything else you can think of.</a:t>
            </a:r>
            <a:endParaRPr lang="en-US" sz="1800" dirty="0">
              <a:latin typeface="+mn-lt"/>
              <a:ea typeface="+mn-ea"/>
            </a:endParaRPr>
          </a:p>
        </p:txBody>
      </p:sp>
      <p:sp>
        <p:nvSpPr>
          <p:cNvPr id="86020" name="Text Box 4"/>
          <p:cNvSpPr txBox="1">
            <a:spLocks noChangeArrowheads="1"/>
          </p:cNvSpPr>
          <p:nvPr/>
        </p:nvSpPr>
        <p:spPr bwMode="auto">
          <a:xfrm>
            <a:off x="5257800" y="3305175"/>
            <a:ext cx="3200400" cy="1570038"/>
          </a:xfrm>
          <a:prstGeom prst="rect">
            <a:avLst/>
          </a:prstGeom>
          <a:noFill/>
          <a:ln w="9525">
            <a:noFill/>
            <a:miter lim="800000"/>
            <a:headEnd/>
            <a:tailEnd/>
          </a:ln>
        </p:spPr>
        <p:txBody>
          <a:bodyPr>
            <a:spAutoFit/>
          </a:bodyPr>
          <a:lstStyle/>
          <a:p>
            <a:pPr algn="ctr" eaLnBrk="0" hangingPunct="0"/>
            <a:r>
              <a:rPr lang="en-CA" b="1">
                <a:solidFill>
                  <a:srgbClr val="0000FF"/>
                </a:solidFill>
                <a:latin typeface="Microsoft Sans Serif" pitchFamily="34" charset="0"/>
              </a:rPr>
              <a:t>**NO</a:t>
            </a:r>
            <a:r>
              <a:rPr lang="en-CA" b="1">
                <a:latin typeface="Microsoft Sans Serif" pitchFamily="34" charset="0"/>
              </a:rPr>
              <a:t> RESTRICTIONS ON LANGUAGE</a:t>
            </a:r>
            <a:endParaRPr lang="en-US" b="1">
              <a:latin typeface="Microsoft Sans Serif" pitchFamily="34" charset="0"/>
            </a:endParaRPr>
          </a:p>
          <a:p>
            <a:pPr eaLnBrk="0" hangingPunct="0"/>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accent1">
                    <a:satMod val="150000"/>
                  </a:schemeClr>
                </a:solidFill>
              </a:rPr>
              <a:t>The Search</a:t>
            </a:r>
          </a:p>
        </p:txBody>
      </p:sp>
      <p:sp>
        <p:nvSpPr>
          <p:cNvPr id="3" name="Content Placeholder 2"/>
          <p:cNvSpPr>
            <a:spLocks noGrp="1"/>
          </p:cNvSpPr>
          <p:nvPr>
            <p:ph idx="1"/>
          </p:nvPr>
        </p:nvSpPr>
        <p:spPr/>
        <p:txBody>
          <a:bodyPr rtlCol="0">
            <a:normAutofit fontScale="70000" lnSpcReduction="20000"/>
          </a:bodyPr>
          <a:lstStyle/>
          <a:p>
            <a:pPr marL="438912" indent="-320040" eaLnBrk="1" fontAlgn="auto" hangingPunct="1">
              <a:spcBef>
                <a:spcPts val="0"/>
              </a:spcBef>
              <a:spcAft>
                <a:spcPts val="0"/>
              </a:spcAft>
              <a:buFont typeface="Wingdings 2"/>
              <a:buChar char=""/>
              <a:defRPr/>
            </a:pPr>
            <a:r>
              <a:rPr lang="en-US" i="1" dirty="0"/>
              <a:t>Search (chronic kidney failure OR chronic renal failure OR chronic kidney disease OR chronic renal disease OR </a:t>
            </a:r>
            <a:r>
              <a:rPr lang="en-US" i="1" dirty="0" err="1"/>
              <a:t>ckd</a:t>
            </a:r>
            <a:r>
              <a:rPr lang="en-US" i="1" dirty="0"/>
              <a:t>[</a:t>
            </a:r>
            <a:r>
              <a:rPr lang="en-US" i="1" dirty="0" err="1"/>
              <a:t>tiab</a:t>
            </a:r>
            <a:r>
              <a:rPr lang="en-US" i="1" dirty="0"/>
              <a:t>] OR end stage renal disease OR ESRD OR "kidney insufficiency" OR "renal insufficiency" OR "renal failure" OR "kidney failure" OR </a:t>
            </a:r>
            <a:r>
              <a:rPr lang="en-US" i="1" dirty="0" err="1"/>
              <a:t>hemodiafiltration</a:t>
            </a:r>
            <a:r>
              <a:rPr lang="en-US" i="1" dirty="0"/>
              <a:t> OR </a:t>
            </a:r>
            <a:r>
              <a:rPr lang="en-US" i="1" dirty="0" err="1"/>
              <a:t>hemodialysis</a:t>
            </a:r>
            <a:r>
              <a:rPr lang="en-US" i="1" dirty="0"/>
              <a:t> OR dialysis OR kidney, artificial) AND (myocardial revascularization[</a:t>
            </a:r>
            <a:r>
              <a:rPr lang="en-US" i="1" dirty="0" err="1"/>
              <a:t>mh:noexp</a:t>
            </a:r>
            <a:r>
              <a:rPr lang="en-US" i="1" dirty="0"/>
              <a:t>] OR angioplasty, balloon, coronary OR </a:t>
            </a:r>
            <a:r>
              <a:rPr lang="en-US" i="1" dirty="0" err="1"/>
              <a:t>atherectomy</a:t>
            </a:r>
            <a:r>
              <a:rPr lang="en-US" i="1" dirty="0"/>
              <a:t>, coronary OR coronary artery bypass OR internal mammary coronary artery </a:t>
            </a:r>
            <a:r>
              <a:rPr lang="en-US" i="1" dirty="0" err="1"/>
              <a:t>anastomosis</a:t>
            </a:r>
            <a:r>
              <a:rPr lang="en-US" i="1" dirty="0"/>
              <a:t> OR myocardial revascularization OR coronary revascularization OR cardiac revascularization OR </a:t>
            </a:r>
            <a:r>
              <a:rPr lang="en-US" i="1" dirty="0" err="1"/>
              <a:t>cabg</a:t>
            </a:r>
            <a:r>
              <a:rPr lang="en-US" i="1" dirty="0"/>
              <a:t> OR angioplasty OR coronary </a:t>
            </a:r>
            <a:r>
              <a:rPr lang="en-US" i="1" dirty="0" err="1"/>
              <a:t>stenosis</a:t>
            </a:r>
            <a:r>
              <a:rPr lang="en-US" i="1" dirty="0"/>
              <a:t>/surgery[</a:t>
            </a:r>
            <a:r>
              <a:rPr lang="en-US" i="1" dirty="0" err="1"/>
              <a:t>mh:noexp</a:t>
            </a:r>
            <a:r>
              <a:rPr lang="en-US" i="1" dirty="0"/>
              <a:t>] OR </a:t>
            </a:r>
            <a:r>
              <a:rPr lang="en-US" i="1" dirty="0" err="1"/>
              <a:t>atherectom</a:t>
            </a:r>
            <a:r>
              <a:rPr lang="en-US" i="1" dirty="0"/>
              <a:t>*[</a:t>
            </a:r>
            <a:r>
              <a:rPr lang="en-US" i="1" dirty="0" err="1"/>
              <a:t>tiab</a:t>
            </a:r>
            <a:r>
              <a:rPr lang="en-US" i="1" dirty="0"/>
              <a:t>] OR (stent[</a:t>
            </a:r>
            <a:r>
              <a:rPr lang="en-US" i="1" dirty="0" err="1"/>
              <a:t>tiab</a:t>
            </a:r>
            <a:r>
              <a:rPr lang="en-US" i="1" dirty="0"/>
              <a:t>] OR stents[</a:t>
            </a:r>
            <a:r>
              <a:rPr lang="en-US" i="1" dirty="0" err="1"/>
              <a:t>tiab</a:t>
            </a:r>
            <a:r>
              <a:rPr lang="en-US" i="1" dirty="0"/>
              <a:t>] OR </a:t>
            </a:r>
            <a:r>
              <a:rPr lang="en-US" i="1" dirty="0" err="1"/>
              <a:t>stenting</a:t>
            </a:r>
            <a:r>
              <a:rPr lang="en-US" i="1" dirty="0"/>
              <a:t>[</a:t>
            </a:r>
            <a:r>
              <a:rPr lang="en-US" i="1" dirty="0" err="1"/>
              <a:t>tiab</a:t>
            </a:r>
            <a:r>
              <a:rPr lang="en-US" i="1" dirty="0"/>
              <a:t>] OR stents[</a:t>
            </a:r>
            <a:r>
              <a:rPr lang="en-US" i="1" dirty="0" err="1"/>
              <a:t>mh</a:t>
            </a:r>
            <a:r>
              <a:rPr lang="en-US" i="1" dirty="0"/>
              <a:t>] AND (coronary OR cardiac OR myocardial))) NOT (acute kidney[</a:t>
            </a:r>
            <a:r>
              <a:rPr lang="en-US" i="1" dirty="0" err="1"/>
              <a:t>ti</a:t>
            </a:r>
            <a:r>
              <a:rPr lang="en-US" i="1" dirty="0"/>
              <a:t>] OR acute renal[</a:t>
            </a:r>
            <a:r>
              <a:rPr lang="en-US" i="1" dirty="0" err="1"/>
              <a:t>ti</a:t>
            </a:r>
            <a:r>
              <a:rPr lang="en-US" i="1" dirty="0"/>
              <a:t>]) NOT (animals[</a:t>
            </a:r>
            <a:r>
              <a:rPr lang="en-US" i="1" dirty="0" err="1"/>
              <a:t>mh</a:t>
            </a:r>
            <a:r>
              <a:rPr lang="en-US" i="1" dirty="0"/>
              <a:t>] NOT humans[</a:t>
            </a:r>
            <a:r>
              <a:rPr lang="en-US" i="1" dirty="0" err="1"/>
              <a:t>mh</a:t>
            </a:r>
            <a:r>
              <a:rPr lang="en-US" i="1" dirty="0"/>
              <a:t>]) </a:t>
            </a:r>
            <a:r>
              <a:rPr lang="en-US" dirty="0"/>
              <a:t>. </a:t>
            </a:r>
          </a:p>
        </p:txBody>
      </p:sp>
      <p:sp>
        <p:nvSpPr>
          <p:cNvPr id="4" name="Slide Number Placeholder 3"/>
          <p:cNvSpPr>
            <a:spLocks noGrp="1"/>
          </p:cNvSpPr>
          <p:nvPr>
            <p:ph type="sldNum" sz="quarter" idx="12"/>
          </p:nvPr>
        </p:nvSpPr>
        <p:spPr/>
        <p:txBody>
          <a:bodyPr/>
          <a:lstStyle/>
          <a:p>
            <a:pPr>
              <a:defRPr/>
            </a:pPr>
            <a:fld id="{21CBEE30-375F-424D-8E52-D65C881D3610}"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Box 4"/>
          <p:cNvSpPr txBox="1">
            <a:spLocks noChangeArrowheads="1"/>
          </p:cNvSpPr>
          <p:nvPr/>
        </p:nvSpPr>
        <p:spPr bwMode="auto">
          <a:xfrm>
            <a:off x="762000" y="2362200"/>
            <a:ext cx="7467600" cy="1123950"/>
          </a:xfrm>
          <a:prstGeom prst="rect">
            <a:avLst/>
          </a:prstGeom>
          <a:noFill/>
          <a:ln w="9525">
            <a:noFill/>
            <a:miter lim="800000"/>
            <a:headEnd/>
            <a:tailEnd/>
          </a:ln>
        </p:spPr>
        <p:txBody>
          <a:bodyPr>
            <a:spAutoFit/>
          </a:bodyPr>
          <a:lstStyle/>
          <a:p>
            <a:pPr algn="ctr" eaLnBrk="0" hangingPunct="0">
              <a:lnSpc>
                <a:spcPct val="75000"/>
              </a:lnSpc>
              <a:spcBef>
                <a:spcPct val="50000"/>
              </a:spcBef>
            </a:pPr>
            <a:endParaRPr lang="en-US" sz="3600" b="1"/>
          </a:p>
          <a:p>
            <a:pPr algn="ctr" eaLnBrk="0" hangingPunct="0">
              <a:lnSpc>
                <a:spcPct val="75000"/>
              </a:lnSpc>
              <a:spcBef>
                <a:spcPct val="50000"/>
              </a:spcBef>
            </a:pPr>
            <a:endParaRPr lang="en-US" sz="3200" b="1"/>
          </a:p>
        </p:txBody>
      </p:sp>
      <p:sp>
        <p:nvSpPr>
          <p:cNvPr id="89090" name="Content Placeholder 5"/>
          <p:cNvSpPr>
            <a:spLocks noGrp="1"/>
          </p:cNvSpPr>
          <p:nvPr>
            <p:ph idx="1"/>
          </p:nvPr>
        </p:nvSpPr>
        <p:spPr/>
        <p:txBody>
          <a:bodyPr/>
          <a:lstStyle/>
          <a:p>
            <a:pPr eaLnBrk="1" hangingPunct="1"/>
            <a:r>
              <a:rPr lang="en-US" dirty="0"/>
              <a:t>You now have all the articles you could ever want</a:t>
            </a:r>
          </a:p>
          <a:p>
            <a:pPr eaLnBrk="1" hangingPunct="1"/>
            <a:r>
              <a:rPr lang="en-US" dirty="0"/>
              <a:t>Can get rid of some just from the abstract or title</a:t>
            </a:r>
          </a:p>
          <a:p>
            <a:pPr eaLnBrk="1" hangingPunct="1"/>
            <a:r>
              <a:rPr lang="en-US" dirty="0"/>
              <a:t>Good program to get is ENDNOTE</a:t>
            </a:r>
          </a:p>
          <a:p>
            <a:pPr eaLnBrk="1" hangingPunct="1"/>
            <a:r>
              <a:rPr lang="en-US" dirty="0"/>
              <a:t>Than narrow it further till you get final articles you want to review very closely</a:t>
            </a:r>
          </a:p>
        </p:txBody>
      </p:sp>
      <p:sp>
        <p:nvSpPr>
          <p:cNvPr id="3" name="Slide Number Placeholder 2"/>
          <p:cNvSpPr>
            <a:spLocks noGrp="1"/>
          </p:cNvSpPr>
          <p:nvPr>
            <p:ph type="sldNum" sz="quarter" idx="12"/>
          </p:nvPr>
        </p:nvSpPr>
        <p:spPr/>
        <p:txBody>
          <a:bodyPr/>
          <a:lstStyle/>
          <a:p>
            <a:pPr>
              <a:defRPr/>
            </a:pPr>
            <a:fld id="{B7C5C723-7B08-4C25-8B42-86139406C156}" type="slidenum">
              <a:rPr lang="en-US" smtClean="0"/>
              <a:pPr>
                <a:defRPr/>
              </a:pPr>
              <a:t>38</a:t>
            </a:fld>
            <a:endParaRPr lang="en-US"/>
          </a:p>
        </p:txBody>
      </p:sp>
      <p:sp>
        <p:nvSpPr>
          <p:cNvPr id="89092" name="Rectangle 3"/>
          <p:cNvSpPr>
            <a:spLocks noChangeArrowheads="1"/>
          </p:cNvSpPr>
          <p:nvPr/>
        </p:nvSpPr>
        <p:spPr bwMode="auto">
          <a:xfrm>
            <a:off x="762000" y="304800"/>
            <a:ext cx="7848600" cy="830263"/>
          </a:xfrm>
          <a:prstGeom prst="rect">
            <a:avLst/>
          </a:prstGeom>
          <a:noFill/>
          <a:ln w="9525">
            <a:noFill/>
            <a:miter lim="800000"/>
            <a:headEnd/>
            <a:tailEnd/>
          </a:ln>
        </p:spPr>
        <p:txBody>
          <a:bodyPr>
            <a:spAutoFit/>
          </a:bodyPr>
          <a:lstStyle/>
          <a:p>
            <a:pPr eaLnBrk="0" hangingPunct="0">
              <a:lnSpc>
                <a:spcPct val="75000"/>
              </a:lnSpc>
              <a:spcBef>
                <a:spcPct val="50000"/>
              </a:spcBef>
            </a:pPr>
            <a:r>
              <a:rPr lang="en-US" b="1">
                <a:solidFill>
                  <a:schemeClr val="bg1"/>
                </a:solidFill>
              </a:rPr>
              <a:t>Step 4 STUDY SELECTION</a:t>
            </a:r>
          </a:p>
          <a:p>
            <a:pPr eaLnBrk="0" hangingPunct="0">
              <a:lnSpc>
                <a:spcPct val="75000"/>
              </a:lnSpc>
              <a:spcBef>
                <a:spcPct val="50000"/>
              </a:spcBef>
            </a:pPr>
            <a:r>
              <a:rPr lang="en-US" b="1">
                <a:solidFill>
                  <a:schemeClr val="bg1"/>
                </a:solidFill>
              </a:rPr>
              <a:t>Apply inclusion /exclusion  criteria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fontAlgn="auto" hangingPunct="1">
              <a:spcAft>
                <a:spcPts val="0"/>
              </a:spcAft>
              <a:defRPr/>
            </a:pPr>
            <a:r>
              <a:rPr lang="en-US">
                <a:solidFill>
                  <a:schemeClr val="accent2"/>
                </a:solidFill>
              </a:rPr>
              <a:t>Exclusion criteria</a:t>
            </a:r>
            <a:endParaRPr lang="en-US">
              <a:solidFill>
                <a:schemeClr val="accent1">
                  <a:satMod val="150000"/>
                </a:schemeClr>
              </a:solidFill>
            </a:endParaRPr>
          </a:p>
        </p:txBody>
      </p:sp>
      <p:sp>
        <p:nvSpPr>
          <p:cNvPr id="91138" name="Rectangle 3"/>
          <p:cNvSpPr>
            <a:spLocks noGrp="1" noChangeArrowheads="1"/>
          </p:cNvSpPr>
          <p:nvPr>
            <p:ph idx="1"/>
          </p:nvPr>
        </p:nvSpPr>
        <p:spPr/>
        <p:txBody>
          <a:bodyPr/>
          <a:lstStyle/>
          <a:p>
            <a:pPr eaLnBrk="1" hangingPunct="1">
              <a:buFontTx/>
              <a:buNone/>
            </a:pPr>
            <a:r>
              <a:rPr lang="en-US"/>
              <a:t>Keep log of excluded studies</a:t>
            </a:r>
          </a:p>
          <a:p>
            <a:pPr eaLnBrk="1" hangingPunct="1">
              <a:buFontTx/>
              <a:buNone/>
            </a:pPr>
            <a:r>
              <a:rPr lang="en-US"/>
              <a:t>Note reasons for exclusion</a:t>
            </a:r>
          </a:p>
          <a:p>
            <a:pPr eaLnBrk="1" hangingPunct="1">
              <a:buFontTx/>
              <a:buNone/>
            </a:pPr>
            <a:r>
              <a:rPr lang="en-US"/>
              <a:t>Have eligibility checked by more than one reviewer</a:t>
            </a:r>
          </a:p>
          <a:p>
            <a:pPr eaLnBrk="1" hangingPunct="1">
              <a:buFontTx/>
              <a:buNone/>
            </a:pPr>
            <a:r>
              <a:rPr lang="en-US"/>
              <a:t>Develop strategy to resolve disagreements </a:t>
            </a:r>
          </a:p>
        </p:txBody>
      </p:sp>
      <p:sp>
        <p:nvSpPr>
          <p:cNvPr id="4" name="Slide Number Placeholder 3"/>
          <p:cNvSpPr>
            <a:spLocks noGrp="1"/>
          </p:cNvSpPr>
          <p:nvPr>
            <p:ph type="sldNum" sz="quarter" idx="12"/>
          </p:nvPr>
        </p:nvSpPr>
        <p:spPr/>
        <p:txBody>
          <a:bodyPr/>
          <a:lstStyle/>
          <a:p>
            <a:pPr>
              <a:defRPr/>
            </a:pPr>
            <a:fld id="{38DDEF42-FF68-4CA0-8B24-C6DE6C8C3CC6}"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3600" dirty="0"/>
              <a:t>Applying Classification of Recommendation and Level of Evidence</a:t>
            </a:r>
            <a:br>
              <a:rPr lang="en-US" sz="3600" dirty="0"/>
            </a:br>
            <a:endParaRPr lang="en-US" sz="3600" dirty="0"/>
          </a:p>
        </p:txBody>
      </p:sp>
      <p:sp>
        <p:nvSpPr>
          <p:cNvPr id="4" name="Slide Number Placeholder 3"/>
          <p:cNvSpPr>
            <a:spLocks noGrp="1"/>
          </p:cNvSpPr>
          <p:nvPr>
            <p:ph type="sldNum" sz="quarter" idx="12"/>
          </p:nvPr>
        </p:nvSpPr>
        <p:spPr/>
        <p:txBody>
          <a:bodyPr/>
          <a:lstStyle/>
          <a:p>
            <a:pPr>
              <a:defRPr/>
            </a:pPr>
            <a:fld id="{C3AAB0C5-473D-4F5B-A22E-79115D175842}" type="slidenum">
              <a:rPr lang="en-US" smtClean="0"/>
              <a:pPr>
                <a:defRPr/>
              </a:pPr>
              <a:t>4</a:t>
            </a:fld>
            <a:endParaRPr lang="en-US"/>
          </a:p>
        </p:txBody>
      </p:sp>
      <p:pic>
        <p:nvPicPr>
          <p:cNvPr id="35843" name="Picture 2"/>
          <p:cNvPicPr>
            <a:picLocks noChangeAspect="1" noChangeArrowheads="1"/>
          </p:cNvPicPr>
          <p:nvPr/>
        </p:nvPicPr>
        <p:blipFill>
          <a:blip r:embed="rId2"/>
          <a:srcRect/>
          <a:stretch>
            <a:fillRect/>
          </a:stretch>
        </p:blipFill>
        <p:spPr bwMode="auto">
          <a:xfrm>
            <a:off x="554038" y="1506570"/>
            <a:ext cx="7537450" cy="5306980"/>
          </a:xfrm>
          <a:prstGeom prst="rect">
            <a:avLst/>
          </a:prstGeom>
          <a:noFill/>
          <a:ln w="9525">
            <a:noFill/>
            <a:miter lim="800000"/>
            <a:headEnd/>
            <a:tailEnd/>
          </a:ln>
        </p:spPr>
      </p:pic>
      <p:sp>
        <p:nvSpPr>
          <p:cNvPr id="5" name="Rectangle 4"/>
          <p:cNvSpPr/>
          <p:nvPr/>
        </p:nvSpPr>
        <p:spPr>
          <a:xfrm>
            <a:off x="692150" y="2568575"/>
            <a:ext cx="1966912" cy="1143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D4B39-3DDA-49E0-953F-14656BB35BA0}"/>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07B8096E-D901-47A4-9819-A1DE6497D1AA}"/>
              </a:ext>
            </a:extLst>
          </p:cNvPr>
          <p:cNvPicPr>
            <a:picLocks noGrp="1" noChangeAspect="1"/>
          </p:cNvPicPr>
          <p:nvPr>
            <p:ph idx="1"/>
          </p:nvPr>
        </p:nvPicPr>
        <p:blipFill>
          <a:blip r:embed="rId2"/>
          <a:stretch>
            <a:fillRect/>
          </a:stretch>
        </p:blipFill>
        <p:spPr>
          <a:xfrm>
            <a:off x="2310884" y="1985158"/>
            <a:ext cx="4522230" cy="4625975"/>
          </a:xfrm>
          <a:prstGeom prst="rect">
            <a:avLst/>
          </a:prstGeom>
        </p:spPr>
      </p:pic>
      <p:sp>
        <p:nvSpPr>
          <p:cNvPr id="4" name="Slide Number Placeholder 3">
            <a:extLst>
              <a:ext uri="{FF2B5EF4-FFF2-40B4-BE49-F238E27FC236}">
                <a16:creationId xmlns:a16="http://schemas.microsoft.com/office/drawing/2014/main" id="{49E9F33A-C948-46B8-A626-D4BAE26C3332}"/>
              </a:ext>
            </a:extLst>
          </p:cNvPr>
          <p:cNvSpPr>
            <a:spLocks noGrp="1"/>
          </p:cNvSpPr>
          <p:nvPr>
            <p:ph type="sldNum" sz="quarter" idx="12"/>
          </p:nvPr>
        </p:nvSpPr>
        <p:spPr/>
        <p:txBody>
          <a:bodyPr/>
          <a:lstStyle/>
          <a:p>
            <a:pPr>
              <a:defRPr/>
            </a:pPr>
            <a:fld id="{6A0947EE-B460-45DF-976F-15F7F7E8FD13}" type="slidenum">
              <a:rPr lang="en-US" smtClean="0"/>
              <a:pPr>
                <a:defRPr/>
              </a:pPr>
              <a:t>40</a:t>
            </a:fld>
            <a:endParaRPr lang="en-US"/>
          </a:p>
        </p:txBody>
      </p:sp>
      <p:pic>
        <p:nvPicPr>
          <p:cNvPr id="5" name="Picture 4">
            <a:extLst>
              <a:ext uri="{FF2B5EF4-FFF2-40B4-BE49-F238E27FC236}">
                <a16:creationId xmlns:a16="http://schemas.microsoft.com/office/drawing/2014/main" id="{0D2ADA5C-FDA4-4D94-A82A-59BE6497B690}"/>
              </a:ext>
            </a:extLst>
          </p:cNvPr>
          <p:cNvPicPr>
            <a:picLocks noChangeAspect="1"/>
          </p:cNvPicPr>
          <p:nvPr/>
        </p:nvPicPr>
        <p:blipFill>
          <a:blip r:embed="rId3"/>
          <a:stretch>
            <a:fillRect/>
          </a:stretch>
        </p:blipFill>
        <p:spPr>
          <a:xfrm>
            <a:off x="276299" y="0"/>
            <a:ext cx="8591401" cy="1829710"/>
          </a:xfrm>
          <a:prstGeom prst="rect">
            <a:avLst/>
          </a:prstGeom>
        </p:spPr>
      </p:pic>
    </p:spTree>
    <p:extLst>
      <p:ext uri="{BB962C8B-B14F-4D97-AF65-F5344CB8AC3E}">
        <p14:creationId xmlns:p14="http://schemas.microsoft.com/office/powerpoint/2010/main" val="758985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 Box 7"/>
          <p:cNvSpPr txBox="1">
            <a:spLocks noChangeArrowheads="1"/>
          </p:cNvSpPr>
          <p:nvPr/>
        </p:nvSpPr>
        <p:spPr bwMode="auto">
          <a:xfrm>
            <a:off x="1219200" y="152400"/>
            <a:ext cx="5867400" cy="1066800"/>
          </a:xfrm>
          <a:prstGeom prst="rect">
            <a:avLst/>
          </a:prstGeom>
          <a:noFill/>
          <a:ln w="9525">
            <a:noFill/>
            <a:miter lim="800000"/>
            <a:headEnd/>
            <a:tailEnd/>
          </a:ln>
        </p:spPr>
        <p:txBody>
          <a:bodyPr>
            <a:spAutoFit/>
          </a:bodyPr>
          <a:lstStyle/>
          <a:p>
            <a:pPr algn="ctr" eaLnBrk="0" hangingPunct="0">
              <a:lnSpc>
                <a:spcPct val="75000"/>
              </a:lnSpc>
              <a:spcBef>
                <a:spcPct val="50000"/>
              </a:spcBef>
            </a:pPr>
            <a:r>
              <a:rPr lang="en-US" sz="3200" b="1" dirty="0">
                <a:solidFill>
                  <a:schemeClr val="accent2"/>
                </a:solidFill>
              </a:rPr>
              <a:t>Step 5 </a:t>
            </a:r>
          </a:p>
          <a:p>
            <a:pPr algn="ctr" eaLnBrk="0" hangingPunct="0">
              <a:lnSpc>
                <a:spcPct val="75000"/>
              </a:lnSpc>
              <a:spcBef>
                <a:spcPct val="50000"/>
              </a:spcBef>
            </a:pPr>
            <a:r>
              <a:rPr lang="en-US" sz="3200" b="1" dirty="0">
                <a:solidFill>
                  <a:schemeClr val="accent2"/>
                </a:solidFill>
              </a:rPr>
              <a:t>Quality appraisal</a:t>
            </a:r>
            <a:endParaRPr lang="en-US" sz="2800" dirty="0"/>
          </a:p>
        </p:txBody>
      </p:sp>
      <p:sp>
        <p:nvSpPr>
          <p:cNvPr id="6" name="Content Placeholder 5">
            <a:extLst>
              <a:ext uri="{FF2B5EF4-FFF2-40B4-BE49-F238E27FC236}">
                <a16:creationId xmlns:a16="http://schemas.microsoft.com/office/drawing/2014/main" id="{04010236-1C7A-4C61-8ED6-A2D37CC54181}"/>
              </a:ext>
            </a:extLst>
          </p:cNvPr>
          <p:cNvSpPr>
            <a:spLocks noGrp="1"/>
          </p:cNvSpPr>
          <p:nvPr>
            <p:ph idx="1"/>
          </p:nvPr>
        </p:nvSpPr>
        <p:spPr>
          <a:xfrm>
            <a:off x="609600" y="2590800"/>
            <a:ext cx="8229600" cy="3200400"/>
          </a:xfrm>
        </p:spPr>
        <p:txBody>
          <a:bodyPr/>
          <a:lstStyle/>
          <a:p>
            <a:r>
              <a:rPr lang="en-US" dirty="0"/>
              <a:t>Quality Appraisal – no longer used</a:t>
            </a:r>
          </a:p>
        </p:txBody>
      </p:sp>
      <p:sp>
        <p:nvSpPr>
          <p:cNvPr id="3" name="Slide Number Placeholder 2"/>
          <p:cNvSpPr>
            <a:spLocks noGrp="1"/>
          </p:cNvSpPr>
          <p:nvPr>
            <p:ph type="sldNum" sz="quarter" idx="12"/>
          </p:nvPr>
        </p:nvSpPr>
        <p:spPr/>
        <p:txBody>
          <a:bodyPr/>
          <a:lstStyle/>
          <a:p>
            <a:pPr>
              <a:defRPr/>
            </a:pPr>
            <a:fld id="{37E15203-C5BC-4F8E-BD70-BC8358483173}" type="slidenum">
              <a:rPr 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 Box 8"/>
          <p:cNvSpPr txBox="1">
            <a:spLocks noChangeArrowheads="1"/>
          </p:cNvSpPr>
          <p:nvPr/>
        </p:nvSpPr>
        <p:spPr bwMode="auto">
          <a:xfrm>
            <a:off x="1524000" y="2362200"/>
            <a:ext cx="6096000" cy="1192213"/>
          </a:xfrm>
          <a:prstGeom prst="rect">
            <a:avLst/>
          </a:prstGeom>
          <a:noFill/>
          <a:ln w="9525">
            <a:noFill/>
            <a:miter lim="800000"/>
            <a:headEnd/>
            <a:tailEnd/>
          </a:ln>
        </p:spPr>
        <p:txBody>
          <a:bodyPr>
            <a:spAutoFit/>
          </a:bodyPr>
          <a:lstStyle/>
          <a:p>
            <a:pPr algn="ctr" eaLnBrk="0" hangingPunct="0">
              <a:lnSpc>
                <a:spcPct val="75000"/>
              </a:lnSpc>
              <a:spcBef>
                <a:spcPct val="50000"/>
              </a:spcBef>
            </a:pPr>
            <a:r>
              <a:rPr lang="en-US" sz="3600" b="1"/>
              <a:t>Step 6 </a:t>
            </a:r>
          </a:p>
          <a:p>
            <a:pPr algn="ctr" eaLnBrk="0" hangingPunct="0">
              <a:lnSpc>
                <a:spcPct val="75000"/>
              </a:lnSpc>
              <a:spcBef>
                <a:spcPct val="50000"/>
              </a:spcBef>
            </a:pPr>
            <a:r>
              <a:rPr lang="en-US" sz="3600" b="1"/>
              <a:t>Data abstraction</a:t>
            </a:r>
            <a:endParaRPr lang="en-US"/>
          </a:p>
        </p:txBody>
      </p:sp>
      <p:sp>
        <p:nvSpPr>
          <p:cNvPr id="95234" name="Rectangle 18"/>
          <p:cNvSpPr>
            <a:spLocks noChangeArrowheads="1"/>
          </p:cNvSpPr>
          <p:nvPr/>
        </p:nvSpPr>
        <p:spPr bwMode="auto">
          <a:xfrm>
            <a:off x="2808288" y="4875213"/>
            <a:ext cx="184150" cy="457200"/>
          </a:xfrm>
          <a:prstGeom prst="rect">
            <a:avLst/>
          </a:prstGeom>
          <a:noFill/>
          <a:ln w="9525">
            <a:noFill/>
            <a:miter lim="800000"/>
            <a:headEnd/>
            <a:tailEnd/>
          </a:ln>
        </p:spPr>
        <p:txBody>
          <a:bodyPr wrap="none">
            <a:spAutoFit/>
          </a:bodyPr>
          <a:lstStyle/>
          <a:p>
            <a:pPr eaLnBrk="0" hangingPunct="0"/>
            <a:endParaRPr lang="en-US"/>
          </a:p>
        </p:txBody>
      </p:sp>
      <p:sp>
        <p:nvSpPr>
          <p:cNvPr id="4" name="Slide Number Placeholder 3"/>
          <p:cNvSpPr>
            <a:spLocks noGrp="1"/>
          </p:cNvSpPr>
          <p:nvPr>
            <p:ph type="sldNum" sz="quarter" idx="12"/>
          </p:nvPr>
        </p:nvSpPr>
        <p:spPr/>
        <p:txBody>
          <a:bodyPr/>
          <a:lstStyle/>
          <a:p>
            <a:pPr>
              <a:defRPr/>
            </a:pPr>
            <a:fld id="{3F1BBAF4-C241-406D-B659-796236BAB9F9}"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457200" y="381000"/>
            <a:ext cx="7772400" cy="1143000"/>
          </a:xfrm>
        </p:spPr>
        <p:txBody>
          <a:bodyPr/>
          <a:lstStyle/>
          <a:p>
            <a:pPr eaLnBrk="1" fontAlgn="auto" hangingPunct="1">
              <a:spcAft>
                <a:spcPts val="0"/>
              </a:spcAft>
              <a:defRPr/>
            </a:pPr>
            <a:r>
              <a:rPr lang="en-US">
                <a:solidFill>
                  <a:schemeClr val="accent2"/>
                </a:solidFill>
              </a:rPr>
              <a:t>Data abstraction</a:t>
            </a:r>
            <a:r>
              <a:rPr lang="en-US">
                <a:solidFill>
                  <a:schemeClr val="accent1">
                    <a:satMod val="150000"/>
                  </a:schemeClr>
                </a:solidFill>
              </a:rPr>
              <a:t> </a:t>
            </a:r>
          </a:p>
        </p:txBody>
      </p:sp>
      <p:sp>
        <p:nvSpPr>
          <p:cNvPr id="97282" name="Rectangle 8"/>
          <p:cNvSpPr>
            <a:spLocks noChangeArrowheads="1"/>
          </p:cNvSpPr>
          <p:nvPr/>
        </p:nvSpPr>
        <p:spPr bwMode="auto">
          <a:xfrm>
            <a:off x="1219200" y="1676400"/>
            <a:ext cx="7315200" cy="3689350"/>
          </a:xfrm>
          <a:prstGeom prst="rect">
            <a:avLst/>
          </a:prstGeom>
          <a:noFill/>
          <a:ln w="9525">
            <a:noFill/>
            <a:miter lim="800000"/>
            <a:headEnd/>
            <a:tailEnd/>
          </a:ln>
        </p:spPr>
        <p:txBody>
          <a:bodyPr>
            <a:spAutoFit/>
          </a:bodyPr>
          <a:lstStyle/>
          <a:p>
            <a:pPr eaLnBrk="0" hangingPunct="0"/>
            <a:endParaRPr lang="en-US" sz="2000">
              <a:solidFill>
                <a:schemeClr val="bg1"/>
              </a:solidFill>
              <a:latin typeface="Helvetica"/>
            </a:endParaRPr>
          </a:p>
          <a:p>
            <a:pPr eaLnBrk="0" hangingPunct="0"/>
            <a:r>
              <a:rPr lang="en-US" sz="2800">
                <a:solidFill>
                  <a:schemeClr val="bg1"/>
                </a:solidFill>
                <a:latin typeface="Helvetica"/>
              </a:rPr>
              <a:t>Design and pilot data abstraction form</a:t>
            </a:r>
          </a:p>
          <a:p>
            <a:pPr eaLnBrk="0" hangingPunct="0"/>
            <a:endParaRPr lang="en-US" sz="2800">
              <a:solidFill>
                <a:schemeClr val="bg1"/>
              </a:solidFill>
              <a:latin typeface="Helvetica"/>
            </a:endParaRPr>
          </a:p>
          <a:p>
            <a:pPr eaLnBrk="0" hangingPunct="0"/>
            <a:r>
              <a:rPr lang="en-US" sz="2800">
                <a:solidFill>
                  <a:schemeClr val="bg1"/>
                </a:solidFill>
                <a:latin typeface="Helvetica"/>
              </a:rPr>
              <a:t>Consider &gt;1 reviewer</a:t>
            </a:r>
          </a:p>
          <a:p>
            <a:pPr eaLnBrk="0" hangingPunct="0"/>
            <a:endParaRPr lang="en-US" sz="2800">
              <a:solidFill>
                <a:schemeClr val="bg1"/>
              </a:solidFill>
              <a:latin typeface="Helvetica"/>
            </a:endParaRPr>
          </a:p>
          <a:p>
            <a:pPr eaLnBrk="0" hangingPunct="0"/>
            <a:r>
              <a:rPr lang="en-US" sz="2800">
                <a:solidFill>
                  <a:schemeClr val="bg1"/>
                </a:solidFill>
                <a:latin typeface="Helvetica"/>
              </a:rPr>
              <a:t>Consider blinding of observers to authors, institutions and journals</a:t>
            </a:r>
            <a:endParaRPr lang="en-US">
              <a:solidFill>
                <a:schemeClr val="bg1"/>
              </a:solidFill>
              <a:latin typeface="Helvetica"/>
            </a:endParaRPr>
          </a:p>
          <a:p>
            <a:pPr eaLnBrk="0" hangingPunct="0">
              <a:buFontTx/>
              <a:buChar char="•"/>
            </a:pPr>
            <a:endParaRPr lang="en-US">
              <a:solidFill>
                <a:schemeClr val="bg1"/>
              </a:solidFill>
              <a:latin typeface="Helvetica"/>
            </a:endParaRPr>
          </a:p>
          <a:p>
            <a:pPr eaLnBrk="0" hangingPunct="0"/>
            <a:r>
              <a:rPr lang="en-US">
                <a:solidFill>
                  <a:schemeClr val="bg1"/>
                </a:solidFill>
                <a:latin typeface="Helvetica"/>
              </a:rPr>
              <a:t> </a:t>
            </a:r>
          </a:p>
        </p:txBody>
      </p:sp>
      <p:sp>
        <p:nvSpPr>
          <p:cNvPr id="4" name="Slide Number Placeholder 3"/>
          <p:cNvSpPr>
            <a:spLocks noGrp="1"/>
          </p:cNvSpPr>
          <p:nvPr>
            <p:ph type="sldNum" sz="quarter" idx="12"/>
          </p:nvPr>
        </p:nvSpPr>
        <p:spPr/>
        <p:txBody>
          <a:bodyPr/>
          <a:lstStyle/>
          <a:p>
            <a:pPr>
              <a:defRPr/>
            </a:pPr>
            <a:fld id="{B924543D-1250-411C-A4C3-48D50F33F801}" type="slidenum">
              <a:rPr lang="en-US" smtClean="0"/>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DF4CF2A-A737-4C7B-8BD6-06515B927EE6}" type="slidenum">
              <a:rPr lang="en-US" smtClean="0"/>
              <a:pPr>
                <a:defRPr/>
              </a:pPr>
              <a:t>44</a:t>
            </a:fld>
            <a:endParaRPr lang="en-US"/>
          </a:p>
        </p:txBody>
      </p:sp>
      <p:sp>
        <p:nvSpPr>
          <p:cNvPr id="5" name="Rectangle 2"/>
          <p:cNvSpPr txBox="1">
            <a:spLocks noChangeArrowheads="1"/>
          </p:cNvSpPr>
          <p:nvPr/>
        </p:nvSpPr>
        <p:spPr>
          <a:xfrm>
            <a:off x="457200" y="274638"/>
            <a:ext cx="8229600" cy="1143000"/>
          </a:xfrm>
          <a:prstGeom prst="rect">
            <a:avLst/>
          </a:prstGeom>
        </p:spPr>
        <p:txBody>
          <a:bodyPr rIns="45720" anchor="ctr">
            <a:normAutofit fontScale="92500" lnSpcReduction="10000"/>
            <a:scene3d>
              <a:camera prst="orthographicFront"/>
              <a:lightRig rig="threePt" dir="t">
                <a:rot lat="0" lon="0" rev="4800000"/>
              </a:lightRig>
            </a:scene3d>
            <a:sp3d prstMaterial="matte">
              <a:bevelT w="50800" h="10160"/>
            </a:sp3d>
          </a:bodyPr>
          <a:lstStyle/>
          <a:p>
            <a:pPr eaLnBrk="0" hangingPunct="0">
              <a:defRPr/>
            </a:pPr>
            <a:r>
              <a:rPr lang="en-CA" sz="4000" b="1">
                <a:solidFill>
                  <a:srgbClr val="FFC800"/>
                </a:solidFill>
                <a:latin typeface="+mj-lt"/>
                <a:ea typeface="+mj-ea"/>
                <a:cs typeface="+mj-cs"/>
              </a:rPr>
              <a:t>Data abstraction</a:t>
            </a:r>
            <a:br>
              <a:rPr lang="en-CA" sz="4000" b="1">
                <a:solidFill>
                  <a:srgbClr val="FFC800"/>
                </a:solidFill>
                <a:latin typeface="+mj-lt"/>
                <a:ea typeface="+mj-ea"/>
                <a:cs typeface="+mj-cs"/>
              </a:rPr>
            </a:br>
            <a:r>
              <a:rPr lang="en-CA" sz="1400" b="1">
                <a:solidFill>
                  <a:srgbClr val="FFC800"/>
                </a:solidFill>
                <a:latin typeface="+mj-lt"/>
                <a:ea typeface="+mj-ea"/>
                <a:cs typeface="+mj-cs"/>
              </a:rPr>
              <a:t>Using a pre-piloted data abstraction form, authors separately abstract the data and study characteristics from each study determined to be eligible for inclusion. </a:t>
            </a:r>
            <a:br>
              <a:rPr lang="en-CA" sz="1400" b="1">
                <a:solidFill>
                  <a:srgbClr val="FFC800"/>
                </a:solidFill>
                <a:latin typeface="+mj-lt"/>
                <a:ea typeface="+mj-ea"/>
                <a:cs typeface="+mj-cs"/>
              </a:rPr>
            </a:br>
            <a:endParaRPr lang="en-US" sz="1400" b="1">
              <a:solidFill>
                <a:srgbClr val="FFC800"/>
              </a:solidFill>
              <a:latin typeface="+mj-lt"/>
              <a:ea typeface="+mj-ea"/>
              <a:cs typeface="+mj-cs"/>
            </a:endParaRPr>
          </a:p>
        </p:txBody>
      </p:sp>
      <p:grpSp>
        <p:nvGrpSpPr>
          <p:cNvPr id="98307" name="Group 4"/>
          <p:cNvGrpSpPr>
            <a:grpSpLocks/>
          </p:cNvGrpSpPr>
          <p:nvPr/>
        </p:nvGrpSpPr>
        <p:grpSpPr bwMode="auto">
          <a:xfrm>
            <a:off x="304800" y="1676400"/>
            <a:ext cx="8710613" cy="4748213"/>
            <a:chOff x="192" y="1056"/>
            <a:chExt cx="5487" cy="2991"/>
          </a:xfrm>
        </p:grpSpPr>
        <p:sp>
          <p:nvSpPr>
            <p:cNvPr id="98308" name="Text Box 4"/>
            <p:cNvSpPr txBox="1">
              <a:spLocks noChangeArrowheads="1"/>
            </p:cNvSpPr>
            <p:nvPr/>
          </p:nvSpPr>
          <p:spPr bwMode="auto">
            <a:xfrm>
              <a:off x="192" y="1056"/>
              <a:ext cx="1920" cy="2876"/>
            </a:xfrm>
            <a:prstGeom prst="rect">
              <a:avLst/>
            </a:prstGeom>
            <a:noFill/>
            <a:ln w="9525">
              <a:noFill/>
              <a:miter lim="800000"/>
              <a:headEnd/>
              <a:tailEnd/>
            </a:ln>
          </p:spPr>
          <p:txBody>
            <a:bodyPr>
              <a:spAutoFit/>
            </a:bodyPr>
            <a:lstStyle/>
            <a:p>
              <a:pPr eaLnBrk="0" hangingPunct="0"/>
              <a:r>
                <a:rPr lang="en-US" sz="1200">
                  <a:solidFill>
                    <a:schemeClr val="accent2"/>
                  </a:solidFill>
                  <a:latin typeface="Microsoft Sans Serif" pitchFamily="34" charset="0"/>
                </a:rPr>
                <a:t>Source</a:t>
              </a:r>
            </a:p>
            <a:p>
              <a:pPr eaLnBrk="0" hangingPunct="0"/>
              <a:r>
                <a:rPr lang="en-US" sz="1200">
                  <a:latin typeface="Microsoft Sans Serif" pitchFamily="34" charset="0"/>
                </a:rPr>
                <a:t>Study ID</a:t>
              </a:r>
            </a:p>
            <a:p>
              <a:pPr eaLnBrk="0" hangingPunct="0"/>
              <a:r>
                <a:rPr lang="en-US" sz="1200">
                  <a:latin typeface="Microsoft Sans Serif" pitchFamily="34" charset="0"/>
                </a:rPr>
                <a:t>Review author initials</a:t>
              </a:r>
            </a:p>
            <a:p>
              <a:pPr eaLnBrk="0" hangingPunct="0"/>
              <a:r>
                <a:rPr lang="en-US" sz="1200">
                  <a:latin typeface="Microsoft Sans Serif" pitchFamily="34" charset="0"/>
                </a:rPr>
                <a:t>Citation and contact details;</a:t>
              </a:r>
            </a:p>
            <a:p>
              <a:pPr eaLnBrk="0" hangingPunct="0"/>
              <a:r>
                <a:rPr lang="en-US" sz="1200">
                  <a:solidFill>
                    <a:schemeClr val="accent2"/>
                  </a:solidFill>
                  <a:latin typeface="Microsoft Sans Serif" pitchFamily="34" charset="0"/>
                </a:rPr>
                <a:t>Methods</a:t>
              </a:r>
            </a:p>
            <a:p>
              <a:pPr eaLnBrk="0" hangingPunct="0"/>
              <a:r>
                <a:rPr lang="en-US" sz="1200">
                  <a:latin typeface="Microsoft Sans Serif" pitchFamily="34" charset="0"/>
                </a:rPr>
                <a:t>Study design;</a:t>
              </a:r>
            </a:p>
            <a:p>
              <a:pPr eaLnBrk="0" hangingPunct="0"/>
              <a:r>
                <a:rPr lang="en-US" sz="1200">
                  <a:latin typeface="Microsoft Sans Serif" pitchFamily="34" charset="0"/>
                </a:rPr>
                <a:t>Total study duration;</a:t>
              </a:r>
            </a:p>
            <a:p>
              <a:pPr eaLnBrk="0" hangingPunct="0"/>
              <a:r>
                <a:rPr lang="en-US" sz="1200">
                  <a:latin typeface="Microsoft Sans Serif" pitchFamily="34" charset="0"/>
                </a:rPr>
                <a:t>Sequence generation;</a:t>
              </a:r>
            </a:p>
            <a:p>
              <a:pPr eaLnBrk="0" hangingPunct="0"/>
              <a:r>
                <a:rPr lang="en-US" sz="1200">
                  <a:latin typeface="Microsoft Sans Serif" pitchFamily="34" charset="0"/>
                </a:rPr>
                <a:t>Allocation sequence </a:t>
              </a:r>
              <a:br>
                <a:rPr lang="en-US" sz="1200">
                  <a:latin typeface="Microsoft Sans Serif" pitchFamily="34" charset="0"/>
                </a:rPr>
              </a:br>
              <a:r>
                <a:rPr lang="en-US" sz="1200">
                  <a:latin typeface="Microsoft Sans Serif" pitchFamily="34" charset="0"/>
                </a:rPr>
                <a:t>concealment;</a:t>
              </a:r>
            </a:p>
            <a:p>
              <a:pPr eaLnBrk="0" hangingPunct="0"/>
              <a:r>
                <a:rPr lang="en-US" sz="1200">
                  <a:latin typeface="Microsoft Sans Serif" pitchFamily="34" charset="0"/>
                </a:rPr>
                <a:t>Blinding;</a:t>
              </a:r>
            </a:p>
            <a:p>
              <a:pPr eaLnBrk="0" hangingPunct="0"/>
              <a:r>
                <a:rPr lang="en-US" sz="1200">
                  <a:latin typeface="Microsoft Sans Serif" pitchFamily="34" charset="0"/>
                </a:rPr>
                <a:t>Other concerns about bias;</a:t>
              </a:r>
            </a:p>
            <a:p>
              <a:pPr eaLnBrk="0" hangingPunct="0"/>
              <a:r>
                <a:rPr lang="en-US" sz="1200">
                  <a:solidFill>
                    <a:schemeClr val="accent2"/>
                  </a:solidFill>
                  <a:latin typeface="Microsoft Sans Serif" pitchFamily="34" charset="0"/>
                </a:rPr>
                <a:t>Participants</a:t>
              </a:r>
            </a:p>
            <a:p>
              <a:pPr eaLnBrk="0" hangingPunct="0"/>
              <a:r>
                <a:rPr lang="en-US" sz="1200">
                  <a:latin typeface="Microsoft Sans Serif" pitchFamily="34" charset="0"/>
                </a:rPr>
                <a:t>Total number;</a:t>
              </a:r>
            </a:p>
            <a:p>
              <a:pPr eaLnBrk="0" hangingPunct="0"/>
              <a:r>
                <a:rPr lang="en-US" sz="1200">
                  <a:latin typeface="Microsoft Sans Serif" pitchFamily="34" charset="0"/>
                </a:rPr>
                <a:t>Setting;</a:t>
              </a:r>
            </a:p>
            <a:p>
              <a:pPr eaLnBrk="0" hangingPunct="0"/>
              <a:r>
                <a:rPr lang="en-US" sz="1200">
                  <a:latin typeface="Microsoft Sans Serif" pitchFamily="34" charset="0"/>
                </a:rPr>
                <a:t>Diagnostic criteria;</a:t>
              </a:r>
            </a:p>
            <a:p>
              <a:pPr eaLnBrk="0" hangingPunct="0"/>
              <a:r>
                <a:rPr lang="en-US" sz="1200">
                  <a:latin typeface="Microsoft Sans Serif" pitchFamily="34" charset="0"/>
                </a:rPr>
                <a:t>Age;</a:t>
              </a:r>
            </a:p>
            <a:p>
              <a:pPr eaLnBrk="0" hangingPunct="0"/>
              <a:r>
                <a:rPr lang="en-US" sz="1200">
                  <a:latin typeface="Microsoft Sans Serif" pitchFamily="34" charset="0"/>
                </a:rPr>
                <a:t>Sex;</a:t>
              </a:r>
            </a:p>
            <a:p>
              <a:pPr eaLnBrk="0" hangingPunct="0"/>
              <a:r>
                <a:rPr lang="en-US" sz="1200">
                  <a:latin typeface="Microsoft Sans Serif" pitchFamily="34" charset="0"/>
                </a:rPr>
                <a:t>Country;</a:t>
              </a:r>
            </a:p>
            <a:p>
              <a:pPr eaLnBrk="0" hangingPunct="0"/>
              <a:r>
                <a:rPr lang="en-US" sz="1200">
                  <a:latin typeface="Microsoft Sans Serif" pitchFamily="34" charset="0"/>
                </a:rPr>
                <a:t>[Co-morbidity];</a:t>
              </a:r>
            </a:p>
            <a:p>
              <a:pPr eaLnBrk="0" hangingPunct="0"/>
              <a:r>
                <a:rPr lang="en-US" sz="1200">
                  <a:latin typeface="Microsoft Sans Serif" pitchFamily="34" charset="0"/>
                </a:rPr>
                <a:t>[Socio-demographics];</a:t>
              </a:r>
            </a:p>
            <a:p>
              <a:pPr eaLnBrk="0" hangingPunct="0"/>
              <a:r>
                <a:rPr lang="en-US" sz="1200">
                  <a:latin typeface="Microsoft Sans Serif" pitchFamily="34" charset="0"/>
                </a:rPr>
                <a:t>[Ethnicity];</a:t>
              </a:r>
            </a:p>
            <a:p>
              <a:pPr eaLnBrk="0" hangingPunct="0"/>
              <a:r>
                <a:rPr lang="en-US" sz="1200">
                  <a:latin typeface="Microsoft Sans Serif" pitchFamily="34" charset="0"/>
                </a:rPr>
                <a:t>[Date of study];</a:t>
              </a:r>
            </a:p>
            <a:p>
              <a:pPr eaLnBrk="0" hangingPunct="0"/>
              <a:endParaRPr lang="en-US"/>
            </a:p>
          </p:txBody>
        </p:sp>
        <p:sp>
          <p:nvSpPr>
            <p:cNvPr id="98309" name="Text Box 5"/>
            <p:cNvSpPr txBox="1">
              <a:spLocks noChangeArrowheads="1"/>
            </p:cNvSpPr>
            <p:nvPr/>
          </p:nvSpPr>
          <p:spPr bwMode="auto">
            <a:xfrm>
              <a:off x="2880" y="1056"/>
              <a:ext cx="2799" cy="2991"/>
            </a:xfrm>
            <a:prstGeom prst="rect">
              <a:avLst/>
            </a:prstGeom>
            <a:noFill/>
            <a:ln w="9525">
              <a:noFill/>
              <a:miter lim="800000"/>
              <a:headEnd/>
              <a:tailEnd/>
            </a:ln>
          </p:spPr>
          <p:txBody>
            <a:bodyPr>
              <a:spAutoFit/>
            </a:bodyPr>
            <a:lstStyle/>
            <a:p>
              <a:pPr eaLnBrk="0" hangingPunct="0"/>
              <a:r>
                <a:rPr lang="en-US" sz="1200">
                  <a:solidFill>
                    <a:schemeClr val="accent2"/>
                  </a:solidFill>
                  <a:latin typeface="Microsoft Sans Serif" pitchFamily="34" charset="0"/>
                </a:rPr>
                <a:t>For each outcome of interest:</a:t>
              </a:r>
            </a:p>
            <a:p>
              <a:pPr eaLnBrk="0" hangingPunct="0"/>
              <a:r>
                <a:rPr lang="en-US" sz="1200">
                  <a:latin typeface="Microsoft Sans Serif" pitchFamily="34" charset="0"/>
                </a:rPr>
                <a:t>Outcome definition (with diagnostic criteria if relevant);</a:t>
              </a:r>
            </a:p>
            <a:p>
              <a:pPr eaLnBrk="0" hangingPunct="0"/>
              <a:r>
                <a:rPr lang="en-US" sz="1200">
                  <a:latin typeface="Microsoft Sans Serif" pitchFamily="34" charset="0"/>
                </a:rPr>
                <a:t>Unit of measurement (if relevant);</a:t>
              </a:r>
            </a:p>
            <a:p>
              <a:pPr eaLnBrk="0" hangingPunct="0"/>
              <a:r>
                <a:rPr lang="en-US" sz="1200">
                  <a:latin typeface="Microsoft Sans Serif" pitchFamily="34" charset="0"/>
                </a:rPr>
                <a:t>For scales: upper and lower limits, and whether high or low score is good</a:t>
              </a:r>
            </a:p>
            <a:p>
              <a:pPr eaLnBrk="0" hangingPunct="0"/>
              <a:endParaRPr lang="en-US" sz="1200">
                <a:latin typeface="Microsoft Sans Serif" pitchFamily="34" charset="0"/>
              </a:endParaRPr>
            </a:p>
            <a:p>
              <a:pPr eaLnBrk="0" hangingPunct="0"/>
              <a:r>
                <a:rPr lang="en-US" sz="1200">
                  <a:solidFill>
                    <a:schemeClr val="accent2"/>
                  </a:solidFill>
                  <a:latin typeface="Microsoft Sans Serif" pitchFamily="34" charset="0"/>
                </a:rPr>
                <a:t>Results</a:t>
              </a:r>
            </a:p>
            <a:p>
              <a:pPr eaLnBrk="0" hangingPunct="0"/>
              <a:r>
                <a:rPr lang="en-US" sz="1200">
                  <a:latin typeface="Microsoft Sans Serif" pitchFamily="34" charset="0"/>
                </a:rPr>
                <a:t>Number of participants allocated to each intervention group;</a:t>
              </a:r>
            </a:p>
            <a:p>
              <a:pPr eaLnBrk="0" hangingPunct="0"/>
              <a:r>
                <a:rPr lang="en-US" sz="1200">
                  <a:latin typeface="Microsoft Sans Serif" pitchFamily="34" charset="0"/>
                </a:rPr>
                <a:t>For each outcome of interest:</a:t>
              </a:r>
            </a:p>
            <a:p>
              <a:pPr eaLnBrk="0" hangingPunct="0"/>
              <a:r>
                <a:rPr lang="en-US" sz="1200">
                  <a:latin typeface="Microsoft Sans Serif" pitchFamily="34" charset="0"/>
                </a:rPr>
                <a:t>	Sample size;</a:t>
              </a:r>
            </a:p>
            <a:p>
              <a:pPr eaLnBrk="0" hangingPunct="0"/>
              <a:r>
                <a:rPr lang="en-US" sz="1200">
                  <a:latin typeface="Microsoft Sans Serif" pitchFamily="34" charset="0"/>
                </a:rPr>
                <a:t>	Missing participants;</a:t>
              </a:r>
            </a:p>
            <a:p>
              <a:pPr eaLnBrk="0" hangingPunct="0"/>
              <a:r>
                <a:rPr lang="en-US" sz="1200">
                  <a:latin typeface="Microsoft Sans Serif" pitchFamily="34" charset="0"/>
                </a:rPr>
                <a:t>	Summary data for each intervention group </a:t>
              </a:r>
              <a:br>
                <a:rPr lang="en-US" sz="1200">
                  <a:latin typeface="Microsoft Sans Serif" pitchFamily="34" charset="0"/>
                </a:rPr>
              </a:br>
              <a:r>
                <a:rPr lang="en-US" sz="1200">
                  <a:latin typeface="Microsoft Sans Serif" pitchFamily="34" charset="0"/>
                </a:rPr>
                <a:t>(e.g. 2×2 table for dichotomous data; means and </a:t>
              </a:r>
              <a:br>
                <a:rPr lang="en-US" sz="1200">
                  <a:latin typeface="Microsoft Sans Serif" pitchFamily="34" charset="0"/>
                </a:rPr>
              </a:br>
              <a:r>
                <a:rPr lang="en-US" sz="1200">
                  <a:latin typeface="Microsoft Sans Serif" pitchFamily="34" charset="0"/>
                </a:rPr>
                <a:t>SDs for continuous data);</a:t>
              </a:r>
            </a:p>
            <a:p>
              <a:pPr eaLnBrk="0" hangingPunct="0"/>
              <a:r>
                <a:rPr lang="en-US" sz="1200">
                  <a:latin typeface="Microsoft Sans Serif" pitchFamily="34" charset="0"/>
                </a:rPr>
                <a:t>[Estimate of effect with confidence interval; P value];</a:t>
              </a:r>
            </a:p>
            <a:p>
              <a:pPr eaLnBrk="0" hangingPunct="0"/>
              <a:r>
                <a:rPr lang="en-US" sz="1200">
                  <a:latin typeface="Microsoft Sans Serif" pitchFamily="34" charset="0"/>
                </a:rPr>
                <a:t>[Subgroup analyses];</a:t>
              </a:r>
            </a:p>
            <a:p>
              <a:pPr eaLnBrk="0" hangingPunct="0"/>
              <a:r>
                <a:rPr lang="en-US" sz="1200">
                  <a:solidFill>
                    <a:schemeClr val="accent2"/>
                  </a:solidFill>
                  <a:latin typeface="Microsoft Sans Serif" pitchFamily="34" charset="0"/>
                </a:rPr>
                <a:t>Miscellaneous</a:t>
              </a:r>
            </a:p>
            <a:p>
              <a:pPr eaLnBrk="0" hangingPunct="0"/>
              <a:r>
                <a:rPr lang="en-US" sz="1200">
                  <a:latin typeface="Microsoft Sans Serif" pitchFamily="34" charset="0"/>
                </a:rPr>
                <a:t>Funding source;</a:t>
              </a:r>
            </a:p>
            <a:p>
              <a:pPr eaLnBrk="0" hangingPunct="0"/>
              <a:r>
                <a:rPr lang="en-US" sz="1200">
                  <a:latin typeface="Microsoft Sans Serif" pitchFamily="34" charset="0"/>
                </a:rPr>
                <a:t>Key conclusions of the study authors;</a:t>
              </a:r>
            </a:p>
            <a:p>
              <a:pPr eaLnBrk="0" hangingPunct="0"/>
              <a:r>
                <a:rPr lang="en-US" sz="1200">
                  <a:latin typeface="Microsoft Sans Serif" pitchFamily="34" charset="0"/>
                </a:rPr>
                <a:t>Miscellaneous comments from the study authors;</a:t>
              </a:r>
            </a:p>
            <a:p>
              <a:pPr eaLnBrk="0" hangingPunct="0"/>
              <a:r>
                <a:rPr lang="en-US" sz="1200">
                  <a:latin typeface="Microsoft Sans Serif" pitchFamily="34" charset="0"/>
                </a:rPr>
                <a:t>References to other relevant studies;</a:t>
              </a:r>
            </a:p>
            <a:p>
              <a:pPr eaLnBrk="0" hangingPunct="0"/>
              <a:r>
                <a:rPr lang="en-US" sz="1200">
                  <a:latin typeface="Microsoft Sans Serif" pitchFamily="34" charset="0"/>
                </a:rPr>
                <a:t>Correspondence required;</a:t>
              </a:r>
            </a:p>
            <a:p>
              <a:pPr eaLnBrk="0" hangingPunct="0"/>
              <a:r>
                <a:rPr lang="en-US" sz="1200">
                  <a:latin typeface="Microsoft Sans Serif" pitchFamily="34" charset="0"/>
                </a:rPr>
                <a:t>Miscellaneous comments by the review authors.</a:t>
              </a:r>
            </a:p>
            <a:p>
              <a:pPr eaLnBrk="0" hangingPunct="0"/>
              <a:endParaRPr lang="en-US" sz="1200">
                <a:latin typeface="Microsoft Sans Serif" pitchFamily="34" charset="0"/>
              </a:endParaRPr>
            </a:p>
            <a:p>
              <a:pPr eaLnBrk="0" hangingPunct="0"/>
              <a:endParaRPr lang="en-US">
                <a:latin typeface="Microsoft Sans Serif" pitchFamily="34" charset="0"/>
              </a:endParaRPr>
            </a:p>
          </p:txBody>
        </p:sp>
        <p:sp>
          <p:nvSpPr>
            <p:cNvPr id="98310" name="Text Box 6"/>
            <p:cNvSpPr txBox="1">
              <a:spLocks noChangeArrowheads="1"/>
            </p:cNvSpPr>
            <p:nvPr/>
          </p:nvSpPr>
          <p:spPr bwMode="auto">
            <a:xfrm>
              <a:off x="1584" y="1090"/>
              <a:ext cx="1248" cy="2301"/>
            </a:xfrm>
            <a:prstGeom prst="rect">
              <a:avLst/>
            </a:prstGeom>
            <a:noFill/>
            <a:ln w="28575" algn="ctr">
              <a:noFill/>
              <a:miter lim="800000"/>
              <a:headEnd/>
              <a:tailEnd/>
            </a:ln>
          </p:spPr>
          <p:txBody>
            <a:bodyPr>
              <a:spAutoFit/>
            </a:bodyPr>
            <a:lstStyle/>
            <a:p>
              <a:pPr eaLnBrk="0" hangingPunct="0"/>
              <a:r>
                <a:rPr lang="en-US" sz="1200">
                  <a:solidFill>
                    <a:schemeClr val="accent2"/>
                  </a:solidFill>
                  <a:latin typeface="Microsoft Sans Serif" pitchFamily="34" charset="0"/>
                </a:rPr>
                <a:t>Interventions</a:t>
              </a:r>
            </a:p>
            <a:p>
              <a:pPr eaLnBrk="0" hangingPunct="0"/>
              <a:r>
                <a:rPr lang="en-US" sz="1200">
                  <a:latin typeface="Microsoft Sans Serif" pitchFamily="34" charset="0"/>
                </a:rPr>
                <a:t>Total number of intervention groups;</a:t>
              </a:r>
            </a:p>
            <a:p>
              <a:pPr eaLnBrk="0" hangingPunct="0"/>
              <a:r>
                <a:rPr lang="en-US" sz="1200">
                  <a:latin typeface="Microsoft Sans Serif" pitchFamily="34" charset="0"/>
                </a:rPr>
                <a:t>For each intervention and comparison group of interest:</a:t>
              </a:r>
            </a:p>
            <a:p>
              <a:pPr lvl="1" eaLnBrk="0" hangingPunct="0"/>
              <a:r>
                <a:rPr lang="en-US" sz="1200">
                  <a:latin typeface="Microsoft Sans Serif" pitchFamily="34" charset="0"/>
                </a:rPr>
                <a:t>Specific intervention;</a:t>
              </a:r>
            </a:p>
            <a:p>
              <a:pPr lvl="1" eaLnBrk="0" hangingPunct="0"/>
              <a:r>
                <a:rPr lang="en-US" sz="1200">
                  <a:latin typeface="Microsoft Sans Serif" pitchFamily="34" charset="0"/>
                </a:rPr>
                <a:t>Intervention details (sufficient for replication, if feasible);</a:t>
              </a:r>
            </a:p>
            <a:p>
              <a:pPr lvl="1" eaLnBrk="0" hangingPunct="0"/>
              <a:r>
                <a:rPr lang="en-US" sz="1200">
                  <a:latin typeface="Microsoft Sans Serif" pitchFamily="34" charset="0"/>
                </a:rPr>
                <a:t>[Integrity of intervention];</a:t>
              </a:r>
              <a:br>
                <a:rPr lang="en-US" sz="1200">
                  <a:latin typeface="Microsoft Sans Serif" pitchFamily="34" charset="0"/>
                </a:rPr>
              </a:br>
              <a:r>
                <a:rPr lang="en-US" sz="1200">
                  <a:latin typeface="Microsoft Sans Serif" pitchFamily="34" charset="0"/>
                </a:rPr>
                <a:t>Outcomes</a:t>
              </a:r>
            </a:p>
            <a:p>
              <a:pPr lvl="1" eaLnBrk="0" hangingPunct="0"/>
              <a:r>
                <a:rPr lang="en-US" sz="1200">
                  <a:latin typeface="Microsoft Sans Serif" pitchFamily="34" charset="0"/>
                </a:rPr>
                <a:t>Outcomes and time points (i) collected; (ii) reported*;</a:t>
              </a:r>
            </a:p>
            <a:p>
              <a:pPr eaLnBrk="0" hangingPunct="0"/>
              <a:endParaRPr lang="en-US"/>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B7C5C723-7B08-4C25-8B42-86139406C156}" type="slidenum">
              <a:rPr lang="en-US" smtClean="0"/>
              <a:pPr>
                <a:defRPr/>
              </a:pPr>
              <a:t>45</a:t>
            </a:fld>
            <a:endParaRPr lang="en-US"/>
          </a:p>
        </p:txBody>
      </p:sp>
      <p:sp>
        <p:nvSpPr>
          <p:cNvPr id="89092" name="Rectangle 3"/>
          <p:cNvSpPr>
            <a:spLocks noChangeArrowheads="1"/>
          </p:cNvSpPr>
          <p:nvPr/>
        </p:nvSpPr>
        <p:spPr bwMode="auto">
          <a:xfrm>
            <a:off x="762000" y="304800"/>
            <a:ext cx="7848600" cy="370101"/>
          </a:xfrm>
          <a:prstGeom prst="rect">
            <a:avLst/>
          </a:prstGeom>
          <a:noFill/>
          <a:ln w="9525">
            <a:noFill/>
            <a:miter lim="800000"/>
            <a:headEnd/>
            <a:tailEnd/>
          </a:ln>
        </p:spPr>
        <p:txBody>
          <a:bodyPr>
            <a:spAutoFit/>
          </a:bodyPr>
          <a:lstStyle/>
          <a:p>
            <a:pPr eaLnBrk="0" hangingPunct="0">
              <a:lnSpc>
                <a:spcPct val="75000"/>
              </a:lnSpc>
              <a:spcBef>
                <a:spcPct val="50000"/>
              </a:spcBef>
            </a:pPr>
            <a:r>
              <a:rPr lang="en-US" b="1" dirty="0">
                <a:solidFill>
                  <a:schemeClr val="bg1"/>
                </a:solidFill>
              </a:rPr>
              <a:t>Step 4: Data Abstraction</a:t>
            </a:r>
          </a:p>
        </p:txBody>
      </p:sp>
      <p:pic>
        <p:nvPicPr>
          <p:cNvPr id="5" name="Content Placeholder 4">
            <a:extLst>
              <a:ext uri="{FF2B5EF4-FFF2-40B4-BE49-F238E27FC236}">
                <a16:creationId xmlns:a16="http://schemas.microsoft.com/office/drawing/2014/main" id="{8645D052-238F-48B0-9E4E-557C75CC5F63}"/>
              </a:ext>
            </a:extLst>
          </p:cNvPr>
          <p:cNvPicPr>
            <a:picLocks noGrp="1" noChangeAspect="1"/>
          </p:cNvPicPr>
          <p:nvPr>
            <p:ph idx="1"/>
          </p:nvPr>
        </p:nvPicPr>
        <p:blipFill>
          <a:blip r:embed="rId3"/>
          <a:stretch>
            <a:fillRect/>
          </a:stretch>
        </p:blipFill>
        <p:spPr>
          <a:xfrm>
            <a:off x="3804619" y="1676400"/>
            <a:ext cx="4761114" cy="4625975"/>
          </a:xfrm>
          <a:prstGeom prst="rect">
            <a:avLst/>
          </a:prstGeom>
        </p:spPr>
      </p:pic>
      <p:pic>
        <p:nvPicPr>
          <p:cNvPr id="8" name="Picture 7">
            <a:extLst>
              <a:ext uri="{FF2B5EF4-FFF2-40B4-BE49-F238E27FC236}">
                <a16:creationId xmlns:a16="http://schemas.microsoft.com/office/drawing/2014/main" id="{E1A5499B-31BA-4606-A488-83087A12E3AF}"/>
              </a:ext>
            </a:extLst>
          </p:cNvPr>
          <p:cNvPicPr>
            <a:picLocks noChangeAspect="1"/>
          </p:cNvPicPr>
          <p:nvPr/>
        </p:nvPicPr>
        <p:blipFill>
          <a:blip r:embed="rId4"/>
          <a:stretch>
            <a:fillRect/>
          </a:stretch>
        </p:blipFill>
        <p:spPr>
          <a:xfrm>
            <a:off x="457200" y="2590800"/>
            <a:ext cx="3750303" cy="2367900"/>
          </a:xfrm>
          <a:prstGeom prst="rect">
            <a:avLst/>
          </a:prstGeom>
        </p:spPr>
      </p:pic>
    </p:spTree>
    <p:extLst>
      <p:ext uri="{BB962C8B-B14F-4D97-AF65-F5344CB8AC3E}">
        <p14:creationId xmlns:p14="http://schemas.microsoft.com/office/powerpoint/2010/main" val="80124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B7C5C723-7B08-4C25-8B42-86139406C156}" type="slidenum">
              <a:rPr lang="en-US" smtClean="0"/>
              <a:pPr>
                <a:defRPr/>
              </a:pPr>
              <a:t>46</a:t>
            </a:fld>
            <a:endParaRPr lang="en-US"/>
          </a:p>
        </p:txBody>
      </p:sp>
      <p:sp>
        <p:nvSpPr>
          <p:cNvPr id="89092" name="Rectangle 3"/>
          <p:cNvSpPr>
            <a:spLocks noChangeArrowheads="1"/>
          </p:cNvSpPr>
          <p:nvPr/>
        </p:nvSpPr>
        <p:spPr bwMode="auto">
          <a:xfrm>
            <a:off x="762000" y="304800"/>
            <a:ext cx="7848600" cy="370101"/>
          </a:xfrm>
          <a:prstGeom prst="rect">
            <a:avLst/>
          </a:prstGeom>
          <a:noFill/>
          <a:ln w="9525">
            <a:noFill/>
            <a:miter lim="800000"/>
            <a:headEnd/>
            <a:tailEnd/>
          </a:ln>
        </p:spPr>
        <p:txBody>
          <a:bodyPr>
            <a:spAutoFit/>
          </a:bodyPr>
          <a:lstStyle/>
          <a:p>
            <a:pPr eaLnBrk="0" hangingPunct="0">
              <a:lnSpc>
                <a:spcPct val="75000"/>
              </a:lnSpc>
              <a:spcBef>
                <a:spcPct val="50000"/>
              </a:spcBef>
            </a:pPr>
            <a:r>
              <a:rPr lang="en-US" b="1" dirty="0">
                <a:solidFill>
                  <a:schemeClr val="bg1"/>
                </a:solidFill>
              </a:rPr>
              <a:t>Step 4: Data Abstraction</a:t>
            </a:r>
          </a:p>
        </p:txBody>
      </p:sp>
      <p:pic>
        <p:nvPicPr>
          <p:cNvPr id="6" name="Picture 5">
            <a:extLst>
              <a:ext uri="{FF2B5EF4-FFF2-40B4-BE49-F238E27FC236}">
                <a16:creationId xmlns:a16="http://schemas.microsoft.com/office/drawing/2014/main" id="{EF2C0940-F92F-4A6C-8E3F-9A940E5BB71B}"/>
              </a:ext>
            </a:extLst>
          </p:cNvPr>
          <p:cNvPicPr>
            <a:picLocks noChangeAspect="1"/>
          </p:cNvPicPr>
          <p:nvPr/>
        </p:nvPicPr>
        <p:blipFill>
          <a:blip r:embed="rId3"/>
          <a:stretch>
            <a:fillRect/>
          </a:stretch>
        </p:blipFill>
        <p:spPr>
          <a:xfrm>
            <a:off x="648434" y="1507419"/>
            <a:ext cx="4061540" cy="5328387"/>
          </a:xfrm>
          <a:prstGeom prst="rect">
            <a:avLst/>
          </a:prstGeom>
        </p:spPr>
      </p:pic>
      <p:pic>
        <p:nvPicPr>
          <p:cNvPr id="7" name="Picture 6">
            <a:extLst>
              <a:ext uri="{FF2B5EF4-FFF2-40B4-BE49-F238E27FC236}">
                <a16:creationId xmlns:a16="http://schemas.microsoft.com/office/drawing/2014/main" id="{8FE423AA-C711-4CDF-BC33-5D715789B804}"/>
              </a:ext>
            </a:extLst>
          </p:cNvPr>
          <p:cNvPicPr>
            <a:picLocks noChangeAspect="1"/>
          </p:cNvPicPr>
          <p:nvPr/>
        </p:nvPicPr>
        <p:blipFill>
          <a:blip r:embed="rId4"/>
          <a:stretch>
            <a:fillRect/>
          </a:stretch>
        </p:blipFill>
        <p:spPr>
          <a:xfrm>
            <a:off x="4953000" y="1507419"/>
            <a:ext cx="3760854" cy="5230666"/>
          </a:xfrm>
          <a:prstGeom prst="rect">
            <a:avLst/>
          </a:prstGeom>
        </p:spPr>
      </p:pic>
    </p:spTree>
    <p:extLst>
      <p:ext uri="{BB962C8B-B14F-4D97-AF65-F5344CB8AC3E}">
        <p14:creationId xmlns:p14="http://schemas.microsoft.com/office/powerpoint/2010/main" val="261673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2"/>
          <p:cNvSpPr txBox="1">
            <a:spLocks noChangeArrowheads="1"/>
          </p:cNvSpPr>
          <p:nvPr/>
        </p:nvSpPr>
        <p:spPr bwMode="auto">
          <a:xfrm>
            <a:off x="990600" y="1676400"/>
            <a:ext cx="3886200" cy="457200"/>
          </a:xfrm>
          <a:prstGeom prst="rect">
            <a:avLst/>
          </a:prstGeom>
          <a:noFill/>
          <a:ln w="9525">
            <a:noFill/>
            <a:miter lim="800000"/>
            <a:headEnd/>
            <a:tailEnd/>
          </a:ln>
        </p:spPr>
        <p:txBody>
          <a:bodyPr>
            <a:spAutoFit/>
          </a:bodyPr>
          <a:lstStyle/>
          <a:p>
            <a:pPr eaLnBrk="0" hangingPunct="0">
              <a:spcBef>
                <a:spcPct val="50000"/>
              </a:spcBef>
            </a:pPr>
            <a:r>
              <a:rPr lang="en-US"/>
              <a:t>2 Develop review protocol</a:t>
            </a:r>
          </a:p>
        </p:txBody>
      </p:sp>
      <p:sp>
        <p:nvSpPr>
          <p:cNvPr id="64514" name="Text Box 3"/>
          <p:cNvSpPr txBox="1">
            <a:spLocks noChangeArrowheads="1"/>
          </p:cNvSpPr>
          <p:nvPr/>
        </p:nvSpPr>
        <p:spPr bwMode="auto">
          <a:xfrm>
            <a:off x="1371600" y="2438400"/>
            <a:ext cx="3581400" cy="457200"/>
          </a:xfrm>
          <a:prstGeom prst="rect">
            <a:avLst/>
          </a:prstGeom>
          <a:noFill/>
          <a:ln w="9525">
            <a:noFill/>
            <a:miter lim="800000"/>
            <a:headEnd/>
            <a:tailEnd/>
          </a:ln>
        </p:spPr>
        <p:txBody>
          <a:bodyPr>
            <a:spAutoFit/>
          </a:bodyPr>
          <a:lstStyle/>
          <a:p>
            <a:pPr eaLnBrk="0" hangingPunct="0">
              <a:spcBef>
                <a:spcPct val="50000"/>
              </a:spcBef>
            </a:pPr>
            <a:r>
              <a:rPr lang="en-US"/>
              <a:t>3 Initiate search strategy</a:t>
            </a:r>
          </a:p>
        </p:txBody>
      </p:sp>
      <p:sp>
        <p:nvSpPr>
          <p:cNvPr id="64515" name="Text Box 4"/>
          <p:cNvSpPr txBox="1">
            <a:spLocks noChangeArrowheads="1"/>
          </p:cNvSpPr>
          <p:nvPr/>
        </p:nvSpPr>
        <p:spPr bwMode="auto">
          <a:xfrm>
            <a:off x="1828800" y="3200400"/>
            <a:ext cx="4953000" cy="366713"/>
          </a:xfrm>
          <a:prstGeom prst="rect">
            <a:avLst/>
          </a:prstGeom>
          <a:noFill/>
          <a:ln w="9525">
            <a:noFill/>
            <a:miter lim="800000"/>
            <a:headEnd/>
            <a:tailEnd/>
          </a:ln>
        </p:spPr>
        <p:txBody>
          <a:bodyPr>
            <a:spAutoFit/>
          </a:bodyPr>
          <a:lstStyle/>
          <a:p>
            <a:pPr eaLnBrk="0" hangingPunct="0">
              <a:lnSpc>
                <a:spcPct val="75000"/>
              </a:lnSpc>
              <a:spcBef>
                <a:spcPct val="50000"/>
              </a:spcBef>
            </a:pPr>
            <a:r>
              <a:rPr lang="en-US"/>
              <a:t>4 Apply inclusion /exclusion criteria</a:t>
            </a:r>
          </a:p>
        </p:txBody>
      </p:sp>
      <p:sp>
        <p:nvSpPr>
          <p:cNvPr id="64516" name="Text Box 5"/>
          <p:cNvSpPr txBox="1">
            <a:spLocks noChangeArrowheads="1"/>
          </p:cNvSpPr>
          <p:nvPr/>
        </p:nvSpPr>
        <p:spPr bwMode="auto">
          <a:xfrm>
            <a:off x="4114800" y="5867400"/>
            <a:ext cx="1600200" cy="366713"/>
          </a:xfrm>
          <a:prstGeom prst="rect">
            <a:avLst/>
          </a:prstGeom>
          <a:noFill/>
          <a:ln w="9525">
            <a:noFill/>
            <a:miter lim="800000"/>
            <a:headEnd/>
            <a:tailEnd/>
          </a:ln>
        </p:spPr>
        <p:txBody>
          <a:bodyPr>
            <a:spAutoFit/>
          </a:bodyPr>
          <a:lstStyle/>
          <a:p>
            <a:pPr eaLnBrk="0" hangingPunct="0">
              <a:lnSpc>
                <a:spcPct val="75000"/>
              </a:lnSpc>
              <a:spcBef>
                <a:spcPct val="50000"/>
              </a:spcBef>
            </a:pPr>
            <a:r>
              <a:rPr lang="en-US"/>
              <a:t>7 Analysis</a:t>
            </a:r>
          </a:p>
        </p:txBody>
      </p:sp>
      <p:sp>
        <p:nvSpPr>
          <p:cNvPr id="64517" name="Text Box 6"/>
          <p:cNvSpPr txBox="1">
            <a:spLocks noChangeArrowheads="1"/>
          </p:cNvSpPr>
          <p:nvPr/>
        </p:nvSpPr>
        <p:spPr bwMode="auto">
          <a:xfrm>
            <a:off x="4724400" y="6248400"/>
            <a:ext cx="3124200" cy="366713"/>
          </a:xfrm>
          <a:prstGeom prst="rect">
            <a:avLst/>
          </a:prstGeom>
          <a:noFill/>
          <a:ln w="9525">
            <a:noFill/>
            <a:miter lim="800000"/>
            <a:headEnd/>
            <a:tailEnd/>
          </a:ln>
        </p:spPr>
        <p:txBody>
          <a:bodyPr>
            <a:spAutoFit/>
          </a:bodyPr>
          <a:lstStyle/>
          <a:p>
            <a:pPr eaLnBrk="0" hangingPunct="0">
              <a:lnSpc>
                <a:spcPct val="75000"/>
              </a:lnSpc>
              <a:spcBef>
                <a:spcPct val="50000"/>
              </a:spcBef>
            </a:pPr>
            <a:r>
              <a:rPr lang="en-US"/>
              <a:t>8 Interpret findings</a:t>
            </a:r>
          </a:p>
        </p:txBody>
      </p:sp>
      <p:sp>
        <p:nvSpPr>
          <p:cNvPr id="64518" name="Text Box 7"/>
          <p:cNvSpPr txBox="1">
            <a:spLocks noChangeArrowheads="1"/>
          </p:cNvSpPr>
          <p:nvPr/>
        </p:nvSpPr>
        <p:spPr bwMode="auto">
          <a:xfrm>
            <a:off x="2133600" y="3886200"/>
            <a:ext cx="2895600" cy="366713"/>
          </a:xfrm>
          <a:prstGeom prst="rect">
            <a:avLst/>
          </a:prstGeom>
          <a:noFill/>
          <a:ln w="9525">
            <a:noFill/>
            <a:miter lim="800000"/>
            <a:headEnd/>
            <a:tailEnd/>
          </a:ln>
        </p:spPr>
        <p:txBody>
          <a:bodyPr>
            <a:spAutoFit/>
          </a:bodyPr>
          <a:lstStyle/>
          <a:p>
            <a:pPr eaLnBrk="0" hangingPunct="0">
              <a:lnSpc>
                <a:spcPct val="75000"/>
              </a:lnSpc>
              <a:spcBef>
                <a:spcPct val="50000"/>
              </a:spcBef>
            </a:pPr>
            <a:r>
              <a:rPr lang="en-US"/>
              <a:t>5 Quality appraisal</a:t>
            </a:r>
          </a:p>
        </p:txBody>
      </p:sp>
      <p:sp>
        <p:nvSpPr>
          <p:cNvPr id="64519" name="Text Box 8"/>
          <p:cNvSpPr txBox="1">
            <a:spLocks noChangeArrowheads="1"/>
          </p:cNvSpPr>
          <p:nvPr/>
        </p:nvSpPr>
        <p:spPr bwMode="auto">
          <a:xfrm>
            <a:off x="2819400" y="4572000"/>
            <a:ext cx="3048000" cy="366713"/>
          </a:xfrm>
          <a:prstGeom prst="rect">
            <a:avLst/>
          </a:prstGeom>
          <a:noFill/>
          <a:ln w="9525">
            <a:noFill/>
            <a:miter lim="800000"/>
            <a:headEnd/>
            <a:tailEnd/>
          </a:ln>
        </p:spPr>
        <p:txBody>
          <a:bodyPr>
            <a:spAutoFit/>
          </a:bodyPr>
          <a:lstStyle/>
          <a:p>
            <a:pPr eaLnBrk="0" hangingPunct="0">
              <a:lnSpc>
                <a:spcPct val="75000"/>
              </a:lnSpc>
              <a:spcBef>
                <a:spcPct val="50000"/>
              </a:spcBef>
            </a:pPr>
            <a:r>
              <a:rPr lang="en-US"/>
              <a:t>6 Data abstraction</a:t>
            </a:r>
          </a:p>
        </p:txBody>
      </p:sp>
      <p:sp>
        <p:nvSpPr>
          <p:cNvPr id="64520" name="Text Box 9"/>
          <p:cNvSpPr txBox="1">
            <a:spLocks noChangeArrowheads="1"/>
          </p:cNvSpPr>
          <p:nvPr/>
        </p:nvSpPr>
        <p:spPr bwMode="auto">
          <a:xfrm>
            <a:off x="0" y="914400"/>
            <a:ext cx="4495800" cy="457200"/>
          </a:xfrm>
          <a:prstGeom prst="rect">
            <a:avLst/>
          </a:prstGeom>
          <a:solidFill>
            <a:schemeClr val="bg1"/>
          </a:solidFill>
          <a:ln w="9525">
            <a:noFill/>
            <a:miter lim="800000"/>
            <a:headEnd/>
            <a:tailEnd/>
          </a:ln>
        </p:spPr>
        <p:txBody>
          <a:bodyPr>
            <a:spAutoFit/>
          </a:bodyPr>
          <a:lstStyle/>
          <a:p>
            <a:pPr eaLnBrk="0" hangingPunct="0">
              <a:spcBef>
                <a:spcPct val="50000"/>
              </a:spcBef>
            </a:pPr>
            <a:r>
              <a:rPr lang="en-US"/>
              <a:t>1 Formulate research question</a:t>
            </a:r>
            <a:endParaRPr lang="en-US" sz="3600" b="1">
              <a:solidFill>
                <a:schemeClr val="accent2"/>
              </a:solidFill>
            </a:endParaRPr>
          </a:p>
        </p:txBody>
      </p:sp>
      <p:sp>
        <p:nvSpPr>
          <p:cNvPr id="64521" name="Line 10"/>
          <p:cNvSpPr>
            <a:spLocks noChangeShapeType="1"/>
          </p:cNvSpPr>
          <p:nvPr/>
        </p:nvSpPr>
        <p:spPr bwMode="auto">
          <a:xfrm>
            <a:off x="1752600" y="1371600"/>
            <a:ext cx="304800" cy="304800"/>
          </a:xfrm>
          <a:prstGeom prst="line">
            <a:avLst/>
          </a:prstGeom>
          <a:noFill/>
          <a:ln w="9525">
            <a:solidFill>
              <a:schemeClr val="tx1"/>
            </a:solidFill>
            <a:round/>
            <a:headEnd/>
            <a:tailEnd type="triangle" w="med" len="med"/>
          </a:ln>
        </p:spPr>
        <p:txBody>
          <a:bodyPr wrap="none" anchor="ctr"/>
          <a:lstStyle/>
          <a:p>
            <a:endParaRPr lang="en-US"/>
          </a:p>
        </p:txBody>
      </p:sp>
      <p:sp>
        <p:nvSpPr>
          <p:cNvPr id="64522" name="Line 11"/>
          <p:cNvSpPr>
            <a:spLocks noChangeShapeType="1"/>
          </p:cNvSpPr>
          <p:nvPr/>
        </p:nvSpPr>
        <p:spPr bwMode="auto">
          <a:xfrm>
            <a:off x="2286000" y="2133600"/>
            <a:ext cx="304800" cy="381000"/>
          </a:xfrm>
          <a:prstGeom prst="line">
            <a:avLst/>
          </a:prstGeom>
          <a:noFill/>
          <a:ln w="9525">
            <a:solidFill>
              <a:schemeClr val="tx1"/>
            </a:solidFill>
            <a:round/>
            <a:headEnd/>
            <a:tailEnd type="triangle" w="med" len="med"/>
          </a:ln>
        </p:spPr>
        <p:txBody>
          <a:bodyPr wrap="none" anchor="ctr"/>
          <a:lstStyle/>
          <a:p>
            <a:endParaRPr lang="en-US"/>
          </a:p>
        </p:txBody>
      </p:sp>
      <p:sp>
        <p:nvSpPr>
          <p:cNvPr id="64523" name="Line 12"/>
          <p:cNvSpPr>
            <a:spLocks noChangeShapeType="1"/>
          </p:cNvSpPr>
          <p:nvPr/>
        </p:nvSpPr>
        <p:spPr bwMode="auto">
          <a:xfrm>
            <a:off x="2743200" y="2819400"/>
            <a:ext cx="304800" cy="304800"/>
          </a:xfrm>
          <a:prstGeom prst="line">
            <a:avLst/>
          </a:prstGeom>
          <a:noFill/>
          <a:ln w="9525">
            <a:solidFill>
              <a:schemeClr val="tx1"/>
            </a:solidFill>
            <a:round/>
            <a:headEnd/>
            <a:tailEnd type="triangle" w="med" len="med"/>
          </a:ln>
        </p:spPr>
        <p:txBody>
          <a:bodyPr wrap="none" anchor="ctr"/>
          <a:lstStyle/>
          <a:p>
            <a:endParaRPr lang="en-US"/>
          </a:p>
        </p:txBody>
      </p:sp>
      <p:sp>
        <p:nvSpPr>
          <p:cNvPr id="64524" name="Line 13"/>
          <p:cNvSpPr>
            <a:spLocks noChangeShapeType="1"/>
          </p:cNvSpPr>
          <p:nvPr/>
        </p:nvSpPr>
        <p:spPr bwMode="auto">
          <a:xfrm>
            <a:off x="3200400" y="3581400"/>
            <a:ext cx="304800" cy="304800"/>
          </a:xfrm>
          <a:prstGeom prst="line">
            <a:avLst/>
          </a:prstGeom>
          <a:noFill/>
          <a:ln w="9525">
            <a:solidFill>
              <a:schemeClr val="tx1"/>
            </a:solidFill>
            <a:round/>
            <a:headEnd/>
            <a:tailEnd type="triangle" w="med" len="med"/>
          </a:ln>
        </p:spPr>
        <p:txBody>
          <a:bodyPr wrap="none" anchor="ctr"/>
          <a:lstStyle/>
          <a:p>
            <a:endParaRPr lang="en-US"/>
          </a:p>
        </p:txBody>
      </p:sp>
      <p:sp>
        <p:nvSpPr>
          <p:cNvPr id="64525" name="Line 14"/>
          <p:cNvSpPr>
            <a:spLocks noChangeShapeType="1"/>
          </p:cNvSpPr>
          <p:nvPr/>
        </p:nvSpPr>
        <p:spPr bwMode="auto">
          <a:xfrm>
            <a:off x="3733800" y="4267200"/>
            <a:ext cx="381000" cy="304800"/>
          </a:xfrm>
          <a:prstGeom prst="line">
            <a:avLst/>
          </a:prstGeom>
          <a:noFill/>
          <a:ln w="9525">
            <a:solidFill>
              <a:schemeClr val="tx1"/>
            </a:solidFill>
            <a:round/>
            <a:headEnd/>
            <a:tailEnd type="triangle" w="med" len="med"/>
          </a:ln>
        </p:spPr>
        <p:txBody>
          <a:bodyPr wrap="none" anchor="ctr"/>
          <a:lstStyle/>
          <a:p>
            <a:endParaRPr lang="en-US"/>
          </a:p>
        </p:txBody>
      </p:sp>
      <p:sp>
        <p:nvSpPr>
          <p:cNvPr id="64526" name="Line 15"/>
          <p:cNvSpPr>
            <a:spLocks noChangeShapeType="1"/>
          </p:cNvSpPr>
          <p:nvPr/>
        </p:nvSpPr>
        <p:spPr bwMode="auto">
          <a:xfrm>
            <a:off x="4724400" y="5410200"/>
            <a:ext cx="228600" cy="381000"/>
          </a:xfrm>
          <a:prstGeom prst="line">
            <a:avLst/>
          </a:prstGeom>
          <a:noFill/>
          <a:ln w="9525">
            <a:solidFill>
              <a:schemeClr val="tx1"/>
            </a:solidFill>
            <a:round/>
            <a:headEnd/>
            <a:tailEnd type="triangle" w="med" len="med"/>
          </a:ln>
        </p:spPr>
        <p:txBody>
          <a:bodyPr wrap="none" anchor="ctr"/>
          <a:lstStyle/>
          <a:p>
            <a:endParaRPr lang="en-US"/>
          </a:p>
        </p:txBody>
      </p:sp>
      <p:sp>
        <p:nvSpPr>
          <p:cNvPr id="64527" name="Line 16"/>
          <p:cNvSpPr>
            <a:spLocks noChangeShapeType="1"/>
          </p:cNvSpPr>
          <p:nvPr/>
        </p:nvSpPr>
        <p:spPr bwMode="auto">
          <a:xfrm>
            <a:off x="4267200" y="4953000"/>
            <a:ext cx="304800" cy="228600"/>
          </a:xfrm>
          <a:prstGeom prst="line">
            <a:avLst/>
          </a:prstGeom>
          <a:noFill/>
          <a:ln w="9525">
            <a:solidFill>
              <a:schemeClr val="tx1"/>
            </a:solidFill>
            <a:round/>
            <a:headEnd/>
            <a:tailEnd type="triangle" w="med" len="med"/>
          </a:ln>
        </p:spPr>
        <p:txBody>
          <a:bodyPr wrap="none" anchor="ctr"/>
          <a:lstStyle/>
          <a:p>
            <a:endParaRPr lang="en-US"/>
          </a:p>
        </p:txBody>
      </p:sp>
      <p:sp>
        <p:nvSpPr>
          <p:cNvPr id="64528" name="Line 17"/>
          <p:cNvSpPr>
            <a:spLocks noChangeShapeType="1"/>
          </p:cNvSpPr>
          <p:nvPr/>
        </p:nvSpPr>
        <p:spPr bwMode="auto">
          <a:xfrm flipV="1">
            <a:off x="0" y="4114800"/>
            <a:ext cx="9144000" cy="2438400"/>
          </a:xfrm>
          <a:prstGeom prst="line">
            <a:avLst/>
          </a:prstGeom>
          <a:noFill/>
          <a:ln w="76200">
            <a:solidFill>
              <a:srgbClr val="9C0E05"/>
            </a:solidFill>
            <a:round/>
            <a:headEnd/>
            <a:tailEnd/>
          </a:ln>
        </p:spPr>
        <p:txBody>
          <a:bodyPr wrap="none" anchor="ctr"/>
          <a:lstStyle/>
          <a:p>
            <a:endParaRPr lang="en-US"/>
          </a:p>
        </p:txBody>
      </p:sp>
      <p:sp>
        <p:nvSpPr>
          <p:cNvPr id="64529" name="Text Box 20"/>
          <p:cNvSpPr txBox="1">
            <a:spLocks noChangeArrowheads="1"/>
          </p:cNvSpPr>
          <p:nvPr/>
        </p:nvSpPr>
        <p:spPr bwMode="auto">
          <a:xfrm>
            <a:off x="381000" y="152400"/>
            <a:ext cx="8382000" cy="519113"/>
          </a:xfrm>
          <a:prstGeom prst="rect">
            <a:avLst/>
          </a:prstGeom>
          <a:noFill/>
          <a:ln w="9525">
            <a:noFill/>
            <a:miter lim="800000"/>
            <a:headEnd/>
            <a:tailEnd/>
          </a:ln>
        </p:spPr>
        <p:txBody>
          <a:bodyPr>
            <a:spAutoFit/>
          </a:bodyPr>
          <a:lstStyle/>
          <a:p>
            <a:pPr eaLnBrk="0" hangingPunct="0">
              <a:spcBef>
                <a:spcPct val="50000"/>
              </a:spcBef>
            </a:pPr>
            <a:r>
              <a:rPr lang="en-US" sz="2800" b="1">
                <a:solidFill>
                  <a:schemeClr val="accent2"/>
                </a:solidFill>
              </a:rPr>
              <a:t>8 steps of a systematic review   </a:t>
            </a:r>
            <a:r>
              <a:rPr lang="en-US" sz="2800" b="1" i="1">
                <a:solidFill>
                  <a:schemeClr val="accent2"/>
                </a:solidFill>
              </a:rPr>
              <a:t>Bent et al. 2004</a:t>
            </a:r>
            <a:endParaRPr lang="en-US" i="1">
              <a:solidFill>
                <a:schemeClr val="accent2"/>
              </a:solidFill>
            </a:endParaRPr>
          </a:p>
        </p:txBody>
      </p:sp>
      <p:sp>
        <p:nvSpPr>
          <p:cNvPr id="64530" name="Line 15"/>
          <p:cNvSpPr>
            <a:spLocks noChangeShapeType="1"/>
          </p:cNvSpPr>
          <p:nvPr/>
        </p:nvSpPr>
        <p:spPr bwMode="auto">
          <a:xfrm>
            <a:off x="5715000" y="6096000"/>
            <a:ext cx="228600" cy="152400"/>
          </a:xfrm>
          <a:prstGeom prst="line">
            <a:avLst/>
          </a:prstGeom>
          <a:noFill/>
          <a:ln w="9525">
            <a:solidFill>
              <a:schemeClr val="tx1"/>
            </a:solidFill>
            <a:round/>
            <a:headEnd/>
            <a:tailEnd type="triangle" w="med" len="med"/>
          </a:ln>
        </p:spPr>
        <p:txBody>
          <a:bodyPr wrap="none" anchor="ctr"/>
          <a:lstStyle/>
          <a:p>
            <a:endParaRPr lang="en-US"/>
          </a:p>
        </p:txBody>
      </p:sp>
      <p:sp>
        <p:nvSpPr>
          <p:cNvPr id="20" name="Slide Number Placeholder 19"/>
          <p:cNvSpPr>
            <a:spLocks noGrp="1"/>
          </p:cNvSpPr>
          <p:nvPr>
            <p:ph type="sldNum" sz="quarter" idx="12"/>
          </p:nvPr>
        </p:nvSpPr>
        <p:spPr/>
        <p:txBody>
          <a:bodyPr/>
          <a:lstStyle/>
          <a:p>
            <a:pPr>
              <a:defRPr/>
            </a:pPr>
            <a:fld id="{0FFA9757-493B-4DF8-8411-146F8028FA60}" type="slidenum">
              <a:rPr lang="en-US" smtClean="0"/>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ext Box 5"/>
          <p:cNvSpPr txBox="1">
            <a:spLocks noChangeArrowheads="1"/>
          </p:cNvSpPr>
          <p:nvPr/>
        </p:nvSpPr>
        <p:spPr bwMode="auto">
          <a:xfrm>
            <a:off x="609600" y="304800"/>
            <a:ext cx="7315200" cy="509588"/>
          </a:xfrm>
          <a:prstGeom prst="rect">
            <a:avLst/>
          </a:prstGeom>
          <a:noFill/>
          <a:ln w="9525">
            <a:noFill/>
            <a:miter lim="800000"/>
            <a:headEnd/>
            <a:tailEnd/>
          </a:ln>
        </p:spPr>
        <p:txBody>
          <a:bodyPr>
            <a:spAutoFit/>
          </a:bodyPr>
          <a:lstStyle/>
          <a:p>
            <a:pPr eaLnBrk="0" hangingPunct="0">
              <a:lnSpc>
                <a:spcPct val="75000"/>
              </a:lnSpc>
              <a:spcBef>
                <a:spcPct val="50000"/>
              </a:spcBef>
            </a:pPr>
            <a:r>
              <a:rPr lang="en-US" sz="3600">
                <a:solidFill>
                  <a:schemeClr val="accent2"/>
                </a:solidFill>
              </a:rPr>
              <a:t>Step 7          Analysis</a:t>
            </a:r>
          </a:p>
        </p:txBody>
      </p:sp>
      <p:sp>
        <p:nvSpPr>
          <p:cNvPr id="100354" name="Content Placeholder 4"/>
          <p:cNvSpPr>
            <a:spLocks noGrp="1"/>
          </p:cNvSpPr>
          <p:nvPr>
            <p:ph idx="1"/>
          </p:nvPr>
        </p:nvSpPr>
        <p:spPr/>
        <p:txBody>
          <a:bodyPr/>
          <a:lstStyle/>
          <a:p>
            <a:pPr eaLnBrk="1" hangingPunct="1"/>
            <a:r>
              <a:rPr lang="en-US"/>
              <a:t>This is the ONLY statistical part</a:t>
            </a:r>
          </a:p>
        </p:txBody>
      </p:sp>
      <p:sp>
        <p:nvSpPr>
          <p:cNvPr id="3" name="Slide Number Placeholder 2"/>
          <p:cNvSpPr>
            <a:spLocks noGrp="1"/>
          </p:cNvSpPr>
          <p:nvPr>
            <p:ph type="sldNum" sz="quarter" idx="12"/>
          </p:nvPr>
        </p:nvSpPr>
        <p:spPr/>
        <p:txBody>
          <a:bodyPr/>
          <a:lstStyle/>
          <a:p>
            <a:pPr>
              <a:defRPr/>
            </a:pPr>
            <a:fld id="{838ACC33-9251-48B9-A553-1B449D3A7E8A}" type="slidenum">
              <a:rPr lang="en-US"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09600" y="152400"/>
            <a:ext cx="7772400" cy="1143000"/>
          </a:xfrm>
        </p:spPr>
        <p:txBody>
          <a:bodyPr/>
          <a:lstStyle/>
          <a:p>
            <a:pPr eaLnBrk="1" fontAlgn="auto" hangingPunct="1">
              <a:spcAft>
                <a:spcPts val="0"/>
              </a:spcAft>
              <a:defRPr/>
            </a:pPr>
            <a:r>
              <a:rPr lang="en-US">
                <a:solidFill>
                  <a:schemeClr val="accent2"/>
                </a:solidFill>
              </a:rPr>
              <a:t>Synthesizing the Evidence</a:t>
            </a:r>
            <a:endParaRPr lang="en-US">
              <a:solidFill>
                <a:schemeClr val="accent1">
                  <a:satMod val="150000"/>
                </a:schemeClr>
              </a:solidFill>
            </a:endParaRPr>
          </a:p>
        </p:txBody>
      </p:sp>
      <p:sp>
        <p:nvSpPr>
          <p:cNvPr id="151554" name="Rectangle 3"/>
          <p:cNvSpPr>
            <a:spLocks noGrp="1" noChangeArrowheads="1"/>
          </p:cNvSpPr>
          <p:nvPr>
            <p:ph idx="1"/>
          </p:nvPr>
        </p:nvSpPr>
        <p:spPr>
          <a:xfrm>
            <a:off x="533400" y="1447800"/>
            <a:ext cx="7924800" cy="4495800"/>
          </a:xfrm>
        </p:spPr>
        <p:txBody>
          <a:bodyPr/>
          <a:lstStyle/>
          <a:p>
            <a:pPr eaLnBrk="1" hangingPunct="1">
              <a:buFontTx/>
              <a:buNone/>
            </a:pPr>
            <a:r>
              <a:rPr lang="en-US" sz="2800"/>
              <a:t>NARRATIVE SYNTHESIS				</a:t>
            </a:r>
          </a:p>
          <a:p>
            <a:pPr eaLnBrk="1" hangingPunct="1">
              <a:buFontTx/>
              <a:buNone/>
            </a:pPr>
            <a:r>
              <a:rPr lang="en-US" sz="2800"/>
              <a:t>   primary studies explained qualitatively and summarized</a:t>
            </a:r>
          </a:p>
          <a:p>
            <a:pPr eaLnBrk="1" hangingPunct="1">
              <a:buFontTx/>
              <a:buNone/>
            </a:pPr>
            <a:endParaRPr lang="en-US" sz="2800"/>
          </a:p>
          <a:p>
            <a:pPr eaLnBrk="1" hangingPunct="1">
              <a:buFontTx/>
              <a:buNone/>
            </a:pPr>
            <a:endParaRPr lang="en-US" sz="2800"/>
          </a:p>
          <a:p>
            <a:pPr eaLnBrk="1" hangingPunct="1">
              <a:buFontTx/>
              <a:buNone/>
            </a:pPr>
            <a:r>
              <a:rPr lang="en-US" sz="2800"/>
              <a:t>META-ANALYSIS</a:t>
            </a:r>
          </a:p>
          <a:p>
            <a:pPr eaLnBrk="1" hangingPunct="1">
              <a:buFontTx/>
              <a:buNone/>
            </a:pPr>
            <a:r>
              <a:rPr lang="en-US" sz="2800"/>
              <a:t>	findings summarized and then combined statistically</a:t>
            </a:r>
            <a:r>
              <a:rPr lang="en-US" sz="2400"/>
              <a:t> </a:t>
            </a:r>
          </a:p>
          <a:p>
            <a:pPr eaLnBrk="1" hangingPunct="1">
              <a:buFontTx/>
              <a:buNone/>
            </a:pPr>
            <a:r>
              <a:rPr lang="en-US" sz="2400"/>
              <a:t>		</a:t>
            </a:r>
          </a:p>
        </p:txBody>
      </p:sp>
      <p:sp>
        <p:nvSpPr>
          <p:cNvPr id="4" name="Slide Number Placeholder 3"/>
          <p:cNvSpPr>
            <a:spLocks noGrp="1"/>
          </p:cNvSpPr>
          <p:nvPr>
            <p:ph type="sldNum" sz="quarter" idx="12"/>
          </p:nvPr>
        </p:nvSpPr>
        <p:spPr/>
        <p:txBody>
          <a:bodyPr/>
          <a:lstStyle/>
          <a:p>
            <a:pPr>
              <a:defRPr/>
            </a:pPr>
            <a:fld id="{174AB359-7A4C-4BFD-9940-55CE6587D99F}" type="slidenum">
              <a:rPr lang="en-US" smtClean="0"/>
              <a:pPr>
                <a:defRPr/>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A5E5B-E782-4D99-B4B9-894D4E1D5031}"/>
              </a:ext>
            </a:extLst>
          </p:cNvPr>
          <p:cNvSpPr>
            <a:spLocks noGrp="1"/>
          </p:cNvSpPr>
          <p:nvPr>
            <p:ph type="title"/>
          </p:nvPr>
        </p:nvSpPr>
        <p:spPr/>
        <p:txBody>
          <a:bodyPr>
            <a:normAutofit fontScale="90000"/>
          </a:bodyPr>
          <a:lstStyle/>
          <a:p>
            <a:pPr algn="ctr"/>
            <a:r>
              <a:rPr lang="en-US" dirty="0"/>
              <a:t>Guidelines May Be Dangerous to the Health of Older Adults</a:t>
            </a:r>
          </a:p>
        </p:txBody>
      </p:sp>
      <p:sp>
        <p:nvSpPr>
          <p:cNvPr id="4" name="Slide Number Placeholder 3">
            <a:extLst>
              <a:ext uri="{FF2B5EF4-FFF2-40B4-BE49-F238E27FC236}">
                <a16:creationId xmlns:a16="http://schemas.microsoft.com/office/drawing/2014/main" id="{3C23C54B-B95C-4BB7-A531-A1EDC1ECE371}"/>
              </a:ext>
            </a:extLst>
          </p:cNvPr>
          <p:cNvSpPr>
            <a:spLocks noGrp="1"/>
          </p:cNvSpPr>
          <p:nvPr>
            <p:ph type="sldNum" sz="quarter" idx="12"/>
          </p:nvPr>
        </p:nvSpPr>
        <p:spPr/>
        <p:txBody>
          <a:bodyPr/>
          <a:lstStyle/>
          <a:p>
            <a:pPr>
              <a:defRPr/>
            </a:pPr>
            <a:fld id="{6A0947EE-B460-45DF-976F-15F7F7E8FD13}" type="slidenum">
              <a:rPr lang="en-US" smtClean="0"/>
              <a:pPr>
                <a:defRPr/>
              </a:pPr>
              <a:t>5</a:t>
            </a:fld>
            <a:endParaRPr lang="en-US"/>
          </a:p>
        </p:txBody>
      </p:sp>
      <p:pic>
        <p:nvPicPr>
          <p:cNvPr id="8" name="Picture 7">
            <a:extLst>
              <a:ext uri="{FF2B5EF4-FFF2-40B4-BE49-F238E27FC236}">
                <a16:creationId xmlns:a16="http://schemas.microsoft.com/office/drawing/2014/main" id="{2772E054-99E6-48CE-856E-76005A6E5366}"/>
              </a:ext>
            </a:extLst>
          </p:cNvPr>
          <p:cNvPicPr>
            <a:picLocks noChangeAspect="1"/>
          </p:cNvPicPr>
          <p:nvPr/>
        </p:nvPicPr>
        <p:blipFill>
          <a:blip r:embed="rId2"/>
          <a:stretch>
            <a:fillRect/>
          </a:stretch>
        </p:blipFill>
        <p:spPr>
          <a:xfrm>
            <a:off x="152400" y="1676400"/>
            <a:ext cx="9055801" cy="3705401"/>
          </a:xfrm>
          <a:prstGeom prst="rect">
            <a:avLst/>
          </a:prstGeom>
        </p:spPr>
      </p:pic>
      <p:sp>
        <p:nvSpPr>
          <p:cNvPr id="9" name="Rectangle 8">
            <a:extLst>
              <a:ext uri="{FF2B5EF4-FFF2-40B4-BE49-F238E27FC236}">
                <a16:creationId xmlns:a16="http://schemas.microsoft.com/office/drawing/2014/main" id="{C9EC995B-09CC-423A-B933-C54777F3773B}"/>
              </a:ext>
            </a:extLst>
          </p:cNvPr>
          <p:cNvSpPr/>
          <p:nvPr/>
        </p:nvSpPr>
        <p:spPr>
          <a:xfrm>
            <a:off x="472736" y="5551309"/>
            <a:ext cx="8839200" cy="1200329"/>
          </a:xfrm>
          <a:prstGeom prst="rect">
            <a:avLst/>
          </a:prstGeom>
        </p:spPr>
        <p:txBody>
          <a:bodyPr wrap="square">
            <a:spAutoFit/>
          </a:bodyPr>
          <a:lstStyle/>
          <a:p>
            <a:r>
              <a:rPr lang="en-US" b="1" dirty="0">
                <a:solidFill>
                  <a:srgbClr val="292526"/>
                </a:solidFill>
                <a:latin typeface="Syntax-Black"/>
              </a:rPr>
              <a:t>Conclusions </a:t>
            </a:r>
            <a:r>
              <a:rPr lang="en-US" dirty="0">
                <a:solidFill>
                  <a:srgbClr val="292526"/>
                </a:solidFill>
                <a:latin typeface="Syntax-Roman"/>
              </a:rPr>
              <a:t>This review suggests that adhering to current CPGs in caring for an older person with several comorbidities may have undesirable effects.</a:t>
            </a:r>
            <a:endParaRPr lang="en-US" dirty="0"/>
          </a:p>
        </p:txBody>
      </p:sp>
    </p:spTree>
    <p:extLst>
      <p:ext uri="{BB962C8B-B14F-4D97-AF65-F5344CB8AC3E}">
        <p14:creationId xmlns:p14="http://schemas.microsoft.com/office/powerpoint/2010/main" val="5147978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fontAlgn="auto" hangingPunct="1">
              <a:spcAft>
                <a:spcPts val="0"/>
              </a:spcAft>
              <a:defRPr/>
            </a:pPr>
            <a:r>
              <a:rPr lang="en-US">
                <a:solidFill>
                  <a:schemeClr val="accent2"/>
                </a:solidFill>
              </a:rPr>
              <a:t>Is there heterogeneity?</a:t>
            </a:r>
            <a:endParaRPr lang="en-US">
              <a:solidFill>
                <a:schemeClr val="accent1">
                  <a:satMod val="150000"/>
                </a:schemeClr>
              </a:solidFill>
            </a:endParaRPr>
          </a:p>
        </p:txBody>
      </p:sp>
      <p:sp>
        <p:nvSpPr>
          <p:cNvPr id="2" name="Content Placeholder 1">
            <a:extLst>
              <a:ext uri="{FF2B5EF4-FFF2-40B4-BE49-F238E27FC236}">
                <a16:creationId xmlns:a16="http://schemas.microsoft.com/office/drawing/2014/main" id="{BEBCC32E-4216-4644-A3A7-90A6FA493E5F}"/>
              </a:ext>
            </a:extLst>
          </p:cNvPr>
          <p:cNvSpPr>
            <a:spLocks noGrp="1"/>
          </p:cNvSpPr>
          <p:nvPr>
            <p:ph idx="1"/>
          </p:nvPr>
        </p:nvSpPr>
        <p:spPr/>
        <p:txBody>
          <a:bodyPr/>
          <a:lstStyle/>
          <a:p>
            <a:r>
              <a:rPr lang="en-US" dirty="0"/>
              <a:t>Narrative Review</a:t>
            </a:r>
          </a:p>
          <a:p>
            <a:r>
              <a:rPr lang="en-US" dirty="0"/>
              <a:t>Addressing Heterogeneity through statistical analysis; subgroup analysis, etc.</a:t>
            </a:r>
          </a:p>
          <a:p>
            <a:r>
              <a:rPr lang="en-US" dirty="0"/>
              <a:t>This is actually the most enjoyable part of Meta-analysis</a:t>
            </a:r>
          </a:p>
        </p:txBody>
      </p:sp>
      <p:sp>
        <p:nvSpPr>
          <p:cNvPr id="13" name="Slide Number Placeholder 12"/>
          <p:cNvSpPr>
            <a:spLocks noGrp="1"/>
          </p:cNvSpPr>
          <p:nvPr>
            <p:ph type="sldNum" sz="quarter" idx="12"/>
          </p:nvPr>
        </p:nvSpPr>
        <p:spPr/>
        <p:txBody>
          <a:bodyPr/>
          <a:lstStyle/>
          <a:p>
            <a:pPr>
              <a:defRPr/>
            </a:pPr>
            <a:fld id="{FB27632F-0DEC-4EDD-B5D9-450029E62648}" type="slidenum">
              <a:rPr lang="en-US" smtClean="0"/>
              <a:pPr>
                <a:defRPr/>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ext Box 6"/>
          <p:cNvSpPr txBox="1">
            <a:spLocks noChangeArrowheads="1"/>
          </p:cNvSpPr>
          <p:nvPr/>
        </p:nvSpPr>
        <p:spPr bwMode="auto">
          <a:xfrm>
            <a:off x="1752600" y="2362200"/>
            <a:ext cx="5486400" cy="1192213"/>
          </a:xfrm>
          <a:prstGeom prst="rect">
            <a:avLst/>
          </a:prstGeom>
          <a:noFill/>
          <a:ln w="9525">
            <a:noFill/>
            <a:miter lim="800000"/>
            <a:headEnd/>
            <a:tailEnd/>
          </a:ln>
        </p:spPr>
        <p:txBody>
          <a:bodyPr>
            <a:spAutoFit/>
          </a:bodyPr>
          <a:lstStyle/>
          <a:p>
            <a:pPr algn="ctr" eaLnBrk="0" hangingPunct="0">
              <a:lnSpc>
                <a:spcPct val="75000"/>
              </a:lnSpc>
              <a:spcBef>
                <a:spcPct val="50000"/>
              </a:spcBef>
            </a:pPr>
            <a:r>
              <a:rPr lang="en-US" sz="3600">
                <a:solidFill>
                  <a:schemeClr val="accent2"/>
                </a:solidFill>
              </a:rPr>
              <a:t>Step 8</a:t>
            </a:r>
          </a:p>
          <a:p>
            <a:pPr algn="ctr" eaLnBrk="0" hangingPunct="0">
              <a:lnSpc>
                <a:spcPct val="75000"/>
              </a:lnSpc>
              <a:spcBef>
                <a:spcPct val="50000"/>
              </a:spcBef>
            </a:pPr>
            <a:r>
              <a:rPr lang="en-US" sz="3600">
                <a:solidFill>
                  <a:schemeClr val="accent2"/>
                </a:solidFill>
              </a:rPr>
              <a:t> Interpret findings</a:t>
            </a:r>
          </a:p>
        </p:txBody>
      </p:sp>
      <p:sp>
        <p:nvSpPr>
          <p:cNvPr id="3" name="Slide Number Placeholder 2"/>
          <p:cNvSpPr>
            <a:spLocks noGrp="1"/>
          </p:cNvSpPr>
          <p:nvPr>
            <p:ph type="sldNum" sz="quarter" idx="12"/>
          </p:nvPr>
        </p:nvSpPr>
        <p:spPr/>
        <p:txBody>
          <a:bodyPr/>
          <a:lstStyle/>
          <a:p>
            <a:pPr>
              <a:defRPr/>
            </a:pPr>
            <a:fld id="{970CD16E-B3FC-4C39-80AA-44CD36E5F431}" type="slidenum">
              <a:rPr lang="en-US" smtClean="0"/>
              <a:pPr>
                <a:defRPr/>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9600" y="381000"/>
            <a:ext cx="7772400" cy="1143000"/>
          </a:xfrm>
        </p:spPr>
        <p:txBody>
          <a:bodyPr/>
          <a:lstStyle/>
          <a:p>
            <a:pPr eaLnBrk="1" fontAlgn="auto" hangingPunct="1">
              <a:spcAft>
                <a:spcPts val="0"/>
              </a:spcAft>
              <a:defRPr/>
            </a:pPr>
            <a:r>
              <a:rPr lang="en-US">
                <a:solidFill>
                  <a:schemeClr val="accent2"/>
                </a:solidFill>
              </a:rPr>
              <a:t>Interpretation of results</a:t>
            </a:r>
            <a:endParaRPr lang="en-US">
              <a:solidFill>
                <a:schemeClr val="accent1">
                  <a:satMod val="150000"/>
                </a:schemeClr>
              </a:solidFill>
            </a:endParaRPr>
          </a:p>
        </p:txBody>
      </p:sp>
      <p:sp>
        <p:nvSpPr>
          <p:cNvPr id="160770" name="Rectangle 3"/>
          <p:cNvSpPr>
            <a:spLocks noGrp="1" noChangeArrowheads="1"/>
          </p:cNvSpPr>
          <p:nvPr>
            <p:ph idx="1"/>
          </p:nvPr>
        </p:nvSpPr>
        <p:spPr>
          <a:xfrm>
            <a:off x="685800" y="1524000"/>
            <a:ext cx="7696200" cy="4419600"/>
          </a:xfrm>
        </p:spPr>
        <p:txBody>
          <a:bodyPr/>
          <a:lstStyle/>
          <a:p>
            <a:pPr eaLnBrk="1" hangingPunct="1">
              <a:lnSpc>
                <a:spcPct val="90000"/>
              </a:lnSpc>
            </a:pPr>
            <a:endParaRPr lang="en-US"/>
          </a:p>
          <a:p>
            <a:pPr lvl="1" eaLnBrk="1" hangingPunct="1">
              <a:lnSpc>
                <a:spcPct val="90000"/>
              </a:lnSpc>
              <a:buFontTx/>
              <a:buNone/>
            </a:pPr>
            <a:r>
              <a:rPr lang="en-US" sz="3200"/>
              <a:t>Strength of the evidence</a:t>
            </a:r>
          </a:p>
          <a:p>
            <a:pPr lvl="1" eaLnBrk="1" hangingPunct="1">
              <a:lnSpc>
                <a:spcPct val="90000"/>
              </a:lnSpc>
              <a:buFontTx/>
              <a:buNone/>
            </a:pPr>
            <a:r>
              <a:rPr lang="en-US" sz="3200"/>
              <a:t>Explanations of effectiveness</a:t>
            </a:r>
          </a:p>
          <a:p>
            <a:pPr lvl="1" eaLnBrk="1" hangingPunct="1">
              <a:lnSpc>
                <a:spcPct val="90000"/>
              </a:lnSpc>
              <a:buFontTx/>
              <a:buNone/>
            </a:pPr>
            <a:r>
              <a:rPr lang="en-US" sz="3200"/>
              <a:t>Applicability</a:t>
            </a:r>
          </a:p>
          <a:p>
            <a:pPr lvl="1" eaLnBrk="1" hangingPunct="1">
              <a:lnSpc>
                <a:spcPct val="90000"/>
              </a:lnSpc>
              <a:buFontTx/>
              <a:buNone/>
            </a:pPr>
            <a:r>
              <a:rPr lang="en-US" sz="3200"/>
              <a:t>Trade-offs between benefits and harms</a:t>
            </a:r>
          </a:p>
          <a:p>
            <a:pPr lvl="1" eaLnBrk="1" hangingPunct="1">
              <a:lnSpc>
                <a:spcPct val="90000"/>
              </a:lnSpc>
              <a:buFontTx/>
              <a:buNone/>
            </a:pPr>
            <a:r>
              <a:rPr lang="en-US" sz="3200"/>
              <a:t>Implications for practice</a:t>
            </a:r>
            <a:r>
              <a:rPr lang="en-US"/>
              <a:t> </a:t>
            </a:r>
          </a:p>
          <a:p>
            <a:pPr lvl="1" eaLnBrk="1" hangingPunct="1">
              <a:lnSpc>
                <a:spcPct val="90000"/>
              </a:lnSpc>
              <a:buFontTx/>
              <a:buNone/>
            </a:pPr>
            <a:endParaRPr lang="en-US"/>
          </a:p>
        </p:txBody>
      </p:sp>
      <p:sp>
        <p:nvSpPr>
          <p:cNvPr id="4" name="Slide Number Placeholder 3"/>
          <p:cNvSpPr>
            <a:spLocks noGrp="1"/>
          </p:cNvSpPr>
          <p:nvPr>
            <p:ph type="sldNum" sz="quarter" idx="12"/>
          </p:nvPr>
        </p:nvSpPr>
        <p:spPr/>
        <p:txBody>
          <a:bodyPr/>
          <a:lstStyle/>
          <a:p>
            <a:pPr>
              <a:defRPr/>
            </a:pPr>
            <a:fld id="{4EE39523-696A-469E-9810-2594292362AA}" type="slidenum">
              <a:rPr lang="en-US" smtClean="0"/>
              <a:pPr>
                <a:defRPr/>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D4B39-3DDA-49E0-953F-14656BB35BA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49E9F33A-C948-46B8-A626-D4BAE26C3332}"/>
              </a:ext>
            </a:extLst>
          </p:cNvPr>
          <p:cNvSpPr>
            <a:spLocks noGrp="1"/>
          </p:cNvSpPr>
          <p:nvPr>
            <p:ph type="sldNum" sz="quarter" idx="12"/>
          </p:nvPr>
        </p:nvSpPr>
        <p:spPr/>
        <p:txBody>
          <a:bodyPr/>
          <a:lstStyle/>
          <a:p>
            <a:pPr>
              <a:defRPr/>
            </a:pPr>
            <a:fld id="{6A0947EE-B460-45DF-976F-15F7F7E8FD13}" type="slidenum">
              <a:rPr lang="en-US" smtClean="0"/>
              <a:pPr>
                <a:defRPr/>
              </a:pPr>
              <a:t>53</a:t>
            </a:fld>
            <a:endParaRPr lang="en-US"/>
          </a:p>
        </p:txBody>
      </p:sp>
      <p:pic>
        <p:nvPicPr>
          <p:cNvPr id="5" name="Picture 4">
            <a:extLst>
              <a:ext uri="{FF2B5EF4-FFF2-40B4-BE49-F238E27FC236}">
                <a16:creationId xmlns:a16="http://schemas.microsoft.com/office/drawing/2014/main" id="{0D2ADA5C-FDA4-4D94-A82A-59BE6497B690}"/>
              </a:ext>
            </a:extLst>
          </p:cNvPr>
          <p:cNvPicPr>
            <a:picLocks noChangeAspect="1"/>
          </p:cNvPicPr>
          <p:nvPr/>
        </p:nvPicPr>
        <p:blipFill>
          <a:blip r:embed="rId3"/>
          <a:stretch>
            <a:fillRect/>
          </a:stretch>
        </p:blipFill>
        <p:spPr>
          <a:xfrm>
            <a:off x="276299" y="0"/>
            <a:ext cx="8591401" cy="1829710"/>
          </a:xfrm>
          <a:prstGeom prst="rect">
            <a:avLst/>
          </a:prstGeom>
        </p:spPr>
      </p:pic>
      <p:pic>
        <p:nvPicPr>
          <p:cNvPr id="8" name="Picture 7">
            <a:extLst>
              <a:ext uri="{FF2B5EF4-FFF2-40B4-BE49-F238E27FC236}">
                <a16:creationId xmlns:a16="http://schemas.microsoft.com/office/drawing/2014/main" id="{2F0BBFFE-8C4D-4D8B-BAEC-0B457822FD7F}"/>
              </a:ext>
            </a:extLst>
          </p:cNvPr>
          <p:cNvPicPr>
            <a:picLocks noChangeAspect="1"/>
          </p:cNvPicPr>
          <p:nvPr/>
        </p:nvPicPr>
        <p:blipFill>
          <a:blip r:embed="rId4"/>
          <a:stretch>
            <a:fillRect/>
          </a:stretch>
        </p:blipFill>
        <p:spPr>
          <a:xfrm>
            <a:off x="186400" y="2272302"/>
            <a:ext cx="8229600" cy="4342017"/>
          </a:xfrm>
          <a:prstGeom prst="rect">
            <a:avLst/>
          </a:prstGeom>
        </p:spPr>
      </p:pic>
    </p:spTree>
    <p:extLst>
      <p:ext uri="{BB962C8B-B14F-4D97-AF65-F5344CB8AC3E}">
        <p14:creationId xmlns:p14="http://schemas.microsoft.com/office/powerpoint/2010/main" val="26302427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7E4D44-110B-4111-82F4-0AFD66D0B5CD}"/>
              </a:ext>
            </a:extLst>
          </p:cNvPr>
          <p:cNvSpPr>
            <a:spLocks noGrp="1"/>
          </p:cNvSpPr>
          <p:nvPr>
            <p:ph type="sldNum" sz="quarter" idx="12"/>
          </p:nvPr>
        </p:nvSpPr>
        <p:spPr/>
        <p:txBody>
          <a:bodyPr/>
          <a:lstStyle/>
          <a:p>
            <a:pPr>
              <a:defRPr/>
            </a:pPr>
            <a:fld id="{6A0947EE-B460-45DF-976F-15F7F7E8FD13}" type="slidenum">
              <a:rPr lang="en-US" smtClean="0"/>
              <a:pPr>
                <a:defRPr/>
              </a:pPr>
              <a:t>54</a:t>
            </a:fld>
            <a:endParaRPr lang="en-US"/>
          </a:p>
        </p:txBody>
      </p:sp>
      <p:pic>
        <p:nvPicPr>
          <p:cNvPr id="9" name="Picture 8">
            <a:extLst>
              <a:ext uri="{FF2B5EF4-FFF2-40B4-BE49-F238E27FC236}">
                <a16:creationId xmlns:a16="http://schemas.microsoft.com/office/drawing/2014/main" id="{9862C8C8-F5A9-4FA2-B2FF-D8EEE16C417A}"/>
              </a:ext>
            </a:extLst>
          </p:cNvPr>
          <p:cNvPicPr>
            <a:picLocks noChangeAspect="1"/>
          </p:cNvPicPr>
          <p:nvPr/>
        </p:nvPicPr>
        <p:blipFill>
          <a:blip r:embed="rId3"/>
          <a:stretch>
            <a:fillRect/>
          </a:stretch>
        </p:blipFill>
        <p:spPr>
          <a:xfrm>
            <a:off x="2090344" y="1858962"/>
            <a:ext cx="4963310" cy="4618038"/>
          </a:xfrm>
          <a:prstGeom prst="rect">
            <a:avLst/>
          </a:prstGeom>
        </p:spPr>
      </p:pic>
      <p:pic>
        <p:nvPicPr>
          <p:cNvPr id="5" name="Picture 4">
            <a:extLst>
              <a:ext uri="{FF2B5EF4-FFF2-40B4-BE49-F238E27FC236}">
                <a16:creationId xmlns:a16="http://schemas.microsoft.com/office/drawing/2014/main" id="{645CA976-A711-4A16-B7ED-6E1AA25CF26C}"/>
              </a:ext>
            </a:extLst>
          </p:cNvPr>
          <p:cNvPicPr>
            <a:picLocks noChangeAspect="1"/>
          </p:cNvPicPr>
          <p:nvPr/>
        </p:nvPicPr>
        <p:blipFill>
          <a:blip r:embed="rId4"/>
          <a:stretch>
            <a:fillRect/>
          </a:stretch>
        </p:blipFill>
        <p:spPr>
          <a:xfrm>
            <a:off x="276299" y="0"/>
            <a:ext cx="8591401" cy="1829710"/>
          </a:xfrm>
          <a:prstGeom prst="rect">
            <a:avLst/>
          </a:prstGeom>
        </p:spPr>
      </p:pic>
    </p:spTree>
    <p:extLst>
      <p:ext uri="{BB962C8B-B14F-4D97-AF65-F5344CB8AC3E}">
        <p14:creationId xmlns:p14="http://schemas.microsoft.com/office/powerpoint/2010/main" val="217305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7E4D44-110B-4111-82F4-0AFD66D0B5CD}"/>
              </a:ext>
            </a:extLst>
          </p:cNvPr>
          <p:cNvSpPr>
            <a:spLocks noGrp="1"/>
          </p:cNvSpPr>
          <p:nvPr>
            <p:ph type="sldNum" sz="quarter" idx="12"/>
          </p:nvPr>
        </p:nvSpPr>
        <p:spPr/>
        <p:txBody>
          <a:bodyPr/>
          <a:lstStyle/>
          <a:p>
            <a:pPr>
              <a:defRPr/>
            </a:pPr>
            <a:fld id="{6A0947EE-B460-45DF-976F-15F7F7E8FD13}" type="slidenum">
              <a:rPr lang="en-US" smtClean="0"/>
              <a:pPr>
                <a:defRPr/>
              </a:pPr>
              <a:t>55</a:t>
            </a:fld>
            <a:endParaRPr lang="en-US"/>
          </a:p>
        </p:txBody>
      </p:sp>
      <p:pic>
        <p:nvPicPr>
          <p:cNvPr id="10" name="Picture 9">
            <a:extLst>
              <a:ext uri="{FF2B5EF4-FFF2-40B4-BE49-F238E27FC236}">
                <a16:creationId xmlns:a16="http://schemas.microsoft.com/office/drawing/2014/main" id="{29CB1AED-BC3E-4BA7-884F-393C7E5C1EAF}"/>
              </a:ext>
            </a:extLst>
          </p:cNvPr>
          <p:cNvPicPr>
            <a:picLocks noChangeAspect="1"/>
          </p:cNvPicPr>
          <p:nvPr/>
        </p:nvPicPr>
        <p:blipFill>
          <a:blip r:embed="rId2"/>
          <a:stretch>
            <a:fillRect/>
          </a:stretch>
        </p:blipFill>
        <p:spPr>
          <a:xfrm>
            <a:off x="2286000" y="1884001"/>
            <a:ext cx="4880193" cy="4730318"/>
          </a:xfrm>
          <a:prstGeom prst="rect">
            <a:avLst/>
          </a:prstGeom>
        </p:spPr>
      </p:pic>
      <p:pic>
        <p:nvPicPr>
          <p:cNvPr id="5" name="Picture 4">
            <a:extLst>
              <a:ext uri="{FF2B5EF4-FFF2-40B4-BE49-F238E27FC236}">
                <a16:creationId xmlns:a16="http://schemas.microsoft.com/office/drawing/2014/main" id="{7BD84739-5F59-49C9-B6B3-81BBDE0B5AF5}"/>
              </a:ext>
            </a:extLst>
          </p:cNvPr>
          <p:cNvPicPr>
            <a:picLocks noChangeAspect="1"/>
          </p:cNvPicPr>
          <p:nvPr/>
        </p:nvPicPr>
        <p:blipFill>
          <a:blip r:embed="rId3"/>
          <a:stretch>
            <a:fillRect/>
          </a:stretch>
        </p:blipFill>
        <p:spPr>
          <a:xfrm>
            <a:off x="276299" y="0"/>
            <a:ext cx="8591401" cy="1829710"/>
          </a:xfrm>
          <a:prstGeom prst="rect">
            <a:avLst/>
          </a:prstGeom>
        </p:spPr>
      </p:pic>
    </p:spTree>
    <p:extLst>
      <p:ext uri="{BB962C8B-B14F-4D97-AF65-F5344CB8AC3E}">
        <p14:creationId xmlns:p14="http://schemas.microsoft.com/office/powerpoint/2010/main" val="364227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Conclusions	</a:t>
            </a:r>
          </a:p>
        </p:txBody>
      </p:sp>
      <p:sp>
        <p:nvSpPr>
          <p:cNvPr id="162818" name="Content Placeholder 2"/>
          <p:cNvSpPr>
            <a:spLocks noGrp="1"/>
          </p:cNvSpPr>
          <p:nvPr>
            <p:ph idx="1"/>
          </p:nvPr>
        </p:nvSpPr>
        <p:spPr>
          <a:xfrm>
            <a:off x="341312" y="1524000"/>
            <a:ext cx="8229600" cy="4625975"/>
          </a:xfrm>
        </p:spPr>
        <p:txBody>
          <a:bodyPr/>
          <a:lstStyle/>
          <a:p>
            <a:pPr eaLnBrk="1" hangingPunct="1"/>
            <a:r>
              <a:rPr lang="en-US" sz="2800" dirty="0"/>
              <a:t>Hope you came away with an appreciation of importance of meta-analysis and understanding of this type of research</a:t>
            </a:r>
          </a:p>
          <a:p>
            <a:pPr eaLnBrk="1" hangingPunct="1"/>
            <a:r>
              <a:rPr lang="en-US" sz="2800" dirty="0"/>
              <a:t>Maybe one or two may venture into this land</a:t>
            </a:r>
          </a:p>
          <a:p>
            <a:pPr eaLnBrk="1" hangingPunct="1"/>
            <a:r>
              <a:rPr lang="en-US" sz="2800" dirty="0"/>
              <a:t>There is NO REASON to FEAR it.</a:t>
            </a:r>
          </a:p>
          <a:p>
            <a:pPr eaLnBrk="1" hangingPunct="1"/>
            <a:r>
              <a:rPr lang="en-US" sz="2800" dirty="0"/>
              <a:t>The single observational study/RCT is for debate in the halls, scientific sessions and at parties.</a:t>
            </a:r>
          </a:p>
          <a:p>
            <a:pPr eaLnBrk="1" hangingPunct="1"/>
            <a:r>
              <a:rPr lang="en-US" sz="2800" dirty="0"/>
              <a:t>Systematic review/MA is a fundamental method of reporting on the body of evidence.</a:t>
            </a:r>
          </a:p>
          <a:p>
            <a:pPr lvl="1" eaLnBrk="1" hangingPunct="1"/>
            <a:r>
              <a:rPr lang="en-US" sz="2400" dirty="0"/>
              <a:t>But it is a narrow focus</a:t>
            </a:r>
          </a:p>
          <a:p>
            <a:pPr lvl="2" eaLnBrk="1" hangingPunct="1"/>
            <a:endParaRPr lang="en-US" sz="2000" dirty="0"/>
          </a:p>
          <a:p>
            <a:pPr lvl="1" eaLnBrk="1" hangingPunct="1"/>
            <a:endParaRPr lang="en-US" dirty="0"/>
          </a:p>
        </p:txBody>
      </p:sp>
      <p:sp>
        <p:nvSpPr>
          <p:cNvPr id="4" name="Slide Number Placeholder 3"/>
          <p:cNvSpPr>
            <a:spLocks noGrp="1"/>
          </p:cNvSpPr>
          <p:nvPr>
            <p:ph type="sldNum" sz="quarter" idx="12"/>
          </p:nvPr>
        </p:nvSpPr>
        <p:spPr/>
        <p:txBody>
          <a:bodyPr/>
          <a:lstStyle/>
          <a:p>
            <a:pPr>
              <a:defRPr/>
            </a:pPr>
            <a:fld id="{CB20B3EA-0EA6-44CA-A87D-A3EE7002F78A}" type="slidenum">
              <a:rPr lang="en-US" smtClean="0"/>
              <a:pPr>
                <a:defRPr/>
              </a:pPr>
              <a:t>56</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Untitled-1"/>
          <p:cNvPicPr>
            <a:picLocks noChangeAspect="1" noChangeArrowheads="1"/>
          </p:cNvPicPr>
          <p:nvPr/>
        </p:nvPicPr>
        <p:blipFill>
          <a:blip r:embed="rId3">
            <a:lum contrast="6000"/>
          </a:blip>
          <a:srcRect/>
          <a:stretch>
            <a:fillRect/>
          </a:stretch>
        </p:blipFill>
        <p:spPr bwMode="auto">
          <a:xfrm>
            <a:off x="0" y="0"/>
            <a:ext cx="9009063" cy="6629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26ED0B-A120-4C88-BC47-A1F770B6953D}"/>
              </a:ext>
            </a:extLst>
          </p:cNvPr>
          <p:cNvSpPr>
            <a:spLocks noGrp="1"/>
          </p:cNvSpPr>
          <p:nvPr>
            <p:ph type="sldNum" sz="quarter" idx="12"/>
          </p:nvPr>
        </p:nvSpPr>
        <p:spPr/>
        <p:txBody>
          <a:bodyPr/>
          <a:lstStyle/>
          <a:p>
            <a:pPr>
              <a:defRPr/>
            </a:pPr>
            <a:fld id="{3883003C-1CB1-4E85-A366-969A01EA4F4E}" type="slidenum">
              <a:rPr lang="en-US" smtClean="0"/>
              <a:pPr>
                <a:defRPr/>
              </a:pPr>
              <a:t>7</a:t>
            </a:fld>
            <a:endParaRPr lang="en-US"/>
          </a:p>
        </p:txBody>
      </p:sp>
      <p:pic>
        <p:nvPicPr>
          <p:cNvPr id="3" name="Picture 2">
            <a:extLst>
              <a:ext uri="{FF2B5EF4-FFF2-40B4-BE49-F238E27FC236}">
                <a16:creationId xmlns:a16="http://schemas.microsoft.com/office/drawing/2014/main" id="{373E6BF7-BCA5-4786-BCEF-EB33267A8581}"/>
              </a:ext>
            </a:extLst>
          </p:cNvPr>
          <p:cNvPicPr>
            <a:picLocks noChangeAspect="1"/>
          </p:cNvPicPr>
          <p:nvPr/>
        </p:nvPicPr>
        <p:blipFill>
          <a:blip r:embed="rId2"/>
          <a:stretch>
            <a:fillRect/>
          </a:stretch>
        </p:blipFill>
        <p:spPr>
          <a:xfrm>
            <a:off x="696059" y="12405"/>
            <a:ext cx="7751882" cy="1566529"/>
          </a:xfrm>
          <a:prstGeom prst="rect">
            <a:avLst/>
          </a:prstGeom>
        </p:spPr>
      </p:pic>
      <p:sp>
        <p:nvSpPr>
          <p:cNvPr id="7" name="Rectangle 6">
            <a:extLst>
              <a:ext uri="{FF2B5EF4-FFF2-40B4-BE49-F238E27FC236}">
                <a16:creationId xmlns:a16="http://schemas.microsoft.com/office/drawing/2014/main" id="{C4A2DB32-3E29-407C-9492-844234CA4B03}"/>
              </a:ext>
            </a:extLst>
          </p:cNvPr>
          <p:cNvSpPr/>
          <p:nvPr/>
        </p:nvSpPr>
        <p:spPr>
          <a:xfrm>
            <a:off x="1752600" y="6087056"/>
            <a:ext cx="4876800" cy="246221"/>
          </a:xfrm>
          <a:prstGeom prst="rect">
            <a:avLst/>
          </a:prstGeom>
        </p:spPr>
        <p:txBody>
          <a:bodyPr wrap="square">
            <a:spAutoFit/>
          </a:bodyPr>
          <a:lstStyle/>
          <a:p>
            <a:r>
              <a:rPr lang="fr-FR" sz="1000" i="1" dirty="0">
                <a:latin typeface="HelveticaNeueLTStd-CnO"/>
              </a:rPr>
              <a:t>Circulation. </a:t>
            </a:r>
            <a:r>
              <a:rPr lang="fr-FR" sz="1000" dirty="0">
                <a:latin typeface="HelveticaNeueLTStd-Cn"/>
              </a:rPr>
              <a:t>2017;136:2097–2099. DOI: 10.1161/CIRCULATIONAHA.117.030209</a:t>
            </a:r>
            <a:endParaRPr lang="en-US" sz="1000" dirty="0"/>
          </a:p>
        </p:txBody>
      </p:sp>
      <p:pic>
        <p:nvPicPr>
          <p:cNvPr id="8" name="Picture 7">
            <a:extLst>
              <a:ext uri="{FF2B5EF4-FFF2-40B4-BE49-F238E27FC236}">
                <a16:creationId xmlns:a16="http://schemas.microsoft.com/office/drawing/2014/main" id="{883C8DCB-6647-4C02-86CA-EE15EB10BA15}"/>
              </a:ext>
            </a:extLst>
          </p:cNvPr>
          <p:cNvPicPr>
            <a:picLocks noChangeAspect="1"/>
          </p:cNvPicPr>
          <p:nvPr/>
        </p:nvPicPr>
        <p:blipFill>
          <a:blip r:embed="rId3"/>
          <a:stretch>
            <a:fillRect/>
          </a:stretch>
        </p:blipFill>
        <p:spPr>
          <a:xfrm>
            <a:off x="1190613" y="2072740"/>
            <a:ext cx="6762774" cy="821849"/>
          </a:xfrm>
          <a:prstGeom prst="rect">
            <a:avLst/>
          </a:prstGeom>
        </p:spPr>
      </p:pic>
      <p:sp>
        <p:nvSpPr>
          <p:cNvPr id="9" name="Rectangle 8">
            <a:extLst>
              <a:ext uri="{FF2B5EF4-FFF2-40B4-BE49-F238E27FC236}">
                <a16:creationId xmlns:a16="http://schemas.microsoft.com/office/drawing/2014/main" id="{98543F19-21F0-4109-8B78-B95B2B57AF78}"/>
              </a:ext>
            </a:extLst>
          </p:cNvPr>
          <p:cNvSpPr/>
          <p:nvPr/>
        </p:nvSpPr>
        <p:spPr>
          <a:xfrm>
            <a:off x="304800" y="3161976"/>
            <a:ext cx="8711664" cy="2246769"/>
          </a:xfrm>
          <a:prstGeom prst="rect">
            <a:avLst/>
          </a:prstGeom>
        </p:spPr>
        <p:txBody>
          <a:bodyPr wrap="square">
            <a:spAutoFit/>
          </a:bodyPr>
          <a:lstStyle/>
          <a:p>
            <a:r>
              <a:rPr lang="en-US" sz="2000" dirty="0">
                <a:latin typeface="FrutigerLTStd-Light"/>
              </a:rPr>
              <a:t>Many physicians believe (incorrectly) that there is something magical about a meta-analysis.</a:t>
            </a:r>
          </a:p>
          <a:p>
            <a:endParaRPr lang="en-US" sz="2000" dirty="0">
              <a:latin typeface="FrutigerLTStd-Light"/>
            </a:endParaRPr>
          </a:p>
          <a:p>
            <a:r>
              <a:rPr lang="en-US" sz="2000" dirty="0">
                <a:latin typeface="FrutigerLTStd-Light"/>
              </a:rPr>
              <a:t>A meta-analysis is an observational study, but the author does no original</a:t>
            </a:r>
          </a:p>
          <a:p>
            <a:r>
              <a:rPr lang="en-US" sz="2000" dirty="0">
                <a:latin typeface="FrutigerLTStd-Light"/>
              </a:rPr>
              <a:t>work. Someone simply notices that several articles have data that pertain to a</a:t>
            </a:r>
          </a:p>
          <a:p>
            <a:r>
              <a:rPr lang="en-US" sz="2000" dirty="0">
                <a:latin typeface="FrutigerLTStd-Light"/>
              </a:rPr>
              <a:t>common topic and that they might show similar patterns. </a:t>
            </a:r>
          </a:p>
          <a:p>
            <a:endParaRPr lang="en-US" sz="2000" dirty="0">
              <a:latin typeface="FrutigerLTStd-Light"/>
            </a:endParaRPr>
          </a:p>
        </p:txBody>
      </p:sp>
      <p:sp>
        <p:nvSpPr>
          <p:cNvPr id="5" name="Rectangle 4">
            <a:extLst>
              <a:ext uri="{FF2B5EF4-FFF2-40B4-BE49-F238E27FC236}">
                <a16:creationId xmlns:a16="http://schemas.microsoft.com/office/drawing/2014/main" id="{389D2C22-D11A-4EE7-873E-3432ED4AEF19}"/>
              </a:ext>
            </a:extLst>
          </p:cNvPr>
          <p:cNvSpPr/>
          <p:nvPr/>
        </p:nvSpPr>
        <p:spPr>
          <a:xfrm>
            <a:off x="320749" y="5334000"/>
            <a:ext cx="840422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 is Important to Understand its Limitations. Nothing new here.</a:t>
            </a:r>
          </a:p>
        </p:txBody>
      </p:sp>
    </p:spTree>
    <p:extLst>
      <p:ext uri="{BB962C8B-B14F-4D97-AF65-F5344CB8AC3E}">
        <p14:creationId xmlns:p14="http://schemas.microsoft.com/office/powerpoint/2010/main" val="2267684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52400" y="155448"/>
            <a:ext cx="8534400" cy="1252728"/>
          </a:xfrm>
        </p:spPr>
        <p:txBody>
          <a:bodyPr>
            <a:noAutofit/>
          </a:bodyPr>
          <a:lstStyle/>
          <a:p>
            <a:pPr algn="ctr" eaLnBrk="1" fontAlgn="auto" hangingPunct="1">
              <a:spcAft>
                <a:spcPts val="0"/>
              </a:spcAft>
              <a:defRPr/>
            </a:pPr>
            <a:r>
              <a:rPr lang="en-US" sz="4400" dirty="0">
                <a:solidFill>
                  <a:srgbClr val="FFFF00"/>
                </a:solidFill>
              </a:rPr>
              <a:t>Why learn about systematic review?</a:t>
            </a:r>
          </a:p>
        </p:txBody>
      </p:sp>
      <p:sp>
        <p:nvSpPr>
          <p:cNvPr id="184323" name="Rectangle 3"/>
          <p:cNvSpPr>
            <a:spLocks noGrp="1" noChangeArrowheads="1"/>
          </p:cNvSpPr>
          <p:nvPr>
            <p:ph idx="1"/>
          </p:nvPr>
        </p:nvSpPr>
        <p:spPr/>
        <p:txBody>
          <a:bodyPr/>
          <a:lstStyle/>
          <a:p>
            <a:pPr eaLnBrk="1" hangingPunct="1">
              <a:lnSpc>
                <a:spcPct val="80000"/>
              </a:lnSpc>
            </a:pPr>
            <a:r>
              <a:rPr lang="en-US" sz="2400" dirty="0"/>
              <a:t>The best way to summarize evidence on a scientific topic</a:t>
            </a:r>
          </a:p>
          <a:p>
            <a:pPr eaLnBrk="1" hangingPunct="1">
              <a:lnSpc>
                <a:spcPct val="80000"/>
              </a:lnSpc>
            </a:pPr>
            <a:r>
              <a:rPr lang="en-US" sz="2400" dirty="0"/>
              <a:t>Concisely communicates findings to others in the field</a:t>
            </a:r>
          </a:p>
          <a:p>
            <a:pPr eaLnBrk="1" hangingPunct="1">
              <a:lnSpc>
                <a:spcPct val="80000"/>
              </a:lnSpc>
            </a:pPr>
            <a:r>
              <a:rPr lang="en-US" sz="2400" dirty="0"/>
              <a:t>Identifies author(s) as experts</a:t>
            </a:r>
          </a:p>
          <a:p>
            <a:pPr eaLnBrk="1" hangingPunct="1">
              <a:lnSpc>
                <a:spcPct val="80000"/>
              </a:lnSpc>
            </a:pPr>
            <a:r>
              <a:rPr lang="en-US" sz="2400" dirty="0"/>
              <a:t>Identifies areas for future study</a:t>
            </a:r>
          </a:p>
          <a:p>
            <a:pPr eaLnBrk="1" hangingPunct="1">
              <a:lnSpc>
                <a:spcPct val="80000"/>
              </a:lnSpc>
            </a:pPr>
            <a:r>
              <a:rPr lang="en-US" sz="2400" dirty="0"/>
              <a:t>Perfect for background of grants</a:t>
            </a:r>
          </a:p>
          <a:p>
            <a:pPr eaLnBrk="1" hangingPunct="1">
              <a:lnSpc>
                <a:spcPct val="80000"/>
              </a:lnSpc>
            </a:pPr>
            <a:r>
              <a:rPr lang="en-US" sz="2400" dirty="0"/>
              <a:t>Don’t need to do primary data collection (so can be done while waiting for data from other projects)</a:t>
            </a:r>
          </a:p>
          <a:p>
            <a:pPr eaLnBrk="1" hangingPunct="1">
              <a:lnSpc>
                <a:spcPct val="80000"/>
              </a:lnSpc>
            </a:pPr>
            <a:r>
              <a:rPr lang="en-US" sz="2400" dirty="0"/>
              <a:t>You have to do the work anyway, so might as well get a publication!</a:t>
            </a:r>
          </a:p>
          <a:p>
            <a:pPr eaLnBrk="1" hangingPunct="1">
              <a:lnSpc>
                <a:spcPct val="80000"/>
              </a:lnSpc>
            </a:pPr>
            <a:r>
              <a:rPr lang="en-US" dirty="0">
                <a:solidFill>
                  <a:srgbClr val="FF0000"/>
                </a:solidFill>
              </a:rPr>
              <a:t>You can effect change in clinical management even if you never actually perform on ?</a:t>
            </a:r>
          </a:p>
          <a:p>
            <a:pPr lvl="1" eaLnBrk="1" hangingPunct="1">
              <a:lnSpc>
                <a:spcPct val="80000"/>
              </a:lnSpc>
            </a:pPr>
            <a:r>
              <a:rPr lang="en-US" dirty="0">
                <a:solidFill>
                  <a:srgbClr val="FF0000"/>
                </a:solidFill>
              </a:rPr>
              <a:t>We hope that you do</a:t>
            </a:r>
          </a:p>
        </p:txBody>
      </p:sp>
      <p:sp>
        <p:nvSpPr>
          <p:cNvPr id="4" name="Slide Number Placeholder 3"/>
          <p:cNvSpPr>
            <a:spLocks noGrp="1"/>
          </p:cNvSpPr>
          <p:nvPr>
            <p:ph type="sldNum" sz="quarter" idx="12"/>
          </p:nvPr>
        </p:nvSpPr>
        <p:spPr/>
        <p:txBody>
          <a:bodyPr/>
          <a:lstStyle/>
          <a:p>
            <a:pPr>
              <a:defRPr/>
            </a:pPr>
            <a:fld id="{F750113E-B910-41C5-BF1F-11E0F21D556D}" type="slidenum">
              <a:rPr lang="en-US" smtClean="0"/>
              <a:pPr>
                <a:defRPr/>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3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43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432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43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457200"/>
            <a:ext cx="7772400" cy="1143000"/>
          </a:xfrm>
        </p:spPr>
        <p:txBody>
          <a:bodyPr/>
          <a:lstStyle/>
          <a:p>
            <a:pPr eaLnBrk="1" fontAlgn="auto" hangingPunct="1">
              <a:spcAft>
                <a:spcPts val="0"/>
              </a:spcAft>
              <a:defRPr/>
            </a:pPr>
            <a:r>
              <a:rPr lang="en-US">
                <a:solidFill>
                  <a:schemeClr val="accent2"/>
                </a:solidFill>
              </a:rPr>
              <a:t>Narrative review</a:t>
            </a:r>
            <a:endParaRPr lang="en-US">
              <a:solidFill>
                <a:schemeClr val="accent1">
                  <a:satMod val="150000"/>
                </a:schemeClr>
              </a:solidFill>
            </a:endParaRPr>
          </a:p>
        </p:txBody>
      </p:sp>
      <p:sp>
        <p:nvSpPr>
          <p:cNvPr id="40962" name="Rectangle 3"/>
          <p:cNvSpPr>
            <a:spLocks noGrp="1" noChangeArrowheads="1"/>
          </p:cNvSpPr>
          <p:nvPr>
            <p:ph idx="1"/>
          </p:nvPr>
        </p:nvSpPr>
        <p:spPr>
          <a:xfrm>
            <a:off x="838200" y="1752600"/>
            <a:ext cx="7848600" cy="4114800"/>
          </a:xfrm>
        </p:spPr>
        <p:txBody>
          <a:bodyPr/>
          <a:lstStyle/>
          <a:p>
            <a:pPr eaLnBrk="1" hangingPunct="1">
              <a:buFontTx/>
              <a:buNone/>
            </a:pPr>
            <a:r>
              <a:rPr lang="en-US" sz="2800"/>
              <a:t>Uses informal, unsystematic and subjective methods</a:t>
            </a:r>
          </a:p>
          <a:p>
            <a:pPr eaLnBrk="1" hangingPunct="1">
              <a:buFontTx/>
              <a:buNone/>
            </a:pPr>
            <a:r>
              <a:rPr lang="en-US" sz="2800"/>
              <a:t>Searching quality and synthesis not described</a:t>
            </a:r>
          </a:p>
          <a:p>
            <a:pPr eaLnBrk="1" hangingPunct="1">
              <a:buFontTx/>
              <a:buNone/>
            </a:pPr>
            <a:endParaRPr lang="en-US" sz="2800"/>
          </a:p>
          <a:p>
            <a:pPr eaLnBrk="1" hangingPunct="1">
              <a:buFontTx/>
              <a:buNone/>
            </a:pPr>
            <a:r>
              <a:rPr lang="en-US" sz="2800"/>
              <a:t>Disadvantage</a:t>
            </a:r>
          </a:p>
          <a:p>
            <a:pPr lvl="1" eaLnBrk="1" hangingPunct="1">
              <a:buFontTx/>
              <a:buNone/>
            </a:pPr>
            <a:r>
              <a:rPr lang="en-US" sz="2400"/>
              <a:t>    may have preconceived biases and may overestimate value of some studies</a:t>
            </a:r>
            <a:endParaRPr lang="en-US" sz="2000"/>
          </a:p>
          <a:p>
            <a:pPr eaLnBrk="1" hangingPunct="1"/>
            <a:endParaRPr lang="en-US" sz="2400"/>
          </a:p>
        </p:txBody>
      </p:sp>
      <p:sp>
        <p:nvSpPr>
          <p:cNvPr id="4" name="Slide Number Placeholder 3"/>
          <p:cNvSpPr>
            <a:spLocks noGrp="1"/>
          </p:cNvSpPr>
          <p:nvPr>
            <p:ph type="sldNum" sz="quarter" idx="12"/>
          </p:nvPr>
        </p:nvSpPr>
        <p:spPr/>
        <p:txBody>
          <a:bodyPr/>
          <a:lstStyle/>
          <a:p>
            <a:pPr>
              <a:defRPr/>
            </a:pPr>
            <a:fld id="{DC8EB673-C888-4DDF-A6FF-D9F9325E065F}" type="slidenum">
              <a:rPr lang="en-US" smtClean="0"/>
              <a:pPr>
                <a:defRPr/>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17685</TotalTime>
  <Words>2128</Words>
  <Application>Microsoft Office PowerPoint</Application>
  <PresentationFormat>On-screen Show (4:3)</PresentationFormat>
  <Paragraphs>430</Paragraphs>
  <Slides>56</Slides>
  <Notes>34</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56</vt:i4>
      </vt:variant>
    </vt:vector>
  </HeadingPairs>
  <TitlesOfParts>
    <vt:vector size="76" baseType="lpstr">
      <vt:lpstr>ＭＳ Ｐゴシック</vt:lpstr>
      <vt:lpstr>ＭＳ Ｐゴシック</vt:lpstr>
      <vt:lpstr>Arial</vt:lpstr>
      <vt:lpstr>Arial Narrow</vt:lpstr>
      <vt:lpstr>Book Antiqua</vt:lpstr>
      <vt:lpstr>Corbel</vt:lpstr>
      <vt:lpstr>FrutigerLTStd-Light</vt:lpstr>
      <vt:lpstr>Helvetica</vt:lpstr>
      <vt:lpstr>HelveticaNeueLTStd-Cn</vt:lpstr>
      <vt:lpstr>HelveticaNeueLTStd-CnO</vt:lpstr>
      <vt:lpstr>Microsoft Sans Serif</vt:lpstr>
      <vt:lpstr>Syntax-Black</vt:lpstr>
      <vt:lpstr>Syntax-Roman</vt:lpstr>
      <vt:lpstr>Times</vt:lpstr>
      <vt:lpstr>Times New Roman</vt:lpstr>
      <vt:lpstr>Wingdings</vt:lpstr>
      <vt:lpstr>Wingdings 2</vt:lpstr>
      <vt:lpstr>Wingdings 3</vt:lpstr>
      <vt:lpstr>ヒラギノ角ゴ Pro W3</vt:lpstr>
      <vt:lpstr>Module</vt:lpstr>
      <vt:lpstr>EPI-214: Lecture 1  Designing a Systematic Review (Meta-analysis) Introductory Lecture </vt:lpstr>
      <vt:lpstr>Today’s Agenda</vt:lpstr>
      <vt:lpstr>PowerPoint Presentation</vt:lpstr>
      <vt:lpstr>Applying Classification of Recommendation and Level of Evidence </vt:lpstr>
      <vt:lpstr>Guidelines May Be Dangerous to the Health of Older Adults</vt:lpstr>
      <vt:lpstr>PowerPoint Presentation</vt:lpstr>
      <vt:lpstr>PowerPoint Presentation</vt:lpstr>
      <vt:lpstr>Why learn about systematic review?</vt:lpstr>
      <vt:lpstr>Narrative review</vt:lpstr>
      <vt:lpstr>Narrative Review</vt:lpstr>
      <vt:lpstr>Meta- Analyses can be very POWERFUL Death of Rosiglitazone - ? Right or Wrong</vt:lpstr>
      <vt:lpstr>What’s a Systematic Review?</vt:lpstr>
      <vt:lpstr>…and meta-analysis?</vt:lpstr>
      <vt:lpstr>Differences between Narrative and Systematic Review</vt:lpstr>
      <vt:lpstr>Cumulative Meta-analysis: A call for the need to incorporate into practice sooner</vt:lpstr>
      <vt:lpstr>Rapid growth  </vt:lpstr>
      <vt:lpstr>Systematic review</vt:lpstr>
      <vt:lpstr>The Cochrane Collaboration  International systematic review initiative</vt:lpstr>
      <vt:lpstr>Resources required for systematic reviewing</vt:lpstr>
      <vt:lpstr>PowerPoint Presentation</vt:lpstr>
      <vt:lpstr>Example of an Individual Patient Level Data Study</vt:lpstr>
      <vt:lpstr>Think of it as THREE PARTS</vt:lpstr>
      <vt:lpstr>PowerPoint Presentation</vt:lpstr>
      <vt:lpstr>PowerPoint Presentation</vt:lpstr>
      <vt:lpstr> FINER criteria for research question</vt:lpstr>
      <vt:lpstr>Formulation of an etiology question</vt:lpstr>
      <vt:lpstr>Formulation of a diagnosis question</vt:lpstr>
      <vt:lpstr>Journal Article</vt:lpstr>
      <vt:lpstr>PowerPoint Presentation</vt:lpstr>
      <vt:lpstr>PowerPoint Presentation</vt:lpstr>
      <vt:lpstr>Protocol</vt:lpstr>
      <vt:lpstr>Register your protocol</vt:lpstr>
      <vt:lpstr>PowerPoint Presentation</vt:lpstr>
      <vt:lpstr>PowerPoint Presentation</vt:lpstr>
      <vt:lpstr>Where to locate studies</vt:lpstr>
      <vt:lpstr>PowerPoint Presentation</vt:lpstr>
      <vt:lpstr>The Search</vt:lpstr>
      <vt:lpstr>PowerPoint Presentation</vt:lpstr>
      <vt:lpstr>Exclusion criteria</vt:lpstr>
      <vt:lpstr>PowerPoint Presentation</vt:lpstr>
      <vt:lpstr>PowerPoint Presentation</vt:lpstr>
      <vt:lpstr>PowerPoint Presentation</vt:lpstr>
      <vt:lpstr>Data abstraction </vt:lpstr>
      <vt:lpstr>PowerPoint Presentation</vt:lpstr>
      <vt:lpstr>PowerPoint Presentation</vt:lpstr>
      <vt:lpstr>PowerPoint Presentation</vt:lpstr>
      <vt:lpstr>PowerPoint Presentation</vt:lpstr>
      <vt:lpstr>PowerPoint Presentation</vt:lpstr>
      <vt:lpstr>Synthesizing the Evidence</vt:lpstr>
      <vt:lpstr>Is there heterogeneity?</vt:lpstr>
      <vt:lpstr>PowerPoint Presentation</vt:lpstr>
      <vt:lpstr>Interpretation of results</vt:lpstr>
      <vt:lpstr>PowerPoint Presentation</vt:lpstr>
      <vt:lpstr>PowerPoint Presentation</vt:lpstr>
      <vt:lpstr>PowerPoint Presentation</vt:lpstr>
      <vt:lpstr>Conclusions </vt:lpstr>
    </vt:vector>
  </TitlesOfParts>
  <Company>Dejana Braithwaite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Systematic Review</dc:title>
  <dc:creator>Dejana Braithwaite</dc:creator>
  <cp:lastModifiedBy>Ashok Krishnaswami</cp:lastModifiedBy>
  <cp:revision>347</cp:revision>
  <cp:lastPrinted>2009-04-02T02:01:36Z</cp:lastPrinted>
  <dcterms:created xsi:type="dcterms:W3CDTF">2009-03-21T05:25:09Z</dcterms:created>
  <dcterms:modified xsi:type="dcterms:W3CDTF">2018-04-05T04:53:09Z</dcterms:modified>
</cp:coreProperties>
</file>