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941" r:id="rId2"/>
  </p:sldMasterIdLst>
  <p:notesMasterIdLst>
    <p:notesMasterId r:id="rId94"/>
  </p:notesMasterIdLst>
  <p:handoutMasterIdLst>
    <p:handoutMasterId r:id="rId95"/>
  </p:handoutMasterIdLst>
  <p:sldIdLst>
    <p:sldId id="256" r:id="rId3"/>
    <p:sldId id="905" r:id="rId4"/>
    <p:sldId id="896" r:id="rId5"/>
    <p:sldId id="897" r:id="rId6"/>
    <p:sldId id="898" r:id="rId7"/>
    <p:sldId id="862" r:id="rId8"/>
    <p:sldId id="899" r:id="rId9"/>
    <p:sldId id="900" r:id="rId10"/>
    <p:sldId id="865" r:id="rId11"/>
    <p:sldId id="913" r:id="rId12"/>
    <p:sldId id="912" r:id="rId13"/>
    <p:sldId id="656" r:id="rId14"/>
    <p:sldId id="757" r:id="rId15"/>
    <p:sldId id="828" r:id="rId16"/>
    <p:sldId id="829" r:id="rId17"/>
    <p:sldId id="830" r:id="rId18"/>
    <p:sldId id="831" r:id="rId19"/>
    <p:sldId id="832" r:id="rId20"/>
    <p:sldId id="833" r:id="rId21"/>
    <p:sldId id="834" r:id="rId22"/>
    <p:sldId id="835" r:id="rId23"/>
    <p:sldId id="836" r:id="rId24"/>
    <p:sldId id="837" r:id="rId25"/>
    <p:sldId id="838" r:id="rId26"/>
    <p:sldId id="839" r:id="rId27"/>
    <p:sldId id="840" r:id="rId28"/>
    <p:sldId id="841" r:id="rId29"/>
    <p:sldId id="842" r:id="rId30"/>
    <p:sldId id="843" r:id="rId31"/>
    <p:sldId id="844" r:id="rId32"/>
    <p:sldId id="845" r:id="rId33"/>
    <p:sldId id="846" r:id="rId34"/>
    <p:sldId id="871" r:id="rId35"/>
    <p:sldId id="873" r:id="rId36"/>
    <p:sldId id="847" r:id="rId37"/>
    <p:sldId id="848" r:id="rId38"/>
    <p:sldId id="849" r:id="rId39"/>
    <p:sldId id="850" r:id="rId40"/>
    <p:sldId id="851" r:id="rId41"/>
    <p:sldId id="852" r:id="rId42"/>
    <p:sldId id="853" r:id="rId43"/>
    <p:sldId id="854" r:id="rId44"/>
    <p:sldId id="855" r:id="rId45"/>
    <p:sldId id="856" r:id="rId46"/>
    <p:sldId id="857" r:id="rId47"/>
    <p:sldId id="858" r:id="rId48"/>
    <p:sldId id="859" r:id="rId49"/>
    <p:sldId id="860" r:id="rId50"/>
    <p:sldId id="875" r:id="rId51"/>
    <p:sldId id="876" r:id="rId52"/>
    <p:sldId id="861" r:id="rId53"/>
    <p:sldId id="895" r:id="rId54"/>
    <p:sldId id="894" r:id="rId55"/>
    <p:sldId id="877" r:id="rId56"/>
    <p:sldId id="863" r:id="rId57"/>
    <p:sldId id="911" r:id="rId58"/>
    <p:sldId id="864" r:id="rId59"/>
    <p:sldId id="880" r:id="rId60"/>
    <p:sldId id="881" r:id="rId61"/>
    <p:sldId id="866" r:id="rId62"/>
    <p:sldId id="867" r:id="rId63"/>
    <p:sldId id="868" r:id="rId64"/>
    <p:sldId id="888" r:id="rId65"/>
    <p:sldId id="882" r:id="rId66"/>
    <p:sldId id="918" r:id="rId67"/>
    <p:sldId id="915" r:id="rId68"/>
    <p:sldId id="917" r:id="rId69"/>
    <p:sldId id="916" r:id="rId70"/>
    <p:sldId id="893" r:id="rId71"/>
    <p:sldId id="789" r:id="rId72"/>
    <p:sldId id="870" r:id="rId73"/>
    <p:sldId id="792" r:id="rId74"/>
    <p:sldId id="797" r:id="rId75"/>
    <p:sldId id="796" r:id="rId76"/>
    <p:sldId id="723" r:id="rId77"/>
    <p:sldId id="906" r:id="rId78"/>
    <p:sldId id="914" r:id="rId79"/>
    <p:sldId id="907" r:id="rId80"/>
    <p:sldId id="726" r:id="rId81"/>
    <p:sldId id="774" r:id="rId82"/>
    <p:sldId id="908" r:id="rId83"/>
    <p:sldId id="909" r:id="rId84"/>
    <p:sldId id="910" r:id="rId85"/>
    <p:sldId id="890" r:id="rId86"/>
    <p:sldId id="883" r:id="rId87"/>
    <p:sldId id="884" r:id="rId88"/>
    <p:sldId id="885" r:id="rId89"/>
    <p:sldId id="886" r:id="rId90"/>
    <p:sldId id="889" r:id="rId91"/>
    <p:sldId id="887" r:id="rId92"/>
    <p:sldId id="892" r:id="rId93"/>
  </p:sldIdLst>
  <p:sldSz cx="9144000" cy="6858000" type="screen4x3"/>
  <p:notesSz cx="6946900" cy="9321800"/>
  <p:defaultTextStyle>
    <a:defPPr>
      <a:defRPr lang="en-US"/>
    </a:defPPr>
    <a:lvl1pPr algn="l" rtl="0" eaLnBrk="0" fontAlgn="base" hangingPunct="0">
      <a:spcBef>
        <a:spcPct val="0"/>
      </a:spcBef>
      <a:spcAft>
        <a:spcPct val="0"/>
      </a:spcAft>
      <a:defRPr kern="1200">
        <a:solidFill>
          <a:schemeClr val="tx1"/>
        </a:solidFill>
        <a:latin typeface="Tahoma"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Tahoma"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Tahoma"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Tahoma"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Tahoma" charset="0"/>
        <a:ea typeface="MS PGothic" charset="0"/>
        <a:cs typeface="MS PGothic" charset="0"/>
      </a:defRPr>
    </a:lvl5pPr>
    <a:lvl6pPr marL="2286000" algn="l" defTabSz="457200" rtl="0" eaLnBrk="1" latinLnBrk="0" hangingPunct="1">
      <a:defRPr kern="1200">
        <a:solidFill>
          <a:schemeClr val="tx1"/>
        </a:solidFill>
        <a:latin typeface="Tahoma" charset="0"/>
        <a:ea typeface="MS PGothic" charset="0"/>
        <a:cs typeface="MS PGothic" charset="0"/>
      </a:defRPr>
    </a:lvl6pPr>
    <a:lvl7pPr marL="2743200" algn="l" defTabSz="457200" rtl="0" eaLnBrk="1" latinLnBrk="0" hangingPunct="1">
      <a:defRPr kern="1200">
        <a:solidFill>
          <a:schemeClr val="tx1"/>
        </a:solidFill>
        <a:latin typeface="Tahoma" charset="0"/>
        <a:ea typeface="MS PGothic" charset="0"/>
        <a:cs typeface="MS PGothic" charset="0"/>
      </a:defRPr>
    </a:lvl7pPr>
    <a:lvl8pPr marL="3200400" algn="l" defTabSz="457200" rtl="0" eaLnBrk="1" latinLnBrk="0" hangingPunct="1">
      <a:defRPr kern="1200">
        <a:solidFill>
          <a:schemeClr val="tx1"/>
        </a:solidFill>
        <a:latin typeface="Tahoma" charset="0"/>
        <a:ea typeface="MS PGothic" charset="0"/>
        <a:cs typeface="MS PGothic" charset="0"/>
      </a:defRPr>
    </a:lvl8pPr>
    <a:lvl9pPr marL="3657600" algn="l" defTabSz="457200" rtl="0" eaLnBrk="1" latinLnBrk="0" hangingPunct="1">
      <a:defRPr kern="1200">
        <a:solidFill>
          <a:schemeClr val="tx1"/>
        </a:solidFill>
        <a:latin typeface="Tahoma"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6"/>
    <p:restoredTop sz="80136" autoAdjust="0"/>
  </p:normalViewPr>
  <p:slideViewPr>
    <p:cSldViewPr>
      <p:cViewPr varScale="1">
        <p:scale>
          <a:sx n="64" d="100"/>
          <a:sy n="64" d="100"/>
        </p:scale>
        <p:origin x="1505" y="1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makohn\Box%20Sync\Epi204_2019\Session_6_CombiningTests\NT_NBA_DecisionCurve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Users\makohn\Dropbox\ATCR19-20\EBPS%20Curriculum\Michael%20Prediction\NLSTRiskModel.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Users\makohn\Box%20Sync\Epi204_2019\Session_5_Prediction\DecisionCurves.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Macintosh%20HD:Users:makohn:Dropbox:ATCR17-18:Epi%20204:5-PrgnosticTests:NLST.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makohn:Dropbox:ATCR16-17:Epi%20204:DecisionCurve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makohn:Dropbox:ATCR16-17:Epi%20204:DecisionCurves.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v>Treat All</c:v>
          </c:tx>
          <c:spPr>
            <a:ln w="19050" cap="rnd">
              <a:solidFill>
                <a:schemeClr val="accent1"/>
              </a:solidFill>
              <a:round/>
            </a:ln>
            <a:effectLst/>
          </c:spPr>
          <c:marker>
            <c:symbol val="none"/>
          </c:marker>
          <c:xVal>
            <c:numRef>
              <c:f>Sheet1!$V$3:$V$52</c:f>
              <c:numCache>
                <c:formatCode>General</c:formatCode>
                <c:ptCount val="50"/>
                <c:pt idx="0">
                  <c:v>0</c:v>
                </c:pt>
                <c:pt idx="1">
                  <c:v>2.0007695267410544E-2</c:v>
                </c:pt>
                <c:pt idx="2">
                  <c:v>2.4866420057542128E-2</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numCache>
            </c:numRef>
          </c:xVal>
          <c:yVal>
            <c:numRef>
              <c:f>Sheet1!$X$3:$X$52</c:f>
              <c:numCache>
                <c:formatCode>General</c:formatCode>
                <c:ptCount val="50"/>
                <c:pt idx="0">
                  <c:v>5.9935205183585312E-2</c:v>
                </c:pt>
                <c:pt idx="1">
                  <c:v>4.0742676981601188E-2</c:v>
                </c:pt>
                <c:pt idx="2">
                  <c:v>3.5963057623461775E-2</c:v>
                </c:pt>
                <c:pt idx="3">
                  <c:v>2.0765838732901363E-2</c:v>
                </c:pt>
                <c:pt idx="4">
                  <c:v>1.0458110719563488E-2</c:v>
                </c:pt>
                <c:pt idx="5">
                  <c:v>-6.8930655760299041E-5</c:v>
                </c:pt>
                <c:pt idx="6">
                  <c:v>-1.0822360017650221E-2</c:v>
                </c:pt>
                <c:pt idx="7">
                  <c:v>-2.180955958305944E-2</c:v>
                </c:pt>
                <c:pt idx="8">
                  <c:v>-3.3038236061994165E-2</c:v>
                </c:pt>
                <c:pt idx="9">
                  <c:v>-4.4516438684905214E-2</c:v>
                </c:pt>
                <c:pt idx="10">
                  <c:v>-5.6252578445409755E-2</c:v>
                </c:pt>
                <c:pt idx="11">
                  <c:v>-6.8255448655016676E-2</c:v>
                </c:pt>
                <c:pt idx="12">
                  <c:v>-8.0534246915419203E-2</c:v>
                </c:pt>
                <c:pt idx="13">
                  <c:v>-9.3098598623738024E-2</c:v>
                </c:pt>
                <c:pt idx="14">
                  <c:v>-0.10595858213695847</c:v>
                </c:pt>
                <c:pt idx="15">
                  <c:v>-0.11912475573382704</c:v>
                </c:pt>
                <c:pt idx="16">
                  <c:v>-0.13260818652580084</c:v>
                </c:pt>
                <c:pt idx="17">
                  <c:v>-0.14642048148343251</c:v>
                </c:pt>
                <c:pt idx="18">
                  <c:v>-0.16057382076100576</c:v>
                </c:pt>
                <c:pt idx="19">
                  <c:v>-0.17508099352051837</c:v>
                </c:pt>
                <c:pt idx="20">
                  <c:v>-0.18995543647647428</c:v>
                </c:pt>
                <c:pt idx="21">
                  <c:v>-0.20521127540565987</c:v>
                </c:pt>
                <c:pt idx="22">
                  <c:v>-0.22086336989144761</c:v>
                </c:pt>
                <c:pt idx="23">
                  <c:v>-0.23692736160054562</c:v>
                </c:pt>
                <c:pt idx="24">
                  <c:v>-0.25341972642188626</c:v>
                </c:pt>
                <c:pt idx="25">
                  <c:v>-0.27035783083299281</c:v>
                </c:pt>
                <c:pt idx="26">
                  <c:v>-0.28775999289919824</c:v>
                </c:pt>
                <c:pt idx="27">
                  <c:v>-0.30564554835613156</c:v>
                </c:pt>
                <c:pt idx="28">
                  <c:v>-0.32403492227664044</c:v>
                </c:pt>
                <c:pt idx="29">
                  <c:v>-0.34294970688059245</c:v>
                </c:pt>
                <c:pt idx="30">
                  <c:v>-0.36241274611074592</c:v>
                </c:pt>
                <c:pt idx="31">
                  <c:v>-0.38244822767119807</c:v>
                </c:pt>
                <c:pt idx="32">
                  <c:v>-0.4030817833080817</c:v>
                </c:pt>
                <c:pt idx="33">
                  <c:v>-0.42434059820668896</c:v>
                </c:pt>
                <c:pt idx="34">
                  <c:v>-0.44625353048679178</c:v>
                </c:pt>
                <c:pt idx="35">
                  <c:v>-0.46885124190064797</c:v>
                </c:pt>
                <c:pt idx="36">
                  <c:v>-0.49216634097843609</c:v>
                </c:pt>
                <c:pt idx="37">
                  <c:v>-0.51623354002647537</c:v>
                </c:pt>
                <c:pt idx="38">
                  <c:v>-0.54108982756789292</c:v>
                </c:pt>
                <c:pt idx="39">
                  <c:v>-0.56677465802735794</c:v>
                </c:pt>
                <c:pt idx="40">
                  <c:v>-0.59333016070578737</c:v>
                </c:pt>
                <c:pt idx="41">
                  <c:v>-0.62080137037312866</c:v>
                </c:pt>
                <c:pt idx="42">
                  <c:v>-0.64923648213406082</c:v>
                </c:pt>
                <c:pt idx="43">
                  <c:v>-0.6786871336007404</c:v>
                </c:pt>
                <c:pt idx="44">
                  <c:v>-0.70920871784802664</c:v>
                </c:pt>
                <c:pt idx="45">
                  <c:v>-0.74086073114150874</c:v>
                </c:pt>
                <c:pt idx="46">
                  <c:v>-0.77370716003097095</c:v>
                </c:pt>
                <c:pt idx="47">
                  <c:v>-0.80781691310848969</c:v>
                </c:pt>
                <c:pt idx="48">
                  <c:v>-0.84326430356159743</c:v>
                </c:pt>
                <c:pt idx="49">
                  <c:v>-0.88012958963282939</c:v>
                </c:pt>
              </c:numCache>
            </c:numRef>
          </c:yVal>
          <c:smooth val="1"/>
          <c:extLst>
            <c:ext xmlns:c16="http://schemas.microsoft.com/office/drawing/2014/chart" uri="{C3380CC4-5D6E-409C-BE32-E72D297353CC}">
              <c16:uniqueId val="{00000000-9BA5-D042-8E36-29338E6E88EC}"/>
            </c:ext>
          </c:extLst>
        </c:ser>
        <c:ser>
          <c:idx val="1"/>
          <c:order val="1"/>
          <c:tx>
            <c:v>NBA</c:v>
          </c:tx>
          <c:spPr>
            <a:ln w="19050" cap="rnd">
              <a:solidFill>
                <a:schemeClr val="accent2"/>
              </a:solidFill>
              <a:round/>
            </a:ln>
            <a:effectLst/>
          </c:spPr>
          <c:marker>
            <c:symbol val="none"/>
          </c:marker>
          <c:xVal>
            <c:numRef>
              <c:f>Sheet1!$V$3:$V$52</c:f>
              <c:numCache>
                <c:formatCode>General</c:formatCode>
                <c:ptCount val="50"/>
                <c:pt idx="0">
                  <c:v>0</c:v>
                </c:pt>
                <c:pt idx="1">
                  <c:v>2.0007695267410544E-2</c:v>
                </c:pt>
                <c:pt idx="2">
                  <c:v>2.4866420057542128E-2</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numCache>
            </c:numRef>
          </c:xVal>
          <c:yVal>
            <c:numRef>
              <c:f>Sheet1!$Y$3:$Y$52</c:f>
              <c:numCache>
                <c:formatCode>General</c:formatCode>
                <c:ptCount val="50"/>
                <c:pt idx="0">
                  <c:v>4.1216702663786894E-2</c:v>
                </c:pt>
                <c:pt idx="1">
                  <c:v>4.0742676981601188E-2</c:v>
                </c:pt>
                <c:pt idx="2">
                  <c:v>4.0624627795845879E-2</c:v>
                </c:pt>
                <c:pt idx="3">
                  <c:v>4.0249280057595392E-2</c:v>
                </c:pt>
                <c:pt idx="4">
                  <c:v>3.9994695161229207E-2</c:v>
                </c:pt>
                <c:pt idx="5">
                  <c:v>3.9734693564940332E-2</c:v>
                </c:pt>
                <c:pt idx="6">
                  <c:v>3.9469100536473213E-2</c:v>
                </c:pt>
                <c:pt idx="7">
                  <c:v>3.9197733746517673E-2</c:v>
                </c:pt>
                <c:pt idx="8">
                  <c:v>3.892040285128838E-2</c:v>
                </c:pt>
                <c:pt idx="9">
                  <c:v>3.8636909047276215E-2</c:v>
                </c:pt>
                <c:pt idx="10">
                  <c:v>3.8347044595982885E-2</c:v>
                </c:pt>
                <c:pt idx="11">
                  <c:v>3.8050592316251061E-2</c:v>
                </c:pt>
                <c:pt idx="12">
                  <c:v>3.7747325041582881E-2</c:v>
                </c:pt>
                <c:pt idx="13">
                  <c:v>3.7437005039596835E-2</c:v>
                </c:pt>
                <c:pt idx="14">
                  <c:v>3.7119383390505231E-2</c:v>
                </c:pt>
                <c:pt idx="15">
                  <c:v>3.6794199321197159E-2</c:v>
                </c:pt>
                <c:pt idx="16">
                  <c:v>3.6461179491182875E-2</c:v>
                </c:pt>
                <c:pt idx="17">
                  <c:v>3.6120037226290189E-2</c:v>
                </c:pt>
                <c:pt idx="18">
                  <c:v>3.5770471695597682E-2</c:v>
                </c:pt>
                <c:pt idx="19">
                  <c:v>3.5412167026637867E-2</c:v>
                </c:pt>
                <c:pt idx="20">
                  <c:v>3.5044791353400592E-2</c:v>
                </c:pt>
                <c:pt idx="21">
                  <c:v>3.4667995791105945E-2</c:v>
                </c:pt>
                <c:pt idx="22">
                  <c:v>3.4281413331089354E-2</c:v>
                </c:pt>
                <c:pt idx="23">
                  <c:v>3.3884657648440758E-2</c:v>
                </c:pt>
                <c:pt idx="24">
                  <c:v>3.3477321814254862E-2</c:v>
                </c:pt>
                <c:pt idx="25">
                  <c:v>3.3058976903469345E-2</c:v>
                </c:pt>
                <c:pt idx="26">
                  <c:v>3.2629170488278743E-2</c:v>
                </c:pt>
                <c:pt idx="27">
                  <c:v>3.2187425005999519E-2</c:v>
                </c:pt>
                <c:pt idx="28">
                  <c:v>3.17332359890082E-2</c:v>
                </c:pt>
                <c:pt idx="29">
                  <c:v>3.1266070142959991E-2</c:v>
                </c:pt>
                <c:pt idx="30">
                  <c:v>3.0785363257895888E-2</c:v>
                </c:pt>
                <c:pt idx="31">
                  <c:v>3.0290517935035784E-2</c:v>
                </c:pt>
                <c:pt idx="32">
                  <c:v>2.9780901110000747E-2</c:v>
                </c:pt>
                <c:pt idx="33">
                  <c:v>2.9255841350873744E-2</c:v>
                </c:pt>
                <c:pt idx="34">
                  <c:v>2.8714625906850529E-2</c:v>
                </c:pt>
                <c:pt idx="35">
                  <c:v>2.8156497480201582E-2</c:v>
                </c:pt>
                <c:pt idx="36">
                  <c:v>2.7580650690801879E-2</c:v>
                </c:pt>
                <c:pt idx="37">
                  <c:v>2.6986228198518314E-2</c:v>
                </c:pt>
                <c:pt idx="38">
                  <c:v>2.6372316444192662E-2</c:v>
                </c:pt>
                <c:pt idx="39">
                  <c:v>2.5737940964722823E-2</c:v>
                </c:pt>
                <c:pt idx="40">
                  <c:v>2.5082061231711635E-2</c:v>
                </c:pt>
                <c:pt idx="41">
                  <c:v>2.440356495618282E-2</c:v>
                </c:pt>
                <c:pt idx="42">
                  <c:v>2.3701261793793341E-2</c:v>
                </c:pt>
                <c:pt idx="43">
                  <c:v>2.2973876375604236E-2</c:v>
                </c:pt>
                <c:pt idx="44">
                  <c:v>2.2220040578571899E-2</c:v>
                </c:pt>
                <c:pt idx="45">
                  <c:v>2.1438284937205024E-2</c:v>
                </c:pt>
                <c:pt idx="46">
                  <c:v>2.0627029082956383E-2</c:v>
                </c:pt>
                <c:pt idx="47">
                  <c:v>1.9784571080467411E-2</c:v>
                </c:pt>
                <c:pt idx="48">
                  <c:v>1.890907550925338E-2</c:v>
                </c:pt>
                <c:pt idx="49">
                  <c:v>1.7998560115190784E-2</c:v>
                </c:pt>
              </c:numCache>
            </c:numRef>
          </c:yVal>
          <c:smooth val="1"/>
          <c:extLst>
            <c:ext xmlns:c16="http://schemas.microsoft.com/office/drawing/2014/chart" uri="{C3380CC4-5D6E-409C-BE32-E72D297353CC}">
              <c16:uniqueId val="{00000001-9BA5-D042-8E36-29338E6E88EC}"/>
            </c:ext>
          </c:extLst>
        </c:ser>
        <c:ser>
          <c:idx val="2"/>
          <c:order val="2"/>
          <c:tx>
            <c:v>NT</c:v>
          </c:tx>
          <c:spPr>
            <a:ln w="19050" cap="rnd">
              <a:solidFill>
                <a:schemeClr val="accent3"/>
              </a:solidFill>
              <a:round/>
            </a:ln>
            <a:effectLst/>
          </c:spPr>
          <c:marker>
            <c:symbol val="none"/>
          </c:marker>
          <c:xVal>
            <c:numRef>
              <c:f>Sheet1!$V$3:$V$52</c:f>
              <c:numCache>
                <c:formatCode>General</c:formatCode>
                <c:ptCount val="50"/>
                <c:pt idx="0">
                  <c:v>0</c:v>
                </c:pt>
                <c:pt idx="1">
                  <c:v>2.0007695267410544E-2</c:v>
                </c:pt>
                <c:pt idx="2">
                  <c:v>2.4866420057542128E-2</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numCache>
            </c:numRef>
          </c:xVal>
          <c:yVal>
            <c:numRef>
              <c:f>Sheet1!$Z$3:$Z$52</c:f>
              <c:numCache>
                <c:formatCode>General</c:formatCode>
                <c:ptCount val="50"/>
                <c:pt idx="0">
                  <c:v>3.8156947444204461E-2</c:v>
                </c:pt>
                <c:pt idx="1">
                  <c:v>3.640048018773339E-2</c:v>
                </c:pt>
                <c:pt idx="2">
                  <c:v>3.5963057623461775E-2</c:v>
                </c:pt>
                <c:pt idx="3">
                  <c:v>3.45722342212623E-2</c:v>
                </c:pt>
                <c:pt idx="4">
                  <c:v>3.3628888636277519E-2</c:v>
                </c:pt>
                <c:pt idx="5">
                  <c:v>3.2665471868633486E-2</c:v>
                </c:pt>
                <c:pt idx="6">
                  <c:v>3.1681336460825063E-2</c:v>
                </c:pt>
                <c:pt idx="7">
                  <c:v>3.0675806805020817E-2</c:v>
                </c:pt>
                <c:pt idx="8">
                  <c:v>2.9648177596341748E-2</c:v>
                </c:pt>
                <c:pt idx="9">
                  <c:v>2.8597712183025356E-2</c:v>
                </c:pt>
                <c:pt idx="10">
                  <c:v>2.7523640805364784E-2</c:v>
                </c:pt>
                <c:pt idx="11">
                  <c:v>2.6425158714575559E-2</c:v>
                </c:pt>
                <c:pt idx="12">
                  <c:v>2.5301424161929112E-2</c:v>
                </c:pt>
                <c:pt idx="13">
                  <c:v>2.4151556247593218E-2</c:v>
                </c:pt>
                <c:pt idx="14">
                  <c:v>2.2974632617625883E-2</c:v>
                </c:pt>
                <c:pt idx="15">
                  <c:v>2.1769686996468852E-2</c:v>
                </c:pt>
                <c:pt idx="16">
                  <c:v>2.0535706541067074E-2</c:v>
                </c:pt>
                <c:pt idx="17">
                  <c:v>1.9271629001387208E-2</c:v>
                </c:pt>
                <c:pt idx="18">
                  <c:v>1.7976339670604129E-2</c:v>
                </c:pt>
                <c:pt idx="19">
                  <c:v>1.6648668106551474E-2</c:v>
                </c:pt>
                <c:pt idx="20">
                  <c:v>1.5287384604168378E-2</c:v>
                </c:pt>
                <c:pt idx="21">
                  <c:v>1.3891196396595966E-2</c:v>
                </c:pt>
                <c:pt idx="22">
                  <c:v>1.2458743560255442E-2</c:v>
                </c:pt>
                <c:pt idx="23">
                  <c:v>1.0988594596642795E-2</c:v>
                </c:pt>
                <c:pt idx="24">
                  <c:v>9.4792416606671506E-3</c:v>
                </c:pt>
                <c:pt idx="25">
                  <c:v>7.929095402097559E-3</c:v>
                </c:pt>
                <c:pt idx="26">
                  <c:v>6.3364793830192204E-3</c:v>
                </c:pt>
                <c:pt idx="27">
                  <c:v>4.6996240300775892E-3</c:v>
                </c:pt>
                <c:pt idx="28">
                  <c:v>3.0166600756446537E-3</c:v>
                </c:pt>
                <c:pt idx="29">
                  <c:v>1.2856114367993411E-3</c:v>
                </c:pt>
                <c:pt idx="30">
                  <c:v>-4.9561252491105308E-4</c:v>
                </c:pt>
                <c:pt idx="31">
                  <c:v>-2.3292254266717529E-3</c:v>
                </c:pt>
                <c:pt idx="32">
                  <c:v>-4.2175730419178499E-3</c:v>
                </c:pt>
                <c:pt idx="33">
                  <c:v>-6.1631433121713966E-3</c:v>
                </c:pt>
                <c:pt idx="34">
                  <c:v>-8.1685772830481212E-3</c:v>
                </c:pt>
                <c:pt idx="35">
                  <c:v>-1.0236681065514759E-2</c:v>
                </c:pt>
                <c:pt idx="36">
                  <c:v>-1.2370438936313666E-2</c:v>
                </c:pt>
                <c:pt idx="37">
                  <c:v>-1.4573027706170609E-2</c:v>
                </c:pt>
                <c:pt idx="38">
                  <c:v>-1.6847832501268759E-2</c:v>
                </c:pt>
                <c:pt idx="39">
                  <c:v>-1.9198464122870174E-2</c:v>
                </c:pt>
                <c:pt idx="40">
                  <c:v>-2.1628778172322474E-2</c:v>
                </c:pt>
                <c:pt idx="41">
                  <c:v>-2.414289615451453E-2</c:v>
                </c:pt>
                <c:pt idx="42">
                  <c:v>-2.6745228802748405E-2</c:v>
                </c:pt>
                <c:pt idx="43">
                  <c:v>-2.9440501902704922E-2</c:v>
                </c:pt>
                <c:pt idx="44">
                  <c:v>-3.2233784933568946E-2</c:v>
                </c:pt>
                <c:pt idx="45">
                  <c:v>-3.5130522891502008E-2</c:v>
                </c:pt>
                <c:pt idx="46">
                  <c:v>-3.8136571715772165E-2</c:v>
                </c:pt>
                <c:pt idx="47">
                  <c:v>-4.125823780251426E-2</c:v>
                </c:pt>
                <c:pt idx="48">
                  <c:v>-4.450232216716779E-2</c:v>
                </c:pt>
                <c:pt idx="49">
                  <c:v>-4.7876169906407487E-2</c:v>
                </c:pt>
              </c:numCache>
            </c:numRef>
          </c:yVal>
          <c:smooth val="1"/>
          <c:extLst>
            <c:ext xmlns:c16="http://schemas.microsoft.com/office/drawing/2014/chart" uri="{C3380CC4-5D6E-409C-BE32-E72D297353CC}">
              <c16:uniqueId val="{00000002-9BA5-D042-8E36-29338E6E88EC}"/>
            </c:ext>
          </c:extLst>
        </c:ser>
        <c:dLbls>
          <c:showLegendKey val="0"/>
          <c:showVal val="0"/>
          <c:showCatName val="0"/>
          <c:showSerName val="0"/>
          <c:showPercent val="0"/>
          <c:showBubbleSize val="0"/>
        </c:dLbls>
        <c:axId val="719302495"/>
        <c:axId val="746311183"/>
      </c:scatterChart>
      <c:valAx>
        <c:axId val="719302495"/>
        <c:scaling>
          <c:orientation val="minMax"/>
          <c:max val="0.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a:t>CVS Probability Threshold</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46311183"/>
        <c:crosses val="autoZero"/>
        <c:crossBetween val="midCat"/>
      </c:valAx>
      <c:valAx>
        <c:axId val="746311183"/>
        <c:scaling>
          <c:orientation val="minMax"/>
          <c:min val="-5.000000000000001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a:t>Net Benefit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9302495"/>
        <c:crosses val="autoZero"/>
        <c:crossBetween val="midCat"/>
      </c:valAx>
      <c:spPr>
        <a:noFill/>
        <a:ln>
          <a:noFill/>
        </a:ln>
        <a:effectLst/>
      </c:spPr>
    </c:plotArea>
    <c:legend>
      <c:legendPos val="r"/>
      <c:layout>
        <c:manualLayout>
          <c:xMode val="edge"/>
          <c:yMode val="edge"/>
          <c:x val="0.58320808708721339"/>
          <c:y val="0.13678333197826709"/>
          <c:w val="0.13407916443913276"/>
          <c:h val="0.1623408070707188"/>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948668054424201"/>
          <c:y val="2.9816513761467899E-2"/>
          <c:w val="0.77084864391951002"/>
          <c:h val="0.86159033446507305"/>
        </c:manualLayout>
      </c:layout>
      <c:scatterChart>
        <c:scatterStyle val="lineMarker"/>
        <c:varyColors val="0"/>
        <c:ser>
          <c:idx val="1"/>
          <c:order val="0"/>
          <c:spPr>
            <a:ln w="15875">
              <a:solidFill>
                <a:schemeClr val="tx1"/>
              </a:solidFill>
            </a:ln>
          </c:spPr>
          <c:marker>
            <c:symbol val="square"/>
            <c:size val="9"/>
            <c:spPr>
              <a:noFill/>
              <a:ln>
                <a:noFill/>
              </a:ln>
            </c:spPr>
          </c:marker>
          <c:xVal>
            <c:numRef>
              <c:f>NLSTCalOverSimp!$B$13:$B$14</c:f>
              <c:numCache>
                <c:formatCode>General</c:formatCode>
                <c:ptCount val="2"/>
                <c:pt idx="0">
                  <c:v>0</c:v>
                </c:pt>
                <c:pt idx="1">
                  <c:v>0.05</c:v>
                </c:pt>
              </c:numCache>
            </c:numRef>
          </c:xVal>
          <c:yVal>
            <c:numRef>
              <c:f>NLSTCalOverSimp!$C$13:$C$14</c:f>
              <c:numCache>
                <c:formatCode>General</c:formatCode>
                <c:ptCount val="2"/>
                <c:pt idx="0">
                  <c:v>0</c:v>
                </c:pt>
                <c:pt idx="1">
                  <c:v>0.05</c:v>
                </c:pt>
              </c:numCache>
            </c:numRef>
          </c:yVal>
          <c:smooth val="0"/>
          <c:extLst>
            <c:ext xmlns:c16="http://schemas.microsoft.com/office/drawing/2014/chart" uri="{C3380CC4-5D6E-409C-BE32-E72D297353CC}">
              <c16:uniqueId val="{00000000-35A6-294E-9981-2AF5347BAD6E}"/>
            </c:ext>
          </c:extLst>
        </c:ser>
        <c:ser>
          <c:idx val="2"/>
          <c:order val="1"/>
          <c:tx>
            <c:v>External Validation</c:v>
          </c:tx>
          <c:spPr>
            <a:ln w="47625">
              <a:noFill/>
            </a:ln>
          </c:spPr>
          <c:marker>
            <c:symbol val="triangle"/>
            <c:size val="11"/>
          </c:marker>
          <c:xVal>
            <c:numRef>
              <c:f>NLSTCalOverSimp!$D$5:$D$9</c:f>
              <c:numCache>
                <c:formatCode>0.00%</c:formatCode>
                <c:ptCount val="5"/>
                <c:pt idx="0">
                  <c:v>3.3384800783309486E-2</c:v>
                </c:pt>
                <c:pt idx="1">
                  <c:v>1.5685019206145966E-2</c:v>
                </c:pt>
                <c:pt idx="2">
                  <c:v>1.0186789184303683E-2</c:v>
                </c:pt>
                <c:pt idx="3">
                  <c:v>6.948105746780146E-3</c:v>
                </c:pt>
                <c:pt idx="4">
                  <c:v>3.8788883030805152E-3</c:v>
                </c:pt>
              </c:numCache>
            </c:numRef>
          </c:xVal>
          <c:yVal>
            <c:numRef>
              <c:f>NLSTCalOverSimp!$F$42:$F$46</c:f>
              <c:numCache>
                <c:formatCode>0.00%</c:formatCode>
                <c:ptCount val="5"/>
                <c:pt idx="0">
                  <c:v>4.5322217811300781E-2</c:v>
                </c:pt>
                <c:pt idx="1">
                  <c:v>1.9518327378589388E-2</c:v>
                </c:pt>
                <c:pt idx="2">
                  <c:v>1.3232764324467381E-2</c:v>
                </c:pt>
                <c:pt idx="3">
                  <c:v>4.6314675135635834E-3</c:v>
                </c:pt>
                <c:pt idx="4">
                  <c:v>1.9849146486701072E-3</c:v>
                </c:pt>
              </c:numCache>
            </c:numRef>
          </c:yVal>
          <c:smooth val="0"/>
          <c:extLst>
            <c:ext xmlns:c16="http://schemas.microsoft.com/office/drawing/2014/chart" uri="{C3380CC4-5D6E-409C-BE32-E72D297353CC}">
              <c16:uniqueId val="{00000001-35A6-294E-9981-2AF5347BAD6E}"/>
            </c:ext>
          </c:extLst>
        </c:ser>
        <c:dLbls>
          <c:showLegendKey val="0"/>
          <c:showVal val="0"/>
          <c:showCatName val="0"/>
          <c:showSerName val="0"/>
          <c:showPercent val="0"/>
          <c:showBubbleSize val="0"/>
        </c:dLbls>
        <c:axId val="2139730200"/>
        <c:axId val="-2104748024"/>
      </c:scatterChart>
      <c:valAx>
        <c:axId val="2139730200"/>
        <c:scaling>
          <c:orientation val="minMax"/>
          <c:max val="0.05"/>
        </c:scaling>
        <c:delete val="0"/>
        <c:axPos val="b"/>
        <c:title>
          <c:tx>
            <c:rich>
              <a:bodyPr/>
              <a:lstStyle/>
              <a:p>
                <a:pPr>
                  <a:defRPr sz="1400"/>
                </a:pPr>
                <a:r>
                  <a:rPr lang="en-US" sz="1400"/>
                  <a:t>Predicted Risk</a:t>
                </a:r>
              </a:p>
            </c:rich>
          </c:tx>
          <c:overlay val="0"/>
        </c:title>
        <c:numFmt formatCode="General" sourceLinked="1"/>
        <c:majorTickMark val="out"/>
        <c:minorTickMark val="none"/>
        <c:tickLblPos val="nextTo"/>
        <c:txPr>
          <a:bodyPr/>
          <a:lstStyle/>
          <a:p>
            <a:pPr>
              <a:defRPr sz="1200"/>
            </a:pPr>
            <a:endParaRPr lang="en-US"/>
          </a:p>
        </c:txPr>
        <c:crossAx val="-2104748024"/>
        <c:crosses val="autoZero"/>
        <c:crossBetween val="midCat"/>
      </c:valAx>
      <c:valAx>
        <c:axId val="-2104748024"/>
        <c:scaling>
          <c:orientation val="minMax"/>
          <c:max val="0.05"/>
        </c:scaling>
        <c:delete val="0"/>
        <c:axPos val="l"/>
        <c:title>
          <c:tx>
            <c:rich>
              <a:bodyPr rot="0" vert="wordArtVert"/>
              <a:lstStyle/>
              <a:p>
                <a:pPr>
                  <a:defRPr sz="1400" baseline="0"/>
                </a:pPr>
                <a:r>
                  <a:rPr lang="en-US" sz="1400" baseline="0"/>
                  <a:t>Observed Risk</a:t>
                </a:r>
              </a:p>
            </c:rich>
          </c:tx>
          <c:overlay val="0"/>
        </c:title>
        <c:numFmt formatCode="General" sourceLinked="1"/>
        <c:majorTickMark val="out"/>
        <c:minorTickMark val="none"/>
        <c:tickLblPos val="nextTo"/>
        <c:txPr>
          <a:bodyPr/>
          <a:lstStyle/>
          <a:p>
            <a:pPr>
              <a:defRPr sz="1200" baseline="0"/>
            </a:pPr>
            <a:endParaRPr lang="en-US"/>
          </a:p>
        </c:txPr>
        <c:crossAx val="2139730200"/>
        <c:crosses val="autoZero"/>
        <c:crossBetween val="midCat"/>
      </c:valAx>
      <c:spPr>
        <a:ln>
          <a:solidFill>
            <a:schemeClr val="tx1"/>
          </a:solidFill>
        </a:ln>
      </c:spPr>
    </c:plotArea>
    <c:legend>
      <c:legendPos val="l"/>
      <c:legendEntry>
        <c:idx val="0"/>
        <c:delete val="1"/>
      </c:legendEntry>
      <c:layout>
        <c:manualLayout>
          <c:xMode val="edge"/>
          <c:yMode val="edge"/>
          <c:x val="0.28160919540229901"/>
          <c:y val="0.176320161814636"/>
          <c:w val="0.20535674420007799"/>
          <c:h val="0.19323105540706501"/>
        </c:manualLayout>
      </c:layout>
      <c:overlay val="0"/>
      <c:txPr>
        <a:bodyPr/>
        <a:lstStyle/>
        <a:p>
          <a:pPr>
            <a:defRPr sz="14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25400" cap="rnd">
              <a:noFill/>
              <a:round/>
            </a:ln>
            <a:effectLst/>
          </c:spPr>
          <c:marker>
            <c:symbol val="triangle"/>
            <c:size val="9"/>
            <c:spPr>
              <a:solidFill>
                <a:srgbClr val="92D050"/>
              </a:solidFill>
              <a:ln w="9525">
                <a:solidFill>
                  <a:srgbClr val="00B050"/>
                </a:solidFill>
              </a:ln>
              <a:effectLst/>
            </c:spPr>
          </c:marker>
          <c:xVal>
            <c:numRef>
              <c:f>NLST!$D$12:$D$16</c:f>
              <c:numCache>
                <c:formatCode>0.0</c:formatCode>
                <c:ptCount val="5"/>
                <c:pt idx="0">
                  <c:v>45.322217811300781</c:v>
                </c:pt>
                <c:pt idx="1">
                  <c:v>19.518327378589387</c:v>
                </c:pt>
                <c:pt idx="2">
                  <c:v>13.23276432446738</c:v>
                </c:pt>
                <c:pt idx="3">
                  <c:v>4.6314675135635834</c:v>
                </c:pt>
                <c:pt idx="4">
                  <c:v>1.9849146486701073</c:v>
                </c:pt>
              </c:numCache>
            </c:numRef>
          </c:xVal>
          <c:yVal>
            <c:numRef>
              <c:f>NLST!$E$12:$E$16</c:f>
              <c:numCache>
                <c:formatCode>0.0</c:formatCode>
                <c:ptCount val="5"/>
                <c:pt idx="0">
                  <c:v>11.222745316952633</c:v>
                </c:pt>
                <c:pt idx="1">
                  <c:v>5.7810296744117426</c:v>
                </c:pt>
                <c:pt idx="2">
                  <c:v>4.8932535757646374</c:v>
                </c:pt>
                <c:pt idx="3">
                  <c:v>-1.959869586248093</c:v>
                </c:pt>
                <c:pt idx="4">
                  <c:v>-1.8058359199424778</c:v>
                </c:pt>
              </c:numCache>
            </c:numRef>
          </c:yVal>
          <c:smooth val="0"/>
          <c:extLst>
            <c:ext xmlns:c16="http://schemas.microsoft.com/office/drawing/2014/chart" uri="{C3380CC4-5D6E-409C-BE32-E72D297353CC}">
              <c16:uniqueId val="{00000000-A14F-402B-8013-6CD4E9AE37D0}"/>
            </c:ext>
          </c:extLst>
        </c:ser>
        <c:dLbls>
          <c:showLegendKey val="0"/>
          <c:showVal val="0"/>
          <c:showCatName val="0"/>
          <c:showSerName val="0"/>
          <c:showPercent val="0"/>
          <c:showBubbleSize val="0"/>
        </c:dLbls>
        <c:axId val="515354384"/>
        <c:axId val="515346184"/>
      </c:scatterChart>
      <c:valAx>
        <c:axId val="5153543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Observed Lung Cancer 5-year mortality (/1000)</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5346184"/>
        <c:crosses val="autoZero"/>
        <c:crossBetween val="midCat"/>
      </c:valAx>
      <c:valAx>
        <c:axId val="515346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Predicted - Observed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535438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NLST Validation </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NLST!$E$51:$E$56</c:f>
              <c:numCache>
                <c:formatCode>0.00%</c:formatCode>
                <c:ptCount val="6"/>
                <c:pt idx="0" formatCode="General">
                  <c:v>0</c:v>
                </c:pt>
                <c:pt idx="1">
                  <c:v>0.19422533315385654</c:v>
                </c:pt>
                <c:pt idx="2">
                  <c:v>0.3937003634405708</c:v>
                </c:pt>
                <c:pt idx="3">
                  <c:v>0.59445416610580171</c:v>
                </c:pt>
                <c:pt idx="4">
                  <c:v>0.79695786781531841</c:v>
                </c:pt>
                <c:pt idx="5">
                  <c:v>1</c:v>
                </c:pt>
              </c:numCache>
            </c:numRef>
          </c:xVal>
          <c:yVal>
            <c:numRef>
              <c:f>NLST!$D$51:$D$56</c:f>
              <c:numCache>
                <c:formatCode>0.00%</c:formatCode>
                <c:ptCount val="6"/>
                <c:pt idx="0" formatCode="General">
                  <c:v>0</c:v>
                </c:pt>
                <c:pt idx="1">
                  <c:v>0.53515625</c:v>
                </c:pt>
                <c:pt idx="2">
                  <c:v>0.765625</c:v>
                </c:pt>
                <c:pt idx="3">
                  <c:v>0.921875</c:v>
                </c:pt>
                <c:pt idx="4">
                  <c:v>0.9765625</c:v>
                </c:pt>
                <c:pt idx="5">
                  <c:v>1</c:v>
                </c:pt>
              </c:numCache>
            </c:numRef>
          </c:yVal>
          <c:smooth val="0"/>
          <c:extLst>
            <c:ext xmlns:c16="http://schemas.microsoft.com/office/drawing/2014/chart" uri="{C3380CC4-5D6E-409C-BE32-E72D297353CC}">
              <c16:uniqueId val="{00000000-F254-B445-8644-E036DA9B5FC8}"/>
            </c:ext>
          </c:extLst>
        </c:ser>
        <c:dLbls>
          <c:showLegendKey val="0"/>
          <c:showVal val="0"/>
          <c:showCatName val="0"/>
          <c:showSerName val="0"/>
          <c:showPercent val="0"/>
          <c:showBubbleSize val="0"/>
        </c:dLbls>
        <c:axId val="840532655"/>
        <c:axId val="840656511"/>
      </c:scatterChart>
      <c:valAx>
        <c:axId val="840532655"/>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1 - Specificity</a:t>
                </a:r>
              </a:p>
            </c:rich>
          </c:tx>
          <c:layout>
            <c:manualLayout>
              <c:xMode val="edge"/>
              <c:yMode val="edge"/>
              <c:x val="0.42632910716668887"/>
              <c:y val="0.9347928994082840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857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40656511"/>
        <c:crosses val="autoZero"/>
        <c:crossBetween val="midCat"/>
      </c:valAx>
      <c:valAx>
        <c:axId val="840656511"/>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Sensitivity</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40532655"/>
        <c:crosses val="autoZero"/>
        <c:crossBetween val="midCat"/>
      </c:valAx>
      <c:spPr>
        <a:solidFill>
          <a:srgbClr val="FFFFFF"/>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325429491768003E-2"/>
          <c:y val="1.7492711370262402E-2"/>
          <c:w val="0.72143313051777602"/>
          <c:h val="0.92419825072886297"/>
        </c:manualLayout>
      </c:layout>
      <c:scatterChart>
        <c:scatterStyle val="lineMarker"/>
        <c:varyColors val="0"/>
        <c:ser>
          <c:idx val="0"/>
          <c:order val="0"/>
          <c:tx>
            <c:strRef>
              <c:f>Sheet1!$I$25</c:f>
              <c:strCache>
                <c:ptCount val="1"/>
                <c:pt idx="0">
                  <c:v>Treat All</c:v>
                </c:pt>
              </c:strCache>
            </c:strRef>
          </c:tx>
          <c:marker>
            <c:symbol val="none"/>
          </c:marker>
          <c:dPt>
            <c:idx val="4"/>
            <c:marker>
              <c:symbol val="diamond"/>
              <c:size val="7"/>
            </c:marker>
            <c:bubble3D val="0"/>
            <c:extLst>
              <c:ext xmlns:c16="http://schemas.microsoft.com/office/drawing/2014/chart" uri="{C3380CC4-5D6E-409C-BE32-E72D297353CC}">
                <c16:uniqueId val="{00000000-526B-41E5-9BCC-3F6F35F802BA}"/>
              </c:ext>
            </c:extLst>
          </c:dPt>
          <c:xVal>
            <c:numRef>
              <c:f>Sheet1!$C$27:$C$36</c:f>
              <c:numCache>
                <c:formatCode>0.00%</c:formatCode>
                <c:ptCount val="10"/>
                <c:pt idx="0">
                  <c:v>9.9900099900100008E-4</c:v>
                </c:pt>
                <c:pt idx="1">
                  <c:v>1.4E-3</c:v>
                </c:pt>
                <c:pt idx="2">
                  <c:v>4.0000000000000001E-3</c:v>
                </c:pt>
                <c:pt idx="3">
                  <c:v>7.4999999999999997E-3</c:v>
                </c:pt>
                <c:pt idx="4" formatCode="0%">
                  <c:v>0.01</c:v>
                </c:pt>
                <c:pt idx="5">
                  <c:v>1.7500000000000002E-2</c:v>
                </c:pt>
                <c:pt idx="6">
                  <c:v>0.02</c:v>
                </c:pt>
                <c:pt idx="7">
                  <c:v>0.03</c:v>
                </c:pt>
                <c:pt idx="8">
                  <c:v>0.04</c:v>
                </c:pt>
                <c:pt idx="9" formatCode="0%">
                  <c:v>0.05</c:v>
                </c:pt>
              </c:numCache>
            </c:numRef>
          </c:xVal>
          <c:yVal>
            <c:numRef>
              <c:f>Sheet1!$I$27:$I$36</c:f>
              <c:numCache>
                <c:formatCode>0.0</c:formatCode>
                <c:ptCount val="10"/>
                <c:pt idx="0">
                  <c:v>15.63065704405353</c:v>
                </c:pt>
                <c:pt idx="1">
                  <c:v>15.23537252258409</c:v>
                </c:pt>
                <c:pt idx="2">
                  <c:v>12.664701808285621</c:v>
                </c:pt>
                <c:pt idx="3">
                  <c:v>9.1829148625213843</c:v>
                </c:pt>
                <c:pt idx="4">
                  <c:v>6.6808515162146174</c:v>
                </c:pt>
                <c:pt idx="5">
                  <c:v>-0.90173740350893195</c:v>
                </c:pt>
                <c:pt idx="6">
                  <c:v>-3.4550581621913539</c:v>
                </c:pt>
                <c:pt idx="7">
                  <c:v>-13.79995566901807</c:v>
                </c:pt>
                <c:pt idx="8">
                  <c:v>-24.360371873903681</c:v>
                </c:pt>
                <c:pt idx="9">
                  <c:v>-35.143112630471101</c:v>
                </c:pt>
              </c:numCache>
            </c:numRef>
          </c:yVal>
          <c:smooth val="0"/>
          <c:extLst>
            <c:ext xmlns:c16="http://schemas.microsoft.com/office/drawing/2014/chart" uri="{C3380CC4-5D6E-409C-BE32-E72D297353CC}">
              <c16:uniqueId val="{00000001-526B-41E5-9BCC-3F6F35F802BA}"/>
            </c:ext>
          </c:extLst>
        </c:ser>
        <c:ser>
          <c:idx val="1"/>
          <c:order val="1"/>
          <c:tx>
            <c:strRef>
              <c:f>Sheet1!$H$25</c:f>
              <c:strCache>
                <c:ptCount val="1"/>
                <c:pt idx="0">
                  <c:v>Risk Model</c:v>
                </c:pt>
              </c:strCache>
            </c:strRef>
          </c:tx>
          <c:marker>
            <c:symbol val="none"/>
          </c:marker>
          <c:dPt>
            <c:idx val="4"/>
            <c:marker>
              <c:symbol val="square"/>
              <c:size val="7"/>
            </c:marker>
            <c:bubble3D val="0"/>
            <c:extLst>
              <c:ext xmlns:c16="http://schemas.microsoft.com/office/drawing/2014/chart" uri="{C3380CC4-5D6E-409C-BE32-E72D297353CC}">
                <c16:uniqueId val="{00000002-526B-41E5-9BCC-3F6F35F802BA}"/>
              </c:ext>
            </c:extLst>
          </c:dPt>
          <c:xVal>
            <c:numRef>
              <c:f>Sheet1!$C$27:$C$36</c:f>
              <c:numCache>
                <c:formatCode>0.00%</c:formatCode>
                <c:ptCount val="10"/>
                <c:pt idx="0">
                  <c:v>9.9900099900100008E-4</c:v>
                </c:pt>
                <c:pt idx="1">
                  <c:v>1.4E-3</c:v>
                </c:pt>
                <c:pt idx="2">
                  <c:v>4.0000000000000001E-3</c:v>
                </c:pt>
                <c:pt idx="3">
                  <c:v>7.4999999999999997E-3</c:v>
                </c:pt>
                <c:pt idx="4" formatCode="0%">
                  <c:v>0.01</c:v>
                </c:pt>
                <c:pt idx="5">
                  <c:v>1.7500000000000002E-2</c:v>
                </c:pt>
                <c:pt idx="6">
                  <c:v>0.02</c:v>
                </c:pt>
                <c:pt idx="7">
                  <c:v>0.03</c:v>
                </c:pt>
                <c:pt idx="8">
                  <c:v>0.04</c:v>
                </c:pt>
                <c:pt idx="9" formatCode="0%">
                  <c:v>0.05</c:v>
                </c:pt>
              </c:numCache>
            </c:numRef>
          </c:xVal>
          <c:yVal>
            <c:numRef>
              <c:f>Sheet1!$H$27:$H$36</c:f>
              <c:numCache>
                <c:formatCode>0.0</c:formatCode>
                <c:ptCount val="10"/>
                <c:pt idx="0">
                  <c:v>15.63065704405353</c:v>
                </c:pt>
                <c:pt idx="1">
                  <c:v>15.23537252258409</c:v>
                </c:pt>
                <c:pt idx="2">
                  <c:v>12.668626694418631</c:v>
                </c:pt>
                <c:pt idx="3">
                  <c:v>9.8862048736445001</c:v>
                </c:pt>
                <c:pt idx="4">
                  <c:v>8.1942565027815348</c:v>
                </c:pt>
                <c:pt idx="5">
                  <c:v>5.0544351745686313</c:v>
                </c:pt>
                <c:pt idx="6">
                  <c:v>4.1362508016287247</c:v>
                </c:pt>
                <c:pt idx="7">
                  <c:v>2.1219970022335999</c:v>
                </c:pt>
                <c:pt idx="8">
                  <c:v>0</c:v>
                </c:pt>
                <c:pt idx="9">
                  <c:v>0</c:v>
                </c:pt>
              </c:numCache>
            </c:numRef>
          </c:yVal>
          <c:smooth val="0"/>
          <c:extLst>
            <c:ext xmlns:c16="http://schemas.microsoft.com/office/drawing/2014/chart" uri="{C3380CC4-5D6E-409C-BE32-E72D297353CC}">
              <c16:uniqueId val="{00000003-526B-41E5-9BCC-3F6F35F802BA}"/>
            </c:ext>
          </c:extLst>
        </c:ser>
        <c:dLbls>
          <c:showLegendKey val="0"/>
          <c:showVal val="0"/>
          <c:showCatName val="0"/>
          <c:showSerName val="0"/>
          <c:showPercent val="0"/>
          <c:showBubbleSize val="0"/>
        </c:dLbls>
        <c:axId val="-2132985160"/>
        <c:axId val="-2132989752"/>
      </c:scatterChart>
      <c:valAx>
        <c:axId val="-2132985160"/>
        <c:scaling>
          <c:orientation val="minMax"/>
          <c:max val="0.05"/>
        </c:scaling>
        <c:delete val="0"/>
        <c:axPos val="b"/>
        <c:title>
          <c:tx>
            <c:rich>
              <a:bodyPr/>
              <a:lstStyle/>
              <a:p>
                <a:pPr>
                  <a:defRPr sz="1200"/>
                </a:pPr>
                <a:r>
                  <a:rPr lang="en-US" sz="1200"/>
                  <a:t>Threshold</a:t>
                </a:r>
                <a:r>
                  <a:rPr lang="en-US" sz="1200" baseline="0"/>
                  <a:t> </a:t>
                </a:r>
                <a:r>
                  <a:rPr lang="en-US" sz="1200"/>
                  <a:t>Probability</a:t>
                </a:r>
              </a:p>
            </c:rich>
          </c:tx>
          <c:layout>
            <c:manualLayout>
              <c:xMode val="edge"/>
              <c:yMode val="edge"/>
              <c:x val="0.46635260081126201"/>
              <c:y val="0.71720116618075802"/>
            </c:manualLayout>
          </c:layout>
          <c:overlay val="0"/>
        </c:title>
        <c:numFmt formatCode="0.00%" sourceLinked="1"/>
        <c:majorTickMark val="out"/>
        <c:minorTickMark val="none"/>
        <c:tickLblPos val="nextTo"/>
        <c:crossAx val="-2132989752"/>
        <c:crosses val="autoZero"/>
        <c:crossBetween val="midCat"/>
      </c:valAx>
      <c:valAx>
        <c:axId val="-2132989752"/>
        <c:scaling>
          <c:orientation val="minMax"/>
          <c:min val="-10"/>
        </c:scaling>
        <c:delete val="0"/>
        <c:axPos val="l"/>
        <c:title>
          <c:tx>
            <c:rich>
              <a:bodyPr rot="-5400000" vert="horz"/>
              <a:lstStyle/>
              <a:p>
                <a:pPr>
                  <a:defRPr sz="1200"/>
                </a:pPr>
                <a:r>
                  <a:rPr lang="en-US" sz="1200"/>
                  <a:t>Net Benefit (x1000)</a:t>
                </a:r>
              </a:p>
            </c:rich>
          </c:tx>
          <c:layout>
            <c:manualLayout>
              <c:xMode val="edge"/>
              <c:yMode val="edge"/>
              <c:x val="1.8939393939393901E-3"/>
              <c:y val="0.43382291499276898"/>
            </c:manualLayout>
          </c:layout>
          <c:overlay val="0"/>
        </c:title>
        <c:numFmt formatCode="0.0" sourceLinked="1"/>
        <c:majorTickMark val="out"/>
        <c:minorTickMark val="none"/>
        <c:tickLblPos val="nextTo"/>
        <c:crossAx val="-2132985160"/>
        <c:crosses val="autoZero"/>
        <c:crossBetween val="midCat"/>
      </c:valAx>
    </c:plotArea>
    <c:legend>
      <c:legendPos val="r"/>
      <c:layout>
        <c:manualLayout>
          <c:xMode val="edge"/>
          <c:yMode val="edge"/>
          <c:x val="0.44357954545454498"/>
          <c:y val="0.281099377883887"/>
          <c:w val="0.21329933190169401"/>
          <c:h val="0.17344229930442401"/>
        </c:manualLayout>
      </c:layout>
      <c:overlay val="0"/>
      <c:txPr>
        <a:bodyPr/>
        <a:lstStyle/>
        <a:p>
          <a:pPr>
            <a:defRPr sz="180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01843832021"/>
          <c:y val="6.7685589519650605E-2"/>
          <c:w val="0.72968372703412099"/>
          <c:h val="0.76265884217303004"/>
        </c:manualLayout>
      </c:layout>
      <c:scatterChart>
        <c:scatterStyle val="lineMarker"/>
        <c:varyColors val="0"/>
        <c:ser>
          <c:idx val="0"/>
          <c:order val="0"/>
          <c:tx>
            <c:strRef>
              <c:f>Kharbanda!$H$1</c:f>
              <c:strCache>
                <c:ptCount val="1"/>
                <c:pt idx="0">
                  <c:v>Validation 2005</c:v>
                </c:pt>
              </c:strCache>
            </c:strRef>
          </c:tx>
          <c:spPr>
            <a:ln w="47625">
              <a:noFill/>
            </a:ln>
          </c:spPr>
          <c:xVal>
            <c:numRef>
              <c:f>Kharbanda!$G$3:$G$6</c:f>
              <c:numCache>
                <c:formatCode>0.0%</c:formatCode>
                <c:ptCount val="4"/>
                <c:pt idx="0">
                  <c:v>0.52961672473867605</c:v>
                </c:pt>
                <c:pt idx="1">
                  <c:v>0.10638297872340401</c:v>
                </c:pt>
                <c:pt idx="2">
                  <c:v>0</c:v>
                </c:pt>
                <c:pt idx="3">
                  <c:v>0</c:v>
                </c:pt>
              </c:numCache>
            </c:numRef>
          </c:xVal>
          <c:yVal>
            <c:numRef>
              <c:f>Kharbanda!$K$3:$K$6</c:f>
              <c:numCache>
                <c:formatCode>0.0%</c:formatCode>
                <c:ptCount val="4"/>
                <c:pt idx="0">
                  <c:v>0.44247787610619499</c:v>
                </c:pt>
                <c:pt idx="1">
                  <c:v>0.13043478260869601</c:v>
                </c:pt>
                <c:pt idx="2">
                  <c:v>9.0909090909090898E-2</c:v>
                </c:pt>
                <c:pt idx="3">
                  <c:v>0</c:v>
                </c:pt>
              </c:numCache>
            </c:numRef>
          </c:yVal>
          <c:smooth val="0"/>
          <c:extLst>
            <c:ext xmlns:c16="http://schemas.microsoft.com/office/drawing/2014/chart" uri="{C3380CC4-5D6E-409C-BE32-E72D297353CC}">
              <c16:uniqueId val="{00000000-C522-4698-957F-D70E419F3B0E}"/>
            </c:ext>
          </c:extLst>
        </c:ser>
        <c:ser>
          <c:idx val="1"/>
          <c:order val="1"/>
          <c:tx>
            <c:strRef>
              <c:f>Kharbanda!$L$1</c:f>
              <c:strCache>
                <c:ptCount val="1"/>
                <c:pt idx="0">
                  <c:v>Validation 2012</c:v>
                </c:pt>
              </c:strCache>
            </c:strRef>
          </c:tx>
          <c:spPr>
            <a:ln w="47625">
              <a:noFill/>
            </a:ln>
          </c:spPr>
          <c:xVal>
            <c:numRef>
              <c:f>Kharbanda!$G$3:$G$6</c:f>
              <c:numCache>
                <c:formatCode>0.0%</c:formatCode>
                <c:ptCount val="4"/>
                <c:pt idx="0">
                  <c:v>0.52961672473867605</c:v>
                </c:pt>
                <c:pt idx="1">
                  <c:v>0.10638297872340401</c:v>
                </c:pt>
                <c:pt idx="2">
                  <c:v>0</c:v>
                </c:pt>
                <c:pt idx="3">
                  <c:v>0</c:v>
                </c:pt>
              </c:numCache>
            </c:numRef>
          </c:xVal>
          <c:yVal>
            <c:numRef>
              <c:f>Kharbanda!$O$3:$O$6</c:f>
              <c:numCache>
                <c:formatCode>0.0%</c:formatCode>
                <c:ptCount val="4"/>
                <c:pt idx="0">
                  <c:v>0.55715218811234501</c:v>
                </c:pt>
                <c:pt idx="1">
                  <c:v>0.11888111888111901</c:v>
                </c:pt>
                <c:pt idx="2">
                  <c:v>4.2372881355932202E-2</c:v>
                </c:pt>
                <c:pt idx="3">
                  <c:v>8.1318681318681293E-2</c:v>
                </c:pt>
              </c:numCache>
            </c:numRef>
          </c:yVal>
          <c:smooth val="0"/>
          <c:extLst>
            <c:ext xmlns:c16="http://schemas.microsoft.com/office/drawing/2014/chart" uri="{C3380CC4-5D6E-409C-BE32-E72D297353CC}">
              <c16:uniqueId val="{00000001-C522-4698-957F-D70E419F3B0E}"/>
            </c:ext>
          </c:extLst>
        </c:ser>
        <c:ser>
          <c:idx val="2"/>
          <c:order val="2"/>
          <c:spPr>
            <a:ln w="25400">
              <a:solidFill>
                <a:schemeClr val="tx1"/>
              </a:solidFill>
            </a:ln>
          </c:spPr>
          <c:marker>
            <c:symbol val="none"/>
          </c:marker>
          <c:xVal>
            <c:numRef>
              <c:f>Kharbanda!$Q$2:$Q$3</c:f>
              <c:numCache>
                <c:formatCode>General</c:formatCode>
                <c:ptCount val="2"/>
                <c:pt idx="0">
                  <c:v>0</c:v>
                </c:pt>
                <c:pt idx="1">
                  <c:v>1</c:v>
                </c:pt>
              </c:numCache>
            </c:numRef>
          </c:xVal>
          <c:yVal>
            <c:numRef>
              <c:f>Kharbanda!$R$2:$R$3</c:f>
              <c:numCache>
                <c:formatCode>General</c:formatCode>
                <c:ptCount val="2"/>
                <c:pt idx="0">
                  <c:v>0</c:v>
                </c:pt>
                <c:pt idx="1">
                  <c:v>1</c:v>
                </c:pt>
              </c:numCache>
            </c:numRef>
          </c:yVal>
          <c:smooth val="0"/>
          <c:extLst>
            <c:ext xmlns:c16="http://schemas.microsoft.com/office/drawing/2014/chart" uri="{C3380CC4-5D6E-409C-BE32-E72D297353CC}">
              <c16:uniqueId val="{00000002-C522-4698-957F-D70E419F3B0E}"/>
            </c:ext>
          </c:extLst>
        </c:ser>
        <c:dLbls>
          <c:showLegendKey val="0"/>
          <c:showVal val="0"/>
          <c:showCatName val="0"/>
          <c:showSerName val="0"/>
          <c:showPercent val="0"/>
          <c:showBubbleSize val="0"/>
        </c:dLbls>
        <c:axId val="-2133137656"/>
        <c:axId val="-2133147240"/>
      </c:scatterChart>
      <c:valAx>
        <c:axId val="-2133137656"/>
        <c:scaling>
          <c:orientation val="minMax"/>
          <c:max val="1"/>
        </c:scaling>
        <c:delete val="0"/>
        <c:axPos val="b"/>
        <c:title>
          <c:tx>
            <c:rich>
              <a:bodyPr/>
              <a:lstStyle/>
              <a:p>
                <a:pPr>
                  <a:defRPr sz="1400"/>
                </a:pPr>
                <a:r>
                  <a:rPr lang="en-US" sz="1400" dirty="0"/>
                  <a:t>Predicted Risk</a:t>
                </a:r>
              </a:p>
            </c:rich>
          </c:tx>
          <c:layout>
            <c:manualLayout>
              <c:xMode val="edge"/>
              <c:yMode val="edge"/>
              <c:x val="0.41663495188101501"/>
              <c:y val="0.92216708760461497"/>
            </c:manualLayout>
          </c:layout>
          <c:overlay val="0"/>
        </c:title>
        <c:numFmt formatCode="0.0%" sourceLinked="1"/>
        <c:majorTickMark val="out"/>
        <c:minorTickMark val="none"/>
        <c:tickLblPos val="nextTo"/>
        <c:txPr>
          <a:bodyPr/>
          <a:lstStyle/>
          <a:p>
            <a:pPr>
              <a:defRPr sz="1200"/>
            </a:pPr>
            <a:endParaRPr lang="en-US"/>
          </a:p>
        </c:txPr>
        <c:crossAx val="-2133147240"/>
        <c:crosses val="autoZero"/>
        <c:crossBetween val="midCat"/>
      </c:valAx>
      <c:valAx>
        <c:axId val="-2133147240"/>
        <c:scaling>
          <c:orientation val="minMax"/>
          <c:max val="1"/>
        </c:scaling>
        <c:delete val="0"/>
        <c:axPos val="l"/>
        <c:title>
          <c:tx>
            <c:rich>
              <a:bodyPr rot="-5400000" vert="horz"/>
              <a:lstStyle/>
              <a:p>
                <a:pPr>
                  <a:defRPr sz="1600"/>
                </a:pPr>
                <a:r>
                  <a:rPr lang="en-US" sz="1600"/>
                  <a:t>Observed Risk</a:t>
                </a:r>
              </a:p>
            </c:rich>
          </c:tx>
          <c:overlay val="0"/>
        </c:title>
        <c:numFmt formatCode="0.0%" sourceLinked="1"/>
        <c:majorTickMark val="out"/>
        <c:minorTickMark val="none"/>
        <c:tickLblPos val="nextTo"/>
        <c:txPr>
          <a:bodyPr/>
          <a:lstStyle/>
          <a:p>
            <a:pPr>
              <a:defRPr sz="1200"/>
            </a:pPr>
            <a:endParaRPr lang="en-US"/>
          </a:p>
        </c:txPr>
        <c:crossAx val="-2133137656"/>
        <c:crosses val="autoZero"/>
        <c:crossBetween val="midCat"/>
      </c:valAx>
      <c:spPr>
        <a:ln>
          <a:solidFill>
            <a:schemeClr val="tx1"/>
          </a:solidFill>
        </a:ln>
      </c:spPr>
    </c:plotArea>
    <c:legend>
      <c:legendPos val="r"/>
      <c:legendEntry>
        <c:idx val="2"/>
        <c:delete val="1"/>
      </c:legendEntry>
      <c:layout>
        <c:manualLayout>
          <c:xMode val="edge"/>
          <c:yMode val="edge"/>
          <c:x val="0.60002585301837297"/>
          <c:y val="0.65038338548292796"/>
          <c:w val="0.26238307086614199"/>
          <c:h val="0.140462125640408"/>
        </c:manualLayout>
      </c:layout>
      <c:overlay val="0"/>
      <c:txPr>
        <a:bodyPr/>
        <a:lstStyle/>
        <a:p>
          <a:pPr>
            <a:defRPr sz="1100"/>
          </a:pPr>
          <a:endParaRPr lang="en-U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665663115639999"/>
          <c:y val="5.4945054945054903E-2"/>
          <c:w val="0.79918841027224496"/>
          <c:h val="0.80531889763779496"/>
        </c:manualLayout>
      </c:layout>
      <c:scatterChart>
        <c:scatterStyle val="lineMarker"/>
        <c:varyColors val="0"/>
        <c:ser>
          <c:idx val="0"/>
          <c:order val="0"/>
          <c:tx>
            <c:strRef>
              <c:f>Kharbanda!$H$1</c:f>
              <c:strCache>
                <c:ptCount val="1"/>
                <c:pt idx="0">
                  <c:v>Validation 2005</c:v>
                </c:pt>
              </c:strCache>
            </c:strRef>
          </c:tx>
          <c:xVal>
            <c:numRef>
              <c:f>Kharbanda!$W$1:$W$5</c:f>
              <c:numCache>
                <c:formatCode>0%</c:formatCode>
                <c:ptCount val="5"/>
                <c:pt idx="0" formatCode="General">
                  <c:v>0</c:v>
                </c:pt>
                <c:pt idx="1">
                  <c:v>0.51639344262295095</c:v>
                </c:pt>
                <c:pt idx="2">
                  <c:v>0.68032786885245899</c:v>
                </c:pt>
                <c:pt idx="3">
                  <c:v>0.76229508196721296</c:v>
                </c:pt>
                <c:pt idx="4">
                  <c:v>1</c:v>
                </c:pt>
              </c:numCache>
            </c:numRef>
          </c:xVal>
          <c:yVal>
            <c:numRef>
              <c:f>Kharbanda!$V$1:$V$5</c:f>
              <c:numCache>
                <c:formatCode>0%</c:formatCode>
                <c:ptCount val="5"/>
                <c:pt idx="0" formatCode="General">
                  <c:v>0</c:v>
                </c:pt>
                <c:pt idx="1">
                  <c:v>0.92592592592592604</c:v>
                </c:pt>
                <c:pt idx="2">
                  <c:v>0.98148148148148096</c:v>
                </c:pt>
                <c:pt idx="3">
                  <c:v>1</c:v>
                </c:pt>
                <c:pt idx="4">
                  <c:v>1</c:v>
                </c:pt>
              </c:numCache>
            </c:numRef>
          </c:yVal>
          <c:smooth val="0"/>
          <c:extLst>
            <c:ext xmlns:c16="http://schemas.microsoft.com/office/drawing/2014/chart" uri="{C3380CC4-5D6E-409C-BE32-E72D297353CC}">
              <c16:uniqueId val="{00000000-4CE2-4F71-AA67-71D9CFA413D7}"/>
            </c:ext>
          </c:extLst>
        </c:ser>
        <c:ser>
          <c:idx val="1"/>
          <c:order val="1"/>
          <c:tx>
            <c:strRef>
              <c:f>Kharbanda!$L$1</c:f>
              <c:strCache>
                <c:ptCount val="1"/>
                <c:pt idx="0">
                  <c:v>Validation 2012</c:v>
                </c:pt>
              </c:strCache>
            </c:strRef>
          </c:tx>
          <c:xVal>
            <c:numRef>
              <c:f>Kharbanda!$AB$1:$AB$5</c:f>
              <c:numCache>
                <c:formatCode>0%</c:formatCode>
                <c:ptCount val="5"/>
                <c:pt idx="0" formatCode="General">
                  <c:v>0</c:v>
                </c:pt>
                <c:pt idx="1">
                  <c:v>0.464065708418891</c:v>
                </c:pt>
                <c:pt idx="2">
                  <c:v>0.63655030800821299</c:v>
                </c:pt>
                <c:pt idx="3">
                  <c:v>0.71389459274469502</c:v>
                </c:pt>
                <c:pt idx="4">
                  <c:v>1</c:v>
                </c:pt>
              </c:numCache>
            </c:numRef>
          </c:xVal>
          <c:yVal>
            <c:numRef>
              <c:f>Kharbanda!$AA$1:$AA$5</c:f>
              <c:numCache>
                <c:formatCode>0%</c:formatCode>
                <c:ptCount val="5"/>
                <c:pt idx="0" formatCode="General">
                  <c:v>0</c:v>
                </c:pt>
                <c:pt idx="1">
                  <c:v>0.91819160387513499</c:v>
                </c:pt>
                <c:pt idx="2">
                  <c:v>0.95479009687836403</c:v>
                </c:pt>
                <c:pt idx="3">
                  <c:v>0.96017222820236803</c:v>
                </c:pt>
                <c:pt idx="4">
                  <c:v>1</c:v>
                </c:pt>
              </c:numCache>
            </c:numRef>
          </c:yVal>
          <c:smooth val="0"/>
          <c:extLst>
            <c:ext xmlns:c16="http://schemas.microsoft.com/office/drawing/2014/chart" uri="{C3380CC4-5D6E-409C-BE32-E72D297353CC}">
              <c16:uniqueId val="{00000001-4CE2-4F71-AA67-71D9CFA413D7}"/>
            </c:ext>
          </c:extLst>
        </c:ser>
        <c:dLbls>
          <c:showLegendKey val="0"/>
          <c:showVal val="0"/>
          <c:showCatName val="0"/>
          <c:showSerName val="0"/>
          <c:showPercent val="0"/>
          <c:showBubbleSize val="0"/>
        </c:dLbls>
        <c:axId val="-2133197336"/>
        <c:axId val="-2133221336"/>
      </c:scatterChart>
      <c:valAx>
        <c:axId val="-2133197336"/>
        <c:scaling>
          <c:orientation val="minMax"/>
          <c:max val="1"/>
        </c:scaling>
        <c:delete val="0"/>
        <c:axPos val="b"/>
        <c:title>
          <c:tx>
            <c:rich>
              <a:bodyPr/>
              <a:lstStyle/>
              <a:p>
                <a:pPr>
                  <a:defRPr sz="1200"/>
                </a:pPr>
                <a:r>
                  <a:rPr lang="en-US" sz="1200"/>
                  <a:t>1 - Specificity</a:t>
                </a:r>
              </a:p>
            </c:rich>
          </c:tx>
          <c:layout>
            <c:manualLayout>
              <c:xMode val="edge"/>
              <c:yMode val="edge"/>
              <c:x val="0.41979574457581498"/>
              <c:y val="0.96703296703296704"/>
            </c:manualLayout>
          </c:layout>
          <c:overlay val="0"/>
        </c:title>
        <c:numFmt formatCode="General" sourceLinked="1"/>
        <c:majorTickMark val="out"/>
        <c:minorTickMark val="none"/>
        <c:tickLblPos val="nextTo"/>
        <c:crossAx val="-2133221336"/>
        <c:crosses val="autoZero"/>
        <c:crossBetween val="midCat"/>
      </c:valAx>
      <c:valAx>
        <c:axId val="-2133221336"/>
        <c:scaling>
          <c:orientation val="minMax"/>
          <c:max val="1"/>
        </c:scaling>
        <c:delete val="0"/>
        <c:axPos val="l"/>
        <c:title>
          <c:tx>
            <c:rich>
              <a:bodyPr rot="-5400000" vert="horz"/>
              <a:lstStyle/>
              <a:p>
                <a:pPr>
                  <a:defRPr sz="1200"/>
                </a:pPr>
                <a:r>
                  <a:rPr lang="en-US" sz="1200"/>
                  <a:t>Sensitivity</a:t>
                </a:r>
              </a:p>
            </c:rich>
          </c:tx>
          <c:overlay val="0"/>
        </c:title>
        <c:numFmt formatCode="General" sourceLinked="1"/>
        <c:majorTickMark val="out"/>
        <c:minorTickMark val="none"/>
        <c:tickLblPos val="nextTo"/>
        <c:crossAx val="-2133197336"/>
        <c:crosses val="autoZero"/>
        <c:crossBetween val="midCat"/>
      </c:valAx>
      <c:spPr>
        <a:ln>
          <a:solidFill>
            <a:schemeClr val="tx1"/>
          </a:solidFill>
        </a:ln>
      </c:spPr>
    </c:plotArea>
    <c:legend>
      <c:legendPos val="r"/>
      <c:layout>
        <c:manualLayout>
          <c:xMode val="edge"/>
          <c:yMode val="edge"/>
          <c:x val="0.51097178683385602"/>
          <c:y val="0.62509249805312805"/>
          <c:w val="0.34797797334156799"/>
          <c:h val="0.14138824954573001"/>
        </c:manualLayout>
      </c:layout>
      <c:overlay val="0"/>
      <c:spPr>
        <a:solidFill>
          <a:schemeClr val="bg1"/>
        </a:solidFill>
      </c:spPr>
      <c:txPr>
        <a:bodyPr/>
        <a:lstStyle/>
        <a:p>
          <a:pPr algn="r">
            <a:defRPr sz="1100"/>
          </a:pPr>
          <a:endParaRPr lang="en-US"/>
        </a:p>
      </c:txPr>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202755" name="Rectangle 3"/>
          <p:cNvSpPr>
            <a:spLocks noGrp="1" noChangeArrowheads="1"/>
          </p:cNvSpPr>
          <p:nvPr>
            <p:ph type="dt" sz="quarter" idx="1"/>
          </p:nvPr>
        </p:nvSpPr>
        <p:spPr bwMode="auto">
          <a:xfrm>
            <a:off x="3935413"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algn="r" defTabSz="930275" eaLnBrk="1" hangingPunct="1">
              <a:defRPr sz="1200">
                <a:latin typeface="Arial" charset="0"/>
                <a:ea typeface="+mn-ea"/>
                <a:cs typeface="+mn-cs"/>
              </a:defRPr>
            </a:lvl1pPr>
          </a:lstStyle>
          <a:p>
            <a:pPr>
              <a:defRPr/>
            </a:pPr>
            <a:endParaRPr lang="en-US"/>
          </a:p>
        </p:txBody>
      </p:sp>
      <p:sp>
        <p:nvSpPr>
          <p:cNvPr id="202756" name="Rectangle 4"/>
          <p:cNvSpPr>
            <a:spLocks noGrp="1" noChangeArrowheads="1"/>
          </p:cNvSpPr>
          <p:nvPr>
            <p:ph type="ftr" sz="quarter" idx="2"/>
          </p:nvPr>
        </p:nvSpPr>
        <p:spPr bwMode="auto">
          <a:xfrm>
            <a:off x="0"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202757" name="Rectangle 5"/>
          <p:cNvSpPr>
            <a:spLocks noGrp="1" noChangeArrowheads="1"/>
          </p:cNvSpPr>
          <p:nvPr>
            <p:ph type="sldNum" sz="quarter" idx="3"/>
          </p:nvPr>
        </p:nvSpPr>
        <p:spPr bwMode="auto">
          <a:xfrm>
            <a:off x="3935413"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algn="r" defTabSz="930275" eaLnBrk="1" hangingPunct="1">
              <a:defRPr sz="1200">
                <a:latin typeface="Arial" charset="0"/>
              </a:defRPr>
            </a:lvl1pPr>
          </a:lstStyle>
          <a:p>
            <a:pPr>
              <a:defRPr/>
            </a:pPr>
            <a:fld id="{F3949B48-3251-4B49-B632-5FB9F3BA471F}" type="slidenum">
              <a:rPr lang="en-US"/>
              <a:pPr>
                <a:defRPr/>
              </a:pPr>
              <a:t>‹#›</a:t>
            </a:fld>
            <a:endParaRPr lang="en-US"/>
          </a:p>
        </p:txBody>
      </p:sp>
    </p:spTree>
    <p:extLst>
      <p:ext uri="{BB962C8B-B14F-4D97-AF65-F5344CB8AC3E}">
        <p14:creationId xmlns:p14="http://schemas.microsoft.com/office/powerpoint/2010/main" val="3508931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0"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191491" name="Rectangle 3"/>
          <p:cNvSpPr>
            <a:spLocks noGrp="1" noChangeArrowheads="1"/>
          </p:cNvSpPr>
          <p:nvPr>
            <p:ph type="dt" idx="1"/>
          </p:nvPr>
        </p:nvSpPr>
        <p:spPr bwMode="auto">
          <a:xfrm>
            <a:off x="3935413"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algn="r" defTabSz="930275" eaLnBrk="1" hangingPunct="1">
              <a:defRPr sz="1200">
                <a:latin typeface="Arial" charset="0"/>
                <a:ea typeface="+mn-ea"/>
                <a:cs typeface="+mn-cs"/>
              </a:defRPr>
            </a:lvl1pPr>
          </a:lstStyle>
          <a:p>
            <a:pPr>
              <a:defRPr/>
            </a:pPr>
            <a:endParaRPr lang="en-US"/>
          </a:p>
        </p:txBody>
      </p:sp>
      <p:sp>
        <p:nvSpPr>
          <p:cNvPr id="128004" name="Rectangle 4"/>
          <p:cNvSpPr>
            <a:spLocks noGrp="1" noRot="1" noChangeAspect="1" noChangeArrowheads="1" noTextEdit="1"/>
          </p:cNvSpPr>
          <p:nvPr>
            <p:ph type="sldImg" idx="2"/>
          </p:nvPr>
        </p:nvSpPr>
        <p:spPr bwMode="auto">
          <a:xfrm>
            <a:off x="1143000" y="698500"/>
            <a:ext cx="4660900" cy="34956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1493" name="Rectangle 5"/>
          <p:cNvSpPr>
            <a:spLocks noGrp="1" noChangeArrowheads="1"/>
          </p:cNvSpPr>
          <p:nvPr>
            <p:ph type="body" sz="quarter" idx="3"/>
          </p:nvPr>
        </p:nvSpPr>
        <p:spPr bwMode="auto">
          <a:xfrm>
            <a:off x="695325" y="4427538"/>
            <a:ext cx="5556250" cy="4195762"/>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1494" name="Rectangle 6"/>
          <p:cNvSpPr>
            <a:spLocks noGrp="1" noChangeArrowheads="1"/>
          </p:cNvSpPr>
          <p:nvPr>
            <p:ph type="ftr" sz="quarter" idx="4"/>
          </p:nvPr>
        </p:nvSpPr>
        <p:spPr bwMode="auto">
          <a:xfrm>
            <a:off x="0"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191495" name="Rectangle 7"/>
          <p:cNvSpPr>
            <a:spLocks noGrp="1" noChangeArrowheads="1"/>
          </p:cNvSpPr>
          <p:nvPr>
            <p:ph type="sldNum" sz="quarter" idx="5"/>
          </p:nvPr>
        </p:nvSpPr>
        <p:spPr bwMode="auto">
          <a:xfrm>
            <a:off x="3935413"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algn="r" defTabSz="930275" eaLnBrk="1" hangingPunct="1">
              <a:defRPr sz="1200">
                <a:latin typeface="Arial" charset="0"/>
              </a:defRPr>
            </a:lvl1pPr>
          </a:lstStyle>
          <a:p>
            <a:pPr>
              <a:defRPr/>
            </a:pPr>
            <a:fld id="{8718408D-8456-394C-B3AF-D2A6073BA1DE}" type="slidenum">
              <a:rPr lang="en-US"/>
              <a:pPr>
                <a:defRPr/>
              </a:pPr>
              <a:t>‹#›</a:t>
            </a:fld>
            <a:endParaRPr lang="en-US"/>
          </a:p>
        </p:txBody>
      </p:sp>
    </p:spTree>
    <p:extLst>
      <p:ext uri="{BB962C8B-B14F-4D97-AF65-F5344CB8AC3E}">
        <p14:creationId xmlns:p14="http://schemas.microsoft.com/office/powerpoint/2010/main" val="393242425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1</a:t>
            </a:fld>
            <a:endParaRPr lang="en-US"/>
          </a:p>
        </p:txBody>
      </p:sp>
    </p:spTree>
    <p:extLst>
      <p:ext uri="{BB962C8B-B14F-4D97-AF65-F5344CB8AC3E}">
        <p14:creationId xmlns:p14="http://schemas.microsoft.com/office/powerpoint/2010/main" val="3018464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10</a:t>
            </a:fld>
            <a:endParaRPr lang="en-US"/>
          </a:p>
        </p:txBody>
      </p:sp>
    </p:spTree>
    <p:extLst>
      <p:ext uri="{BB962C8B-B14F-4D97-AF65-F5344CB8AC3E}">
        <p14:creationId xmlns:p14="http://schemas.microsoft.com/office/powerpoint/2010/main" val="285944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DAAFA00-708D-4A4F-AF14-E3EC2A60EA26}" type="slidenum">
              <a:rPr lang="en-US" sz="1200">
                <a:latin typeface="Arial" charset="0"/>
              </a:rPr>
              <a:pPr/>
              <a:t>11</a:t>
            </a:fld>
            <a:endParaRPr lang="en-US" sz="1200">
              <a:latin typeface="Arial" charset="0"/>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927100" y="4427538"/>
            <a:ext cx="5092700" cy="41957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a:p>
            <a:pPr eaLnBrk="1" hangingPunct="1"/>
            <a:r>
              <a:rPr lang="en-US" dirty="0">
                <a:ea typeface="MS PGothic" charset="0"/>
              </a:rPr>
              <a:t>Not to be discussed.  For reference.</a:t>
            </a:r>
          </a:p>
        </p:txBody>
      </p:sp>
    </p:spTree>
    <p:extLst>
      <p:ext uri="{BB962C8B-B14F-4D97-AF65-F5344CB8AC3E}">
        <p14:creationId xmlns:p14="http://schemas.microsoft.com/office/powerpoint/2010/main" val="354687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ln/>
        </p:spPr>
      </p:sp>
      <p:sp>
        <p:nvSpPr>
          <p:cNvPr id="17613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rPr>
              <a:t>(SD of Group Errors)^2 + (Mean Bias)^2 = Mean-Squared Group Error = “Calibration Error”</a:t>
            </a:r>
          </a:p>
          <a:p>
            <a:r>
              <a:rPr lang="en-US" dirty="0">
                <a:ea typeface="MS PGothic" charset="0"/>
              </a:rPr>
              <a:t>“Calibration Error” + “Refinement Loss” = Brier Score</a:t>
            </a:r>
          </a:p>
          <a:p>
            <a:r>
              <a:rPr lang="en-US" dirty="0">
                <a:ea typeface="MS PGothic" charset="0"/>
              </a:rPr>
              <a:t>These numbers are always &lt; 1 and 0 is perfect.  They are usually very small.  I prefer using the SQRT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13</a:t>
            </a:fld>
            <a:endParaRPr lang="en-US"/>
          </a:p>
        </p:txBody>
      </p:sp>
    </p:spTree>
    <p:extLst>
      <p:ext uri="{BB962C8B-B14F-4D97-AF65-F5344CB8AC3E}">
        <p14:creationId xmlns:p14="http://schemas.microsoft.com/office/powerpoint/2010/main" val="944050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
        <p:nvSpPr>
          <p:cNvPr id="4915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F1361CD6-F226-6347-B653-96A54A6B7486}" type="slidenum">
              <a:rPr lang="en-US" sz="1200">
                <a:latin typeface="Arial" charset="0"/>
              </a:rPr>
              <a:pPr/>
              <a:t>15</a:t>
            </a:fld>
            <a:endParaRPr lang="en-US" sz="12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ea typeface="ＭＳ Ｐゴシック" charset="0"/>
              </a:rPr>
              <a:t>Many oversimplifications in this example.  Made NT dichotomous and considered only trisomy 21.  In fact, you do CVS to identify any chromosomal abnormality,, not just trisomy 21.  Different chromosomal abnormalities do different things to NT.</a:t>
            </a:r>
          </a:p>
          <a:p>
            <a:pPr eaLnBrk="1" hangingPunct="1"/>
            <a:endParaRPr lang="en-US" dirty="0">
              <a:ea typeface="ＭＳ Ｐゴシック" charset="0"/>
            </a:endParaRPr>
          </a:p>
        </p:txBody>
      </p:sp>
      <p:sp>
        <p:nvSpPr>
          <p:cNvPr id="5325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709A01A8-0A4A-2549-B880-F90498565250}" type="slidenum">
              <a:rPr lang="en-US" sz="1200">
                <a:latin typeface="Arial" charset="0"/>
              </a:rPr>
              <a:pPr/>
              <a:t>18</a:t>
            </a:fld>
            <a:endParaRPr lang="en-US"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
        <p:nvSpPr>
          <p:cNvPr id="5529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468DF1FD-9396-E045-B23A-9E2C8BD1141F}" type="slidenum">
              <a:rPr lang="en-US" sz="1200">
                <a:latin typeface="Arial" charset="0"/>
              </a:rPr>
              <a:pPr/>
              <a:t>19</a:t>
            </a:fld>
            <a:endParaRPr lang="en-US"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b="1" dirty="0">
              <a:ea typeface="ＭＳ Ｐゴシック" charset="0"/>
            </a:endParaRPr>
          </a:p>
        </p:txBody>
      </p:sp>
      <p:sp>
        <p:nvSpPr>
          <p:cNvPr id="5837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BA57DDF1-EA40-2A41-864A-1B00FB5716F8}" type="slidenum">
              <a:rPr lang="en-US" sz="1200">
                <a:latin typeface="Arial" charset="0"/>
              </a:rPr>
              <a:pPr/>
              <a:t>21</a:t>
            </a:fld>
            <a:endParaRPr lang="en-US" sz="12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
        <p:nvSpPr>
          <p:cNvPr id="6349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FDCC763B-81BF-C84F-8819-AEAAFE84062A}" type="slidenum">
              <a:rPr lang="en-US" sz="1200">
                <a:latin typeface="Arial" charset="0"/>
              </a:rPr>
              <a:pPr/>
              <a:t>25</a:t>
            </a:fld>
            <a:endParaRPr lang="en-US" sz="12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
        <p:nvSpPr>
          <p:cNvPr id="686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27B08F26-FDA6-5A43-AEB8-46573C1B0A93}" type="slidenum">
              <a:rPr lang="en-US" sz="1200">
                <a:latin typeface="Arial" charset="0"/>
              </a:rPr>
              <a:pPr/>
              <a:t>29</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2</a:t>
            </a:fld>
            <a:endParaRPr lang="en-US"/>
          </a:p>
        </p:txBody>
      </p:sp>
    </p:spTree>
    <p:extLst>
      <p:ext uri="{BB962C8B-B14F-4D97-AF65-F5344CB8AC3E}">
        <p14:creationId xmlns:p14="http://schemas.microsoft.com/office/powerpoint/2010/main" val="1364187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
        <p:nvSpPr>
          <p:cNvPr id="7168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CF233B78-86BD-0D45-90FE-FA0FE1B3A844}" type="slidenum">
              <a:rPr lang="en-US" sz="1200">
                <a:latin typeface="Arial" charset="0"/>
              </a:rPr>
              <a:pPr/>
              <a:t>31</a:t>
            </a:fld>
            <a:endParaRPr lang="en-US" sz="120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charset="0"/>
              </a:rPr>
              <a:t>8-8 (d)</a:t>
            </a:r>
          </a:p>
        </p:txBody>
      </p:sp>
      <p:sp>
        <p:nvSpPr>
          <p:cNvPr id="737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693039B2-7D00-7D47-8955-1F71C5F1196F}" type="slidenum">
              <a:rPr lang="en-US" sz="1200">
                <a:latin typeface="Arial" charset="0"/>
              </a:rPr>
              <a:pPr/>
              <a:t>32</a:t>
            </a:fld>
            <a:endParaRPr lang="en-US" sz="120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charset="0"/>
              </a:rPr>
              <a:t>Among D- fetuses, NBA+ increases the odds of NT+ by a factor of 0.075/0.02 = 3.25. </a:t>
            </a:r>
          </a:p>
          <a:p>
            <a:pPr eaLnBrk="1" hangingPunct="1"/>
            <a:endParaRPr lang="en-US" dirty="0">
              <a:ea typeface="ＭＳ Ｐゴシック" charset="0"/>
            </a:endParaRPr>
          </a:p>
          <a:p>
            <a:pPr eaLnBrk="1" hangingPunct="1"/>
            <a:r>
              <a:rPr lang="en-US" dirty="0">
                <a:ea typeface="ＭＳ Ｐゴシック" charset="0"/>
              </a:rPr>
              <a:t>Odds(NT+|NBA+&amp;D-) = Odds(NT+|D-) * 3.25</a:t>
            </a:r>
          </a:p>
          <a:p>
            <a:pPr eaLnBrk="1" hangingPunct="1"/>
            <a:endParaRPr lang="en-US" dirty="0">
              <a:ea typeface="ＭＳ Ｐゴシック" charset="0"/>
            </a:endParaRPr>
          </a:p>
          <a:p>
            <a:pPr eaLnBrk="1" hangingPunct="1"/>
            <a:r>
              <a:rPr lang="en-US" dirty="0">
                <a:ea typeface="ＭＳ Ｐゴシック" charset="0"/>
              </a:rPr>
              <a:t> They are not independent.</a:t>
            </a:r>
          </a:p>
          <a:p>
            <a:pPr eaLnBrk="1" hangingPunct="1"/>
            <a:endParaRPr lang="en-US" dirty="0">
              <a:ea typeface="ＭＳ Ｐゴシック" charset="0"/>
            </a:endParaRPr>
          </a:p>
          <a:p>
            <a:pPr eaLnBrk="1" hangingPunct="1"/>
            <a:endParaRPr lang="en-US" dirty="0">
              <a:ea typeface="ＭＳ Ｐゴシック" charset="0"/>
            </a:endParaRPr>
          </a:p>
        </p:txBody>
      </p:sp>
      <p:sp>
        <p:nvSpPr>
          <p:cNvPr id="737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693039B2-7D00-7D47-8955-1F71C5F1196F}" type="slidenum">
              <a:rPr lang="en-US" sz="1200">
                <a:latin typeface="Arial" charset="0"/>
              </a:rPr>
              <a:pPr/>
              <a:t>33</a:t>
            </a:fld>
            <a:endParaRPr lang="en-US" sz="120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Arial" charset="0"/>
                <a:ea typeface="MS PGothic" pitchFamily="34" charset="-128"/>
                <a:cs typeface="MS PGothic" charset="0"/>
              </a:rPr>
              <a:t>If conditional independence, Odds(NT+|NBA+&amp;D-) = Odds(NT+|D-), but Odds(NT+|NBA+&amp;D-) = Odds(NT+|D-)*3.25</a:t>
            </a:r>
            <a:endParaRPr lang="en-US" dirty="0">
              <a:ea typeface="ＭＳ Ｐゴシック" charset="0"/>
            </a:endParaRPr>
          </a:p>
        </p:txBody>
      </p:sp>
      <p:sp>
        <p:nvSpPr>
          <p:cNvPr id="737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693039B2-7D00-7D47-8955-1F71C5F1196F}" type="slidenum">
              <a:rPr lang="en-US" sz="1200">
                <a:latin typeface="Arial" charset="0"/>
              </a:rPr>
              <a:pPr/>
              <a:t>34</a:t>
            </a:fld>
            <a:endParaRPr lang="en-US" sz="120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a:ln/>
        </p:spPr>
      </p:sp>
      <p:sp>
        <p:nvSpPr>
          <p:cNvPr id="7680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
        <p:nvSpPr>
          <p:cNvPr id="7680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8DC7E23D-43DF-7E4B-86EF-D5970E37FFDC}" type="slidenum">
              <a:rPr lang="en-US" sz="1200">
                <a:latin typeface="Arial" charset="0"/>
              </a:rPr>
              <a:pPr/>
              <a:t>36</a:t>
            </a:fld>
            <a:endParaRPr lang="en-US" sz="120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a:ln/>
        </p:spPr>
      </p:sp>
      <p:sp>
        <p:nvSpPr>
          <p:cNvPr id="7885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ea typeface="ＭＳ Ｐゴシック" charset="0"/>
              </a:rPr>
              <a:t>Many oversimplifications in this example.  Made NT dichotomous and considered only trisomy 21.  In fact, you do CVS to identify any chromosomal abnormality,, not just trisomy 21.  Different chromosomal abnormalities do different things to NT and NBA.</a:t>
            </a:r>
          </a:p>
        </p:txBody>
      </p:sp>
      <p:sp>
        <p:nvSpPr>
          <p:cNvPr id="7885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EE4C2521-DB7C-CE4F-9813-8C46A9491F6E}" type="slidenum">
              <a:rPr lang="en-US" sz="1200">
                <a:latin typeface="Arial" charset="0"/>
              </a:rPr>
              <a:pPr/>
              <a:t>37</a:t>
            </a:fld>
            <a:endParaRPr lang="en-US" sz="120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dirty="0">
                <a:latin typeface="Tahoma" charset="0"/>
                <a:ea typeface="ＭＳ Ｐゴシック" charset="0"/>
              </a:rPr>
              <a:t>“Naïve Bayes” is assuming that tests are conditionally independent, so that you can multiply LRs.</a:t>
            </a:r>
            <a:endParaRPr lang="en-US" dirty="0">
              <a:ea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rPr>
              <a:t>8-7 (a)</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rPr>
              <a:t>8-7 (b)</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rPr>
              <a:t>The “Curse of Dimensionality”.  Common dimension reduction techniques from Machine Learning (Principal Components Analysis, Factor Analysis)  do not appear to be appropriate to apply in this context.</a:t>
            </a:r>
          </a:p>
        </p:txBody>
      </p:sp>
      <p:sp>
        <p:nvSpPr>
          <p:cNvPr id="942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5FB642CF-602E-3343-9AE5-EB2C692E3200}" type="slidenum">
              <a:rPr lang="en-US" sz="1200">
                <a:latin typeface="Arial" charset="0"/>
              </a:rPr>
              <a:pPr/>
              <a:t>48</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DAAFA00-708D-4A4F-AF14-E3EC2A60EA26}" type="slidenum">
              <a:rPr lang="en-US" sz="1200">
                <a:latin typeface="Arial" charset="0"/>
              </a:rPr>
              <a:pPr/>
              <a:t>3</a:t>
            </a:fld>
            <a:endParaRPr lang="en-US" sz="1200">
              <a:latin typeface="Arial" charset="0"/>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927100" y="4427538"/>
            <a:ext cx="5092700" cy="41957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ea typeface="MS PGothic" charset="0"/>
              </a:rPr>
              <a:t>TN: A couple of examples might help make these parameters more concrete. We predict r= 50% risk in everyone.  The actual risk is 0%.  The error, absolute error and mean error are all 0.5, but the Brier score is 0.25.  If the actual risk were 1, the error would be -0.5, but the other parameters would stay the same.  </a:t>
            </a:r>
          </a:p>
          <a:p>
            <a:pPr eaLnBrk="1" hangingPunct="1"/>
            <a:endParaRPr lang="en-US" dirty="0">
              <a:ea typeface="MS PGothic" charset="0"/>
            </a:endParaRPr>
          </a:p>
          <a:p>
            <a:pPr eaLnBrk="1" hangingPunct="1"/>
            <a:r>
              <a:rPr lang="en-US" dirty="0">
                <a:ea typeface="MS PGothic" charset="0"/>
              </a:rPr>
              <a:t>Now suppose that we predict 50% in everyone and the outcome occurs in 50%.  So actually we are perfectly calibrated with zero discrimination.  The errors will be 0.5 and -0.5 with equal frequency.  The Mean Error = Bias will be zero.  But the mean absolute error will be 0.5 and the Brier score will be 0.25.   In fact, if our prediction is 50%, the MAE can be no worse than 0.5 and the Brier score can be no worse than 0.25.</a:t>
            </a:r>
          </a:p>
          <a:p>
            <a:pPr eaLnBrk="1" hangingPunct="1"/>
            <a:endParaRPr lang="en-US" dirty="0">
              <a:ea typeface="MS PGothic" charset="0"/>
            </a:endParaRPr>
          </a:p>
          <a:p>
            <a:pPr eaLnBrk="1" hangingPunct="1"/>
            <a:r>
              <a:rPr lang="en-US" dirty="0">
                <a:ea typeface="MS PGothic" charset="0"/>
              </a:rPr>
              <a:t>Now suppose we predict r=0 in everyone and the event happens 50% of the time.  The mean error will =1 when the event happens and 0 when it does not, so the mean error and MAE will be 0.5.  The Brier score will be 0.5.</a:t>
            </a:r>
          </a:p>
          <a:p>
            <a:pPr eaLnBrk="1" hangingPunct="1"/>
            <a:r>
              <a:rPr lang="en-US" dirty="0">
                <a:ea typeface="MS PGothic" charset="0"/>
              </a:rPr>
              <a:t>MAK: Good idea.  The 50% risk in everyone, perfectly calibrated, no discrimination, gives rise to a calibration error = 0 and a refinement lost = 0.25.  This is how decomposing the Brier Score into Calibration Error and Refinement Loss separates calibration from discrimination.  But I would prefer to use the square root of all of these quantities.  So then SQRT(Brier) = 0.5. SQRT(Calibration Error) = 0. SQRT(Refinement Loss) = 0.5  </a:t>
            </a:r>
          </a:p>
        </p:txBody>
      </p:sp>
    </p:spTree>
    <p:extLst>
      <p:ext uri="{BB962C8B-B14F-4D97-AF65-F5344CB8AC3E}">
        <p14:creationId xmlns:p14="http://schemas.microsoft.com/office/powerpoint/2010/main" val="972384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Recall Net Benefit is always (TP – (C/B)*FP.)/N .     NBA has both more TP (229 vs 212) and fewer FP (129 vs 478), so it is always preferred to NBA.</a:t>
            </a:r>
          </a:p>
          <a:p>
            <a:endParaRPr lang="en-US" dirty="0"/>
          </a:p>
          <a:p>
            <a:r>
              <a:rPr lang="en-US" dirty="0"/>
              <a:t>If treatment threshold is 20% C/B = ¼, then you would not treat initially.  NT+ </a:t>
            </a:r>
            <a:r>
              <a:rPr lang="en-US" dirty="0">
                <a:sym typeface="Wingdings" pitchFamily="2" charset="2"/>
              </a:rPr>
              <a:t> Treat. NT-  No treat.   NB = [212 - ¼(478)5556 = 0.0167 (For NBA was 0.035.)</a:t>
            </a:r>
          </a:p>
          <a:p>
            <a:endParaRPr lang="en-US" dirty="0"/>
          </a:p>
          <a:p>
            <a:r>
              <a:rPr lang="en-US" dirty="0"/>
              <a:t>If treatment threshold is 4.8% C/B = 1/20, then you would treat initially.  NT+ </a:t>
            </a:r>
            <a:r>
              <a:rPr lang="en-US" dirty="0">
                <a:sym typeface="Wingdings" pitchFamily="2" charset="2"/>
              </a:rPr>
              <a:t> Treat. NT-  No treat.   NB(Treat all)  = [333 -  (1/20)(5233) ]/ 5556 = 0.013. NB = [212 - 1/20(478)]/5556 = 0.034 (for NBA was 0.040).  Diff = 0.021 (with NBA was 0.027)</a:t>
            </a:r>
          </a:p>
          <a:p>
            <a:endParaRPr lang="en-US" dirty="0">
              <a:sym typeface="Wingdings" pitchFamily="2" charset="2"/>
            </a:endParaRPr>
          </a:p>
          <a:p>
            <a:r>
              <a:rPr lang="en-US" dirty="0">
                <a:sym typeface="Wingdings" pitchFamily="2" charset="2"/>
              </a:rPr>
              <a:t>At both treatment thresholds NBA is better than NT.  This will be the case at any treatment threshold where NBA and changes the default decision.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49</a:t>
            </a:fld>
            <a:endParaRPr lang="en-US"/>
          </a:p>
        </p:txBody>
      </p:sp>
    </p:spTree>
    <p:extLst>
      <p:ext uri="{BB962C8B-B14F-4D97-AF65-F5344CB8AC3E}">
        <p14:creationId xmlns:p14="http://schemas.microsoft.com/office/powerpoint/2010/main" val="149434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Recall Net Benefit is always TP – (C/B)*FP. NBA has both more TP (229 vs 212) and fewer FP (129 vs 478), so it is always preferred to NBA.</a:t>
            </a:r>
          </a:p>
          <a:p>
            <a:endParaRPr lang="en-US" dirty="0"/>
          </a:p>
          <a:p>
            <a:endParaRPr lang="en-US" dirty="0"/>
          </a:p>
          <a:p>
            <a:r>
              <a:rPr lang="en-US" dirty="0"/>
              <a:t>Note that the probabilities at the nodes are P(D+|node),</a:t>
            </a:r>
            <a:r>
              <a:rPr lang="en-US" baseline="0" dirty="0"/>
              <a:t> not the proportion of the population that the node represents</a:t>
            </a:r>
            <a:r>
              <a:rPr lang="en-US" dirty="0"/>
              <a:t>  This will help with at least one of the homework problems.  7.10 (a)</a:t>
            </a:r>
          </a:p>
          <a:p>
            <a:endParaRPr lang="en-US" dirty="0"/>
          </a:p>
          <a:p>
            <a:r>
              <a:rPr lang="en-US" dirty="0"/>
              <a:t>If treatment threshold is 20% C/B = ¼, then you would not treat initially.  NBA+ </a:t>
            </a:r>
            <a:r>
              <a:rPr lang="en-US" dirty="0">
                <a:sym typeface="Wingdings" pitchFamily="2" charset="2"/>
              </a:rPr>
              <a:t> Treat. NBA-  No treat.   NB = [229 - ¼(129)]/5556 = 0.035 (with NT is 0.017)</a:t>
            </a:r>
          </a:p>
          <a:p>
            <a:endParaRPr lang="en-US" dirty="0"/>
          </a:p>
          <a:p>
            <a:r>
              <a:rPr lang="en-US" dirty="0"/>
              <a:t>If treatment threshold is 4.8% C/B = 1/20, then you would treat initially.  NBA+ </a:t>
            </a:r>
            <a:r>
              <a:rPr lang="en-US" dirty="0">
                <a:sym typeface="Wingdings" pitchFamily="2" charset="2"/>
              </a:rPr>
              <a:t> Treat. NBA-  No treat.   NB(Treat all)  = [333 -  (1/20)(5233) ]/ 5556 = 0.013. NB = [229 - 1/20(129)]/5556 = 0.04 (with NT is 0.034).  Diff =0.027 (with NT is 0.021).</a:t>
            </a:r>
          </a:p>
          <a:p>
            <a:endParaRPr lang="en-US" dirty="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ym typeface="Wingdings" pitchFamily="2" charset="2"/>
              </a:rPr>
              <a:t>At both treatment thresholds NBA is better than NT.  This will be the case at any treatment threshold where NBA changes the default decision.</a:t>
            </a:r>
            <a:endParaRPr lang="en-US" dirty="0"/>
          </a:p>
          <a:p>
            <a:endParaRPr lang="en-US" dirty="0">
              <a:sym typeface="Wingdings" pitchFamily="2" charset="2"/>
            </a:endParaRPr>
          </a:p>
          <a:p>
            <a:r>
              <a:rPr lang="en-US" dirty="0">
                <a:sym typeface="Wingdings" pitchFamily="2" charset="2"/>
              </a:rPr>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50</a:t>
            </a:fld>
            <a:endParaRPr lang="en-US"/>
          </a:p>
        </p:txBody>
      </p:sp>
    </p:spTree>
    <p:extLst>
      <p:ext uri="{BB962C8B-B14F-4D97-AF65-F5344CB8AC3E}">
        <p14:creationId xmlns:p14="http://schemas.microsoft.com/office/powerpoint/2010/main" val="2696537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NB(Treat All) = N</a:t>
            </a:r>
            <a:r>
              <a:rPr lang="en-US" baseline="30000" dirty="0"/>
              <a:t>+</a:t>
            </a:r>
            <a:r>
              <a:rPr lang="en-US" baseline="0" dirty="0"/>
              <a:t> - (C/B) × N</a:t>
            </a:r>
            <a:r>
              <a:rPr lang="en-US" baseline="30000" dirty="0"/>
              <a:t>-</a:t>
            </a:r>
            <a:r>
              <a:rPr lang="en-US" baseline="0" dirty="0"/>
              <a:t> </a:t>
            </a:r>
            <a:r>
              <a:rPr lang="en-US" baseline="0"/>
              <a:t>(all divided </a:t>
            </a:r>
            <a:r>
              <a:rPr lang="en-US" baseline="0" dirty="0"/>
              <a:t>by N)</a:t>
            </a:r>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51</a:t>
            </a:fld>
            <a:endParaRPr lang="en-US"/>
          </a:p>
        </p:txBody>
      </p:sp>
    </p:spTree>
    <p:extLst>
      <p:ext uri="{BB962C8B-B14F-4D97-AF65-F5344CB8AC3E}">
        <p14:creationId xmlns:p14="http://schemas.microsoft.com/office/powerpoint/2010/main" val="2712397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being addressed: Can only do one, NBA or NT.  Which one?  </a:t>
            </a:r>
          </a:p>
          <a:p>
            <a:endParaRPr lang="en-US" dirty="0"/>
          </a:p>
          <a:p>
            <a:r>
              <a:rPr lang="en-US" dirty="0" err="1"/>
              <a:t>Ptt</a:t>
            </a:r>
            <a:r>
              <a:rPr lang="en-US" dirty="0"/>
              <a:t> &lt; 0.02. (P(D+) in NBA- group).  Don’t split.  Treat everybody</a:t>
            </a:r>
          </a:p>
          <a:p>
            <a:endParaRPr lang="en-US" dirty="0"/>
          </a:p>
          <a:p>
            <a:r>
              <a:rPr lang="en-US" dirty="0" err="1"/>
              <a:t>Ptt</a:t>
            </a:r>
            <a:r>
              <a:rPr lang="en-US" dirty="0"/>
              <a:t> &gt; 0.02.  (Up to 0.81). Do NBA, not NT.</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52</a:t>
            </a:fld>
            <a:endParaRPr lang="en-US"/>
          </a:p>
        </p:txBody>
      </p:sp>
    </p:spTree>
    <p:extLst>
      <p:ext uri="{BB962C8B-B14F-4D97-AF65-F5344CB8AC3E}">
        <p14:creationId xmlns:p14="http://schemas.microsoft.com/office/powerpoint/2010/main" val="3360490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54</a:t>
            </a:fld>
            <a:endParaRPr lang="en-US"/>
          </a:p>
        </p:txBody>
      </p:sp>
    </p:spTree>
    <p:extLst>
      <p:ext uri="{BB962C8B-B14F-4D97-AF65-F5344CB8AC3E}">
        <p14:creationId xmlns:p14="http://schemas.microsoft.com/office/powerpoint/2010/main" val="547085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ＭＳ Ｐゴシック" charset="0"/>
              </a:rPr>
              <a:t>Ch07.57 a(ii)</a:t>
            </a:r>
          </a:p>
          <a:p>
            <a:endParaRPr lang="en-US" dirty="0">
              <a:ea typeface="ＭＳ Ｐゴシック" charset="0"/>
            </a:endParaRPr>
          </a:p>
          <a:p>
            <a:endParaRPr lang="en-US" dirty="0">
              <a:ea typeface="ＭＳ Ｐゴシック" charset="0"/>
            </a:endParaRPr>
          </a:p>
          <a:p>
            <a:endParaRPr lang="en-US" dirty="0">
              <a:ea typeface="ＭＳ Ｐゴシック" charset="0"/>
            </a:endParaRPr>
          </a:p>
          <a:p>
            <a:endParaRPr lang="en-US" dirty="0">
              <a:ea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ＭＳ Ｐゴシック" charset="0"/>
              </a:rPr>
              <a:t>I’m not going to discuss k-fold cross validation.</a:t>
            </a:r>
          </a:p>
          <a:p>
            <a:endParaRPr lang="en-US" dirty="0">
              <a:ea typeface="ＭＳ Ｐゴシック" charset="0"/>
            </a:endParaRPr>
          </a:p>
          <a:p>
            <a:endParaRPr lang="en-US" dirty="0">
              <a:ea typeface="ＭＳ Ｐゴシック" charset="0"/>
            </a:endParaRPr>
          </a:p>
          <a:p>
            <a:endParaRPr lang="en-US" dirty="0">
              <a:ea typeface="ＭＳ Ｐゴシック" charset="0"/>
            </a:endParaRPr>
          </a:p>
        </p:txBody>
      </p:sp>
    </p:spTree>
    <p:extLst>
      <p:ext uri="{BB962C8B-B14F-4D97-AF65-F5344CB8AC3E}">
        <p14:creationId xmlns:p14="http://schemas.microsoft.com/office/powerpoint/2010/main" val="1005804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58</a:t>
            </a:fld>
            <a:endParaRPr lang="en-US"/>
          </a:p>
        </p:txBody>
      </p:sp>
    </p:spTree>
    <p:extLst>
      <p:ext uri="{BB962C8B-B14F-4D97-AF65-F5344CB8AC3E}">
        <p14:creationId xmlns:p14="http://schemas.microsoft.com/office/powerpoint/2010/main" val="16039949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logarithm of the product</a:t>
            </a:r>
            <a:r>
              <a:rPr lang="en-US" baseline="0" dirty="0"/>
              <a:t> is the sum of the logarithms</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59</a:t>
            </a:fld>
            <a:endParaRPr lang="en-US"/>
          </a:p>
        </p:txBody>
      </p:sp>
    </p:spTree>
    <p:extLst>
      <p:ext uri="{BB962C8B-B14F-4D97-AF65-F5344CB8AC3E}">
        <p14:creationId xmlns:p14="http://schemas.microsoft.com/office/powerpoint/2010/main" val="13731820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data for gestational age = 16 from the </a:t>
            </a:r>
            <a:r>
              <a:rPr lang="en-US" dirty="0" err="1"/>
              <a:t>Snijders</a:t>
            </a:r>
            <a:r>
              <a:rPr lang="en-US" dirty="0"/>
              <a:t> reference given.</a:t>
            </a:r>
          </a:p>
          <a:p>
            <a:endParaRPr lang="en-US" dirty="0"/>
          </a:p>
          <a:p>
            <a:r>
              <a:rPr lang="en-US" dirty="0"/>
              <a:t>Tables 1 and 2 give the information for Maternal ages 35-45.  They didn’t report actual risks for 30-34, so I fudged and used predicted risk.  Even though the study had 57,614 women, after limiting it to gestation age = 16, it was only 19968, and only 1147 with both GA=16 and Maternal Age = 40,  There were only 10 with trisomy 21.  10/1147 = 0.87%.  </a:t>
            </a:r>
          </a:p>
          <a:p>
            <a:endParaRPr lang="en-US" dirty="0"/>
          </a:p>
          <a:p>
            <a:r>
              <a:rPr lang="en-US" dirty="0"/>
              <a:t>So, the smoothness from 30-34 is artificial.  The authors didn’t report actual data, so I used predicted (already smoothed).  The variability 35-45 is consistent with random error.  Sample size was small because I only looked at GA = 16.</a:t>
            </a:r>
          </a:p>
          <a:p>
            <a:endParaRPr lang="en-US" dirty="0"/>
          </a:p>
          <a:p>
            <a:r>
              <a:rPr lang="en-US" dirty="0"/>
              <a:t>There were only 25 women aged 45 (and GA = 16), and 2 of them had trisomy 21 fetuses.  2/25 = 7.4%</a:t>
            </a:r>
          </a:p>
          <a:p>
            <a:endParaRPr lang="en-US" dirty="0"/>
          </a:p>
          <a:p>
            <a:r>
              <a:rPr lang="en-US" dirty="0"/>
              <a:t>But isn’t this the point?  That if you take log odds, you get a linear trend in data that you can fit to account for random error.</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60</a:t>
            </a:fld>
            <a:endParaRPr lang="en-US"/>
          </a:p>
        </p:txBody>
      </p:sp>
    </p:spTree>
    <p:extLst>
      <p:ext uri="{BB962C8B-B14F-4D97-AF65-F5344CB8AC3E}">
        <p14:creationId xmlns:p14="http://schemas.microsoft.com/office/powerpoint/2010/main" val="1793524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DAAFA00-708D-4A4F-AF14-E3EC2A60EA26}" type="slidenum">
              <a:rPr lang="en-US" sz="1200">
                <a:latin typeface="Arial" charset="0"/>
              </a:rPr>
              <a:pPr/>
              <a:t>4</a:t>
            </a:fld>
            <a:endParaRPr lang="en-US" sz="1200">
              <a:latin typeface="Arial" charset="0"/>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927100" y="4427538"/>
            <a:ext cx="5092700" cy="41957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p:txBody>
      </p:sp>
    </p:spTree>
    <p:extLst>
      <p:ext uri="{BB962C8B-B14F-4D97-AF65-F5344CB8AC3E}">
        <p14:creationId xmlns:p14="http://schemas.microsoft.com/office/powerpoint/2010/main" val="6045360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5597946F-510F-9944-A378-4B3A2095EA6E}" type="slidenum">
              <a:rPr lang="en-US" sz="1200">
                <a:latin typeface="Arial" charset="0"/>
              </a:rPr>
              <a:pPr/>
              <a:t>62</a:t>
            </a:fld>
            <a:endParaRPr lang="en-US" sz="1200">
              <a:latin typeface="Arial" charset="0"/>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ea typeface="ＭＳ Ｐゴシック" charset="0"/>
              </a:rPr>
              <a:t>Note, you couldn’t represent this with a tree.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Bottom line: the logistic regression coefficient for  a dichotomous predictor is the ln of the multivariate odds ratio</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64</a:t>
            </a:fld>
            <a:endParaRPr lang="en-US"/>
          </a:p>
        </p:txBody>
      </p:sp>
    </p:spTree>
    <p:extLst>
      <p:ext uri="{BB962C8B-B14F-4D97-AF65-F5344CB8AC3E}">
        <p14:creationId xmlns:p14="http://schemas.microsoft.com/office/powerpoint/2010/main" val="28046292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Bottom line: the logistic regression coefficient for  a dichotomous predictor is the ln of the multivariate odds ratio</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65</a:t>
            </a:fld>
            <a:endParaRPr lang="en-US"/>
          </a:p>
        </p:txBody>
      </p:sp>
    </p:spTree>
    <p:extLst>
      <p:ext uri="{BB962C8B-B14F-4D97-AF65-F5344CB8AC3E}">
        <p14:creationId xmlns:p14="http://schemas.microsoft.com/office/powerpoint/2010/main" val="19796676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MS PGothic" pitchFamily="34" charset="-128"/>
                <a:cs typeface="MS PGothic" charset="0"/>
              </a:rPr>
              <a:t>Machine learning</a:t>
            </a:r>
            <a:r>
              <a:rPr lang="en-US" sz="1200" kern="1200" baseline="0" dirty="0">
                <a:solidFill>
                  <a:schemeClr val="tx1"/>
                </a:solidFill>
                <a:latin typeface="Arial" charset="0"/>
                <a:ea typeface="MS PGothic" pitchFamily="34" charset="-128"/>
                <a:cs typeface="MS PGothic" charset="0"/>
              </a:rPr>
              <a:t> algorithms tend to use the whole dataset (all variables).  In random forests, variable selection is done randomly and then all the rules are combined in an ensemble.  The records are also selected randomly, which is called bootstrap aggregation.  Bootstrap aggregation is different from cross-validation, because it is random sampling of records with replacement.</a:t>
            </a:r>
            <a:endParaRPr lang="en-US" sz="1200" b="0" u="sng" kern="1200" dirty="0">
              <a:solidFill>
                <a:schemeClr val="tx1"/>
              </a:solidFill>
              <a:latin typeface="Arial" charset="0"/>
              <a:ea typeface="MS PGothic" pitchFamily="34" charset="-128"/>
              <a:cs typeface="MS PGothic" charset="0"/>
            </a:endParaRPr>
          </a:p>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69</a:t>
            </a:fld>
            <a:endParaRPr lang="en-US"/>
          </a:p>
        </p:txBody>
      </p:sp>
    </p:spTree>
    <p:extLst>
      <p:ext uri="{BB962C8B-B14F-4D97-AF65-F5344CB8AC3E}">
        <p14:creationId xmlns:p14="http://schemas.microsoft.com/office/powerpoint/2010/main" val="15206558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Rot="1" noChangeAspect="1" noChangeArrowheads="1" noTextEdit="1"/>
          </p:cNvSpPr>
          <p:nvPr>
            <p:ph type="sldImg"/>
          </p:nvPr>
        </p:nvSpPr>
        <p:spPr>
          <a:ln/>
        </p:spPr>
      </p:sp>
      <p:sp>
        <p:nvSpPr>
          <p:cNvPr id="24678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endParaRPr>
          </a:p>
        </p:txBody>
      </p:sp>
      <p:sp>
        <p:nvSpPr>
          <p:cNvPr id="11673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ＭＳ Ｐゴシック" charset="0"/>
                <a:cs typeface="ＭＳ Ｐゴシック" charset="0"/>
              </a:defRPr>
            </a:lvl1pPr>
            <a:lvl2pPr marL="742950" indent="-285750" defTabSz="930275">
              <a:defRPr sz="2400">
                <a:solidFill>
                  <a:schemeClr val="tx1"/>
                </a:solidFill>
                <a:latin typeface="Tahoma" charset="0"/>
                <a:ea typeface="ＭＳ Ｐゴシック" charset="0"/>
              </a:defRPr>
            </a:lvl2pPr>
            <a:lvl3pPr marL="1143000" indent="-228600" defTabSz="930275">
              <a:defRPr sz="2400">
                <a:solidFill>
                  <a:schemeClr val="tx1"/>
                </a:solidFill>
                <a:latin typeface="Tahoma" charset="0"/>
                <a:ea typeface="ＭＳ Ｐゴシック" charset="0"/>
              </a:defRPr>
            </a:lvl3pPr>
            <a:lvl4pPr marL="1600200" indent="-228600" defTabSz="930275">
              <a:defRPr sz="2400">
                <a:solidFill>
                  <a:schemeClr val="tx1"/>
                </a:solidFill>
                <a:latin typeface="Tahoma" charset="0"/>
                <a:ea typeface="ＭＳ Ｐゴシック" charset="0"/>
              </a:defRPr>
            </a:lvl4pPr>
            <a:lvl5pPr marL="2057400" indent="-228600" defTabSz="930275">
              <a:defRPr sz="2400">
                <a:solidFill>
                  <a:schemeClr val="tx1"/>
                </a:solidFill>
                <a:latin typeface="Tahoma" charset="0"/>
                <a:ea typeface="ＭＳ Ｐゴシック" charset="0"/>
              </a:defRPr>
            </a:lvl5pPr>
            <a:lvl6pPr marL="2514600" indent="-228600" defTabSz="930275"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0275"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0275"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0275" eaLnBrk="0" fontAlgn="base" hangingPunct="0">
              <a:spcBef>
                <a:spcPct val="0"/>
              </a:spcBef>
              <a:spcAft>
                <a:spcPct val="0"/>
              </a:spcAft>
              <a:defRPr sz="2400">
                <a:solidFill>
                  <a:schemeClr val="tx1"/>
                </a:solidFill>
                <a:latin typeface="Tahoma" charset="0"/>
                <a:ea typeface="ＭＳ Ｐゴシック" charset="0"/>
              </a:defRPr>
            </a:lvl9pPr>
          </a:lstStyle>
          <a:p>
            <a:fld id="{EE283990-5112-A643-8132-FE7EBE0B0974}" type="slidenum">
              <a:rPr lang="en-US" sz="1200">
                <a:latin typeface="Arial" charset="0"/>
              </a:rPr>
              <a:pPr/>
              <a:t>71</a:t>
            </a:fld>
            <a:endParaRPr lang="en-US" sz="120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9618" name="Rectangle 6"/>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5CCF0EF9-9B00-7747-A558-94B77D63D93B}" type="slidenum">
              <a:rPr lang="en-US" sz="1200">
                <a:latin typeface="Arial" charset="0"/>
              </a:rPr>
              <a:pPr/>
              <a:t>74</a:t>
            </a:fld>
            <a:endParaRPr lang="en-US" sz="1200">
              <a:latin typeface="Arial" charset="0"/>
            </a:endParaRPr>
          </a:p>
        </p:txBody>
      </p:sp>
      <p:sp>
        <p:nvSpPr>
          <p:cNvPr id="239619" name="Text Box 1"/>
          <p:cNvSpPr>
            <a:spLocks noGrp="1" noRot="1" noChangeAspect="1" noChangeArrowheads="1" noTextEdit="1"/>
          </p:cNvSpPr>
          <p:nvPr>
            <p:ph type="sldImg"/>
          </p:nvPr>
        </p:nvSpPr>
        <p:spPr>
          <a:xfrm>
            <a:off x="992188" y="652463"/>
            <a:ext cx="4302125" cy="3227387"/>
          </a:xfrm>
          <a:solidFill>
            <a:srgbClr val="FFFFFF"/>
          </a:solidFill>
          <a:ln/>
        </p:spPr>
      </p:sp>
      <p:sp>
        <p:nvSpPr>
          <p:cNvPr id="239620" name="Text Box 2"/>
          <p:cNvSpPr>
            <a:spLocks noGrp="1" noChangeArrowheads="1"/>
          </p:cNvSpPr>
          <p:nvPr>
            <p:ph type="body" idx="1"/>
          </p:nvPr>
        </p:nvSpPr>
        <p:spPr>
          <a:xfrm>
            <a:off x="628650" y="4087813"/>
            <a:ext cx="5029200" cy="387191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tIns="16093" anchor="ctr"/>
          <a:lstStyle/>
          <a:p>
            <a:pPr marL="196850" indent="-195263" eaLnBrk="1">
              <a:lnSpc>
                <a:spcPct val="93000"/>
              </a:lnSpc>
              <a:spcBef>
                <a:spcPct val="0"/>
              </a:spcBef>
              <a:tabLst>
                <a:tab pos="723900" algn="l"/>
                <a:tab pos="1447800" algn="l"/>
                <a:tab pos="2171700" algn="l"/>
                <a:tab pos="2895600" algn="l"/>
                <a:tab pos="3619500" algn="l"/>
                <a:tab pos="4343400" algn="l"/>
                <a:tab pos="5067300" algn="l"/>
              </a:tabLst>
            </a:pPr>
            <a:r>
              <a:rPr lang="en-US" sz="1800" dirty="0">
                <a:solidFill>
                  <a:srgbClr val="000000"/>
                </a:solidFill>
                <a:ea typeface="MS PGothic" charset="0"/>
              </a:rPr>
              <a:t>Hazard ratios, not odds ratios.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037BE-28F9-D54A-812B-725BB09C36D8}" type="slidenum">
              <a:rPr lang="en-US" smtClean="0"/>
              <a:pPr/>
              <a:t>75</a:t>
            </a:fld>
            <a:endParaRPr lang="en-US"/>
          </a:p>
        </p:txBody>
      </p:sp>
    </p:spTree>
    <p:extLst>
      <p:ext uri="{BB962C8B-B14F-4D97-AF65-F5344CB8AC3E}">
        <p14:creationId xmlns:p14="http://schemas.microsoft.com/office/powerpoint/2010/main" val="23748507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037BE-28F9-D54A-812B-725BB09C36D8}" type="slidenum">
              <a:rPr lang="en-US" smtClean="0"/>
              <a:pPr/>
              <a:t>76</a:t>
            </a:fld>
            <a:endParaRPr lang="en-US"/>
          </a:p>
        </p:txBody>
      </p:sp>
    </p:spTree>
    <p:extLst>
      <p:ext uri="{BB962C8B-B14F-4D97-AF65-F5344CB8AC3E}">
        <p14:creationId xmlns:p14="http://schemas.microsoft.com/office/powerpoint/2010/main" val="9533937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Experimenting with this type of calibration plot and Root Mean Square Error,  Root Mean Square Group Error, and Root Refinement Loss.  No so sure about the metrics.</a:t>
            </a:r>
          </a:p>
        </p:txBody>
      </p:sp>
      <p:sp>
        <p:nvSpPr>
          <p:cNvPr id="4" name="Slide Number Placeholder 3"/>
          <p:cNvSpPr>
            <a:spLocks noGrp="1"/>
          </p:cNvSpPr>
          <p:nvPr>
            <p:ph type="sldNum" sz="quarter" idx="5"/>
          </p:nvPr>
        </p:nvSpPr>
        <p:spPr/>
        <p:txBody>
          <a:bodyPr/>
          <a:lstStyle/>
          <a:p>
            <a:fld id="{709037BE-28F9-D54A-812B-725BB09C36D8}" type="slidenum">
              <a:rPr lang="en-US" smtClean="0"/>
              <a:pPr/>
              <a:t>77</a:t>
            </a:fld>
            <a:endParaRPr lang="en-US"/>
          </a:p>
        </p:txBody>
      </p:sp>
    </p:spTree>
    <p:extLst>
      <p:ext uri="{BB962C8B-B14F-4D97-AF65-F5344CB8AC3E}">
        <p14:creationId xmlns:p14="http://schemas.microsoft.com/office/powerpoint/2010/main" val="1887629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DAAFA00-708D-4A4F-AF14-E3EC2A60EA26}" type="slidenum">
              <a:rPr lang="en-US" sz="1200">
                <a:latin typeface="Arial" charset="0"/>
              </a:rPr>
              <a:pPr/>
              <a:t>5</a:t>
            </a:fld>
            <a:endParaRPr lang="en-US" sz="1200">
              <a:latin typeface="Arial" charset="0"/>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927100" y="4427538"/>
            <a:ext cx="5092700" cy="41957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p:txBody>
      </p:sp>
    </p:spTree>
    <p:extLst>
      <p:ext uri="{BB962C8B-B14F-4D97-AF65-F5344CB8AC3E}">
        <p14:creationId xmlns:p14="http://schemas.microsoft.com/office/powerpoint/2010/main" val="19001597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30000" dirty="0"/>
              <a:t>rd</a:t>
            </a:r>
            <a:r>
              <a:rPr lang="en-US" dirty="0"/>
              <a:t> column:  Of all patients who die of lung cancer within 5 years, 54% are in Risk Category 5; 77% are in Risk Categories 4 &amp; 5; 92% are in categories 3, 4, &amp; 5; and so on.</a:t>
            </a:r>
          </a:p>
        </p:txBody>
      </p:sp>
      <p:sp>
        <p:nvSpPr>
          <p:cNvPr id="4" name="Slide Number Placeholder 3"/>
          <p:cNvSpPr>
            <a:spLocks noGrp="1"/>
          </p:cNvSpPr>
          <p:nvPr>
            <p:ph type="sldNum" sz="quarter" idx="5"/>
          </p:nvPr>
        </p:nvSpPr>
        <p:spPr/>
        <p:txBody>
          <a:bodyPr/>
          <a:lstStyle/>
          <a:p>
            <a:fld id="{709037BE-28F9-D54A-812B-725BB09C36D8}" type="slidenum">
              <a:rPr lang="en-US" smtClean="0"/>
              <a:pPr/>
              <a:t>78</a:t>
            </a:fld>
            <a:endParaRPr lang="en-US"/>
          </a:p>
        </p:txBody>
      </p:sp>
    </p:spTree>
    <p:extLst>
      <p:ext uri="{BB962C8B-B14F-4D97-AF65-F5344CB8AC3E}">
        <p14:creationId xmlns:p14="http://schemas.microsoft.com/office/powerpoint/2010/main" val="20855356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037BE-28F9-D54A-812B-725BB09C36D8}" type="slidenum">
              <a:rPr lang="en-US" smtClean="0"/>
              <a:pPr/>
              <a:t>79</a:t>
            </a:fld>
            <a:endParaRPr lang="en-US"/>
          </a:p>
        </p:txBody>
      </p:sp>
    </p:spTree>
    <p:extLst>
      <p:ext uri="{BB962C8B-B14F-4D97-AF65-F5344CB8AC3E}">
        <p14:creationId xmlns:p14="http://schemas.microsoft.com/office/powerpoint/2010/main" val="3301110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4738" name="Rectangle 6"/>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5AA79BD-0513-2E49-927B-5E79B3DBB2BF}" type="slidenum">
              <a:rPr lang="en-US" sz="1200">
                <a:latin typeface="Arial" charset="0"/>
              </a:rPr>
              <a:pPr/>
              <a:t>81</a:t>
            </a:fld>
            <a:endParaRPr lang="en-US" sz="1200">
              <a:latin typeface="Arial" charset="0"/>
            </a:endParaRPr>
          </a:p>
        </p:txBody>
      </p:sp>
      <p:sp>
        <p:nvSpPr>
          <p:cNvPr id="244739" name="Text Box 1"/>
          <p:cNvSpPr>
            <a:spLocks noGrp="1" noRot="1" noChangeAspect="1" noChangeArrowheads="1" noTextEdit="1"/>
          </p:cNvSpPr>
          <p:nvPr>
            <p:ph type="sldImg"/>
          </p:nvPr>
        </p:nvSpPr>
        <p:spPr>
          <a:xfrm>
            <a:off x="992188" y="652463"/>
            <a:ext cx="4302125" cy="3227387"/>
          </a:xfrm>
          <a:solidFill>
            <a:srgbClr val="FFFFFF"/>
          </a:solidFill>
          <a:ln/>
        </p:spPr>
      </p:sp>
      <p:sp>
        <p:nvSpPr>
          <p:cNvPr id="244740" name="Text Box 2"/>
          <p:cNvSpPr>
            <a:spLocks noGrp="1" noChangeArrowheads="1"/>
          </p:cNvSpPr>
          <p:nvPr>
            <p:ph type="body" idx="1"/>
          </p:nvPr>
        </p:nvSpPr>
        <p:spPr>
          <a:xfrm>
            <a:off x="628650" y="4087813"/>
            <a:ext cx="5029200" cy="387191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none" tIns="16093" anchor="ctr"/>
          <a:lstStyle/>
          <a:p>
            <a:pPr marL="196850" indent="-195263" eaLnBrk="1">
              <a:lnSpc>
                <a:spcPct val="93000"/>
              </a:lnSpc>
              <a:spcBef>
                <a:spcPct val="0"/>
              </a:spcBef>
              <a:tabLst>
                <a:tab pos="723900" algn="l"/>
                <a:tab pos="1447800" algn="l"/>
                <a:tab pos="2171700" algn="l"/>
                <a:tab pos="2895600" algn="l"/>
                <a:tab pos="3619500" algn="l"/>
                <a:tab pos="4343400" algn="l"/>
                <a:tab pos="5067300" algn="l"/>
              </a:tabLst>
            </a:pPr>
            <a:endParaRPr lang="en-US" sz="1800">
              <a:solidFill>
                <a:srgbClr val="000000"/>
              </a:solidFill>
              <a:ea typeface="MS PGothic"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83</a:t>
            </a:fld>
            <a:endParaRPr lang="en-US"/>
          </a:p>
        </p:txBody>
      </p:sp>
    </p:spTree>
    <p:extLst>
      <p:ext uri="{BB962C8B-B14F-4D97-AF65-F5344CB8AC3E}">
        <p14:creationId xmlns:p14="http://schemas.microsoft.com/office/powerpoint/2010/main" val="42871486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approximate.</a:t>
            </a:r>
            <a:r>
              <a:rPr lang="en-US" baseline="0" dirty="0"/>
              <a:t>  MAK.</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84</a:t>
            </a:fld>
            <a:endParaRPr lang="en-US"/>
          </a:p>
        </p:txBody>
      </p:sp>
    </p:spTree>
    <p:extLst>
      <p:ext uri="{BB962C8B-B14F-4D97-AF65-F5344CB8AC3E}">
        <p14:creationId xmlns:p14="http://schemas.microsoft.com/office/powerpoint/2010/main" val="19154887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026" name="Text Box 1"/>
          <p:cNvSpPr txBox="1">
            <a:spLocks noChangeArrowheads="1"/>
          </p:cNvSpPr>
          <p:nvPr/>
        </p:nvSpPr>
        <p:spPr bwMode="auto">
          <a:xfrm>
            <a:off x="1419225" y="933450"/>
            <a:ext cx="4106863" cy="3195638"/>
          </a:xfrm>
          <a:prstGeom prst="rect">
            <a:avLst/>
          </a:prstGeom>
          <a:solidFill>
            <a:srgbClr val="FFFFFF"/>
          </a:solidFill>
          <a:ln w="9525">
            <a:solidFill>
              <a:srgbClr val="000000"/>
            </a:solidFill>
            <a:miter lim="800000"/>
            <a:headEnd/>
            <a:tailEnd/>
          </a:ln>
        </p:spPr>
        <p:txBody>
          <a:bodyPr wrap="none" lIns="83421" tIns="41710" rIns="83421" bIns="41710" anchor="ct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endParaRPr lang="en-US" sz="1800"/>
          </a:p>
        </p:txBody>
      </p:sp>
      <p:sp>
        <p:nvSpPr>
          <p:cNvPr id="257027" name="Text Box 2"/>
          <p:cNvSpPr>
            <a:spLocks noGrp="1" noChangeArrowheads="1"/>
          </p:cNvSpPr>
          <p:nvPr>
            <p:ph type="body"/>
          </p:nvPr>
        </p:nvSpPr>
        <p:spPr>
          <a:xfrm>
            <a:off x="1060450" y="4437063"/>
            <a:ext cx="4832350" cy="35464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marL="85725" indent="-85725" eaLnBrk="1">
              <a:lnSpc>
                <a:spcPct val="93000"/>
              </a:lnSpc>
              <a:spcBef>
                <a:spcPct val="0"/>
              </a:spcBef>
              <a:buSzPct val="45000"/>
              <a:buFont typeface="Wingdings" charset="0"/>
              <a:buNone/>
              <a:tabLst>
                <a:tab pos="723900" algn="l"/>
                <a:tab pos="1447800" algn="l"/>
                <a:tab pos="2171700" algn="l"/>
                <a:tab pos="2895600" algn="l"/>
                <a:tab pos="3619500" algn="l"/>
                <a:tab pos="4343400" algn="l"/>
                <a:tab pos="5067300" algn="l"/>
              </a:tabLst>
            </a:pPr>
            <a:r>
              <a:rPr lang="en-GB">
                <a:solidFill>
                  <a:srgbClr val="000000"/>
                </a:solidFill>
                <a:ea typeface="MS PGothic" charset="0"/>
              </a:rPr>
              <a:t>Low-risk decision tree that was created using recursive partitioning. APPY indicates appendicitis.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9074" name="Text Box 1"/>
          <p:cNvSpPr txBox="1">
            <a:spLocks noChangeArrowheads="1"/>
          </p:cNvSpPr>
          <p:nvPr/>
        </p:nvSpPr>
        <p:spPr bwMode="auto">
          <a:xfrm>
            <a:off x="1419225" y="933450"/>
            <a:ext cx="4106863" cy="3195638"/>
          </a:xfrm>
          <a:prstGeom prst="rect">
            <a:avLst/>
          </a:prstGeom>
          <a:solidFill>
            <a:srgbClr val="FFFFFF"/>
          </a:solidFill>
          <a:ln w="9525">
            <a:solidFill>
              <a:srgbClr val="000000"/>
            </a:solidFill>
            <a:miter lim="800000"/>
            <a:headEnd/>
            <a:tailEnd/>
          </a:ln>
        </p:spPr>
        <p:txBody>
          <a:bodyPr wrap="none" lIns="83421" tIns="41710" rIns="83421" bIns="41710" anchor="ct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endParaRPr lang="en-US" sz="1800"/>
          </a:p>
        </p:txBody>
      </p:sp>
      <p:sp>
        <p:nvSpPr>
          <p:cNvPr id="259075" name="Text Box 2"/>
          <p:cNvSpPr>
            <a:spLocks noGrp="1" noChangeArrowheads="1"/>
          </p:cNvSpPr>
          <p:nvPr>
            <p:ph type="body"/>
          </p:nvPr>
        </p:nvSpPr>
        <p:spPr>
          <a:xfrm>
            <a:off x="1060450" y="4437063"/>
            <a:ext cx="4832350" cy="35464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marL="85725" indent="-85725" eaLnBrk="1">
              <a:lnSpc>
                <a:spcPct val="93000"/>
              </a:lnSpc>
              <a:spcBef>
                <a:spcPct val="0"/>
              </a:spcBef>
              <a:buSzPct val="45000"/>
              <a:buFont typeface="Wingdings" charset="0"/>
              <a:buNone/>
              <a:tabLst>
                <a:tab pos="723900" algn="l"/>
                <a:tab pos="1447800" algn="l"/>
                <a:tab pos="2171700" algn="l"/>
                <a:tab pos="2895600" algn="l"/>
                <a:tab pos="3619500" algn="l"/>
                <a:tab pos="4343400" algn="l"/>
                <a:tab pos="5067300" algn="l"/>
              </a:tabLst>
            </a:pPr>
            <a:r>
              <a:rPr lang="en-GB">
                <a:solidFill>
                  <a:srgbClr val="000000"/>
                </a:solidFill>
                <a:ea typeface="MS PGothic" charset="0"/>
              </a:rPr>
              <a:t>Low-risk decision tree that was created using recursive partitioning. APPY indicates appendicitis.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Calibration plots</a:t>
            </a:r>
            <a:r>
              <a:rPr lang="en-US" baseline="0" dirty="0"/>
              <a:t> and ROC Curves not that useful for recursive partitioning  models.</a:t>
            </a:r>
          </a:p>
          <a:p>
            <a:r>
              <a:rPr lang="en-US" baseline="0" dirty="0"/>
              <a:t>Reminder that </a:t>
            </a:r>
          </a:p>
          <a:p>
            <a:pPr marL="228600" indent="-228600">
              <a:buAutoNum type="arabicParenR"/>
            </a:pPr>
            <a:r>
              <a:rPr lang="en-US" baseline="0" dirty="0"/>
              <a:t>Points on calibration plot correspond to intervals on ROC curve</a:t>
            </a:r>
          </a:p>
          <a:p>
            <a:pPr marL="228600" indent="-228600">
              <a:buAutoNum type="arabicParenR"/>
            </a:pPr>
            <a:r>
              <a:rPr lang="en-US" baseline="0" dirty="0"/>
              <a:t>Low left on calibration plot corresponds to high right on the ROC curve</a:t>
            </a:r>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89</a:t>
            </a:fld>
            <a:endParaRPr lang="en-US"/>
          </a:p>
        </p:txBody>
      </p:sp>
    </p:spTree>
    <p:extLst>
      <p:ext uri="{BB962C8B-B14F-4D97-AF65-F5344CB8AC3E}">
        <p14:creationId xmlns:p14="http://schemas.microsoft.com/office/powerpoint/2010/main" val="557943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DAAFA00-708D-4A4F-AF14-E3EC2A60EA26}" type="slidenum">
              <a:rPr lang="en-US" sz="1200">
                <a:latin typeface="Arial" charset="0"/>
              </a:rPr>
              <a:pPr/>
              <a:t>6</a:t>
            </a:fld>
            <a:endParaRPr lang="en-US" sz="1200">
              <a:latin typeface="Arial" charset="0"/>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927100" y="4427538"/>
            <a:ext cx="5092700" cy="41957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ea typeface="MS PGothic" charset="0"/>
              </a:rPr>
              <a:t>Refinement has nothing to do with calibration, only discrimination, and is related to the AUROC.  Very roughly speaking, MAK Index = SQRT(1-REF/PQ).  AUROC = (MAK Index +1)/2 = (SQRT(1-REF/PQ) +1)/2.  (This is very rough!!!)   I’m not convinced the metrics themselves have any value, but they nicely convey the idea that model error consists of calibration error and discrimination error.</a:t>
            </a:r>
          </a:p>
          <a:p>
            <a:pPr eaLnBrk="1" hangingPunct="1"/>
            <a:endParaRPr lang="en-US" dirty="0">
              <a:ea typeface="MS PGothic" charset="0"/>
            </a:endParaRPr>
          </a:p>
          <a:p>
            <a:pPr eaLnBrk="1" hangingPunct="1"/>
            <a:endParaRPr lang="en-US" dirty="0">
              <a:ea typeface="MS PGothic" charset="0"/>
            </a:endParaRPr>
          </a:p>
        </p:txBody>
      </p:sp>
    </p:spTree>
    <p:extLst>
      <p:ext uri="{BB962C8B-B14F-4D97-AF65-F5344CB8AC3E}">
        <p14:creationId xmlns:p14="http://schemas.microsoft.com/office/powerpoint/2010/main" val="3898699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key point.  There are 2 separate components of model error: Calibration Error and Discrimination Error.</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7</a:t>
            </a:fld>
            <a:endParaRPr lang="en-US"/>
          </a:p>
        </p:txBody>
      </p:sp>
    </p:spTree>
    <p:extLst>
      <p:ext uri="{BB962C8B-B14F-4D97-AF65-F5344CB8AC3E}">
        <p14:creationId xmlns:p14="http://schemas.microsoft.com/office/powerpoint/2010/main" val="2889249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a typeface="MS PGothic" charset="0"/>
              </a:rPr>
              <a:t>I’m not convinced the metrics themselves have any value, but they nicely convey the idea that model error consists of calibration error and discrimination error.</a:t>
            </a:r>
          </a:p>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8</a:t>
            </a:fld>
            <a:endParaRPr lang="en-US"/>
          </a:p>
        </p:txBody>
      </p:sp>
    </p:spTree>
    <p:extLst>
      <p:ext uri="{BB962C8B-B14F-4D97-AF65-F5344CB8AC3E}">
        <p14:creationId xmlns:p14="http://schemas.microsoft.com/office/powerpoint/2010/main" val="750637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DAAFA00-708D-4A4F-AF14-E3EC2A60EA26}" type="slidenum">
              <a:rPr lang="en-US" sz="1200">
                <a:latin typeface="Arial" charset="0"/>
              </a:rPr>
              <a:pPr/>
              <a:t>9</a:t>
            </a:fld>
            <a:endParaRPr lang="en-US" sz="1200">
              <a:latin typeface="Arial" charset="0"/>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927100" y="4427538"/>
            <a:ext cx="5092700" cy="41957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a:p>
            <a:pPr eaLnBrk="1" hangingPunct="1"/>
            <a:r>
              <a:rPr lang="en-US" dirty="0">
                <a:ea typeface="MS PGothic" charset="0"/>
              </a:rPr>
              <a:t>Not to be discussed.  For reference.</a:t>
            </a:r>
          </a:p>
        </p:txBody>
      </p:sp>
    </p:spTree>
    <p:extLst>
      <p:ext uri="{BB962C8B-B14F-4D97-AF65-F5344CB8AC3E}">
        <p14:creationId xmlns:p14="http://schemas.microsoft.com/office/powerpoint/2010/main" val="390843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474124"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474125" name="Rectangle 13"/>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CD4CC0F9-F59E-734D-BF9A-588934D688F4}" type="slidenum">
              <a:rPr lang="en-US"/>
              <a:pPr>
                <a:defRPr/>
              </a:pPr>
              <a:t>‹#›</a:t>
            </a:fld>
            <a:endParaRPr lang="en-US"/>
          </a:p>
        </p:txBody>
      </p:sp>
    </p:spTree>
    <p:extLst>
      <p:ext uri="{BB962C8B-B14F-4D97-AF65-F5344CB8AC3E}">
        <p14:creationId xmlns:p14="http://schemas.microsoft.com/office/powerpoint/2010/main" val="189269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52460AD-A705-6748-B7C1-C7FC5CA98E4F}" type="slidenum">
              <a:rPr lang="en-US"/>
              <a:pPr>
                <a:defRPr/>
              </a:pPr>
              <a:t>‹#›</a:t>
            </a:fld>
            <a:endParaRPr lang="en-US"/>
          </a:p>
        </p:txBody>
      </p:sp>
    </p:spTree>
    <p:extLst>
      <p:ext uri="{BB962C8B-B14F-4D97-AF65-F5344CB8AC3E}">
        <p14:creationId xmlns:p14="http://schemas.microsoft.com/office/powerpoint/2010/main" val="183160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2D1BF33-2013-C345-A28D-DD49C6EA3946}" type="slidenum">
              <a:rPr lang="en-US"/>
              <a:pPr>
                <a:defRPr/>
              </a:pPr>
              <a:t>‹#›</a:t>
            </a:fld>
            <a:endParaRPr lang="en-US"/>
          </a:p>
        </p:txBody>
      </p:sp>
    </p:spTree>
    <p:extLst>
      <p:ext uri="{BB962C8B-B14F-4D97-AF65-F5344CB8AC3E}">
        <p14:creationId xmlns:p14="http://schemas.microsoft.com/office/powerpoint/2010/main" val="2734030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a:lstStyle/>
          <a:p>
            <a:pPr lvl="0"/>
            <a:endParaRPr 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30F710-0998-BD42-BF78-11C6B62FFA8A}" type="slidenum">
              <a:rPr lang="en-US"/>
              <a:pPr>
                <a:defRPr/>
              </a:pPr>
              <a:t>‹#›</a:t>
            </a:fld>
            <a:endParaRPr lang="en-US"/>
          </a:p>
        </p:txBody>
      </p:sp>
    </p:spTree>
    <p:extLst>
      <p:ext uri="{BB962C8B-B14F-4D97-AF65-F5344CB8AC3E}">
        <p14:creationId xmlns:p14="http://schemas.microsoft.com/office/powerpoint/2010/main" val="3839476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95058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1F7601-6870-974A-9904-0CDFC20B3F98}" type="slidenum">
              <a:rPr lang="en-US"/>
              <a:pPr>
                <a:defRPr/>
              </a:pPr>
              <a:t>‹#›</a:t>
            </a:fld>
            <a:endParaRPr lang="en-US"/>
          </a:p>
        </p:txBody>
      </p:sp>
    </p:spTree>
    <p:extLst>
      <p:ext uri="{BB962C8B-B14F-4D97-AF65-F5344CB8AC3E}">
        <p14:creationId xmlns:p14="http://schemas.microsoft.com/office/powerpoint/2010/main" val="4148200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194781-B409-A148-B437-DCFDA232498A}" type="slidenum">
              <a:rPr lang="en-US"/>
              <a:pPr>
                <a:defRPr/>
              </a:pPr>
              <a:t>‹#›</a:t>
            </a:fld>
            <a:endParaRPr lang="en-US"/>
          </a:p>
        </p:txBody>
      </p:sp>
    </p:spTree>
    <p:extLst>
      <p:ext uri="{BB962C8B-B14F-4D97-AF65-F5344CB8AC3E}">
        <p14:creationId xmlns:p14="http://schemas.microsoft.com/office/powerpoint/2010/main" val="3569501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A4FD65-63AB-8F48-9AC5-01EDEBE7FC24}" type="slidenum">
              <a:rPr lang="en-US"/>
              <a:pPr>
                <a:defRPr/>
              </a:pPr>
              <a:t>‹#›</a:t>
            </a:fld>
            <a:endParaRPr lang="en-US"/>
          </a:p>
        </p:txBody>
      </p:sp>
    </p:spTree>
    <p:extLst>
      <p:ext uri="{BB962C8B-B14F-4D97-AF65-F5344CB8AC3E}">
        <p14:creationId xmlns:p14="http://schemas.microsoft.com/office/powerpoint/2010/main" val="297850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7CA6C6-7B45-F042-9D66-75E7FD4C9A90}" type="slidenum">
              <a:rPr lang="en-US"/>
              <a:pPr>
                <a:defRPr/>
              </a:pPr>
              <a:t>‹#›</a:t>
            </a:fld>
            <a:endParaRPr lang="en-US"/>
          </a:p>
        </p:txBody>
      </p:sp>
    </p:spTree>
    <p:extLst>
      <p:ext uri="{BB962C8B-B14F-4D97-AF65-F5344CB8AC3E}">
        <p14:creationId xmlns:p14="http://schemas.microsoft.com/office/powerpoint/2010/main" val="2169830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B20C7F6-9BE5-584F-8CD2-E38174357650}" type="slidenum">
              <a:rPr lang="en-US"/>
              <a:pPr>
                <a:defRPr/>
              </a:pPr>
              <a:t>‹#›</a:t>
            </a:fld>
            <a:endParaRPr lang="en-US"/>
          </a:p>
        </p:txBody>
      </p:sp>
    </p:spTree>
    <p:extLst>
      <p:ext uri="{BB962C8B-B14F-4D97-AF65-F5344CB8AC3E}">
        <p14:creationId xmlns:p14="http://schemas.microsoft.com/office/powerpoint/2010/main" val="3885424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E319C6-2053-2445-A490-54D30A3B0BFE}" type="slidenum">
              <a:rPr lang="en-US"/>
              <a:pPr>
                <a:defRPr/>
              </a:pPr>
              <a:t>‹#›</a:t>
            </a:fld>
            <a:endParaRPr lang="en-US"/>
          </a:p>
        </p:txBody>
      </p:sp>
    </p:spTree>
    <p:extLst>
      <p:ext uri="{BB962C8B-B14F-4D97-AF65-F5344CB8AC3E}">
        <p14:creationId xmlns:p14="http://schemas.microsoft.com/office/powerpoint/2010/main" val="4020254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70CF1B1-AA47-B34B-9B18-40744FAC0177}" type="slidenum">
              <a:rPr lang="en-US"/>
              <a:pPr>
                <a:defRPr/>
              </a:pPr>
              <a:t>‹#›</a:t>
            </a:fld>
            <a:endParaRPr lang="en-US"/>
          </a:p>
        </p:txBody>
      </p:sp>
    </p:spTree>
    <p:extLst>
      <p:ext uri="{BB962C8B-B14F-4D97-AF65-F5344CB8AC3E}">
        <p14:creationId xmlns:p14="http://schemas.microsoft.com/office/powerpoint/2010/main" val="102862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29FD6C4-B585-9146-A2C7-7935DDC5EA60}" type="slidenum">
              <a:rPr lang="en-US"/>
              <a:pPr>
                <a:defRPr/>
              </a:pPr>
              <a:t>‹#›</a:t>
            </a:fld>
            <a:endParaRPr lang="en-US"/>
          </a:p>
        </p:txBody>
      </p:sp>
    </p:spTree>
    <p:extLst>
      <p:ext uri="{BB962C8B-B14F-4D97-AF65-F5344CB8AC3E}">
        <p14:creationId xmlns:p14="http://schemas.microsoft.com/office/powerpoint/2010/main" val="3447174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112A76-889C-644F-91C2-C864D226789A}" type="slidenum">
              <a:rPr lang="en-US"/>
              <a:pPr>
                <a:defRPr/>
              </a:pPr>
              <a:t>‹#›</a:t>
            </a:fld>
            <a:endParaRPr lang="en-US"/>
          </a:p>
        </p:txBody>
      </p:sp>
    </p:spTree>
    <p:extLst>
      <p:ext uri="{BB962C8B-B14F-4D97-AF65-F5344CB8AC3E}">
        <p14:creationId xmlns:p14="http://schemas.microsoft.com/office/powerpoint/2010/main" val="3247400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D15FE0-8F9B-9947-B35E-AFC08725CF8C}" type="slidenum">
              <a:rPr lang="en-US"/>
              <a:pPr>
                <a:defRPr/>
              </a:pPr>
              <a:t>‹#›</a:t>
            </a:fld>
            <a:endParaRPr lang="en-US"/>
          </a:p>
        </p:txBody>
      </p:sp>
    </p:spTree>
    <p:extLst>
      <p:ext uri="{BB962C8B-B14F-4D97-AF65-F5344CB8AC3E}">
        <p14:creationId xmlns:p14="http://schemas.microsoft.com/office/powerpoint/2010/main" val="3698921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DED90D-2FF1-494F-9405-B0CC1B9C4F52}" type="slidenum">
              <a:rPr lang="en-US"/>
              <a:pPr>
                <a:defRPr/>
              </a:pPr>
              <a:t>‹#›</a:t>
            </a:fld>
            <a:endParaRPr lang="en-US"/>
          </a:p>
        </p:txBody>
      </p:sp>
    </p:spTree>
    <p:extLst>
      <p:ext uri="{BB962C8B-B14F-4D97-AF65-F5344CB8AC3E}">
        <p14:creationId xmlns:p14="http://schemas.microsoft.com/office/powerpoint/2010/main" val="856646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0AEAC8-DBA4-734B-9E6F-43DA5DA53E8E}" type="slidenum">
              <a:rPr lang="en-US"/>
              <a:pPr>
                <a:defRPr/>
              </a:pPr>
              <a:t>‹#›</a:t>
            </a:fld>
            <a:endParaRPr lang="en-US"/>
          </a:p>
        </p:txBody>
      </p:sp>
    </p:spTree>
    <p:extLst>
      <p:ext uri="{BB962C8B-B14F-4D97-AF65-F5344CB8AC3E}">
        <p14:creationId xmlns:p14="http://schemas.microsoft.com/office/powerpoint/2010/main" val="1614224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D02DCA-C8D4-E941-B011-5782302033C0}" type="slidenum">
              <a:rPr lang="en-US"/>
              <a:pPr>
                <a:defRPr/>
              </a:pPr>
              <a:t>‹#›</a:t>
            </a:fld>
            <a:endParaRPr lang="en-US"/>
          </a:p>
        </p:txBody>
      </p:sp>
    </p:spTree>
    <p:extLst>
      <p:ext uri="{BB962C8B-B14F-4D97-AF65-F5344CB8AC3E}">
        <p14:creationId xmlns:p14="http://schemas.microsoft.com/office/powerpoint/2010/main" val="125180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695FB46-317A-7244-A213-1A91E436DB68}" type="slidenum">
              <a:rPr lang="en-US"/>
              <a:pPr>
                <a:defRPr/>
              </a:pPr>
              <a:t>‹#›</a:t>
            </a:fld>
            <a:endParaRPr lang="en-US"/>
          </a:p>
        </p:txBody>
      </p:sp>
    </p:spTree>
    <p:extLst>
      <p:ext uri="{BB962C8B-B14F-4D97-AF65-F5344CB8AC3E}">
        <p14:creationId xmlns:p14="http://schemas.microsoft.com/office/powerpoint/2010/main" val="373234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FD698B58-6A52-1D47-8970-961FE0E260EE}" type="slidenum">
              <a:rPr lang="en-US"/>
              <a:pPr>
                <a:defRPr/>
              </a:pPr>
              <a:t>‹#›</a:t>
            </a:fld>
            <a:endParaRPr lang="en-US"/>
          </a:p>
        </p:txBody>
      </p:sp>
    </p:spTree>
    <p:extLst>
      <p:ext uri="{BB962C8B-B14F-4D97-AF65-F5344CB8AC3E}">
        <p14:creationId xmlns:p14="http://schemas.microsoft.com/office/powerpoint/2010/main" val="305389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92E70253-7AA3-4A41-9558-8250F034602A}" type="slidenum">
              <a:rPr lang="en-US"/>
              <a:pPr>
                <a:defRPr/>
              </a:pPr>
              <a:t>‹#›</a:t>
            </a:fld>
            <a:endParaRPr lang="en-US"/>
          </a:p>
        </p:txBody>
      </p:sp>
    </p:spTree>
    <p:extLst>
      <p:ext uri="{BB962C8B-B14F-4D97-AF65-F5344CB8AC3E}">
        <p14:creationId xmlns:p14="http://schemas.microsoft.com/office/powerpoint/2010/main" val="353564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5658D01E-B3B9-A143-8F8C-1F8AEAD31DC2}" type="slidenum">
              <a:rPr lang="en-US"/>
              <a:pPr>
                <a:defRPr/>
              </a:pPr>
              <a:t>‹#›</a:t>
            </a:fld>
            <a:endParaRPr lang="en-US"/>
          </a:p>
        </p:txBody>
      </p:sp>
    </p:spTree>
    <p:extLst>
      <p:ext uri="{BB962C8B-B14F-4D97-AF65-F5344CB8AC3E}">
        <p14:creationId xmlns:p14="http://schemas.microsoft.com/office/powerpoint/2010/main" val="367898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0DE6788-BB91-E74D-8B76-F4700A40FCE1}" type="slidenum">
              <a:rPr lang="en-US"/>
              <a:pPr>
                <a:defRPr/>
              </a:pPr>
              <a:t>‹#›</a:t>
            </a:fld>
            <a:endParaRPr lang="en-US"/>
          </a:p>
        </p:txBody>
      </p:sp>
    </p:spTree>
    <p:extLst>
      <p:ext uri="{BB962C8B-B14F-4D97-AF65-F5344CB8AC3E}">
        <p14:creationId xmlns:p14="http://schemas.microsoft.com/office/powerpoint/2010/main" val="129635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365EE41-375D-0940-AD26-E507E38847DD}" type="slidenum">
              <a:rPr lang="en-US"/>
              <a:pPr>
                <a:defRPr/>
              </a:pPr>
              <a:t>‹#›</a:t>
            </a:fld>
            <a:endParaRPr lang="en-US"/>
          </a:p>
        </p:txBody>
      </p:sp>
    </p:spTree>
    <p:extLst>
      <p:ext uri="{BB962C8B-B14F-4D97-AF65-F5344CB8AC3E}">
        <p14:creationId xmlns:p14="http://schemas.microsoft.com/office/powerpoint/2010/main" val="4255050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309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ahoma" charset="0"/>
                <a:ea typeface="+mn-ea"/>
                <a:cs typeface="+mn-cs"/>
              </a:defRPr>
            </a:lvl1pPr>
          </a:lstStyle>
          <a:p>
            <a:pPr>
              <a:defRPr/>
            </a:pPr>
            <a:endParaRPr lang="en-US"/>
          </a:p>
        </p:txBody>
      </p:sp>
      <p:sp>
        <p:nvSpPr>
          <p:cNvPr id="47310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ahoma" charset="0"/>
                <a:ea typeface="+mn-ea"/>
                <a:cs typeface="+mn-cs"/>
              </a:defRPr>
            </a:lvl1pPr>
          </a:lstStyle>
          <a:p>
            <a:pPr>
              <a:defRPr/>
            </a:pPr>
            <a:endParaRPr lang="en-US"/>
          </a:p>
        </p:txBody>
      </p:sp>
      <p:sp>
        <p:nvSpPr>
          <p:cNvPr id="47310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6FD88F2A-078C-FE4B-A870-4374961B6E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325" r:id="rId2"/>
    <p:sldLayoutId id="2147485326" r:id="rId3"/>
    <p:sldLayoutId id="2147485327" r:id="rId4"/>
    <p:sldLayoutId id="2147485328" r:id="rId5"/>
    <p:sldLayoutId id="2147485329" r:id="rId6"/>
    <p:sldLayoutId id="2147485330" r:id="rId7"/>
    <p:sldLayoutId id="2147485331" r:id="rId8"/>
    <p:sldLayoutId id="2147485332" r:id="rId9"/>
    <p:sldLayoutId id="2147485333" r:id="rId10"/>
    <p:sldLayoutId id="2147485334" r:id="rId11"/>
    <p:sldLayoutId id="2147485335" r:id="rId12"/>
    <p:sldLayoutId id="2147485438" r:id="rId13"/>
  </p:sldLayoutIdLst>
  <p:hf hdr="0" ftr="0" dt="0"/>
  <p:txStyles>
    <p:title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54DEBD6-43A9-DF43-8763-1B3D04BF6A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69" r:id="rId1"/>
    <p:sldLayoutId id="2147485370" r:id="rId2"/>
    <p:sldLayoutId id="2147485371" r:id="rId3"/>
    <p:sldLayoutId id="2147485372" r:id="rId4"/>
    <p:sldLayoutId id="2147485373" r:id="rId5"/>
    <p:sldLayoutId id="2147485374" r:id="rId6"/>
    <p:sldLayoutId id="2147485375" r:id="rId7"/>
    <p:sldLayoutId id="2147485376" r:id="rId8"/>
    <p:sldLayoutId id="2147485377" r:id="rId9"/>
    <p:sldLayoutId id="2147485378" r:id="rId10"/>
    <p:sldLayoutId id="214748537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7.xml"/><Relationship Id="rId1" Type="http://schemas.openxmlformats.org/officeDocument/2006/relationships/slideLayout" Target="../slideLayouts/slideLayout20.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4"/>
          <p:cNvSpPr>
            <a:spLocks noChangeArrowheads="1"/>
          </p:cNvSpPr>
          <p:nvPr/>
        </p:nvSpPr>
        <p:spPr bwMode="auto">
          <a:xfrm>
            <a:off x="1447800" y="5181600"/>
            <a:ext cx="64008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r>
              <a:rPr lang="en-US" sz="2800" dirty="0">
                <a:latin typeface="Arial" charset="0"/>
              </a:rPr>
              <a:t>Michael A. Kohn, MD, MPP</a:t>
            </a:r>
          </a:p>
          <a:p>
            <a:pPr algn="ctr" eaLnBrk="1" hangingPunct="1"/>
            <a:r>
              <a:rPr lang="en-US" sz="2800" dirty="0">
                <a:latin typeface="Arial" charset="0"/>
              </a:rPr>
              <a:t>10/24/2019</a:t>
            </a:r>
          </a:p>
        </p:txBody>
      </p:sp>
      <p:sp>
        <p:nvSpPr>
          <p:cNvPr id="129026" name="Text Box 5"/>
          <p:cNvSpPr txBox="1">
            <a:spLocks noChangeArrowheads="1"/>
          </p:cNvSpPr>
          <p:nvPr/>
        </p:nvSpPr>
        <p:spPr bwMode="auto">
          <a:xfrm>
            <a:off x="990600" y="914400"/>
            <a:ext cx="76200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3600" dirty="0">
                <a:latin typeface="Arial" charset="0"/>
              </a:rPr>
              <a:t>Combining Tests, Multivariate Risk Prediction</a:t>
            </a:r>
          </a:p>
        </p:txBody>
      </p:sp>
      <p:sp>
        <p:nvSpPr>
          <p:cNvPr id="129027"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E2917F4-F0E8-1340-B919-EA288DA4DE71}" type="slidenum">
              <a:rPr lang="en-US" sz="1400">
                <a:solidFill>
                  <a:schemeClr val="bg2"/>
                </a:solidFill>
              </a:rPr>
              <a:pPr/>
              <a:t>1</a:t>
            </a:fld>
            <a:endParaRPr lang="en-US" sz="140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2C80CF-A36B-144B-83CD-87ABE76135AA}"/>
              </a:ext>
            </a:extLst>
          </p:cNvPr>
          <p:cNvSpPr>
            <a:spLocks noGrp="1"/>
          </p:cNvSpPr>
          <p:nvPr>
            <p:ph type="sldNum" sz="quarter" idx="12"/>
          </p:nvPr>
        </p:nvSpPr>
        <p:spPr/>
        <p:txBody>
          <a:bodyPr/>
          <a:lstStyle/>
          <a:p>
            <a:pPr>
              <a:defRPr/>
            </a:pPr>
            <a:fld id="{5658D01E-B3B9-A143-8F8C-1F8AEAD31DC2}" type="slidenum">
              <a:rPr lang="en-US" smtClean="0"/>
              <a:pPr>
                <a:defRPr/>
              </a:pPr>
              <a:t>10</a:t>
            </a:fld>
            <a:endParaRPr lang="en-US" dirty="0"/>
          </a:p>
        </p:txBody>
      </p:sp>
      <p:cxnSp>
        <p:nvCxnSpPr>
          <p:cNvPr id="4" name="Straight Arrow Connector 3">
            <a:extLst>
              <a:ext uri="{FF2B5EF4-FFF2-40B4-BE49-F238E27FC236}">
                <a16:creationId xmlns:a16="http://schemas.microsoft.com/office/drawing/2014/main" id="{3F5B53EC-C6B5-184F-8C48-704CC69A8859}"/>
              </a:ext>
            </a:extLst>
          </p:cNvPr>
          <p:cNvCxnSpPr>
            <a:cxnSpLocks/>
          </p:cNvCxnSpPr>
          <p:nvPr/>
        </p:nvCxnSpPr>
        <p:spPr bwMode="auto">
          <a:xfrm>
            <a:off x="1524000" y="5640400"/>
            <a:ext cx="3048000" cy="0"/>
          </a:xfrm>
          <a:prstGeom prst="straightConnector1">
            <a:avLst/>
          </a:prstGeom>
          <a:solidFill>
            <a:schemeClr val="accent1"/>
          </a:solidFill>
          <a:ln w="50800" cap="flat" cmpd="sng" algn="ctr">
            <a:solidFill>
              <a:srgbClr val="C00000"/>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3386D5C8-808B-0447-B8EE-DB73C8EF74A0}"/>
              </a:ext>
            </a:extLst>
          </p:cNvPr>
          <p:cNvCxnSpPr>
            <a:cxnSpLocks/>
          </p:cNvCxnSpPr>
          <p:nvPr/>
        </p:nvCxnSpPr>
        <p:spPr bwMode="auto">
          <a:xfrm flipV="1">
            <a:off x="4561788" y="2362200"/>
            <a:ext cx="0" cy="3278199"/>
          </a:xfrm>
          <a:prstGeom prst="straightConnector1">
            <a:avLst/>
          </a:prstGeom>
          <a:solidFill>
            <a:schemeClr val="accent1"/>
          </a:solidFill>
          <a:ln w="50800" cap="flat" cmpd="sng" algn="ctr">
            <a:solidFill>
              <a:srgbClr val="7030A0"/>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4E824DAA-B82F-044B-998D-7CAB3D1A9967}"/>
              </a:ext>
            </a:extLst>
          </p:cNvPr>
          <p:cNvCxnSpPr>
            <a:cxnSpLocks/>
          </p:cNvCxnSpPr>
          <p:nvPr/>
        </p:nvCxnSpPr>
        <p:spPr bwMode="auto">
          <a:xfrm flipV="1">
            <a:off x="1524000" y="2362200"/>
            <a:ext cx="3048000" cy="3278200"/>
          </a:xfrm>
          <a:prstGeom prst="straightConnector1">
            <a:avLst/>
          </a:prstGeom>
          <a:solidFill>
            <a:schemeClr val="accent1"/>
          </a:solidFill>
          <a:ln w="50800"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9007FC8E-7776-C942-BBF7-EF5F607565B9}"/>
              </a:ext>
            </a:extLst>
          </p:cNvPr>
          <p:cNvSpPr txBox="1"/>
          <p:nvPr/>
        </p:nvSpPr>
        <p:spPr>
          <a:xfrm>
            <a:off x="1600200" y="5837418"/>
            <a:ext cx="5243945" cy="381000"/>
          </a:xfrm>
          <a:prstGeom prst="rect">
            <a:avLst/>
          </a:prstGeom>
          <a:noFill/>
        </p:spPr>
        <p:txBody>
          <a:bodyPr wrap="square" rtlCol="0">
            <a:spAutoFit/>
          </a:bodyPr>
          <a:lstStyle/>
          <a:p>
            <a:r>
              <a:rPr lang="en-US" dirty="0">
                <a:solidFill>
                  <a:srgbClr val="C00000"/>
                </a:solidFill>
              </a:rPr>
              <a:t>√Calibration Error = 0.26 </a:t>
            </a:r>
          </a:p>
        </p:txBody>
      </p:sp>
      <p:sp>
        <p:nvSpPr>
          <p:cNvPr id="12" name="TextBox 11">
            <a:extLst>
              <a:ext uri="{FF2B5EF4-FFF2-40B4-BE49-F238E27FC236}">
                <a16:creationId xmlns:a16="http://schemas.microsoft.com/office/drawing/2014/main" id="{A5845C87-01DB-A44A-A6EC-06575083BDA4}"/>
              </a:ext>
            </a:extLst>
          </p:cNvPr>
          <p:cNvSpPr txBox="1"/>
          <p:nvPr/>
        </p:nvSpPr>
        <p:spPr>
          <a:xfrm>
            <a:off x="4795386" y="3539634"/>
            <a:ext cx="2057400" cy="923330"/>
          </a:xfrm>
          <a:prstGeom prst="rect">
            <a:avLst/>
          </a:prstGeom>
          <a:noFill/>
        </p:spPr>
        <p:txBody>
          <a:bodyPr wrap="square" rtlCol="0">
            <a:spAutoFit/>
          </a:bodyPr>
          <a:lstStyle/>
          <a:p>
            <a:br>
              <a:rPr lang="en-US" dirty="0">
                <a:solidFill>
                  <a:srgbClr val="7030A0"/>
                </a:solidFill>
              </a:rPr>
            </a:br>
            <a:r>
              <a:rPr lang="en-US" dirty="0">
                <a:solidFill>
                  <a:srgbClr val="7030A0"/>
                </a:solidFill>
              </a:rPr>
              <a:t>√Refinement Loss =0.34</a:t>
            </a:r>
          </a:p>
        </p:txBody>
      </p:sp>
      <p:sp>
        <p:nvSpPr>
          <p:cNvPr id="13" name="TextBox 12">
            <a:extLst>
              <a:ext uri="{FF2B5EF4-FFF2-40B4-BE49-F238E27FC236}">
                <a16:creationId xmlns:a16="http://schemas.microsoft.com/office/drawing/2014/main" id="{6B21D26A-3DE3-6849-A9DD-3B41A2594C8E}"/>
              </a:ext>
            </a:extLst>
          </p:cNvPr>
          <p:cNvSpPr txBox="1"/>
          <p:nvPr/>
        </p:nvSpPr>
        <p:spPr>
          <a:xfrm>
            <a:off x="1023608" y="3359434"/>
            <a:ext cx="2362191" cy="369332"/>
          </a:xfrm>
          <a:prstGeom prst="rect">
            <a:avLst/>
          </a:prstGeom>
          <a:noFill/>
        </p:spPr>
        <p:txBody>
          <a:bodyPr wrap="square" rtlCol="0">
            <a:spAutoFit/>
          </a:bodyPr>
          <a:lstStyle/>
          <a:p>
            <a:r>
              <a:rPr lang="en-US" dirty="0"/>
              <a:t>√Brier Score = 0.43</a:t>
            </a:r>
          </a:p>
        </p:txBody>
      </p:sp>
      <p:sp>
        <p:nvSpPr>
          <p:cNvPr id="14" name="Rectangle 3">
            <a:extLst>
              <a:ext uri="{FF2B5EF4-FFF2-40B4-BE49-F238E27FC236}">
                <a16:creationId xmlns:a16="http://schemas.microsoft.com/office/drawing/2014/main" id="{D0C71933-B036-3F49-97C1-12529B177BA7}"/>
              </a:ext>
            </a:extLst>
          </p:cNvPr>
          <p:cNvSpPr txBox="1">
            <a:spLocks noChangeArrowheads="1"/>
          </p:cNvSpPr>
          <p:nvPr/>
        </p:nvSpPr>
        <p:spPr bwMode="auto">
          <a:xfrm>
            <a:off x="914400" y="304800"/>
            <a:ext cx="7696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pPr eaLnBrk="1" hangingPunct="1"/>
            <a:r>
              <a:rPr lang="en-US" sz="3200" kern="0">
                <a:latin typeface="Tahoma" charset="0"/>
                <a:ea typeface="MS PGothic" charset="0"/>
              </a:rPr>
              <a:t>Brier Score = Calibration + Refinement</a:t>
            </a:r>
            <a:endParaRPr lang="en-US" sz="3200" kern="0" dirty="0">
              <a:latin typeface="Tahoma" charset="0"/>
              <a:ea typeface="MS PGothic" charset="0"/>
            </a:endParaRPr>
          </a:p>
        </p:txBody>
      </p:sp>
    </p:spTree>
    <p:extLst>
      <p:ext uri="{BB962C8B-B14F-4D97-AF65-F5344CB8AC3E}">
        <p14:creationId xmlns:p14="http://schemas.microsoft.com/office/powerpoint/2010/main" val="716279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6913" name="Rectangle 2"/>
              <p:cNvSpPr>
                <a:spLocks noGrp="1" noChangeArrowheads="1"/>
              </p:cNvSpPr>
              <p:nvPr>
                <p:ph type="body" idx="4294967295"/>
              </p:nvPr>
            </p:nvSpPr>
            <p:spPr>
              <a:xfrm>
                <a:off x="533400" y="1981200"/>
                <a:ext cx="8489950" cy="3505200"/>
              </a:xfrm>
            </p:spPr>
            <p:txBody>
              <a:bodyPr/>
              <a:lstStyle/>
              <a:p>
                <a:pPr marL="0" indent="0" algn="ctr" eaLnBrk="1" hangingPunct="1">
                  <a:buNone/>
                </a:pPr>
                <a14:m>
                  <m:oMath xmlns:m="http://schemas.openxmlformats.org/officeDocument/2006/math">
                    <m:rad>
                      <m:radPr>
                        <m:degHide m:val="on"/>
                        <m:ctrlPr>
                          <a:rPr lang="en-US" sz="2400" i="1" smtClean="0">
                            <a:latin typeface="Cambria Math" panose="02040503050406030204" pitchFamily="18" charset="0"/>
                            <a:ea typeface="MS PGothic" charset="0"/>
                          </a:rPr>
                        </m:ctrlPr>
                      </m:radPr>
                      <m:deg/>
                      <m:e>
                        <m:r>
                          <a:rPr lang="en-US" sz="2400" b="0" i="1" smtClean="0">
                            <a:latin typeface="Cambria Math" panose="02040503050406030204" pitchFamily="18" charset="0"/>
                            <a:ea typeface="MS PGothic" charset="0"/>
                          </a:rPr>
                          <m:t>𝐵𝑟𝑖𝑒𝑟</m:t>
                        </m:r>
                        <m:r>
                          <a:rPr lang="en-US" sz="2400" b="0" i="1" smtClean="0">
                            <a:latin typeface="Cambria Math" panose="02040503050406030204" pitchFamily="18" charset="0"/>
                            <a:ea typeface="MS PGothic" charset="0"/>
                          </a:rPr>
                          <m:t> </m:t>
                        </m:r>
                        <m:r>
                          <a:rPr lang="en-US" sz="2400" b="0" i="1" smtClean="0">
                            <a:latin typeface="Cambria Math" panose="02040503050406030204" pitchFamily="18" charset="0"/>
                            <a:ea typeface="MS PGothic" charset="0"/>
                          </a:rPr>
                          <m:t>𝑆𝑐𝑜𝑟𝑒</m:t>
                        </m:r>
                      </m:e>
                    </m:rad>
                  </m:oMath>
                </a14:m>
                <a:r>
                  <a:rPr lang="en-US" sz="2400" dirty="0">
                    <a:latin typeface="Tahoma" charset="0"/>
                    <a:ea typeface="MS PGothic" charset="0"/>
                  </a:rPr>
                  <a:t> = Root Mean Square Error = RMSE</a:t>
                </a:r>
              </a:p>
              <a:p>
                <a:pPr marL="0" indent="0" algn="ctr" eaLnBrk="1" hangingPunct="1">
                  <a:buNone/>
                </a:pPr>
                <a:endParaRPr lang="en-US" sz="2400" dirty="0">
                  <a:latin typeface="Tahoma" charset="0"/>
                  <a:ea typeface="MS PGothic" charset="0"/>
                </a:endParaRPr>
              </a:p>
              <a:p>
                <a:pPr marL="0" indent="0" eaLnBrk="1" hangingPunct="1">
                  <a:buNone/>
                </a:pPr>
                <a:r>
                  <a:rPr lang="en-US" sz="2400" dirty="0">
                    <a:latin typeface="Tahoma" charset="0"/>
                    <a:ea typeface="MS PGothic" charset="0"/>
                  </a:rPr>
                  <a:t>1-RMSE = Average Predicted Risk in D+ = AR</a:t>
                </a:r>
                <a:r>
                  <a:rPr lang="en-US" sz="2400" baseline="30000" dirty="0">
                    <a:latin typeface="Tahoma" charset="0"/>
                    <a:ea typeface="MS PGothic" charset="0"/>
                  </a:rPr>
                  <a:t>+</a:t>
                </a:r>
                <a:endParaRPr lang="en-US" sz="2400" dirty="0">
                  <a:latin typeface="Tahoma" charset="0"/>
                  <a:ea typeface="MS PGothic" charset="0"/>
                </a:endParaRPr>
              </a:p>
              <a:p>
                <a:pPr marL="0" indent="0" eaLnBrk="1" hangingPunct="1">
                  <a:buNone/>
                </a:pPr>
                <a:r>
                  <a:rPr lang="en-US" sz="2400" dirty="0">
                    <a:latin typeface="Tahoma" charset="0"/>
                    <a:ea typeface="MS PGothic" charset="0"/>
                  </a:rPr>
                  <a:t>RMSE = Average Predicted Risk in D- = AR</a:t>
                </a:r>
                <a:r>
                  <a:rPr lang="en-US" sz="2400" baseline="30000" dirty="0">
                    <a:latin typeface="Tahoma" charset="0"/>
                    <a:ea typeface="MS PGothic" charset="0"/>
                  </a:rPr>
                  <a:t>-</a:t>
                </a:r>
                <a:endParaRPr lang="en-US" sz="2400" dirty="0">
                  <a:latin typeface="Tahoma" charset="0"/>
                  <a:ea typeface="MS PGothic" charset="0"/>
                </a:endParaRPr>
              </a:p>
              <a:p>
                <a:pPr marL="0" indent="0" eaLnBrk="1" hangingPunct="1">
                  <a:buNone/>
                </a:pPr>
                <a:endParaRPr lang="en-US" sz="2400" dirty="0">
                  <a:latin typeface="Tahoma" charset="0"/>
                  <a:ea typeface="MS PGothic" charset="0"/>
                </a:endParaRPr>
              </a:p>
              <a:p>
                <a:pPr marL="0" indent="0" eaLnBrk="1" hangingPunct="1">
                  <a:buNone/>
                </a:pPr>
                <a:r>
                  <a:rPr lang="en-US" sz="2400" dirty="0">
                    <a:latin typeface="Tahoma" charset="0"/>
                    <a:ea typeface="MS PGothic" charset="0"/>
                  </a:rPr>
                  <a:t>P×(1–AR</a:t>
                </a:r>
                <a:r>
                  <a:rPr lang="en-US" sz="2400" baseline="30000" dirty="0">
                    <a:latin typeface="Tahoma" charset="0"/>
                    <a:ea typeface="MS PGothic" charset="0"/>
                  </a:rPr>
                  <a:t>+</a:t>
                </a:r>
                <a:r>
                  <a:rPr lang="en-US" sz="2400" dirty="0">
                    <a:latin typeface="Tahoma" charset="0"/>
                    <a:ea typeface="MS PGothic" charset="0"/>
                  </a:rPr>
                  <a:t>)</a:t>
                </a:r>
                <a:r>
                  <a:rPr lang="en-US" sz="2400" baseline="30000" dirty="0">
                    <a:latin typeface="Tahoma" charset="0"/>
                    <a:ea typeface="MS PGothic" charset="0"/>
                  </a:rPr>
                  <a:t>2</a:t>
                </a:r>
                <a:r>
                  <a:rPr lang="en-US" sz="2400" dirty="0">
                    <a:latin typeface="Tahoma" charset="0"/>
                    <a:ea typeface="MS PGothic" charset="0"/>
                  </a:rPr>
                  <a:t> + (1 – P)×(0 – AR</a:t>
                </a:r>
                <a:r>
                  <a:rPr lang="en-US" sz="2400" baseline="30000" dirty="0">
                    <a:latin typeface="Tahoma" charset="0"/>
                    <a:ea typeface="MS PGothic" charset="0"/>
                  </a:rPr>
                  <a:t>-</a:t>
                </a:r>
                <a:r>
                  <a:rPr lang="en-US" sz="2400" dirty="0">
                    <a:latin typeface="Tahoma" charset="0"/>
                    <a:ea typeface="MS PGothic" charset="0"/>
                  </a:rPr>
                  <a:t>)</a:t>
                </a:r>
                <a:r>
                  <a:rPr lang="en-US" sz="2400" baseline="30000" dirty="0">
                    <a:latin typeface="Tahoma" charset="0"/>
                    <a:ea typeface="MS PGothic" charset="0"/>
                  </a:rPr>
                  <a:t>2</a:t>
                </a:r>
                <a:r>
                  <a:rPr lang="en-US" sz="2400" dirty="0">
                    <a:latin typeface="Tahoma" charset="0"/>
                    <a:ea typeface="MS PGothic" charset="0"/>
                  </a:rPr>
                  <a:t> = Brier Score</a:t>
                </a:r>
              </a:p>
              <a:p>
                <a:pPr marL="0" indent="0" eaLnBrk="1" hangingPunct="1">
                  <a:buNone/>
                </a:pPr>
                <a:endParaRPr lang="en-US" sz="2400" dirty="0">
                  <a:latin typeface="Tahoma" charset="0"/>
                  <a:ea typeface="MS PGothic" charset="0"/>
                </a:endParaRPr>
              </a:p>
              <a:p>
                <a:pPr marL="0" indent="0" eaLnBrk="1" hangingPunct="1">
                  <a:buNone/>
                </a:pPr>
                <a:endParaRPr lang="en-US" sz="2400" dirty="0">
                  <a:latin typeface="Tahoma" charset="0"/>
                  <a:ea typeface="MS PGothic" charset="0"/>
                </a:endParaRPr>
              </a:p>
              <a:p>
                <a:pPr marL="0" indent="0" eaLnBrk="1" hangingPunct="1">
                  <a:buNone/>
                </a:pPr>
                <a:endParaRPr lang="en-US" sz="2400" dirty="0">
                  <a:latin typeface="Tahoma" charset="0"/>
                  <a:ea typeface="MS PGothic" charset="0"/>
                </a:endParaRPr>
              </a:p>
              <a:p>
                <a:pPr marL="0" indent="0" eaLnBrk="1" hangingPunct="1">
                  <a:buNone/>
                </a:pPr>
                <a:endParaRPr lang="en-US" sz="2400" dirty="0">
                  <a:latin typeface="Tahoma" charset="0"/>
                  <a:ea typeface="MS PGothic" charset="0"/>
                </a:endParaRPr>
              </a:p>
            </p:txBody>
          </p:sp>
        </mc:Choice>
        <mc:Fallback xmlns="">
          <p:sp>
            <p:nvSpPr>
              <p:cNvPr id="166913" name="Rectangle 2"/>
              <p:cNvSpPr>
                <a:spLocks noGrp="1" noRot="1" noChangeAspect="1" noMove="1" noResize="1" noEditPoints="1" noAdjustHandles="1" noChangeArrowheads="1" noChangeShapeType="1" noTextEdit="1"/>
              </p:cNvSpPr>
              <p:nvPr>
                <p:ph type="body" idx="4294967295"/>
              </p:nvPr>
            </p:nvSpPr>
            <p:spPr>
              <a:xfrm>
                <a:off x="533400" y="1981200"/>
                <a:ext cx="8489950" cy="3505200"/>
              </a:xfrm>
              <a:blipFill>
                <a:blip r:embed="rId3"/>
                <a:stretch>
                  <a:fillRect l="-1149" t="-522"/>
                </a:stretch>
              </a:blipFill>
            </p:spPr>
            <p:txBody>
              <a:bodyPr/>
              <a:lstStyle/>
              <a:p>
                <a:r>
                  <a:rPr lang="en-US">
                    <a:noFill/>
                  </a:rPr>
                  <a:t> </a:t>
                </a:r>
              </a:p>
            </p:txBody>
          </p:sp>
        </mc:Fallback>
      </mc:AlternateContent>
      <p:sp>
        <p:nvSpPr>
          <p:cNvPr id="166914" name="Rectangle 3"/>
          <p:cNvSpPr>
            <a:spLocks noGrp="1" noChangeArrowheads="1"/>
          </p:cNvSpPr>
          <p:nvPr>
            <p:ph type="title" idx="4294967295"/>
          </p:nvPr>
        </p:nvSpPr>
        <p:spPr>
          <a:xfrm>
            <a:off x="914400" y="304800"/>
            <a:ext cx="7696200" cy="1143000"/>
          </a:xfrm>
        </p:spPr>
        <p:txBody>
          <a:bodyPr/>
          <a:lstStyle/>
          <a:p>
            <a:pPr eaLnBrk="1" hangingPunct="1"/>
            <a:r>
              <a:rPr lang="en-US" sz="3200" dirty="0">
                <a:latin typeface="Tahoma" charset="0"/>
                <a:ea typeface="MS PGothic" charset="0"/>
              </a:rPr>
              <a:t>Brier Score = Mean Squared Error</a:t>
            </a:r>
          </a:p>
        </p:txBody>
      </p:sp>
      <p:sp>
        <p:nvSpPr>
          <p:cNvPr id="166916"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B7D96DA-807B-1F45-9F7F-25F4EAF3745C}" type="slidenum">
              <a:rPr lang="en-US" sz="1400"/>
              <a:pPr/>
              <a:t>11</a:t>
            </a:fld>
            <a:endParaRPr lang="en-US" sz="1400"/>
          </a:p>
        </p:txBody>
      </p:sp>
    </p:spTree>
    <p:extLst>
      <p:ext uri="{BB962C8B-B14F-4D97-AF65-F5344CB8AC3E}">
        <p14:creationId xmlns:p14="http://schemas.microsoft.com/office/powerpoint/2010/main" val="4144698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ChangeArrowheads="1"/>
          </p:cNvSpPr>
          <p:nvPr>
            <p:ph type="title"/>
          </p:nvPr>
        </p:nvSpPr>
        <p:spPr/>
        <p:txBody>
          <a:bodyPr/>
          <a:lstStyle/>
          <a:p>
            <a:r>
              <a:rPr lang="en-US">
                <a:latin typeface="Tahoma" charset="0"/>
                <a:ea typeface="MS PGothic" charset="0"/>
              </a:rPr>
              <a:t>Assessing/Quantifying Calibration*</a:t>
            </a:r>
          </a:p>
        </p:txBody>
      </p:sp>
      <p:sp>
        <p:nvSpPr>
          <p:cNvPr id="175106" name="Rectangle 3"/>
          <p:cNvSpPr>
            <a:spLocks noGrp="1" noChangeArrowheads="1"/>
          </p:cNvSpPr>
          <p:nvPr>
            <p:ph type="body" idx="1"/>
          </p:nvPr>
        </p:nvSpPr>
        <p:spPr>
          <a:xfrm>
            <a:off x="1066800" y="2819400"/>
            <a:ext cx="7772400" cy="1143000"/>
          </a:xfrm>
        </p:spPr>
        <p:txBody>
          <a:bodyPr/>
          <a:lstStyle/>
          <a:p>
            <a:pPr marL="0" indent="0">
              <a:buNone/>
            </a:pPr>
            <a:r>
              <a:rPr lang="en-US" dirty="0">
                <a:latin typeface="Tahoma" charset="0"/>
                <a:ea typeface="MS PGothic" charset="0"/>
              </a:rPr>
              <a:t>Calibration Plots with Mean Bias, Mean Absolute Error, √Brier Score, √Calibration Error, √Refinement Loss</a:t>
            </a:r>
          </a:p>
        </p:txBody>
      </p:sp>
      <p:sp>
        <p:nvSpPr>
          <p:cNvPr id="175107" name="TextBox 1"/>
          <p:cNvSpPr txBox="1">
            <a:spLocks noChangeArrowheads="1"/>
          </p:cNvSpPr>
          <p:nvPr/>
        </p:nvSpPr>
        <p:spPr bwMode="auto">
          <a:xfrm>
            <a:off x="838200" y="5486400"/>
            <a:ext cx="73152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800" dirty="0"/>
              <a:t>*Overall calibration of a model is always good in the “derivation” dataset.  For example, mean bias is always 0 for a logistic regression model in the dataset used to derive its coefficients.</a:t>
            </a:r>
          </a:p>
        </p:txBody>
      </p:sp>
      <p:sp>
        <p:nvSpPr>
          <p:cNvPr id="175109"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ED1A6621-AEFC-C344-B8FC-5BFD281BF956}" type="slidenum">
              <a:rPr lang="en-US" sz="1400"/>
              <a:pPr/>
              <a:t>12</a:t>
            </a:fld>
            <a:endParaRPr lang="en-US"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F70BC-D808-454A-90E9-688F3294AC34}"/>
              </a:ext>
            </a:extLst>
          </p:cNvPr>
          <p:cNvSpPr>
            <a:spLocks noGrp="1"/>
          </p:cNvSpPr>
          <p:nvPr>
            <p:ph type="title"/>
          </p:nvPr>
        </p:nvSpPr>
        <p:spPr/>
        <p:txBody>
          <a:bodyPr/>
          <a:lstStyle/>
          <a:p>
            <a:r>
              <a:rPr lang="en-US" dirty="0"/>
              <a:t>Outline: Combining Tests</a:t>
            </a:r>
          </a:p>
        </p:txBody>
      </p:sp>
      <p:sp>
        <p:nvSpPr>
          <p:cNvPr id="3" name="Content Placeholder 2">
            <a:extLst>
              <a:ext uri="{FF2B5EF4-FFF2-40B4-BE49-F238E27FC236}">
                <a16:creationId xmlns:a16="http://schemas.microsoft.com/office/drawing/2014/main" id="{1FC2FF06-2C78-4E61-B437-27663629B23F}"/>
              </a:ext>
            </a:extLst>
          </p:cNvPr>
          <p:cNvSpPr>
            <a:spLocks noGrp="1"/>
          </p:cNvSpPr>
          <p:nvPr>
            <p:ph idx="1"/>
          </p:nvPr>
        </p:nvSpPr>
        <p:spPr>
          <a:xfrm>
            <a:off x="685800" y="1905000"/>
            <a:ext cx="8229600" cy="4158189"/>
          </a:xfrm>
        </p:spPr>
        <p:txBody>
          <a:bodyPr/>
          <a:lstStyle/>
          <a:p>
            <a:r>
              <a:rPr lang="en-US" sz="2800" dirty="0"/>
              <a:t>Independence Conditional on D+/D- (Hard!)</a:t>
            </a:r>
          </a:p>
          <a:p>
            <a:r>
              <a:rPr lang="en-US" sz="2800" dirty="0"/>
              <a:t>Classification Trees</a:t>
            </a:r>
          </a:p>
          <a:p>
            <a:r>
              <a:rPr lang="en-US" sz="2800" dirty="0"/>
              <a:t>Logistic Regression</a:t>
            </a:r>
          </a:p>
          <a:p>
            <a:pPr lvl="1"/>
            <a:r>
              <a:rPr lang="en-US" sz="2400" dirty="0"/>
              <a:t>Digression: Natural Logarithms</a:t>
            </a:r>
          </a:p>
          <a:p>
            <a:r>
              <a:rPr lang="en-US" sz="2800" dirty="0"/>
              <a:t>Variable (Test) Selection</a:t>
            </a:r>
          </a:p>
          <a:p>
            <a:r>
              <a:rPr lang="en-US" sz="2800" dirty="0"/>
              <a:t>Validation separate from derivation</a:t>
            </a:r>
          </a:p>
          <a:p>
            <a:r>
              <a:rPr lang="en-US" sz="2800" dirty="0"/>
              <a:t>NLST Risk Model</a:t>
            </a:r>
          </a:p>
          <a:p>
            <a:r>
              <a:rPr lang="en-US" sz="2800" dirty="0"/>
              <a:t>Low-Risk Appendicitis Rule</a:t>
            </a:r>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7CC6EF3-9D77-4260-A735-C27570EAB86A}"/>
              </a:ext>
            </a:extLst>
          </p:cNvPr>
          <p:cNvSpPr>
            <a:spLocks noGrp="1"/>
          </p:cNvSpPr>
          <p:nvPr>
            <p:ph type="sldNum" sz="quarter" idx="12"/>
          </p:nvPr>
        </p:nvSpPr>
        <p:spPr/>
        <p:txBody>
          <a:bodyPr/>
          <a:lstStyle/>
          <a:p>
            <a:pPr>
              <a:defRPr/>
            </a:pPr>
            <a:fld id="{E70CF1B1-AA47-B34B-9B18-40744FAC0177}" type="slidenum">
              <a:rPr lang="en-US" smtClean="0"/>
              <a:pPr>
                <a:defRPr/>
              </a:pPr>
              <a:t>13</a:t>
            </a:fld>
            <a:endParaRPr lang="en-US"/>
          </a:p>
        </p:txBody>
      </p:sp>
    </p:spTree>
    <p:extLst>
      <p:ext uri="{BB962C8B-B14F-4D97-AF65-F5344CB8AC3E}">
        <p14:creationId xmlns:p14="http://schemas.microsoft.com/office/powerpoint/2010/main" val="2608626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pPr eaLnBrk="1" hangingPunct="1"/>
            <a:r>
              <a:rPr lang="en-US" sz="4000">
                <a:latin typeface="Tahoma" charset="0"/>
                <a:ea typeface="ＭＳ Ｐゴシック" charset="0"/>
              </a:rPr>
              <a:t>Combining Tests</a:t>
            </a:r>
            <a:br>
              <a:rPr lang="en-US" sz="4000">
                <a:latin typeface="Tahoma" charset="0"/>
                <a:ea typeface="ＭＳ Ｐゴシック" charset="0"/>
              </a:rPr>
            </a:br>
            <a:r>
              <a:rPr lang="en-US" sz="4000">
                <a:latin typeface="Tahoma" charset="0"/>
                <a:ea typeface="ＭＳ Ｐゴシック" charset="0"/>
              </a:rPr>
              <a:t>Example</a:t>
            </a:r>
          </a:p>
        </p:txBody>
      </p:sp>
      <p:sp>
        <p:nvSpPr>
          <p:cNvPr id="47106" name="Rectangle 3"/>
          <p:cNvSpPr>
            <a:spLocks noGrp="1" noChangeArrowheads="1"/>
          </p:cNvSpPr>
          <p:nvPr>
            <p:ph type="body" idx="1"/>
          </p:nvPr>
        </p:nvSpPr>
        <p:spPr>
          <a:xfrm>
            <a:off x="1182688" y="2501900"/>
            <a:ext cx="7772400" cy="1593850"/>
          </a:xfrm>
        </p:spPr>
        <p:txBody>
          <a:bodyPr/>
          <a:lstStyle/>
          <a:p>
            <a:pPr eaLnBrk="1" hangingPunct="1">
              <a:buFont typeface="Wingdings" charset="0"/>
              <a:buNone/>
            </a:pPr>
            <a:r>
              <a:rPr lang="en-US">
                <a:latin typeface="Tahoma" charset="0"/>
                <a:ea typeface="ＭＳ Ｐゴシック" charset="0"/>
              </a:rPr>
              <a:t>Prenatal sonographic Nuchal Translucency (NT) and Nasal Bone Exam as dichotomous tests for Trisomy 21*</a:t>
            </a:r>
          </a:p>
        </p:txBody>
      </p:sp>
      <p:sp>
        <p:nvSpPr>
          <p:cNvPr id="47107" name="Text Box 4"/>
          <p:cNvSpPr txBox="1">
            <a:spLocks noChangeArrowheads="1"/>
          </p:cNvSpPr>
          <p:nvPr/>
        </p:nvSpPr>
        <p:spPr bwMode="auto">
          <a:xfrm>
            <a:off x="457200" y="5791200"/>
            <a:ext cx="8153400" cy="63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200">
                <a:latin typeface="Arial" charset="0"/>
              </a:rPr>
              <a:t>*Cicero, S., G. Rembouskos, et al. (2004). "Likelihood ratio for trisomy 21 in fetuses with absent nasal bone at the 11-14-week scan." </a:t>
            </a:r>
            <a:r>
              <a:rPr lang="en-US" sz="1200" u="sng">
                <a:latin typeface="Arial" charset="0"/>
              </a:rPr>
              <a:t>Ultrasound Obstet Gynecol</a:t>
            </a:r>
            <a:r>
              <a:rPr lang="en-US" sz="1200">
                <a:latin typeface="Arial" charset="0"/>
              </a:rPr>
              <a:t> </a:t>
            </a:r>
            <a:r>
              <a:rPr lang="en-US" sz="1200" b="1">
                <a:latin typeface="Arial" charset="0"/>
              </a:rPr>
              <a:t>23</a:t>
            </a:r>
            <a:r>
              <a:rPr lang="en-US" sz="1200">
                <a:latin typeface="Arial" charset="0"/>
              </a:rPr>
              <a:t>(3): 218-23.</a:t>
            </a:r>
          </a:p>
          <a:p>
            <a:pPr eaLnBrk="1" hangingPunct="1"/>
            <a:endParaRPr lang="en-US" sz="1200">
              <a:latin typeface="Arial" charset="0"/>
            </a:endParaRPr>
          </a:p>
        </p:txBody>
      </p:sp>
      <p:sp>
        <p:nvSpPr>
          <p:cNvPr id="47108"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AD3ED99-0787-3F46-B48F-97F0388300ED}" type="slidenum">
              <a:rPr lang="en-US" sz="1400"/>
              <a:pPr/>
              <a:t>14</a:t>
            </a:fld>
            <a:endParaRPr lang="en-US" sz="1400"/>
          </a:p>
        </p:txBody>
      </p:sp>
    </p:spTree>
    <p:extLst>
      <p:ext uri="{BB962C8B-B14F-4D97-AF65-F5344CB8AC3E}">
        <p14:creationId xmlns:p14="http://schemas.microsoft.com/office/powerpoint/2010/main" val="2331063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nuchaltranslucen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8600"/>
            <a:ext cx="7162800" cy="5022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0" name="Text Box 3"/>
          <p:cNvSpPr txBox="1">
            <a:spLocks noChangeArrowheads="1"/>
          </p:cNvSpPr>
          <p:nvPr/>
        </p:nvSpPr>
        <p:spPr bwMode="auto">
          <a:xfrm>
            <a:off x="2286000" y="5562600"/>
            <a:ext cx="55816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latin typeface="Arial" charset="0"/>
              </a:rPr>
              <a:t>If NT </a:t>
            </a:r>
            <a:r>
              <a:rPr lang="en-US">
                <a:latin typeface="Arial" charset="0"/>
                <a:cs typeface="Arial" charset="0"/>
              </a:rPr>
              <a:t>≥ 3.5 mm Positive for Trisomy 21* </a:t>
            </a:r>
          </a:p>
        </p:txBody>
      </p:sp>
      <p:sp>
        <p:nvSpPr>
          <p:cNvPr id="48131" name="Text Box 4"/>
          <p:cNvSpPr txBox="1">
            <a:spLocks noChangeArrowheads="1"/>
          </p:cNvSpPr>
          <p:nvPr/>
        </p:nvSpPr>
        <p:spPr bwMode="auto">
          <a:xfrm>
            <a:off x="3505200" y="6248400"/>
            <a:ext cx="332263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1600">
                <a:latin typeface="Arial" charset="0"/>
              </a:rPr>
              <a:t>*What’s wrong with this definition? </a:t>
            </a:r>
          </a:p>
        </p:txBody>
      </p:sp>
      <p:sp>
        <p:nvSpPr>
          <p:cNvPr id="48132"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D38ACF4-32A7-8445-B349-33DF3833AB70}" type="slidenum">
              <a:rPr lang="en-US" sz="1400"/>
              <a:pPr/>
              <a:t>15</a:t>
            </a:fld>
            <a:endParaRPr lang="en-US" sz="1400"/>
          </a:p>
        </p:txBody>
      </p:sp>
    </p:spTree>
    <p:extLst>
      <p:ext uri="{BB962C8B-B14F-4D97-AF65-F5344CB8AC3E}">
        <p14:creationId xmlns:p14="http://schemas.microsoft.com/office/powerpoint/2010/main" val="1450199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7" name="Object 2"/>
          <p:cNvGraphicFramePr>
            <a:graphicFrameLocks noChangeAspect="1"/>
          </p:cNvGraphicFramePr>
          <p:nvPr/>
        </p:nvGraphicFramePr>
        <p:xfrm>
          <a:off x="609600" y="474663"/>
          <a:ext cx="7924800" cy="5908675"/>
        </p:xfrm>
        <a:graphic>
          <a:graphicData uri="http://schemas.openxmlformats.org/presentationml/2006/ole">
            <mc:AlternateContent xmlns:mc="http://schemas.openxmlformats.org/markup-compatibility/2006">
              <mc:Choice xmlns:v="urn:schemas-microsoft-com:vml" Requires="v">
                <p:oleObj spid="_x0000_s1159" name="Worksheet" r:id="rId3" imgW="4686300" imgH="3492500" progId="Excel.Sheet.8">
                  <p:embed/>
                </p:oleObj>
              </mc:Choice>
              <mc:Fallback>
                <p:oleObj name="Worksheet" r:id="rId3" imgW="4686300" imgH="34925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74663"/>
                        <a:ext cx="7924800" cy="5908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0178" name="Oval 3"/>
          <p:cNvSpPr>
            <a:spLocks noChangeArrowheads="1"/>
          </p:cNvSpPr>
          <p:nvPr/>
        </p:nvSpPr>
        <p:spPr bwMode="auto">
          <a:xfrm>
            <a:off x="2286000" y="2057400"/>
            <a:ext cx="2057400" cy="990600"/>
          </a:xfrm>
          <a:prstGeom prst="ellipse">
            <a:avLst/>
          </a:prstGeom>
          <a:noFill/>
          <a:ln w="127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0179"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96A8C4B-299A-5645-9E99-8A65D5A7D7D0}" type="slidenum">
              <a:rPr lang="en-US" sz="1400"/>
              <a:pPr/>
              <a:t>16</a:t>
            </a:fld>
            <a:endParaRPr lang="en-US" sz="1400"/>
          </a:p>
        </p:txBody>
      </p:sp>
    </p:spTree>
    <p:extLst>
      <p:ext uri="{BB962C8B-B14F-4D97-AF65-F5344CB8AC3E}">
        <p14:creationId xmlns:p14="http://schemas.microsoft.com/office/powerpoint/2010/main" val="1862009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body" idx="1"/>
          </p:nvPr>
        </p:nvSpPr>
        <p:spPr/>
        <p:txBody>
          <a:bodyPr/>
          <a:lstStyle/>
          <a:p>
            <a:pPr eaLnBrk="1" hangingPunct="1"/>
            <a:r>
              <a:rPr lang="en-US">
                <a:latin typeface="Tahoma" charset="0"/>
                <a:ea typeface="ＭＳ Ｐゴシック" charset="0"/>
              </a:rPr>
              <a:t>In general, don’t make multi-level tests like NT into dichotomous tests by choosing a fixed cutoff</a:t>
            </a:r>
          </a:p>
          <a:p>
            <a:pPr eaLnBrk="1" hangingPunct="1"/>
            <a:r>
              <a:rPr lang="en-US">
                <a:latin typeface="Tahoma" charset="0"/>
                <a:ea typeface="ＭＳ Ｐゴシック" charset="0"/>
              </a:rPr>
              <a:t>I did it here to make the discussion of multiple tests easier</a:t>
            </a:r>
          </a:p>
          <a:p>
            <a:pPr eaLnBrk="1" hangingPunct="1"/>
            <a:r>
              <a:rPr lang="en-US">
                <a:latin typeface="Tahoma" charset="0"/>
                <a:ea typeface="ＭＳ Ｐゴシック" charset="0"/>
              </a:rPr>
              <a:t>I </a:t>
            </a:r>
            <a:r>
              <a:rPr lang="en-US" u="sng">
                <a:latin typeface="Tahoma" charset="0"/>
                <a:ea typeface="ＭＳ Ｐゴシック" charset="0"/>
              </a:rPr>
              <a:t>arbitrarily</a:t>
            </a:r>
            <a:r>
              <a:rPr lang="en-US">
                <a:latin typeface="Tahoma" charset="0"/>
                <a:ea typeface="ＭＳ Ｐゴシック" charset="0"/>
              </a:rPr>
              <a:t> chose to call </a:t>
            </a:r>
            <a:r>
              <a:rPr lang="en-US">
                <a:latin typeface="Tahoma" charset="0"/>
                <a:ea typeface="ＭＳ Ｐゴシック" charset="0"/>
                <a:cs typeface="Arial" charset="0"/>
              </a:rPr>
              <a:t>≥ 3.5 mm positive</a:t>
            </a:r>
          </a:p>
        </p:txBody>
      </p:sp>
      <p:sp>
        <p:nvSpPr>
          <p:cNvPr id="51202"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24E914A-F97F-6B43-BC2F-BF0C50CEEDAE}" type="slidenum">
              <a:rPr lang="en-US" sz="1400"/>
              <a:pPr/>
              <a:t>17</a:t>
            </a:fld>
            <a:endParaRPr lang="en-US" sz="1400"/>
          </a:p>
        </p:txBody>
      </p:sp>
    </p:spTree>
    <p:extLst>
      <p:ext uri="{BB962C8B-B14F-4D97-AF65-F5344CB8AC3E}">
        <p14:creationId xmlns:p14="http://schemas.microsoft.com/office/powerpoint/2010/main" val="260101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sz="4000">
                <a:latin typeface="Arial" charset="0"/>
                <a:ea typeface="ＭＳ Ｐゴシック" charset="0"/>
              </a:rPr>
              <a:t>One Dichotomous Test</a:t>
            </a:r>
          </a:p>
        </p:txBody>
      </p:sp>
      <p:sp>
        <p:nvSpPr>
          <p:cNvPr id="52226" name="Rectangle 3"/>
          <p:cNvSpPr>
            <a:spLocks noGrp="1" noChangeArrowheads="1"/>
          </p:cNvSpPr>
          <p:nvPr>
            <p:ph type="body" idx="1"/>
          </p:nvPr>
        </p:nvSpPr>
        <p:spPr>
          <a:xfrm>
            <a:off x="409575" y="2209800"/>
            <a:ext cx="8534400" cy="3657600"/>
          </a:xfrm>
        </p:spPr>
        <p:txBody>
          <a:bodyPr/>
          <a:lstStyle/>
          <a:p>
            <a:pPr eaLnBrk="1" hangingPunct="1">
              <a:buFontTx/>
              <a:buNone/>
            </a:pPr>
            <a:r>
              <a:rPr lang="en-US" sz="2800" b="1" dirty="0">
                <a:latin typeface="Arial" charset="0"/>
                <a:ea typeface="ＭＳ Ｐゴシック" charset="0"/>
              </a:rPr>
              <a:t>					    Trisomy 21</a:t>
            </a:r>
          </a:p>
          <a:p>
            <a:pPr eaLnBrk="1" hangingPunct="1">
              <a:buFontTx/>
              <a:buNone/>
            </a:pPr>
            <a:r>
              <a:rPr lang="en-US" sz="2800" b="1" dirty="0">
                <a:latin typeface="Arial" charset="0"/>
                <a:ea typeface="ＭＳ Ｐゴシック" charset="0"/>
              </a:rPr>
              <a:t>Nuchal      			D+	 	   D-	 	LR</a:t>
            </a:r>
            <a:endParaRPr lang="en-US" sz="2800" b="1" u="sng" dirty="0">
              <a:latin typeface="Arial" charset="0"/>
              <a:ea typeface="ＭＳ Ｐゴシック" charset="0"/>
            </a:endParaRPr>
          </a:p>
          <a:p>
            <a:pPr eaLnBrk="1" hangingPunct="1">
              <a:buFontTx/>
              <a:buNone/>
            </a:pPr>
            <a:r>
              <a:rPr lang="en-US" sz="2800" b="1" dirty="0">
                <a:latin typeface="Arial" charset="0"/>
                <a:ea typeface="ＭＳ Ｐゴシック" charset="0"/>
              </a:rPr>
              <a:t>Translucency</a:t>
            </a:r>
          </a:p>
          <a:p>
            <a:pPr eaLnBrk="1" hangingPunct="1">
              <a:buFontTx/>
              <a:buNone/>
            </a:pPr>
            <a:r>
              <a:rPr lang="en-US" sz="2800" b="1" dirty="0">
                <a:latin typeface="Arial" charset="0"/>
                <a:ea typeface="ＭＳ Ｐゴシック" charset="0"/>
                <a:cs typeface="Arial" charset="0"/>
              </a:rPr>
              <a:t>≥ 3.5 mm</a:t>
            </a:r>
            <a:r>
              <a:rPr lang="en-US" sz="2800" b="1" dirty="0">
                <a:latin typeface="Arial" charset="0"/>
                <a:ea typeface="ＭＳ Ｐゴシック" charset="0"/>
              </a:rPr>
              <a:t>			212		  478		7.0</a:t>
            </a:r>
          </a:p>
          <a:p>
            <a:pPr eaLnBrk="1" hangingPunct="1">
              <a:buFontTx/>
              <a:buNone/>
            </a:pPr>
            <a:r>
              <a:rPr lang="en-US" sz="2800" b="1" dirty="0">
                <a:latin typeface="Arial" charset="0"/>
                <a:ea typeface="ＭＳ Ｐゴシック" charset="0"/>
              </a:rPr>
              <a:t>&lt; 3.5 mm			121		4745		0.4</a:t>
            </a:r>
          </a:p>
          <a:p>
            <a:pPr eaLnBrk="1" hangingPunct="1">
              <a:buFontTx/>
              <a:buNone/>
            </a:pPr>
            <a:endParaRPr lang="en-US" sz="2800" b="1" dirty="0">
              <a:latin typeface="Arial" charset="0"/>
              <a:ea typeface="ＭＳ Ｐゴシック" charset="0"/>
            </a:endParaRPr>
          </a:p>
          <a:p>
            <a:pPr eaLnBrk="1" hangingPunct="1">
              <a:buFontTx/>
              <a:buNone/>
            </a:pPr>
            <a:r>
              <a:rPr lang="en-US" sz="2800" b="1" dirty="0">
                <a:latin typeface="Arial" charset="0"/>
                <a:ea typeface="ＭＳ Ｐゴシック" charset="0"/>
              </a:rPr>
              <a:t>Total				333		5223</a:t>
            </a:r>
          </a:p>
        </p:txBody>
      </p:sp>
      <p:sp>
        <p:nvSpPr>
          <p:cNvPr id="52227" name="Oval 4"/>
          <p:cNvSpPr>
            <a:spLocks noChangeArrowheads="1"/>
          </p:cNvSpPr>
          <p:nvPr/>
        </p:nvSpPr>
        <p:spPr bwMode="auto">
          <a:xfrm>
            <a:off x="7460456" y="2730500"/>
            <a:ext cx="1295400" cy="533400"/>
          </a:xfrm>
          <a:prstGeom prst="ellipse">
            <a:avLst/>
          </a:prstGeom>
          <a:solidFill>
            <a:schemeClr val="accent1">
              <a:alpha val="0"/>
            </a:schemeClr>
          </a:solidFill>
          <a:ln w="19050">
            <a:solidFill>
              <a:schemeClr val="tx1"/>
            </a:solidFill>
            <a:round/>
            <a:headEnd/>
            <a:tailEnd/>
          </a:ln>
        </p:spPr>
        <p:txBody>
          <a:bodyPr wrap="none" anchor="ctr"/>
          <a:lstStyle/>
          <a:p>
            <a:endParaRPr lang="en-US"/>
          </a:p>
        </p:txBody>
      </p:sp>
      <p:sp>
        <p:nvSpPr>
          <p:cNvPr id="52228" name="Text Box 5"/>
          <p:cNvSpPr txBox="1">
            <a:spLocks noChangeArrowheads="1"/>
          </p:cNvSpPr>
          <p:nvPr/>
        </p:nvSpPr>
        <p:spPr bwMode="auto">
          <a:xfrm>
            <a:off x="5562600" y="2430463"/>
            <a:ext cx="22860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endParaRPr lang="en-US" sz="1600">
              <a:latin typeface="Arial" charset="0"/>
            </a:endParaRPr>
          </a:p>
        </p:txBody>
      </p:sp>
      <p:sp>
        <p:nvSpPr>
          <p:cNvPr id="52229" name="Text Box 6"/>
          <p:cNvSpPr txBox="1">
            <a:spLocks noChangeArrowheads="1"/>
          </p:cNvSpPr>
          <p:nvPr/>
        </p:nvSpPr>
        <p:spPr bwMode="auto">
          <a:xfrm>
            <a:off x="6858000" y="22098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endParaRPr lang="en-US">
              <a:latin typeface="Arial" charset="0"/>
            </a:endParaRPr>
          </a:p>
        </p:txBody>
      </p:sp>
      <p:sp>
        <p:nvSpPr>
          <p:cNvPr id="52230" name="Text Box 7"/>
          <p:cNvSpPr txBox="1">
            <a:spLocks noChangeArrowheads="1"/>
          </p:cNvSpPr>
          <p:nvPr/>
        </p:nvSpPr>
        <p:spPr bwMode="auto">
          <a:xfrm>
            <a:off x="6508750" y="2191545"/>
            <a:ext cx="2576513" cy="406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dirty="0">
                <a:latin typeface="Arial" charset="0"/>
              </a:rPr>
              <a:t>(212/333)/(478/5223)</a:t>
            </a:r>
          </a:p>
        </p:txBody>
      </p:sp>
      <p:sp>
        <p:nvSpPr>
          <p:cNvPr id="52231" name="Line 8"/>
          <p:cNvSpPr>
            <a:spLocks noChangeShapeType="1"/>
          </p:cNvSpPr>
          <p:nvPr/>
        </p:nvSpPr>
        <p:spPr bwMode="auto">
          <a:xfrm>
            <a:off x="7568407" y="2598738"/>
            <a:ext cx="228600" cy="152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2232"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10775F1-9C93-6C48-BBB8-DAFDF0323BFF}" type="slidenum">
              <a:rPr lang="en-US" sz="1400">
                <a:latin typeface="Arial" charset="0"/>
              </a:rPr>
              <a:pPr/>
              <a:t>18</a:t>
            </a:fld>
            <a:endParaRPr lang="en-US" sz="1400">
              <a:latin typeface="Arial" charset="0"/>
            </a:endParaRPr>
          </a:p>
        </p:txBody>
      </p:sp>
    </p:spTree>
    <p:extLst>
      <p:ext uri="{BB962C8B-B14F-4D97-AF65-F5344CB8AC3E}">
        <p14:creationId xmlns:p14="http://schemas.microsoft.com/office/powerpoint/2010/main" val="92515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a:latin typeface="Arial" charset="0"/>
                <a:ea typeface="ＭＳ Ｐゴシック" charset="0"/>
              </a:rPr>
              <a:t>NT Positive</a:t>
            </a:r>
          </a:p>
        </p:txBody>
      </p:sp>
      <p:sp>
        <p:nvSpPr>
          <p:cNvPr id="54274" name="Rectangle 3"/>
          <p:cNvSpPr>
            <a:spLocks noGrp="1" noChangeArrowheads="1"/>
          </p:cNvSpPr>
          <p:nvPr>
            <p:ph type="body" idx="1"/>
          </p:nvPr>
        </p:nvSpPr>
        <p:spPr>
          <a:xfrm>
            <a:off x="838200" y="2590801"/>
            <a:ext cx="5943600" cy="2285999"/>
          </a:xfrm>
        </p:spPr>
        <p:txBody>
          <a:bodyPr/>
          <a:lstStyle/>
          <a:p>
            <a:pPr eaLnBrk="1" hangingPunct="1"/>
            <a:r>
              <a:rPr lang="en-US" dirty="0">
                <a:latin typeface="Arial" charset="0"/>
                <a:ea typeface="ＭＳ Ｐゴシック" charset="0"/>
              </a:rPr>
              <a:t>Pre-test </a:t>
            </a:r>
            <a:r>
              <a:rPr lang="en-US" dirty="0" err="1">
                <a:latin typeface="Arial" charset="0"/>
                <a:ea typeface="ＭＳ Ｐゴシック" charset="0"/>
              </a:rPr>
              <a:t>Prob</a:t>
            </a:r>
            <a:r>
              <a:rPr lang="en-US" dirty="0">
                <a:latin typeface="Arial" charset="0"/>
                <a:ea typeface="ＭＳ Ｐゴシック" charset="0"/>
              </a:rPr>
              <a:t> = 0.06</a:t>
            </a:r>
          </a:p>
          <a:p>
            <a:pPr eaLnBrk="1" hangingPunct="1"/>
            <a:r>
              <a:rPr lang="en-US" dirty="0">
                <a:latin typeface="Arial" charset="0"/>
                <a:ea typeface="ＭＳ Ｐゴシック" charset="0"/>
              </a:rPr>
              <a:t>LR(Result) = 7.0</a:t>
            </a:r>
          </a:p>
          <a:p>
            <a:pPr eaLnBrk="1" hangingPunct="1"/>
            <a:r>
              <a:rPr lang="en-US" dirty="0">
                <a:latin typeface="Arial" charset="0"/>
                <a:ea typeface="ＭＳ Ｐゴシック" charset="0"/>
              </a:rPr>
              <a:t>Post-Test </a:t>
            </a:r>
            <a:r>
              <a:rPr lang="en-US" dirty="0" err="1">
                <a:latin typeface="Arial" charset="0"/>
                <a:ea typeface="ＭＳ Ｐゴシック" charset="0"/>
              </a:rPr>
              <a:t>Prob</a:t>
            </a:r>
            <a:r>
              <a:rPr lang="en-US" dirty="0">
                <a:latin typeface="Arial" charset="0"/>
                <a:ea typeface="ＭＳ Ｐゴシック" charset="0"/>
              </a:rPr>
              <a:t> = ?</a:t>
            </a:r>
          </a:p>
          <a:p>
            <a:pPr eaLnBrk="1" hangingPunct="1">
              <a:buFontTx/>
              <a:buNone/>
            </a:pPr>
            <a:endParaRPr lang="en-US" dirty="0">
              <a:latin typeface="Arial" charset="0"/>
              <a:ea typeface="ＭＳ Ｐゴシック" charset="0"/>
            </a:endParaRPr>
          </a:p>
        </p:txBody>
      </p:sp>
      <p:sp>
        <p:nvSpPr>
          <p:cNvPr id="5427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1CC790C-2A09-E64B-BD8C-C754E3D6DC4A}" type="slidenum">
              <a:rPr lang="en-US" sz="1400">
                <a:latin typeface="Arial" charset="0"/>
              </a:rPr>
              <a:pPr/>
              <a:t>19</a:t>
            </a:fld>
            <a:endParaRPr lang="en-US" sz="1400">
              <a:latin typeface="Arial" charset="0"/>
            </a:endParaRPr>
          </a:p>
        </p:txBody>
      </p:sp>
    </p:spTree>
    <p:extLst>
      <p:ext uri="{BB962C8B-B14F-4D97-AF65-F5344CB8AC3E}">
        <p14:creationId xmlns:p14="http://schemas.microsoft.com/office/powerpoint/2010/main" val="3162459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F70BC-D808-454A-90E9-688F3294AC34}"/>
              </a:ext>
            </a:extLst>
          </p:cNvPr>
          <p:cNvSpPr>
            <a:spLocks noGrp="1"/>
          </p:cNvSpPr>
          <p:nvPr>
            <p:ph type="title"/>
          </p:nvPr>
        </p:nvSpPr>
        <p:spPr/>
        <p:txBody>
          <a:bodyPr/>
          <a:lstStyle/>
          <a:p>
            <a:r>
              <a:rPr lang="en-US" dirty="0"/>
              <a:t>Outline: Combining Tests</a:t>
            </a:r>
          </a:p>
        </p:txBody>
      </p:sp>
      <p:sp>
        <p:nvSpPr>
          <p:cNvPr id="3" name="Content Placeholder 2">
            <a:extLst>
              <a:ext uri="{FF2B5EF4-FFF2-40B4-BE49-F238E27FC236}">
                <a16:creationId xmlns:a16="http://schemas.microsoft.com/office/drawing/2014/main" id="{1FC2FF06-2C78-4E61-B437-27663629B23F}"/>
              </a:ext>
            </a:extLst>
          </p:cNvPr>
          <p:cNvSpPr>
            <a:spLocks noGrp="1"/>
          </p:cNvSpPr>
          <p:nvPr>
            <p:ph idx="1"/>
          </p:nvPr>
        </p:nvSpPr>
        <p:spPr>
          <a:xfrm>
            <a:off x="685800" y="1905000"/>
            <a:ext cx="8229600" cy="4158189"/>
          </a:xfrm>
        </p:spPr>
        <p:txBody>
          <a:bodyPr/>
          <a:lstStyle/>
          <a:p>
            <a:r>
              <a:rPr lang="en-US" sz="2800" dirty="0"/>
              <a:t>Clarification: Brier Score and  Calibration</a:t>
            </a:r>
          </a:p>
          <a:p>
            <a:r>
              <a:rPr lang="en-US" sz="2800" dirty="0"/>
              <a:t>Independence Conditional on D+/D- (Hard!)</a:t>
            </a:r>
          </a:p>
          <a:p>
            <a:r>
              <a:rPr lang="en-US" sz="2800" dirty="0"/>
              <a:t>Classification Trees</a:t>
            </a:r>
          </a:p>
          <a:p>
            <a:r>
              <a:rPr lang="en-US" sz="2800" dirty="0"/>
              <a:t>Logistic Regression</a:t>
            </a:r>
          </a:p>
          <a:p>
            <a:pPr lvl="1"/>
            <a:r>
              <a:rPr lang="en-US" sz="2400" dirty="0"/>
              <a:t>Digression: Natural Logarithms</a:t>
            </a:r>
          </a:p>
          <a:p>
            <a:pPr lvl="1"/>
            <a:r>
              <a:rPr lang="en-US" sz="2400" dirty="0"/>
              <a:t>Odds Ratios</a:t>
            </a:r>
          </a:p>
          <a:p>
            <a:r>
              <a:rPr lang="en-US" sz="2800" dirty="0"/>
              <a:t>Variable (Test) Selection</a:t>
            </a:r>
          </a:p>
          <a:p>
            <a:r>
              <a:rPr lang="en-US" sz="2800" dirty="0"/>
              <a:t>Validation separate from derivation</a:t>
            </a:r>
          </a:p>
          <a:p>
            <a:r>
              <a:rPr lang="en-US" sz="2800" dirty="0"/>
              <a:t>NLST Risk Model</a:t>
            </a:r>
          </a:p>
          <a:p>
            <a:r>
              <a:rPr lang="en-US" sz="2800" dirty="0"/>
              <a:t>Low-Risk Appendicitis Rule</a:t>
            </a:r>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7CC6EF3-9D77-4260-A735-C27570EAB86A}"/>
              </a:ext>
            </a:extLst>
          </p:cNvPr>
          <p:cNvSpPr>
            <a:spLocks noGrp="1"/>
          </p:cNvSpPr>
          <p:nvPr>
            <p:ph type="sldNum" sz="quarter" idx="12"/>
          </p:nvPr>
        </p:nvSpPr>
        <p:spPr/>
        <p:txBody>
          <a:bodyPr/>
          <a:lstStyle/>
          <a:p>
            <a:pPr>
              <a:defRPr/>
            </a:pPr>
            <a:fld id="{E70CF1B1-AA47-B34B-9B18-40744FAC0177}" type="slidenum">
              <a:rPr lang="en-US" smtClean="0"/>
              <a:pPr>
                <a:defRPr/>
              </a:pPr>
              <a:t>2</a:t>
            </a:fld>
            <a:endParaRPr lang="en-US"/>
          </a:p>
        </p:txBody>
      </p:sp>
    </p:spTree>
    <p:extLst>
      <p:ext uri="{BB962C8B-B14F-4D97-AF65-F5344CB8AC3E}">
        <p14:creationId xmlns:p14="http://schemas.microsoft.com/office/powerpoint/2010/main" val="784276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3600">
                <a:latin typeface="Tahoma" charset="0"/>
                <a:ea typeface="ＭＳ Ｐゴシック" charset="0"/>
              </a:rPr>
              <a:t>Clinical Scenario – One Test</a:t>
            </a:r>
            <a:br>
              <a:rPr lang="en-US" sz="3600">
                <a:latin typeface="Tahoma" charset="0"/>
                <a:ea typeface="ＭＳ Ｐゴシック" charset="0"/>
              </a:rPr>
            </a:br>
            <a:r>
              <a:rPr lang="en-US" sz="3600">
                <a:latin typeface="Tahoma" charset="0"/>
                <a:ea typeface="ＭＳ Ｐゴシック" charset="0"/>
              </a:rPr>
              <a:t>Pre-Test Probability of Down’s = 6%</a:t>
            </a:r>
            <a:br>
              <a:rPr lang="en-US" sz="3600">
                <a:latin typeface="Tahoma" charset="0"/>
                <a:ea typeface="ＭＳ Ｐゴシック" charset="0"/>
              </a:rPr>
            </a:br>
            <a:r>
              <a:rPr lang="en-US" sz="3600">
                <a:latin typeface="Tahoma" charset="0"/>
                <a:ea typeface="ＭＳ Ｐゴシック" charset="0"/>
              </a:rPr>
              <a:t>NT Positive</a:t>
            </a:r>
          </a:p>
        </p:txBody>
      </p:sp>
      <p:sp>
        <p:nvSpPr>
          <p:cNvPr id="14339" name="Rectangle 3"/>
          <p:cNvSpPr>
            <a:spLocks noGrp="1" noChangeArrowheads="1"/>
          </p:cNvSpPr>
          <p:nvPr>
            <p:ph type="body" idx="1"/>
          </p:nvPr>
        </p:nvSpPr>
        <p:spPr>
          <a:xfrm>
            <a:off x="1182688" y="2225675"/>
            <a:ext cx="7772400" cy="3906838"/>
          </a:xfrm>
        </p:spPr>
        <p:txBody>
          <a:bodyPr/>
          <a:lstStyle/>
          <a:p>
            <a:pPr eaLnBrk="1" hangingPunct="1">
              <a:buFont typeface="Wingdings" charset="0"/>
              <a:buNone/>
            </a:pPr>
            <a:r>
              <a:rPr lang="en-US">
                <a:latin typeface="Tahoma" charset="0"/>
                <a:ea typeface="ＭＳ Ｐゴシック" charset="0"/>
              </a:rPr>
              <a:t>Pre-test prob: 0.06</a:t>
            </a:r>
          </a:p>
          <a:p>
            <a:pPr eaLnBrk="1" hangingPunct="1">
              <a:buFont typeface="Wingdings" charset="0"/>
              <a:buNone/>
            </a:pPr>
            <a:r>
              <a:rPr lang="en-US">
                <a:latin typeface="Tahoma" charset="0"/>
                <a:ea typeface="ＭＳ Ｐゴシック" charset="0"/>
              </a:rPr>
              <a:t>Pre-test odds: 0.06/0.94 = 0.064</a:t>
            </a:r>
          </a:p>
          <a:p>
            <a:pPr eaLnBrk="1" hangingPunct="1">
              <a:buFont typeface="Wingdings" charset="0"/>
              <a:buNone/>
            </a:pPr>
            <a:r>
              <a:rPr lang="en-US">
                <a:latin typeface="Tahoma" charset="0"/>
                <a:ea typeface="ＭＳ Ｐゴシック" charset="0"/>
              </a:rPr>
              <a:t>LR(+) = 7.0</a:t>
            </a:r>
          </a:p>
          <a:p>
            <a:pPr eaLnBrk="1" hangingPunct="1">
              <a:buFont typeface="Wingdings" charset="0"/>
              <a:buNone/>
            </a:pPr>
            <a:r>
              <a:rPr lang="en-US">
                <a:latin typeface="Tahoma" charset="0"/>
                <a:ea typeface="ＭＳ Ｐゴシック" charset="0"/>
              </a:rPr>
              <a:t>Post-Test Odds = Pre-Test Odds x LR(+)</a:t>
            </a:r>
          </a:p>
          <a:p>
            <a:pPr eaLnBrk="1" hangingPunct="1">
              <a:buFont typeface="Wingdings" charset="0"/>
              <a:buNone/>
            </a:pPr>
            <a:r>
              <a:rPr lang="en-US">
                <a:latin typeface="Tahoma" charset="0"/>
                <a:ea typeface="ＭＳ Ｐゴシック" charset="0"/>
              </a:rPr>
              <a:t>				= 0.064 x 7.0 = 0.44</a:t>
            </a:r>
          </a:p>
          <a:p>
            <a:pPr eaLnBrk="1" hangingPunct="1">
              <a:buFont typeface="Wingdings" charset="0"/>
              <a:buNone/>
            </a:pPr>
            <a:r>
              <a:rPr lang="en-US">
                <a:latin typeface="Tahoma" charset="0"/>
                <a:ea typeface="ＭＳ Ｐゴシック" charset="0"/>
              </a:rPr>
              <a:t>Post-Test prob = 0.44/(0.44 + 1) = 0.31</a:t>
            </a:r>
          </a:p>
          <a:p>
            <a:pPr eaLnBrk="1" hangingPunct="1">
              <a:buFont typeface="Wingdings" charset="0"/>
              <a:buNone/>
            </a:pPr>
            <a:endParaRPr lang="en-US">
              <a:latin typeface="Tahoma" charset="0"/>
              <a:ea typeface="ＭＳ Ｐゴシック" charset="0"/>
            </a:endParaRPr>
          </a:p>
        </p:txBody>
      </p:sp>
      <p:sp>
        <p:nvSpPr>
          <p:cNvPr id="56323"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889F362F-4C9C-6142-BA29-7AED03901C69}" type="slidenum">
              <a:rPr lang="en-US" sz="1400"/>
              <a:pPr/>
              <a:t>20</a:t>
            </a:fld>
            <a:endParaRPr lang="en-US" sz="1400"/>
          </a:p>
        </p:txBody>
      </p:sp>
    </p:spTree>
    <p:extLst>
      <p:ext uri="{BB962C8B-B14F-4D97-AF65-F5344CB8AC3E}">
        <p14:creationId xmlns:p14="http://schemas.microsoft.com/office/powerpoint/2010/main" val="13528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blinds(horizontal)">
                                      <p:cBhvr>
                                        <p:cTn id="7" dur="500"/>
                                        <p:tgtEl>
                                          <p:spTgt spid="143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12" dur="5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blinds(horizontal)">
                                      <p:cBhvr>
                                        <p:cTn id="17" dur="500"/>
                                        <p:tgtEl>
                                          <p:spTgt spid="14339">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4339">
                                            <p:txEl>
                                              <p:pRg st="4" end="4"/>
                                            </p:txEl>
                                          </p:spTgt>
                                        </p:tgtEl>
                                        <p:attrNameLst>
                                          <p:attrName>style.visibility</p:attrName>
                                        </p:attrNameLst>
                                      </p:cBhvr>
                                      <p:to>
                                        <p:strVal val="visible"/>
                                      </p:to>
                                    </p:set>
                                    <p:animEffect transition="in" filter="blinds(horizontal)">
                                      <p:cBhvr>
                                        <p:cTn id="20" dur="500"/>
                                        <p:tgtEl>
                                          <p:spTgt spid="14339">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4339">
                                            <p:txEl>
                                              <p:pRg st="5" end="5"/>
                                            </p:txEl>
                                          </p:spTgt>
                                        </p:tgtEl>
                                        <p:attrNameLst>
                                          <p:attrName>style.visibility</p:attrName>
                                        </p:attrNameLst>
                                      </p:cBhvr>
                                      <p:to>
                                        <p:strVal val="visible"/>
                                      </p:to>
                                    </p:set>
                                    <p:animEffect transition="in" filter="blinds(horizontal)">
                                      <p:cBhvr>
                                        <p:cTn id="25"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CiceroNasalBoneNorm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28800"/>
            <a:ext cx="3035300" cy="257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346" name="Picture 3" descr="CiceroNasalBoneABs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981200"/>
            <a:ext cx="3027363" cy="2405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7" name="Text Box 4"/>
          <p:cNvSpPr txBox="1">
            <a:spLocks noChangeArrowheads="1"/>
          </p:cNvSpPr>
          <p:nvPr/>
        </p:nvSpPr>
        <p:spPr bwMode="auto">
          <a:xfrm>
            <a:off x="1400175" y="4724400"/>
            <a:ext cx="2776538"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latin typeface="Arial" charset="0"/>
              </a:rPr>
              <a:t>Nasal Bone Seen</a:t>
            </a:r>
          </a:p>
          <a:p>
            <a:pPr algn="ctr" eaLnBrk="1" hangingPunct="1"/>
            <a:r>
              <a:rPr lang="en-US">
                <a:latin typeface="Arial" charset="0"/>
              </a:rPr>
              <a:t>NBA=“No”</a:t>
            </a:r>
          </a:p>
          <a:p>
            <a:pPr algn="ctr" eaLnBrk="1" hangingPunct="1"/>
            <a:r>
              <a:rPr lang="en-US">
                <a:latin typeface="Arial" charset="0"/>
              </a:rPr>
              <a:t>Neg for Trisomy 21</a:t>
            </a:r>
          </a:p>
        </p:txBody>
      </p:sp>
      <p:sp>
        <p:nvSpPr>
          <p:cNvPr id="57348" name="Line 5"/>
          <p:cNvSpPr>
            <a:spLocks noChangeShapeType="1"/>
          </p:cNvSpPr>
          <p:nvPr/>
        </p:nvSpPr>
        <p:spPr bwMode="auto">
          <a:xfrm flipH="1" flipV="1">
            <a:off x="2667000" y="2667000"/>
            <a:ext cx="457200" cy="1981200"/>
          </a:xfrm>
          <a:prstGeom prst="line">
            <a:avLst/>
          </a:prstGeom>
          <a:noFill/>
          <a:ln w="25400">
            <a:solidFill>
              <a:schemeClr val="bg1"/>
            </a:solidFill>
            <a:round/>
            <a:headEnd/>
            <a:tailEnd type="stealth" w="lg" len="lg"/>
          </a:ln>
          <a:extLst>
            <a:ext uri="{909E8E84-426E-40dd-AFC4-6F175D3DCCD1}">
              <a14:hiddenFill xmlns="" xmlns:a14="http://schemas.microsoft.com/office/drawing/2010/main">
                <a:noFill/>
              </a14:hiddenFill>
            </a:ext>
          </a:extLst>
        </p:spPr>
        <p:txBody>
          <a:bodyPr/>
          <a:lstStyle/>
          <a:p>
            <a:endParaRPr lang="en-US"/>
          </a:p>
        </p:txBody>
      </p:sp>
      <p:sp>
        <p:nvSpPr>
          <p:cNvPr id="57349" name="Text Box 6"/>
          <p:cNvSpPr txBox="1">
            <a:spLocks noChangeArrowheads="1"/>
          </p:cNvSpPr>
          <p:nvPr/>
        </p:nvSpPr>
        <p:spPr bwMode="auto">
          <a:xfrm>
            <a:off x="4876800" y="4724400"/>
            <a:ext cx="2795588"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latin typeface="Arial" charset="0"/>
              </a:rPr>
              <a:t>Nasal Bone Absent</a:t>
            </a:r>
          </a:p>
          <a:p>
            <a:pPr algn="ctr" eaLnBrk="1" hangingPunct="1"/>
            <a:r>
              <a:rPr lang="en-US">
                <a:latin typeface="Arial" charset="0"/>
              </a:rPr>
              <a:t>NBA=“Yes”</a:t>
            </a:r>
          </a:p>
          <a:p>
            <a:pPr algn="ctr" eaLnBrk="1" hangingPunct="1"/>
            <a:r>
              <a:rPr lang="en-US">
                <a:latin typeface="Arial" charset="0"/>
              </a:rPr>
              <a:t>Pos for Trisomy 21</a:t>
            </a:r>
          </a:p>
        </p:txBody>
      </p:sp>
      <p:sp>
        <p:nvSpPr>
          <p:cNvPr id="57350" name="Line 7"/>
          <p:cNvSpPr>
            <a:spLocks noChangeShapeType="1"/>
          </p:cNvSpPr>
          <p:nvPr/>
        </p:nvSpPr>
        <p:spPr bwMode="auto">
          <a:xfrm flipH="1" flipV="1">
            <a:off x="5867400" y="2743200"/>
            <a:ext cx="457200" cy="1981200"/>
          </a:xfrm>
          <a:prstGeom prst="line">
            <a:avLst/>
          </a:prstGeom>
          <a:noFill/>
          <a:ln w="25400">
            <a:solidFill>
              <a:schemeClr val="bg1"/>
            </a:solidFill>
            <a:round/>
            <a:headEnd/>
            <a:tailEnd type="stealth" w="lg" len="lg"/>
          </a:ln>
          <a:extLst>
            <a:ext uri="{909E8E84-426E-40dd-AFC4-6F175D3DCCD1}">
              <a14:hiddenFill xmlns="" xmlns:a14="http://schemas.microsoft.com/office/drawing/2010/main">
                <a:noFill/>
              </a14:hiddenFill>
            </a:ext>
          </a:extLst>
        </p:spPr>
        <p:txBody>
          <a:bodyPr/>
          <a:lstStyle/>
          <a:p>
            <a:endParaRPr lang="en-US"/>
          </a:p>
        </p:txBody>
      </p:sp>
      <p:sp>
        <p:nvSpPr>
          <p:cNvPr id="57351"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C3C5785-2586-CE41-A81E-50E9A17B8D0F}" type="slidenum">
              <a:rPr lang="en-US" sz="1400"/>
              <a:pPr/>
              <a:t>21</a:t>
            </a:fld>
            <a:endParaRPr lang="en-US" sz="1400"/>
          </a:p>
        </p:txBody>
      </p:sp>
    </p:spTree>
    <p:extLst>
      <p:ext uri="{BB962C8B-B14F-4D97-AF65-F5344CB8AC3E}">
        <p14:creationId xmlns:p14="http://schemas.microsoft.com/office/powerpoint/2010/main" val="157256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sz="4000">
                <a:latin typeface="Arial" charset="0"/>
                <a:ea typeface="ＭＳ Ｐゴシック" charset="0"/>
              </a:rPr>
              <a:t>Second Dichotomous Test</a:t>
            </a:r>
          </a:p>
        </p:txBody>
      </p:sp>
      <p:sp>
        <p:nvSpPr>
          <p:cNvPr id="59394" name="Rectangle 3"/>
          <p:cNvSpPr>
            <a:spLocks noGrp="1" noChangeArrowheads="1"/>
          </p:cNvSpPr>
          <p:nvPr>
            <p:ph type="body" idx="1"/>
          </p:nvPr>
        </p:nvSpPr>
        <p:spPr>
          <a:xfrm>
            <a:off x="609600" y="2209800"/>
            <a:ext cx="8534400" cy="3657600"/>
          </a:xfrm>
        </p:spPr>
        <p:txBody>
          <a:bodyPr/>
          <a:lstStyle/>
          <a:p>
            <a:pPr eaLnBrk="1" hangingPunct="1">
              <a:buFontTx/>
              <a:buNone/>
            </a:pPr>
            <a:r>
              <a:rPr lang="en-US" b="1" dirty="0">
                <a:latin typeface="Arial" charset="0"/>
                <a:ea typeface="ＭＳ Ｐゴシック" charset="0"/>
              </a:rPr>
              <a:t>Nasal Bone 		Tri21+      Tri21-	LR</a:t>
            </a:r>
            <a:endParaRPr lang="en-US" b="1" u="sng" dirty="0">
              <a:latin typeface="Arial" charset="0"/>
              <a:ea typeface="ＭＳ Ｐゴシック" charset="0"/>
            </a:endParaRPr>
          </a:p>
          <a:p>
            <a:pPr eaLnBrk="1" hangingPunct="1">
              <a:buFontTx/>
              <a:buNone/>
            </a:pPr>
            <a:r>
              <a:rPr lang="en-US" b="1" u="sng" dirty="0">
                <a:latin typeface="Arial" charset="0"/>
                <a:ea typeface="ＭＳ Ｐゴシック" charset="0"/>
              </a:rPr>
              <a:t>Absent</a:t>
            </a:r>
          </a:p>
          <a:p>
            <a:pPr eaLnBrk="1" hangingPunct="1">
              <a:buFontTx/>
              <a:buNone/>
            </a:pPr>
            <a:r>
              <a:rPr lang="en-US" b="1" dirty="0">
                <a:latin typeface="Arial" charset="0"/>
                <a:ea typeface="ＭＳ Ｐゴシック" charset="0"/>
              </a:rPr>
              <a:t>Yes 				229		  129		27.8</a:t>
            </a:r>
          </a:p>
          <a:p>
            <a:pPr eaLnBrk="1" hangingPunct="1">
              <a:buFontTx/>
              <a:buNone/>
            </a:pPr>
            <a:r>
              <a:rPr lang="en-US" b="1" dirty="0">
                <a:latin typeface="Arial" charset="0"/>
                <a:ea typeface="ＭＳ Ｐゴシック" charset="0"/>
              </a:rPr>
              <a:t>No				104		5094		0.32</a:t>
            </a:r>
          </a:p>
          <a:p>
            <a:pPr eaLnBrk="1" hangingPunct="1">
              <a:buFontTx/>
              <a:buNone/>
            </a:pPr>
            <a:endParaRPr lang="en-US" b="1" dirty="0">
              <a:latin typeface="Arial" charset="0"/>
              <a:ea typeface="ＭＳ Ｐゴシック" charset="0"/>
            </a:endParaRPr>
          </a:p>
          <a:p>
            <a:pPr eaLnBrk="1" hangingPunct="1">
              <a:buFontTx/>
              <a:buNone/>
            </a:pPr>
            <a:r>
              <a:rPr lang="en-US" b="1" dirty="0">
                <a:latin typeface="Arial" charset="0"/>
                <a:ea typeface="ＭＳ Ｐゴシック" charset="0"/>
              </a:rPr>
              <a:t>Total			333		5223</a:t>
            </a:r>
          </a:p>
        </p:txBody>
      </p:sp>
      <p:sp>
        <p:nvSpPr>
          <p:cNvPr id="59395" name="Oval 4"/>
          <p:cNvSpPr>
            <a:spLocks noChangeArrowheads="1"/>
          </p:cNvSpPr>
          <p:nvPr/>
        </p:nvSpPr>
        <p:spPr bwMode="auto">
          <a:xfrm>
            <a:off x="7696200" y="3352800"/>
            <a:ext cx="1295400" cy="533400"/>
          </a:xfrm>
          <a:prstGeom prst="ellipse">
            <a:avLst/>
          </a:prstGeom>
          <a:solidFill>
            <a:schemeClr val="accent1">
              <a:alpha val="0"/>
            </a:schemeClr>
          </a:solidFill>
          <a:ln w="19050">
            <a:solidFill>
              <a:schemeClr val="tx1"/>
            </a:solidFill>
            <a:round/>
            <a:headEnd/>
            <a:tailEnd/>
          </a:ln>
        </p:spPr>
        <p:txBody>
          <a:bodyPr wrap="none" anchor="ctr"/>
          <a:lstStyle/>
          <a:p>
            <a:endParaRPr lang="en-US"/>
          </a:p>
        </p:txBody>
      </p:sp>
      <p:sp>
        <p:nvSpPr>
          <p:cNvPr id="59396" name="Text Box 5"/>
          <p:cNvSpPr txBox="1">
            <a:spLocks noChangeArrowheads="1"/>
          </p:cNvSpPr>
          <p:nvPr/>
        </p:nvSpPr>
        <p:spPr bwMode="auto">
          <a:xfrm>
            <a:off x="5791200" y="2667000"/>
            <a:ext cx="2576513" cy="406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dirty="0">
                <a:latin typeface="Arial" charset="0"/>
              </a:rPr>
              <a:t>(229/333)/(129/5223)</a:t>
            </a:r>
          </a:p>
        </p:txBody>
      </p:sp>
      <p:sp>
        <p:nvSpPr>
          <p:cNvPr id="59397" name="Line 6"/>
          <p:cNvSpPr>
            <a:spLocks noChangeShapeType="1"/>
          </p:cNvSpPr>
          <p:nvPr/>
        </p:nvSpPr>
        <p:spPr bwMode="auto">
          <a:xfrm>
            <a:off x="7543800" y="3048000"/>
            <a:ext cx="45720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9398"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11DDF378-F93C-9948-A965-860943A249C4}" type="slidenum">
              <a:rPr lang="en-US" sz="1400">
                <a:latin typeface="Arial" charset="0"/>
              </a:rPr>
              <a:pPr/>
              <a:t>22</a:t>
            </a:fld>
            <a:endParaRPr lang="en-US" sz="1400">
              <a:latin typeface="Arial" charset="0"/>
            </a:endParaRPr>
          </a:p>
        </p:txBody>
      </p:sp>
    </p:spTree>
    <p:extLst>
      <p:ext uri="{BB962C8B-B14F-4D97-AF65-F5344CB8AC3E}">
        <p14:creationId xmlns:p14="http://schemas.microsoft.com/office/powerpoint/2010/main" val="1009549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457200" y="2209800"/>
            <a:ext cx="8229600" cy="3200400"/>
          </a:xfrm>
          <a:noFill/>
          <a:ln>
            <a:solidFill>
              <a:schemeClr val="tx1"/>
            </a:solidFill>
            <a:miter lim="800000"/>
            <a:headEnd/>
            <a:tailEnd/>
          </a:ln>
        </p:spPr>
        <p:txBody>
          <a:bodyPr/>
          <a:lstStyle/>
          <a:p>
            <a:pPr eaLnBrk="1" hangingPunct="1"/>
            <a:r>
              <a:rPr lang="en-US" sz="3200">
                <a:latin typeface="Tahoma" charset="0"/>
                <a:ea typeface="ＭＳ Ｐゴシック" charset="0"/>
              </a:rPr>
              <a:t>Pre-Test Probability of Trisomy 21 = 6%</a:t>
            </a:r>
            <a:br>
              <a:rPr lang="en-US" sz="3200">
                <a:latin typeface="Tahoma" charset="0"/>
                <a:ea typeface="ＭＳ Ｐゴシック" charset="0"/>
              </a:rPr>
            </a:br>
            <a:r>
              <a:rPr lang="en-US" sz="3200">
                <a:latin typeface="Tahoma" charset="0"/>
                <a:ea typeface="ＭＳ Ｐゴシック" charset="0"/>
              </a:rPr>
              <a:t>NT Positive for Trisomy 21 (</a:t>
            </a:r>
            <a:r>
              <a:rPr lang="en-US" sz="3200">
                <a:latin typeface="Tahoma" charset="0"/>
                <a:ea typeface="ＭＳ Ｐゴシック" charset="0"/>
                <a:cs typeface="Arial" charset="0"/>
              </a:rPr>
              <a:t>≥ 3.5 mm)</a:t>
            </a:r>
            <a:br>
              <a:rPr lang="en-US" sz="3200">
                <a:latin typeface="Tahoma" charset="0"/>
                <a:ea typeface="ＭＳ Ｐゴシック" charset="0"/>
              </a:rPr>
            </a:br>
            <a:r>
              <a:rPr lang="en-US" sz="3200">
                <a:latin typeface="Tahoma" charset="0"/>
                <a:ea typeface="ＭＳ Ｐゴシック" charset="0"/>
              </a:rPr>
              <a:t>Post-NT Probability of Trisomy 21 = 31%</a:t>
            </a:r>
            <a:br>
              <a:rPr lang="en-US" sz="3200">
                <a:latin typeface="Tahoma" charset="0"/>
                <a:ea typeface="ＭＳ Ｐゴシック" charset="0"/>
              </a:rPr>
            </a:br>
            <a:r>
              <a:rPr lang="en-US" sz="3200">
                <a:latin typeface="Tahoma" charset="0"/>
                <a:ea typeface="ＭＳ Ｐゴシック" charset="0"/>
              </a:rPr>
              <a:t>Nasal Bone Absent</a:t>
            </a:r>
            <a:br>
              <a:rPr lang="en-US" sz="3200">
                <a:latin typeface="Tahoma" charset="0"/>
                <a:ea typeface="ＭＳ Ｐゴシック" charset="0"/>
              </a:rPr>
            </a:br>
            <a:r>
              <a:rPr lang="en-US" sz="3200">
                <a:latin typeface="Tahoma" charset="0"/>
                <a:ea typeface="ＭＳ Ｐゴシック" charset="0"/>
              </a:rPr>
              <a:t>LR(NBA) = 27.8</a:t>
            </a:r>
            <a:br>
              <a:rPr lang="en-US" sz="3200">
                <a:latin typeface="Tahoma" charset="0"/>
                <a:ea typeface="ＭＳ Ｐゴシック" charset="0"/>
              </a:rPr>
            </a:br>
            <a:r>
              <a:rPr lang="en-US" sz="3200">
                <a:latin typeface="Tahoma" charset="0"/>
                <a:ea typeface="ＭＳ Ｐゴシック" charset="0"/>
              </a:rPr>
              <a:t>Post-NBA Probability of Trisomy 21 = ?</a:t>
            </a:r>
          </a:p>
        </p:txBody>
      </p:sp>
      <p:sp>
        <p:nvSpPr>
          <p:cNvPr id="60418" name="Text Box 3"/>
          <p:cNvSpPr txBox="1">
            <a:spLocks noChangeArrowheads="1"/>
          </p:cNvSpPr>
          <p:nvPr/>
        </p:nvSpPr>
        <p:spPr bwMode="auto">
          <a:xfrm>
            <a:off x="1854200" y="304800"/>
            <a:ext cx="6076950"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3600">
                <a:latin typeface="Arial" charset="0"/>
              </a:rPr>
              <a:t>Clinical Scenario –Two Tests</a:t>
            </a:r>
          </a:p>
          <a:p>
            <a:pPr algn="ctr" eaLnBrk="1" hangingPunct="1"/>
            <a:endParaRPr lang="en-US" sz="3600">
              <a:latin typeface="Arial" charset="0"/>
            </a:endParaRPr>
          </a:p>
        </p:txBody>
      </p:sp>
      <p:sp>
        <p:nvSpPr>
          <p:cNvPr id="60419" name="Text Box 4"/>
          <p:cNvSpPr txBox="1">
            <a:spLocks noChangeArrowheads="1"/>
          </p:cNvSpPr>
          <p:nvPr/>
        </p:nvSpPr>
        <p:spPr bwMode="auto">
          <a:xfrm>
            <a:off x="1524000" y="1219200"/>
            <a:ext cx="27130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a:latin typeface="Arial" charset="0"/>
              </a:rPr>
              <a:t>Using Probabilities</a:t>
            </a:r>
          </a:p>
        </p:txBody>
      </p:sp>
      <p:sp>
        <p:nvSpPr>
          <p:cNvPr id="60420"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9232F515-E312-7943-ABAF-09EC1D459FAC}" type="slidenum">
              <a:rPr lang="en-US" sz="1400"/>
              <a:pPr/>
              <a:t>23</a:t>
            </a:fld>
            <a:endParaRPr lang="en-US" sz="1400"/>
          </a:p>
        </p:txBody>
      </p:sp>
    </p:spTree>
    <p:extLst>
      <p:ext uri="{BB962C8B-B14F-4D97-AF65-F5344CB8AC3E}">
        <p14:creationId xmlns:p14="http://schemas.microsoft.com/office/powerpoint/2010/main" val="3319374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2"/>
          <p:cNvSpPr txBox="1">
            <a:spLocks noChangeArrowheads="1"/>
          </p:cNvSpPr>
          <p:nvPr/>
        </p:nvSpPr>
        <p:spPr bwMode="auto">
          <a:xfrm>
            <a:off x="1790700" y="304800"/>
            <a:ext cx="62039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sz="3600">
                <a:latin typeface="Arial" charset="0"/>
              </a:rPr>
              <a:t>Clinical Scenario – Two Tests</a:t>
            </a:r>
          </a:p>
        </p:txBody>
      </p:sp>
      <p:sp>
        <p:nvSpPr>
          <p:cNvPr id="61442" name="Rectangle 3"/>
          <p:cNvSpPr>
            <a:spLocks noChangeArrowheads="1"/>
          </p:cNvSpPr>
          <p:nvPr/>
        </p:nvSpPr>
        <p:spPr bwMode="auto">
          <a:xfrm>
            <a:off x="381000" y="1905000"/>
            <a:ext cx="8229600" cy="4191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nchor="ctr"/>
          <a:lstStyle/>
          <a:p>
            <a:pPr eaLnBrk="1" hangingPunct="1"/>
            <a:r>
              <a:rPr lang="en-US" sz="3600">
                <a:solidFill>
                  <a:schemeClr val="tx2"/>
                </a:solidFill>
              </a:rPr>
              <a:t>Pre-Test Odds of Tri21 = 0.064</a:t>
            </a:r>
            <a:br>
              <a:rPr lang="en-US" sz="3600">
                <a:solidFill>
                  <a:schemeClr val="tx2"/>
                </a:solidFill>
              </a:rPr>
            </a:br>
            <a:r>
              <a:rPr lang="en-US" sz="3600">
                <a:solidFill>
                  <a:schemeClr val="tx2"/>
                </a:solidFill>
              </a:rPr>
              <a:t>NT Positive (LR = 7.0)</a:t>
            </a:r>
            <a:br>
              <a:rPr lang="en-US" sz="3600">
                <a:solidFill>
                  <a:schemeClr val="tx2"/>
                </a:solidFill>
              </a:rPr>
            </a:br>
            <a:r>
              <a:rPr lang="en-US" sz="3600">
                <a:solidFill>
                  <a:schemeClr val="tx2"/>
                </a:solidFill>
              </a:rPr>
              <a:t>Post-Test Odds of Tri21 = 0.44</a:t>
            </a:r>
            <a:br>
              <a:rPr lang="en-US" sz="3600">
                <a:solidFill>
                  <a:schemeClr val="tx2"/>
                </a:solidFill>
              </a:rPr>
            </a:br>
            <a:r>
              <a:rPr lang="en-US" sz="3600">
                <a:solidFill>
                  <a:schemeClr val="tx2"/>
                </a:solidFill>
              </a:rPr>
              <a:t>Nasal Bone Absent (LR = 27.8?)</a:t>
            </a:r>
            <a:br>
              <a:rPr lang="en-US" sz="3600">
                <a:solidFill>
                  <a:schemeClr val="tx2"/>
                </a:solidFill>
              </a:rPr>
            </a:br>
            <a:r>
              <a:rPr lang="en-US" sz="3600">
                <a:solidFill>
                  <a:schemeClr val="tx2"/>
                </a:solidFill>
              </a:rPr>
              <a:t>Post-Test Odds of Tri21 = .44 x 27.8</a:t>
            </a:r>
            <a:br>
              <a:rPr lang="en-US" sz="3600">
                <a:solidFill>
                  <a:schemeClr val="tx2"/>
                </a:solidFill>
              </a:rPr>
            </a:br>
            <a:r>
              <a:rPr lang="en-US" sz="3600">
                <a:solidFill>
                  <a:schemeClr val="tx2"/>
                </a:solidFill>
              </a:rPr>
              <a:t>					   =    12.4?</a:t>
            </a:r>
            <a:br>
              <a:rPr lang="en-US" sz="3600">
                <a:solidFill>
                  <a:schemeClr val="tx2"/>
                </a:solidFill>
              </a:rPr>
            </a:br>
            <a:r>
              <a:rPr lang="en-US" sz="3600">
                <a:solidFill>
                  <a:schemeClr val="tx2"/>
                </a:solidFill>
              </a:rPr>
              <a:t>         (P = 12.4/(1+12.4) = 92.5%?)</a:t>
            </a:r>
          </a:p>
        </p:txBody>
      </p:sp>
      <p:sp>
        <p:nvSpPr>
          <p:cNvPr id="61443" name="Text Box 4"/>
          <p:cNvSpPr txBox="1">
            <a:spLocks noChangeArrowheads="1"/>
          </p:cNvSpPr>
          <p:nvPr/>
        </p:nvSpPr>
        <p:spPr bwMode="auto">
          <a:xfrm>
            <a:off x="1676400" y="1295400"/>
            <a:ext cx="1778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a:latin typeface="Arial" charset="0"/>
              </a:rPr>
              <a:t>Using Odds</a:t>
            </a:r>
          </a:p>
        </p:txBody>
      </p:sp>
      <p:sp>
        <p:nvSpPr>
          <p:cNvPr id="61444"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62B9CD9-5868-034A-ADEE-DF2234C09088}" type="slidenum">
              <a:rPr lang="en-US" sz="1400"/>
              <a:pPr/>
              <a:t>24</a:t>
            </a:fld>
            <a:endParaRPr lang="en-US" sz="1400"/>
          </a:p>
        </p:txBody>
      </p:sp>
    </p:spTree>
    <p:extLst>
      <p:ext uri="{BB962C8B-B14F-4D97-AF65-F5344CB8AC3E}">
        <p14:creationId xmlns:p14="http://schemas.microsoft.com/office/powerpoint/2010/main" val="4023621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457200" y="274638"/>
            <a:ext cx="8229600" cy="1325562"/>
          </a:xfrm>
        </p:spPr>
        <p:txBody>
          <a:bodyPr/>
          <a:lstStyle/>
          <a:p>
            <a:pPr eaLnBrk="1" hangingPunct="1"/>
            <a:r>
              <a:rPr lang="en-US" sz="2800">
                <a:latin typeface="Arial" charset="0"/>
                <a:ea typeface="ＭＳ Ｐゴシック" charset="0"/>
              </a:rPr>
              <a:t>Clinical Scenario – Two Tests</a:t>
            </a:r>
            <a:br>
              <a:rPr lang="en-US" sz="2800">
                <a:latin typeface="Arial" charset="0"/>
                <a:ea typeface="ＭＳ Ｐゴシック" charset="0"/>
              </a:rPr>
            </a:br>
            <a:r>
              <a:rPr lang="en-US" sz="2800">
                <a:latin typeface="Arial" charset="0"/>
                <a:ea typeface="ＭＳ Ｐゴシック" charset="0"/>
              </a:rPr>
              <a:t>Pre-Test Probability of Trisomy 21 = 6%</a:t>
            </a:r>
            <a:br>
              <a:rPr lang="en-US" sz="2800">
                <a:latin typeface="Arial" charset="0"/>
                <a:ea typeface="ＭＳ Ｐゴシック" charset="0"/>
              </a:rPr>
            </a:br>
            <a:r>
              <a:rPr lang="en-US" sz="2800">
                <a:latin typeface="Arial" charset="0"/>
                <a:ea typeface="ＭＳ Ｐゴシック" charset="0"/>
              </a:rPr>
              <a:t>NT </a:t>
            </a:r>
            <a:r>
              <a:rPr lang="en-US" sz="2800">
                <a:latin typeface="Arial" charset="0"/>
                <a:ea typeface="ＭＳ Ｐゴシック" charset="0"/>
                <a:cs typeface="Arial" charset="0"/>
              </a:rPr>
              <a:t>≥ 3.5 mm AND Nasal Bone Absent</a:t>
            </a:r>
          </a:p>
        </p:txBody>
      </p:sp>
      <p:pic>
        <p:nvPicPr>
          <p:cNvPr id="62466" name="Picture 3" descr="08-03_m"/>
          <p:cNvPicPr>
            <a:picLocks noChangeAspect="1" noChangeArrowheads="1"/>
          </p:cNvPicPr>
          <p:nvPr/>
        </p:nvPicPr>
        <p:blipFill>
          <a:blip r:embed="rId3">
            <a:extLst>
              <a:ext uri="{28A0092B-C50C-407E-A947-70E740481C1C}">
                <a14:useLocalDpi xmlns:a14="http://schemas.microsoft.com/office/drawing/2010/main" val="0"/>
              </a:ext>
            </a:extLst>
          </a:blip>
          <a:srcRect l="18355" t="3802" r="14685"/>
          <a:stretch>
            <a:fillRect/>
          </a:stretch>
        </p:blipFill>
        <p:spPr bwMode="auto">
          <a:xfrm>
            <a:off x="152400" y="1676400"/>
            <a:ext cx="8991600" cy="4849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67"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BBD38DE-33E4-6047-A282-2CAD961C3820}" type="slidenum">
              <a:rPr lang="en-US" sz="1400">
                <a:latin typeface="Arial" charset="0"/>
              </a:rPr>
              <a:pPr/>
              <a:t>25</a:t>
            </a:fld>
            <a:endParaRPr lang="en-US" sz="1400">
              <a:latin typeface="Arial" charset="0"/>
            </a:endParaRPr>
          </a:p>
        </p:txBody>
      </p:sp>
    </p:spTree>
    <p:extLst>
      <p:ext uri="{BB962C8B-B14F-4D97-AF65-F5344CB8AC3E}">
        <p14:creationId xmlns:p14="http://schemas.microsoft.com/office/powerpoint/2010/main" val="3944623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idx="4294967295"/>
          </p:nvPr>
        </p:nvSpPr>
        <p:spPr/>
        <p:txBody>
          <a:bodyPr/>
          <a:lstStyle/>
          <a:p>
            <a:pPr eaLnBrk="1" hangingPunct="1"/>
            <a:r>
              <a:rPr lang="en-US" sz="4000">
                <a:latin typeface="Tahoma" charset="0"/>
                <a:ea typeface="ＭＳ Ｐゴシック" charset="0"/>
              </a:rPr>
              <a:t>Question</a:t>
            </a:r>
          </a:p>
        </p:txBody>
      </p:sp>
      <p:sp>
        <p:nvSpPr>
          <p:cNvPr id="64514" name="Rectangle 3"/>
          <p:cNvSpPr>
            <a:spLocks noGrp="1" noChangeArrowheads="1"/>
          </p:cNvSpPr>
          <p:nvPr>
            <p:ph type="body" idx="4294967295"/>
          </p:nvPr>
        </p:nvSpPr>
        <p:spPr>
          <a:xfrm>
            <a:off x="1182688" y="2225675"/>
            <a:ext cx="7772400" cy="3906838"/>
          </a:xfrm>
        </p:spPr>
        <p:txBody>
          <a:bodyPr/>
          <a:lstStyle/>
          <a:p>
            <a:pPr marL="609600" indent="-609600" eaLnBrk="1" hangingPunct="1">
              <a:lnSpc>
                <a:spcPct val="90000"/>
              </a:lnSpc>
              <a:buFont typeface="Wingdings" charset="0"/>
              <a:buNone/>
            </a:pPr>
            <a:r>
              <a:rPr lang="en-US">
                <a:latin typeface="Tahoma" charset="0"/>
                <a:ea typeface="ＭＳ Ｐゴシック" charset="0"/>
              </a:rPr>
              <a:t>NT “positive” and Nasal Bone Absent.  What is probability of Trisomy 21?</a:t>
            </a:r>
          </a:p>
          <a:p>
            <a:pPr marL="609600" indent="-609600" eaLnBrk="1" hangingPunct="1">
              <a:lnSpc>
                <a:spcPct val="90000"/>
              </a:lnSpc>
              <a:buFont typeface="Wingdings" charset="0"/>
              <a:buAutoNum type="alphaLcParenR"/>
            </a:pPr>
            <a:r>
              <a:rPr lang="en-US">
                <a:latin typeface="Tahoma" charset="0"/>
                <a:ea typeface="ＭＳ Ｐゴシック" charset="0"/>
              </a:rPr>
              <a:t>&lt; 92.5%</a:t>
            </a:r>
          </a:p>
          <a:p>
            <a:pPr marL="609600" indent="-609600" eaLnBrk="1" hangingPunct="1">
              <a:lnSpc>
                <a:spcPct val="90000"/>
              </a:lnSpc>
              <a:buFont typeface="Wingdings" charset="0"/>
              <a:buAutoNum type="alphaLcParenR"/>
            </a:pPr>
            <a:r>
              <a:rPr lang="en-US">
                <a:latin typeface="Tahoma" charset="0"/>
                <a:ea typeface="ＭＳ Ｐゴシック" charset="0"/>
              </a:rPr>
              <a:t>= 92.5%</a:t>
            </a:r>
          </a:p>
          <a:p>
            <a:pPr marL="609600" indent="-609600" eaLnBrk="1" hangingPunct="1">
              <a:lnSpc>
                <a:spcPct val="90000"/>
              </a:lnSpc>
              <a:buFont typeface="Wingdings" charset="0"/>
              <a:buAutoNum type="alphaLcParenR"/>
            </a:pPr>
            <a:r>
              <a:rPr lang="en-US">
                <a:latin typeface="Tahoma" charset="0"/>
                <a:ea typeface="ＭＳ Ｐゴシック" charset="0"/>
              </a:rPr>
              <a:t>&gt; 92.5%</a:t>
            </a:r>
          </a:p>
          <a:p>
            <a:pPr marL="609600" indent="-609600" eaLnBrk="1" hangingPunct="1">
              <a:lnSpc>
                <a:spcPct val="90000"/>
              </a:lnSpc>
              <a:buFont typeface="Wingdings" charset="0"/>
              <a:buAutoNum type="alphaLcParenR"/>
            </a:pPr>
            <a:r>
              <a:rPr lang="en-US">
                <a:latin typeface="Tahoma" charset="0"/>
                <a:ea typeface="ＭＳ Ｐゴシック" charset="0"/>
              </a:rPr>
              <a:t>Cannot say		</a:t>
            </a:r>
          </a:p>
        </p:txBody>
      </p:sp>
      <p:sp>
        <p:nvSpPr>
          <p:cNvPr id="6451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CF5B36B-3D8E-C547-AEE9-4D04BEDA7AF6}" type="slidenum">
              <a:rPr lang="en-US" sz="1400"/>
              <a:pPr/>
              <a:t>26</a:t>
            </a:fld>
            <a:endParaRPr lang="en-US" sz="1400"/>
          </a:p>
        </p:txBody>
      </p:sp>
    </p:spTree>
    <p:extLst>
      <p:ext uri="{BB962C8B-B14F-4D97-AF65-F5344CB8AC3E}">
        <p14:creationId xmlns:p14="http://schemas.microsoft.com/office/powerpoint/2010/main" val="1164694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p:txBody>
          <a:bodyPr/>
          <a:lstStyle/>
          <a:p>
            <a:pPr eaLnBrk="1" hangingPunct="1">
              <a:defRPr/>
            </a:pPr>
            <a:r>
              <a:rPr lang="en-US" sz="4000">
                <a:cs typeface="+mj-cs"/>
              </a:rPr>
              <a:t>Answer</a:t>
            </a:r>
          </a:p>
        </p:txBody>
      </p:sp>
      <p:graphicFrame>
        <p:nvGraphicFramePr>
          <p:cNvPr id="305229" name="Group 77"/>
          <p:cNvGraphicFramePr>
            <a:graphicFrameLocks noGrp="1"/>
          </p:cNvGraphicFramePr>
          <p:nvPr>
            <p:ph idx="4294967295"/>
          </p:nvPr>
        </p:nvGraphicFramePr>
        <p:xfrm>
          <a:off x="457200" y="1600200"/>
          <a:ext cx="7620000" cy="4486276"/>
        </p:xfrm>
        <a:graphic>
          <a:graphicData uri="http://schemas.openxmlformats.org/drawingml/2006/table">
            <a:tbl>
              <a:tblPr/>
              <a:tblGrid>
                <a:gridCol w="1066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1011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NT</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NBA</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Tri21+</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Tri21-</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Post Test Prob*</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0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158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36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158/(158+36)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81%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1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54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442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54/(54+442)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11%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0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71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71/(71+93)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43%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1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4652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 50/(50+4652)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0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ourier New" charset="0"/>
                          <a:ea typeface="ＭＳ Ｐゴシック" charset="0"/>
                          <a:cs typeface="Times New Roman" charset="0"/>
                        </a:rPr>
                        <a:t>Total</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ourier New" charset="0"/>
                          <a:ea typeface="ＭＳ Ｐゴシック" charset="0"/>
                          <a:cs typeface="Times New Roman" charset="0"/>
                        </a:rPr>
                        <a:t>Total</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333</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5223</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333/(333+5223)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6%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5589" name="Text Box 68"/>
          <p:cNvSpPr txBox="1">
            <a:spLocks noChangeArrowheads="1"/>
          </p:cNvSpPr>
          <p:nvPr/>
        </p:nvSpPr>
        <p:spPr bwMode="auto">
          <a:xfrm>
            <a:off x="4572000" y="6248400"/>
            <a:ext cx="41576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a:latin typeface="Arial" charset="0"/>
              </a:rPr>
              <a:t>*Assumes pre-test prob = 6%</a:t>
            </a:r>
          </a:p>
        </p:txBody>
      </p:sp>
      <p:sp>
        <p:nvSpPr>
          <p:cNvPr id="305230" name="Oval 78"/>
          <p:cNvSpPr>
            <a:spLocks noChangeArrowheads="1"/>
          </p:cNvSpPr>
          <p:nvPr/>
        </p:nvSpPr>
        <p:spPr bwMode="auto">
          <a:xfrm>
            <a:off x="6781800" y="2743200"/>
            <a:ext cx="1219200" cy="6858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5591" name="Slide Number Placeholder 1"/>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C746EFE-F394-9042-9CBC-496859FD7E79}" type="slidenum">
              <a:rPr lang="en-US" sz="1400">
                <a:latin typeface="Arial" charset="0"/>
              </a:rPr>
              <a:pPr/>
              <a:t>27</a:t>
            </a:fld>
            <a:endParaRPr lang="en-US" sz="1400">
              <a:latin typeface="Arial" charset="0"/>
            </a:endParaRPr>
          </a:p>
        </p:txBody>
      </p:sp>
    </p:spTree>
    <p:extLst>
      <p:ext uri="{BB962C8B-B14F-4D97-AF65-F5344CB8AC3E}">
        <p14:creationId xmlns:p14="http://schemas.microsoft.com/office/powerpoint/2010/main" val="1427457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5230"/>
                                        </p:tgtEl>
                                        <p:attrNameLst>
                                          <p:attrName>style.visibility</p:attrName>
                                        </p:attrNameLst>
                                      </p:cBhvr>
                                      <p:to>
                                        <p:strVal val="visible"/>
                                      </p:to>
                                    </p:set>
                                    <p:anim calcmode="lin" valueType="num">
                                      <p:cBhvr additive="base">
                                        <p:cTn id="7" dur="500" fill="hold"/>
                                        <p:tgtEl>
                                          <p:spTgt spid="305230"/>
                                        </p:tgtEl>
                                        <p:attrNameLst>
                                          <p:attrName>ppt_x</p:attrName>
                                        </p:attrNameLst>
                                      </p:cBhvr>
                                      <p:tavLst>
                                        <p:tav tm="0">
                                          <p:val>
                                            <p:strVal val="#ppt_x"/>
                                          </p:val>
                                        </p:tav>
                                        <p:tav tm="100000">
                                          <p:val>
                                            <p:strVal val="#ppt_x"/>
                                          </p:val>
                                        </p:tav>
                                      </p:tavLst>
                                    </p:anim>
                                    <p:anim calcmode="lin" valueType="num">
                                      <p:cBhvr additive="base">
                                        <p:cTn id="8" dur="500" fill="hold"/>
                                        <p:tgtEl>
                                          <p:spTgt spid="3052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2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sz="4000">
                <a:latin typeface="Tahoma" charset="0"/>
                <a:ea typeface="ＭＳ Ｐゴシック" charset="0"/>
              </a:rPr>
              <a:t>Question</a:t>
            </a:r>
          </a:p>
        </p:txBody>
      </p:sp>
      <p:sp>
        <p:nvSpPr>
          <p:cNvPr id="66562" name="Rectangle 3"/>
          <p:cNvSpPr>
            <a:spLocks noGrp="1" noChangeArrowheads="1"/>
          </p:cNvSpPr>
          <p:nvPr>
            <p:ph type="body" idx="1"/>
          </p:nvPr>
        </p:nvSpPr>
        <p:spPr>
          <a:xfrm>
            <a:off x="1182688" y="2225675"/>
            <a:ext cx="7772400" cy="3906838"/>
          </a:xfrm>
        </p:spPr>
        <p:txBody>
          <a:bodyPr/>
          <a:lstStyle/>
          <a:p>
            <a:pPr eaLnBrk="1" hangingPunct="1">
              <a:lnSpc>
                <a:spcPct val="90000"/>
              </a:lnSpc>
              <a:buFont typeface="Wingdings" charset="0"/>
              <a:buNone/>
            </a:pPr>
            <a:r>
              <a:rPr lang="en-US" dirty="0">
                <a:latin typeface="Tahoma" charset="0"/>
                <a:ea typeface="ＭＳ Ｐゴシック" charset="0"/>
              </a:rPr>
              <a:t>Can we use the post-test odds after a positive Nuchal Translucency as the pre-test odds for the positive Nasal Bone Examination?</a:t>
            </a:r>
          </a:p>
          <a:p>
            <a:pPr eaLnBrk="1" hangingPunct="1">
              <a:lnSpc>
                <a:spcPct val="90000"/>
              </a:lnSpc>
              <a:buFont typeface="Wingdings" charset="0"/>
              <a:buNone/>
            </a:pPr>
            <a:r>
              <a:rPr lang="en-US" dirty="0">
                <a:latin typeface="Tahoma" charset="0"/>
                <a:ea typeface="ＭＳ Ｐゴシック" charset="0"/>
              </a:rPr>
              <a:t>i.e., can we combine the positive results by multiplying their LRs?</a:t>
            </a:r>
          </a:p>
          <a:p>
            <a:pPr eaLnBrk="1" hangingPunct="1">
              <a:lnSpc>
                <a:spcPct val="90000"/>
              </a:lnSpc>
              <a:buFont typeface="Wingdings" charset="0"/>
              <a:buNone/>
            </a:pPr>
            <a:r>
              <a:rPr lang="en-US" sz="2400" dirty="0">
                <a:latin typeface="Tahoma" charset="0"/>
                <a:ea typeface="ＭＳ Ｐゴシック" charset="0"/>
              </a:rPr>
              <a:t>		   LR(NT+, NBA +) = LR(NT +) x LR(NBA +) ?</a:t>
            </a:r>
          </a:p>
          <a:p>
            <a:pPr eaLnBrk="1" hangingPunct="1">
              <a:lnSpc>
                <a:spcPct val="90000"/>
              </a:lnSpc>
              <a:buFont typeface="Wingdings" charset="0"/>
              <a:buNone/>
            </a:pPr>
            <a:r>
              <a:rPr lang="en-US" sz="2400" dirty="0">
                <a:latin typeface="Tahoma" charset="0"/>
                <a:ea typeface="ＭＳ Ｐゴシック" charset="0"/>
              </a:rPr>
              <a:t>				        =       7.0         x      27.8  ?</a:t>
            </a:r>
          </a:p>
          <a:p>
            <a:pPr eaLnBrk="1" hangingPunct="1">
              <a:lnSpc>
                <a:spcPct val="90000"/>
              </a:lnSpc>
              <a:buFont typeface="Wingdings" charset="0"/>
              <a:buNone/>
            </a:pPr>
            <a:r>
              <a:rPr lang="en-US" sz="2400" dirty="0">
                <a:latin typeface="Tahoma" charset="0"/>
                <a:ea typeface="ＭＳ Ｐゴシック" charset="0"/>
              </a:rPr>
              <a:t>				        = 	      194 ?</a:t>
            </a:r>
          </a:p>
        </p:txBody>
      </p:sp>
      <p:sp>
        <p:nvSpPr>
          <p:cNvPr id="66563"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D26494F-95EA-1845-ABC2-470ADBC7A2A7}" type="slidenum">
              <a:rPr lang="en-US" sz="1400"/>
              <a:pPr/>
              <a:t>28</a:t>
            </a:fld>
            <a:endParaRPr lang="en-US" sz="1400"/>
          </a:p>
        </p:txBody>
      </p:sp>
    </p:spTree>
    <p:extLst>
      <p:ext uri="{BB962C8B-B14F-4D97-AF65-F5344CB8AC3E}">
        <p14:creationId xmlns:p14="http://schemas.microsoft.com/office/powerpoint/2010/main" val="3352057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1150938" y="214313"/>
            <a:ext cx="7793037" cy="928687"/>
          </a:xfrm>
        </p:spPr>
        <p:txBody>
          <a:bodyPr/>
          <a:lstStyle/>
          <a:p>
            <a:pPr eaLnBrk="1" hangingPunct="1"/>
            <a:r>
              <a:rPr lang="en-US" sz="4000" dirty="0">
                <a:latin typeface="Arial" charset="0"/>
                <a:ea typeface="ＭＳ Ｐゴシック" charset="0"/>
              </a:rPr>
              <a:t>Answer = No</a:t>
            </a:r>
          </a:p>
        </p:txBody>
      </p:sp>
      <p:graphicFrame>
        <p:nvGraphicFramePr>
          <p:cNvPr id="504835" name="Group 3"/>
          <p:cNvGraphicFramePr>
            <a:graphicFrameLocks noGrp="1"/>
          </p:cNvGraphicFramePr>
          <p:nvPr>
            <p:ph idx="1"/>
            <p:extLst>
              <p:ext uri="{D42A27DB-BD31-4B8C-83A1-F6EECF244321}">
                <p14:modId xmlns:p14="http://schemas.microsoft.com/office/powerpoint/2010/main" val="3926111295"/>
              </p:ext>
            </p:extLst>
          </p:nvPr>
        </p:nvGraphicFramePr>
        <p:xfrm>
          <a:off x="762000" y="1723949"/>
          <a:ext cx="8229600" cy="4402214"/>
        </p:xfrm>
        <a:graphic>
          <a:graphicData uri="http://schemas.openxmlformats.org/drawingml/2006/table">
            <a:tbl>
              <a:tblPr/>
              <a:tblGrid>
                <a:gridCol w="13716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841375">
                  <a:extLst>
                    <a:ext uri="{9D8B030D-6E8A-4147-A177-3AD203B41FA5}">
                      <a16:colId xmlns:a16="http://schemas.microsoft.com/office/drawing/2014/main" val="20005"/>
                    </a:ext>
                  </a:extLst>
                </a:gridCol>
                <a:gridCol w="1216025">
                  <a:extLst>
                    <a:ext uri="{9D8B030D-6E8A-4147-A177-3AD203B41FA5}">
                      <a16:colId xmlns:a16="http://schemas.microsoft.com/office/drawing/2014/main" val="20006"/>
                    </a:ext>
                  </a:extLst>
                </a:gridCol>
              </a:tblGrid>
              <a:tr h="9771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NT</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Times New Roman" charset="0"/>
                        </a:rPr>
                        <a:t>NBA</a:t>
                      </a:r>
                      <a:endParaRPr kumimoji="0" lang="en-US" sz="2000" b="0" i="0" u="none" strike="noStrike" cap="none" normalizeH="0" baseline="0" dirty="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Trisomy 21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ＭＳ Ｐゴシック" charset="0"/>
                          <a:cs typeface="Times New Roman" charset="0"/>
                        </a:rPr>
                        <a:t>%</a:t>
                      </a:r>
                      <a:endParaRPr kumimoji="0" lang="en-US" sz="2000" b="0" i="0" u="none" strike="noStrike" cap="none" normalizeH="0" baseline="0" dirty="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Trisomy 21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LR</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39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dirty="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158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36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0.7%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 69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22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54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442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8.5%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   1.9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39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71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   12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22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4652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89%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   0.2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39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ourier New" charset="0"/>
                          <a:ea typeface="ＭＳ Ｐゴシック" charset="0"/>
                          <a:cs typeface="Times New Roman" charset="0"/>
                        </a:rPr>
                        <a:t>Total</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ourier New" charset="0"/>
                          <a:ea typeface="ＭＳ Ｐゴシック" charset="0"/>
                          <a:cs typeface="Times New Roman" charset="0"/>
                        </a:rPr>
                        <a:t>Total</a:t>
                      </a:r>
                      <a:endParaRPr kumimoji="0" lang="en-US" sz="2000" b="0" i="0" u="none" strike="noStrike" cap="none" normalizeH="0" baseline="0" dirty="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333</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100%</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5223</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100%</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ＭＳ Ｐゴシック" charset="0"/>
                          <a:cs typeface="Times New Roman"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7644" name="Oval 61"/>
          <p:cNvSpPr>
            <a:spLocks noChangeArrowheads="1"/>
          </p:cNvSpPr>
          <p:nvPr/>
        </p:nvSpPr>
        <p:spPr bwMode="auto">
          <a:xfrm>
            <a:off x="7924800" y="3048000"/>
            <a:ext cx="990600" cy="3810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7645" name="Text Box 62"/>
          <p:cNvSpPr txBox="1">
            <a:spLocks noChangeArrowheads="1"/>
          </p:cNvSpPr>
          <p:nvPr/>
        </p:nvSpPr>
        <p:spPr bwMode="auto">
          <a:xfrm>
            <a:off x="8061325" y="1905000"/>
            <a:ext cx="1082675" cy="406400"/>
          </a:xfrm>
          <a:prstGeom prst="rect">
            <a:avLst/>
          </a:prstGeom>
          <a:solidFill>
            <a:schemeClr val="bg1"/>
          </a:solidFill>
          <a:ln w="9525">
            <a:solidFill>
              <a:schemeClr val="tx1"/>
            </a:solidFill>
            <a:miter lim="800000"/>
            <a:headEnd/>
            <a:tailEnd/>
          </a:ln>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dirty="0">
                <a:latin typeface="Arial" charset="0"/>
              </a:rPr>
              <a:t>Not 194</a:t>
            </a:r>
          </a:p>
        </p:txBody>
      </p:sp>
      <p:sp>
        <p:nvSpPr>
          <p:cNvPr id="67646" name="Line 63"/>
          <p:cNvSpPr>
            <a:spLocks noChangeShapeType="1"/>
          </p:cNvSpPr>
          <p:nvPr/>
        </p:nvSpPr>
        <p:spPr bwMode="auto">
          <a:xfrm flipH="1">
            <a:off x="8534400" y="2286000"/>
            <a:ext cx="76200" cy="762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67647" name="Text Box 64"/>
          <p:cNvSpPr txBox="1">
            <a:spLocks noChangeArrowheads="1"/>
          </p:cNvSpPr>
          <p:nvPr/>
        </p:nvSpPr>
        <p:spPr bwMode="auto">
          <a:xfrm>
            <a:off x="533400" y="6248400"/>
            <a:ext cx="8229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a:latin typeface="Arial" charset="0"/>
              </a:rPr>
              <a:t>158/(158 + 36) = 81%, not 92.5%</a:t>
            </a:r>
          </a:p>
        </p:txBody>
      </p:sp>
      <p:sp>
        <p:nvSpPr>
          <p:cNvPr id="67648"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9D0D603-C1B4-124B-919C-E215E84D8B47}" type="slidenum">
              <a:rPr lang="en-US" sz="1400">
                <a:latin typeface="Arial" charset="0"/>
              </a:rPr>
              <a:pPr/>
              <a:t>29</a:t>
            </a:fld>
            <a:endParaRPr lang="en-US" sz="1400">
              <a:latin typeface="Arial" charset="0"/>
            </a:endParaRPr>
          </a:p>
        </p:txBody>
      </p:sp>
    </p:spTree>
    <p:extLst>
      <p:ext uri="{BB962C8B-B14F-4D97-AF65-F5344CB8AC3E}">
        <p14:creationId xmlns:p14="http://schemas.microsoft.com/office/powerpoint/2010/main" val="1054106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body" idx="4294967295"/>
          </p:nvPr>
        </p:nvSpPr>
        <p:spPr>
          <a:xfrm>
            <a:off x="533400" y="1981200"/>
            <a:ext cx="8489950" cy="4495800"/>
          </a:xfrm>
        </p:spPr>
        <p:txBody>
          <a:bodyPr/>
          <a:lstStyle/>
          <a:p>
            <a:pPr marL="0" indent="0" eaLnBrk="1" hangingPunct="1">
              <a:buNone/>
            </a:pPr>
            <a:r>
              <a:rPr lang="en-US" sz="2400" dirty="0" err="1">
                <a:latin typeface="Tahoma" charset="0"/>
                <a:ea typeface="MS PGothic" charset="0"/>
              </a:rPr>
              <a:t>r</a:t>
            </a:r>
            <a:r>
              <a:rPr lang="en-US" sz="2400" baseline="-25000" dirty="0" err="1">
                <a:latin typeface="Tahoma" charset="0"/>
                <a:ea typeface="MS PGothic" charset="0"/>
              </a:rPr>
              <a:t>i</a:t>
            </a:r>
            <a:r>
              <a:rPr lang="en-US" sz="2400" dirty="0">
                <a:latin typeface="Tahoma" charset="0"/>
                <a:ea typeface="MS PGothic" charset="0"/>
              </a:rPr>
              <a:t> = predicted risk for individual </a:t>
            </a:r>
            <a:r>
              <a:rPr lang="en-US" sz="2400" dirty="0" err="1">
                <a:latin typeface="Tahoma" charset="0"/>
                <a:ea typeface="MS PGothic" charset="0"/>
              </a:rPr>
              <a:t>i</a:t>
            </a:r>
            <a:endParaRPr lang="en-US" sz="2400" dirty="0">
              <a:latin typeface="Tahoma" charset="0"/>
              <a:ea typeface="MS PGothic" charset="0"/>
            </a:endParaRPr>
          </a:p>
          <a:p>
            <a:pPr marL="0" indent="0" eaLnBrk="1" hangingPunct="1">
              <a:buNone/>
            </a:pPr>
            <a:r>
              <a:rPr lang="en-US" sz="2400" dirty="0">
                <a:latin typeface="Tahoma" charset="0"/>
                <a:ea typeface="MS PGothic" charset="0"/>
              </a:rPr>
              <a:t>o</a:t>
            </a:r>
            <a:r>
              <a:rPr lang="en-US" sz="2400" baseline="-25000" dirty="0">
                <a:latin typeface="Tahoma" charset="0"/>
                <a:ea typeface="MS PGothic" charset="0"/>
              </a:rPr>
              <a:t>i</a:t>
            </a:r>
            <a:r>
              <a:rPr lang="en-US" sz="2400" dirty="0">
                <a:latin typeface="Tahoma" charset="0"/>
                <a:ea typeface="MS PGothic" charset="0"/>
              </a:rPr>
              <a:t> = outcome for individual </a:t>
            </a:r>
            <a:r>
              <a:rPr lang="en-US" sz="2400" dirty="0" err="1">
                <a:latin typeface="Tahoma" charset="0"/>
                <a:ea typeface="MS PGothic" charset="0"/>
              </a:rPr>
              <a:t>i</a:t>
            </a:r>
            <a:r>
              <a:rPr lang="en-US" sz="2400" dirty="0">
                <a:latin typeface="Tahoma" charset="0"/>
                <a:ea typeface="MS PGothic" charset="0"/>
              </a:rPr>
              <a:t> (1=yes; 0 = no)</a:t>
            </a:r>
          </a:p>
          <a:p>
            <a:pPr marL="0" indent="0" eaLnBrk="1" hangingPunct="1">
              <a:buNone/>
            </a:pPr>
            <a:r>
              <a:rPr lang="en-US" sz="2400" dirty="0">
                <a:latin typeface="Tahoma" charset="0"/>
                <a:ea typeface="MS PGothic" charset="0"/>
              </a:rPr>
              <a:t>Error = </a:t>
            </a:r>
            <a:r>
              <a:rPr lang="en-US" sz="2400" dirty="0" err="1">
                <a:latin typeface="Tahoma" charset="0"/>
                <a:ea typeface="MS PGothic" charset="0"/>
              </a:rPr>
              <a:t>r</a:t>
            </a:r>
            <a:r>
              <a:rPr lang="en-US" sz="2400" baseline="-25000" dirty="0" err="1">
                <a:latin typeface="Tahoma" charset="0"/>
                <a:ea typeface="MS PGothic" charset="0"/>
              </a:rPr>
              <a:t>i</a:t>
            </a:r>
            <a:r>
              <a:rPr lang="en-US" sz="2400" baseline="-25000" dirty="0">
                <a:latin typeface="Tahoma" charset="0"/>
                <a:ea typeface="MS PGothic" charset="0"/>
              </a:rPr>
              <a:t> </a:t>
            </a:r>
            <a:r>
              <a:rPr lang="en-US" sz="2400" dirty="0">
                <a:latin typeface="Tahoma" charset="0"/>
                <a:ea typeface="MS PGothic" charset="0"/>
              </a:rPr>
              <a:t>- o</a:t>
            </a:r>
            <a:r>
              <a:rPr lang="en-US" sz="2400" baseline="-25000" dirty="0">
                <a:latin typeface="Tahoma" charset="0"/>
                <a:ea typeface="MS PGothic" charset="0"/>
              </a:rPr>
              <a:t>i</a:t>
            </a:r>
            <a:endParaRPr lang="en-US" sz="2400" dirty="0">
              <a:latin typeface="Tahoma" charset="0"/>
              <a:ea typeface="MS PGothic" charset="0"/>
            </a:endParaRPr>
          </a:p>
          <a:p>
            <a:pPr marL="0" indent="0" eaLnBrk="1" hangingPunct="1">
              <a:buNone/>
            </a:pPr>
            <a:r>
              <a:rPr lang="en-US" sz="2400" dirty="0">
                <a:latin typeface="Tahoma" charset="0"/>
                <a:ea typeface="MS PGothic" charset="0"/>
              </a:rPr>
              <a:t>Absolute Error = |</a:t>
            </a:r>
            <a:r>
              <a:rPr lang="en-US" sz="2400" dirty="0" err="1">
                <a:latin typeface="Tahoma" charset="0"/>
                <a:ea typeface="MS PGothic" charset="0"/>
              </a:rPr>
              <a:t>r</a:t>
            </a:r>
            <a:r>
              <a:rPr lang="en-US" sz="2400" baseline="-25000" dirty="0" err="1">
                <a:latin typeface="Tahoma" charset="0"/>
                <a:ea typeface="MS PGothic" charset="0"/>
              </a:rPr>
              <a:t>i</a:t>
            </a:r>
            <a:r>
              <a:rPr lang="en-US" sz="2400" baseline="-25000" dirty="0">
                <a:latin typeface="Tahoma" charset="0"/>
                <a:ea typeface="MS PGothic" charset="0"/>
              </a:rPr>
              <a:t> </a:t>
            </a:r>
            <a:r>
              <a:rPr lang="en-US" sz="2400" dirty="0">
                <a:latin typeface="Tahoma" charset="0"/>
                <a:ea typeface="MS PGothic" charset="0"/>
              </a:rPr>
              <a:t>- o</a:t>
            </a:r>
            <a:r>
              <a:rPr lang="en-US" sz="2400" baseline="-25000" dirty="0">
                <a:latin typeface="Tahoma" charset="0"/>
                <a:ea typeface="MS PGothic" charset="0"/>
              </a:rPr>
              <a:t>i</a:t>
            </a:r>
            <a:r>
              <a:rPr lang="en-US" sz="2400" dirty="0">
                <a:latin typeface="Tahoma" charset="0"/>
                <a:ea typeface="MS PGothic" charset="0"/>
              </a:rPr>
              <a:t>|</a:t>
            </a:r>
          </a:p>
          <a:p>
            <a:pPr marL="0" indent="0" eaLnBrk="1" hangingPunct="1">
              <a:buNone/>
            </a:pPr>
            <a:r>
              <a:rPr lang="en-US" sz="2400" dirty="0">
                <a:latin typeface="Tahoma" charset="0"/>
                <a:ea typeface="MS PGothic" charset="0"/>
              </a:rPr>
              <a:t>Squared Error = (</a:t>
            </a:r>
            <a:r>
              <a:rPr lang="en-US" sz="2400" dirty="0" err="1">
                <a:latin typeface="Tahoma" charset="0"/>
                <a:ea typeface="MS PGothic" charset="0"/>
              </a:rPr>
              <a:t>r</a:t>
            </a:r>
            <a:r>
              <a:rPr lang="en-US" sz="2400" baseline="-25000" dirty="0" err="1">
                <a:latin typeface="Tahoma" charset="0"/>
                <a:ea typeface="MS PGothic" charset="0"/>
              </a:rPr>
              <a:t>i</a:t>
            </a:r>
            <a:r>
              <a:rPr lang="en-US" sz="2400" baseline="-25000" dirty="0">
                <a:latin typeface="Tahoma" charset="0"/>
                <a:ea typeface="MS PGothic" charset="0"/>
              </a:rPr>
              <a:t> </a:t>
            </a:r>
            <a:r>
              <a:rPr lang="en-US" sz="2400" dirty="0">
                <a:latin typeface="Tahoma" charset="0"/>
                <a:ea typeface="MS PGothic" charset="0"/>
              </a:rPr>
              <a:t>- o</a:t>
            </a:r>
            <a:r>
              <a:rPr lang="en-US" sz="2400" baseline="-25000" dirty="0">
                <a:latin typeface="Tahoma" charset="0"/>
                <a:ea typeface="MS PGothic" charset="0"/>
              </a:rPr>
              <a:t>i</a:t>
            </a:r>
            <a:r>
              <a:rPr lang="en-US" sz="2400" dirty="0">
                <a:latin typeface="Tahoma" charset="0"/>
                <a:ea typeface="MS PGothic" charset="0"/>
              </a:rPr>
              <a:t>)</a:t>
            </a:r>
            <a:r>
              <a:rPr lang="en-US" sz="2400" baseline="30000" dirty="0">
                <a:latin typeface="Tahoma" charset="0"/>
                <a:ea typeface="MS PGothic" charset="0"/>
              </a:rPr>
              <a:t>2</a:t>
            </a:r>
          </a:p>
          <a:p>
            <a:pPr marL="0" indent="0" eaLnBrk="1" hangingPunct="1">
              <a:buNone/>
            </a:pPr>
            <a:r>
              <a:rPr lang="en-US" sz="2400" dirty="0">
                <a:latin typeface="Tahoma" charset="0"/>
                <a:ea typeface="MS PGothic" charset="0"/>
              </a:rPr>
              <a:t>Sum over all individuals and divide by N</a:t>
            </a:r>
          </a:p>
          <a:p>
            <a:pPr marL="0" indent="0" eaLnBrk="1" hangingPunct="1">
              <a:buNone/>
            </a:pPr>
            <a:r>
              <a:rPr lang="en-US" sz="2400" dirty="0">
                <a:latin typeface="Tahoma" charset="0"/>
                <a:ea typeface="MS PGothic" charset="0"/>
              </a:rPr>
              <a:t>Mean Error = Bias</a:t>
            </a:r>
          </a:p>
          <a:p>
            <a:pPr marL="0" indent="0" eaLnBrk="1" hangingPunct="1">
              <a:buNone/>
            </a:pPr>
            <a:r>
              <a:rPr lang="en-US" sz="2400" dirty="0">
                <a:latin typeface="Tahoma" charset="0"/>
                <a:ea typeface="MS PGothic" charset="0"/>
              </a:rPr>
              <a:t>Mean Absolute Error = MAE</a:t>
            </a:r>
          </a:p>
          <a:p>
            <a:pPr marL="0" indent="0" eaLnBrk="1" hangingPunct="1">
              <a:buNone/>
            </a:pPr>
            <a:r>
              <a:rPr lang="en-US" sz="2400" dirty="0">
                <a:latin typeface="Tahoma" charset="0"/>
                <a:ea typeface="MS PGothic" charset="0"/>
              </a:rPr>
              <a:t>Mean Squared Error = Brier Score</a:t>
            </a:r>
          </a:p>
          <a:p>
            <a:pPr marL="0" indent="0" eaLnBrk="1" hangingPunct="1">
              <a:buNone/>
            </a:pPr>
            <a:endParaRPr lang="en-US" sz="2400" dirty="0">
              <a:latin typeface="Tahoma" charset="0"/>
              <a:ea typeface="MS PGothic" charset="0"/>
            </a:endParaRPr>
          </a:p>
        </p:txBody>
      </p:sp>
      <p:sp>
        <p:nvSpPr>
          <p:cNvPr id="166914" name="Rectangle 3"/>
          <p:cNvSpPr>
            <a:spLocks noGrp="1" noChangeArrowheads="1"/>
          </p:cNvSpPr>
          <p:nvPr>
            <p:ph type="title" idx="4294967295"/>
          </p:nvPr>
        </p:nvSpPr>
        <p:spPr>
          <a:xfrm>
            <a:off x="1143000" y="381000"/>
            <a:ext cx="6858000" cy="1143000"/>
          </a:xfrm>
        </p:spPr>
        <p:txBody>
          <a:bodyPr/>
          <a:lstStyle/>
          <a:p>
            <a:pPr eaLnBrk="1" hangingPunct="1"/>
            <a:r>
              <a:rPr lang="en-US" sz="3200" dirty="0">
                <a:latin typeface="Tahoma" charset="0"/>
                <a:ea typeface="MS PGothic" charset="0"/>
              </a:rPr>
              <a:t>Calibration Metrics: Bias, MAE, Brier Score -- Smaller is better; 0 is perfect.</a:t>
            </a:r>
          </a:p>
        </p:txBody>
      </p:sp>
      <p:sp>
        <p:nvSpPr>
          <p:cNvPr id="166916"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B7D96DA-807B-1F45-9F7F-25F4EAF3745C}" type="slidenum">
              <a:rPr lang="en-US" sz="1400"/>
              <a:pPr/>
              <a:t>3</a:t>
            </a:fld>
            <a:endParaRPr lang="en-US" sz="1400"/>
          </a:p>
        </p:txBody>
      </p:sp>
    </p:spTree>
    <p:extLst>
      <p:ext uri="{BB962C8B-B14F-4D97-AF65-F5344CB8AC3E}">
        <p14:creationId xmlns:p14="http://schemas.microsoft.com/office/powerpoint/2010/main" val="491655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US">
                <a:latin typeface="Tahoma" charset="0"/>
                <a:ea typeface="ＭＳ Ｐゴシック" charset="0"/>
              </a:rPr>
              <a:t>Non-Independence</a:t>
            </a:r>
          </a:p>
        </p:txBody>
      </p:sp>
      <p:sp>
        <p:nvSpPr>
          <p:cNvPr id="69634" name="Rectangle 3"/>
          <p:cNvSpPr>
            <a:spLocks noGrp="1" noChangeArrowheads="1"/>
          </p:cNvSpPr>
          <p:nvPr>
            <p:ph type="body" idx="1"/>
          </p:nvPr>
        </p:nvSpPr>
        <p:spPr>
          <a:xfrm>
            <a:off x="762000" y="2743201"/>
            <a:ext cx="7772400" cy="1828800"/>
          </a:xfrm>
        </p:spPr>
        <p:txBody>
          <a:bodyPr/>
          <a:lstStyle/>
          <a:p>
            <a:pPr eaLnBrk="1" hangingPunct="1">
              <a:buFont typeface="Wingdings" charset="0"/>
              <a:buNone/>
            </a:pPr>
            <a:r>
              <a:rPr lang="en-US" dirty="0">
                <a:latin typeface="Tahoma" charset="0"/>
                <a:ea typeface="ＭＳ Ｐゴシック" charset="0"/>
              </a:rPr>
              <a:t>Absence of the nasal bone does not tell you as much if you already know that the nuchal translucency is </a:t>
            </a:r>
            <a:r>
              <a:rPr lang="en-US" dirty="0">
                <a:latin typeface="Tahoma" charset="0"/>
                <a:ea typeface="ＭＳ Ｐゴシック" charset="0"/>
                <a:cs typeface="Arial" charset="0"/>
              </a:rPr>
              <a:t>≥ 3.5 mm</a:t>
            </a:r>
            <a:r>
              <a:rPr lang="en-US" dirty="0">
                <a:latin typeface="Tahoma" charset="0"/>
                <a:ea typeface="ＭＳ Ｐゴシック" charset="0"/>
              </a:rPr>
              <a:t>.</a:t>
            </a:r>
          </a:p>
        </p:txBody>
      </p:sp>
      <p:sp>
        <p:nvSpPr>
          <p:cNvPr id="6963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E2A0683-7096-DD4E-970A-8666D06FB707}" type="slidenum">
              <a:rPr lang="en-US" sz="1400"/>
              <a:pPr/>
              <a:t>30</a:t>
            </a:fld>
            <a:endParaRPr lang="en-US" sz="1400"/>
          </a:p>
        </p:txBody>
      </p:sp>
    </p:spTree>
    <p:extLst>
      <p:ext uri="{BB962C8B-B14F-4D97-AF65-F5344CB8AC3E}">
        <p14:creationId xmlns:p14="http://schemas.microsoft.com/office/powerpoint/2010/main" val="3694406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a:latin typeface="Arial" charset="0"/>
                <a:ea typeface="ＭＳ Ｐゴシック" charset="0"/>
              </a:rPr>
              <a:t>Non-Independence</a:t>
            </a:r>
          </a:p>
        </p:txBody>
      </p:sp>
      <p:pic>
        <p:nvPicPr>
          <p:cNvPr id="70658" name="Picture 3" descr="08-04_m"/>
          <p:cNvPicPr>
            <a:picLocks noChangeAspect="1" noChangeArrowheads="1"/>
          </p:cNvPicPr>
          <p:nvPr/>
        </p:nvPicPr>
        <p:blipFill>
          <a:blip r:embed="rId3">
            <a:extLst>
              <a:ext uri="{28A0092B-C50C-407E-A947-70E740481C1C}">
                <a14:useLocalDpi xmlns:a14="http://schemas.microsoft.com/office/drawing/2010/main" val="0"/>
              </a:ext>
            </a:extLst>
          </a:blip>
          <a:srcRect l="19823" t="-2657" r="15636"/>
          <a:stretch>
            <a:fillRect/>
          </a:stretch>
        </p:blipFill>
        <p:spPr bwMode="auto">
          <a:xfrm>
            <a:off x="152400" y="1489075"/>
            <a:ext cx="8991600" cy="5368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59"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61D0715-11F4-9145-B065-2DE9A64C7A13}" type="slidenum">
              <a:rPr lang="en-US" sz="1400">
                <a:latin typeface="Arial" charset="0"/>
              </a:rPr>
              <a:pPr/>
              <a:t>31</a:t>
            </a:fld>
            <a:endParaRPr lang="en-US" sz="1400">
              <a:latin typeface="Arial" charset="0"/>
            </a:endParaRPr>
          </a:p>
        </p:txBody>
      </p:sp>
    </p:spTree>
    <p:extLst>
      <p:ext uri="{BB962C8B-B14F-4D97-AF65-F5344CB8AC3E}">
        <p14:creationId xmlns:p14="http://schemas.microsoft.com/office/powerpoint/2010/main" val="763234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sz="4000" dirty="0">
                <a:latin typeface="Arial" charset="0"/>
                <a:ea typeface="ＭＳ Ｐゴシック" charset="0"/>
              </a:rPr>
              <a:t>Non-Independence of NT and NBA</a:t>
            </a:r>
          </a:p>
        </p:txBody>
      </p:sp>
      <p:sp>
        <p:nvSpPr>
          <p:cNvPr id="72706" name="Rectangle 3"/>
          <p:cNvSpPr>
            <a:spLocks noGrp="1" noChangeArrowheads="1"/>
          </p:cNvSpPr>
          <p:nvPr>
            <p:ph type="body" idx="1"/>
          </p:nvPr>
        </p:nvSpPr>
        <p:spPr>
          <a:xfrm>
            <a:off x="685800" y="2057400"/>
            <a:ext cx="8229600" cy="2590800"/>
          </a:xfrm>
        </p:spPr>
        <p:txBody>
          <a:bodyPr/>
          <a:lstStyle/>
          <a:p>
            <a:pPr eaLnBrk="1" hangingPunct="1">
              <a:buFontTx/>
              <a:buNone/>
            </a:pPr>
            <a:r>
              <a:rPr lang="en-US" sz="2800" dirty="0">
                <a:latin typeface="Arial" charset="0"/>
                <a:ea typeface="ＭＳ Ｐゴシック" charset="0"/>
              </a:rPr>
              <a:t>In chromosomally normal (D-) fetuses, a false positive on the NT makes a false positive on the NBA more likely.</a:t>
            </a:r>
          </a:p>
          <a:p>
            <a:pPr eaLnBrk="1" hangingPunct="1">
              <a:buFontTx/>
              <a:buNone/>
            </a:pPr>
            <a:endParaRPr lang="en-US" sz="2800" dirty="0">
              <a:latin typeface="Arial" charset="0"/>
              <a:ea typeface="ＭＳ Ｐゴシック" charset="0"/>
            </a:endParaRPr>
          </a:p>
        </p:txBody>
      </p:sp>
      <p:sp>
        <p:nvSpPr>
          <p:cNvPr id="72707" name="Text Box 4"/>
          <p:cNvSpPr txBox="1">
            <a:spLocks noChangeArrowheads="1"/>
          </p:cNvSpPr>
          <p:nvPr/>
        </p:nvSpPr>
        <p:spPr bwMode="auto">
          <a:xfrm>
            <a:off x="685800" y="5181600"/>
            <a:ext cx="7239000" cy="106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20000"/>
              </a:spcBef>
            </a:pPr>
            <a:r>
              <a:rPr lang="en-US" sz="1600" dirty="0">
                <a:latin typeface="Arial" charset="0"/>
              </a:rPr>
              <a:t>Some (but not all) of this may have to do with ethnicity.  In this London study, chromosomally normal fetuses of “Afro-Caribbean” ethnicity had both larger NTs and more frequent absence of the nasal bone.</a:t>
            </a:r>
          </a:p>
          <a:p>
            <a:pPr eaLnBrk="1" hangingPunct="1"/>
            <a:endParaRPr lang="en-US" sz="1600" dirty="0">
              <a:latin typeface="Arial" charset="0"/>
            </a:endParaRPr>
          </a:p>
        </p:txBody>
      </p:sp>
      <p:sp>
        <p:nvSpPr>
          <p:cNvPr id="72708" name="Text Box 5"/>
          <p:cNvSpPr txBox="1">
            <a:spLocks noChangeArrowheads="1"/>
          </p:cNvSpPr>
          <p:nvPr/>
        </p:nvSpPr>
        <p:spPr bwMode="auto">
          <a:xfrm>
            <a:off x="685800" y="6172200"/>
            <a:ext cx="73914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400" dirty="0">
                <a:latin typeface="Arial" charset="0"/>
              </a:rPr>
              <a:t>In Trisomy 21 (D+) fetuses, normal NT was associated with the presence of the nasal bone, so a false negative on the NT was associated with a false negative on the NBA.</a:t>
            </a:r>
          </a:p>
        </p:txBody>
      </p:sp>
      <p:sp>
        <p:nvSpPr>
          <p:cNvPr id="72709"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A33432A-1BE5-5F40-9A63-A9A28D6A1002}" type="slidenum">
              <a:rPr lang="en-US" sz="1400">
                <a:latin typeface="Arial" charset="0"/>
              </a:rPr>
              <a:pPr/>
              <a:t>32</a:t>
            </a:fld>
            <a:endParaRPr lang="en-US" sz="1400">
              <a:latin typeface="Arial" charset="0"/>
            </a:endParaRPr>
          </a:p>
        </p:txBody>
      </p:sp>
    </p:spTree>
    <p:extLst>
      <p:ext uri="{BB962C8B-B14F-4D97-AF65-F5344CB8AC3E}">
        <p14:creationId xmlns:p14="http://schemas.microsoft.com/office/powerpoint/2010/main" val="70345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sz="4000" dirty="0">
                <a:latin typeface="Arial" charset="0"/>
                <a:ea typeface="ＭＳ Ｐゴシック" charset="0"/>
              </a:rPr>
              <a:t>Non-Independence of NT and NBA</a:t>
            </a:r>
          </a:p>
        </p:txBody>
      </p:sp>
      <p:sp>
        <p:nvSpPr>
          <p:cNvPr id="72706" name="Rectangle 3"/>
          <p:cNvSpPr>
            <a:spLocks noGrp="1" noChangeArrowheads="1"/>
          </p:cNvSpPr>
          <p:nvPr>
            <p:ph type="body" idx="1"/>
          </p:nvPr>
        </p:nvSpPr>
        <p:spPr>
          <a:xfrm>
            <a:off x="685800" y="2286000"/>
            <a:ext cx="8229600" cy="3657600"/>
          </a:xfrm>
        </p:spPr>
        <p:txBody>
          <a:bodyPr/>
          <a:lstStyle/>
          <a:p>
            <a:pPr eaLnBrk="1" hangingPunct="1">
              <a:buFontTx/>
              <a:buNone/>
            </a:pPr>
            <a:r>
              <a:rPr lang="en-US" sz="2800" dirty="0">
                <a:latin typeface="Arial" charset="0"/>
                <a:ea typeface="ＭＳ Ｐゴシック" charset="0"/>
              </a:rPr>
              <a:t>Of </a:t>
            </a:r>
            <a:r>
              <a:rPr lang="en-US" sz="2800" u="sng" dirty="0">
                <a:latin typeface="Arial" charset="0"/>
                <a:ea typeface="ＭＳ Ｐゴシック" charset="0"/>
              </a:rPr>
              <a:t>normal</a:t>
            </a:r>
            <a:r>
              <a:rPr lang="en-US" sz="2800" dirty="0">
                <a:latin typeface="Arial" charset="0"/>
                <a:ea typeface="ＭＳ Ｐゴシック" charset="0"/>
              </a:rPr>
              <a:t> (D-) fetuses with NT </a:t>
            </a:r>
            <a:r>
              <a:rPr lang="en-US" sz="2800" dirty="0">
                <a:latin typeface="Arial" charset="0"/>
                <a:ea typeface="ＭＳ Ｐゴシック" charset="0"/>
                <a:cs typeface="Arial" charset="0"/>
              </a:rPr>
              <a:t>≥ 3.5 mm, 7.5% had nasal bone absent. </a:t>
            </a:r>
            <a:r>
              <a:rPr lang="en-US" sz="2800" dirty="0">
                <a:latin typeface="Arial" charset="0"/>
                <a:ea typeface="ＭＳ Ｐゴシック" charset="0"/>
              </a:rPr>
              <a:t>Of </a:t>
            </a:r>
            <a:r>
              <a:rPr lang="en-US" sz="2800" u="sng" dirty="0">
                <a:latin typeface="Arial" charset="0"/>
                <a:ea typeface="ＭＳ Ｐゴシック" charset="0"/>
              </a:rPr>
              <a:t>normal</a:t>
            </a:r>
            <a:r>
              <a:rPr lang="en-US" sz="2800" dirty="0">
                <a:latin typeface="Arial" charset="0"/>
                <a:ea typeface="ＭＳ Ｐゴシック" charset="0"/>
              </a:rPr>
              <a:t> (D-) fetuses with NT &lt; 3.5 mm only 2.0% had nasal bone absent.</a:t>
            </a:r>
          </a:p>
          <a:p>
            <a:pPr eaLnBrk="1" hangingPunct="1">
              <a:buFontTx/>
              <a:buNone/>
            </a:pPr>
            <a:r>
              <a:rPr lang="en-US" sz="2800" dirty="0">
                <a:latin typeface="Arial" charset="0"/>
                <a:ea typeface="ＭＳ Ｐゴシック" charset="0"/>
              </a:rPr>
              <a:t> </a:t>
            </a:r>
            <a:endParaRPr lang="en-US" sz="2800" dirty="0">
              <a:latin typeface="Arial" charset="0"/>
              <a:ea typeface="ＭＳ Ｐゴシック" charset="0"/>
              <a:cs typeface="Arial" charset="0"/>
            </a:endParaRPr>
          </a:p>
          <a:p>
            <a:pPr eaLnBrk="1" hangingPunct="1">
              <a:buNone/>
            </a:pPr>
            <a:r>
              <a:rPr lang="en-US" sz="2800" dirty="0">
                <a:latin typeface="Arial" charset="0"/>
                <a:ea typeface="ＭＳ Ｐゴシック" charset="0"/>
                <a:cs typeface="Arial" charset="0"/>
              </a:rPr>
              <a:t>P(NBA+|NT+ &amp; D-) = 0.075</a:t>
            </a:r>
          </a:p>
          <a:p>
            <a:pPr eaLnBrk="1" hangingPunct="1">
              <a:buNone/>
            </a:pPr>
            <a:r>
              <a:rPr lang="en-US" sz="2800" dirty="0">
                <a:latin typeface="Arial" charset="0"/>
                <a:ea typeface="ＭＳ Ｐゴシック" charset="0"/>
                <a:cs typeface="Arial" charset="0"/>
              </a:rPr>
              <a:t>P(NBA+|NT- &amp; D-) = 0.020</a:t>
            </a:r>
          </a:p>
          <a:p>
            <a:pPr eaLnBrk="1" hangingPunct="1">
              <a:buFontTx/>
              <a:buNone/>
            </a:pPr>
            <a:endParaRPr lang="en-US" sz="2800" dirty="0">
              <a:latin typeface="Arial" charset="0"/>
              <a:ea typeface="ＭＳ Ｐゴシック" charset="0"/>
              <a:cs typeface="Arial" charset="0"/>
            </a:endParaRPr>
          </a:p>
        </p:txBody>
      </p:sp>
      <p:sp>
        <p:nvSpPr>
          <p:cNvPr id="72709"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A33432A-1BE5-5F40-9A63-A9A28D6A1002}" type="slidenum">
              <a:rPr lang="en-US" sz="1400">
                <a:latin typeface="Arial" charset="0"/>
              </a:rPr>
              <a:pPr/>
              <a:t>33</a:t>
            </a:fld>
            <a:endParaRPr lang="en-US" sz="1400">
              <a:latin typeface="Arial" charset="0"/>
            </a:endParaRPr>
          </a:p>
        </p:txBody>
      </p:sp>
    </p:spTree>
    <p:extLst>
      <p:ext uri="{BB962C8B-B14F-4D97-AF65-F5344CB8AC3E}">
        <p14:creationId xmlns:p14="http://schemas.microsoft.com/office/powerpoint/2010/main" val="3087119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sz="4000" dirty="0">
                <a:latin typeface="Arial" charset="0"/>
                <a:ea typeface="ＭＳ Ｐゴシック" charset="0"/>
              </a:rPr>
              <a:t>Non-Independence of NT and NBA</a:t>
            </a:r>
          </a:p>
        </p:txBody>
      </p:sp>
      <p:sp>
        <p:nvSpPr>
          <p:cNvPr id="72706" name="Rectangle 3"/>
          <p:cNvSpPr>
            <a:spLocks noGrp="1" noChangeArrowheads="1"/>
          </p:cNvSpPr>
          <p:nvPr>
            <p:ph type="body" idx="1"/>
          </p:nvPr>
        </p:nvSpPr>
        <p:spPr>
          <a:xfrm>
            <a:off x="304800" y="2286000"/>
            <a:ext cx="8610600" cy="3429000"/>
          </a:xfrm>
        </p:spPr>
        <p:txBody>
          <a:bodyPr/>
          <a:lstStyle/>
          <a:p>
            <a:pPr eaLnBrk="1" hangingPunct="1">
              <a:buNone/>
            </a:pPr>
            <a:r>
              <a:rPr lang="en-US" sz="2800" dirty="0">
                <a:latin typeface="Arial" charset="0"/>
                <a:ea typeface="ＭＳ Ｐゴシック" charset="0"/>
                <a:cs typeface="Arial" charset="0"/>
              </a:rPr>
              <a:t>If independent,</a:t>
            </a:r>
          </a:p>
          <a:p>
            <a:pPr eaLnBrk="1" hangingPunct="1">
              <a:buNone/>
            </a:pPr>
            <a:r>
              <a:rPr lang="en-US" sz="2800" dirty="0">
                <a:latin typeface="Arial" charset="0"/>
                <a:ea typeface="ＭＳ Ｐゴシック" charset="0"/>
                <a:cs typeface="Arial" charset="0"/>
              </a:rPr>
              <a:t>P(NBA+|NT+&amp;D-) = P(NBA+|NT-&amp;D-) = P(NBA+|D-)</a:t>
            </a:r>
          </a:p>
          <a:p>
            <a:pPr eaLnBrk="1" hangingPunct="1">
              <a:buNone/>
            </a:pPr>
            <a:r>
              <a:rPr lang="en-US" sz="2800" dirty="0">
                <a:latin typeface="Arial" charset="0"/>
                <a:ea typeface="ＭＳ Ｐゴシック" charset="0"/>
                <a:cs typeface="Arial" charset="0"/>
              </a:rPr>
              <a:t>But,</a:t>
            </a:r>
          </a:p>
          <a:p>
            <a:pPr eaLnBrk="1" hangingPunct="1">
              <a:buNone/>
            </a:pPr>
            <a:r>
              <a:rPr lang="en-US" sz="2800" dirty="0">
                <a:latin typeface="Arial" charset="0"/>
                <a:ea typeface="ＭＳ Ｐゴシック" charset="0"/>
                <a:cs typeface="Arial" charset="0"/>
              </a:rPr>
              <a:t>P(NBA+|NT+ &amp; D-) = 0.075</a:t>
            </a:r>
          </a:p>
          <a:p>
            <a:pPr eaLnBrk="1" hangingPunct="1">
              <a:buNone/>
            </a:pPr>
            <a:r>
              <a:rPr lang="en-US" sz="2800" dirty="0">
                <a:latin typeface="Arial" charset="0"/>
                <a:ea typeface="ＭＳ Ｐゴシック" charset="0"/>
                <a:cs typeface="Arial" charset="0"/>
              </a:rPr>
              <a:t>P(NBA+|NT- &amp; D-)  = 0.020</a:t>
            </a:r>
          </a:p>
          <a:p>
            <a:pPr eaLnBrk="1" hangingPunct="1">
              <a:buFontTx/>
              <a:buNone/>
            </a:pPr>
            <a:endParaRPr lang="en-US" sz="2800" dirty="0">
              <a:latin typeface="Arial" charset="0"/>
              <a:ea typeface="ＭＳ Ｐゴシック" charset="0"/>
              <a:cs typeface="Arial" charset="0"/>
            </a:endParaRPr>
          </a:p>
        </p:txBody>
      </p:sp>
      <p:sp>
        <p:nvSpPr>
          <p:cNvPr id="72709"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A33432A-1BE5-5F40-9A63-A9A28D6A1002}" type="slidenum">
              <a:rPr lang="en-US" sz="1400">
                <a:latin typeface="Arial" charset="0"/>
              </a:rPr>
              <a:pPr/>
              <a:t>34</a:t>
            </a:fld>
            <a:endParaRPr lang="en-US" sz="1400">
              <a:latin typeface="Arial" charset="0"/>
            </a:endParaRPr>
          </a:p>
        </p:txBody>
      </p:sp>
    </p:spTree>
    <p:extLst>
      <p:ext uri="{BB962C8B-B14F-4D97-AF65-F5344CB8AC3E}">
        <p14:creationId xmlns:p14="http://schemas.microsoft.com/office/powerpoint/2010/main" val="2150260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a:latin typeface="Tahoma" charset="0"/>
                <a:ea typeface="ＭＳ Ｐゴシック" charset="0"/>
              </a:rPr>
              <a:t>Non-Independence</a:t>
            </a:r>
          </a:p>
        </p:txBody>
      </p:sp>
      <p:sp>
        <p:nvSpPr>
          <p:cNvPr id="74754" name="Rectangle 3"/>
          <p:cNvSpPr>
            <a:spLocks noGrp="1" noChangeArrowheads="1"/>
          </p:cNvSpPr>
          <p:nvPr>
            <p:ph type="body" idx="1"/>
          </p:nvPr>
        </p:nvSpPr>
        <p:spPr/>
        <p:txBody>
          <a:bodyPr/>
          <a:lstStyle/>
          <a:p>
            <a:pPr eaLnBrk="1" hangingPunct="1">
              <a:buFont typeface="Wingdings" charset="0"/>
              <a:buNone/>
            </a:pPr>
            <a:r>
              <a:rPr lang="en-US">
                <a:latin typeface="Tahoma" charset="0"/>
                <a:ea typeface="ＭＳ Ｐゴシック" charset="0"/>
              </a:rPr>
              <a:t>Instead of looking for the nasal bone, what if the second test were just a repeat measurement of the nuchal translucency?</a:t>
            </a:r>
          </a:p>
          <a:p>
            <a:pPr eaLnBrk="1" hangingPunct="1">
              <a:buFont typeface="Wingdings" charset="0"/>
              <a:buNone/>
            </a:pPr>
            <a:r>
              <a:rPr lang="en-US">
                <a:latin typeface="Tahoma" charset="0"/>
                <a:ea typeface="ＭＳ Ｐゴシック" charset="0"/>
              </a:rPr>
              <a:t>A second positive NT would do little to increase your certainty of Trisomy 21.  If it was false positive the first time around, it is likely to be false positive the second time.</a:t>
            </a:r>
          </a:p>
        </p:txBody>
      </p:sp>
      <p:sp>
        <p:nvSpPr>
          <p:cNvPr id="7475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73BE6C7-E186-8B43-9E06-954D4E682F1D}" type="slidenum">
              <a:rPr lang="en-US" sz="1400"/>
              <a:pPr/>
              <a:t>35</a:t>
            </a:fld>
            <a:endParaRPr lang="en-US" sz="1400"/>
          </a:p>
        </p:txBody>
      </p:sp>
    </p:spTree>
    <p:extLst>
      <p:ext uri="{BB962C8B-B14F-4D97-AF65-F5344CB8AC3E}">
        <p14:creationId xmlns:p14="http://schemas.microsoft.com/office/powerpoint/2010/main" val="2158940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pPr eaLnBrk="1" hangingPunct="1"/>
            <a:r>
              <a:rPr lang="en-US">
                <a:latin typeface="Tahoma" charset="0"/>
                <a:ea typeface="ＭＳ Ｐゴシック" charset="0"/>
              </a:rPr>
              <a:t>Reasons for Non-Independence</a:t>
            </a:r>
          </a:p>
        </p:txBody>
      </p:sp>
      <p:sp>
        <p:nvSpPr>
          <p:cNvPr id="75778" name="Rectangle 3"/>
          <p:cNvSpPr>
            <a:spLocks noGrp="1" noChangeArrowheads="1"/>
          </p:cNvSpPr>
          <p:nvPr>
            <p:ph type="body" idx="1"/>
          </p:nvPr>
        </p:nvSpPr>
        <p:spPr/>
        <p:txBody>
          <a:bodyPr/>
          <a:lstStyle/>
          <a:p>
            <a:pPr eaLnBrk="1" hangingPunct="1">
              <a:lnSpc>
                <a:spcPct val="90000"/>
              </a:lnSpc>
              <a:buFont typeface="Wingdings" charset="0"/>
              <a:buNone/>
            </a:pPr>
            <a:r>
              <a:rPr lang="en-US" dirty="0">
                <a:latin typeface="Tahoma" charset="0"/>
                <a:ea typeface="ＭＳ Ｐゴシック" charset="0"/>
              </a:rPr>
              <a:t>Tests measure the same aspect of disease.</a:t>
            </a:r>
          </a:p>
          <a:p>
            <a:pPr eaLnBrk="1" hangingPunct="1">
              <a:lnSpc>
                <a:spcPct val="90000"/>
              </a:lnSpc>
              <a:buFont typeface="Wingdings" charset="0"/>
              <a:buNone/>
            </a:pPr>
            <a:endParaRPr lang="en-US" dirty="0">
              <a:latin typeface="Tahoma" charset="0"/>
              <a:ea typeface="ＭＳ Ｐゴシック" charset="0"/>
            </a:endParaRPr>
          </a:p>
          <a:p>
            <a:pPr eaLnBrk="1" hangingPunct="1">
              <a:lnSpc>
                <a:spcPct val="90000"/>
              </a:lnSpc>
              <a:buFont typeface="Wingdings" charset="0"/>
              <a:buNone/>
            </a:pPr>
            <a:r>
              <a:rPr lang="en-US" dirty="0">
                <a:latin typeface="Tahoma" charset="0"/>
                <a:ea typeface="ＭＳ Ｐゴシック" charset="0"/>
              </a:rPr>
              <a:t>One aspect of Down’s syndrome is slower fetal development; the NT decreases more slowly and the nasal bone ossifies later.  Chromosomally NORMAL fetuses that develop slowly will tend to have false positives on BOTH the NT Exam and NBA.  </a:t>
            </a:r>
          </a:p>
        </p:txBody>
      </p:sp>
      <p:sp>
        <p:nvSpPr>
          <p:cNvPr id="75779"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188817B2-6C4D-EB4E-A622-0E5E6E48EDCA}" type="slidenum">
              <a:rPr lang="en-US" sz="1400"/>
              <a:pPr/>
              <a:t>36</a:t>
            </a:fld>
            <a:endParaRPr lang="en-US" sz="1400"/>
          </a:p>
        </p:txBody>
      </p:sp>
    </p:spTree>
    <p:extLst>
      <p:ext uri="{BB962C8B-B14F-4D97-AF65-F5344CB8AC3E}">
        <p14:creationId xmlns:p14="http://schemas.microsoft.com/office/powerpoint/2010/main" val="4255725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en-US">
                <a:latin typeface="Tahoma" charset="0"/>
                <a:ea typeface="ＭＳ Ｐゴシック" charset="0"/>
              </a:rPr>
              <a:t>Reasons for Non-Independence</a:t>
            </a:r>
          </a:p>
        </p:txBody>
      </p:sp>
      <p:sp>
        <p:nvSpPr>
          <p:cNvPr id="77826" name="Rectangle 3"/>
          <p:cNvSpPr>
            <a:spLocks noGrp="1" noChangeArrowheads="1"/>
          </p:cNvSpPr>
          <p:nvPr>
            <p:ph type="body" idx="1"/>
          </p:nvPr>
        </p:nvSpPr>
        <p:spPr>
          <a:xfrm>
            <a:off x="457200" y="2209800"/>
            <a:ext cx="8229600" cy="4525963"/>
          </a:xfrm>
        </p:spPr>
        <p:txBody>
          <a:bodyPr/>
          <a:lstStyle/>
          <a:p>
            <a:pPr eaLnBrk="1" hangingPunct="1">
              <a:buFont typeface="Wingdings" charset="0"/>
              <a:buNone/>
            </a:pPr>
            <a:r>
              <a:rPr lang="en-US" dirty="0">
                <a:latin typeface="Tahoma" charset="0"/>
                <a:ea typeface="ＭＳ Ｐゴシック" charset="0"/>
              </a:rPr>
              <a:t>Heterogeneity of Disease (e.g. spectrum of severity)*.</a:t>
            </a:r>
          </a:p>
          <a:p>
            <a:pPr eaLnBrk="1" hangingPunct="1">
              <a:buFont typeface="Wingdings" charset="0"/>
              <a:buNone/>
            </a:pPr>
            <a:endParaRPr lang="en-US" dirty="0">
              <a:latin typeface="Tahoma" charset="0"/>
              <a:ea typeface="ＭＳ Ｐゴシック" charset="0"/>
            </a:endParaRPr>
          </a:p>
          <a:p>
            <a:pPr eaLnBrk="1" hangingPunct="1">
              <a:buFont typeface="Wingdings" charset="0"/>
              <a:buNone/>
            </a:pPr>
            <a:r>
              <a:rPr lang="en-US" dirty="0">
                <a:latin typeface="Tahoma" charset="0"/>
                <a:ea typeface="ＭＳ Ｐゴシック" charset="0"/>
              </a:rPr>
              <a:t>Heterogeneity of Non-Disease.</a:t>
            </a:r>
          </a:p>
          <a:p>
            <a:pPr eaLnBrk="1" hangingPunct="1">
              <a:buFont typeface="Wingdings" charset="0"/>
              <a:buNone/>
            </a:pPr>
            <a:endParaRPr lang="en-US" dirty="0">
              <a:latin typeface="Tahoma" charset="0"/>
              <a:ea typeface="ＭＳ Ｐゴシック" charset="0"/>
            </a:endParaRPr>
          </a:p>
          <a:p>
            <a:pPr eaLnBrk="1" hangingPunct="1">
              <a:buFont typeface="Wingdings" charset="0"/>
              <a:buNone/>
            </a:pPr>
            <a:r>
              <a:rPr lang="en-US" dirty="0">
                <a:latin typeface="Tahoma" charset="0"/>
                <a:ea typeface="ＭＳ Ｐゴシック" charset="0"/>
              </a:rPr>
              <a:t>(See EBD-2 Chapter 7 first 3 pages)</a:t>
            </a:r>
          </a:p>
        </p:txBody>
      </p:sp>
      <p:sp>
        <p:nvSpPr>
          <p:cNvPr id="77827" name="Text Box 4"/>
          <p:cNvSpPr txBox="1">
            <a:spLocks noChangeArrowheads="1"/>
          </p:cNvSpPr>
          <p:nvPr/>
        </p:nvSpPr>
        <p:spPr bwMode="auto">
          <a:xfrm>
            <a:off x="533400" y="5791200"/>
            <a:ext cx="71628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r>
              <a:rPr lang="en-US" sz="1800" dirty="0"/>
              <a:t>*In this example, Down’s syndrome is the only chromosomal abnormality considered, so disease is fairly homogeneous.  But this is actually quite unrealistic.</a:t>
            </a:r>
          </a:p>
        </p:txBody>
      </p:sp>
      <p:sp>
        <p:nvSpPr>
          <p:cNvPr id="77828"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F4CDE64-D9AD-A84A-8AAF-E1D2DC3FC07F}" type="slidenum">
              <a:rPr lang="en-US" sz="1400"/>
              <a:pPr/>
              <a:t>37</a:t>
            </a:fld>
            <a:endParaRPr lang="en-US" sz="1400"/>
          </a:p>
        </p:txBody>
      </p:sp>
    </p:spTree>
    <p:extLst>
      <p:ext uri="{BB962C8B-B14F-4D97-AF65-F5344CB8AC3E}">
        <p14:creationId xmlns:p14="http://schemas.microsoft.com/office/powerpoint/2010/main" val="3087680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533400" y="2057400"/>
            <a:ext cx="8229600" cy="4114800"/>
          </a:xfrm>
        </p:spPr>
        <p:txBody>
          <a:bodyPr/>
          <a:lstStyle/>
          <a:p>
            <a:pPr eaLnBrk="1" hangingPunct="1"/>
            <a:r>
              <a:rPr lang="en-US" sz="3600" dirty="0">
                <a:latin typeface="Tahoma" charset="0"/>
                <a:ea typeface="ＭＳ Ｐゴシック" charset="0"/>
              </a:rPr>
              <a:t>Unless tests are independent (conditional on D+/D-), we can’t combine results by multiplying LRs.</a:t>
            </a:r>
            <a:br>
              <a:rPr lang="en-US" sz="3600" dirty="0">
                <a:latin typeface="Tahoma" charset="0"/>
                <a:ea typeface="ＭＳ Ｐゴシック" charset="0"/>
              </a:rPr>
            </a:br>
            <a:br>
              <a:rPr lang="en-US" sz="3600" dirty="0">
                <a:latin typeface="Tahoma" charset="0"/>
                <a:ea typeface="ＭＳ Ｐゴシック" charset="0"/>
              </a:rPr>
            </a:br>
            <a:endParaRPr lang="en-US" sz="3600" dirty="0">
              <a:latin typeface="Tahoma" charset="0"/>
              <a:ea typeface="ＭＳ Ｐゴシック" charset="0"/>
            </a:endParaRPr>
          </a:p>
        </p:txBody>
      </p:sp>
      <p:sp>
        <p:nvSpPr>
          <p:cNvPr id="79874"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817F5541-D954-2347-AEB2-B99DEC3C92A4}" type="slidenum">
              <a:rPr lang="en-US" sz="1400"/>
              <a:pPr/>
              <a:t>38</a:t>
            </a:fld>
            <a:endParaRPr lang="en-US" sz="1400"/>
          </a:p>
        </p:txBody>
      </p:sp>
    </p:spTree>
    <p:extLst>
      <p:ext uri="{BB962C8B-B14F-4D97-AF65-F5344CB8AC3E}">
        <p14:creationId xmlns:p14="http://schemas.microsoft.com/office/powerpoint/2010/main" val="3049590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a:latin typeface="Tahoma" charset="0"/>
                <a:ea typeface="ＭＳ Ｐゴシック" charset="0"/>
              </a:rPr>
              <a:t>Independence </a:t>
            </a:r>
            <a:r>
              <a:rPr lang="en-US" u="sng">
                <a:latin typeface="Tahoma" charset="0"/>
                <a:ea typeface="ＭＳ Ｐゴシック" charset="0"/>
              </a:rPr>
              <a:t>Conditional On Disease Status</a:t>
            </a:r>
          </a:p>
        </p:txBody>
      </p:sp>
      <p:sp>
        <p:nvSpPr>
          <p:cNvPr id="81922" name="Rectangle 3"/>
          <p:cNvSpPr>
            <a:spLocks noGrp="1" noChangeArrowheads="1"/>
          </p:cNvSpPr>
          <p:nvPr>
            <p:ph type="body" idx="1"/>
          </p:nvPr>
        </p:nvSpPr>
        <p:spPr/>
        <p:txBody>
          <a:bodyPr/>
          <a:lstStyle/>
          <a:p>
            <a:pPr>
              <a:lnSpc>
                <a:spcPct val="90000"/>
              </a:lnSpc>
              <a:buFont typeface="Wingdings" charset="0"/>
              <a:buNone/>
            </a:pPr>
            <a:r>
              <a:rPr lang="en-US">
                <a:latin typeface="Tahoma" charset="0"/>
                <a:ea typeface="ＭＳ Ｐゴシック" charset="0"/>
              </a:rPr>
              <a:t>In D+ patients,</a:t>
            </a:r>
          </a:p>
          <a:p>
            <a:pPr>
              <a:lnSpc>
                <a:spcPct val="90000"/>
              </a:lnSpc>
              <a:buFont typeface="Wingdings" charset="0"/>
              <a:buNone/>
            </a:pPr>
            <a:r>
              <a:rPr lang="en-US">
                <a:latin typeface="Tahoma" charset="0"/>
                <a:ea typeface="ＭＳ Ｐゴシック" charset="0"/>
              </a:rPr>
              <a:t>	a false negative on Test 1 does not affect the probability of a false negative on Test 2.</a:t>
            </a:r>
          </a:p>
          <a:p>
            <a:pPr>
              <a:lnSpc>
                <a:spcPct val="90000"/>
              </a:lnSpc>
              <a:buFont typeface="Wingdings" charset="0"/>
              <a:buNone/>
            </a:pPr>
            <a:r>
              <a:rPr lang="en-US">
                <a:latin typeface="Tahoma" charset="0"/>
                <a:ea typeface="ＭＳ Ｐゴシック" charset="0"/>
              </a:rPr>
              <a:t>In D- patients,</a:t>
            </a:r>
          </a:p>
          <a:p>
            <a:pPr>
              <a:lnSpc>
                <a:spcPct val="90000"/>
              </a:lnSpc>
              <a:buFont typeface="Wingdings" charset="0"/>
              <a:buNone/>
            </a:pPr>
            <a:r>
              <a:rPr lang="en-US">
                <a:latin typeface="Tahoma" charset="0"/>
                <a:ea typeface="ＭＳ Ｐゴシック" charset="0"/>
              </a:rPr>
              <a:t>	a false positive on Test 1 does not affect the probability of a false positive on Test 2.</a:t>
            </a:r>
          </a:p>
        </p:txBody>
      </p:sp>
      <p:sp>
        <p:nvSpPr>
          <p:cNvPr id="81924"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6BBB2BA-D7B4-A442-9AA0-7FF5938E5264}" type="slidenum">
              <a:rPr lang="en-US" sz="1400"/>
              <a:pPr/>
              <a:t>39</a:t>
            </a:fld>
            <a:endParaRPr lang="en-US" sz="1400"/>
          </a:p>
        </p:txBody>
      </p:sp>
    </p:spTree>
    <p:extLst>
      <p:ext uri="{BB962C8B-B14F-4D97-AF65-F5344CB8AC3E}">
        <p14:creationId xmlns:p14="http://schemas.microsoft.com/office/powerpoint/2010/main" val="3447828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body" idx="4294967295"/>
          </p:nvPr>
        </p:nvSpPr>
        <p:spPr>
          <a:xfrm>
            <a:off x="646133" y="2205038"/>
            <a:ext cx="8489950" cy="4495800"/>
          </a:xfrm>
        </p:spPr>
        <p:txBody>
          <a:bodyPr/>
          <a:lstStyle/>
          <a:p>
            <a:pPr marL="457200" indent="-457200" eaLnBrk="1" hangingPunct="1">
              <a:buAutoNum type="arabicParenR"/>
            </a:pPr>
            <a:r>
              <a:rPr lang="en-US" sz="2400" dirty="0">
                <a:latin typeface="Tahoma" charset="0"/>
                <a:ea typeface="MS PGothic" charset="0"/>
              </a:rPr>
              <a:t>To create a calibration plot</a:t>
            </a:r>
          </a:p>
          <a:p>
            <a:pPr marL="457200" indent="-457200" eaLnBrk="1" hangingPunct="1">
              <a:buAutoNum type="arabicParenR"/>
            </a:pPr>
            <a:r>
              <a:rPr lang="en-US" sz="2400" dirty="0">
                <a:latin typeface="Tahoma" charset="0"/>
                <a:ea typeface="MS PGothic" charset="0"/>
              </a:rPr>
              <a:t>Separate calibration from discrimination</a:t>
            </a:r>
          </a:p>
          <a:p>
            <a:pPr marL="457200" indent="-457200" eaLnBrk="1" hangingPunct="1">
              <a:buAutoNum type="arabicParenR"/>
            </a:pPr>
            <a:endParaRPr lang="en-US" sz="2400" dirty="0">
              <a:latin typeface="Tahoma" charset="0"/>
              <a:ea typeface="MS PGothic" charset="0"/>
            </a:endParaRPr>
          </a:p>
          <a:p>
            <a:pPr marL="0" indent="0" eaLnBrk="1" hangingPunct="1">
              <a:buNone/>
            </a:pPr>
            <a:r>
              <a:rPr lang="en-US" sz="2400" dirty="0">
                <a:latin typeface="Tahoma" charset="0"/>
                <a:ea typeface="MS PGothic" charset="0"/>
              </a:rPr>
              <a:t>Can evaluate discrimination without creating risk groups by generating a “walking man” ROC curve and calculating the area under it.</a:t>
            </a:r>
          </a:p>
          <a:p>
            <a:pPr marL="0" indent="0" eaLnBrk="1" hangingPunct="1">
              <a:buNone/>
            </a:pPr>
            <a:r>
              <a:rPr lang="en-US" sz="2400" dirty="0">
                <a:latin typeface="Tahoma" charset="0"/>
                <a:ea typeface="MS PGothic" charset="0"/>
              </a:rPr>
              <a:t>Can calculate a Brier score without creating risk groups, but this depends on both calibration and discrimination.</a:t>
            </a:r>
          </a:p>
        </p:txBody>
      </p:sp>
      <p:sp>
        <p:nvSpPr>
          <p:cNvPr id="166914" name="Rectangle 3"/>
          <p:cNvSpPr>
            <a:spLocks noGrp="1" noChangeArrowheads="1"/>
          </p:cNvSpPr>
          <p:nvPr>
            <p:ph type="title" idx="4294967295"/>
          </p:nvPr>
        </p:nvSpPr>
        <p:spPr>
          <a:xfrm>
            <a:off x="1143000" y="381000"/>
            <a:ext cx="6858000" cy="1143000"/>
          </a:xfrm>
        </p:spPr>
        <p:txBody>
          <a:bodyPr/>
          <a:lstStyle/>
          <a:p>
            <a:pPr eaLnBrk="1" hangingPunct="1"/>
            <a:r>
              <a:rPr lang="en-US" sz="3200" dirty="0">
                <a:latin typeface="Tahoma" charset="0"/>
                <a:ea typeface="MS PGothic" charset="0"/>
              </a:rPr>
              <a:t>Why divide the population into risk groups?</a:t>
            </a:r>
          </a:p>
        </p:txBody>
      </p:sp>
      <p:sp>
        <p:nvSpPr>
          <p:cNvPr id="166916"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B7D96DA-807B-1F45-9F7F-25F4EAF3745C}" type="slidenum">
              <a:rPr lang="en-US" sz="1400"/>
              <a:pPr/>
              <a:t>4</a:t>
            </a:fld>
            <a:endParaRPr lang="en-US" sz="1400"/>
          </a:p>
        </p:txBody>
      </p:sp>
    </p:spTree>
    <p:extLst>
      <p:ext uri="{BB962C8B-B14F-4D97-AF65-F5344CB8AC3E}">
        <p14:creationId xmlns:p14="http://schemas.microsoft.com/office/powerpoint/2010/main" val="999696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a:latin typeface="Tahoma" charset="0"/>
                <a:ea typeface="ＭＳ Ｐゴシック" charset="0"/>
              </a:rPr>
              <a:t>Ways to Combine Multiple Tests</a:t>
            </a:r>
          </a:p>
        </p:txBody>
      </p:sp>
      <p:sp>
        <p:nvSpPr>
          <p:cNvPr id="82946" name="Rectangle 3"/>
          <p:cNvSpPr>
            <a:spLocks noGrp="1" noChangeArrowheads="1"/>
          </p:cNvSpPr>
          <p:nvPr>
            <p:ph type="body" idx="1"/>
          </p:nvPr>
        </p:nvSpPr>
        <p:spPr>
          <a:xfrm>
            <a:off x="685800" y="1828800"/>
            <a:ext cx="8229600" cy="4525963"/>
          </a:xfrm>
        </p:spPr>
        <p:txBody>
          <a:bodyPr/>
          <a:lstStyle/>
          <a:p>
            <a:pPr eaLnBrk="1" hangingPunct="1">
              <a:buFont typeface="Wingdings" charset="0"/>
              <a:buNone/>
            </a:pPr>
            <a:r>
              <a:rPr lang="en-US" dirty="0">
                <a:latin typeface="Tahoma" charset="0"/>
                <a:ea typeface="ＭＳ Ｐゴシック" charset="0"/>
              </a:rPr>
              <a:t>On a group of patients (derivation set), perform the multiple tests and  (independently*) determine true disease status (apply the gold standard)</a:t>
            </a:r>
          </a:p>
          <a:p>
            <a:pPr eaLnBrk="1" hangingPunct="1"/>
            <a:r>
              <a:rPr lang="en-US" dirty="0">
                <a:latin typeface="Tahoma" charset="0"/>
                <a:ea typeface="ＭＳ Ｐゴシック" charset="0"/>
              </a:rPr>
              <a:t>Measure LR or PV for each possible combination of results</a:t>
            </a:r>
          </a:p>
          <a:p>
            <a:pPr eaLnBrk="1" hangingPunct="1"/>
            <a:r>
              <a:rPr lang="en-US" dirty="0">
                <a:latin typeface="Tahoma" charset="0"/>
                <a:ea typeface="ＭＳ Ｐゴシック" charset="0"/>
              </a:rPr>
              <a:t>Classification Trees</a:t>
            </a:r>
          </a:p>
          <a:p>
            <a:pPr eaLnBrk="1" hangingPunct="1"/>
            <a:r>
              <a:rPr lang="en-US" dirty="0">
                <a:latin typeface="Tahoma" charset="0"/>
                <a:ea typeface="ＭＳ Ｐゴシック" charset="0"/>
              </a:rPr>
              <a:t>Logistic Regression</a:t>
            </a:r>
          </a:p>
        </p:txBody>
      </p:sp>
      <p:sp>
        <p:nvSpPr>
          <p:cNvPr id="82947" name="Text Box 4"/>
          <p:cNvSpPr txBox="1">
            <a:spLocks noChangeArrowheads="1"/>
          </p:cNvSpPr>
          <p:nvPr/>
        </p:nvSpPr>
        <p:spPr bwMode="auto">
          <a:xfrm>
            <a:off x="381000" y="6019800"/>
            <a:ext cx="830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pPr>
            <a:endParaRPr lang="en-US">
              <a:latin typeface="Arial" charset="0"/>
            </a:endParaRPr>
          </a:p>
        </p:txBody>
      </p:sp>
      <p:sp>
        <p:nvSpPr>
          <p:cNvPr id="82948" name="Text Box 5"/>
          <p:cNvSpPr txBox="1">
            <a:spLocks noChangeArrowheads="1"/>
          </p:cNvSpPr>
          <p:nvPr/>
        </p:nvSpPr>
        <p:spPr bwMode="auto">
          <a:xfrm>
            <a:off x="762000" y="6248400"/>
            <a:ext cx="7543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a:latin typeface="Arial" charset="0"/>
              </a:rPr>
              <a:t>*Beware of incorporation bias</a:t>
            </a:r>
          </a:p>
        </p:txBody>
      </p:sp>
      <p:sp>
        <p:nvSpPr>
          <p:cNvPr id="82949"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4CA0F227-4866-6447-A8CA-704BBD4A96EA}" type="slidenum">
              <a:rPr lang="en-US" sz="1400"/>
              <a:pPr/>
              <a:t>40</a:t>
            </a:fld>
            <a:endParaRPr lang="en-US" sz="1400"/>
          </a:p>
        </p:txBody>
      </p:sp>
    </p:spTree>
    <p:extLst>
      <p:ext uri="{BB962C8B-B14F-4D97-AF65-F5344CB8AC3E}">
        <p14:creationId xmlns:p14="http://schemas.microsoft.com/office/powerpoint/2010/main" val="2884535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pPr eaLnBrk="1" hangingPunct="1"/>
            <a:r>
              <a:rPr lang="en-US" sz="4000">
                <a:latin typeface="Arial" charset="0"/>
                <a:ea typeface="ＭＳ Ｐゴシック" charset="0"/>
              </a:rPr>
              <a:t>Determine LR for Each Result Combination</a:t>
            </a:r>
          </a:p>
        </p:txBody>
      </p:sp>
      <p:graphicFrame>
        <p:nvGraphicFramePr>
          <p:cNvPr id="515075" name="Group 3"/>
          <p:cNvGraphicFramePr>
            <a:graphicFrameLocks noGrp="1"/>
          </p:cNvGraphicFramePr>
          <p:nvPr>
            <p:ph idx="1"/>
          </p:nvPr>
        </p:nvGraphicFramePr>
        <p:xfrm>
          <a:off x="457200" y="1600200"/>
          <a:ext cx="8305800" cy="4486276"/>
        </p:xfrm>
        <a:graphic>
          <a:graphicData uri="http://schemas.openxmlformats.org/drawingml/2006/table">
            <a:tbl>
              <a:tblPr/>
              <a:tblGrid>
                <a:gridCol w="1066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1371600">
                  <a:extLst>
                    <a:ext uri="{9D8B030D-6E8A-4147-A177-3AD203B41FA5}">
                      <a16:colId xmlns:a16="http://schemas.microsoft.com/office/drawing/2014/main" val="20007"/>
                    </a:ext>
                  </a:extLst>
                </a:gridCol>
              </a:tblGrid>
              <a:tr h="1011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NT</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NBA</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Tri21+</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Tri21-</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LR</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Post Test Prob*</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0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158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36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0.7%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69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81%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1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54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442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8.5%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11%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0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Pos</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71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21%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43%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1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Neg</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4652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89.1%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 0.2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90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ourier New" charset="0"/>
                          <a:ea typeface="ＭＳ Ｐゴシック" charset="0"/>
                          <a:cs typeface="Times New Roman" charset="0"/>
                        </a:rPr>
                        <a:t>Total</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Courier New" charset="0"/>
                          <a:ea typeface="ＭＳ Ｐゴシック" charset="0"/>
                          <a:cs typeface="Times New Roman" charset="0"/>
                        </a:rPr>
                        <a:t>Total</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333</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100%</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5223</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ＭＳ Ｐゴシック" charset="0"/>
                          <a:cs typeface="Times New Roman" charset="0"/>
                        </a:rPr>
                        <a:t>100%</a:t>
                      </a: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0"/>
                        <a:cs typeface="Times New Roman"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ＭＳ Ｐゴシック" charset="0"/>
                          <a:cs typeface="Times New Roman"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4035" name="Text Box 68"/>
          <p:cNvSpPr txBox="1">
            <a:spLocks noChangeArrowheads="1"/>
          </p:cNvSpPr>
          <p:nvPr/>
        </p:nvSpPr>
        <p:spPr bwMode="auto">
          <a:xfrm>
            <a:off x="4572000" y="6248400"/>
            <a:ext cx="41576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a:latin typeface="Arial" charset="0"/>
              </a:rPr>
              <a:t>*Assumes pre-test prob = 6%</a:t>
            </a:r>
          </a:p>
        </p:txBody>
      </p:sp>
      <p:sp>
        <p:nvSpPr>
          <p:cNvPr id="84036"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8E4C275-52E9-1E4B-BBC2-C861257610E4}" type="slidenum">
              <a:rPr lang="en-US" sz="1400">
                <a:latin typeface="Arial" charset="0"/>
              </a:rPr>
              <a:pPr/>
              <a:t>41</a:t>
            </a:fld>
            <a:endParaRPr lang="en-US" sz="1400">
              <a:latin typeface="Arial" charset="0"/>
            </a:endParaRPr>
          </a:p>
        </p:txBody>
      </p:sp>
    </p:spTree>
    <p:extLst>
      <p:ext uri="{BB962C8B-B14F-4D97-AF65-F5344CB8AC3E}">
        <p14:creationId xmlns:p14="http://schemas.microsoft.com/office/powerpoint/2010/main" val="4045293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a:latin typeface="Tahoma" charset="0"/>
                <a:ea typeface="ＭＳ Ｐゴシック" charset="0"/>
              </a:rPr>
              <a:t>Sort by LR (Descending)</a:t>
            </a:r>
          </a:p>
        </p:txBody>
      </p:sp>
      <p:graphicFrame>
        <p:nvGraphicFramePr>
          <p:cNvPr id="516099" name="Group 3"/>
          <p:cNvGraphicFramePr>
            <a:graphicFrameLocks noGrp="1"/>
          </p:cNvGraphicFramePr>
          <p:nvPr>
            <p:ph idx="1"/>
          </p:nvPr>
        </p:nvGraphicFramePr>
        <p:xfrm>
          <a:off x="1182688" y="2017713"/>
          <a:ext cx="7772400" cy="4114801"/>
        </p:xfrm>
        <a:graphic>
          <a:graphicData uri="http://schemas.openxmlformats.org/drawingml/2006/table">
            <a:tbl>
              <a:tblPr/>
              <a:tblGrid>
                <a:gridCol w="711200">
                  <a:extLst>
                    <a:ext uri="{9D8B030D-6E8A-4147-A177-3AD203B41FA5}">
                      <a16:colId xmlns:a16="http://schemas.microsoft.com/office/drawing/2014/main" val="20000"/>
                    </a:ext>
                  </a:extLst>
                </a:gridCol>
                <a:gridCol w="1039812">
                  <a:extLst>
                    <a:ext uri="{9D8B030D-6E8A-4147-A177-3AD203B41FA5}">
                      <a16:colId xmlns:a16="http://schemas.microsoft.com/office/drawing/2014/main" val="20001"/>
                    </a:ext>
                  </a:extLst>
                </a:gridCol>
                <a:gridCol w="1512888">
                  <a:extLst>
                    <a:ext uri="{9D8B030D-6E8A-4147-A177-3AD203B41FA5}">
                      <a16:colId xmlns:a16="http://schemas.microsoft.com/office/drawing/2014/main" val="20002"/>
                    </a:ext>
                  </a:extLst>
                </a:gridCol>
                <a:gridCol w="711200">
                  <a:extLst>
                    <a:ext uri="{9D8B030D-6E8A-4147-A177-3AD203B41FA5}">
                      <a16:colId xmlns:a16="http://schemas.microsoft.com/office/drawing/2014/main" val="20003"/>
                    </a:ext>
                  </a:extLst>
                </a:gridCol>
                <a:gridCol w="1320800">
                  <a:extLst>
                    <a:ext uri="{9D8B030D-6E8A-4147-A177-3AD203B41FA5}">
                      <a16:colId xmlns:a16="http://schemas.microsoft.com/office/drawing/2014/main" val="20004"/>
                    </a:ext>
                  </a:extLst>
                </a:gridCol>
                <a:gridCol w="1646237">
                  <a:extLst>
                    <a:ext uri="{9D8B030D-6E8A-4147-A177-3AD203B41FA5}">
                      <a16:colId xmlns:a16="http://schemas.microsoft.com/office/drawing/2014/main" val="20005"/>
                    </a:ext>
                  </a:extLst>
                </a:gridCol>
                <a:gridCol w="830263">
                  <a:extLst>
                    <a:ext uri="{9D8B030D-6E8A-4147-A177-3AD203B41FA5}">
                      <a16:colId xmlns:a16="http://schemas.microsoft.com/office/drawing/2014/main" val="20006"/>
                    </a:ext>
                  </a:extLst>
                </a:gridCol>
              </a:tblGrid>
              <a:tr h="836613">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NT</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NBA</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Tri21+</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Tri21-</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LR</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9150">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Pos</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Pos</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158</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47%</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36</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0.70%</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69</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9150">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Neg</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Pos</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71</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21%</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93</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1.80%</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12</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0738">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Pos</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Neg</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54</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16%</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442</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8.50%</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1.9</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19150">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Neg</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1"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Neg</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50</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15%</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4652</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89.10%</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folHlink"/>
                        </a:buClr>
                        <a:buSzPct val="60000"/>
                        <a:buFont typeface="Wingdings" pitchFamily="2" charset="2"/>
                        <a:defRPr sz="2800">
                          <a:solidFill>
                            <a:schemeClr val="tx1"/>
                          </a:solidFill>
                          <a:latin typeface="Tahoma" pitchFamily="34" charset="0"/>
                          <a:ea typeface="ＭＳ Ｐゴシック" pitchFamily="-94" charset="-128"/>
                        </a:defRPr>
                      </a:lvl1pPr>
                      <a:lvl2pPr marL="37931725" indent="-37474525">
                        <a:spcBef>
                          <a:spcPct val="20000"/>
                        </a:spcBef>
                        <a:buClr>
                          <a:schemeClr val="hlink"/>
                        </a:buClr>
                        <a:buSzPct val="55000"/>
                        <a:buFont typeface="Wingdings" pitchFamily="2" charset="2"/>
                        <a:defRPr sz="2400">
                          <a:solidFill>
                            <a:schemeClr val="tx1"/>
                          </a:solidFill>
                          <a:latin typeface="Tahoma" pitchFamily="34" charset="0"/>
                          <a:ea typeface="ＭＳ Ｐゴシック" pitchFamily="-94" charset="-128"/>
                        </a:defRPr>
                      </a:lvl2pPr>
                      <a:lvl3pPr>
                        <a:spcBef>
                          <a:spcPct val="20000"/>
                        </a:spcBef>
                        <a:defRPr sz="2000">
                          <a:solidFill>
                            <a:schemeClr val="tx1"/>
                          </a:solidFill>
                          <a:latin typeface="Tahoma" pitchFamily="34" charset="0"/>
                          <a:ea typeface="ＭＳ Ｐゴシック" pitchFamily="-94" charset="-128"/>
                        </a:defRPr>
                      </a:lvl3pPr>
                      <a:lvl4pPr>
                        <a:spcBef>
                          <a:spcPct val="20000"/>
                        </a:spcBef>
                        <a:defRPr>
                          <a:solidFill>
                            <a:schemeClr val="tx1"/>
                          </a:solidFill>
                          <a:latin typeface="Tahoma" pitchFamily="34" charset="0"/>
                          <a:ea typeface="ＭＳ Ｐゴシック" pitchFamily="-94" charset="-128"/>
                        </a:defRPr>
                      </a:lvl4pPr>
                      <a:lvl5pPr>
                        <a:spcBef>
                          <a:spcPct val="20000"/>
                        </a:spcBef>
                        <a:defRPr>
                          <a:solidFill>
                            <a:schemeClr val="tx1"/>
                          </a:solidFill>
                          <a:latin typeface="Tahoma" pitchFamily="34" charset="0"/>
                          <a:ea typeface="ＭＳ Ｐゴシック" pitchFamily="-94" charset="-128"/>
                        </a:defRPr>
                      </a:lvl5pPr>
                      <a:lvl6pPr marL="457200" eaLnBrk="0" fontAlgn="base" hangingPunct="0">
                        <a:spcBef>
                          <a:spcPct val="20000"/>
                        </a:spcBef>
                        <a:spcAft>
                          <a:spcPct val="0"/>
                        </a:spcAft>
                        <a:defRPr>
                          <a:solidFill>
                            <a:schemeClr val="tx1"/>
                          </a:solidFill>
                          <a:latin typeface="Tahoma" pitchFamily="34" charset="0"/>
                          <a:ea typeface="ＭＳ Ｐゴシック" pitchFamily="-94" charset="-128"/>
                        </a:defRPr>
                      </a:lvl6pPr>
                      <a:lvl7pPr marL="914400" eaLnBrk="0" fontAlgn="base" hangingPunct="0">
                        <a:spcBef>
                          <a:spcPct val="20000"/>
                        </a:spcBef>
                        <a:spcAft>
                          <a:spcPct val="0"/>
                        </a:spcAft>
                        <a:defRPr>
                          <a:solidFill>
                            <a:schemeClr val="tx1"/>
                          </a:solidFill>
                          <a:latin typeface="Tahoma" pitchFamily="34" charset="0"/>
                          <a:ea typeface="ＭＳ Ｐゴシック" pitchFamily="-94" charset="-128"/>
                        </a:defRPr>
                      </a:lvl7pPr>
                      <a:lvl8pPr marL="1371600" eaLnBrk="0" fontAlgn="base" hangingPunct="0">
                        <a:spcBef>
                          <a:spcPct val="20000"/>
                        </a:spcBef>
                        <a:spcAft>
                          <a:spcPct val="0"/>
                        </a:spcAft>
                        <a:defRPr>
                          <a:solidFill>
                            <a:schemeClr val="tx1"/>
                          </a:solidFill>
                          <a:latin typeface="Tahoma" pitchFamily="34" charset="0"/>
                          <a:ea typeface="ＭＳ Ｐゴシック" pitchFamily="-94" charset="-128"/>
                        </a:defRPr>
                      </a:lvl8pPr>
                      <a:lvl9pPr marL="1828800" eaLnBrk="0" fontAlgn="base" hangingPunct="0">
                        <a:spcBef>
                          <a:spcPct val="20000"/>
                        </a:spcBef>
                        <a:spcAft>
                          <a:spcPct val="0"/>
                        </a:spcAft>
                        <a:defRPr>
                          <a:solidFill>
                            <a:schemeClr val="tx1"/>
                          </a:solidFill>
                          <a:latin typeface="Tahoma" pitchFamily="34" charset="0"/>
                          <a:ea typeface="ＭＳ Ｐゴシック" pitchFamily="-94" charset="-128"/>
                        </a:defRPr>
                      </a:lvl9pPr>
                    </a:lstStyle>
                    <a:p>
                      <a:pPr marL="342900" marR="0" lvl="0" indent="-342900" algn="ctr" defTabSz="914400" rtl="0" eaLnBrk="1" fontAlgn="b"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0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rPr>
                        <a:t>0.2</a:t>
                      </a:r>
                      <a:endParaRPr kumimoji="0" lang="en-US" altLang="en-US" sz="1800" b="0" i="0" u="none" strike="noStrike" cap="none" normalizeH="0" baseline="0">
                        <a:ln>
                          <a:noFill/>
                        </a:ln>
                        <a:solidFill>
                          <a:schemeClr val="tx1"/>
                        </a:solidFill>
                        <a:effectLst/>
                        <a:latin typeface="Tahoma" pitchFamily="34" charset="0"/>
                        <a:ea typeface="ＭＳ Ｐゴシック" pitchFamily="-94" charset="-128"/>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5044"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58C9BA2-65FD-3141-A89B-B6D51A8574AD}" type="slidenum">
              <a:rPr lang="en-US" sz="1400"/>
              <a:pPr/>
              <a:t>42</a:t>
            </a:fld>
            <a:endParaRPr lang="en-US" sz="1400"/>
          </a:p>
        </p:txBody>
      </p:sp>
    </p:spTree>
    <p:extLst>
      <p:ext uri="{BB962C8B-B14F-4D97-AF65-F5344CB8AC3E}">
        <p14:creationId xmlns:p14="http://schemas.microsoft.com/office/powerpoint/2010/main" val="3184831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US" sz="4000">
                <a:latin typeface="Tahoma" charset="0"/>
                <a:ea typeface="ＭＳ Ｐゴシック" charset="0"/>
              </a:rPr>
              <a:t>Apply Chapter 4 – Multilevel Tests</a:t>
            </a:r>
          </a:p>
        </p:txBody>
      </p:sp>
      <p:sp>
        <p:nvSpPr>
          <p:cNvPr id="87042" name="Rectangle 3"/>
          <p:cNvSpPr>
            <a:spLocks noGrp="1" noChangeArrowheads="1"/>
          </p:cNvSpPr>
          <p:nvPr>
            <p:ph type="body" idx="1"/>
          </p:nvPr>
        </p:nvSpPr>
        <p:spPr/>
        <p:txBody>
          <a:bodyPr/>
          <a:lstStyle/>
          <a:p>
            <a:pPr eaLnBrk="1" hangingPunct="1"/>
            <a:r>
              <a:rPr lang="en-US">
                <a:latin typeface="Tahoma" charset="0"/>
                <a:ea typeface="ＭＳ Ｐゴシック" charset="0"/>
              </a:rPr>
              <a:t>Now you have a multilevel test (In this case, 4 levels.)</a:t>
            </a:r>
          </a:p>
          <a:p>
            <a:pPr eaLnBrk="1" hangingPunct="1"/>
            <a:r>
              <a:rPr lang="en-US">
                <a:latin typeface="Tahoma" charset="0"/>
                <a:ea typeface="ＭＳ Ｐゴシック" charset="0"/>
              </a:rPr>
              <a:t>Have LR for each test result</a:t>
            </a:r>
          </a:p>
          <a:p>
            <a:pPr eaLnBrk="1" hangingPunct="1"/>
            <a:r>
              <a:rPr lang="en-US">
                <a:latin typeface="Tahoma" charset="0"/>
                <a:ea typeface="ＭＳ Ｐゴシック" charset="0"/>
              </a:rPr>
              <a:t>Can create ROC curve and calculate AUROC</a:t>
            </a:r>
          </a:p>
          <a:p>
            <a:pPr eaLnBrk="1" hangingPunct="1"/>
            <a:r>
              <a:rPr lang="en-US">
                <a:latin typeface="Tahoma" charset="0"/>
                <a:ea typeface="ＭＳ Ｐゴシック" charset="0"/>
              </a:rPr>
              <a:t>Given pre-test probability and treatment threshold probability (C/(B+C)), can find optimal cutoff.</a:t>
            </a:r>
          </a:p>
        </p:txBody>
      </p:sp>
      <p:sp>
        <p:nvSpPr>
          <p:cNvPr id="87043"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D5F8475-9630-614A-94F4-2B4A11711B52}" type="slidenum">
              <a:rPr lang="en-US" sz="1400"/>
              <a:pPr/>
              <a:t>43</a:t>
            </a:fld>
            <a:endParaRPr lang="en-US" sz="1400"/>
          </a:p>
        </p:txBody>
      </p:sp>
    </p:spTree>
    <p:extLst>
      <p:ext uri="{BB962C8B-B14F-4D97-AF65-F5344CB8AC3E}">
        <p14:creationId xmlns:p14="http://schemas.microsoft.com/office/powerpoint/2010/main" val="3657468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pPr eaLnBrk="1" hangingPunct="1"/>
            <a:r>
              <a:rPr lang="en-US">
                <a:latin typeface="Tahoma" charset="0"/>
                <a:ea typeface="ＭＳ Ｐゴシック" charset="0"/>
              </a:rPr>
              <a:t>Create ROC Table</a:t>
            </a:r>
          </a:p>
        </p:txBody>
      </p:sp>
      <p:graphicFrame>
        <p:nvGraphicFramePr>
          <p:cNvPr id="518147" name="Group 3"/>
          <p:cNvGraphicFramePr>
            <a:graphicFrameLocks noGrp="1"/>
          </p:cNvGraphicFramePr>
          <p:nvPr>
            <p:ph idx="1"/>
            <p:extLst>
              <p:ext uri="{D42A27DB-BD31-4B8C-83A1-F6EECF244321}">
                <p14:modId xmlns:p14="http://schemas.microsoft.com/office/powerpoint/2010/main" val="2472866264"/>
              </p:ext>
            </p:extLst>
          </p:nvPr>
        </p:nvGraphicFramePr>
        <p:xfrm>
          <a:off x="1182688" y="2017713"/>
          <a:ext cx="5948362" cy="4114802"/>
        </p:xfrm>
        <a:graphic>
          <a:graphicData uri="http://schemas.openxmlformats.org/drawingml/2006/table">
            <a:tbl>
              <a:tblPr/>
              <a:tblGrid>
                <a:gridCol w="792162">
                  <a:extLst>
                    <a:ext uri="{9D8B030D-6E8A-4147-A177-3AD203B41FA5}">
                      <a16:colId xmlns:a16="http://schemas.microsoft.com/office/drawing/2014/main" val="20000"/>
                    </a:ext>
                  </a:extLst>
                </a:gridCol>
                <a:gridCol w="768350">
                  <a:extLst>
                    <a:ext uri="{9D8B030D-6E8A-4147-A177-3AD203B41FA5}">
                      <a16:colId xmlns:a16="http://schemas.microsoft.com/office/drawing/2014/main" val="20001"/>
                    </a:ext>
                  </a:extLst>
                </a:gridCol>
                <a:gridCol w="1265238">
                  <a:extLst>
                    <a:ext uri="{9D8B030D-6E8A-4147-A177-3AD203B41FA5}">
                      <a16:colId xmlns:a16="http://schemas.microsoft.com/office/drawing/2014/main" val="20002"/>
                    </a:ext>
                  </a:extLst>
                </a:gridCol>
                <a:gridCol w="849312">
                  <a:extLst>
                    <a:ext uri="{9D8B030D-6E8A-4147-A177-3AD203B41FA5}">
                      <a16:colId xmlns:a16="http://schemas.microsoft.com/office/drawing/2014/main" val="20003"/>
                    </a:ext>
                  </a:extLst>
                </a:gridCol>
                <a:gridCol w="1085850">
                  <a:extLst>
                    <a:ext uri="{9D8B030D-6E8A-4147-A177-3AD203B41FA5}">
                      <a16:colId xmlns:a16="http://schemas.microsoft.com/office/drawing/2014/main" val="20004"/>
                    </a:ext>
                  </a:extLst>
                </a:gridCol>
                <a:gridCol w="1187450">
                  <a:extLst>
                    <a:ext uri="{9D8B030D-6E8A-4147-A177-3AD203B41FA5}">
                      <a16:colId xmlns:a16="http://schemas.microsoft.com/office/drawing/2014/main" val="20005"/>
                    </a:ext>
                  </a:extLst>
                </a:gridCol>
              </a:tblGrid>
              <a:tr h="7381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NT</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dirty="0">
                          <a:ln>
                            <a:noFill/>
                          </a:ln>
                          <a:solidFill>
                            <a:schemeClr val="tx1"/>
                          </a:solidFill>
                          <a:effectLst/>
                          <a:latin typeface="Tahoma" charset="0"/>
                          <a:ea typeface="ＭＳ Ｐゴシック" charset="0"/>
                          <a:cs typeface="Arial" charset="0"/>
                        </a:rPr>
                        <a:t>NBA</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Tri21+</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Sens</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Tri21-</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1 - Spec</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9100">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 </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dirty="0">
                          <a:ln>
                            <a:noFill/>
                          </a:ln>
                          <a:solidFill>
                            <a:schemeClr val="tx1"/>
                          </a:solidFill>
                          <a:effectLst/>
                          <a:latin typeface="Tahoma" charset="0"/>
                          <a:ea typeface="ＭＳ Ｐゴシック" charset="0"/>
                          <a:cs typeface="Arial" charset="0"/>
                        </a:rPr>
                        <a:t> </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 </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0%</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 </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0%</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1363">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Pos</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dirty="0" err="1">
                          <a:ln>
                            <a:noFill/>
                          </a:ln>
                          <a:solidFill>
                            <a:schemeClr val="tx1"/>
                          </a:solidFill>
                          <a:effectLst/>
                          <a:latin typeface="Tahoma" charset="0"/>
                          <a:ea typeface="ＭＳ Ｐゴシック" charset="0"/>
                          <a:cs typeface="Arial" charset="0"/>
                        </a:rPr>
                        <a:t>Pos</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158</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47%</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36</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0.70%</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81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Neg</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Pos</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71</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68%</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93</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3%</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9775">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Pos</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Neg</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54</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84%</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442</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11%</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8188">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Neg</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Tahoma" charset="0"/>
                          <a:ea typeface="ＭＳ Ｐゴシック" charset="0"/>
                          <a:cs typeface="Arial" charset="0"/>
                        </a:rPr>
                        <a:t>Neg</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50</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100%</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a:ln>
                            <a:noFill/>
                          </a:ln>
                          <a:solidFill>
                            <a:schemeClr val="tx1"/>
                          </a:solidFill>
                          <a:effectLst/>
                          <a:latin typeface="Tahoma" charset="0"/>
                          <a:ea typeface="ＭＳ Ｐゴシック" charset="0"/>
                          <a:cs typeface="Arial" charset="0"/>
                        </a:rPr>
                        <a:t>4652</a:t>
                      </a:r>
                      <a:endParaRPr kumimoji="0" lang="en-US" sz="1800" b="0" i="0" u="none" strike="noStrike" cap="none" normalizeH="0" baseline="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0" i="0" u="none" strike="noStrike" cap="none" normalizeH="0" baseline="0" dirty="0">
                          <a:ln>
                            <a:noFill/>
                          </a:ln>
                          <a:solidFill>
                            <a:schemeClr val="tx1"/>
                          </a:solidFill>
                          <a:effectLst/>
                          <a:latin typeface="Tahoma" charset="0"/>
                          <a:ea typeface="ＭＳ Ｐゴシック" charset="0"/>
                          <a:cs typeface="Arial" charset="0"/>
                        </a:rPr>
                        <a:t>100%</a:t>
                      </a:r>
                      <a:endParaRPr kumimoji="0" lang="en-US" sz="18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8117"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303E947-BE10-454E-8C94-58BEB38E90D5}" type="slidenum">
              <a:rPr lang="en-US" sz="1400"/>
              <a:pPr/>
              <a:t>44</a:t>
            </a:fld>
            <a:endParaRPr lang="en-US" sz="1400"/>
          </a:p>
        </p:txBody>
      </p:sp>
    </p:spTree>
    <p:extLst>
      <p:ext uri="{BB962C8B-B14F-4D97-AF65-F5344CB8AC3E}">
        <p14:creationId xmlns:p14="http://schemas.microsoft.com/office/powerpoint/2010/main" val="2889446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89" name="Object 2"/>
          <p:cNvGraphicFramePr>
            <a:graphicFrameLocks noChangeAspect="1"/>
          </p:cNvGraphicFramePr>
          <p:nvPr>
            <p:extLst>
              <p:ext uri="{D42A27DB-BD31-4B8C-83A1-F6EECF244321}">
                <p14:modId xmlns:p14="http://schemas.microsoft.com/office/powerpoint/2010/main" val="3883421905"/>
              </p:ext>
            </p:extLst>
          </p:nvPr>
        </p:nvGraphicFramePr>
        <p:xfrm>
          <a:off x="152400" y="328613"/>
          <a:ext cx="8831263" cy="6575425"/>
        </p:xfrm>
        <a:graphic>
          <a:graphicData uri="http://schemas.openxmlformats.org/presentationml/2006/ole">
            <mc:AlternateContent xmlns:mc="http://schemas.openxmlformats.org/markup-compatibility/2006">
              <mc:Choice xmlns:v="urn:schemas-microsoft-com:vml" Requires="v">
                <p:oleObj spid="_x0000_s2176" name="Worksheet" r:id="rId3" imgW="6675327" imgH="4975999" progId="Excel.Sheet.8">
                  <p:embed/>
                </p:oleObj>
              </mc:Choice>
              <mc:Fallback>
                <p:oleObj name="Worksheet" r:id="rId3" imgW="6675327" imgH="4975999" progId="Excel.Sheet.8">
                  <p:embed/>
                  <p:pic>
                    <p:nvPicPr>
                      <p:cNvPr id="0" name=""/>
                      <p:cNvPicPr>
                        <a:picLocks noChangeAspect="1" noChangeArrowheads="1"/>
                      </p:cNvPicPr>
                      <p:nvPr/>
                    </p:nvPicPr>
                    <p:blipFill>
                      <a:blip r:embed="rId4"/>
                      <a:srcRect/>
                      <a:stretch>
                        <a:fillRect/>
                      </a:stretch>
                    </p:blipFill>
                    <p:spPr bwMode="auto">
                      <a:xfrm>
                        <a:off x="152400" y="328613"/>
                        <a:ext cx="8831263" cy="6575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9090" name="Text Box 3"/>
          <p:cNvSpPr txBox="1">
            <a:spLocks noChangeArrowheads="1"/>
          </p:cNvSpPr>
          <p:nvPr/>
        </p:nvSpPr>
        <p:spPr bwMode="auto">
          <a:xfrm>
            <a:off x="3276600" y="2743200"/>
            <a:ext cx="3124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pPr>
            <a:r>
              <a:rPr lang="en-US">
                <a:latin typeface="Arial" charset="0"/>
              </a:rPr>
              <a:t>AUROC = 0.896</a:t>
            </a:r>
          </a:p>
        </p:txBody>
      </p:sp>
      <p:sp>
        <p:nvSpPr>
          <p:cNvPr id="89091"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624F8CC-7A92-2846-8C2D-CBD19D321D75}" type="slidenum">
              <a:rPr lang="en-US" sz="1400"/>
              <a:pPr/>
              <a:t>45</a:t>
            </a:fld>
            <a:endParaRPr lang="en-US" sz="1400"/>
          </a:p>
        </p:txBody>
      </p:sp>
    </p:spTree>
    <p:extLst>
      <p:ext uri="{BB962C8B-B14F-4D97-AF65-F5344CB8AC3E}">
        <p14:creationId xmlns:p14="http://schemas.microsoft.com/office/powerpoint/2010/main" val="3503264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eaLnBrk="1" hangingPunct="1"/>
            <a:r>
              <a:rPr lang="en-US">
                <a:latin typeface="Arial" charset="0"/>
                <a:ea typeface="ＭＳ Ｐゴシック" charset="0"/>
              </a:rPr>
              <a:t>Optimal Cutoff</a:t>
            </a:r>
          </a:p>
        </p:txBody>
      </p:sp>
      <p:graphicFrame>
        <p:nvGraphicFramePr>
          <p:cNvPr id="520195" name="Group 3"/>
          <p:cNvGraphicFramePr>
            <a:graphicFrameLocks noGrp="1"/>
          </p:cNvGraphicFramePr>
          <p:nvPr>
            <p:ph idx="1"/>
            <p:extLst>
              <p:ext uri="{D42A27DB-BD31-4B8C-83A1-F6EECF244321}">
                <p14:modId xmlns:p14="http://schemas.microsoft.com/office/powerpoint/2010/main" val="2227218483"/>
              </p:ext>
            </p:extLst>
          </p:nvPr>
        </p:nvGraphicFramePr>
        <p:xfrm>
          <a:off x="4800600" y="1524000"/>
          <a:ext cx="3536950" cy="4525964"/>
        </p:xfrm>
        <a:graphic>
          <a:graphicData uri="http://schemas.openxmlformats.org/drawingml/2006/table">
            <a:tbl>
              <a:tblPr/>
              <a:tblGrid>
                <a:gridCol w="838200">
                  <a:extLst>
                    <a:ext uri="{9D8B030D-6E8A-4147-A177-3AD203B41FA5}">
                      <a16:colId xmlns:a16="http://schemas.microsoft.com/office/drawing/2014/main" val="20000"/>
                    </a:ext>
                  </a:extLst>
                </a:gridCol>
                <a:gridCol w="766763">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1169987">
                  <a:extLst>
                    <a:ext uri="{9D8B030D-6E8A-4147-A177-3AD203B41FA5}">
                      <a16:colId xmlns:a16="http://schemas.microsoft.com/office/drawing/2014/main" val="20003"/>
                    </a:ext>
                  </a:extLst>
                </a:gridCol>
              </a:tblGrid>
              <a:tr h="1028700">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ea typeface="ＭＳ Ｐゴシック" pitchFamily="-94" charset="-128"/>
                          <a:cs typeface="Arial" charset="0"/>
                        </a:rPr>
                        <a:t>NT</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charset="0"/>
                          <a:ea typeface="ＭＳ Ｐゴシック" pitchFamily="-94" charset="-128"/>
                          <a:cs typeface="Arial" charset="0"/>
                        </a:rPr>
                        <a:t>NBA</a:t>
                      </a:r>
                      <a:endParaRPr kumimoji="0" lang="en-US" altLang="en-US" sz="1800" b="0" i="0" u="none" strike="noStrike" cap="none" normalizeH="0" baseline="0" dirty="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ea typeface="ＭＳ Ｐゴシック" pitchFamily="-94" charset="-128"/>
                          <a:cs typeface="Arial" charset="0"/>
                        </a:rPr>
                        <a:t>LR</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Arial" charset="0"/>
                          <a:ea typeface="ＭＳ Ｐゴシック" pitchFamily="-94" charset="-128"/>
                          <a:cs typeface="Arial" charset="0"/>
                        </a:rPr>
                        <a:t>Post-Test Prob</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4713">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ea typeface="ＭＳ Ｐゴシック" pitchFamily="-94" charset="-128"/>
                          <a:cs typeface="Arial" charset="0"/>
                        </a:rPr>
                        <a:t>Pos</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err="1">
                          <a:ln>
                            <a:noFill/>
                          </a:ln>
                          <a:solidFill>
                            <a:schemeClr val="tx1"/>
                          </a:solidFill>
                          <a:effectLst/>
                          <a:latin typeface="Arial" charset="0"/>
                          <a:ea typeface="ＭＳ Ｐゴシック" pitchFamily="-94" charset="-128"/>
                          <a:cs typeface="Arial" charset="0"/>
                        </a:rPr>
                        <a:t>Pos</a:t>
                      </a:r>
                      <a:endParaRPr kumimoji="0" lang="en-US" altLang="en-US" sz="1800" b="0" i="0" u="none" strike="noStrike" cap="none" normalizeH="0" baseline="0" dirty="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ea typeface="ＭＳ Ｐゴシック" pitchFamily="-94" charset="-128"/>
                          <a:cs typeface="Arial" charset="0"/>
                        </a:rPr>
                        <a:t>69</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ea typeface="ＭＳ Ｐゴシック" pitchFamily="-94" charset="-128"/>
                          <a:cs typeface="Arial" charset="0"/>
                        </a:rPr>
                        <a:t>0.81</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4713">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ea typeface="ＭＳ Ｐゴシック" pitchFamily="-94" charset="-128"/>
                          <a:cs typeface="Arial" charset="0"/>
                        </a:rPr>
                        <a:t>Neg</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ea typeface="ＭＳ Ｐゴシック" pitchFamily="-94" charset="-128"/>
                          <a:cs typeface="Arial" charset="0"/>
                        </a:rPr>
                        <a:t>Pos</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ea typeface="ＭＳ Ｐゴシック" pitchFamily="-94" charset="-128"/>
                          <a:cs typeface="Arial" charset="0"/>
                        </a:rPr>
                        <a:t>12</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ea typeface="ＭＳ Ｐゴシック" pitchFamily="-94" charset="-128"/>
                          <a:cs typeface="Arial" charset="0"/>
                        </a:rPr>
                        <a:t>0.43</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3125">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ea typeface="ＭＳ Ｐゴシック" pitchFamily="-94" charset="-128"/>
                          <a:cs typeface="Arial" charset="0"/>
                        </a:rPr>
                        <a:t>Pos</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charset="0"/>
                          <a:ea typeface="ＭＳ Ｐゴシック" pitchFamily="-94" charset="-128"/>
                          <a:cs typeface="Arial" charset="0"/>
                        </a:rPr>
                        <a:t>Neg</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ea typeface="ＭＳ Ｐゴシック" pitchFamily="-94" charset="-128"/>
                          <a:cs typeface="Arial" charset="0"/>
                        </a:rPr>
                        <a:t>1.9</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tx1"/>
                          </a:solidFill>
                          <a:effectLst/>
                          <a:latin typeface="Arial" charset="0"/>
                          <a:ea typeface="ＭＳ Ｐゴシック" pitchFamily="-94" charset="-128"/>
                          <a:cs typeface="Arial" charset="0"/>
                        </a:rPr>
                        <a:t>0.11</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74713">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FF0000"/>
                          </a:solidFill>
                          <a:effectLst/>
                          <a:latin typeface="Arial" charset="0"/>
                          <a:ea typeface="ＭＳ Ｐゴシック" pitchFamily="-94" charset="-128"/>
                          <a:cs typeface="Arial" charset="0"/>
                        </a:rPr>
                        <a:t>Neg</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FF0000"/>
                          </a:solidFill>
                          <a:effectLst/>
                          <a:latin typeface="Arial" charset="0"/>
                          <a:ea typeface="ＭＳ Ｐゴシック" pitchFamily="-94" charset="-128"/>
                          <a:cs typeface="Arial" charset="0"/>
                        </a:rPr>
                        <a:t>Neg</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FF0000"/>
                          </a:solidFill>
                          <a:effectLst/>
                          <a:latin typeface="Arial" charset="0"/>
                          <a:ea typeface="ＭＳ Ｐゴシック" pitchFamily="-94" charset="-128"/>
                          <a:cs typeface="Arial" charset="0"/>
                        </a:rPr>
                        <a:t>0.2</a:t>
                      </a:r>
                      <a:endParaRPr kumimoji="0" lang="en-US" altLang="en-US" sz="1800" b="0" i="0" u="none" strike="noStrike" cap="none" normalizeH="0" baseline="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ea typeface="ＭＳ Ｐゴシック" pitchFamily="-94" charset="-128"/>
                        </a:defRPr>
                      </a:lvl1pPr>
                      <a:lvl2pPr marL="37931725" indent="-37474525">
                        <a:spcBef>
                          <a:spcPct val="20000"/>
                        </a:spcBef>
                        <a:defRPr sz="2400">
                          <a:solidFill>
                            <a:schemeClr val="tx1"/>
                          </a:solidFill>
                          <a:latin typeface="Arial" charset="0"/>
                          <a:ea typeface="ＭＳ Ｐゴシック" pitchFamily="-94" charset="-128"/>
                        </a:defRPr>
                      </a:lvl2pPr>
                      <a:lvl3pPr>
                        <a:spcBef>
                          <a:spcPct val="20000"/>
                        </a:spcBef>
                        <a:defRPr sz="2000">
                          <a:solidFill>
                            <a:schemeClr val="tx1"/>
                          </a:solidFill>
                          <a:latin typeface="Arial" charset="0"/>
                          <a:ea typeface="ＭＳ Ｐゴシック" pitchFamily="-94" charset="-128"/>
                        </a:defRPr>
                      </a:lvl3pPr>
                      <a:lvl4pPr>
                        <a:spcBef>
                          <a:spcPct val="20000"/>
                        </a:spcBef>
                        <a:defRPr>
                          <a:solidFill>
                            <a:schemeClr val="tx1"/>
                          </a:solidFill>
                          <a:latin typeface="Arial" charset="0"/>
                          <a:ea typeface="ＭＳ Ｐゴシック" pitchFamily="-94" charset="-128"/>
                        </a:defRPr>
                      </a:lvl4pPr>
                      <a:lvl5pPr>
                        <a:spcBef>
                          <a:spcPct val="20000"/>
                        </a:spcBef>
                        <a:defRPr>
                          <a:solidFill>
                            <a:schemeClr val="tx1"/>
                          </a:solidFill>
                          <a:latin typeface="Arial" charset="0"/>
                          <a:ea typeface="ＭＳ Ｐゴシック" pitchFamily="-94" charset="-128"/>
                        </a:defRPr>
                      </a:lvl5pPr>
                      <a:lvl6pPr marL="457200" eaLnBrk="0" fontAlgn="base" hangingPunct="0">
                        <a:spcBef>
                          <a:spcPct val="20000"/>
                        </a:spcBef>
                        <a:spcAft>
                          <a:spcPct val="0"/>
                        </a:spcAft>
                        <a:defRPr>
                          <a:solidFill>
                            <a:schemeClr val="tx1"/>
                          </a:solidFill>
                          <a:latin typeface="Arial" charset="0"/>
                          <a:ea typeface="ＭＳ Ｐゴシック" pitchFamily="-94" charset="-128"/>
                        </a:defRPr>
                      </a:lvl6pPr>
                      <a:lvl7pPr marL="914400" eaLnBrk="0" fontAlgn="base" hangingPunct="0">
                        <a:spcBef>
                          <a:spcPct val="20000"/>
                        </a:spcBef>
                        <a:spcAft>
                          <a:spcPct val="0"/>
                        </a:spcAft>
                        <a:defRPr>
                          <a:solidFill>
                            <a:schemeClr val="tx1"/>
                          </a:solidFill>
                          <a:latin typeface="Arial" charset="0"/>
                          <a:ea typeface="ＭＳ Ｐゴシック" pitchFamily="-94" charset="-128"/>
                        </a:defRPr>
                      </a:lvl7pPr>
                      <a:lvl8pPr marL="1371600" eaLnBrk="0" fontAlgn="base" hangingPunct="0">
                        <a:spcBef>
                          <a:spcPct val="20000"/>
                        </a:spcBef>
                        <a:spcAft>
                          <a:spcPct val="0"/>
                        </a:spcAft>
                        <a:defRPr>
                          <a:solidFill>
                            <a:schemeClr val="tx1"/>
                          </a:solidFill>
                          <a:latin typeface="Arial" charset="0"/>
                          <a:ea typeface="ＭＳ Ｐゴシック" pitchFamily="-94" charset="-128"/>
                        </a:defRPr>
                      </a:lvl8pPr>
                      <a:lvl9pPr marL="1828800" eaLnBrk="0" fontAlgn="base" hangingPunct="0">
                        <a:spcBef>
                          <a:spcPct val="20000"/>
                        </a:spcBef>
                        <a:spcAft>
                          <a:spcPct val="0"/>
                        </a:spcAft>
                        <a:defRPr>
                          <a:solidFill>
                            <a:schemeClr val="tx1"/>
                          </a:solidFill>
                          <a:latin typeface="Arial" charset="0"/>
                          <a:ea typeface="ＭＳ Ｐゴシック" pitchFamily="-94" charset="-128"/>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FF0000"/>
                          </a:solidFill>
                          <a:effectLst/>
                          <a:latin typeface="Arial" charset="0"/>
                          <a:ea typeface="ＭＳ Ｐゴシック" pitchFamily="-94" charset="-128"/>
                          <a:cs typeface="Arial" charset="0"/>
                        </a:rPr>
                        <a:t>0.01</a:t>
                      </a:r>
                      <a:endParaRPr kumimoji="0" lang="en-US" altLang="en-US" sz="1800" b="0" i="0" u="none" strike="noStrike" cap="none" normalizeH="0" baseline="0" dirty="0">
                        <a:ln>
                          <a:noFill/>
                        </a:ln>
                        <a:solidFill>
                          <a:schemeClr val="tx1"/>
                        </a:solidFill>
                        <a:effectLst/>
                        <a:latin typeface="Arial" charset="0"/>
                        <a:ea typeface="ＭＳ Ｐゴシック" pitchFamily="-94"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0146" name="Text Box 35"/>
          <p:cNvSpPr txBox="1">
            <a:spLocks noChangeArrowheads="1"/>
          </p:cNvSpPr>
          <p:nvPr/>
        </p:nvSpPr>
        <p:spPr bwMode="auto">
          <a:xfrm>
            <a:off x="384175" y="2257425"/>
            <a:ext cx="3810000" cy="155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dirty="0">
                <a:latin typeface="Arial" charset="0"/>
              </a:rPr>
              <a:t>Assume</a:t>
            </a:r>
          </a:p>
          <a:p>
            <a:pPr eaLnBrk="1" hangingPunct="1">
              <a:spcBef>
                <a:spcPct val="50000"/>
              </a:spcBef>
              <a:buFontTx/>
              <a:buChar char="•"/>
            </a:pPr>
            <a:r>
              <a:rPr lang="en-US" dirty="0">
                <a:latin typeface="Arial" charset="0"/>
              </a:rPr>
              <a:t> Pre-test probability = 6%</a:t>
            </a:r>
          </a:p>
          <a:p>
            <a:pPr eaLnBrk="1" hangingPunct="1">
              <a:spcBef>
                <a:spcPct val="50000"/>
              </a:spcBef>
              <a:buFontTx/>
              <a:buChar char="•"/>
            </a:pPr>
            <a:r>
              <a:rPr lang="en-US" dirty="0">
                <a:latin typeface="Arial" charset="0"/>
              </a:rPr>
              <a:t> Threshold for CVS is 2%</a:t>
            </a:r>
          </a:p>
        </p:txBody>
      </p:sp>
      <p:sp>
        <p:nvSpPr>
          <p:cNvPr id="90147"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83A2D4C0-7BD6-9743-A197-EF23029C0183}" type="slidenum">
              <a:rPr lang="en-US" sz="1400">
                <a:latin typeface="Arial" charset="0"/>
              </a:rPr>
              <a:pPr/>
              <a:t>46</a:t>
            </a:fld>
            <a:endParaRPr lang="en-US" sz="1400">
              <a:latin typeface="Arial" charset="0"/>
            </a:endParaRPr>
          </a:p>
        </p:txBody>
      </p:sp>
    </p:spTree>
    <p:extLst>
      <p:ext uri="{BB962C8B-B14F-4D97-AF65-F5344CB8AC3E}">
        <p14:creationId xmlns:p14="http://schemas.microsoft.com/office/powerpoint/2010/main" val="2573642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pPr eaLnBrk="1" hangingPunct="1"/>
            <a:r>
              <a:rPr lang="en-US" sz="4000">
                <a:latin typeface="Tahoma" charset="0"/>
                <a:ea typeface="ＭＳ Ｐゴシック" charset="0"/>
              </a:rPr>
              <a:t>Determine LR for Each Result Combination</a:t>
            </a:r>
          </a:p>
        </p:txBody>
      </p:sp>
      <p:sp>
        <p:nvSpPr>
          <p:cNvPr id="92162" name="Text Box 3"/>
          <p:cNvSpPr txBox="1">
            <a:spLocks noChangeArrowheads="1"/>
          </p:cNvSpPr>
          <p:nvPr/>
        </p:nvSpPr>
        <p:spPr bwMode="auto">
          <a:xfrm>
            <a:off x="1143000" y="2133600"/>
            <a:ext cx="7620000" cy="210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a:latin typeface="Arial" charset="0"/>
              </a:rPr>
              <a:t>2 dichotomous tests: 4 combinations</a:t>
            </a:r>
          </a:p>
          <a:p>
            <a:pPr eaLnBrk="1" hangingPunct="1">
              <a:spcBef>
                <a:spcPct val="50000"/>
              </a:spcBef>
            </a:pPr>
            <a:r>
              <a:rPr lang="en-US">
                <a:latin typeface="Arial" charset="0"/>
              </a:rPr>
              <a:t>3 dichotomous tests: 8 combinations</a:t>
            </a:r>
          </a:p>
          <a:p>
            <a:pPr eaLnBrk="1" hangingPunct="1">
              <a:spcBef>
                <a:spcPct val="50000"/>
              </a:spcBef>
            </a:pPr>
            <a:r>
              <a:rPr lang="en-US">
                <a:latin typeface="Arial" charset="0"/>
              </a:rPr>
              <a:t>4 dichotomous tests: 16 combinations</a:t>
            </a:r>
          </a:p>
          <a:p>
            <a:pPr eaLnBrk="1" hangingPunct="1">
              <a:spcBef>
                <a:spcPct val="50000"/>
              </a:spcBef>
            </a:pPr>
            <a:r>
              <a:rPr lang="en-US">
                <a:latin typeface="Arial" charset="0"/>
              </a:rPr>
              <a:t>Etc.</a:t>
            </a:r>
          </a:p>
        </p:txBody>
      </p:sp>
      <p:sp>
        <p:nvSpPr>
          <p:cNvPr id="92163" name="Text Box 4"/>
          <p:cNvSpPr txBox="1">
            <a:spLocks noChangeArrowheads="1"/>
          </p:cNvSpPr>
          <p:nvPr/>
        </p:nvSpPr>
        <p:spPr bwMode="auto">
          <a:xfrm>
            <a:off x="1143000" y="4572000"/>
            <a:ext cx="7848600" cy="155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a:latin typeface="Arial" charset="0"/>
              </a:rPr>
              <a:t>2 3-level tests: 9 combinations</a:t>
            </a:r>
          </a:p>
          <a:p>
            <a:pPr eaLnBrk="1" hangingPunct="1">
              <a:spcBef>
                <a:spcPct val="50000"/>
              </a:spcBef>
            </a:pPr>
            <a:r>
              <a:rPr lang="en-US">
                <a:latin typeface="Arial" charset="0"/>
              </a:rPr>
              <a:t>3 3-level tests: 27 combinations</a:t>
            </a:r>
          </a:p>
          <a:p>
            <a:pPr eaLnBrk="1" hangingPunct="1">
              <a:spcBef>
                <a:spcPct val="50000"/>
              </a:spcBef>
            </a:pPr>
            <a:r>
              <a:rPr lang="en-US">
                <a:latin typeface="Arial" charset="0"/>
              </a:rPr>
              <a:t>Etc.</a:t>
            </a:r>
          </a:p>
        </p:txBody>
      </p:sp>
      <p:sp>
        <p:nvSpPr>
          <p:cNvPr id="92164"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FF82DB2-6C9D-154D-9934-BAD6DC3F296D}" type="slidenum">
              <a:rPr lang="en-US" sz="1400"/>
              <a:pPr/>
              <a:t>47</a:t>
            </a:fld>
            <a:endParaRPr lang="en-US" sz="1400"/>
          </a:p>
        </p:txBody>
      </p:sp>
    </p:spTree>
    <p:extLst>
      <p:ext uri="{BB962C8B-B14F-4D97-AF65-F5344CB8AC3E}">
        <p14:creationId xmlns:p14="http://schemas.microsoft.com/office/powerpoint/2010/main" val="22651359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en-US" sz="4000">
                <a:latin typeface="Tahoma" charset="0"/>
                <a:ea typeface="ＭＳ Ｐゴシック" charset="0"/>
              </a:rPr>
              <a:t>Determine LR for Each Result Combination</a:t>
            </a:r>
          </a:p>
        </p:txBody>
      </p:sp>
      <p:sp>
        <p:nvSpPr>
          <p:cNvPr id="93186" name="Text Box 3"/>
          <p:cNvSpPr txBox="1">
            <a:spLocks noChangeArrowheads="1"/>
          </p:cNvSpPr>
          <p:nvPr/>
        </p:nvSpPr>
        <p:spPr bwMode="auto">
          <a:xfrm>
            <a:off x="838200" y="2057400"/>
            <a:ext cx="7239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a:latin typeface="Arial" charset="0"/>
              </a:rPr>
              <a:t>How do you handle continuous tests*?</a:t>
            </a:r>
          </a:p>
        </p:txBody>
      </p:sp>
      <p:sp>
        <p:nvSpPr>
          <p:cNvPr id="93187" name="Text Box 4"/>
          <p:cNvSpPr txBox="1">
            <a:spLocks noChangeArrowheads="1"/>
          </p:cNvSpPr>
          <p:nvPr/>
        </p:nvSpPr>
        <p:spPr bwMode="auto">
          <a:xfrm>
            <a:off x="914400" y="3352800"/>
            <a:ext cx="54102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en-US">
                <a:latin typeface="Arial" charset="0"/>
              </a:rPr>
              <a:t>Not always practical for groups of tests.</a:t>
            </a:r>
          </a:p>
        </p:txBody>
      </p:sp>
      <p:sp>
        <p:nvSpPr>
          <p:cNvPr id="93188" name="Text Box 5"/>
          <p:cNvSpPr txBox="1">
            <a:spLocks noChangeArrowheads="1"/>
          </p:cNvSpPr>
          <p:nvPr/>
        </p:nvSpPr>
        <p:spPr bwMode="auto">
          <a:xfrm>
            <a:off x="762000" y="5334000"/>
            <a:ext cx="7391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r>
              <a:rPr lang="en-US" sz="1800"/>
              <a:t>*Nuchal Translucency is really a continuous measurement.</a:t>
            </a:r>
          </a:p>
        </p:txBody>
      </p:sp>
      <p:sp>
        <p:nvSpPr>
          <p:cNvPr id="93189"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47E507A2-186A-A149-9BC2-7DDF019EEACA}" type="slidenum">
              <a:rPr lang="en-US" sz="1400"/>
              <a:pPr/>
              <a:t>48</a:t>
            </a:fld>
            <a:endParaRPr lang="en-US" sz="1400"/>
          </a:p>
        </p:txBody>
      </p:sp>
    </p:spTree>
    <p:extLst>
      <p:ext uri="{BB962C8B-B14F-4D97-AF65-F5344CB8AC3E}">
        <p14:creationId xmlns:p14="http://schemas.microsoft.com/office/powerpoint/2010/main" val="14339350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49</a:t>
            </a:fld>
            <a:endParaRPr lang="en-US"/>
          </a:p>
        </p:txBody>
      </p:sp>
      <p:sp>
        <p:nvSpPr>
          <p:cNvPr id="6" name="Rectangle 2"/>
          <p:cNvSpPr>
            <a:spLocks noGrp="1" noChangeArrowheads="1"/>
          </p:cNvSpPr>
          <p:nvPr>
            <p:ph type="title"/>
          </p:nvPr>
        </p:nvSpPr>
        <p:spPr/>
        <p:txBody>
          <a:bodyPr anchor="b"/>
          <a:lstStyle/>
          <a:p>
            <a:pPr eaLnBrk="1" hangingPunct="1">
              <a:defRPr/>
            </a:pPr>
            <a:r>
              <a:rPr lang="en-US" sz="4000" dirty="0">
                <a:cs typeface="+mj-cs"/>
              </a:rPr>
              <a:t>Classification Tree</a:t>
            </a:r>
            <a:br>
              <a:rPr lang="en-US" sz="4000" dirty="0">
                <a:cs typeface="+mj-cs"/>
              </a:rPr>
            </a:br>
            <a:r>
              <a:rPr lang="en-US" sz="4000" dirty="0">
                <a:cs typeface="+mj-cs"/>
              </a:rPr>
              <a:t>Measure NT First</a:t>
            </a:r>
          </a:p>
        </p:txBody>
      </p:sp>
      <p:pic>
        <p:nvPicPr>
          <p:cNvPr id="5" name="Picture 4">
            <a:extLst>
              <a:ext uri="{FF2B5EF4-FFF2-40B4-BE49-F238E27FC236}">
                <a16:creationId xmlns:a16="http://schemas.microsoft.com/office/drawing/2014/main" id="{D3B2FEE5-7482-D644-8C6F-FBC504BC0831}"/>
              </a:ext>
            </a:extLst>
          </p:cNvPr>
          <p:cNvPicPr/>
          <p:nvPr/>
        </p:nvPicPr>
        <p:blipFill>
          <a:blip r:embed="rId3"/>
          <a:stretch>
            <a:fillRect/>
          </a:stretch>
        </p:blipFill>
        <p:spPr>
          <a:xfrm>
            <a:off x="0" y="1877377"/>
            <a:ext cx="9144000" cy="3837623"/>
          </a:xfrm>
          <a:prstGeom prst="rect">
            <a:avLst/>
          </a:prstGeom>
        </p:spPr>
      </p:pic>
    </p:spTree>
    <p:extLst>
      <p:ext uri="{BB962C8B-B14F-4D97-AF65-F5344CB8AC3E}">
        <p14:creationId xmlns:p14="http://schemas.microsoft.com/office/powerpoint/2010/main" val="1314271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body" idx="4294967295"/>
          </p:nvPr>
        </p:nvSpPr>
        <p:spPr>
          <a:xfrm>
            <a:off x="533400" y="1981200"/>
            <a:ext cx="8489950" cy="4114800"/>
          </a:xfrm>
        </p:spPr>
        <p:txBody>
          <a:bodyPr/>
          <a:lstStyle/>
          <a:p>
            <a:pPr marL="0" indent="0" eaLnBrk="1" hangingPunct="1">
              <a:buNone/>
            </a:pPr>
            <a:r>
              <a:rPr lang="en-US" sz="2400" dirty="0">
                <a:latin typeface="Tahoma" charset="0"/>
                <a:ea typeface="MS PGothic" charset="0"/>
              </a:rPr>
              <a:t>Divide population in risk groups</a:t>
            </a:r>
          </a:p>
          <a:p>
            <a:pPr marL="0" indent="0" eaLnBrk="1" hangingPunct="1">
              <a:buNone/>
            </a:pPr>
            <a:r>
              <a:rPr lang="en-US" sz="2400" dirty="0" err="1">
                <a:latin typeface="Tahoma" charset="0"/>
                <a:ea typeface="MS PGothic" charset="0"/>
              </a:rPr>
              <a:t>r</a:t>
            </a:r>
            <a:r>
              <a:rPr lang="en-US" sz="2400" baseline="-25000" dirty="0" err="1">
                <a:latin typeface="Tahoma" charset="0"/>
                <a:ea typeface="MS PGothic" charset="0"/>
              </a:rPr>
              <a:t>k</a:t>
            </a:r>
            <a:r>
              <a:rPr lang="en-US" sz="2400" dirty="0">
                <a:latin typeface="Tahoma" charset="0"/>
                <a:ea typeface="MS PGothic" charset="0"/>
              </a:rPr>
              <a:t> = predicted risk in group k</a:t>
            </a:r>
          </a:p>
          <a:p>
            <a:pPr marL="0" indent="0" eaLnBrk="1" hangingPunct="1">
              <a:buNone/>
            </a:pPr>
            <a:r>
              <a:rPr lang="en-US" sz="2400" dirty="0">
                <a:latin typeface="Tahoma" charset="0"/>
                <a:ea typeface="MS PGothic" charset="0"/>
              </a:rPr>
              <a:t>p</a:t>
            </a:r>
            <a:r>
              <a:rPr lang="en-US" sz="2400" baseline="-25000" dirty="0">
                <a:latin typeface="Tahoma" charset="0"/>
                <a:ea typeface="MS PGothic" charset="0"/>
              </a:rPr>
              <a:t>k </a:t>
            </a:r>
            <a:r>
              <a:rPr lang="en-US" sz="2400" dirty="0">
                <a:latin typeface="Tahoma" charset="0"/>
                <a:ea typeface="MS PGothic" charset="0"/>
              </a:rPr>
              <a:t>= proportion with outcome in group k</a:t>
            </a:r>
          </a:p>
          <a:p>
            <a:pPr marL="0" indent="0" eaLnBrk="1" hangingPunct="1">
              <a:buNone/>
            </a:pPr>
            <a:r>
              <a:rPr lang="en-US" sz="2400" dirty="0" err="1">
                <a:latin typeface="Tahoma" charset="0"/>
                <a:ea typeface="MS PGothic" charset="0"/>
              </a:rPr>
              <a:t>f</a:t>
            </a:r>
            <a:r>
              <a:rPr lang="en-US" sz="2400" baseline="-25000" dirty="0" err="1">
                <a:latin typeface="Tahoma" charset="0"/>
                <a:ea typeface="MS PGothic" charset="0"/>
              </a:rPr>
              <a:t>k</a:t>
            </a:r>
            <a:r>
              <a:rPr lang="en-US" sz="2400" dirty="0">
                <a:latin typeface="Tahoma" charset="0"/>
                <a:ea typeface="MS PGothic" charset="0"/>
              </a:rPr>
              <a:t> = fraction of population in group k</a:t>
            </a:r>
            <a:r>
              <a:rPr lang="en-US" sz="2400" baseline="-25000" dirty="0">
                <a:latin typeface="Tahoma" charset="0"/>
                <a:ea typeface="MS PGothic" charset="0"/>
              </a:rPr>
              <a:t> </a:t>
            </a:r>
          </a:p>
          <a:p>
            <a:pPr marL="0" indent="0" eaLnBrk="1" hangingPunct="1">
              <a:buNone/>
            </a:pPr>
            <a:r>
              <a:rPr lang="en-US" sz="2400" dirty="0">
                <a:latin typeface="Tahoma" charset="0"/>
                <a:ea typeface="MS PGothic" charset="0"/>
              </a:rPr>
              <a:t>Metrics are </a:t>
            </a:r>
            <a:r>
              <a:rPr lang="en-US" sz="2400" dirty="0" err="1">
                <a:latin typeface="Tahoma" charset="0"/>
                <a:ea typeface="MS PGothic" charset="0"/>
              </a:rPr>
              <a:t>f</a:t>
            </a:r>
            <a:r>
              <a:rPr lang="en-US" sz="2400" baseline="-25000" dirty="0" err="1">
                <a:latin typeface="Tahoma" charset="0"/>
                <a:ea typeface="MS PGothic" charset="0"/>
              </a:rPr>
              <a:t>k</a:t>
            </a:r>
            <a:r>
              <a:rPr lang="en-US" sz="2400" dirty="0">
                <a:latin typeface="Tahoma" charset="0"/>
                <a:ea typeface="MS PGothic" charset="0"/>
              </a:rPr>
              <a:t>-weighted averages; smaller is better; 0 is perfect.</a:t>
            </a:r>
          </a:p>
          <a:p>
            <a:pPr marL="0" indent="0" eaLnBrk="1" hangingPunct="1">
              <a:buNone/>
            </a:pPr>
            <a:r>
              <a:rPr lang="en-US" sz="2400" dirty="0">
                <a:latin typeface="Tahoma" charset="0"/>
                <a:ea typeface="MS PGothic" charset="0"/>
              </a:rPr>
              <a:t>Bias = </a:t>
            </a:r>
            <a:r>
              <a:rPr lang="en-US" sz="2400" dirty="0" err="1">
                <a:latin typeface="Tahoma" charset="0"/>
                <a:ea typeface="MS PGothic" charset="0"/>
              </a:rPr>
              <a:t>r</a:t>
            </a:r>
            <a:r>
              <a:rPr lang="en-US" sz="2400" baseline="-25000" dirty="0" err="1">
                <a:latin typeface="Tahoma" charset="0"/>
                <a:ea typeface="MS PGothic" charset="0"/>
              </a:rPr>
              <a:t>k</a:t>
            </a:r>
            <a:r>
              <a:rPr lang="en-US" sz="2400" dirty="0">
                <a:latin typeface="Tahoma" charset="0"/>
                <a:ea typeface="MS PGothic" charset="0"/>
              </a:rPr>
              <a:t> – p</a:t>
            </a:r>
            <a:r>
              <a:rPr lang="en-US" sz="2400" baseline="-25000" dirty="0">
                <a:latin typeface="Tahoma" charset="0"/>
                <a:ea typeface="MS PGothic" charset="0"/>
              </a:rPr>
              <a:t>k</a:t>
            </a:r>
          </a:p>
          <a:p>
            <a:pPr marL="0" indent="0" eaLnBrk="1" hangingPunct="1">
              <a:buNone/>
            </a:pPr>
            <a:r>
              <a:rPr lang="en-US" sz="2400" dirty="0">
                <a:latin typeface="Tahoma" charset="0"/>
                <a:ea typeface="MS PGothic" charset="0"/>
              </a:rPr>
              <a:t>Absolute Error = p</a:t>
            </a:r>
            <a:r>
              <a:rPr lang="en-US" sz="2400" baseline="-25000" dirty="0">
                <a:latin typeface="Tahoma" charset="0"/>
                <a:ea typeface="MS PGothic" charset="0"/>
              </a:rPr>
              <a:t>k</a:t>
            </a:r>
            <a:r>
              <a:rPr lang="en-US" sz="2400" dirty="0">
                <a:latin typeface="Tahoma" charset="0"/>
                <a:ea typeface="MS PGothic" charset="0"/>
              </a:rPr>
              <a:t>| 1 - </a:t>
            </a:r>
            <a:r>
              <a:rPr lang="en-US" sz="2400" dirty="0" err="1">
                <a:latin typeface="Tahoma" charset="0"/>
                <a:ea typeface="MS PGothic" charset="0"/>
              </a:rPr>
              <a:t>r</a:t>
            </a:r>
            <a:r>
              <a:rPr lang="en-US" sz="2400" baseline="-25000" dirty="0" err="1">
                <a:latin typeface="Tahoma" charset="0"/>
                <a:ea typeface="MS PGothic" charset="0"/>
              </a:rPr>
              <a:t>k</a:t>
            </a:r>
            <a:r>
              <a:rPr lang="en-US" sz="2400" dirty="0">
                <a:latin typeface="Tahoma" charset="0"/>
                <a:ea typeface="MS PGothic" charset="0"/>
              </a:rPr>
              <a:t> | + (1 – p</a:t>
            </a:r>
            <a:r>
              <a:rPr lang="en-US" sz="2400" baseline="-25000" dirty="0">
                <a:latin typeface="Tahoma" charset="0"/>
                <a:ea typeface="MS PGothic" charset="0"/>
              </a:rPr>
              <a:t>k</a:t>
            </a:r>
            <a:r>
              <a:rPr lang="en-US" sz="2400" dirty="0">
                <a:latin typeface="Tahoma" charset="0"/>
                <a:ea typeface="MS PGothic" charset="0"/>
              </a:rPr>
              <a:t>)|0 – </a:t>
            </a:r>
            <a:r>
              <a:rPr lang="en-US" sz="2400" dirty="0" err="1">
                <a:latin typeface="Tahoma" charset="0"/>
                <a:ea typeface="MS PGothic" charset="0"/>
              </a:rPr>
              <a:t>r</a:t>
            </a:r>
            <a:r>
              <a:rPr lang="en-US" sz="2400" baseline="-25000" dirty="0" err="1">
                <a:latin typeface="Tahoma" charset="0"/>
                <a:ea typeface="MS PGothic" charset="0"/>
              </a:rPr>
              <a:t>k</a:t>
            </a:r>
            <a:r>
              <a:rPr lang="en-US" sz="2400" dirty="0">
                <a:latin typeface="Tahoma" charset="0"/>
                <a:ea typeface="MS PGothic" charset="0"/>
              </a:rPr>
              <a:t>|</a:t>
            </a:r>
            <a:endParaRPr lang="en-US" sz="2400" baseline="-25000" dirty="0">
              <a:latin typeface="Tahoma" charset="0"/>
              <a:ea typeface="MS PGothic" charset="0"/>
            </a:endParaRPr>
          </a:p>
          <a:p>
            <a:pPr marL="0" indent="0" eaLnBrk="1" hangingPunct="1">
              <a:buNone/>
            </a:pPr>
            <a:r>
              <a:rPr lang="en-US" sz="2400" dirty="0">
                <a:latin typeface="Tahoma" charset="0"/>
                <a:ea typeface="MS PGothic" charset="0"/>
              </a:rPr>
              <a:t>Brier Score = p</a:t>
            </a:r>
            <a:r>
              <a:rPr lang="en-US" sz="2400" baseline="-25000" dirty="0">
                <a:latin typeface="Tahoma" charset="0"/>
                <a:ea typeface="MS PGothic" charset="0"/>
              </a:rPr>
              <a:t>k</a:t>
            </a:r>
            <a:r>
              <a:rPr lang="en-US" sz="2400" dirty="0">
                <a:latin typeface="Tahoma" charset="0"/>
                <a:ea typeface="MS PGothic" charset="0"/>
              </a:rPr>
              <a:t>(1 - </a:t>
            </a:r>
            <a:r>
              <a:rPr lang="en-US" sz="2400" dirty="0" err="1">
                <a:latin typeface="Tahoma" charset="0"/>
                <a:ea typeface="MS PGothic" charset="0"/>
              </a:rPr>
              <a:t>r</a:t>
            </a:r>
            <a:r>
              <a:rPr lang="en-US" sz="2400" baseline="-25000" dirty="0" err="1">
                <a:latin typeface="Tahoma" charset="0"/>
                <a:ea typeface="MS PGothic" charset="0"/>
              </a:rPr>
              <a:t>k</a:t>
            </a:r>
            <a:r>
              <a:rPr lang="en-US" sz="2400" dirty="0">
                <a:latin typeface="Tahoma" charset="0"/>
                <a:ea typeface="MS PGothic" charset="0"/>
              </a:rPr>
              <a:t> )</a:t>
            </a:r>
            <a:r>
              <a:rPr lang="en-US" sz="2400" baseline="30000" dirty="0">
                <a:latin typeface="Tahoma" charset="0"/>
                <a:ea typeface="MS PGothic" charset="0"/>
              </a:rPr>
              <a:t>2</a:t>
            </a:r>
            <a:r>
              <a:rPr lang="en-US" sz="2400" dirty="0">
                <a:latin typeface="Tahoma" charset="0"/>
                <a:ea typeface="MS PGothic" charset="0"/>
              </a:rPr>
              <a:t> + (1 – p</a:t>
            </a:r>
            <a:r>
              <a:rPr lang="en-US" sz="2400" baseline="-25000" dirty="0">
                <a:latin typeface="Tahoma" charset="0"/>
                <a:ea typeface="MS PGothic" charset="0"/>
              </a:rPr>
              <a:t>k</a:t>
            </a:r>
            <a:r>
              <a:rPr lang="en-US" sz="2400" dirty="0">
                <a:latin typeface="Tahoma" charset="0"/>
                <a:ea typeface="MS PGothic" charset="0"/>
              </a:rPr>
              <a:t>) (0 – </a:t>
            </a:r>
            <a:r>
              <a:rPr lang="en-US" sz="2400" dirty="0" err="1">
                <a:latin typeface="Tahoma" charset="0"/>
                <a:ea typeface="MS PGothic" charset="0"/>
              </a:rPr>
              <a:t>r</a:t>
            </a:r>
            <a:r>
              <a:rPr lang="en-US" sz="2400" baseline="-25000" dirty="0" err="1">
                <a:latin typeface="Tahoma" charset="0"/>
                <a:ea typeface="MS PGothic" charset="0"/>
              </a:rPr>
              <a:t>k</a:t>
            </a:r>
            <a:r>
              <a:rPr lang="en-US" sz="2400" dirty="0">
                <a:latin typeface="Tahoma" charset="0"/>
                <a:ea typeface="MS PGothic" charset="0"/>
              </a:rPr>
              <a:t>)</a:t>
            </a:r>
            <a:r>
              <a:rPr lang="en-US" sz="2400" baseline="30000" dirty="0">
                <a:latin typeface="Tahoma" charset="0"/>
                <a:ea typeface="MS PGothic" charset="0"/>
              </a:rPr>
              <a:t>2</a:t>
            </a:r>
          </a:p>
          <a:p>
            <a:pPr marL="0" indent="0" eaLnBrk="1" hangingPunct="1">
              <a:buNone/>
            </a:pPr>
            <a:endParaRPr lang="en-US" sz="2400" dirty="0">
              <a:latin typeface="Tahoma" charset="0"/>
              <a:ea typeface="MS PGothic" charset="0"/>
            </a:endParaRPr>
          </a:p>
          <a:p>
            <a:pPr marL="0" indent="0" eaLnBrk="1" hangingPunct="1">
              <a:buNone/>
            </a:pPr>
            <a:endParaRPr lang="en-US" sz="2400" dirty="0">
              <a:latin typeface="Tahoma" charset="0"/>
              <a:ea typeface="MS PGothic" charset="0"/>
            </a:endParaRPr>
          </a:p>
          <a:p>
            <a:pPr marL="0" indent="0" eaLnBrk="1" hangingPunct="1">
              <a:buNone/>
            </a:pPr>
            <a:endParaRPr lang="en-US" sz="2400" dirty="0">
              <a:latin typeface="Tahoma" charset="0"/>
              <a:ea typeface="MS PGothic" charset="0"/>
            </a:endParaRPr>
          </a:p>
        </p:txBody>
      </p:sp>
      <p:sp>
        <p:nvSpPr>
          <p:cNvPr id="166914" name="Rectangle 3"/>
          <p:cNvSpPr>
            <a:spLocks noGrp="1" noChangeArrowheads="1"/>
          </p:cNvSpPr>
          <p:nvPr>
            <p:ph type="title" idx="4294967295"/>
          </p:nvPr>
        </p:nvSpPr>
        <p:spPr>
          <a:xfrm>
            <a:off x="1143000" y="381000"/>
            <a:ext cx="6858000" cy="1143000"/>
          </a:xfrm>
        </p:spPr>
        <p:txBody>
          <a:bodyPr/>
          <a:lstStyle/>
          <a:p>
            <a:pPr eaLnBrk="1" hangingPunct="1"/>
            <a:r>
              <a:rPr lang="en-US" sz="3200" dirty="0">
                <a:latin typeface="Tahoma" charset="0"/>
                <a:ea typeface="MS PGothic" charset="0"/>
              </a:rPr>
              <a:t>Calibration Metrics: Bias, MAE, Brier Score  -- Based on risk groups</a:t>
            </a:r>
          </a:p>
        </p:txBody>
      </p:sp>
      <p:sp>
        <p:nvSpPr>
          <p:cNvPr id="166916"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B7D96DA-807B-1F45-9F7F-25F4EAF3745C}" type="slidenum">
              <a:rPr lang="en-US" sz="1400"/>
              <a:pPr/>
              <a:t>5</a:t>
            </a:fld>
            <a:endParaRPr lang="en-US" sz="1400"/>
          </a:p>
        </p:txBody>
      </p:sp>
    </p:spTree>
    <p:extLst>
      <p:ext uri="{BB962C8B-B14F-4D97-AF65-F5344CB8AC3E}">
        <p14:creationId xmlns:p14="http://schemas.microsoft.com/office/powerpoint/2010/main" val="4203531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Classification Tree</a:t>
            </a:r>
            <a:br>
              <a:rPr lang="en-US" dirty="0"/>
            </a:br>
            <a:r>
              <a:rPr lang="en-US" dirty="0"/>
              <a:t>Examine Nasal Bone First</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50</a:t>
            </a:fld>
            <a:endParaRPr lang="en-US"/>
          </a:p>
        </p:txBody>
      </p:sp>
      <p:pic>
        <p:nvPicPr>
          <p:cNvPr id="5" name="Picture 4">
            <a:extLst>
              <a:ext uri="{FF2B5EF4-FFF2-40B4-BE49-F238E27FC236}">
                <a16:creationId xmlns:a16="http://schemas.microsoft.com/office/drawing/2014/main" id="{65C50CD3-E3BE-D145-812C-44EC6A4B65B0}"/>
              </a:ext>
            </a:extLst>
          </p:cNvPr>
          <p:cNvPicPr/>
          <p:nvPr/>
        </p:nvPicPr>
        <p:blipFill>
          <a:blip r:embed="rId3"/>
          <a:stretch>
            <a:fillRect/>
          </a:stretch>
        </p:blipFill>
        <p:spPr>
          <a:xfrm>
            <a:off x="-76200" y="1905000"/>
            <a:ext cx="9220200" cy="3429000"/>
          </a:xfrm>
          <a:prstGeom prst="rect">
            <a:avLst/>
          </a:prstGeom>
        </p:spPr>
      </p:pic>
    </p:spTree>
    <p:extLst>
      <p:ext uri="{BB962C8B-B14F-4D97-AF65-F5344CB8AC3E}">
        <p14:creationId xmlns:p14="http://schemas.microsoft.com/office/powerpoint/2010/main" val="1490191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a:latin typeface="Tahoma" charset="0"/>
                <a:ea typeface="ＭＳ Ｐゴシック" charset="0"/>
              </a:rPr>
              <a:t>Do Nasal Bone Exam First</a:t>
            </a:r>
          </a:p>
        </p:txBody>
      </p:sp>
      <p:sp>
        <p:nvSpPr>
          <p:cNvPr id="99330" name="Rectangle 3"/>
          <p:cNvSpPr>
            <a:spLocks noGrp="1" noChangeArrowheads="1"/>
          </p:cNvSpPr>
          <p:nvPr>
            <p:ph type="body" idx="1"/>
          </p:nvPr>
        </p:nvSpPr>
        <p:spPr/>
        <p:txBody>
          <a:bodyPr/>
          <a:lstStyle/>
          <a:p>
            <a:pPr eaLnBrk="1" hangingPunct="1"/>
            <a:r>
              <a:rPr lang="en-US" dirty="0">
                <a:latin typeface="Tahoma" charset="0"/>
                <a:ea typeface="ＭＳ Ｐゴシック" charset="0"/>
              </a:rPr>
              <a:t>NBA+ (TP = 229, FP = 129)</a:t>
            </a:r>
          </a:p>
          <a:p>
            <a:pPr eaLnBrk="1" hangingPunct="1"/>
            <a:r>
              <a:rPr lang="en-US" dirty="0">
                <a:latin typeface="Tahoma" charset="0"/>
                <a:ea typeface="ＭＳ Ｐゴシック" charset="0"/>
              </a:rPr>
              <a:t>NT+ (TP = 212, FP = 478)</a:t>
            </a:r>
          </a:p>
          <a:p>
            <a:pPr eaLnBrk="1" hangingPunct="1"/>
            <a:r>
              <a:rPr lang="en-US" dirty="0">
                <a:latin typeface="Tahoma" charset="0"/>
                <a:ea typeface="ＭＳ Ｐゴシック" charset="0"/>
              </a:rPr>
              <a:t>Net Benefit = TP - (C/B)×FP  (all divided by N)</a:t>
            </a:r>
          </a:p>
          <a:p>
            <a:pPr eaLnBrk="1" hangingPunct="1"/>
            <a:r>
              <a:rPr lang="en-US" dirty="0">
                <a:latin typeface="Tahoma" charset="0"/>
                <a:ea typeface="ＭＳ Ｐゴシック" charset="0"/>
              </a:rPr>
              <a:t>Net Benefit of NBA+ always &gt; NT+</a:t>
            </a:r>
          </a:p>
          <a:p>
            <a:pPr marL="0" indent="0" eaLnBrk="1" hangingPunct="1">
              <a:buNone/>
            </a:pPr>
            <a:endParaRPr lang="en-US" dirty="0">
              <a:latin typeface="Tahoma" charset="0"/>
              <a:ea typeface="ＭＳ Ｐゴシック" charset="0"/>
            </a:endParaRPr>
          </a:p>
          <a:p>
            <a:pPr marL="0" indent="0" eaLnBrk="1" hangingPunct="1">
              <a:buNone/>
            </a:pPr>
            <a:r>
              <a:rPr lang="en-US" sz="2400" dirty="0">
                <a:latin typeface="Tahoma" charset="0"/>
                <a:ea typeface="ＭＳ Ｐゴシック" charset="0"/>
              </a:rPr>
              <a:t>But might be &lt; NB(Treat All) or &lt; 0 = NB(Treat None)</a:t>
            </a:r>
          </a:p>
          <a:p>
            <a:pPr marL="0" indent="0" eaLnBrk="1" hangingPunct="1">
              <a:buNone/>
            </a:pPr>
            <a:endParaRPr lang="en-US" dirty="0">
              <a:latin typeface="Tahoma" charset="0"/>
              <a:ea typeface="ＭＳ Ｐゴシック" charset="0"/>
            </a:endParaRPr>
          </a:p>
        </p:txBody>
      </p:sp>
      <p:sp>
        <p:nvSpPr>
          <p:cNvPr id="99331"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343D5C2-C01C-1E4D-8A22-C8A852A6BAB2}" type="slidenum">
              <a:rPr lang="en-US" sz="1400"/>
              <a:pPr/>
              <a:t>51</a:t>
            </a:fld>
            <a:endParaRPr lang="en-US" sz="1400"/>
          </a:p>
        </p:txBody>
      </p:sp>
    </p:spTree>
    <p:extLst>
      <p:ext uri="{BB962C8B-B14F-4D97-AF65-F5344CB8AC3E}">
        <p14:creationId xmlns:p14="http://schemas.microsoft.com/office/powerpoint/2010/main" val="2222234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7568F3-F58D-DD40-AD26-B1DEA84F05BE}"/>
              </a:ext>
            </a:extLst>
          </p:cNvPr>
          <p:cNvSpPr>
            <a:spLocks noGrp="1"/>
          </p:cNvSpPr>
          <p:nvPr>
            <p:ph type="sldNum" sz="quarter" idx="12"/>
          </p:nvPr>
        </p:nvSpPr>
        <p:spPr/>
        <p:txBody>
          <a:bodyPr/>
          <a:lstStyle/>
          <a:p>
            <a:pPr>
              <a:defRPr/>
            </a:pPr>
            <a:fld id="{5658D01E-B3B9-A143-8F8C-1F8AEAD31DC2}" type="slidenum">
              <a:rPr lang="en-US" smtClean="0"/>
              <a:pPr>
                <a:defRPr/>
              </a:pPr>
              <a:t>52</a:t>
            </a:fld>
            <a:endParaRPr lang="en-US"/>
          </a:p>
        </p:txBody>
      </p:sp>
      <p:graphicFrame>
        <p:nvGraphicFramePr>
          <p:cNvPr id="4" name="Chart 3">
            <a:extLst>
              <a:ext uri="{FF2B5EF4-FFF2-40B4-BE49-F238E27FC236}">
                <a16:creationId xmlns:a16="http://schemas.microsoft.com/office/drawing/2014/main" id="{C062DBFA-B9A6-CD47-B308-DF024393B538}"/>
              </a:ext>
            </a:extLst>
          </p:cNvPr>
          <p:cNvGraphicFramePr>
            <a:graphicFrameLocks/>
          </p:cNvGraphicFramePr>
          <p:nvPr>
            <p:extLst>
              <p:ext uri="{D42A27DB-BD31-4B8C-83A1-F6EECF244321}">
                <p14:modId xmlns:p14="http://schemas.microsoft.com/office/powerpoint/2010/main" val="1753034136"/>
              </p:ext>
            </p:extLst>
          </p:nvPr>
        </p:nvGraphicFramePr>
        <p:xfrm>
          <a:off x="685800" y="304800"/>
          <a:ext cx="7924800" cy="59388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54510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a:latin typeface="Tahoma" charset="0"/>
                <a:ea typeface="ＭＳ Ｐゴシック" charset="0"/>
              </a:rPr>
              <a:t>Do Nasal Bone Exam First</a:t>
            </a:r>
          </a:p>
        </p:txBody>
      </p:sp>
      <p:sp>
        <p:nvSpPr>
          <p:cNvPr id="99330" name="Rectangle 3"/>
          <p:cNvSpPr>
            <a:spLocks noGrp="1" noChangeArrowheads="1"/>
          </p:cNvSpPr>
          <p:nvPr>
            <p:ph type="body" idx="1"/>
          </p:nvPr>
        </p:nvSpPr>
        <p:spPr/>
        <p:txBody>
          <a:bodyPr/>
          <a:lstStyle/>
          <a:p>
            <a:pPr eaLnBrk="1" hangingPunct="1"/>
            <a:r>
              <a:rPr lang="en-US" dirty="0">
                <a:latin typeface="Tahoma" charset="0"/>
                <a:ea typeface="ＭＳ Ｐゴシック" charset="0"/>
              </a:rPr>
              <a:t>Better separates Trisomy 21 from chromosomally normal fetuses</a:t>
            </a:r>
          </a:p>
          <a:p>
            <a:pPr eaLnBrk="1" hangingPunct="1"/>
            <a:r>
              <a:rPr lang="en-US" dirty="0">
                <a:latin typeface="Tahoma" charset="0"/>
                <a:ea typeface="ＭＳ Ｐゴシック" charset="0"/>
              </a:rPr>
              <a:t>If your threshold for CVS is between 11% and 43%, you can stop after the nasal bone exam</a:t>
            </a:r>
          </a:p>
          <a:p>
            <a:pPr eaLnBrk="1" hangingPunct="1"/>
            <a:r>
              <a:rPr lang="en-US" dirty="0">
                <a:latin typeface="Tahoma" charset="0"/>
                <a:ea typeface="ＭＳ Ｐゴシック" charset="0"/>
              </a:rPr>
              <a:t>If your threshold is between 1% and 11%, you should do the NT exam only if NBA is negative.</a:t>
            </a:r>
          </a:p>
          <a:p>
            <a:pPr marL="0" indent="0" eaLnBrk="1" hangingPunct="1">
              <a:buNone/>
            </a:pPr>
            <a:endParaRPr lang="en-US" dirty="0">
              <a:latin typeface="Tahoma" charset="0"/>
              <a:ea typeface="ＭＳ Ｐゴシック" charset="0"/>
            </a:endParaRPr>
          </a:p>
        </p:txBody>
      </p:sp>
      <p:sp>
        <p:nvSpPr>
          <p:cNvPr id="99331"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343D5C2-C01C-1E4D-8A22-C8A852A6BAB2}" type="slidenum">
              <a:rPr lang="en-US" sz="1400"/>
              <a:pPr/>
              <a:t>53</a:t>
            </a:fld>
            <a:endParaRPr lang="en-US" sz="1400"/>
          </a:p>
        </p:txBody>
      </p:sp>
    </p:spTree>
    <p:extLst>
      <p:ext uri="{BB962C8B-B14F-4D97-AF65-F5344CB8AC3E}">
        <p14:creationId xmlns:p14="http://schemas.microsoft.com/office/powerpoint/2010/main" val="1545285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Classification Tree</a:t>
            </a:r>
            <a:br>
              <a:rPr lang="en-US" sz="3600" dirty="0"/>
            </a:br>
            <a:r>
              <a:rPr lang="en-US" sz="3600" dirty="0"/>
              <a:t>Examine Nasal Bone First</a:t>
            </a:r>
            <a:br>
              <a:rPr lang="en-US" sz="3600" dirty="0"/>
            </a:br>
            <a:r>
              <a:rPr lang="en-US" sz="3600" dirty="0"/>
              <a:t>CVS (1% &lt; </a:t>
            </a:r>
            <a:r>
              <a:rPr lang="en-US" sz="3600" dirty="0" err="1"/>
              <a:t>Ptt</a:t>
            </a:r>
            <a:r>
              <a:rPr lang="en-US" sz="3600" dirty="0"/>
              <a:t> &lt; 11%)</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54</a:t>
            </a:fld>
            <a:endParaRPr lang="en-US"/>
          </a:p>
        </p:txBody>
      </p:sp>
      <p:pic>
        <p:nvPicPr>
          <p:cNvPr id="6" name="Picture 5">
            <a:extLst>
              <a:ext uri="{FF2B5EF4-FFF2-40B4-BE49-F238E27FC236}">
                <a16:creationId xmlns:a16="http://schemas.microsoft.com/office/drawing/2014/main" id="{8E4C8506-7452-44A5-A165-2CE07FC3E0A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240" y="1944786"/>
            <a:ext cx="9144000" cy="4343400"/>
          </a:xfrm>
          <a:prstGeom prst="rect">
            <a:avLst/>
          </a:prstGeom>
          <a:noFill/>
          <a:ln>
            <a:noFill/>
          </a:ln>
        </p:spPr>
      </p:pic>
    </p:spTree>
    <p:extLst>
      <p:ext uri="{BB962C8B-B14F-4D97-AF65-F5344CB8AC3E}">
        <p14:creationId xmlns:p14="http://schemas.microsoft.com/office/powerpoint/2010/main" val="3257522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pPr eaLnBrk="1" hangingPunct="1"/>
            <a:r>
              <a:rPr lang="en-US" dirty="0">
                <a:latin typeface="Tahoma" charset="0"/>
                <a:ea typeface="ＭＳ Ｐゴシック" charset="0"/>
              </a:rPr>
              <a:t>Classification Trees</a:t>
            </a:r>
          </a:p>
        </p:txBody>
      </p:sp>
      <p:sp>
        <p:nvSpPr>
          <p:cNvPr id="105474" name="Rectangle 3"/>
          <p:cNvSpPr>
            <a:spLocks noGrp="1" noChangeArrowheads="1"/>
          </p:cNvSpPr>
          <p:nvPr>
            <p:ph type="body" idx="1"/>
          </p:nvPr>
        </p:nvSpPr>
        <p:spPr>
          <a:xfrm>
            <a:off x="1219200" y="2017713"/>
            <a:ext cx="7735888" cy="3849687"/>
          </a:xfrm>
        </p:spPr>
        <p:txBody>
          <a:bodyPr/>
          <a:lstStyle/>
          <a:p>
            <a:pPr eaLnBrk="1" hangingPunct="1">
              <a:lnSpc>
                <a:spcPct val="90000"/>
              </a:lnSpc>
            </a:pPr>
            <a:r>
              <a:rPr lang="en-US" dirty="0">
                <a:latin typeface="Tahoma" charset="0"/>
                <a:ea typeface="ＭＳ Ｐゴシック" charset="0"/>
              </a:rPr>
              <a:t>May not deal well with continuous test results*</a:t>
            </a:r>
          </a:p>
          <a:p>
            <a:pPr eaLnBrk="1" hangingPunct="1">
              <a:lnSpc>
                <a:spcPct val="90000"/>
              </a:lnSpc>
            </a:pPr>
            <a:r>
              <a:rPr lang="en-US" dirty="0">
                <a:latin typeface="Tahoma" charset="0"/>
                <a:ea typeface="ＭＳ Ｐゴシック" charset="0"/>
              </a:rPr>
              <a:t>Results in rules or algorithms, i.e. trees, not scores or formulas</a:t>
            </a:r>
          </a:p>
          <a:p>
            <a:pPr eaLnBrk="1" hangingPunct="1">
              <a:lnSpc>
                <a:spcPct val="90000"/>
              </a:lnSpc>
            </a:pPr>
            <a:r>
              <a:rPr lang="en-US" dirty="0">
                <a:latin typeface="Tahoma" charset="0"/>
                <a:ea typeface="ＭＳ Ｐゴシック" charset="0"/>
              </a:rPr>
              <a:t>Evaluation with calibration plots, ROC curves, net benefit calculations, and decision curves more difficult</a:t>
            </a:r>
          </a:p>
          <a:p>
            <a:pPr eaLnBrk="1" hangingPunct="1">
              <a:lnSpc>
                <a:spcPct val="90000"/>
              </a:lnSpc>
            </a:pPr>
            <a:endParaRPr lang="en-US"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r>
              <a:rPr lang="en-US" sz="1800" dirty="0">
                <a:latin typeface="Tahoma" charset="0"/>
                <a:ea typeface="ＭＳ Ｐゴシック" charset="0"/>
              </a:rPr>
              <a:t>*when there is a monotonic relationship between the test result and the probability of disease</a:t>
            </a:r>
          </a:p>
        </p:txBody>
      </p:sp>
      <p:sp>
        <p:nvSpPr>
          <p:cNvPr id="10547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8CF744AA-B0D8-2547-BECA-9B475884EF72}" type="slidenum">
              <a:rPr lang="en-US" sz="1400"/>
              <a:pPr/>
              <a:t>55</a:t>
            </a:fld>
            <a:endParaRPr lang="en-US" sz="1400"/>
          </a:p>
        </p:txBody>
      </p:sp>
      <p:sp>
        <p:nvSpPr>
          <p:cNvPr id="2" name="TextBox 1"/>
          <p:cNvSpPr txBox="1"/>
          <p:nvPr/>
        </p:nvSpPr>
        <p:spPr>
          <a:xfrm>
            <a:off x="533498" y="5710456"/>
            <a:ext cx="6477000" cy="830997"/>
          </a:xfrm>
          <a:prstGeom prst="rect">
            <a:avLst/>
          </a:prstGeom>
          <a:noFill/>
        </p:spPr>
        <p:txBody>
          <a:bodyPr wrap="square" rtlCol="0">
            <a:spAutoFit/>
          </a:bodyPr>
          <a:lstStyle/>
          <a:p>
            <a:r>
              <a:rPr lang="en-US" sz="2400" dirty="0"/>
              <a:t>*that have a monotonic relationship with the risk of the outcome.</a:t>
            </a:r>
          </a:p>
        </p:txBody>
      </p:sp>
    </p:spTree>
    <p:extLst>
      <p:ext uri="{BB962C8B-B14F-4D97-AF65-F5344CB8AC3E}">
        <p14:creationId xmlns:p14="http://schemas.microsoft.com/office/powerpoint/2010/main" val="18296594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pPr eaLnBrk="1" hangingPunct="1"/>
            <a:r>
              <a:rPr lang="en-US" dirty="0">
                <a:latin typeface="Tahoma" charset="0"/>
                <a:ea typeface="ＭＳ Ｐゴシック" charset="0"/>
              </a:rPr>
              <a:t>Random Forests</a:t>
            </a:r>
          </a:p>
        </p:txBody>
      </p:sp>
      <p:sp>
        <p:nvSpPr>
          <p:cNvPr id="105474" name="Rectangle 3"/>
          <p:cNvSpPr>
            <a:spLocks noGrp="1" noChangeArrowheads="1"/>
          </p:cNvSpPr>
          <p:nvPr>
            <p:ph type="body" idx="1"/>
          </p:nvPr>
        </p:nvSpPr>
        <p:spPr>
          <a:xfrm>
            <a:off x="1219200" y="2017713"/>
            <a:ext cx="7735888" cy="3849687"/>
          </a:xfrm>
        </p:spPr>
        <p:txBody>
          <a:bodyPr/>
          <a:lstStyle/>
          <a:p>
            <a:pPr eaLnBrk="1" hangingPunct="1">
              <a:lnSpc>
                <a:spcPct val="90000"/>
              </a:lnSpc>
            </a:pPr>
            <a:r>
              <a:rPr lang="en-US">
                <a:latin typeface="Tahoma" charset="0"/>
                <a:ea typeface="ＭＳ Ｐゴシック" charset="0"/>
              </a:rPr>
              <a:t>Create </a:t>
            </a:r>
            <a:r>
              <a:rPr lang="en-US" dirty="0">
                <a:latin typeface="Tahoma" charset="0"/>
                <a:ea typeface="ＭＳ Ｐゴシック" charset="0"/>
              </a:rPr>
              <a:t>of 1000s of </a:t>
            </a:r>
            <a:r>
              <a:rPr lang="en-US">
                <a:latin typeface="Tahoma" charset="0"/>
                <a:ea typeface="ＭＳ Ｐゴシック" charset="0"/>
              </a:rPr>
              <a:t>classification trees and average </a:t>
            </a:r>
            <a:r>
              <a:rPr lang="en-US" dirty="0">
                <a:latin typeface="Tahoma" charset="0"/>
                <a:ea typeface="ＭＳ Ｐゴシック" charset="0"/>
              </a:rPr>
              <a:t>the results</a:t>
            </a:r>
          </a:p>
          <a:p>
            <a:pPr eaLnBrk="1" hangingPunct="1">
              <a:lnSpc>
                <a:spcPct val="90000"/>
              </a:lnSpc>
            </a:pPr>
            <a:r>
              <a:rPr lang="en-US" dirty="0">
                <a:latin typeface="Tahoma" charset="0"/>
                <a:ea typeface="ＭＳ Ｐゴシック" charset="0"/>
              </a:rPr>
              <a:t>Bootstrap resampling of records</a:t>
            </a:r>
          </a:p>
          <a:p>
            <a:pPr eaLnBrk="1" hangingPunct="1">
              <a:lnSpc>
                <a:spcPct val="90000"/>
              </a:lnSpc>
            </a:pPr>
            <a:r>
              <a:rPr lang="en-US" dirty="0">
                <a:latin typeface="Tahoma" charset="0"/>
                <a:ea typeface="ＭＳ Ｐゴシック" charset="0"/>
              </a:rPr>
              <a:t>Random selection of candidate splitting variables</a:t>
            </a:r>
          </a:p>
          <a:p>
            <a:pPr eaLnBrk="1" hangingPunct="1">
              <a:lnSpc>
                <a:spcPct val="90000"/>
              </a:lnSpc>
            </a:pPr>
            <a:r>
              <a:rPr lang="en-US" dirty="0">
                <a:latin typeface="Tahoma" charset="0"/>
                <a:ea typeface="ＭＳ Ｐゴシック" charset="0"/>
              </a:rPr>
              <a:t>Black Box: Risk estimate with no explanation what went into it</a:t>
            </a:r>
          </a:p>
          <a:p>
            <a:pPr eaLnBrk="1" hangingPunct="1">
              <a:lnSpc>
                <a:spcPct val="90000"/>
              </a:lnSpc>
            </a:pPr>
            <a:r>
              <a:rPr lang="en-US" dirty="0">
                <a:latin typeface="Tahoma" charset="0"/>
                <a:ea typeface="ＭＳ Ｐゴシック" charset="0"/>
              </a:rPr>
              <a:t>Surprisingly accurate risk predictions</a:t>
            </a:r>
          </a:p>
          <a:p>
            <a:pPr eaLnBrk="1" hangingPunct="1">
              <a:lnSpc>
                <a:spcPct val="90000"/>
              </a:lnSpc>
            </a:pPr>
            <a:endParaRPr lang="en-US"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endParaRPr lang="en-US" sz="1800" dirty="0">
              <a:latin typeface="Tahoma" charset="0"/>
              <a:ea typeface="ＭＳ Ｐゴシック" charset="0"/>
            </a:endParaRPr>
          </a:p>
          <a:p>
            <a:pPr eaLnBrk="1" hangingPunct="1">
              <a:lnSpc>
                <a:spcPct val="90000"/>
              </a:lnSpc>
              <a:buFont typeface="Wingdings" charset="0"/>
              <a:buNone/>
            </a:pPr>
            <a:r>
              <a:rPr lang="en-US" sz="1800" dirty="0">
                <a:latin typeface="Tahoma" charset="0"/>
                <a:ea typeface="ＭＳ Ｐゴシック" charset="0"/>
              </a:rPr>
              <a:t>*when there is a monotonic relationship between the test result and the probability of disease</a:t>
            </a:r>
          </a:p>
        </p:txBody>
      </p:sp>
      <p:sp>
        <p:nvSpPr>
          <p:cNvPr id="10547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8CF744AA-B0D8-2547-BECA-9B475884EF72}" type="slidenum">
              <a:rPr lang="en-US" sz="1400"/>
              <a:pPr/>
              <a:t>56</a:t>
            </a:fld>
            <a:endParaRPr lang="en-US" sz="1400"/>
          </a:p>
        </p:txBody>
      </p:sp>
    </p:spTree>
    <p:extLst>
      <p:ext uri="{BB962C8B-B14F-4D97-AF65-F5344CB8AC3E}">
        <p14:creationId xmlns:p14="http://schemas.microsoft.com/office/powerpoint/2010/main" val="22621963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pPr eaLnBrk="1" hangingPunct="1"/>
            <a:r>
              <a:rPr lang="en-US">
                <a:latin typeface="Tahoma" charset="0"/>
                <a:ea typeface="ＭＳ Ｐゴシック" charset="0"/>
              </a:rPr>
              <a:t>Logistic Regression</a:t>
            </a:r>
          </a:p>
        </p:txBody>
      </p:sp>
      <p:sp>
        <p:nvSpPr>
          <p:cNvPr id="107522" name="Rectangle 3"/>
          <p:cNvSpPr>
            <a:spLocks noGrp="1" noChangeArrowheads="1"/>
          </p:cNvSpPr>
          <p:nvPr>
            <p:ph type="body" idx="1"/>
          </p:nvPr>
        </p:nvSpPr>
        <p:spPr/>
        <p:txBody>
          <a:bodyPr/>
          <a:lstStyle/>
          <a:p>
            <a:pPr eaLnBrk="1" hangingPunct="1">
              <a:buFont typeface="Wingdings" charset="0"/>
              <a:buNone/>
            </a:pPr>
            <a:r>
              <a:rPr lang="en-US" sz="2400" dirty="0" err="1">
                <a:latin typeface="Tahoma" charset="0"/>
                <a:ea typeface="ＭＳ Ｐゴシック" charset="0"/>
              </a:rPr>
              <a:t>ln</a:t>
            </a:r>
            <a:r>
              <a:rPr lang="en-US" sz="2400" dirty="0">
                <a:latin typeface="Tahoma" charset="0"/>
                <a:ea typeface="ＭＳ Ｐゴシック" charset="0"/>
              </a:rPr>
              <a:t>(Odds(D+)) = </a:t>
            </a:r>
          </a:p>
          <a:p>
            <a:pPr eaLnBrk="1" hangingPunct="1">
              <a:buFont typeface="Wingdings" charset="0"/>
              <a:buNone/>
            </a:pPr>
            <a:r>
              <a:rPr lang="en-US" sz="2400" dirty="0">
                <a:latin typeface="Tahoma" charset="0"/>
                <a:ea typeface="ＭＳ Ｐゴシック" charset="0"/>
              </a:rPr>
              <a:t>a + </a:t>
            </a:r>
            <a:r>
              <a:rPr lang="en-US" sz="2400" dirty="0" err="1">
                <a:latin typeface="Tahoma" charset="0"/>
                <a:ea typeface="ＭＳ Ｐゴシック" charset="0"/>
              </a:rPr>
              <a:t>b</a:t>
            </a:r>
            <a:r>
              <a:rPr lang="en-US" sz="2400" baseline="-25000" dirty="0" err="1">
                <a:latin typeface="Tahoma" charset="0"/>
                <a:ea typeface="ＭＳ Ｐゴシック" charset="0"/>
              </a:rPr>
              <a:t>NT</a:t>
            </a:r>
            <a:r>
              <a:rPr lang="en-US" sz="2400" dirty="0" err="1">
                <a:latin typeface="Tahoma" charset="0"/>
                <a:ea typeface="ＭＳ Ｐゴシック" charset="0"/>
              </a:rPr>
              <a:t>NT</a:t>
            </a:r>
            <a:r>
              <a:rPr lang="en-US" sz="2400" dirty="0">
                <a:latin typeface="Tahoma" charset="0"/>
                <a:ea typeface="ＭＳ Ｐゴシック" charset="0"/>
              </a:rPr>
              <a:t>+ </a:t>
            </a:r>
            <a:r>
              <a:rPr lang="en-US" sz="2400" dirty="0" err="1">
                <a:latin typeface="Tahoma" charset="0"/>
                <a:ea typeface="ＭＳ Ｐゴシック" charset="0"/>
              </a:rPr>
              <a:t>b</a:t>
            </a:r>
            <a:r>
              <a:rPr lang="en-US" sz="2400" baseline="-25000" dirty="0" err="1">
                <a:latin typeface="Tahoma" charset="0"/>
                <a:ea typeface="ＭＳ Ｐゴシック" charset="0"/>
              </a:rPr>
              <a:t>NBA</a:t>
            </a:r>
            <a:r>
              <a:rPr lang="en-US" sz="2400" dirty="0" err="1">
                <a:latin typeface="Tahoma" charset="0"/>
                <a:ea typeface="ＭＳ Ｐゴシック" charset="0"/>
              </a:rPr>
              <a:t>NBA</a:t>
            </a:r>
            <a:r>
              <a:rPr lang="en-US" sz="2400" dirty="0">
                <a:latin typeface="Tahoma" charset="0"/>
                <a:ea typeface="ＭＳ Ｐゴシック" charset="0"/>
              </a:rPr>
              <a:t> + </a:t>
            </a:r>
            <a:r>
              <a:rPr lang="en-US" sz="2400" dirty="0" err="1">
                <a:latin typeface="Tahoma" charset="0"/>
                <a:ea typeface="ＭＳ Ｐゴシック" charset="0"/>
              </a:rPr>
              <a:t>b</a:t>
            </a:r>
            <a:r>
              <a:rPr lang="en-US" sz="2400" baseline="-25000" dirty="0" err="1">
                <a:latin typeface="Tahoma" charset="0"/>
                <a:ea typeface="ＭＳ Ｐゴシック" charset="0"/>
              </a:rPr>
              <a:t>interact</a:t>
            </a:r>
            <a:r>
              <a:rPr lang="en-US" sz="2400" dirty="0">
                <a:latin typeface="Tahoma" charset="0"/>
                <a:ea typeface="ＭＳ Ｐゴシック" charset="0"/>
              </a:rPr>
              <a:t>(NT)(NBA)</a:t>
            </a:r>
          </a:p>
          <a:p>
            <a:pPr eaLnBrk="1" hangingPunct="1">
              <a:buFont typeface="Wingdings" charset="0"/>
              <a:buNone/>
            </a:pPr>
            <a:r>
              <a:rPr lang="en-US" sz="2400" dirty="0">
                <a:latin typeface="Tahoma" charset="0"/>
                <a:ea typeface="ＭＳ Ｐゴシック" charset="0"/>
              </a:rPr>
              <a:t>“+” = 1</a:t>
            </a:r>
          </a:p>
          <a:p>
            <a:pPr eaLnBrk="1" hangingPunct="1">
              <a:buFont typeface="Wingdings" charset="0"/>
              <a:buNone/>
            </a:pPr>
            <a:r>
              <a:rPr lang="en-US" sz="2400" dirty="0">
                <a:latin typeface="Tahoma" charset="0"/>
                <a:ea typeface="ＭＳ Ｐゴシック" charset="0"/>
              </a:rPr>
              <a:t>“-” = 0</a:t>
            </a:r>
          </a:p>
          <a:p>
            <a:pPr eaLnBrk="1" hangingPunct="1">
              <a:buFont typeface="Wingdings" charset="0"/>
              <a:buNone/>
            </a:pPr>
            <a:endParaRPr lang="en-US" dirty="0">
              <a:latin typeface="Tahoma" charset="0"/>
              <a:ea typeface="ＭＳ Ｐゴシック" charset="0"/>
            </a:endParaRPr>
          </a:p>
        </p:txBody>
      </p:sp>
      <p:sp>
        <p:nvSpPr>
          <p:cNvPr id="107523"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908A2CC-057D-FD46-9EBE-CF4D530330B2}" type="slidenum">
              <a:rPr lang="en-US" sz="1400"/>
              <a:pPr/>
              <a:t>57</a:t>
            </a:fld>
            <a:endParaRPr lang="en-US" sz="1400"/>
          </a:p>
        </p:txBody>
      </p:sp>
    </p:spTree>
    <p:extLst>
      <p:ext uri="{BB962C8B-B14F-4D97-AF65-F5344CB8AC3E}">
        <p14:creationId xmlns:p14="http://schemas.microsoft.com/office/powerpoint/2010/main" val="29879612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591C619-4778-438B-9046-FE855FDB2D05}"/>
              </a:ext>
            </a:extLst>
          </p:cNvPr>
          <p:cNvGraphicFramePr>
            <a:graphicFrameLocks noGrp="1"/>
          </p:cNvGraphicFramePr>
          <p:nvPr>
            <p:ph idx="1"/>
            <p:extLst>
              <p:ext uri="{D42A27DB-BD31-4B8C-83A1-F6EECF244321}">
                <p14:modId xmlns:p14="http://schemas.microsoft.com/office/powerpoint/2010/main" val="1947720507"/>
              </p:ext>
            </p:extLst>
          </p:nvPr>
        </p:nvGraphicFramePr>
        <p:xfrm>
          <a:off x="1524000" y="1917782"/>
          <a:ext cx="6553200" cy="4777740"/>
        </p:xfrm>
        <a:graphic>
          <a:graphicData uri="http://schemas.openxmlformats.org/drawingml/2006/table">
            <a:tbl>
              <a:tblPr>
                <a:tableStyleId>{5C22544A-7EE6-4342-B048-85BDC9FD1C3A}</a:tableStyleId>
              </a:tblPr>
              <a:tblGrid>
                <a:gridCol w="2184400">
                  <a:extLst>
                    <a:ext uri="{9D8B030D-6E8A-4147-A177-3AD203B41FA5}">
                      <a16:colId xmlns:a16="http://schemas.microsoft.com/office/drawing/2014/main" val="3523823655"/>
                    </a:ext>
                  </a:extLst>
                </a:gridCol>
                <a:gridCol w="2184400">
                  <a:extLst>
                    <a:ext uri="{9D8B030D-6E8A-4147-A177-3AD203B41FA5}">
                      <a16:colId xmlns:a16="http://schemas.microsoft.com/office/drawing/2014/main" val="2880667623"/>
                    </a:ext>
                  </a:extLst>
                </a:gridCol>
                <a:gridCol w="2184400">
                  <a:extLst>
                    <a:ext uri="{9D8B030D-6E8A-4147-A177-3AD203B41FA5}">
                      <a16:colId xmlns:a16="http://schemas.microsoft.com/office/drawing/2014/main" val="20002"/>
                    </a:ext>
                  </a:extLst>
                </a:gridCol>
              </a:tblGrid>
              <a:tr h="408709">
                <a:tc>
                  <a:txBody>
                    <a:bodyPr/>
                    <a:lstStyle/>
                    <a:p>
                      <a:pPr algn="ctr" fontAlgn="b"/>
                      <a:r>
                        <a:rPr lang="en-US" sz="2800" u="none" strike="noStrike" dirty="0">
                          <a:effectLst/>
                        </a:rPr>
                        <a:t>a</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Log(a)</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i="0" u="none" strike="noStrike" dirty="0">
                          <a:solidFill>
                            <a:srgbClr val="000000"/>
                          </a:solidFill>
                          <a:effectLst/>
                          <a:latin typeface="Calibri" panose="020F0502020204030204" pitchFamily="34" charset="0"/>
                        </a:rPr>
                        <a:t>Ln(a)</a:t>
                      </a:r>
                    </a:p>
                  </a:txBody>
                  <a:tcPr marL="7620" marR="7620" marT="7620" marB="0" anchor="b"/>
                </a:tc>
                <a:extLst>
                  <a:ext uri="{0D108BD9-81ED-4DB2-BD59-A6C34878D82A}">
                    <a16:rowId xmlns:a16="http://schemas.microsoft.com/office/drawing/2014/main" val="3495861787"/>
                  </a:ext>
                </a:extLst>
              </a:tr>
              <a:tr h="408709">
                <a:tc>
                  <a:txBody>
                    <a:bodyPr/>
                    <a:lstStyle/>
                    <a:p>
                      <a:pPr algn="r" fontAlgn="b"/>
                      <a:r>
                        <a:rPr lang="en-US" sz="2800" u="none" strike="noStrike" dirty="0">
                          <a:effectLst/>
                        </a:rPr>
                        <a:t>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val="2876636496"/>
                  </a:ext>
                </a:extLst>
              </a:tr>
              <a:tr h="408709">
                <a:tc>
                  <a:txBody>
                    <a:bodyPr/>
                    <a:lstStyle/>
                    <a:p>
                      <a:pPr algn="r" fontAlgn="b"/>
                      <a:r>
                        <a:rPr lang="en-US" sz="2800" u="none" strike="noStrike">
                          <a:effectLst/>
                        </a:rPr>
                        <a:t>2</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0.30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0.69</a:t>
                      </a:r>
                    </a:p>
                  </a:txBody>
                  <a:tcPr marL="7620" marR="7620" marT="7620" marB="0" anchor="b"/>
                </a:tc>
                <a:extLst>
                  <a:ext uri="{0D108BD9-81ED-4DB2-BD59-A6C34878D82A}">
                    <a16:rowId xmlns:a16="http://schemas.microsoft.com/office/drawing/2014/main" val="527852493"/>
                  </a:ext>
                </a:extLst>
              </a:tr>
              <a:tr h="408709">
                <a:tc>
                  <a:txBody>
                    <a:bodyPr/>
                    <a:lstStyle/>
                    <a:p>
                      <a:pPr algn="r" fontAlgn="b"/>
                      <a:r>
                        <a:rPr lang="en-US" sz="2800" u="none" strike="noStrike" dirty="0">
                          <a:effectLst/>
                        </a:rPr>
                        <a:t>3</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0.48*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1.10</a:t>
                      </a:r>
                    </a:p>
                  </a:txBody>
                  <a:tcPr marL="7620" marR="7620" marT="7620" marB="0" anchor="b"/>
                </a:tc>
                <a:extLst>
                  <a:ext uri="{0D108BD9-81ED-4DB2-BD59-A6C34878D82A}">
                    <a16:rowId xmlns:a16="http://schemas.microsoft.com/office/drawing/2014/main" val="1178797245"/>
                  </a:ext>
                </a:extLst>
              </a:tr>
              <a:tr h="408709">
                <a:tc>
                  <a:txBody>
                    <a:bodyPr/>
                    <a:lstStyle/>
                    <a:p>
                      <a:pPr algn="r" fontAlgn="b"/>
                      <a:r>
                        <a:rPr lang="en-US" sz="2800" u="none" strike="noStrike" dirty="0">
                          <a:effectLst/>
                        </a:rPr>
                        <a:t>4</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0.60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1.38</a:t>
                      </a:r>
                    </a:p>
                  </a:txBody>
                  <a:tcPr marL="7620" marR="7620" marT="7620" marB="0" anchor="b"/>
                </a:tc>
                <a:extLst>
                  <a:ext uri="{0D108BD9-81ED-4DB2-BD59-A6C34878D82A}">
                    <a16:rowId xmlns:a16="http://schemas.microsoft.com/office/drawing/2014/main" val="2324869809"/>
                  </a:ext>
                </a:extLst>
              </a:tr>
              <a:tr h="408709">
                <a:tc>
                  <a:txBody>
                    <a:bodyPr/>
                    <a:lstStyle/>
                    <a:p>
                      <a:pPr algn="r" fontAlgn="b"/>
                      <a:r>
                        <a:rPr lang="en-US" sz="2800" u="none" strike="noStrike">
                          <a:effectLst/>
                        </a:rPr>
                        <a:t>5</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0.70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1.61</a:t>
                      </a:r>
                    </a:p>
                  </a:txBody>
                  <a:tcPr marL="7620" marR="7620" marT="7620" marB="0" anchor="b"/>
                </a:tc>
                <a:extLst>
                  <a:ext uri="{0D108BD9-81ED-4DB2-BD59-A6C34878D82A}">
                    <a16:rowId xmlns:a16="http://schemas.microsoft.com/office/drawing/2014/main" val="1938007204"/>
                  </a:ext>
                </a:extLst>
              </a:tr>
              <a:tr h="408709">
                <a:tc>
                  <a:txBody>
                    <a:bodyPr/>
                    <a:lstStyle/>
                    <a:p>
                      <a:pPr algn="r" fontAlgn="b"/>
                      <a:r>
                        <a:rPr lang="en-US" sz="2800" u="none" strike="noStrike">
                          <a:effectLst/>
                        </a:rPr>
                        <a:t>6</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0.78*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1.79</a:t>
                      </a:r>
                    </a:p>
                  </a:txBody>
                  <a:tcPr marL="7620" marR="7620" marT="7620" marB="0" anchor="b"/>
                </a:tc>
                <a:extLst>
                  <a:ext uri="{0D108BD9-81ED-4DB2-BD59-A6C34878D82A}">
                    <a16:rowId xmlns:a16="http://schemas.microsoft.com/office/drawing/2014/main" val="1876592485"/>
                  </a:ext>
                </a:extLst>
              </a:tr>
              <a:tr h="408709">
                <a:tc>
                  <a:txBody>
                    <a:bodyPr/>
                    <a:lstStyle/>
                    <a:p>
                      <a:pPr algn="r" fontAlgn="b"/>
                      <a:r>
                        <a:rPr lang="en-US" sz="2800" u="none" strike="noStrike">
                          <a:effectLst/>
                        </a:rPr>
                        <a:t>7</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0.85</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1.96</a:t>
                      </a:r>
                    </a:p>
                  </a:txBody>
                  <a:tcPr marL="7620" marR="7620" marT="7620" marB="0" anchor="b"/>
                </a:tc>
                <a:extLst>
                  <a:ext uri="{0D108BD9-81ED-4DB2-BD59-A6C34878D82A}">
                    <a16:rowId xmlns:a16="http://schemas.microsoft.com/office/drawing/2014/main" val="15497123"/>
                  </a:ext>
                </a:extLst>
              </a:tr>
              <a:tr h="408709">
                <a:tc>
                  <a:txBody>
                    <a:bodyPr/>
                    <a:lstStyle/>
                    <a:p>
                      <a:pPr algn="r" fontAlgn="b"/>
                      <a:r>
                        <a:rPr lang="en-US" sz="2800" u="none" strike="noStrike">
                          <a:effectLst/>
                        </a:rPr>
                        <a:t>8</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0.90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2.07</a:t>
                      </a:r>
                    </a:p>
                  </a:txBody>
                  <a:tcPr marL="7620" marR="7620" marT="7620" marB="0" anchor="b"/>
                </a:tc>
                <a:extLst>
                  <a:ext uri="{0D108BD9-81ED-4DB2-BD59-A6C34878D82A}">
                    <a16:rowId xmlns:a16="http://schemas.microsoft.com/office/drawing/2014/main" val="2036677682"/>
                  </a:ext>
                </a:extLst>
              </a:tr>
              <a:tr h="408709">
                <a:tc>
                  <a:txBody>
                    <a:bodyPr/>
                    <a:lstStyle/>
                    <a:p>
                      <a:pPr algn="r" fontAlgn="b"/>
                      <a:r>
                        <a:rPr lang="en-US" sz="2800" u="none" strike="noStrike">
                          <a:effectLst/>
                        </a:rPr>
                        <a:t>9</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a:effectLst/>
                        </a:rPr>
                        <a:t>0.95</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2.19</a:t>
                      </a:r>
                    </a:p>
                  </a:txBody>
                  <a:tcPr marL="7620" marR="7620" marT="7620" marB="0" anchor="b"/>
                </a:tc>
                <a:extLst>
                  <a:ext uri="{0D108BD9-81ED-4DB2-BD59-A6C34878D82A}">
                    <a16:rowId xmlns:a16="http://schemas.microsoft.com/office/drawing/2014/main" val="1560191955"/>
                  </a:ext>
                </a:extLst>
              </a:tr>
              <a:tr h="408709">
                <a:tc>
                  <a:txBody>
                    <a:bodyPr/>
                    <a:lstStyle/>
                    <a:p>
                      <a:pPr algn="r" fontAlgn="b"/>
                      <a:r>
                        <a:rPr lang="en-US" sz="2800" u="none" strike="noStrike">
                          <a:effectLst/>
                        </a:rPr>
                        <a:t>10</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800" u="none" strike="noStrike" dirty="0">
                          <a:effectLst/>
                        </a:rPr>
                        <a:t>1.00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800" b="0" i="0" u="none" strike="noStrike" dirty="0">
                          <a:solidFill>
                            <a:srgbClr val="000000"/>
                          </a:solidFill>
                          <a:effectLst/>
                          <a:latin typeface="Calibri" panose="020F0502020204030204" pitchFamily="34" charset="0"/>
                        </a:rPr>
                        <a:t>2.3</a:t>
                      </a:r>
                    </a:p>
                  </a:txBody>
                  <a:tcPr marL="7620" marR="7620" marT="7620" marB="0" anchor="b"/>
                </a:tc>
                <a:extLst>
                  <a:ext uri="{0D108BD9-81ED-4DB2-BD59-A6C34878D82A}">
                    <a16:rowId xmlns:a16="http://schemas.microsoft.com/office/drawing/2014/main" val="98153571"/>
                  </a:ext>
                </a:extLst>
              </a:tr>
            </a:tbl>
          </a:graphicData>
        </a:graphic>
      </p:graphicFrame>
      <p:sp>
        <p:nvSpPr>
          <p:cNvPr id="4" name="Slide Number Placeholder 3">
            <a:extLst>
              <a:ext uri="{FF2B5EF4-FFF2-40B4-BE49-F238E27FC236}">
                <a16:creationId xmlns:a16="http://schemas.microsoft.com/office/drawing/2014/main" id="{362F71E6-35E2-4104-AB15-8120A97AA860}"/>
              </a:ext>
            </a:extLst>
          </p:cNvPr>
          <p:cNvSpPr>
            <a:spLocks noGrp="1"/>
          </p:cNvSpPr>
          <p:nvPr>
            <p:ph type="sldNum" sz="quarter" idx="12"/>
          </p:nvPr>
        </p:nvSpPr>
        <p:spPr/>
        <p:txBody>
          <a:bodyPr/>
          <a:lstStyle/>
          <a:p>
            <a:pPr>
              <a:defRPr/>
            </a:pPr>
            <a:fld id="{E70CF1B1-AA47-B34B-9B18-40744FAC0177}" type="slidenum">
              <a:rPr lang="en-US" smtClean="0"/>
              <a:pPr>
                <a:defRPr/>
              </a:pPr>
              <a:t>58</a:t>
            </a:fld>
            <a:endParaRPr lang="en-US"/>
          </a:p>
        </p:txBody>
      </p:sp>
      <p:sp>
        <p:nvSpPr>
          <p:cNvPr id="3" name="Rectangle 2"/>
          <p:cNvSpPr/>
          <p:nvPr/>
        </p:nvSpPr>
        <p:spPr>
          <a:xfrm>
            <a:off x="1905000" y="609600"/>
            <a:ext cx="5839609" cy="923330"/>
          </a:xfrm>
          <a:prstGeom prst="rect">
            <a:avLst/>
          </a:prstGeom>
        </p:spPr>
        <p:txBody>
          <a:bodyPr wrap="none">
            <a:spAutoFit/>
          </a:bodyPr>
          <a:lstStyle/>
          <a:p>
            <a:pPr marL="0" indent="0">
              <a:buNone/>
            </a:pPr>
            <a:r>
              <a:rPr lang="en-US" sz="5400" dirty="0" err="1"/>
              <a:t>ln</a:t>
            </a:r>
            <a:r>
              <a:rPr lang="en-US" sz="5400" dirty="0"/>
              <a:t>(a) = 2.3×log(a)</a:t>
            </a:r>
          </a:p>
        </p:txBody>
      </p:sp>
    </p:spTree>
    <p:extLst>
      <p:ext uri="{BB962C8B-B14F-4D97-AF65-F5344CB8AC3E}">
        <p14:creationId xmlns:p14="http://schemas.microsoft.com/office/powerpoint/2010/main" val="2624359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3200"/>
            <a:ext cx="6019800" cy="2300287"/>
          </a:xfrm>
        </p:spPr>
        <p:txBody>
          <a:bodyPr/>
          <a:lstStyle/>
          <a:p>
            <a:pPr marL="0" indent="0"/>
            <a:r>
              <a:rPr lang="en-US" dirty="0" err="1"/>
              <a:t>ln</a:t>
            </a:r>
            <a:r>
              <a:rPr lang="en-US" dirty="0"/>
              <a:t>(</a:t>
            </a:r>
            <a:r>
              <a:rPr lang="en-US" dirty="0" err="1"/>
              <a:t>xy</a:t>
            </a:r>
            <a:r>
              <a:rPr lang="en-US" dirty="0"/>
              <a:t>) = </a:t>
            </a:r>
            <a:r>
              <a:rPr lang="en-US" dirty="0" err="1"/>
              <a:t>ln</a:t>
            </a:r>
            <a:r>
              <a:rPr lang="en-US" dirty="0"/>
              <a:t>(x) + </a:t>
            </a:r>
            <a:r>
              <a:rPr lang="en-US" dirty="0" err="1"/>
              <a:t>ln</a:t>
            </a:r>
            <a:r>
              <a:rPr lang="en-US" dirty="0"/>
              <a:t>(y)</a:t>
            </a:r>
            <a:br>
              <a:rPr lang="en-US" dirty="0"/>
            </a:br>
            <a:br>
              <a:rPr lang="en-US" dirty="0"/>
            </a:br>
            <a:r>
              <a:rPr lang="en-US" dirty="0" err="1"/>
              <a:t>ln</a:t>
            </a:r>
            <a:r>
              <a:rPr lang="en-US" dirty="0"/>
              <a:t>(x/y) = </a:t>
            </a:r>
            <a:r>
              <a:rPr lang="en-US" dirty="0" err="1"/>
              <a:t>ln</a:t>
            </a:r>
            <a:r>
              <a:rPr lang="en-US" dirty="0"/>
              <a:t>(x) </a:t>
            </a:r>
            <a:r>
              <a:rPr lang="mr-IN" dirty="0"/>
              <a:t>–</a:t>
            </a:r>
            <a:r>
              <a:rPr lang="en-US" dirty="0"/>
              <a:t> </a:t>
            </a:r>
            <a:r>
              <a:rPr lang="en-US" dirty="0" err="1"/>
              <a:t>ln</a:t>
            </a:r>
            <a:r>
              <a:rPr lang="en-US" dirty="0"/>
              <a:t>(y)</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59</a:t>
            </a:fld>
            <a:endParaRPr lang="en-US"/>
          </a:p>
        </p:txBody>
      </p:sp>
    </p:spTree>
    <p:extLst>
      <p:ext uri="{BB962C8B-B14F-4D97-AF65-F5344CB8AC3E}">
        <p14:creationId xmlns:p14="http://schemas.microsoft.com/office/powerpoint/2010/main" val="3852633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body" idx="4294967295"/>
          </p:nvPr>
        </p:nvSpPr>
        <p:spPr>
          <a:xfrm>
            <a:off x="533400" y="1981200"/>
            <a:ext cx="8489950" cy="4572000"/>
          </a:xfrm>
        </p:spPr>
        <p:txBody>
          <a:bodyPr/>
          <a:lstStyle/>
          <a:p>
            <a:pPr marL="0" indent="0" eaLnBrk="1" hangingPunct="1">
              <a:buNone/>
            </a:pPr>
            <a:r>
              <a:rPr lang="en-US" sz="2400" dirty="0" err="1">
                <a:latin typeface="Tahoma" charset="0"/>
                <a:ea typeface="MS PGothic" charset="0"/>
              </a:rPr>
              <a:t>r</a:t>
            </a:r>
            <a:r>
              <a:rPr lang="en-US" sz="2400" baseline="-25000" dirty="0" err="1">
                <a:latin typeface="Tahoma" charset="0"/>
                <a:ea typeface="MS PGothic" charset="0"/>
              </a:rPr>
              <a:t>k</a:t>
            </a:r>
            <a:r>
              <a:rPr lang="en-US" sz="2400" dirty="0">
                <a:latin typeface="Tahoma" charset="0"/>
                <a:ea typeface="MS PGothic" charset="0"/>
              </a:rPr>
              <a:t> = predicted risk in group k</a:t>
            </a:r>
          </a:p>
          <a:p>
            <a:pPr marL="0" indent="0" eaLnBrk="1" hangingPunct="1">
              <a:buNone/>
            </a:pPr>
            <a:r>
              <a:rPr lang="en-US" sz="2400" dirty="0">
                <a:latin typeface="Tahoma" charset="0"/>
                <a:ea typeface="MS PGothic" charset="0"/>
              </a:rPr>
              <a:t>p</a:t>
            </a:r>
            <a:r>
              <a:rPr lang="en-US" sz="2400" baseline="-25000" dirty="0">
                <a:latin typeface="Tahoma" charset="0"/>
                <a:ea typeface="MS PGothic" charset="0"/>
              </a:rPr>
              <a:t>k </a:t>
            </a:r>
            <a:r>
              <a:rPr lang="en-US" sz="2400" dirty="0">
                <a:latin typeface="Tahoma" charset="0"/>
                <a:ea typeface="MS PGothic" charset="0"/>
              </a:rPr>
              <a:t>= proportion with outcome in group k</a:t>
            </a:r>
          </a:p>
          <a:p>
            <a:pPr marL="0" indent="0" eaLnBrk="1" hangingPunct="1">
              <a:buNone/>
            </a:pPr>
            <a:r>
              <a:rPr lang="en-US" sz="2400" dirty="0" err="1">
                <a:latin typeface="Tahoma" charset="0"/>
                <a:ea typeface="MS PGothic" charset="0"/>
              </a:rPr>
              <a:t>f</a:t>
            </a:r>
            <a:r>
              <a:rPr lang="en-US" sz="2400" baseline="-25000" dirty="0" err="1">
                <a:latin typeface="Tahoma" charset="0"/>
                <a:ea typeface="MS PGothic" charset="0"/>
              </a:rPr>
              <a:t>k</a:t>
            </a:r>
            <a:r>
              <a:rPr lang="en-US" sz="2400" dirty="0">
                <a:latin typeface="Tahoma" charset="0"/>
                <a:ea typeface="MS PGothic" charset="0"/>
              </a:rPr>
              <a:t> = fraction of population in group k</a:t>
            </a:r>
            <a:r>
              <a:rPr lang="en-US" sz="2400" baseline="-25000" dirty="0">
                <a:latin typeface="Tahoma" charset="0"/>
                <a:ea typeface="MS PGothic" charset="0"/>
              </a:rPr>
              <a:t> </a:t>
            </a:r>
          </a:p>
          <a:p>
            <a:pPr marL="0" indent="0" eaLnBrk="1" hangingPunct="1">
              <a:buNone/>
            </a:pPr>
            <a:r>
              <a:rPr lang="en-US" sz="2400" dirty="0" err="1">
                <a:latin typeface="Tahoma" charset="0"/>
                <a:ea typeface="MS PGothic" charset="0"/>
              </a:rPr>
              <a:t>f</a:t>
            </a:r>
            <a:r>
              <a:rPr lang="en-US" sz="2400" baseline="-25000" dirty="0" err="1">
                <a:latin typeface="Tahoma" charset="0"/>
                <a:ea typeface="MS PGothic" charset="0"/>
              </a:rPr>
              <a:t>k</a:t>
            </a:r>
            <a:r>
              <a:rPr lang="en-US" sz="2400" dirty="0">
                <a:latin typeface="Tahoma" charset="0"/>
                <a:ea typeface="MS PGothic" charset="0"/>
              </a:rPr>
              <a:t>-weighted averages. </a:t>
            </a:r>
          </a:p>
          <a:p>
            <a:pPr marL="0" indent="0" eaLnBrk="1" hangingPunct="1">
              <a:buNone/>
            </a:pPr>
            <a:r>
              <a:rPr lang="en-US" sz="2400" dirty="0">
                <a:latin typeface="Tahoma" charset="0"/>
                <a:ea typeface="MS PGothic" charset="0"/>
              </a:rPr>
              <a:t>Brier Score = p</a:t>
            </a:r>
            <a:r>
              <a:rPr lang="en-US" sz="2400" baseline="-25000" dirty="0">
                <a:latin typeface="Tahoma" charset="0"/>
                <a:ea typeface="MS PGothic" charset="0"/>
              </a:rPr>
              <a:t>k</a:t>
            </a:r>
            <a:r>
              <a:rPr lang="en-US" sz="2400" dirty="0">
                <a:latin typeface="Tahoma" charset="0"/>
                <a:ea typeface="MS PGothic" charset="0"/>
              </a:rPr>
              <a:t>(1 - </a:t>
            </a:r>
            <a:r>
              <a:rPr lang="en-US" sz="2400" dirty="0" err="1">
                <a:latin typeface="Tahoma" charset="0"/>
                <a:ea typeface="MS PGothic" charset="0"/>
              </a:rPr>
              <a:t>r</a:t>
            </a:r>
            <a:r>
              <a:rPr lang="en-US" sz="2400" baseline="-25000" dirty="0" err="1">
                <a:latin typeface="Tahoma" charset="0"/>
                <a:ea typeface="MS PGothic" charset="0"/>
              </a:rPr>
              <a:t>k</a:t>
            </a:r>
            <a:r>
              <a:rPr lang="en-US" sz="2400" dirty="0">
                <a:latin typeface="Tahoma" charset="0"/>
                <a:ea typeface="MS PGothic" charset="0"/>
              </a:rPr>
              <a:t> )</a:t>
            </a:r>
            <a:r>
              <a:rPr lang="en-US" sz="2400" baseline="30000" dirty="0">
                <a:latin typeface="Tahoma" charset="0"/>
                <a:ea typeface="MS PGothic" charset="0"/>
              </a:rPr>
              <a:t>2</a:t>
            </a:r>
            <a:r>
              <a:rPr lang="en-US" sz="2400" dirty="0">
                <a:latin typeface="Tahoma" charset="0"/>
                <a:ea typeface="MS PGothic" charset="0"/>
              </a:rPr>
              <a:t> + (1 – p</a:t>
            </a:r>
            <a:r>
              <a:rPr lang="en-US" sz="2400" baseline="-25000" dirty="0">
                <a:latin typeface="Tahoma" charset="0"/>
                <a:ea typeface="MS PGothic" charset="0"/>
              </a:rPr>
              <a:t>k</a:t>
            </a:r>
            <a:r>
              <a:rPr lang="en-US" sz="2400" dirty="0">
                <a:latin typeface="Tahoma" charset="0"/>
                <a:ea typeface="MS PGothic" charset="0"/>
              </a:rPr>
              <a:t>) (0 – </a:t>
            </a:r>
            <a:r>
              <a:rPr lang="en-US" sz="2400" dirty="0" err="1">
                <a:latin typeface="Tahoma" charset="0"/>
                <a:ea typeface="MS PGothic" charset="0"/>
              </a:rPr>
              <a:t>r</a:t>
            </a:r>
            <a:r>
              <a:rPr lang="en-US" sz="2400" baseline="-25000" dirty="0" err="1">
                <a:latin typeface="Tahoma" charset="0"/>
                <a:ea typeface="MS PGothic" charset="0"/>
              </a:rPr>
              <a:t>k</a:t>
            </a:r>
            <a:r>
              <a:rPr lang="en-US" sz="2400" dirty="0">
                <a:latin typeface="Tahoma" charset="0"/>
                <a:ea typeface="MS PGothic" charset="0"/>
              </a:rPr>
              <a:t>)</a:t>
            </a:r>
            <a:r>
              <a:rPr lang="en-US" sz="2400" baseline="30000" dirty="0">
                <a:latin typeface="Tahoma" charset="0"/>
                <a:ea typeface="MS PGothic" charset="0"/>
              </a:rPr>
              <a:t>2</a:t>
            </a:r>
          </a:p>
          <a:p>
            <a:pPr marL="0" indent="0" eaLnBrk="1" hangingPunct="1">
              <a:buNone/>
            </a:pPr>
            <a:r>
              <a:rPr lang="en-US" sz="2400" dirty="0">
                <a:latin typeface="Tahoma" charset="0"/>
                <a:ea typeface="MS PGothic" charset="0"/>
              </a:rPr>
              <a:t>Calibration Error* = (</a:t>
            </a:r>
            <a:r>
              <a:rPr lang="en-US" sz="2400" dirty="0" err="1">
                <a:latin typeface="Tahoma" charset="0"/>
                <a:ea typeface="MS PGothic" charset="0"/>
              </a:rPr>
              <a:t>r</a:t>
            </a:r>
            <a:r>
              <a:rPr lang="en-US" sz="2400" baseline="-25000" dirty="0" err="1">
                <a:latin typeface="Tahoma" charset="0"/>
                <a:ea typeface="MS PGothic" charset="0"/>
              </a:rPr>
              <a:t>k</a:t>
            </a:r>
            <a:r>
              <a:rPr lang="en-US" sz="2400" dirty="0">
                <a:latin typeface="Tahoma" charset="0"/>
                <a:ea typeface="MS PGothic" charset="0"/>
              </a:rPr>
              <a:t> – p</a:t>
            </a:r>
            <a:r>
              <a:rPr lang="en-US" sz="2400" baseline="-25000" dirty="0">
                <a:latin typeface="Tahoma" charset="0"/>
                <a:ea typeface="MS PGothic" charset="0"/>
              </a:rPr>
              <a:t>k</a:t>
            </a:r>
            <a:r>
              <a:rPr lang="en-US" sz="2400" dirty="0">
                <a:latin typeface="Tahoma" charset="0"/>
                <a:ea typeface="MS PGothic" charset="0"/>
              </a:rPr>
              <a:t>)</a:t>
            </a:r>
            <a:r>
              <a:rPr lang="en-US" sz="2400" baseline="30000" dirty="0">
                <a:latin typeface="Tahoma" charset="0"/>
                <a:ea typeface="MS PGothic" charset="0"/>
              </a:rPr>
              <a:t>2</a:t>
            </a:r>
            <a:r>
              <a:rPr lang="en-US" sz="2400" dirty="0">
                <a:latin typeface="Tahoma" charset="0"/>
                <a:ea typeface="MS PGothic" charset="0"/>
              </a:rPr>
              <a:t> (*metric has same name as  concept)</a:t>
            </a:r>
            <a:endParaRPr lang="en-US" sz="2400" baseline="30000" dirty="0">
              <a:latin typeface="Tahoma" charset="0"/>
              <a:ea typeface="MS PGothic" charset="0"/>
            </a:endParaRPr>
          </a:p>
          <a:p>
            <a:pPr marL="0" indent="0" eaLnBrk="1" hangingPunct="1">
              <a:buNone/>
            </a:pPr>
            <a:r>
              <a:rPr lang="en-US" sz="2400" dirty="0">
                <a:latin typeface="Tahoma" charset="0"/>
                <a:ea typeface="MS PGothic" charset="0"/>
              </a:rPr>
              <a:t>Refinement Loss = p</a:t>
            </a:r>
            <a:r>
              <a:rPr lang="en-US" sz="2400" baseline="-25000" dirty="0">
                <a:latin typeface="Tahoma" charset="0"/>
                <a:ea typeface="MS PGothic" charset="0"/>
              </a:rPr>
              <a:t>k</a:t>
            </a:r>
            <a:r>
              <a:rPr lang="en-US" sz="2400" dirty="0">
                <a:latin typeface="Tahoma" charset="0"/>
                <a:ea typeface="MS PGothic" charset="0"/>
              </a:rPr>
              <a:t>(1-p</a:t>
            </a:r>
            <a:r>
              <a:rPr lang="en-US" sz="2400" baseline="-25000" dirty="0">
                <a:latin typeface="Tahoma" charset="0"/>
                <a:ea typeface="MS PGothic" charset="0"/>
              </a:rPr>
              <a:t>k</a:t>
            </a:r>
            <a:r>
              <a:rPr lang="en-US" sz="2400" dirty="0">
                <a:latin typeface="Tahoma" charset="0"/>
                <a:ea typeface="MS PGothic" charset="0"/>
              </a:rPr>
              <a:t>) (metric of discrimination)</a:t>
            </a:r>
            <a:endParaRPr lang="en-US" sz="2400" baseline="-25000" dirty="0">
              <a:latin typeface="Tahoma" charset="0"/>
              <a:ea typeface="MS PGothic" charset="0"/>
            </a:endParaRPr>
          </a:p>
          <a:p>
            <a:pPr marL="0" indent="0" eaLnBrk="1" hangingPunct="1">
              <a:buNone/>
            </a:pPr>
            <a:endParaRPr lang="en-US" sz="2400" dirty="0">
              <a:latin typeface="Tahoma" charset="0"/>
              <a:ea typeface="MS PGothic" charset="0"/>
            </a:endParaRPr>
          </a:p>
          <a:p>
            <a:pPr marL="0" indent="0" eaLnBrk="1" hangingPunct="1">
              <a:buNone/>
            </a:pPr>
            <a:r>
              <a:rPr lang="en-US" sz="2400" dirty="0">
                <a:latin typeface="Tahoma" charset="0"/>
                <a:ea typeface="MS PGothic" charset="0"/>
              </a:rPr>
              <a:t>Brier Score = Calibration Error + Refinement Loss</a:t>
            </a:r>
          </a:p>
          <a:p>
            <a:pPr marL="0" indent="0" eaLnBrk="1" hangingPunct="1">
              <a:buNone/>
            </a:pPr>
            <a:endParaRPr lang="en-US" sz="2400" dirty="0">
              <a:latin typeface="Tahoma" charset="0"/>
              <a:ea typeface="MS PGothic" charset="0"/>
            </a:endParaRPr>
          </a:p>
          <a:p>
            <a:pPr marL="0" indent="0" eaLnBrk="1" hangingPunct="1">
              <a:buNone/>
            </a:pPr>
            <a:endParaRPr lang="en-US" sz="2400" dirty="0">
              <a:latin typeface="Tahoma" charset="0"/>
              <a:ea typeface="MS PGothic" charset="0"/>
            </a:endParaRPr>
          </a:p>
          <a:p>
            <a:pPr marL="0" indent="0" eaLnBrk="1" hangingPunct="1">
              <a:buNone/>
            </a:pPr>
            <a:endParaRPr lang="en-US" sz="2400" dirty="0">
              <a:latin typeface="Tahoma" charset="0"/>
              <a:ea typeface="MS PGothic" charset="0"/>
            </a:endParaRPr>
          </a:p>
          <a:p>
            <a:pPr marL="0" indent="0" eaLnBrk="1" hangingPunct="1">
              <a:buNone/>
            </a:pPr>
            <a:endParaRPr lang="en-US" sz="2400" dirty="0">
              <a:latin typeface="Tahoma" charset="0"/>
              <a:ea typeface="MS PGothic" charset="0"/>
            </a:endParaRPr>
          </a:p>
        </p:txBody>
      </p:sp>
      <p:sp>
        <p:nvSpPr>
          <p:cNvPr id="166914" name="Rectangle 3"/>
          <p:cNvSpPr>
            <a:spLocks noGrp="1" noChangeArrowheads="1"/>
          </p:cNvSpPr>
          <p:nvPr>
            <p:ph type="title" idx="4294967295"/>
          </p:nvPr>
        </p:nvSpPr>
        <p:spPr>
          <a:xfrm>
            <a:off x="914400" y="304800"/>
            <a:ext cx="7696200" cy="1143000"/>
          </a:xfrm>
        </p:spPr>
        <p:txBody>
          <a:bodyPr/>
          <a:lstStyle/>
          <a:p>
            <a:pPr eaLnBrk="1" hangingPunct="1"/>
            <a:r>
              <a:rPr lang="en-US" sz="3200" dirty="0">
                <a:latin typeface="Tahoma" charset="0"/>
                <a:ea typeface="MS PGothic" charset="0"/>
              </a:rPr>
              <a:t>Brier Score = Calibration Error + Refinement Loss</a:t>
            </a:r>
          </a:p>
        </p:txBody>
      </p:sp>
      <p:sp>
        <p:nvSpPr>
          <p:cNvPr id="166916"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B7D96DA-807B-1F45-9F7F-25F4EAF3745C}" type="slidenum">
              <a:rPr lang="en-US" sz="1400"/>
              <a:pPr/>
              <a:t>6</a:t>
            </a:fld>
            <a:endParaRPr lang="en-US" sz="1400"/>
          </a:p>
        </p:txBody>
      </p:sp>
    </p:spTree>
    <p:extLst>
      <p:ext uri="{BB962C8B-B14F-4D97-AF65-F5344CB8AC3E}">
        <p14:creationId xmlns:p14="http://schemas.microsoft.com/office/powerpoint/2010/main" val="7250914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descr="08-10_from_pdf"/>
          <p:cNvPicPr>
            <a:picLocks noChangeAspect="1" noChangeArrowheads="1"/>
          </p:cNvPicPr>
          <p:nvPr/>
        </p:nvPicPr>
        <p:blipFill>
          <a:blip r:embed="rId3">
            <a:extLst>
              <a:ext uri="{28A0092B-C50C-407E-A947-70E740481C1C}">
                <a14:useLocalDpi xmlns:a14="http://schemas.microsoft.com/office/drawing/2010/main" val="0"/>
              </a:ext>
            </a:extLst>
          </a:blip>
          <a:srcRect l="23039" t="16716" r="21576" b="56824"/>
          <a:stretch>
            <a:fillRect/>
          </a:stretch>
        </p:blipFill>
        <p:spPr bwMode="auto">
          <a:xfrm>
            <a:off x="457200" y="1204913"/>
            <a:ext cx="8153400" cy="5038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9570" name="Text Box 3"/>
          <p:cNvSpPr txBox="1">
            <a:spLocks noChangeArrowheads="1"/>
          </p:cNvSpPr>
          <p:nvPr/>
        </p:nvSpPr>
        <p:spPr bwMode="auto">
          <a:xfrm>
            <a:off x="533400" y="457200"/>
            <a:ext cx="800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pPr>
            <a:r>
              <a:rPr lang="en-US">
                <a:latin typeface="Arial" charset="0"/>
              </a:rPr>
              <a:t>Probability of Trisomy 21 vs. Maternal Age</a:t>
            </a:r>
          </a:p>
        </p:txBody>
      </p:sp>
      <p:sp>
        <p:nvSpPr>
          <p:cNvPr id="109571"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BF89679-DA70-9F49-B8CB-56EF0D49ED33}" type="slidenum">
              <a:rPr lang="en-US" sz="1400"/>
              <a:pPr/>
              <a:t>60</a:t>
            </a:fld>
            <a:endParaRPr lang="en-US" sz="1400"/>
          </a:p>
        </p:txBody>
      </p:sp>
      <p:sp>
        <p:nvSpPr>
          <p:cNvPr id="2" name="Rectangle 1">
            <a:extLst>
              <a:ext uri="{FF2B5EF4-FFF2-40B4-BE49-F238E27FC236}">
                <a16:creationId xmlns:a16="http://schemas.microsoft.com/office/drawing/2014/main" id="{C128D910-5C52-214E-861C-2F7439984346}"/>
              </a:ext>
            </a:extLst>
          </p:cNvPr>
          <p:cNvSpPr/>
          <p:nvPr/>
        </p:nvSpPr>
        <p:spPr>
          <a:xfrm>
            <a:off x="381000" y="6054507"/>
            <a:ext cx="7696200" cy="646331"/>
          </a:xfrm>
          <a:prstGeom prst="rect">
            <a:avLst/>
          </a:prstGeom>
        </p:spPr>
        <p:txBody>
          <a:bodyPr wrap="square">
            <a:spAutoFit/>
          </a:bodyPr>
          <a:lstStyle/>
          <a:p>
            <a:pPr marL="0" marR="0"/>
            <a:r>
              <a:rPr lang="en-US" dirty="0">
                <a:latin typeface="Times New Roman" panose="02020603050405020304" pitchFamily="18" charset="0"/>
                <a:ea typeface="Times New Roman" panose="02020603050405020304" pitchFamily="18" charset="0"/>
              </a:rPr>
              <a:t>Data from </a:t>
            </a:r>
            <a:r>
              <a:rPr lang="en-US" dirty="0" err="1">
                <a:latin typeface="Times New Roman" panose="02020603050405020304" pitchFamily="18" charset="0"/>
                <a:ea typeface="Times New Roman" panose="02020603050405020304" pitchFamily="18" charset="0"/>
              </a:rPr>
              <a:t>Snijders</a:t>
            </a:r>
            <a:r>
              <a:rPr lang="en-US" dirty="0">
                <a:latin typeface="Times New Roman" panose="02020603050405020304" pitchFamily="18" charset="0"/>
                <a:ea typeface="Times New Roman" panose="02020603050405020304" pitchFamily="18" charset="0"/>
              </a:rPr>
              <a:t> et al. </a:t>
            </a:r>
            <a:r>
              <a:rPr lang="en-US" dirty="0"/>
              <a:t>Ultrasound </a:t>
            </a:r>
            <a:r>
              <a:rPr lang="en-US" dirty="0" err="1"/>
              <a:t>Obstet</a:t>
            </a:r>
            <a:r>
              <a:rPr lang="en-US" dirty="0"/>
              <a:t> Gynecol. 1999;13(3):167-70. </a:t>
            </a:r>
            <a:r>
              <a:rPr lang="en-US" dirty="0">
                <a:latin typeface="Times New Roman" panose="02020603050405020304" pitchFamily="18" charset="0"/>
                <a:ea typeface="Times New Roman" panose="02020603050405020304" pitchFamily="18" charset="0"/>
              </a:rPr>
              <a:t>Tables 1 and 2, GA = 16)</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15530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08-10_from_pdf"/>
          <p:cNvPicPr>
            <a:picLocks noChangeAspect="1" noChangeArrowheads="1"/>
          </p:cNvPicPr>
          <p:nvPr/>
        </p:nvPicPr>
        <p:blipFill>
          <a:blip r:embed="rId2">
            <a:extLst>
              <a:ext uri="{28A0092B-C50C-407E-A947-70E740481C1C}">
                <a14:useLocalDpi xmlns:a14="http://schemas.microsoft.com/office/drawing/2010/main" val="0"/>
              </a:ext>
            </a:extLst>
          </a:blip>
          <a:srcRect l="26207" t="41663" r="22556" b="31012"/>
          <a:stretch>
            <a:fillRect/>
          </a:stretch>
        </p:blipFill>
        <p:spPr bwMode="auto">
          <a:xfrm>
            <a:off x="685800" y="1371600"/>
            <a:ext cx="76200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0594" name="Text Box 3"/>
          <p:cNvSpPr txBox="1">
            <a:spLocks noChangeArrowheads="1"/>
          </p:cNvSpPr>
          <p:nvPr/>
        </p:nvSpPr>
        <p:spPr bwMode="auto">
          <a:xfrm>
            <a:off x="533400" y="457200"/>
            <a:ext cx="800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pPr>
            <a:r>
              <a:rPr lang="en-US">
                <a:latin typeface="Arial" charset="0"/>
              </a:rPr>
              <a:t>Ln(Odds) of Trisomy 21 vs. Maternal Age</a:t>
            </a:r>
          </a:p>
        </p:txBody>
      </p:sp>
      <p:sp>
        <p:nvSpPr>
          <p:cNvPr id="11059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4818231-A2D7-C94B-8245-0F3E56F8E40D}" type="slidenum">
              <a:rPr lang="en-US" sz="1400"/>
              <a:pPr/>
              <a:t>61</a:t>
            </a:fld>
            <a:endParaRPr lang="en-US" sz="1400"/>
          </a:p>
        </p:txBody>
      </p:sp>
    </p:spTree>
    <p:extLst>
      <p:ext uri="{BB962C8B-B14F-4D97-AF65-F5344CB8AC3E}">
        <p14:creationId xmlns:p14="http://schemas.microsoft.com/office/powerpoint/2010/main" val="12238328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idx="4294967295"/>
          </p:nvPr>
        </p:nvSpPr>
        <p:spPr>
          <a:xfrm>
            <a:off x="533400" y="152400"/>
            <a:ext cx="8229600" cy="1143000"/>
          </a:xfrm>
        </p:spPr>
        <p:txBody>
          <a:bodyPr anchor="ctr"/>
          <a:lstStyle/>
          <a:p>
            <a:pPr eaLnBrk="1" hangingPunct="1"/>
            <a:r>
              <a:rPr lang="en-US">
                <a:latin typeface="Tahoma" charset="0"/>
                <a:ea typeface="ＭＳ Ｐゴシック" charset="0"/>
              </a:rPr>
              <a:t>Combining 2 Continuous Tests</a:t>
            </a:r>
          </a:p>
        </p:txBody>
      </p:sp>
      <p:pic>
        <p:nvPicPr>
          <p:cNvPr id="111618" name="Picture 3" descr="08-11_from_page_proof"/>
          <p:cNvPicPr>
            <a:picLocks noChangeAspect="1" noChangeArrowheads="1"/>
          </p:cNvPicPr>
          <p:nvPr/>
        </p:nvPicPr>
        <p:blipFill>
          <a:blip r:embed="rId3">
            <a:extLst>
              <a:ext uri="{28A0092B-C50C-407E-A947-70E740481C1C}">
                <a14:useLocalDpi xmlns:a14="http://schemas.microsoft.com/office/drawing/2010/main" val="0"/>
              </a:ext>
            </a:extLst>
          </a:blip>
          <a:srcRect l="23555" t="10617" r="10799" b="57581"/>
          <a:stretch>
            <a:fillRect/>
          </a:stretch>
        </p:blipFill>
        <p:spPr bwMode="auto">
          <a:xfrm>
            <a:off x="838200" y="1219200"/>
            <a:ext cx="8305800" cy="520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1619" name="Text Box 4"/>
          <p:cNvSpPr txBox="1">
            <a:spLocks noChangeArrowheads="1"/>
          </p:cNvSpPr>
          <p:nvPr/>
        </p:nvSpPr>
        <p:spPr bwMode="auto">
          <a:xfrm>
            <a:off x="3352800" y="2209800"/>
            <a:ext cx="43275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latin typeface="Arial" charset="0"/>
              </a:rPr>
              <a:t>&gt; 1% Probability of Trisomy 21</a:t>
            </a:r>
          </a:p>
        </p:txBody>
      </p:sp>
      <p:sp>
        <p:nvSpPr>
          <p:cNvPr id="111620" name="Text Box 5"/>
          <p:cNvSpPr txBox="1">
            <a:spLocks noChangeArrowheads="1"/>
          </p:cNvSpPr>
          <p:nvPr/>
        </p:nvSpPr>
        <p:spPr bwMode="auto">
          <a:xfrm>
            <a:off x="3276600" y="4876800"/>
            <a:ext cx="43275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a:latin typeface="Arial" charset="0"/>
              </a:rPr>
              <a:t>&lt; 1% Probability of Trisomy 21</a:t>
            </a:r>
          </a:p>
        </p:txBody>
      </p:sp>
      <p:sp>
        <p:nvSpPr>
          <p:cNvPr id="111621" name="Text Box 6"/>
          <p:cNvSpPr txBox="1">
            <a:spLocks noChangeArrowheads="1"/>
          </p:cNvSpPr>
          <p:nvPr/>
        </p:nvSpPr>
        <p:spPr bwMode="auto">
          <a:xfrm>
            <a:off x="914400" y="6248400"/>
            <a:ext cx="7696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pPr>
            <a:endParaRPr lang="en-US">
              <a:latin typeface="Arial" charset="0"/>
            </a:endParaRPr>
          </a:p>
        </p:txBody>
      </p:sp>
      <p:sp>
        <p:nvSpPr>
          <p:cNvPr id="111622"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CBDFDEC-26BF-0E4B-9E67-77EF8CE8A9D2}" type="slidenum">
              <a:rPr lang="en-US" sz="1400"/>
              <a:pPr/>
              <a:t>62</a:t>
            </a:fld>
            <a:endParaRPr lang="en-US" sz="1400"/>
          </a:p>
        </p:txBody>
      </p:sp>
    </p:spTree>
    <p:extLst>
      <p:ext uri="{BB962C8B-B14F-4D97-AF65-F5344CB8AC3E}">
        <p14:creationId xmlns:p14="http://schemas.microsoft.com/office/powerpoint/2010/main" val="33907680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pPr eaLnBrk="1" hangingPunct="1"/>
            <a:r>
              <a:rPr lang="en-US" dirty="0">
                <a:latin typeface="Tahoma" charset="0"/>
                <a:ea typeface="ＭＳ Ｐゴシック" charset="0"/>
              </a:rPr>
              <a:t>Logistic Regression</a:t>
            </a:r>
          </a:p>
        </p:txBody>
      </p:sp>
      <p:sp>
        <p:nvSpPr>
          <p:cNvPr id="107522" name="Rectangle 3"/>
          <p:cNvSpPr>
            <a:spLocks noGrp="1" noChangeArrowheads="1"/>
          </p:cNvSpPr>
          <p:nvPr>
            <p:ph type="body" idx="1"/>
          </p:nvPr>
        </p:nvSpPr>
        <p:spPr>
          <a:xfrm>
            <a:off x="1143000" y="1905000"/>
            <a:ext cx="7772400" cy="4114800"/>
          </a:xfrm>
        </p:spPr>
        <p:txBody>
          <a:bodyPr/>
          <a:lstStyle/>
          <a:p>
            <a:pPr eaLnBrk="1" hangingPunct="1">
              <a:buNone/>
            </a:pPr>
            <a:r>
              <a:rPr lang="en-US" dirty="0" err="1">
                <a:latin typeface="Tahoma" charset="0"/>
                <a:ea typeface="ＭＳ Ｐゴシック" charset="0"/>
              </a:rPr>
              <a:t>ln</a:t>
            </a:r>
            <a:r>
              <a:rPr lang="en-US" dirty="0">
                <a:latin typeface="Tahoma" charset="0"/>
                <a:ea typeface="ＭＳ Ｐゴシック" charset="0"/>
              </a:rPr>
              <a:t>(Odds(D+)) = </a:t>
            </a:r>
          </a:p>
          <a:p>
            <a:pPr eaLnBrk="1" hangingPunct="1">
              <a:buNone/>
            </a:pPr>
            <a:r>
              <a:rPr lang="en-US" dirty="0">
                <a:latin typeface="Tahoma" charset="0"/>
                <a:ea typeface="ＭＳ Ｐゴシック" charset="0"/>
              </a:rPr>
              <a:t>a + </a:t>
            </a:r>
            <a:r>
              <a:rPr lang="en-US" dirty="0" err="1">
                <a:latin typeface="Tahoma" charset="0"/>
                <a:ea typeface="ＭＳ Ｐゴシック" charset="0"/>
              </a:rPr>
              <a:t>b</a:t>
            </a:r>
            <a:r>
              <a:rPr lang="en-US" baseline="-25000" dirty="0" err="1">
                <a:latin typeface="Tahoma" charset="0"/>
                <a:ea typeface="ＭＳ Ｐゴシック" charset="0"/>
              </a:rPr>
              <a:t>NT</a:t>
            </a:r>
            <a:r>
              <a:rPr lang="en-US" dirty="0" err="1">
                <a:latin typeface="Tahoma" charset="0"/>
                <a:ea typeface="ＭＳ Ｐゴシック" charset="0"/>
              </a:rPr>
              <a:t>NT</a:t>
            </a:r>
            <a:r>
              <a:rPr lang="en-US" dirty="0">
                <a:latin typeface="Tahoma" charset="0"/>
                <a:ea typeface="ＭＳ Ｐゴシック" charset="0"/>
              </a:rPr>
              <a:t>+ </a:t>
            </a:r>
            <a:r>
              <a:rPr lang="en-US" dirty="0" err="1">
                <a:latin typeface="Tahoma" charset="0"/>
                <a:ea typeface="ＭＳ Ｐゴシック" charset="0"/>
              </a:rPr>
              <a:t>b</a:t>
            </a:r>
            <a:r>
              <a:rPr lang="en-US" baseline="-25000" dirty="0" err="1">
                <a:latin typeface="Tahoma" charset="0"/>
                <a:ea typeface="ＭＳ Ｐゴシック" charset="0"/>
              </a:rPr>
              <a:t>NBA</a:t>
            </a:r>
            <a:r>
              <a:rPr lang="en-US" dirty="0" err="1">
                <a:latin typeface="Tahoma" charset="0"/>
                <a:ea typeface="ＭＳ Ｐゴシック" charset="0"/>
              </a:rPr>
              <a:t>NBA</a:t>
            </a:r>
            <a:r>
              <a:rPr lang="en-US" dirty="0">
                <a:latin typeface="Tahoma" charset="0"/>
                <a:ea typeface="ＭＳ Ｐゴシック" charset="0"/>
              </a:rPr>
              <a:t> + </a:t>
            </a:r>
            <a:r>
              <a:rPr lang="en-US" dirty="0" err="1">
                <a:latin typeface="Tahoma" charset="0"/>
                <a:ea typeface="ＭＳ Ｐゴシック" charset="0"/>
              </a:rPr>
              <a:t>b</a:t>
            </a:r>
            <a:r>
              <a:rPr lang="en-US" baseline="-25000" dirty="0" err="1">
                <a:latin typeface="Tahoma" charset="0"/>
                <a:ea typeface="ＭＳ Ｐゴシック" charset="0"/>
              </a:rPr>
              <a:t>interact</a:t>
            </a:r>
            <a:r>
              <a:rPr lang="en-US" dirty="0">
                <a:latin typeface="Tahoma" charset="0"/>
                <a:ea typeface="ＭＳ Ｐゴシック" charset="0"/>
              </a:rPr>
              <a:t>(NT)(NBA)</a:t>
            </a:r>
          </a:p>
          <a:p>
            <a:pPr eaLnBrk="1" hangingPunct="1">
              <a:buFont typeface="Wingdings" charset="0"/>
              <a:buNone/>
            </a:pPr>
            <a:endParaRPr lang="en-US" dirty="0">
              <a:latin typeface="Tahoma" charset="0"/>
              <a:ea typeface="ＭＳ Ｐゴシック" charset="0"/>
            </a:endParaRPr>
          </a:p>
          <a:p>
            <a:pPr eaLnBrk="1" hangingPunct="1">
              <a:buFont typeface="Wingdings" charset="0"/>
              <a:buNone/>
            </a:pPr>
            <a:r>
              <a:rPr lang="en-US" dirty="0">
                <a:latin typeface="Tahoma" charset="0"/>
                <a:ea typeface="ＭＳ Ｐゴシック" charset="0"/>
              </a:rPr>
              <a:t>Used to create risk scores, </a:t>
            </a:r>
            <a:r>
              <a:rPr lang="en-US" dirty="0" err="1">
                <a:latin typeface="Tahoma" charset="0"/>
                <a:ea typeface="ＭＳ Ｐゴシック" charset="0"/>
              </a:rPr>
              <a:t>formulas,or</a:t>
            </a:r>
            <a:r>
              <a:rPr lang="en-US" dirty="0">
                <a:latin typeface="Tahoma" charset="0"/>
                <a:ea typeface="ＭＳ Ｐゴシック" charset="0"/>
              </a:rPr>
              <a:t> </a:t>
            </a:r>
            <a:r>
              <a:rPr lang="en-US" dirty="0" err="1">
                <a:latin typeface="Tahoma" charset="0"/>
                <a:ea typeface="ＭＳ Ｐゴシック" charset="0"/>
              </a:rPr>
              <a:t>nomograms</a:t>
            </a:r>
            <a:r>
              <a:rPr lang="en-US" dirty="0">
                <a:latin typeface="Tahoma" charset="0"/>
                <a:ea typeface="ＭＳ Ｐゴシック" charset="0"/>
              </a:rPr>
              <a:t>, not trees.</a:t>
            </a:r>
          </a:p>
          <a:p>
            <a:pPr eaLnBrk="1" hangingPunct="1">
              <a:buNone/>
            </a:pPr>
            <a:endParaRPr lang="en-US" dirty="0">
              <a:latin typeface="Tahoma" charset="0"/>
              <a:ea typeface="ＭＳ Ｐゴシック" charset="0"/>
            </a:endParaRPr>
          </a:p>
          <a:p>
            <a:pPr eaLnBrk="1" hangingPunct="1">
              <a:buNone/>
            </a:pPr>
            <a:r>
              <a:rPr lang="en-US" dirty="0">
                <a:latin typeface="Tahoma" charset="0"/>
                <a:ea typeface="ＭＳ Ｐゴシック" charset="0"/>
              </a:rPr>
              <a:t>Evaluation with calibration plots, ROC curves, net benefit calculations, and decision curves is natural</a:t>
            </a:r>
          </a:p>
          <a:p>
            <a:pPr eaLnBrk="1" hangingPunct="1">
              <a:buNone/>
            </a:pPr>
            <a:endParaRPr lang="en-US" dirty="0">
              <a:latin typeface="Tahoma" charset="0"/>
              <a:ea typeface="ＭＳ Ｐゴシック" charset="0"/>
            </a:endParaRPr>
          </a:p>
        </p:txBody>
      </p:sp>
      <p:sp>
        <p:nvSpPr>
          <p:cNvPr id="107523"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908A2CC-057D-FD46-9EBE-CF4D530330B2}" type="slidenum">
              <a:rPr lang="en-US" sz="1400"/>
              <a:pPr/>
              <a:t>63</a:t>
            </a:fld>
            <a:endParaRPr lang="en-US" sz="1400"/>
          </a:p>
        </p:txBody>
      </p:sp>
    </p:spTree>
    <p:extLst>
      <p:ext uri="{BB962C8B-B14F-4D97-AF65-F5344CB8AC3E}">
        <p14:creationId xmlns:p14="http://schemas.microsoft.com/office/powerpoint/2010/main" val="12423428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pPr eaLnBrk="1" hangingPunct="1"/>
            <a:r>
              <a:rPr lang="en-US" dirty="0">
                <a:latin typeface="Tahoma" charset="0"/>
                <a:ea typeface="ＭＳ Ｐゴシック" charset="0"/>
              </a:rPr>
              <a:t>Logistic Regression Coefficients</a:t>
            </a:r>
          </a:p>
        </p:txBody>
      </p:sp>
      <p:sp>
        <p:nvSpPr>
          <p:cNvPr id="107522" name="Rectangle 3"/>
          <p:cNvSpPr>
            <a:spLocks noGrp="1" noChangeArrowheads="1"/>
          </p:cNvSpPr>
          <p:nvPr>
            <p:ph type="body" idx="1"/>
          </p:nvPr>
        </p:nvSpPr>
        <p:spPr>
          <a:xfrm>
            <a:off x="990600" y="1905000"/>
            <a:ext cx="7772400" cy="4114800"/>
          </a:xfrm>
        </p:spPr>
        <p:txBody>
          <a:bodyPr/>
          <a:lstStyle/>
          <a:p>
            <a:pPr eaLnBrk="1" hangingPunct="1">
              <a:buNone/>
            </a:pPr>
            <a:r>
              <a:rPr lang="en-US" sz="4000" dirty="0"/>
              <a:t>The logistic regression coefficient for  a dichotomous predictor is the ln of the multivariate odds ratio.</a:t>
            </a:r>
            <a:endParaRPr lang="en-US" sz="4000" dirty="0">
              <a:latin typeface="Tahoma" charset="0"/>
              <a:ea typeface="ＭＳ Ｐゴシック" charset="0"/>
            </a:endParaRPr>
          </a:p>
        </p:txBody>
      </p:sp>
      <p:sp>
        <p:nvSpPr>
          <p:cNvPr id="107523"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908A2CC-057D-FD46-9EBE-CF4D530330B2}" type="slidenum">
              <a:rPr lang="en-US" sz="1400"/>
              <a:pPr/>
              <a:t>64</a:t>
            </a:fld>
            <a:endParaRPr lang="en-US" sz="1400"/>
          </a:p>
        </p:txBody>
      </p:sp>
    </p:spTree>
    <p:extLst>
      <p:ext uri="{BB962C8B-B14F-4D97-AF65-F5344CB8AC3E}">
        <p14:creationId xmlns:p14="http://schemas.microsoft.com/office/powerpoint/2010/main" val="66117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pPr eaLnBrk="1" hangingPunct="1"/>
            <a:r>
              <a:rPr lang="en-US" dirty="0">
                <a:latin typeface="Tahoma" charset="0"/>
                <a:ea typeface="ＭＳ Ｐゴシック" charset="0"/>
              </a:rPr>
              <a:t>Logistic Regression Coefficients</a:t>
            </a:r>
          </a:p>
        </p:txBody>
      </p:sp>
      <p:sp>
        <p:nvSpPr>
          <p:cNvPr id="107522" name="Rectangle 3"/>
          <p:cNvSpPr>
            <a:spLocks noGrp="1" noChangeArrowheads="1"/>
          </p:cNvSpPr>
          <p:nvPr>
            <p:ph type="body" idx="1"/>
          </p:nvPr>
        </p:nvSpPr>
        <p:spPr>
          <a:xfrm>
            <a:off x="990600" y="1905000"/>
            <a:ext cx="7772400" cy="4114800"/>
          </a:xfrm>
        </p:spPr>
        <p:txBody>
          <a:bodyPr/>
          <a:lstStyle/>
          <a:p>
            <a:pPr eaLnBrk="1" hangingPunct="1">
              <a:buNone/>
            </a:pPr>
            <a:r>
              <a:rPr lang="en-US" dirty="0" err="1">
                <a:latin typeface="Tahoma" charset="0"/>
                <a:ea typeface="ＭＳ Ｐゴシック" charset="0"/>
              </a:rPr>
              <a:t>ln</a:t>
            </a:r>
            <a:r>
              <a:rPr lang="en-US" dirty="0">
                <a:latin typeface="Tahoma" charset="0"/>
                <a:ea typeface="ＭＳ Ｐゴシック" charset="0"/>
              </a:rPr>
              <a:t>(Odds(D+)) = </a:t>
            </a:r>
          </a:p>
          <a:p>
            <a:pPr eaLnBrk="1" hangingPunct="1">
              <a:buNone/>
            </a:pPr>
            <a:r>
              <a:rPr lang="en-US" dirty="0">
                <a:latin typeface="Tahoma" charset="0"/>
                <a:ea typeface="ＭＳ Ｐゴシック" charset="0"/>
              </a:rPr>
              <a:t>a + </a:t>
            </a:r>
            <a:r>
              <a:rPr lang="en-US" dirty="0" err="1">
                <a:latin typeface="Tahoma" charset="0"/>
                <a:ea typeface="ＭＳ Ｐゴシック" charset="0"/>
              </a:rPr>
              <a:t>b</a:t>
            </a:r>
            <a:r>
              <a:rPr lang="en-US" baseline="-25000" dirty="0" err="1">
                <a:latin typeface="Tahoma" charset="0"/>
                <a:ea typeface="ＭＳ Ｐゴシック" charset="0"/>
              </a:rPr>
              <a:t>NT</a:t>
            </a:r>
            <a:r>
              <a:rPr lang="en-US" dirty="0" err="1">
                <a:latin typeface="Tahoma" charset="0"/>
                <a:ea typeface="ＭＳ Ｐゴシック" charset="0"/>
              </a:rPr>
              <a:t>NT</a:t>
            </a:r>
            <a:r>
              <a:rPr lang="en-US" dirty="0">
                <a:latin typeface="Tahoma" charset="0"/>
                <a:ea typeface="ＭＳ Ｐゴシック" charset="0"/>
              </a:rPr>
              <a:t>+ </a:t>
            </a:r>
            <a:r>
              <a:rPr lang="en-US" dirty="0" err="1">
                <a:latin typeface="Tahoma" charset="0"/>
                <a:ea typeface="ＭＳ Ｐゴシック" charset="0"/>
              </a:rPr>
              <a:t>b</a:t>
            </a:r>
            <a:r>
              <a:rPr lang="en-US" baseline="-25000" dirty="0" err="1">
                <a:latin typeface="Tahoma" charset="0"/>
                <a:ea typeface="ＭＳ Ｐゴシック" charset="0"/>
              </a:rPr>
              <a:t>NBA</a:t>
            </a:r>
            <a:r>
              <a:rPr lang="en-US" dirty="0" err="1">
                <a:latin typeface="Tahoma" charset="0"/>
                <a:ea typeface="ＭＳ Ｐゴシック" charset="0"/>
              </a:rPr>
              <a:t>NBA</a:t>
            </a:r>
            <a:r>
              <a:rPr lang="en-US" dirty="0">
                <a:latin typeface="Tahoma" charset="0"/>
                <a:ea typeface="ＭＳ Ｐゴシック" charset="0"/>
              </a:rPr>
              <a:t> + </a:t>
            </a:r>
            <a:r>
              <a:rPr lang="en-US" dirty="0" err="1">
                <a:latin typeface="Tahoma" charset="0"/>
                <a:ea typeface="ＭＳ Ｐゴシック" charset="0"/>
              </a:rPr>
              <a:t>b</a:t>
            </a:r>
            <a:r>
              <a:rPr lang="en-US" baseline="-25000" dirty="0" err="1">
                <a:latin typeface="Tahoma" charset="0"/>
                <a:ea typeface="ＭＳ Ｐゴシック" charset="0"/>
              </a:rPr>
              <a:t>interact</a:t>
            </a:r>
            <a:r>
              <a:rPr lang="en-US" dirty="0">
                <a:latin typeface="Tahoma" charset="0"/>
                <a:ea typeface="ＭＳ Ｐゴシック" charset="0"/>
              </a:rPr>
              <a:t>(NT)(NBA)</a:t>
            </a:r>
          </a:p>
          <a:p>
            <a:pPr eaLnBrk="1" hangingPunct="1">
              <a:buNone/>
            </a:pPr>
            <a:endParaRPr lang="en-US" dirty="0">
              <a:latin typeface="Tahoma" charset="0"/>
              <a:ea typeface="ＭＳ Ｐゴシック" charset="0"/>
            </a:endParaRPr>
          </a:p>
          <a:p>
            <a:pPr eaLnBrk="1" hangingPunct="1">
              <a:buNone/>
            </a:pPr>
            <a:r>
              <a:rPr lang="en-US" dirty="0">
                <a:latin typeface="Tahoma" charset="0"/>
                <a:ea typeface="ＭＳ Ｐゴシック" charset="0"/>
              </a:rPr>
              <a:t>Coefficient </a:t>
            </a:r>
            <a:r>
              <a:rPr lang="en-US" dirty="0" err="1">
                <a:latin typeface="Tahoma" charset="0"/>
                <a:ea typeface="ＭＳ Ｐゴシック" charset="0"/>
              </a:rPr>
              <a:t>b</a:t>
            </a:r>
            <a:r>
              <a:rPr lang="en-US" baseline="-25000" dirty="0" err="1">
                <a:latin typeface="Tahoma" charset="0"/>
                <a:ea typeface="ＭＳ Ｐゴシック" charset="0"/>
              </a:rPr>
              <a:t>NBA</a:t>
            </a:r>
            <a:r>
              <a:rPr lang="en-US" dirty="0">
                <a:latin typeface="Tahoma" charset="0"/>
                <a:ea typeface="ＭＳ Ｐゴシック" charset="0"/>
              </a:rPr>
              <a:t>= </a:t>
            </a:r>
            <a:r>
              <a:rPr lang="en-US" dirty="0" err="1">
                <a:latin typeface="Tahoma" charset="0"/>
                <a:ea typeface="ＭＳ Ｐゴシック" charset="0"/>
              </a:rPr>
              <a:t>ln</a:t>
            </a:r>
            <a:r>
              <a:rPr lang="en-US" dirty="0">
                <a:latin typeface="Tahoma" charset="0"/>
                <a:ea typeface="ＭＳ Ｐゴシック" charset="0"/>
              </a:rPr>
              <a:t>(OR</a:t>
            </a:r>
            <a:r>
              <a:rPr lang="en-US" baseline="-25000" dirty="0">
                <a:latin typeface="Tahoma" charset="0"/>
                <a:ea typeface="ＭＳ Ｐゴシック" charset="0"/>
              </a:rPr>
              <a:t>NBA</a:t>
            </a:r>
            <a:r>
              <a:rPr lang="en-US" dirty="0">
                <a:latin typeface="Tahoma" charset="0"/>
                <a:ea typeface="ＭＳ Ｐゴシック" charset="0"/>
              </a:rPr>
              <a:t>)</a:t>
            </a:r>
          </a:p>
          <a:p>
            <a:pPr eaLnBrk="1" hangingPunct="1">
              <a:buNone/>
            </a:pPr>
            <a:r>
              <a:rPr lang="en-US" dirty="0" err="1">
                <a:latin typeface="Tahoma" charset="0"/>
                <a:ea typeface="ＭＳ Ｐゴシック" charset="0"/>
              </a:rPr>
              <a:t>e</a:t>
            </a:r>
            <a:r>
              <a:rPr lang="en-US" sz="3600" baseline="30000" dirty="0" err="1">
                <a:latin typeface="Tahoma" charset="0"/>
                <a:ea typeface="ＭＳ Ｐゴシック" charset="0"/>
              </a:rPr>
              <a:t>b</a:t>
            </a:r>
            <a:r>
              <a:rPr lang="en-US" baseline="30000" dirty="0">
                <a:latin typeface="Tahoma" charset="0"/>
                <a:ea typeface="ＭＳ Ｐゴシック" charset="0"/>
              </a:rPr>
              <a:t> </a:t>
            </a:r>
            <a:r>
              <a:rPr lang="en-US" dirty="0">
                <a:latin typeface="Tahoma" charset="0"/>
                <a:ea typeface="ＭＳ Ｐゴシック" charset="0"/>
              </a:rPr>
              <a:t>= OR</a:t>
            </a:r>
            <a:r>
              <a:rPr lang="en-US" baseline="-25000" dirty="0">
                <a:latin typeface="Tahoma" charset="0"/>
                <a:ea typeface="ＭＳ Ｐゴシック" charset="0"/>
              </a:rPr>
              <a:t>NBA</a:t>
            </a:r>
            <a:endParaRPr lang="en-US" dirty="0">
              <a:latin typeface="Tahoma" charset="0"/>
              <a:ea typeface="ＭＳ Ｐゴシック" charset="0"/>
            </a:endParaRPr>
          </a:p>
          <a:p>
            <a:pPr eaLnBrk="1" hangingPunct="1">
              <a:buNone/>
            </a:pPr>
            <a:r>
              <a:rPr lang="en-US" sz="2800" dirty="0">
                <a:latin typeface="Tahoma" charset="0"/>
                <a:ea typeface="ＭＳ Ｐゴシック" charset="0"/>
              </a:rPr>
              <a:t>OR</a:t>
            </a:r>
            <a:r>
              <a:rPr lang="en-US" sz="2800" baseline="-25000" dirty="0">
                <a:latin typeface="Tahoma" charset="0"/>
                <a:ea typeface="ＭＳ Ｐゴシック" charset="0"/>
              </a:rPr>
              <a:t>NBA </a:t>
            </a:r>
            <a:r>
              <a:rPr lang="en-US" sz="2800" dirty="0">
                <a:latin typeface="Tahoma" charset="0"/>
                <a:ea typeface="ＭＳ Ｐゴシック" charset="0"/>
              </a:rPr>
              <a:t>= Odds(D+|NBA+) / Odds(D+|NBA-)</a:t>
            </a:r>
          </a:p>
        </p:txBody>
      </p:sp>
      <p:sp>
        <p:nvSpPr>
          <p:cNvPr id="107523"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908A2CC-057D-FD46-9EBE-CF4D530330B2}" type="slidenum">
              <a:rPr lang="en-US" sz="1400"/>
              <a:pPr/>
              <a:t>65</a:t>
            </a:fld>
            <a:endParaRPr lang="en-US" sz="1400"/>
          </a:p>
        </p:txBody>
      </p:sp>
    </p:spTree>
    <p:extLst>
      <p:ext uri="{BB962C8B-B14F-4D97-AF65-F5344CB8AC3E}">
        <p14:creationId xmlns:p14="http://schemas.microsoft.com/office/powerpoint/2010/main" val="28769578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0A64-E71E-4A3A-B57F-004B32D6D12A}"/>
              </a:ext>
            </a:extLst>
          </p:cNvPr>
          <p:cNvSpPr>
            <a:spLocks noGrp="1"/>
          </p:cNvSpPr>
          <p:nvPr>
            <p:ph type="title"/>
          </p:nvPr>
        </p:nvSpPr>
        <p:spPr/>
        <p:txBody>
          <a:bodyPr/>
          <a:lstStyle/>
          <a:p>
            <a:r>
              <a:rPr lang="en-US" dirty="0"/>
              <a:t>ORs vs. LRs</a:t>
            </a:r>
          </a:p>
        </p:txBody>
      </p:sp>
      <p:sp>
        <p:nvSpPr>
          <p:cNvPr id="4" name="Slide Number Placeholder 3">
            <a:extLst>
              <a:ext uri="{FF2B5EF4-FFF2-40B4-BE49-F238E27FC236}">
                <a16:creationId xmlns:a16="http://schemas.microsoft.com/office/drawing/2014/main" id="{3F753B39-FB35-428A-A72C-22E255B4BBED}"/>
              </a:ext>
            </a:extLst>
          </p:cNvPr>
          <p:cNvSpPr>
            <a:spLocks noGrp="1"/>
          </p:cNvSpPr>
          <p:nvPr>
            <p:ph type="sldNum" sz="quarter" idx="12"/>
          </p:nvPr>
        </p:nvSpPr>
        <p:spPr/>
        <p:txBody>
          <a:bodyPr/>
          <a:lstStyle/>
          <a:p>
            <a:pPr>
              <a:defRPr/>
            </a:pPr>
            <a:fld id="{E70CF1B1-AA47-B34B-9B18-40744FAC0177}" type="slidenum">
              <a:rPr lang="en-US" smtClean="0"/>
              <a:pPr>
                <a:defRPr/>
              </a:pPr>
              <a:t>66</a:t>
            </a:fld>
            <a:endParaRPr lang="en-US"/>
          </a:p>
        </p:txBody>
      </p:sp>
      <p:sp>
        <p:nvSpPr>
          <p:cNvPr id="7" name="Rectangle 6">
            <a:extLst>
              <a:ext uri="{FF2B5EF4-FFF2-40B4-BE49-F238E27FC236}">
                <a16:creationId xmlns:a16="http://schemas.microsoft.com/office/drawing/2014/main" id="{AEC56CCB-1BF5-430B-A057-71B7886B0E2A}"/>
              </a:ext>
            </a:extLst>
          </p:cNvPr>
          <p:cNvSpPr/>
          <p:nvPr/>
        </p:nvSpPr>
        <p:spPr>
          <a:xfrm>
            <a:off x="647700" y="2286000"/>
            <a:ext cx="7848600" cy="3970318"/>
          </a:xfrm>
          <a:prstGeom prst="rect">
            <a:avLst/>
          </a:prstGeom>
        </p:spPr>
        <p:txBody>
          <a:bodyPr wrap="square">
            <a:spAutoFit/>
          </a:bodyPr>
          <a:lstStyle/>
          <a:p>
            <a:pPr marL="0" marR="0"/>
            <a:r>
              <a:rPr lang="en-US" sz="2800" dirty="0">
                <a:latin typeface="Times New Roman" panose="02020603050405020304" pitchFamily="18" charset="0"/>
                <a:ea typeface="Times New Roman" panose="02020603050405020304" pitchFamily="18" charset="0"/>
              </a:rPr>
              <a:t>Odds of disease given a positive test or exposure = Odds(D+|+) = Odds(D+) × LR(+)</a:t>
            </a:r>
          </a:p>
          <a:p>
            <a:pPr marL="0" marR="0"/>
            <a:r>
              <a:rPr lang="en-US" sz="2800" dirty="0">
                <a:latin typeface="Times New Roman" panose="02020603050405020304" pitchFamily="18" charset="0"/>
                <a:ea typeface="Times New Roman" panose="02020603050405020304" pitchFamily="18" charset="0"/>
              </a:rPr>
              <a:t>Odds of disease given a negative test or no exposure = Odds(D+|−) = Odds(D+) × LR(−)</a:t>
            </a:r>
          </a:p>
          <a:p>
            <a:pPr marL="0" marR="0"/>
            <a:endParaRPr lang="en-US" sz="2800" dirty="0">
              <a:latin typeface="Times New Roman" panose="02020603050405020304" pitchFamily="18" charset="0"/>
              <a:ea typeface="Times New Roman" panose="02020603050405020304" pitchFamily="18" charset="0"/>
            </a:endParaRPr>
          </a:p>
          <a:p>
            <a:r>
              <a:rPr lang="en-US" sz="2800" dirty="0"/>
              <a:t>OR = Odds(D +|+)</a:t>
            </a:r>
            <a:r>
              <a:rPr lang="en-US" sz="2800" i="1" dirty="0"/>
              <a:t>/</a:t>
            </a:r>
            <a:r>
              <a:rPr lang="en-US" sz="2800" dirty="0"/>
              <a:t>Odds(D +|−) </a:t>
            </a:r>
          </a:p>
          <a:p>
            <a:r>
              <a:rPr lang="en-US" sz="2800" dirty="0"/>
              <a:t>= [Odds(D+) × LR(+)]</a:t>
            </a:r>
            <a:r>
              <a:rPr lang="en-US" sz="2800" i="1" dirty="0"/>
              <a:t>/</a:t>
            </a:r>
            <a:r>
              <a:rPr lang="en-US" sz="2800" dirty="0"/>
              <a:t>[Odds(D+) × LR(−)]</a:t>
            </a:r>
          </a:p>
          <a:p>
            <a:r>
              <a:rPr lang="en-US" sz="2800" dirty="0"/>
              <a:t>= LR(+)</a:t>
            </a:r>
            <a:r>
              <a:rPr lang="en-US" sz="2800" i="1" dirty="0"/>
              <a:t>/</a:t>
            </a:r>
            <a:r>
              <a:rPr lang="en-US" sz="2800" dirty="0"/>
              <a:t>LR(−)</a:t>
            </a:r>
          </a:p>
          <a:p>
            <a:pPr marL="0" marR="0"/>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84300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0A64-E71E-4A3A-B57F-004B32D6D12A}"/>
              </a:ext>
            </a:extLst>
          </p:cNvPr>
          <p:cNvSpPr>
            <a:spLocks noGrp="1"/>
          </p:cNvSpPr>
          <p:nvPr>
            <p:ph type="title"/>
          </p:nvPr>
        </p:nvSpPr>
        <p:spPr/>
        <p:txBody>
          <a:bodyPr/>
          <a:lstStyle/>
          <a:p>
            <a:r>
              <a:rPr lang="en-US" dirty="0"/>
              <a:t>ORs vs. LRs</a:t>
            </a:r>
          </a:p>
        </p:txBody>
      </p:sp>
      <p:sp>
        <p:nvSpPr>
          <p:cNvPr id="3" name="Content Placeholder 2">
            <a:extLst>
              <a:ext uri="{FF2B5EF4-FFF2-40B4-BE49-F238E27FC236}">
                <a16:creationId xmlns:a16="http://schemas.microsoft.com/office/drawing/2014/main" id="{29B69B4F-3C46-4D84-8F5E-B8DD26BADDAB}"/>
              </a:ext>
            </a:extLst>
          </p:cNvPr>
          <p:cNvSpPr>
            <a:spLocks noGrp="1"/>
          </p:cNvSpPr>
          <p:nvPr>
            <p:ph idx="1"/>
          </p:nvPr>
        </p:nvSpPr>
        <p:spPr>
          <a:xfrm>
            <a:off x="1171575" y="1600200"/>
            <a:ext cx="7772400" cy="4114800"/>
          </a:xfrm>
        </p:spPr>
        <p:txBody>
          <a:bodyPr/>
          <a:lstStyle/>
          <a:p>
            <a:r>
              <a:rPr lang="en-US" dirty="0"/>
              <a:t>Use LRs for test results, symptoms, or findings (caused by the disease) </a:t>
            </a:r>
          </a:p>
          <a:p>
            <a:r>
              <a:rPr lang="en-US" dirty="0"/>
              <a:t>Use ORs for risk factors that cause the disease</a:t>
            </a:r>
          </a:p>
          <a:p>
            <a:pPr lvl="1"/>
            <a:r>
              <a:rPr lang="en-US" dirty="0"/>
              <a:t>The prevalence of the risk factor will affect the prevalence (pre-test probability) of the disease</a:t>
            </a:r>
          </a:p>
          <a:p>
            <a:pPr lvl="1"/>
            <a:r>
              <a:rPr lang="en-US" dirty="0"/>
              <a:t>Risk factor rare, prevalence low, and LR(+) high</a:t>
            </a:r>
          </a:p>
          <a:p>
            <a:pPr lvl="1"/>
            <a:r>
              <a:rPr lang="en-US" dirty="0"/>
              <a:t>Risk factor common, prevalence high, and LR(+) low.</a:t>
            </a:r>
          </a:p>
          <a:p>
            <a:pPr lvl="1"/>
            <a:endParaRPr lang="en-US" dirty="0"/>
          </a:p>
        </p:txBody>
      </p:sp>
      <p:sp>
        <p:nvSpPr>
          <p:cNvPr id="4" name="Slide Number Placeholder 3">
            <a:extLst>
              <a:ext uri="{FF2B5EF4-FFF2-40B4-BE49-F238E27FC236}">
                <a16:creationId xmlns:a16="http://schemas.microsoft.com/office/drawing/2014/main" id="{3F753B39-FB35-428A-A72C-22E255B4BBED}"/>
              </a:ext>
            </a:extLst>
          </p:cNvPr>
          <p:cNvSpPr>
            <a:spLocks noGrp="1"/>
          </p:cNvSpPr>
          <p:nvPr>
            <p:ph type="sldNum" sz="quarter" idx="12"/>
          </p:nvPr>
        </p:nvSpPr>
        <p:spPr/>
        <p:txBody>
          <a:bodyPr/>
          <a:lstStyle/>
          <a:p>
            <a:pPr>
              <a:defRPr/>
            </a:pPr>
            <a:fld id="{E70CF1B1-AA47-B34B-9B18-40744FAC0177}" type="slidenum">
              <a:rPr lang="en-US" smtClean="0"/>
              <a:pPr>
                <a:defRPr/>
              </a:pPr>
              <a:t>67</a:t>
            </a:fld>
            <a:endParaRPr lang="en-US"/>
          </a:p>
        </p:txBody>
      </p:sp>
    </p:spTree>
    <p:extLst>
      <p:ext uri="{BB962C8B-B14F-4D97-AF65-F5344CB8AC3E}">
        <p14:creationId xmlns:p14="http://schemas.microsoft.com/office/powerpoint/2010/main" val="35248376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8EDF63-013A-4293-90DA-35D1F44CB476}"/>
              </a:ext>
            </a:extLst>
          </p:cNvPr>
          <p:cNvSpPr>
            <a:spLocks noGrp="1"/>
          </p:cNvSpPr>
          <p:nvPr>
            <p:ph type="sldNum" sz="quarter" idx="12"/>
          </p:nvPr>
        </p:nvSpPr>
        <p:spPr/>
        <p:txBody>
          <a:bodyPr/>
          <a:lstStyle/>
          <a:p>
            <a:pPr>
              <a:defRPr/>
            </a:pPr>
            <a:fld id="{E70CF1B1-AA47-B34B-9B18-40744FAC0177}" type="slidenum">
              <a:rPr lang="en-US" smtClean="0"/>
              <a:pPr>
                <a:defRPr/>
              </a:pPr>
              <a:t>68</a:t>
            </a:fld>
            <a:endParaRPr lang="en-US"/>
          </a:p>
        </p:txBody>
      </p:sp>
      <p:pic>
        <p:nvPicPr>
          <p:cNvPr id="5" name="Picture 4">
            <a:extLst>
              <a:ext uri="{FF2B5EF4-FFF2-40B4-BE49-F238E27FC236}">
                <a16:creationId xmlns:a16="http://schemas.microsoft.com/office/drawing/2014/main" id="{EA89A7B6-DA0F-4597-A2E8-C964E566CAF6}"/>
              </a:ext>
            </a:extLst>
          </p:cNvPr>
          <p:cNvPicPr/>
          <p:nvPr/>
        </p:nvPicPr>
        <p:blipFill>
          <a:blip r:embed="rId2"/>
          <a:stretch>
            <a:fillRect/>
          </a:stretch>
        </p:blipFill>
        <p:spPr>
          <a:xfrm>
            <a:off x="1600200" y="944561"/>
            <a:ext cx="5486400" cy="5578475"/>
          </a:xfrm>
          <a:prstGeom prst="rect">
            <a:avLst/>
          </a:prstGeom>
        </p:spPr>
      </p:pic>
      <p:pic>
        <p:nvPicPr>
          <p:cNvPr id="6" name="Picture 5">
            <a:extLst>
              <a:ext uri="{FF2B5EF4-FFF2-40B4-BE49-F238E27FC236}">
                <a16:creationId xmlns:a16="http://schemas.microsoft.com/office/drawing/2014/main" id="{9AF5C791-D3D6-4D9D-8B1D-6539A9DDBF9F}"/>
              </a:ext>
            </a:extLst>
          </p:cNvPr>
          <p:cNvPicPr/>
          <p:nvPr/>
        </p:nvPicPr>
        <p:blipFill>
          <a:blip r:embed="rId2"/>
          <a:stretch>
            <a:fillRect/>
          </a:stretch>
        </p:blipFill>
        <p:spPr>
          <a:xfrm>
            <a:off x="1981200" y="792162"/>
            <a:ext cx="5486400" cy="5578475"/>
          </a:xfrm>
          <a:prstGeom prst="rect">
            <a:avLst/>
          </a:prstGeom>
        </p:spPr>
      </p:pic>
      <p:pic>
        <p:nvPicPr>
          <p:cNvPr id="7" name="Picture 6">
            <a:extLst>
              <a:ext uri="{FF2B5EF4-FFF2-40B4-BE49-F238E27FC236}">
                <a16:creationId xmlns:a16="http://schemas.microsoft.com/office/drawing/2014/main" id="{C5FE91A0-EE8E-4576-BCC7-04AA0CA6D86B}"/>
              </a:ext>
            </a:extLst>
          </p:cNvPr>
          <p:cNvPicPr/>
          <p:nvPr/>
        </p:nvPicPr>
        <p:blipFill>
          <a:blip r:embed="rId2"/>
          <a:stretch>
            <a:fillRect/>
          </a:stretch>
        </p:blipFill>
        <p:spPr>
          <a:xfrm>
            <a:off x="2133600" y="944562"/>
            <a:ext cx="5486400" cy="5578475"/>
          </a:xfrm>
          <a:prstGeom prst="rect">
            <a:avLst/>
          </a:prstGeom>
        </p:spPr>
      </p:pic>
      <p:pic>
        <p:nvPicPr>
          <p:cNvPr id="8" name="Picture 7">
            <a:extLst>
              <a:ext uri="{FF2B5EF4-FFF2-40B4-BE49-F238E27FC236}">
                <a16:creationId xmlns:a16="http://schemas.microsoft.com/office/drawing/2014/main" id="{4F4A7948-D8E0-4743-98A3-2D0C70914CAE}"/>
              </a:ext>
            </a:extLst>
          </p:cNvPr>
          <p:cNvPicPr/>
          <p:nvPr/>
        </p:nvPicPr>
        <p:blipFill>
          <a:blip r:embed="rId2"/>
          <a:stretch>
            <a:fillRect/>
          </a:stretch>
        </p:blipFill>
        <p:spPr>
          <a:xfrm>
            <a:off x="1066800" y="0"/>
            <a:ext cx="6705600" cy="6675437"/>
          </a:xfrm>
          <a:prstGeom prst="rect">
            <a:avLst/>
          </a:prstGeom>
        </p:spPr>
      </p:pic>
    </p:spTree>
    <p:extLst>
      <p:ext uri="{BB962C8B-B14F-4D97-AF65-F5344CB8AC3E}">
        <p14:creationId xmlns:p14="http://schemas.microsoft.com/office/powerpoint/2010/main" val="19926240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58D01E-B3B9-A143-8F8C-1F8AEAD31DC2}" type="slidenum">
              <a:rPr lang="en-US" smtClean="0"/>
              <a:pPr>
                <a:defRPr/>
              </a:pPr>
              <a:t>69</a:t>
            </a:fld>
            <a:endParaRPr lang="en-US"/>
          </a:p>
        </p:txBody>
      </p:sp>
      <p:sp>
        <p:nvSpPr>
          <p:cNvPr id="3" name="Rectangle 2"/>
          <p:cNvSpPr/>
          <p:nvPr/>
        </p:nvSpPr>
        <p:spPr>
          <a:xfrm>
            <a:off x="1143000" y="1828800"/>
            <a:ext cx="7086600" cy="3785652"/>
          </a:xfrm>
          <a:prstGeom prst="rect">
            <a:avLst/>
          </a:prstGeom>
        </p:spPr>
        <p:txBody>
          <a:bodyPr wrap="square">
            <a:spAutoFit/>
          </a:bodyPr>
          <a:lstStyle/>
          <a:p>
            <a:r>
              <a:rPr lang="en-US" sz="4000" dirty="0"/>
              <a:t>“Use well-established theory, past research, clinical observations, preliminary statistical analysis, or some sensible combination of these </a:t>
            </a:r>
            <a:r>
              <a:rPr lang="mr-IN" sz="4000" dirty="0"/>
              <a:t>…</a:t>
            </a:r>
            <a:r>
              <a:rPr lang="en-US" sz="4000" dirty="0"/>
              <a:t>.”</a:t>
            </a:r>
          </a:p>
        </p:txBody>
      </p:sp>
      <p:sp>
        <p:nvSpPr>
          <p:cNvPr id="5" name="Rectangle 4"/>
          <p:cNvSpPr/>
          <p:nvPr/>
        </p:nvSpPr>
        <p:spPr>
          <a:xfrm>
            <a:off x="3124200" y="5410200"/>
            <a:ext cx="4572000" cy="923330"/>
          </a:xfrm>
          <a:prstGeom prst="rect">
            <a:avLst/>
          </a:prstGeom>
        </p:spPr>
        <p:txBody>
          <a:bodyPr>
            <a:spAutoFit/>
          </a:bodyPr>
          <a:lstStyle/>
          <a:p>
            <a:pPr>
              <a:spcBef>
                <a:spcPct val="30000"/>
              </a:spcBef>
              <a:defRPr/>
            </a:pPr>
            <a:r>
              <a:rPr lang="en-US" dirty="0" err="1">
                <a:latin typeface="Arial" charset="0"/>
                <a:ea typeface="MS PGothic" pitchFamily="34" charset="-128"/>
              </a:rPr>
              <a:t>Stoltzfus</a:t>
            </a:r>
            <a:r>
              <a:rPr lang="en-US" dirty="0">
                <a:latin typeface="Arial" charset="0"/>
                <a:ea typeface="MS PGothic" pitchFamily="34" charset="-128"/>
              </a:rPr>
              <a:t>, J. C. (2011). "Logistic regression: a brief primer." </a:t>
            </a:r>
            <a:r>
              <a:rPr lang="en-US" u="sng" dirty="0" err="1">
                <a:latin typeface="Arial" charset="0"/>
                <a:ea typeface="MS PGothic" pitchFamily="34" charset="-128"/>
              </a:rPr>
              <a:t>Acad</a:t>
            </a:r>
            <a:r>
              <a:rPr lang="en-US" u="sng" dirty="0">
                <a:latin typeface="Arial" charset="0"/>
                <a:ea typeface="MS PGothic" pitchFamily="34" charset="-128"/>
              </a:rPr>
              <a:t> </a:t>
            </a:r>
            <a:r>
              <a:rPr lang="en-US" u="sng" dirty="0" err="1">
                <a:latin typeface="Arial" charset="0"/>
                <a:ea typeface="MS PGothic" pitchFamily="34" charset="-128"/>
              </a:rPr>
              <a:t>Emerg</a:t>
            </a:r>
            <a:r>
              <a:rPr lang="en-US" u="sng" dirty="0">
                <a:latin typeface="Arial" charset="0"/>
                <a:ea typeface="MS PGothic" pitchFamily="34" charset="-128"/>
              </a:rPr>
              <a:t> Med </a:t>
            </a:r>
            <a:r>
              <a:rPr lang="en-US" b="1" u="sng" dirty="0">
                <a:latin typeface="Arial" charset="0"/>
                <a:ea typeface="MS PGothic" pitchFamily="34" charset="-128"/>
              </a:rPr>
              <a:t>18</a:t>
            </a:r>
            <a:r>
              <a:rPr lang="en-US" u="sng" dirty="0">
                <a:latin typeface="Arial" charset="0"/>
                <a:ea typeface="MS PGothic" pitchFamily="34" charset="-128"/>
              </a:rPr>
              <a:t>(10): 1099-1104.</a:t>
            </a:r>
          </a:p>
        </p:txBody>
      </p:sp>
      <p:sp>
        <p:nvSpPr>
          <p:cNvPr id="6" name="Rectangle 2"/>
          <p:cNvSpPr txBox="1">
            <a:spLocks noChangeArrowheads="1"/>
          </p:cNvSpPr>
          <p:nvPr/>
        </p:nvSpPr>
        <p:spPr bwMode="auto">
          <a:xfrm>
            <a:off x="1150938" y="214313"/>
            <a:ext cx="7793037"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pPr eaLnBrk="1" hangingPunct="1"/>
            <a:r>
              <a:rPr lang="en-US" sz="4000">
                <a:latin typeface="Tahoma" charset="0"/>
                <a:ea typeface="ＭＳ Ｐゴシック" charset="0"/>
              </a:rPr>
              <a:t>Choosing Which Tests to Include in the Decision Rule</a:t>
            </a:r>
            <a:endParaRPr lang="en-US" sz="4000" dirty="0">
              <a:latin typeface="Tahoma" charset="0"/>
              <a:ea typeface="ＭＳ Ｐゴシック" charset="0"/>
            </a:endParaRPr>
          </a:p>
        </p:txBody>
      </p:sp>
    </p:spTree>
    <p:extLst>
      <p:ext uri="{BB962C8B-B14F-4D97-AF65-F5344CB8AC3E}">
        <p14:creationId xmlns:p14="http://schemas.microsoft.com/office/powerpoint/2010/main" val="2601723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2C80CF-A36B-144B-83CD-87ABE76135AA}"/>
              </a:ext>
            </a:extLst>
          </p:cNvPr>
          <p:cNvSpPr>
            <a:spLocks noGrp="1"/>
          </p:cNvSpPr>
          <p:nvPr>
            <p:ph type="sldNum" sz="quarter" idx="12"/>
          </p:nvPr>
        </p:nvSpPr>
        <p:spPr/>
        <p:txBody>
          <a:bodyPr/>
          <a:lstStyle/>
          <a:p>
            <a:pPr>
              <a:defRPr/>
            </a:pPr>
            <a:fld id="{5658D01E-B3B9-A143-8F8C-1F8AEAD31DC2}" type="slidenum">
              <a:rPr lang="en-US" smtClean="0"/>
              <a:pPr>
                <a:defRPr/>
              </a:pPr>
              <a:t>7</a:t>
            </a:fld>
            <a:endParaRPr lang="en-US"/>
          </a:p>
        </p:txBody>
      </p:sp>
      <p:cxnSp>
        <p:nvCxnSpPr>
          <p:cNvPr id="4" name="Straight Arrow Connector 3">
            <a:extLst>
              <a:ext uri="{FF2B5EF4-FFF2-40B4-BE49-F238E27FC236}">
                <a16:creationId xmlns:a16="http://schemas.microsoft.com/office/drawing/2014/main" id="{3F5B53EC-C6B5-184F-8C48-704CC69A8859}"/>
              </a:ext>
            </a:extLst>
          </p:cNvPr>
          <p:cNvCxnSpPr>
            <a:cxnSpLocks/>
          </p:cNvCxnSpPr>
          <p:nvPr/>
        </p:nvCxnSpPr>
        <p:spPr bwMode="auto">
          <a:xfrm>
            <a:off x="1524000" y="5181600"/>
            <a:ext cx="4876800" cy="0"/>
          </a:xfrm>
          <a:prstGeom prst="straightConnector1">
            <a:avLst/>
          </a:prstGeom>
          <a:solidFill>
            <a:schemeClr val="accent1"/>
          </a:solidFill>
          <a:ln w="50800" cap="flat" cmpd="sng" algn="ctr">
            <a:solidFill>
              <a:srgbClr val="C00000"/>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3386D5C8-808B-0447-B8EE-DB73C8EF74A0}"/>
              </a:ext>
            </a:extLst>
          </p:cNvPr>
          <p:cNvCxnSpPr/>
          <p:nvPr/>
        </p:nvCxnSpPr>
        <p:spPr bwMode="auto">
          <a:xfrm flipV="1">
            <a:off x="6324600" y="3200400"/>
            <a:ext cx="0" cy="1981200"/>
          </a:xfrm>
          <a:prstGeom prst="straightConnector1">
            <a:avLst/>
          </a:prstGeom>
          <a:solidFill>
            <a:schemeClr val="accent1"/>
          </a:solidFill>
          <a:ln w="50800" cap="flat" cmpd="sng" algn="ctr">
            <a:solidFill>
              <a:srgbClr val="7030A0"/>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4E824DAA-B82F-044B-998D-7CAB3D1A9967}"/>
              </a:ext>
            </a:extLst>
          </p:cNvPr>
          <p:cNvCxnSpPr>
            <a:cxnSpLocks/>
          </p:cNvCxnSpPr>
          <p:nvPr/>
        </p:nvCxnSpPr>
        <p:spPr bwMode="auto">
          <a:xfrm flipV="1">
            <a:off x="1524000" y="3200399"/>
            <a:ext cx="4876800" cy="1981201"/>
          </a:xfrm>
          <a:prstGeom prst="straightConnector1">
            <a:avLst/>
          </a:prstGeom>
          <a:solidFill>
            <a:schemeClr val="accent1"/>
          </a:solidFill>
          <a:ln w="50800"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9007FC8E-7776-C942-BBF7-EF5F607565B9}"/>
              </a:ext>
            </a:extLst>
          </p:cNvPr>
          <p:cNvSpPr txBox="1"/>
          <p:nvPr/>
        </p:nvSpPr>
        <p:spPr>
          <a:xfrm>
            <a:off x="3543300" y="5369132"/>
            <a:ext cx="2057400" cy="381000"/>
          </a:xfrm>
          <a:prstGeom prst="rect">
            <a:avLst/>
          </a:prstGeom>
          <a:noFill/>
        </p:spPr>
        <p:txBody>
          <a:bodyPr wrap="square" rtlCol="0">
            <a:spAutoFit/>
          </a:bodyPr>
          <a:lstStyle/>
          <a:p>
            <a:r>
              <a:rPr lang="en-US" dirty="0">
                <a:solidFill>
                  <a:srgbClr val="C00000"/>
                </a:solidFill>
              </a:rPr>
              <a:t>Calibration Error</a:t>
            </a:r>
          </a:p>
        </p:txBody>
      </p:sp>
      <p:sp>
        <p:nvSpPr>
          <p:cNvPr id="12" name="TextBox 11">
            <a:extLst>
              <a:ext uri="{FF2B5EF4-FFF2-40B4-BE49-F238E27FC236}">
                <a16:creationId xmlns:a16="http://schemas.microsoft.com/office/drawing/2014/main" id="{A5845C87-01DB-A44A-A6EC-06575083BDA4}"/>
              </a:ext>
            </a:extLst>
          </p:cNvPr>
          <p:cNvSpPr txBox="1"/>
          <p:nvPr/>
        </p:nvSpPr>
        <p:spPr>
          <a:xfrm>
            <a:off x="6553200" y="3581400"/>
            <a:ext cx="2209808" cy="646331"/>
          </a:xfrm>
          <a:prstGeom prst="rect">
            <a:avLst/>
          </a:prstGeom>
          <a:noFill/>
        </p:spPr>
        <p:txBody>
          <a:bodyPr wrap="square" rtlCol="0">
            <a:spAutoFit/>
          </a:bodyPr>
          <a:lstStyle/>
          <a:p>
            <a:br>
              <a:rPr lang="en-US" dirty="0">
                <a:solidFill>
                  <a:srgbClr val="7030A0"/>
                </a:solidFill>
              </a:rPr>
            </a:br>
            <a:r>
              <a:rPr lang="en-US" dirty="0">
                <a:solidFill>
                  <a:srgbClr val="7030A0"/>
                </a:solidFill>
              </a:rPr>
              <a:t>Discrimination Error</a:t>
            </a:r>
          </a:p>
        </p:txBody>
      </p:sp>
      <p:sp>
        <p:nvSpPr>
          <p:cNvPr id="13" name="TextBox 12">
            <a:extLst>
              <a:ext uri="{FF2B5EF4-FFF2-40B4-BE49-F238E27FC236}">
                <a16:creationId xmlns:a16="http://schemas.microsoft.com/office/drawing/2014/main" id="{6B21D26A-3DE3-6849-A9DD-3B41A2594C8E}"/>
              </a:ext>
            </a:extLst>
          </p:cNvPr>
          <p:cNvSpPr txBox="1"/>
          <p:nvPr/>
        </p:nvSpPr>
        <p:spPr>
          <a:xfrm>
            <a:off x="2465125" y="3581400"/>
            <a:ext cx="2030673" cy="369332"/>
          </a:xfrm>
          <a:prstGeom prst="rect">
            <a:avLst/>
          </a:prstGeom>
          <a:noFill/>
        </p:spPr>
        <p:txBody>
          <a:bodyPr wrap="square" rtlCol="0">
            <a:spAutoFit/>
          </a:bodyPr>
          <a:lstStyle/>
          <a:p>
            <a:r>
              <a:rPr lang="en-US" dirty="0"/>
              <a:t>Model Error</a:t>
            </a:r>
          </a:p>
        </p:txBody>
      </p:sp>
      <p:sp>
        <p:nvSpPr>
          <p:cNvPr id="14" name="Rectangle 3">
            <a:extLst>
              <a:ext uri="{FF2B5EF4-FFF2-40B4-BE49-F238E27FC236}">
                <a16:creationId xmlns:a16="http://schemas.microsoft.com/office/drawing/2014/main" id="{D0C71933-B036-3F49-97C1-12529B177BA7}"/>
              </a:ext>
            </a:extLst>
          </p:cNvPr>
          <p:cNvSpPr txBox="1">
            <a:spLocks noChangeArrowheads="1"/>
          </p:cNvSpPr>
          <p:nvPr/>
        </p:nvSpPr>
        <p:spPr bwMode="auto">
          <a:xfrm>
            <a:off x="914400" y="304800"/>
            <a:ext cx="7696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pPr eaLnBrk="1" hangingPunct="1"/>
            <a:r>
              <a:rPr lang="en-US" sz="3200" kern="0">
                <a:latin typeface="Tahoma" charset="0"/>
                <a:ea typeface="MS PGothic" charset="0"/>
              </a:rPr>
              <a:t>Brier Score = Calibration + Refinement</a:t>
            </a:r>
            <a:endParaRPr lang="en-US" sz="3200" kern="0" dirty="0">
              <a:latin typeface="Tahoma" charset="0"/>
              <a:ea typeface="MS PGothic" charset="0"/>
            </a:endParaRPr>
          </a:p>
        </p:txBody>
      </p:sp>
    </p:spTree>
    <p:extLst>
      <p:ext uri="{BB962C8B-B14F-4D97-AF65-F5344CB8AC3E}">
        <p14:creationId xmlns:p14="http://schemas.microsoft.com/office/powerpoint/2010/main" val="28692159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2"/>
          <p:cNvSpPr>
            <a:spLocks noGrp="1" noChangeArrowheads="1"/>
          </p:cNvSpPr>
          <p:nvPr>
            <p:ph type="title" idx="4294967295"/>
          </p:nvPr>
        </p:nvSpPr>
        <p:spPr/>
        <p:txBody>
          <a:bodyPr anchor="ctr"/>
          <a:lstStyle/>
          <a:p>
            <a:pPr eaLnBrk="1" hangingPunct="1"/>
            <a:r>
              <a:rPr lang="en-US">
                <a:latin typeface="Tahoma" charset="0"/>
              </a:rPr>
              <a:t>Need for Validation</a:t>
            </a:r>
          </a:p>
        </p:txBody>
      </p:sp>
      <p:sp>
        <p:nvSpPr>
          <p:cNvPr id="245762" name="Rectangle 3"/>
          <p:cNvSpPr>
            <a:spLocks noGrp="1" noChangeArrowheads="1"/>
          </p:cNvSpPr>
          <p:nvPr>
            <p:ph type="body" idx="4294967295"/>
          </p:nvPr>
        </p:nvSpPr>
        <p:spPr>
          <a:xfrm>
            <a:off x="457200" y="2235908"/>
            <a:ext cx="8229600" cy="4525963"/>
          </a:xfrm>
        </p:spPr>
        <p:txBody>
          <a:bodyPr/>
          <a:lstStyle/>
          <a:p>
            <a:pPr eaLnBrk="1" hangingPunct="1">
              <a:lnSpc>
                <a:spcPct val="90000"/>
              </a:lnSpc>
              <a:buFont typeface="Wingdings" charset="0"/>
              <a:buNone/>
            </a:pPr>
            <a:r>
              <a:rPr lang="en-US" dirty="0">
                <a:latin typeface="Tahoma" charset="0"/>
              </a:rPr>
              <a:t>Develop prediction rule by choosing a few tests and findings from a large number of candidates, based on which work the best.</a:t>
            </a:r>
          </a:p>
          <a:p>
            <a:pPr eaLnBrk="1" hangingPunct="1">
              <a:lnSpc>
                <a:spcPct val="90000"/>
              </a:lnSpc>
              <a:buFont typeface="Wingdings" charset="0"/>
              <a:buNone/>
            </a:pPr>
            <a:r>
              <a:rPr lang="en-US" dirty="0">
                <a:latin typeface="Tahoma" charset="0"/>
              </a:rPr>
              <a:t>Takes advantage of chance variations in the data.</a:t>
            </a:r>
          </a:p>
          <a:p>
            <a:pPr eaLnBrk="1" hangingPunct="1">
              <a:lnSpc>
                <a:spcPct val="90000"/>
              </a:lnSpc>
              <a:buFont typeface="Wingdings" charset="0"/>
              <a:buNone/>
            </a:pPr>
            <a:r>
              <a:rPr lang="en-US" dirty="0">
                <a:latin typeface="Tahoma" charset="0"/>
              </a:rPr>
              <a:t>Predictive ability of rule will probably decrease or even disappear when you try to validate on a new dataset.</a:t>
            </a:r>
          </a:p>
          <a:p>
            <a:pPr eaLnBrk="1" hangingPunct="1">
              <a:lnSpc>
                <a:spcPct val="90000"/>
              </a:lnSpc>
              <a:buFont typeface="Wingdings" charset="0"/>
              <a:buNone/>
            </a:pPr>
            <a:r>
              <a:rPr lang="en-US" dirty="0">
                <a:latin typeface="Tahoma" charset="0"/>
              </a:rPr>
              <a:t>Can be referred to as </a:t>
            </a:r>
            <a:r>
              <a:rPr lang="ja-JP" altLang="en-US" dirty="0">
                <a:latin typeface="Tahoma" charset="0"/>
              </a:rPr>
              <a:t>“</a:t>
            </a:r>
            <a:r>
              <a:rPr lang="en-US" altLang="ja-JP" dirty="0" err="1">
                <a:latin typeface="Tahoma" charset="0"/>
              </a:rPr>
              <a:t>overfitting</a:t>
            </a:r>
            <a:r>
              <a:rPr lang="en-US" altLang="ja-JP" dirty="0">
                <a:latin typeface="Tahoma" charset="0"/>
              </a:rPr>
              <a:t>.</a:t>
            </a:r>
            <a:r>
              <a:rPr lang="ja-JP" altLang="en-US" dirty="0">
                <a:latin typeface="Tahoma" charset="0"/>
              </a:rPr>
              <a:t>”</a:t>
            </a:r>
            <a:r>
              <a:rPr lang="en-US" altLang="ja-JP" dirty="0">
                <a:latin typeface="Tahoma" charset="0"/>
              </a:rPr>
              <a:t> </a:t>
            </a:r>
            <a:endParaRPr lang="en-US" dirty="0">
              <a:latin typeface="Tahoma" charset="0"/>
            </a:endParaRPr>
          </a:p>
        </p:txBody>
      </p:sp>
    </p:spTree>
    <p:extLst>
      <p:ext uri="{BB962C8B-B14F-4D97-AF65-F5344CB8AC3E}">
        <p14:creationId xmlns:p14="http://schemas.microsoft.com/office/powerpoint/2010/main" val="7421011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nchor="ctr"/>
          <a:lstStyle/>
          <a:p>
            <a:pPr eaLnBrk="1" hangingPunct="1"/>
            <a:r>
              <a:rPr lang="en-US" sz="4000">
                <a:latin typeface="Tahoma" charset="0"/>
                <a:ea typeface="ＭＳ Ｐゴシック" charset="0"/>
              </a:rPr>
              <a:t>Need to Test the Rule in a Separate Dataset</a:t>
            </a:r>
          </a:p>
        </p:txBody>
      </p:sp>
      <p:sp>
        <p:nvSpPr>
          <p:cNvPr id="115714" name="Content Placeholder 1"/>
          <p:cNvSpPr>
            <a:spLocks noGrp="1"/>
          </p:cNvSpPr>
          <p:nvPr>
            <p:ph idx="1"/>
          </p:nvPr>
        </p:nvSpPr>
        <p:spPr/>
        <p:txBody>
          <a:bodyPr/>
          <a:lstStyle/>
          <a:p>
            <a:r>
              <a:rPr lang="en-US">
                <a:latin typeface="Tahoma" charset="0"/>
                <a:ea typeface="ＭＳ Ｐゴシック" charset="0"/>
              </a:rPr>
              <a:t>Derivation </a:t>
            </a:r>
            <a:r>
              <a:rPr lang="en-US">
                <a:latin typeface="Tahoma" charset="0"/>
                <a:ea typeface="ＭＳ Ｐゴシック" charset="0"/>
                <a:sym typeface="Wingdings" charset="0"/>
              </a:rPr>
              <a:t> Validation</a:t>
            </a:r>
          </a:p>
          <a:p>
            <a:r>
              <a:rPr lang="en-US">
                <a:latin typeface="Tahoma" charset="0"/>
                <a:ea typeface="ＭＳ Ｐゴシック" charset="0"/>
                <a:sym typeface="Wingdings" charset="0"/>
              </a:rPr>
              <a:t>Training  Test</a:t>
            </a:r>
          </a:p>
          <a:p>
            <a:endParaRPr lang="en-US">
              <a:latin typeface="Tahoma" charset="0"/>
              <a:ea typeface="ＭＳ Ｐゴシック" charset="0"/>
              <a:sym typeface="Wingdings" charset="0"/>
            </a:endParaRPr>
          </a:p>
          <a:p>
            <a:r>
              <a:rPr lang="en-US">
                <a:latin typeface="Tahoma" charset="0"/>
                <a:ea typeface="ＭＳ Ｐゴシック" charset="0"/>
                <a:sym typeface="Wingdings" charset="0"/>
              </a:rPr>
              <a:t>Beware of Tweaking the Rule</a:t>
            </a:r>
            <a:endParaRPr lang="en-US">
              <a:latin typeface="Tahoma" charset="0"/>
              <a:ea typeface="ＭＳ Ｐゴシック" charset="0"/>
            </a:endParaRPr>
          </a:p>
        </p:txBody>
      </p:sp>
      <p:sp>
        <p:nvSpPr>
          <p:cNvPr id="11571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69F1A47-FC23-5648-A03F-2A06D7CBC2C0}" type="slidenum">
              <a:rPr lang="en-US" sz="1400"/>
              <a:pPr/>
              <a:t>71</a:t>
            </a:fld>
            <a:endParaRPr lang="en-US" sz="1400"/>
          </a:p>
        </p:txBody>
      </p:sp>
    </p:spTree>
    <p:extLst>
      <p:ext uri="{BB962C8B-B14F-4D97-AF65-F5344CB8AC3E}">
        <p14:creationId xmlns:p14="http://schemas.microsoft.com/office/powerpoint/2010/main" val="31143151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title"/>
          </p:nvPr>
        </p:nvSpPr>
        <p:spPr/>
        <p:txBody>
          <a:bodyPr/>
          <a:lstStyle/>
          <a:p>
            <a:pPr eaLnBrk="1" hangingPunct="1"/>
            <a:r>
              <a:rPr lang="en-US">
                <a:latin typeface="Tahoma" charset="0"/>
              </a:rPr>
              <a:t>Validation Dataset</a:t>
            </a:r>
          </a:p>
        </p:txBody>
      </p:sp>
      <p:sp>
        <p:nvSpPr>
          <p:cNvPr id="250882" name="Rectangle 3"/>
          <p:cNvSpPr>
            <a:spLocks noGrp="1" noChangeArrowheads="1"/>
          </p:cNvSpPr>
          <p:nvPr>
            <p:ph type="body" idx="1"/>
          </p:nvPr>
        </p:nvSpPr>
        <p:spPr/>
        <p:txBody>
          <a:bodyPr/>
          <a:lstStyle/>
          <a:p>
            <a:pPr eaLnBrk="1" hangingPunct="1">
              <a:buFont typeface="Wingdings" charset="0"/>
              <a:buNone/>
            </a:pPr>
            <a:r>
              <a:rPr lang="en-US" dirty="0">
                <a:latin typeface="Tahoma" charset="0"/>
              </a:rPr>
              <a:t>Measure all the variables needed for the model.</a:t>
            </a:r>
          </a:p>
          <a:p>
            <a:pPr eaLnBrk="1" hangingPunct="1">
              <a:buFont typeface="Wingdings" charset="0"/>
              <a:buNone/>
            </a:pPr>
            <a:r>
              <a:rPr lang="en-US" dirty="0">
                <a:latin typeface="Tahoma" charset="0"/>
              </a:rPr>
              <a:t>Determine disease/outcome status (D+ or D-) on all subjects.</a:t>
            </a:r>
          </a:p>
        </p:txBody>
      </p:sp>
    </p:spTree>
    <p:extLst>
      <p:ext uri="{BB962C8B-B14F-4D97-AF65-F5344CB8AC3E}">
        <p14:creationId xmlns:p14="http://schemas.microsoft.com/office/powerpoint/2010/main" val="21977701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ChangeArrowheads="1"/>
          </p:cNvSpPr>
          <p:nvPr>
            <p:ph type="title"/>
          </p:nvPr>
        </p:nvSpPr>
        <p:spPr/>
        <p:txBody>
          <a:bodyPr/>
          <a:lstStyle/>
          <a:p>
            <a:r>
              <a:rPr lang="en-US">
                <a:latin typeface="Tahoma" charset="0"/>
                <a:ea typeface="MS PGothic" charset="0"/>
              </a:rPr>
              <a:t>NLST Lung CA Mortality </a:t>
            </a:r>
            <a:br>
              <a:rPr lang="en-US">
                <a:latin typeface="Tahoma" charset="0"/>
                <a:ea typeface="MS PGothic" charset="0"/>
              </a:rPr>
            </a:br>
            <a:r>
              <a:rPr lang="en-US">
                <a:latin typeface="Tahoma" charset="0"/>
                <a:ea typeface="MS PGothic" charset="0"/>
              </a:rPr>
              <a:t>Risk Prediction Model</a:t>
            </a:r>
          </a:p>
        </p:txBody>
      </p:sp>
      <p:sp>
        <p:nvSpPr>
          <p:cNvPr id="237570" name="Rectangle 3"/>
          <p:cNvSpPr>
            <a:spLocks noGrp="1" noChangeArrowheads="1"/>
          </p:cNvSpPr>
          <p:nvPr>
            <p:ph type="body" idx="1"/>
          </p:nvPr>
        </p:nvSpPr>
        <p:spPr>
          <a:xfrm>
            <a:off x="1219200" y="2819400"/>
            <a:ext cx="7772400" cy="3697288"/>
          </a:xfrm>
        </p:spPr>
        <p:txBody>
          <a:bodyPr/>
          <a:lstStyle/>
          <a:p>
            <a:r>
              <a:rPr lang="en-US">
                <a:latin typeface="Tahoma" charset="0"/>
                <a:ea typeface="MS PGothic" charset="0"/>
              </a:rPr>
              <a:t>Age</a:t>
            </a:r>
          </a:p>
          <a:p>
            <a:r>
              <a:rPr lang="en-US">
                <a:latin typeface="Tahoma" charset="0"/>
                <a:ea typeface="MS PGothic" charset="0"/>
              </a:rPr>
              <a:t>BMI</a:t>
            </a:r>
          </a:p>
          <a:p>
            <a:r>
              <a:rPr lang="en-US">
                <a:latin typeface="Tahoma" charset="0"/>
                <a:ea typeface="MS PGothic" charset="0"/>
              </a:rPr>
              <a:t>Family history of lung cancer</a:t>
            </a:r>
          </a:p>
          <a:p>
            <a:r>
              <a:rPr lang="en-US">
                <a:latin typeface="Tahoma" charset="0"/>
                <a:ea typeface="MS PGothic" charset="0"/>
              </a:rPr>
              <a:t>Pack-years of smoking</a:t>
            </a:r>
          </a:p>
          <a:p>
            <a:r>
              <a:rPr lang="en-US">
                <a:latin typeface="Tahoma" charset="0"/>
                <a:ea typeface="MS PGothic" charset="0"/>
              </a:rPr>
              <a:t>Years since smoking cessation </a:t>
            </a:r>
          </a:p>
          <a:p>
            <a:r>
              <a:rPr lang="en-US">
                <a:latin typeface="Tahoma" charset="0"/>
                <a:ea typeface="MS PGothic" charset="0"/>
              </a:rPr>
              <a:t>Emphysema diagnosis</a:t>
            </a:r>
          </a:p>
          <a:p>
            <a:pPr>
              <a:buFont typeface="Wingdings" charset="0"/>
              <a:buNone/>
            </a:pPr>
            <a:endParaRPr lang="en-US">
              <a:latin typeface="Tahoma" charset="0"/>
              <a:ea typeface="MS PGothic" charset="0"/>
            </a:endParaRPr>
          </a:p>
        </p:txBody>
      </p:sp>
      <p:sp>
        <p:nvSpPr>
          <p:cNvPr id="237571" name="TextBox 2"/>
          <p:cNvSpPr txBox="1">
            <a:spLocks noChangeArrowheads="1"/>
          </p:cNvSpPr>
          <p:nvPr/>
        </p:nvSpPr>
        <p:spPr bwMode="auto">
          <a:xfrm>
            <a:off x="685800" y="1905000"/>
            <a:ext cx="84582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2800">
                <a:solidFill>
                  <a:srgbClr val="333399"/>
                </a:solidFill>
              </a:rPr>
              <a:t>Regression model converts the following variables* into a risk of lung cancer death within 5 years</a:t>
            </a:r>
          </a:p>
        </p:txBody>
      </p:sp>
      <p:sp>
        <p:nvSpPr>
          <p:cNvPr id="237572" name="TextBox 3"/>
          <p:cNvSpPr txBox="1">
            <a:spLocks noChangeArrowheads="1"/>
          </p:cNvSpPr>
          <p:nvPr/>
        </p:nvSpPr>
        <p:spPr bwMode="auto">
          <a:xfrm>
            <a:off x="685800" y="6400800"/>
            <a:ext cx="7315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800"/>
              <a:t>*Sex and Race were not included in the model (?) </a:t>
            </a:r>
          </a:p>
        </p:txBody>
      </p:sp>
      <p:sp>
        <p:nvSpPr>
          <p:cNvPr id="237573"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58B881A4-D39C-9E4A-BCF4-41430D69EBEC}" type="slidenum">
              <a:rPr lang="en-US" sz="1400"/>
              <a:pPr/>
              <a:t>73</a:t>
            </a:fld>
            <a:endParaRPr lang="en-US" sz="1400"/>
          </a:p>
        </p:txBody>
      </p:sp>
    </p:spTree>
    <p:extLst>
      <p:ext uri="{BB962C8B-B14F-4D97-AF65-F5344CB8AC3E}">
        <p14:creationId xmlns:p14="http://schemas.microsoft.com/office/powerpoint/2010/main" val="37606336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688" y="6446838"/>
            <a:ext cx="2322512" cy="34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title"/>
          </p:nvPr>
        </p:nvSpPr>
        <p:spPr>
          <a:xfrm>
            <a:off x="1295400" y="6400800"/>
            <a:ext cx="6381750" cy="320675"/>
          </a:xfrm>
        </p:spPr>
        <p:txBody>
          <a:bodyPr lIns="0" tIns="12211" rIns="0" bIns="0"/>
          <a:lstStyle/>
          <a:p>
            <a:pPr eaLnBrk="1" fontAlgn="auto" hangingPunct="1">
              <a:spcAft>
                <a:spcPts val="0"/>
              </a:spcAft>
              <a:tabLst>
                <a:tab pos="649628" algn="l"/>
                <a:tab pos="1299256" algn="l"/>
                <a:tab pos="1948884" algn="l"/>
                <a:tab pos="2598511" algn="l"/>
                <a:tab pos="3248139" algn="l"/>
                <a:tab pos="3897767" algn="l"/>
                <a:tab pos="4547395" algn="l"/>
                <a:tab pos="5197023" algn="l"/>
                <a:tab pos="5846651" algn="l"/>
              </a:tabLst>
              <a:defRPr/>
            </a:pPr>
            <a:r>
              <a:rPr lang="en-US" sz="1100" b="1" dirty="0" err="1">
                <a:ea typeface="+mj-ea"/>
                <a:cs typeface="Arial Unicode MS" charset="0"/>
              </a:rPr>
              <a:t>Kovalchik</a:t>
            </a:r>
            <a:r>
              <a:rPr lang="en-US" sz="1100" b="1" dirty="0">
                <a:ea typeface="+mj-ea"/>
                <a:cs typeface="Arial Unicode MS" charset="0"/>
              </a:rPr>
              <a:t> SA et al. N </a:t>
            </a:r>
            <a:r>
              <a:rPr lang="en-US" sz="1100" b="1" dirty="0" err="1">
                <a:ea typeface="+mj-ea"/>
                <a:cs typeface="Arial Unicode MS" charset="0"/>
              </a:rPr>
              <a:t>Engl</a:t>
            </a:r>
            <a:r>
              <a:rPr lang="en-US" sz="1100" b="1" dirty="0">
                <a:ea typeface="+mj-ea"/>
                <a:cs typeface="Arial Unicode MS" charset="0"/>
              </a:rPr>
              <a:t> J Med 2013;369:245-254.</a:t>
            </a:r>
          </a:p>
        </p:txBody>
      </p:sp>
      <p:pic>
        <p:nvPicPr>
          <p:cNvPr id="2385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4450"/>
            <a:ext cx="7696200" cy="6326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Oval 1"/>
          <p:cNvSpPr/>
          <p:nvPr/>
        </p:nvSpPr>
        <p:spPr>
          <a:xfrm>
            <a:off x="2895600" y="1219200"/>
            <a:ext cx="1524000" cy="3733800"/>
          </a:xfrm>
          <a:prstGeom prst="ellipse">
            <a:avLst/>
          </a:prstGeom>
          <a:noFill/>
          <a:ln w="127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504886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C17B01F-9CE3-9844-A83D-B72F187AB0A9}"/>
              </a:ext>
            </a:extLst>
          </p:cNvPr>
          <p:cNvGraphicFramePr>
            <a:graphicFrameLocks noGrp="1"/>
          </p:cNvGraphicFramePr>
          <p:nvPr/>
        </p:nvGraphicFramePr>
        <p:xfrm>
          <a:off x="762000" y="1981200"/>
          <a:ext cx="7467599" cy="4074030"/>
        </p:xfrm>
        <a:graphic>
          <a:graphicData uri="http://schemas.openxmlformats.org/drawingml/2006/table">
            <a:tbl>
              <a:tblPr>
                <a:tableStyleId>{5C22544A-7EE6-4342-B048-85BDC9FD1C3A}</a:tableStyleId>
              </a:tblPr>
              <a:tblGrid>
                <a:gridCol w="2185639">
                  <a:extLst>
                    <a:ext uri="{9D8B030D-6E8A-4147-A177-3AD203B41FA5}">
                      <a16:colId xmlns:a16="http://schemas.microsoft.com/office/drawing/2014/main" val="562491380"/>
                    </a:ext>
                  </a:extLst>
                </a:gridCol>
                <a:gridCol w="2400890">
                  <a:extLst>
                    <a:ext uri="{9D8B030D-6E8A-4147-A177-3AD203B41FA5}">
                      <a16:colId xmlns:a16="http://schemas.microsoft.com/office/drawing/2014/main" val="3041206591"/>
                    </a:ext>
                  </a:extLst>
                </a:gridCol>
                <a:gridCol w="1440535">
                  <a:extLst>
                    <a:ext uri="{9D8B030D-6E8A-4147-A177-3AD203B41FA5}">
                      <a16:colId xmlns:a16="http://schemas.microsoft.com/office/drawing/2014/main" val="1103279664"/>
                    </a:ext>
                  </a:extLst>
                </a:gridCol>
                <a:gridCol w="1440535">
                  <a:extLst>
                    <a:ext uri="{9D8B030D-6E8A-4147-A177-3AD203B41FA5}">
                      <a16:colId xmlns:a16="http://schemas.microsoft.com/office/drawing/2014/main" val="3769455364"/>
                    </a:ext>
                  </a:extLst>
                </a:gridCol>
              </a:tblGrid>
              <a:tr h="1371600">
                <a:tc rowSpan="2">
                  <a:txBody>
                    <a:bodyPr/>
                    <a:lstStyle/>
                    <a:p>
                      <a:pPr algn="ctr" fontAlgn="ctr"/>
                      <a:r>
                        <a:rPr lang="en-US" sz="2000" u="none" strike="noStrike" dirty="0">
                          <a:effectLst/>
                        </a:rPr>
                        <a:t>Risk Category*</a:t>
                      </a:r>
                      <a:endParaRPr lang="en-US" sz="20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ctr"/>
                      <a:r>
                        <a:rPr lang="en-US" sz="2000" u="none" strike="noStrike">
                          <a:effectLst/>
                        </a:rPr>
                        <a:t>Lung Cancer Deaths within 5 years/1000</a:t>
                      </a:r>
                      <a:endParaRPr lang="en-US" sz="2000" b="0"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a:txBody>
                    <a:bodyPr/>
                    <a:lstStyle/>
                    <a:p>
                      <a:pPr algn="l" fontAlgn="b"/>
                      <a:r>
                        <a:rPr lang="en-US" sz="2000" u="none" strike="noStrike">
                          <a:effectLst/>
                        </a:rPr>
                        <a:t> </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5483750"/>
                  </a:ext>
                </a:extLst>
              </a:tr>
              <a:tr h="450405">
                <a:tc vMerge="1">
                  <a:txBody>
                    <a:bodyPr/>
                    <a:lstStyle/>
                    <a:p>
                      <a:endParaRPr lang="en-US"/>
                    </a:p>
                  </a:txBody>
                  <a:tcPr/>
                </a:tc>
                <a:tc>
                  <a:txBody>
                    <a:bodyPr/>
                    <a:lstStyle/>
                    <a:p>
                      <a:pPr algn="l" fontAlgn="b"/>
                      <a:r>
                        <a:rPr lang="en-US" sz="2000" u="none" strike="noStrike">
                          <a:effectLst/>
                        </a:rPr>
                        <a:t>Predicted </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Validation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Difference</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9412058"/>
                  </a:ext>
                </a:extLst>
              </a:tr>
              <a:tr h="450405">
                <a:tc>
                  <a:txBody>
                    <a:bodyPr/>
                    <a:lstStyle/>
                    <a:p>
                      <a:pPr algn="ctr" fontAlgn="b"/>
                      <a:r>
                        <a:rPr lang="en-US" sz="2000" u="none" strike="noStrike">
                          <a:effectLst/>
                        </a:rPr>
                        <a:t>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34.1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45.3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-11.2</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1870718"/>
                  </a:ext>
                </a:extLst>
              </a:tr>
              <a:tr h="450405">
                <a:tc>
                  <a:txBody>
                    <a:bodyPr/>
                    <a:lstStyle/>
                    <a:p>
                      <a:pPr algn="ctr" fontAlgn="b"/>
                      <a:r>
                        <a:rPr lang="en-US" sz="2000" u="none" strike="noStrike">
                          <a:effectLst/>
                        </a:rPr>
                        <a:t>4</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13.7</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19.5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-5.8</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7149302"/>
                  </a:ext>
                </a:extLst>
              </a:tr>
              <a:tr h="450405">
                <a:tc>
                  <a:txBody>
                    <a:bodyPr/>
                    <a:lstStyle/>
                    <a:p>
                      <a:pPr algn="ctr" fontAlgn="b"/>
                      <a:r>
                        <a:rPr lang="en-US" sz="2000" u="none" strike="noStrike">
                          <a:effectLst/>
                        </a:rPr>
                        <a:t>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8.3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13.2</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4.9</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51675192"/>
                  </a:ext>
                </a:extLst>
              </a:tr>
              <a:tr h="450405">
                <a:tc>
                  <a:txBody>
                    <a:bodyPr/>
                    <a:lstStyle/>
                    <a:p>
                      <a:pPr algn="ctr" fontAlgn="b"/>
                      <a:r>
                        <a:rPr lang="en-US" sz="2000" u="none" strike="noStrike">
                          <a:effectLst/>
                        </a:rPr>
                        <a:t>2</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6.6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4.6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2.0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4331780"/>
                  </a:ext>
                </a:extLst>
              </a:tr>
              <a:tr h="450405">
                <a:tc>
                  <a:txBody>
                    <a:bodyPr/>
                    <a:lstStyle/>
                    <a:p>
                      <a:pPr algn="ctr" fontAlgn="b"/>
                      <a:r>
                        <a:rPr lang="en-US" sz="2000" u="none" strike="noStrike">
                          <a:effectLst/>
                        </a:rPr>
                        <a:t>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3.8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2.0</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1.8</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7957358"/>
                  </a:ext>
                </a:extLst>
              </a:tr>
            </a:tbl>
          </a:graphicData>
        </a:graphic>
      </p:graphicFrame>
      <p:sp>
        <p:nvSpPr>
          <p:cNvPr id="3" name="Rectangle 3">
            <a:extLst>
              <a:ext uri="{FF2B5EF4-FFF2-40B4-BE49-F238E27FC236}">
                <a16:creationId xmlns:a16="http://schemas.microsoft.com/office/drawing/2014/main" id="{224F70E3-E6E1-2D48-A7AC-897023BECCB2}"/>
              </a:ext>
            </a:extLst>
          </p:cNvPr>
          <p:cNvSpPr txBox="1">
            <a:spLocks noChangeArrowheads="1"/>
          </p:cNvSpPr>
          <p:nvPr/>
        </p:nvSpPr>
        <p:spPr bwMode="auto">
          <a:xfrm>
            <a:off x="1143000" y="3810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2pPr>
            <a:lvl3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3pPr>
            <a:lvl4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4pPr>
            <a:lvl5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5pPr>
            <a:lvl6pPr marL="4572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6pPr>
            <a:lvl7pPr marL="9144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7pPr>
            <a:lvl8pPr marL="13716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8pPr>
            <a:lvl9pPr marL="18288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9pPr>
          </a:lstStyle>
          <a:p>
            <a:r>
              <a:rPr lang="en-US">
                <a:latin typeface="Tahoma" charset="0"/>
                <a:ea typeface="MS PGothic" charset="0"/>
              </a:rPr>
              <a:t>Calibration</a:t>
            </a:r>
            <a:endParaRPr lang="en-US" dirty="0">
              <a:latin typeface="Tahoma" charset="0"/>
              <a:ea typeface="MS PGothic" charset="0"/>
            </a:endParaRPr>
          </a:p>
        </p:txBody>
      </p:sp>
      <p:sp>
        <p:nvSpPr>
          <p:cNvPr id="4" name="Slide Number Placeholder 3">
            <a:extLst>
              <a:ext uri="{FF2B5EF4-FFF2-40B4-BE49-F238E27FC236}">
                <a16:creationId xmlns:a16="http://schemas.microsoft.com/office/drawing/2014/main" id="{128C43D7-E42C-ED4E-AC1B-A276EC965B8B}"/>
              </a:ext>
            </a:extLst>
          </p:cNvPr>
          <p:cNvSpPr>
            <a:spLocks noGrp="1"/>
          </p:cNvSpPr>
          <p:nvPr>
            <p:ph type="sldNum" sz="quarter" idx="12"/>
          </p:nvPr>
        </p:nvSpPr>
        <p:spPr/>
        <p:txBody>
          <a:bodyPr/>
          <a:lstStyle/>
          <a:p>
            <a:pPr>
              <a:defRPr/>
            </a:pPr>
            <a:fld id="{603A1BA0-462C-FA43-8DF6-7D2D7A1B1663}" type="slidenum">
              <a:rPr lang="en-US" altLang="en-US" smtClean="0"/>
              <a:pPr>
                <a:defRPr/>
              </a:pPr>
              <a:t>75</a:t>
            </a:fld>
            <a:endParaRPr lang="en-US" altLang="en-US"/>
          </a:p>
        </p:txBody>
      </p:sp>
      <p:sp>
        <p:nvSpPr>
          <p:cNvPr id="5" name="TextBox 4">
            <a:extLst>
              <a:ext uri="{FF2B5EF4-FFF2-40B4-BE49-F238E27FC236}">
                <a16:creationId xmlns:a16="http://schemas.microsoft.com/office/drawing/2014/main" id="{5AF68296-806E-664C-8DF4-056B67E29C3F}"/>
              </a:ext>
            </a:extLst>
          </p:cNvPr>
          <p:cNvSpPr txBox="1"/>
          <p:nvPr/>
        </p:nvSpPr>
        <p:spPr>
          <a:xfrm>
            <a:off x="813562" y="6211669"/>
            <a:ext cx="7162800" cy="646331"/>
          </a:xfrm>
          <a:prstGeom prst="rect">
            <a:avLst/>
          </a:prstGeom>
          <a:noFill/>
        </p:spPr>
        <p:txBody>
          <a:bodyPr wrap="square" rtlCol="0">
            <a:spAutoFit/>
          </a:bodyPr>
          <a:lstStyle/>
          <a:p>
            <a:r>
              <a:rPr lang="en-US" dirty="0"/>
              <a:t>*These were actually quintiles or risk, but for exposition, I will treat them as fixed risk categories.</a:t>
            </a:r>
          </a:p>
        </p:txBody>
      </p:sp>
    </p:spTree>
    <p:extLst>
      <p:ext uri="{BB962C8B-B14F-4D97-AF65-F5344CB8AC3E}">
        <p14:creationId xmlns:p14="http://schemas.microsoft.com/office/powerpoint/2010/main" val="42116975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1287A065-F9DB-3B4B-8916-FB7AB54A172C}"/>
              </a:ext>
            </a:extLst>
          </p:cNvPr>
          <p:cNvGraphicFramePr>
            <a:graphicFrameLocks/>
          </p:cNvGraphicFramePr>
          <p:nvPr/>
        </p:nvGraphicFramePr>
        <p:xfrm>
          <a:off x="1155700" y="482600"/>
          <a:ext cx="6832600" cy="589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57090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28C22F1-6B1F-41B6-9206-B482D0EEA457}"/>
              </a:ext>
            </a:extLst>
          </p:cNvPr>
          <p:cNvGraphicFramePr>
            <a:graphicFrameLocks/>
          </p:cNvGraphicFramePr>
          <p:nvPr>
            <p:extLst>
              <p:ext uri="{D42A27DB-BD31-4B8C-83A1-F6EECF244321}">
                <p14:modId xmlns:p14="http://schemas.microsoft.com/office/powerpoint/2010/main" val="2988022354"/>
              </p:ext>
            </p:extLst>
          </p:nvPr>
        </p:nvGraphicFramePr>
        <p:xfrm>
          <a:off x="1955006" y="1200150"/>
          <a:ext cx="5233988" cy="44577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4">
            <a:extLst>
              <a:ext uri="{FF2B5EF4-FFF2-40B4-BE49-F238E27FC236}">
                <a16:creationId xmlns:a16="http://schemas.microsoft.com/office/drawing/2014/main" id="{ED8734C5-BEDA-4D83-B26A-C354913C21D5}"/>
              </a:ext>
            </a:extLst>
          </p:cNvPr>
          <p:cNvSpPr txBox="1"/>
          <p:nvPr/>
        </p:nvSpPr>
        <p:spPr>
          <a:xfrm>
            <a:off x="2743200" y="1600200"/>
            <a:ext cx="2371725" cy="91440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a:t>RMSE</a:t>
            </a:r>
            <a:r>
              <a:rPr lang="en-US" sz="1100" baseline="0"/>
              <a:t> = 0.128</a:t>
            </a:r>
          </a:p>
          <a:p>
            <a:r>
              <a:rPr lang="en-US" sz="1100" baseline="0"/>
              <a:t>RMSGE = 0.006</a:t>
            </a:r>
          </a:p>
          <a:p>
            <a:r>
              <a:rPr lang="en-US" sz="1100" baseline="0"/>
              <a:t>Root Refinement Loss = 0.128</a:t>
            </a:r>
            <a:endParaRPr lang="en-US" sz="1100"/>
          </a:p>
        </p:txBody>
      </p:sp>
    </p:spTree>
    <p:extLst>
      <p:ext uri="{BB962C8B-B14F-4D97-AF65-F5344CB8AC3E}">
        <p14:creationId xmlns:p14="http://schemas.microsoft.com/office/powerpoint/2010/main" val="35725891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92C56A7-48A0-C24D-A5AD-E62E81BA32D7}"/>
              </a:ext>
            </a:extLst>
          </p:cNvPr>
          <p:cNvSpPr txBox="1">
            <a:spLocks noChangeArrowheads="1"/>
          </p:cNvSpPr>
          <p:nvPr/>
        </p:nvSpPr>
        <p:spPr bwMode="auto">
          <a:xfrm>
            <a:off x="1981200" y="381000"/>
            <a:ext cx="373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2pPr>
            <a:lvl3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3pPr>
            <a:lvl4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4pPr>
            <a:lvl5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5pPr>
            <a:lvl6pPr marL="4572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6pPr>
            <a:lvl7pPr marL="9144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7pPr>
            <a:lvl8pPr marL="13716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8pPr>
            <a:lvl9pPr marL="18288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9pPr>
          </a:lstStyle>
          <a:p>
            <a:r>
              <a:rPr lang="en-US">
                <a:latin typeface="Tahoma" charset="0"/>
                <a:ea typeface="MS PGothic" charset="0"/>
              </a:rPr>
              <a:t>Discrimination</a:t>
            </a:r>
            <a:endParaRPr lang="en-US" dirty="0">
              <a:latin typeface="Tahoma" charset="0"/>
              <a:ea typeface="MS PGothic" charset="0"/>
            </a:endParaRPr>
          </a:p>
        </p:txBody>
      </p:sp>
      <p:graphicFrame>
        <p:nvGraphicFramePr>
          <p:cNvPr id="3" name="Table 2">
            <a:extLst>
              <a:ext uri="{FF2B5EF4-FFF2-40B4-BE49-F238E27FC236}">
                <a16:creationId xmlns:a16="http://schemas.microsoft.com/office/drawing/2014/main" id="{0B1A6E19-C9C8-CC4C-B93D-1DB3554F0E32}"/>
              </a:ext>
            </a:extLst>
          </p:cNvPr>
          <p:cNvGraphicFramePr>
            <a:graphicFrameLocks noGrp="1"/>
          </p:cNvGraphicFramePr>
          <p:nvPr/>
        </p:nvGraphicFramePr>
        <p:xfrm>
          <a:off x="939800" y="2286000"/>
          <a:ext cx="7442200" cy="3581400"/>
        </p:xfrm>
        <a:graphic>
          <a:graphicData uri="http://schemas.openxmlformats.org/drawingml/2006/table">
            <a:tbl>
              <a:tblPr>
                <a:tableStyleId>{5C22544A-7EE6-4342-B048-85BDC9FD1C3A}</a:tableStyleId>
              </a:tblPr>
              <a:tblGrid>
                <a:gridCol w="2178205">
                  <a:extLst>
                    <a:ext uri="{9D8B030D-6E8A-4147-A177-3AD203B41FA5}">
                      <a16:colId xmlns:a16="http://schemas.microsoft.com/office/drawing/2014/main" val="3533957627"/>
                    </a:ext>
                  </a:extLst>
                </a:gridCol>
                <a:gridCol w="1758795">
                  <a:extLst>
                    <a:ext uri="{9D8B030D-6E8A-4147-A177-3AD203B41FA5}">
                      <a16:colId xmlns:a16="http://schemas.microsoft.com/office/drawing/2014/main" val="1482255123"/>
                    </a:ext>
                  </a:extLst>
                </a:gridCol>
                <a:gridCol w="1854289">
                  <a:extLst>
                    <a:ext uri="{9D8B030D-6E8A-4147-A177-3AD203B41FA5}">
                      <a16:colId xmlns:a16="http://schemas.microsoft.com/office/drawing/2014/main" val="21357275"/>
                    </a:ext>
                  </a:extLst>
                </a:gridCol>
                <a:gridCol w="1650911">
                  <a:extLst>
                    <a:ext uri="{9D8B030D-6E8A-4147-A177-3AD203B41FA5}">
                      <a16:colId xmlns:a16="http://schemas.microsoft.com/office/drawing/2014/main" val="728515529"/>
                    </a:ext>
                  </a:extLst>
                </a:gridCol>
              </a:tblGrid>
              <a:tr h="456411">
                <a:tc rowSpan="2">
                  <a:txBody>
                    <a:bodyPr/>
                    <a:lstStyle/>
                    <a:p>
                      <a:pPr algn="ctr" fontAlgn="b"/>
                      <a:r>
                        <a:rPr lang="en-US" sz="2000" u="none" strike="noStrike" dirty="0">
                          <a:effectLst/>
                        </a:rPr>
                        <a:t>Risk Category</a:t>
                      </a:r>
                      <a:endParaRPr lang="en-US" sz="2000" b="0"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2000" u="none" strike="noStrike" dirty="0">
                          <a:effectLst/>
                        </a:rPr>
                        <a:t>Lung Cancer Death within 5 years</a:t>
                      </a:r>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4655244"/>
                  </a:ext>
                </a:extLst>
              </a:tr>
              <a:tr h="842934">
                <a:tc v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Predicted </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a:effectLst/>
                        </a:rPr>
                        <a:t>Sensitivity</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u="none" strike="noStrike" dirty="0">
                          <a:effectLst/>
                        </a:rPr>
                        <a:t>1- Specificity</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24858916"/>
                  </a:ext>
                </a:extLst>
              </a:tr>
              <a:tr h="456411">
                <a:tc>
                  <a:txBody>
                    <a:bodyPr/>
                    <a:lstStyle/>
                    <a:p>
                      <a:pPr algn="r" fontAlgn="b"/>
                      <a:r>
                        <a:rPr lang="en-US" sz="2000" u="none" strike="noStrike">
                          <a:effectLst/>
                        </a:rPr>
                        <a:t>5</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34.1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54%</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19%</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04785397"/>
                  </a:ext>
                </a:extLst>
              </a:tr>
              <a:tr h="456411">
                <a:tc>
                  <a:txBody>
                    <a:bodyPr/>
                    <a:lstStyle/>
                    <a:p>
                      <a:pPr algn="r" fontAlgn="b"/>
                      <a:r>
                        <a:rPr lang="en-US" sz="2000" u="none" strike="noStrike">
                          <a:effectLst/>
                        </a:rPr>
                        <a:t>4</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13.7</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77%</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39%</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40461152"/>
                  </a:ext>
                </a:extLst>
              </a:tr>
              <a:tr h="456411">
                <a:tc>
                  <a:txBody>
                    <a:bodyPr/>
                    <a:lstStyle/>
                    <a:p>
                      <a:pPr algn="r" fontAlgn="b"/>
                      <a:r>
                        <a:rPr lang="en-US" sz="2000" u="none" strike="noStrike">
                          <a:effectLst/>
                        </a:rPr>
                        <a:t>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8.3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92%</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59%</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89164436"/>
                  </a:ext>
                </a:extLst>
              </a:tr>
              <a:tr h="456411">
                <a:tc>
                  <a:txBody>
                    <a:bodyPr/>
                    <a:lstStyle/>
                    <a:p>
                      <a:pPr algn="r" fontAlgn="b"/>
                      <a:r>
                        <a:rPr lang="en-US" sz="2000" u="none" strike="noStrike">
                          <a:effectLst/>
                        </a:rPr>
                        <a:t>2</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6.6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98%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80%</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9622367"/>
                  </a:ext>
                </a:extLst>
              </a:tr>
              <a:tr h="456411">
                <a:tc>
                  <a:txBody>
                    <a:bodyPr/>
                    <a:lstStyle/>
                    <a:p>
                      <a:pPr algn="r" fontAlgn="b"/>
                      <a:r>
                        <a:rPr lang="en-US" sz="2000" u="none" strike="noStrike">
                          <a:effectLst/>
                        </a:rPr>
                        <a:t>1</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3.8</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100%</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100%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0663299"/>
                  </a:ext>
                </a:extLst>
              </a:tr>
            </a:tbl>
          </a:graphicData>
        </a:graphic>
      </p:graphicFrame>
      <p:sp>
        <p:nvSpPr>
          <p:cNvPr id="4" name="Slide Number Placeholder 3">
            <a:extLst>
              <a:ext uri="{FF2B5EF4-FFF2-40B4-BE49-F238E27FC236}">
                <a16:creationId xmlns:a16="http://schemas.microsoft.com/office/drawing/2014/main" id="{4B405196-A2A7-4942-B718-90205BEB45D8}"/>
              </a:ext>
            </a:extLst>
          </p:cNvPr>
          <p:cNvSpPr>
            <a:spLocks noGrp="1"/>
          </p:cNvSpPr>
          <p:nvPr>
            <p:ph type="sldNum" sz="quarter" idx="12"/>
          </p:nvPr>
        </p:nvSpPr>
        <p:spPr/>
        <p:txBody>
          <a:bodyPr/>
          <a:lstStyle/>
          <a:p>
            <a:pPr>
              <a:defRPr/>
            </a:pPr>
            <a:fld id="{603A1BA0-462C-FA43-8DF6-7D2D7A1B1663}" type="slidenum">
              <a:rPr lang="en-US" altLang="en-US" smtClean="0"/>
              <a:pPr>
                <a:defRPr/>
              </a:pPr>
              <a:t>78</a:t>
            </a:fld>
            <a:endParaRPr lang="en-US" altLang="en-US"/>
          </a:p>
        </p:txBody>
      </p:sp>
    </p:spTree>
    <p:extLst>
      <p:ext uri="{BB962C8B-B14F-4D97-AF65-F5344CB8AC3E}">
        <p14:creationId xmlns:p14="http://schemas.microsoft.com/office/powerpoint/2010/main" val="32309183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A66B056-C141-494E-9CEE-6CB10D0645C4}"/>
              </a:ext>
            </a:extLst>
          </p:cNvPr>
          <p:cNvGraphicFramePr>
            <a:graphicFrameLocks/>
          </p:cNvGraphicFramePr>
          <p:nvPr>
            <p:extLst>
              <p:ext uri="{D42A27DB-BD31-4B8C-83A1-F6EECF244321}">
                <p14:modId xmlns:p14="http://schemas.microsoft.com/office/powerpoint/2010/main" val="1185767773"/>
              </p:ext>
            </p:extLst>
          </p:nvPr>
        </p:nvGraphicFramePr>
        <p:xfrm>
          <a:off x="825500" y="209550"/>
          <a:ext cx="7493000" cy="64389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2">
            <a:extLst>
              <a:ext uri="{FF2B5EF4-FFF2-40B4-BE49-F238E27FC236}">
                <a16:creationId xmlns:a16="http://schemas.microsoft.com/office/drawing/2014/main" id="{066D0B5C-79CC-8840-A330-9A9AC78E4429}"/>
              </a:ext>
            </a:extLst>
          </p:cNvPr>
          <p:cNvSpPr txBox="1"/>
          <p:nvPr/>
        </p:nvSpPr>
        <p:spPr>
          <a:xfrm>
            <a:off x="3708400" y="3238500"/>
            <a:ext cx="1727200" cy="38100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a:t>AUROC = 0.744</a:t>
            </a:r>
          </a:p>
        </p:txBody>
      </p:sp>
    </p:spTree>
    <p:extLst>
      <p:ext uri="{BB962C8B-B14F-4D97-AF65-F5344CB8AC3E}">
        <p14:creationId xmlns:p14="http://schemas.microsoft.com/office/powerpoint/2010/main" val="1958341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2C80CF-A36B-144B-83CD-87ABE76135AA}"/>
              </a:ext>
            </a:extLst>
          </p:cNvPr>
          <p:cNvSpPr>
            <a:spLocks noGrp="1"/>
          </p:cNvSpPr>
          <p:nvPr>
            <p:ph type="sldNum" sz="quarter" idx="12"/>
          </p:nvPr>
        </p:nvSpPr>
        <p:spPr/>
        <p:txBody>
          <a:bodyPr/>
          <a:lstStyle/>
          <a:p>
            <a:pPr>
              <a:defRPr/>
            </a:pPr>
            <a:fld id="{5658D01E-B3B9-A143-8F8C-1F8AEAD31DC2}" type="slidenum">
              <a:rPr lang="en-US" smtClean="0"/>
              <a:pPr>
                <a:defRPr/>
              </a:pPr>
              <a:t>8</a:t>
            </a:fld>
            <a:endParaRPr lang="en-US" dirty="0"/>
          </a:p>
        </p:txBody>
      </p:sp>
      <p:cxnSp>
        <p:nvCxnSpPr>
          <p:cNvPr id="4" name="Straight Arrow Connector 3">
            <a:extLst>
              <a:ext uri="{FF2B5EF4-FFF2-40B4-BE49-F238E27FC236}">
                <a16:creationId xmlns:a16="http://schemas.microsoft.com/office/drawing/2014/main" id="{3F5B53EC-C6B5-184F-8C48-704CC69A8859}"/>
              </a:ext>
            </a:extLst>
          </p:cNvPr>
          <p:cNvCxnSpPr>
            <a:cxnSpLocks/>
          </p:cNvCxnSpPr>
          <p:nvPr/>
        </p:nvCxnSpPr>
        <p:spPr bwMode="auto">
          <a:xfrm>
            <a:off x="1524000" y="5181600"/>
            <a:ext cx="4876800" cy="0"/>
          </a:xfrm>
          <a:prstGeom prst="straightConnector1">
            <a:avLst/>
          </a:prstGeom>
          <a:solidFill>
            <a:schemeClr val="accent1"/>
          </a:solidFill>
          <a:ln w="50800" cap="flat" cmpd="sng" algn="ctr">
            <a:solidFill>
              <a:srgbClr val="C00000"/>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3386D5C8-808B-0447-B8EE-DB73C8EF74A0}"/>
              </a:ext>
            </a:extLst>
          </p:cNvPr>
          <p:cNvCxnSpPr/>
          <p:nvPr/>
        </p:nvCxnSpPr>
        <p:spPr bwMode="auto">
          <a:xfrm flipV="1">
            <a:off x="6324600" y="3200400"/>
            <a:ext cx="0" cy="1981200"/>
          </a:xfrm>
          <a:prstGeom prst="straightConnector1">
            <a:avLst/>
          </a:prstGeom>
          <a:solidFill>
            <a:schemeClr val="accent1"/>
          </a:solidFill>
          <a:ln w="50800" cap="flat" cmpd="sng" algn="ctr">
            <a:solidFill>
              <a:srgbClr val="7030A0"/>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4E824DAA-B82F-044B-998D-7CAB3D1A9967}"/>
              </a:ext>
            </a:extLst>
          </p:cNvPr>
          <p:cNvCxnSpPr>
            <a:cxnSpLocks/>
          </p:cNvCxnSpPr>
          <p:nvPr/>
        </p:nvCxnSpPr>
        <p:spPr bwMode="auto">
          <a:xfrm flipV="1">
            <a:off x="1524000" y="3200399"/>
            <a:ext cx="4876800" cy="1981201"/>
          </a:xfrm>
          <a:prstGeom prst="straightConnector1">
            <a:avLst/>
          </a:prstGeom>
          <a:solidFill>
            <a:schemeClr val="accent1"/>
          </a:solidFill>
          <a:ln w="50800"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9007FC8E-7776-C942-BBF7-EF5F607565B9}"/>
              </a:ext>
            </a:extLst>
          </p:cNvPr>
          <p:cNvSpPr txBox="1"/>
          <p:nvPr/>
        </p:nvSpPr>
        <p:spPr>
          <a:xfrm>
            <a:off x="1524000" y="5449900"/>
            <a:ext cx="5243945" cy="381000"/>
          </a:xfrm>
          <a:prstGeom prst="rect">
            <a:avLst/>
          </a:prstGeom>
          <a:noFill/>
        </p:spPr>
        <p:txBody>
          <a:bodyPr wrap="square" rtlCol="0">
            <a:spAutoFit/>
          </a:bodyPr>
          <a:lstStyle/>
          <a:p>
            <a:r>
              <a:rPr lang="en-US" dirty="0">
                <a:solidFill>
                  <a:srgbClr val="C00000"/>
                </a:solidFill>
              </a:rPr>
              <a:t>Root Mean Square Group Error = √Calibration </a:t>
            </a:r>
          </a:p>
        </p:txBody>
      </p:sp>
      <p:sp>
        <p:nvSpPr>
          <p:cNvPr id="12" name="TextBox 11">
            <a:extLst>
              <a:ext uri="{FF2B5EF4-FFF2-40B4-BE49-F238E27FC236}">
                <a16:creationId xmlns:a16="http://schemas.microsoft.com/office/drawing/2014/main" id="{A5845C87-01DB-A44A-A6EC-06575083BDA4}"/>
              </a:ext>
            </a:extLst>
          </p:cNvPr>
          <p:cNvSpPr txBox="1"/>
          <p:nvPr/>
        </p:nvSpPr>
        <p:spPr>
          <a:xfrm>
            <a:off x="6553200" y="3581400"/>
            <a:ext cx="2057400" cy="646331"/>
          </a:xfrm>
          <a:prstGeom prst="rect">
            <a:avLst/>
          </a:prstGeom>
          <a:noFill/>
        </p:spPr>
        <p:txBody>
          <a:bodyPr wrap="square" rtlCol="0">
            <a:spAutoFit/>
          </a:bodyPr>
          <a:lstStyle/>
          <a:p>
            <a:br>
              <a:rPr lang="en-US" dirty="0">
                <a:solidFill>
                  <a:srgbClr val="7030A0"/>
                </a:solidFill>
              </a:rPr>
            </a:br>
            <a:r>
              <a:rPr lang="en-US" dirty="0">
                <a:solidFill>
                  <a:srgbClr val="7030A0"/>
                </a:solidFill>
              </a:rPr>
              <a:t>√Refinement Loss</a:t>
            </a:r>
          </a:p>
        </p:txBody>
      </p:sp>
      <p:sp>
        <p:nvSpPr>
          <p:cNvPr id="13" name="TextBox 12">
            <a:extLst>
              <a:ext uri="{FF2B5EF4-FFF2-40B4-BE49-F238E27FC236}">
                <a16:creationId xmlns:a16="http://schemas.microsoft.com/office/drawing/2014/main" id="{6B21D26A-3DE3-6849-A9DD-3B41A2594C8E}"/>
              </a:ext>
            </a:extLst>
          </p:cNvPr>
          <p:cNvSpPr txBox="1"/>
          <p:nvPr/>
        </p:nvSpPr>
        <p:spPr>
          <a:xfrm>
            <a:off x="2362200" y="3578431"/>
            <a:ext cx="1981200" cy="381000"/>
          </a:xfrm>
          <a:prstGeom prst="rect">
            <a:avLst/>
          </a:prstGeom>
          <a:noFill/>
        </p:spPr>
        <p:txBody>
          <a:bodyPr wrap="square" rtlCol="0">
            <a:spAutoFit/>
          </a:bodyPr>
          <a:lstStyle/>
          <a:p>
            <a:r>
              <a:rPr lang="en-US" dirty="0"/>
              <a:t>√Brier Score </a:t>
            </a:r>
          </a:p>
        </p:txBody>
      </p:sp>
      <p:sp>
        <p:nvSpPr>
          <p:cNvPr id="14" name="Rectangle 3">
            <a:extLst>
              <a:ext uri="{FF2B5EF4-FFF2-40B4-BE49-F238E27FC236}">
                <a16:creationId xmlns:a16="http://schemas.microsoft.com/office/drawing/2014/main" id="{D0C71933-B036-3F49-97C1-12529B177BA7}"/>
              </a:ext>
            </a:extLst>
          </p:cNvPr>
          <p:cNvSpPr txBox="1">
            <a:spLocks noChangeArrowheads="1"/>
          </p:cNvSpPr>
          <p:nvPr/>
        </p:nvSpPr>
        <p:spPr bwMode="auto">
          <a:xfrm>
            <a:off x="914400" y="304800"/>
            <a:ext cx="7696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pPr eaLnBrk="1" hangingPunct="1"/>
            <a:r>
              <a:rPr lang="en-US" sz="3200" kern="0">
                <a:latin typeface="Tahoma" charset="0"/>
                <a:ea typeface="MS PGothic" charset="0"/>
              </a:rPr>
              <a:t>Brier Score = Calibration + Refinement</a:t>
            </a:r>
            <a:endParaRPr lang="en-US" sz="3200" kern="0" dirty="0">
              <a:latin typeface="Tahoma" charset="0"/>
              <a:ea typeface="MS PGothic" charset="0"/>
            </a:endParaRPr>
          </a:p>
        </p:txBody>
      </p:sp>
    </p:spTree>
    <p:extLst>
      <p:ext uri="{BB962C8B-B14F-4D97-AF65-F5344CB8AC3E}">
        <p14:creationId xmlns:p14="http://schemas.microsoft.com/office/powerpoint/2010/main" val="3122200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B68E93-2575-407C-B9F6-A25791C2E2D2}"/>
              </a:ext>
            </a:extLst>
          </p:cNvPr>
          <p:cNvSpPr>
            <a:spLocks noGrp="1"/>
          </p:cNvSpPr>
          <p:nvPr>
            <p:ph type="title"/>
          </p:nvPr>
        </p:nvSpPr>
        <p:spPr/>
        <p:txBody>
          <a:bodyPr/>
          <a:lstStyle/>
          <a:p>
            <a:r>
              <a:rPr lang="en-US" dirty="0"/>
              <a:t>Binary Decision: CT Yes/No</a:t>
            </a:r>
          </a:p>
        </p:txBody>
      </p:sp>
      <p:sp>
        <p:nvSpPr>
          <p:cNvPr id="6" name="Content Placeholder 5">
            <a:extLst>
              <a:ext uri="{FF2B5EF4-FFF2-40B4-BE49-F238E27FC236}">
                <a16:creationId xmlns:a16="http://schemas.microsoft.com/office/drawing/2014/main" id="{73E9037F-F694-4E36-9A5C-16021528F09D}"/>
              </a:ext>
            </a:extLst>
          </p:cNvPr>
          <p:cNvSpPr>
            <a:spLocks noGrp="1"/>
          </p:cNvSpPr>
          <p:nvPr>
            <p:ph idx="1"/>
          </p:nvPr>
        </p:nvSpPr>
        <p:spPr/>
        <p:txBody>
          <a:bodyPr/>
          <a:lstStyle/>
          <a:p>
            <a:r>
              <a:rPr lang="en-US" dirty="0">
                <a:latin typeface="Tahoma" charset="0"/>
                <a:ea typeface="MS PGothic" charset="0"/>
              </a:rPr>
              <a:t>Assume CT scanning one who will die of lung CA in the next 5 years is worth CT scanning 100 who will not die</a:t>
            </a:r>
          </a:p>
          <a:p>
            <a:r>
              <a:rPr lang="en-US" dirty="0">
                <a:latin typeface="Tahoma" charset="0"/>
                <a:ea typeface="MS PGothic" charset="0"/>
              </a:rPr>
              <a:t>Threshold mortality risk =1%</a:t>
            </a:r>
            <a:endParaRPr lang="en-US" dirty="0"/>
          </a:p>
        </p:txBody>
      </p:sp>
      <p:sp>
        <p:nvSpPr>
          <p:cNvPr id="4" name="Slide Number Placeholder 3">
            <a:extLst>
              <a:ext uri="{FF2B5EF4-FFF2-40B4-BE49-F238E27FC236}">
                <a16:creationId xmlns:a16="http://schemas.microsoft.com/office/drawing/2014/main" id="{A72F0B43-7BA0-41AD-9FED-B00D0999E6DF}"/>
              </a:ext>
            </a:extLst>
          </p:cNvPr>
          <p:cNvSpPr>
            <a:spLocks noGrp="1"/>
          </p:cNvSpPr>
          <p:nvPr>
            <p:ph type="sldNum" sz="quarter" idx="12"/>
          </p:nvPr>
        </p:nvSpPr>
        <p:spPr/>
        <p:txBody>
          <a:bodyPr/>
          <a:lstStyle/>
          <a:p>
            <a:pPr>
              <a:defRPr/>
            </a:pPr>
            <a:fld id="{0BAEA94B-E56C-1648-80A8-25280586F1B9}" type="slidenum">
              <a:rPr lang="en-US" smtClean="0"/>
              <a:pPr>
                <a:defRPr/>
              </a:pPr>
              <a:t>80</a:t>
            </a:fld>
            <a:endParaRPr lang="en-US"/>
          </a:p>
        </p:txBody>
      </p:sp>
    </p:spTree>
    <p:extLst>
      <p:ext uri="{BB962C8B-B14F-4D97-AF65-F5344CB8AC3E}">
        <p14:creationId xmlns:p14="http://schemas.microsoft.com/office/powerpoint/2010/main" val="3099824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688" y="6446838"/>
            <a:ext cx="2322512" cy="34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3714" name="Rectangle 2"/>
          <p:cNvSpPr>
            <a:spLocks noGrp="1" noChangeArrowheads="1"/>
          </p:cNvSpPr>
          <p:nvPr>
            <p:ph type="title"/>
          </p:nvPr>
        </p:nvSpPr>
        <p:spPr>
          <a:xfrm>
            <a:off x="163513" y="6429375"/>
            <a:ext cx="6381750" cy="320675"/>
          </a:xfrm>
        </p:spPr>
        <p:txBody>
          <a:bodyPr lIns="0" tIns="12211" rIns="0" bIns="0" anchor="ctr"/>
          <a:lstStyle/>
          <a:p>
            <a:pPr>
              <a:tabLst>
                <a:tab pos="649288" algn="l"/>
                <a:tab pos="1298575" algn="l"/>
                <a:tab pos="1947863" algn="l"/>
                <a:tab pos="2597150" algn="l"/>
                <a:tab pos="3248025" algn="l"/>
                <a:tab pos="3897313" algn="l"/>
                <a:tab pos="4546600" algn="l"/>
                <a:tab pos="5195888" algn="l"/>
                <a:tab pos="5845175" algn="l"/>
              </a:tabLst>
            </a:pPr>
            <a:r>
              <a:rPr lang="en-US" sz="1100" b="1">
                <a:latin typeface="Tahoma" charset="0"/>
                <a:ea typeface="MS PGothic" charset="0"/>
              </a:rPr>
              <a:t>Kovalchik SA et al. N Engl J Med 2013;369:245-254.</a:t>
            </a:r>
          </a:p>
        </p:txBody>
      </p:sp>
      <p:pic>
        <p:nvPicPr>
          <p:cNvPr id="2437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90600"/>
            <a:ext cx="8696325"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 name="Straight Connector 2"/>
          <p:cNvCxnSpPr>
            <a:cxnSpLocks noChangeShapeType="1"/>
          </p:cNvCxnSpPr>
          <p:nvPr/>
        </p:nvCxnSpPr>
        <p:spPr bwMode="auto">
          <a:xfrm>
            <a:off x="9525" y="3733800"/>
            <a:ext cx="8982075" cy="0"/>
          </a:xfrm>
          <a:prstGeom prst="line">
            <a:avLst/>
          </a:prstGeom>
          <a:noFill/>
          <a:ln w="25400">
            <a:solidFill>
              <a:schemeClr val="tx2"/>
            </a:solidFill>
            <a:prstDash val="sysDash"/>
            <a:round/>
            <a:headEnd/>
            <a:tailEnd/>
          </a:ln>
          <a:extLst>
            <a:ext uri="{909E8E84-426E-40dd-AFC4-6F175D3DCCD1}">
              <a14:hiddenFill xmlns:a14="http://schemas.microsoft.com/office/drawing/2010/main" xmlns="">
                <a:noFill/>
              </a14:hiddenFill>
            </a:ext>
          </a:extLst>
        </p:spPr>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B68E93-2575-407C-B9F6-A25791C2E2D2}"/>
              </a:ext>
            </a:extLst>
          </p:cNvPr>
          <p:cNvSpPr>
            <a:spLocks noGrp="1"/>
          </p:cNvSpPr>
          <p:nvPr>
            <p:ph type="title"/>
          </p:nvPr>
        </p:nvSpPr>
        <p:spPr/>
        <p:txBody>
          <a:bodyPr/>
          <a:lstStyle/>
          <a:p>
            <a:r>
              <a:rPr lang="en-US" dirty="0"/>
              <a:t>Binary Decision: CT Yes/No</a:t>
            </a:r>
          </a:p>
        </p:txBody>
      </p:sp>
      <p:sp>
        <p:nvSpPr>
          <p:cNvPr id="6" name="Content Placeholder 5">
            <a:extLst>
              <a:ext uri="{FF2B5EF4-FFF2-40B4-BE49-F238E27FC236}">
                <a16:creationId xmlns:a16="http://schemas.microsoft.com/office/drawing/2014/main" id="{73E9037F-F694-4E36-9A5C-16021528F09D}"/>
              </a:ext>
            </a:extLst>
          </p:cNvPr>
          <p:cNvSpPr>
            <a:spLocks noGrp="1"/>
          </p:cNvSpPr>
          <p:nvPr>
            <p:ph idx="1"/>
          </p:nvPr>
        </p:nvSpPr>
        <p:spPr/>
        <p:txBody>
          <a:bodyPr/>
          <a:lstStyle/>
          <a:p>
            <a:r>
              <a:rPr lang="en-US" dirty="0">
                <a:latin typeface="Tahoma" charset="0"/>
                <a:ea typeface="MS PGothic" charset="0"/>
              </a:rPr>
              <a:t>Assume CT scanning one who will die of lung CA in the next 5 years is worth CT scanning 100 who will not die</a:t>
            </a:r>
          </a:p>
          <a:p>
            <a:r>
              <a:rPr lang="en-US" dirty="0">
                <a:latin typeface="Tahoma" charset="0"/>
                <a:ea typeface="MS PGothic" charset="0"/>
              </a:rPr>
              <a:t>Threshold mortality risk =1%</a:t>
            </a:r>
            <a:endParaRPr lang="en-US" dirty="0"/>
          </a:p>
        </p:txBody>
      </p:sp>
      <p:sp>
        <p:nvSpPr>
          <p:cNvPr id="4" name="Slide Number Placeholder 3">
            <a:extLst>
              <a:ext uri="{FF2B5EF4-FFF2-40B4-BE49-F238E27FC236}">
                <a16:creationId xmlns:a16="http://schemas.microsoft.com/office/drawing/2014/main" id="{A72F0B43-7BA0-41AD-9FED-B00D0999E6DF}"/>
              </a:ext>
            </a:extLst>
          </p:cNvPr>
          <p:cNvSpPr>
            <a:spLocks noGrp="1"/>
          </p:cNvSpPr>
          <p:nvPr>
            <p:ph type="sldNum" sz="quarter" idx="12"/>
          </p:nvPr>
        </p:nvSpPr>
        <p:spPr/>
        <p:txBody>
          <a:bodyPr/>
          <a:lstStyle/>
          <a:p>
            <a:pPr>
              <a:defRPr/>
            </a:pPr>
            <a:fld id="{0BAEA94B-E56C-1648-80A8-25280586F1B9}" type="slidenum">
              <a:rPr lang="en-US" smtClean="0"/>
              <a:pPr>
                <a:defRPr/>
              </a:pPr>
              <a:t>82</a:t>
            </a:fld>
            <a:endParaRPr lang="en-US"/>
          </a:p>
        </p:txBody>
      </p:sp>
    </p:spTree>
    <p:extLst>
      <p:ext uri="{BB962C8B-B14F-4D97-AF65-F5344CB8AC3E}">
        <p14:creationId xmlns:p14="http://schemas.microsoft.com/office/powerpoint/2010/main" val="3576767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dirty="0">
                <a:latin typeface="Tahoma" charset="0"/>
                <a:ea typeface="MS PGothic" charset="0"/>
              </a:rPr>
              <a:t>Net Benefit of Risk Model</a:t>
            </a:r>
          </a:p>
        </p:txBody>
      </p:sp>
      <p:graphicFrame>
        <p:nvGraphicFramePr>
          <p:cNvPr id="3" name="Table 2"/>
          <p:cNvGraphicFramePr>
            <a:graphicFrameLocks noGrp="1"/>
          </p:cNvGraphicFramePr>
          <p:nvPr/>
        </p:nvGraphicFramePr>
        <p:xfrm>
          <a:off x="381000" y="2341006"/>
          <a:ext cx="8305800" cy="3219211"/>
        </p:xfrm>
        <a:graphic>
          <a:graphicData uri="http://schemas.openxmlformats.org/drawingml/2006/table">
            <a:tbl>
              <a:tblPr/>
              <a:tblGrid>
                <a:gridCol w="2133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499138">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MS PGothic" charset="0"/>
                        <a:cs typeface="MS PGothic" charset="0"/>
                      </a:endParaRPr>
                    </a:p>
                  </a:txBody>
                  <a:tcPr marL="11464" marR="11464" marT="1146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Total Scans</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TP</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FP</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(TP - FP/100)/N</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48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None</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Verdana" charset="0"/>
                        <a:ea typeface="MS PGothic" charset="0"/>
                        <a:cs typeface="MS PGothic" charset="0"/>
                      </a:endParaRP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2428526"/>
                  </a:ext>
                </a:extLst>
              </a:tr>
              <a:tr h="72048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Risk Groups 3,4,5</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16018</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376</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15642</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8.3/1000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572">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w/o risk stratification</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26604</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442</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26162</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6.8/1000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3529">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MS PGothic" charset="0"/>
                        <a:cs typeface="MS PGothic" charset="0"/>
                      </a:endParaRPr>
                    </a:p>
                  </a:txBody>
                  <a:tcPr marL="11464" marR="11464" marT="1146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Tahoma" charset="0"/>
                          <a:ea typeface="MS PGothic" charset="0"/>
                          <a:cs typeface="MS PGothic" charset="0"/>
                        </a:rPr>
                        <a:t> </a:t>
                      </a: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ahoma" charset="0"/>
                        <a:ea typeface="MS PGothic" charset="0"/>
                        <a:cs typeface="MS PGothic" charset="0"/>
                      </a:endParaRP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ahoma" charset="0"/>
                        <a:ea typeface="MS PGothic" charset="0"/>
                        <a:cs typeface="MS PGothic" charset="0"/>
                      </a:endParaRP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charset="0"/>
                          <a:ea typeface="MS PGothic" charset="0"/>
                          <a:cs typeface="MS PGothic" charset="0"/>
                        </a:rPr>
                        <a:t> </a:t>
                      </a: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4579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6A895F31-E271-7D4F-A2A6-861C41F8558B}" type="slidenum">
              <a:rPr lang="en-US" sz="1400"/>
              <a:pPr/>
              <a:t>83</a:t>
            </a:fld>
            <a:endParaRPr lang="en-US" sz="1400"/>
          </a:p>
        </p:txBody>
      </p:sp>
    </p:spTree>
    <p:extLst>
      <p:ext uri="{BB962C8B-B14F-4D97-AF65-F5344CB8AC3E}">
        <p14:creationId xmlns:p14="http://schemas.microsoft.com/office/powerpoint/2010/main" val="35277392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NLST Risk Model Decision Curve</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84</a:t>
            </a:fld>
            <a:endParaRPr lang="en-US"/>
          </a:p>
        </p:txBody>
      </p:sp>
      <p:graphicFrame>
        <p:nvGraphicFramePr>
          <p:cNvPr id="6" name="Chart 5"/>
          <p:cNvGraphicFramePr>
            <a:graphicFrameLocks/>
          </p:cNvGraphicFramePr>
          <p:nvPr>
            <p:extLst>
              <p:ext uri="{D42A27DB-BD31-4B8C-83A1-F6EECF244321}">
                <p14:modId xmlns:p14="http://schemas.microsoft.com/office/powerpoint/2010/main" val="1849735835"/>
              </p:ext>
            </p:extLst>
          </p:nvPr>
        </p:nvGraphicFramePr>
        <p:xfrm>
          <a:off x="1524000" y="2057400"/>
          <a:ext cx="6705600" cy="4356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42352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a:spLocks noGrp="1"/>
          </p:cNvSpPr>
          <p:nvPr>
            <p:ph type="title"/>
          </p:nvPr>
        </p:nvSpPr>
        <p:spPr>
          <a:xfrm>
            <a:off x="1150938" y="457200"/>
            <a:ext cx="7916862" cy="1219200"/>
          </a:xfrm>
        </p:spPr>
        <p:txBody>
          <a:bodyPr/>
          <a:lstStyle/>
          <a:p>
            <a:br>
              <a:rPr lang="en-US" sz="3600">
                <a:latin typeface="Tahoma" charset="0"/>
                <a:ea typeface="MS PGothic" charset="0"/>
              </a:rPr>
            </a:br>
            <a:r>
              <a:rPr lang="en-US" sz="3600">
                <a:latin typeface="Tahoma" charset="0"/>
                <a:ea typeface="MS PGothic" charset="0"/>
              </a:rPr>
              <a:t>Example of Recursive Partitioning: Kharbanda Low Risk Appendicitis Rule</a:t>
            </a:r>
          </a:p>
        </p:txBody>
      </p:sp>
      <p:sp>
        <p:nvSpPr>
          <p:cNvPr id="254978" name="Content Placeholder 2"/>
          <p:cNvSpPr>
            <a:spLocks noGrp="1"/>
          </p:cNvSpPr>
          <p:nvPr>
            <p:ph idx="1"/>
          </p:nvPr>
        </p:nvSpPr>
        <p:spPr/>
        <p:txBody>
          <a:bodyPr/>
          <a:lstStyle/>
          <a:p>
            <a:r>
              <a:rPr lang="en-US">
                <a:latin typeface="Tahoma" charset="0"/>
                <a:ea typeface="MS PGothic" charset="0"/>
              </a:rPr>
              <a:t>Multivariable rule to determine which children to CT scan for appendicitis</a:t>
            </a:r>
          </a:p>
          <a:p>
            <a:r>
              <a:rPr lang="en-US">
                <a:latin typeface="Tahoma" charset="0"/>
                <a:ea typeface="MS PGothic" charset="0"/>
              </a:rPr>
              <a:t>Objective: Identify patients at low risk</a:t>
            </a:r>
          </a:p>
          <a:p>
            <a:r>
              <a:rPr lang="en-US">
                <a:latin typeface="Tahoma" charset="0"/>
                <a:ea typeface="MS PGothic" charset="0"/>
              </a:rPr>
              <a:t>2005: Derivation (N=425) and initial validation (N=176) </a:t>
            </a:r>
          </a:p>
          <a:p>
            <a:r>
              <a:rPr lang="en-US">
                <a:latin typeface="Tahoma" charset="0"/>
                <a:ea typeface="MS PGothic" charset="0"/>
              </a:rPr>
              <a:t>2012: Repeat validation (N=2390) and “refinement” (N=2625) </a:t>
            </a:r>
          </a:p>
          <a:p>
            <a:endParaRPr lang="en-US">
              <a:latin typeface="Tahoma" charset="0"/>
              <a:ea typeface="MS PGothic" charset="0"/>
            </a:endParaRPr>
          </a:p>
        </p:txBody>
      </p:sp>
      <p:sp>
        <p:nvSpPr>
          <p:cNvPr id="254979"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6847032-2C1E-4640-A863-6A026BD5DFEB}" type="slidenum">
              <a:rPr lang="en-US" sz="1400"/>
              <a:pPr/>
              <a:t>85</a:t>
            </a:fld>
            <a:endParaRPr lang="en-US" sz="1400"/>
          </a:p>
        </p:txBody>
      </p:sp>
    </p:spTree>
    <p:extLst>
      <p:ext uri="{BB962C8B-B14F-4D97-AF65-F5344CB8AC3E}">
        <p14:creationId xmlns:p14="http://schemas.microsoft.com/office/powerpoint/2010/main" val="7768801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Text Box 1"/>
          <p:cNvSpPr txBox="1">
            <a:spLocks noChangeArrowheads="1"/>
          </p:cNvSpPr>
          <p:nvPr/>
        </p:nvSpPr>
        <p:spPr bwMode="auto">
          <a:xfrm>
            <a:off x="325438" y="381000"/>
            <a:ext cx="8493125"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9pPr>
          </a:lstStyle>
          <a:p>
            <a:pPr algn="ctr"/>
            <a:r>
              <a:rPr lang="en-GB" sz="1500" b="1" dirty="0">
                <a:solidFill>
                  <a:srgbClr val="000000"/>
                </a:solidFill>
                <a:latin typeface="Arial" charset="0"/>
              </a:rPr>
              <a:t>Low-risk decision tree that was created using classification trees</a:t>
            </a:r>
          </a:p>
        </p:txBody>
      </p:sp>
      <p:pic>
        <p:nvPicPr>
          <p:cNvPr id="256002" name="Picture 3"/>
          <p:cNvPicPr>
            <a:picLocks noChangeAspect="1" noChangeArrowheads="1"/>
          </p:cNvPicPr>
          <p:nvPr/>
        </p:nvPicPr>
        <p:blipFill>
          <a:blip r:embed="rId3">
            <a:extLst>
              <a:ext uri="{28A0092B-C50C-407E-A947-70E740481C1C}">
                <a14:useLocalDpi xmlns:a14="http://schemas.microsoft.com/office/drawing/2010/main" val="0"/>
              </a:ext>
            </a:extLst>
          </a:blip>
          <a:srcRect r="282" b="45900"/>
          <a:stretch>
            <a:fillRect/>
          </a:stretch>
        </p:blipFill>
        <p:spPr bwMode="auto">
          <a:xfrm>
            <a:off x="228600" y="838200"/>
            <a:ext cx="7467600" cy="479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03" name="Text Box 4"/>
          <p:cNvSpPr txBox="1">
            <a:spLocks noChangeArrowheads="1"/>
          </p:cNvSpPr>
          <p:nvPr/>
        </p:nvSpPr>
        <p:spPr bwMode="auto">
          <a:xfrm>
            <a:off x="2508250" y="5972175"/>
            <a:ext cx="3917950"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1pPr>
            <a:lvl2pPr marL="742950" indent="-285750">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2pPr>
            <a:lvl3pPr marL="1143000" indent="-228600">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3pPr>
            <a:lvl4pPr marL="1600200" indent="-228600">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4pPr>
            <a:lvl5pPr marL="2057400" indent="-228600">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9pPr>
          </a:lstStyle>
          <a:p>
            <a:r>
              <a:rPr lang="en-GB" sz="1100" b="1">
                <a:solidFill>
                  <a:srgbClr val="000000"/>
                </a:solidFill>
                <a:latin typeface="Arial" charset="0"/>
              </a:rPr>
              <a:t>Anupam B. Kharbanda et al. Pediatrics 2005;116:709-716</a:t>
            </a:r>
          </a:p>
        </p:txBody>
      </p:sp>
      <p:sp>
        <p:nvSpPr>
          <p:cNvPr id="256004" name="Text Box 5"/>
          <p:cNvSpPr txBox="1">
            <a:spLocks noChangeArrowheads="1"/>
          </p:cNvSpPr>
          <p:nvPr/>
        </p:nvSpPr>
        <p:spPr bwMode="auto">
          <a:xfrm>
            <a:off x="425450" y="6613525"/>
            <a:ext cx="4929188" cy="347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1pPr>
            <a:lvl2pPr marL="742950" indent="-285750">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2pPr>
            <a:lvl3pPr marL="1143000" indent="-228600">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3pPr>
            <a:lvl4pPr marL="1600200" indent="-228600">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4pPr>
            <a:lvl5pPr marL="2057400" indent="-228600">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9pPr>
          </a:lstStyle>
          <a:p>
            <a:r>
              <a:rPr lang="en-GB" sz="900">
                <a:solidFill>
                  <a:srgbClr val="000000"/>
                </a:solidFill>
                <a:latin typeface="Arial" charset="0"/>
              </a:rPr>
              <a:t>©2005 by American Academy of Pediatrics</a:t>
            </a:r>
          </a:p>
        </p:txBody>
      </p:sp>
      <p:sp>
        <p:nvSpPr>
          <p:cNvPr id="256005" name="TextBox 1"/>
          <p:cNvSpPr txBox="1">
            <a:spLocks noChangeArrowheads="1"/>
          </p:cNvSpPr>
          <p:nvPr/>
        </p:nvSpPr>
        <p:spPr bwMode="auto">
          <a:xfrm>
            <a:off x="228600" y="1143000"/>
            <a:ext cx="3124200" cy="1477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800"/>
              <a:t>21% assigned to Low Risk </a:t>
            </a:r>
          </a:p>
          <a:p>
            <a:r>
              <a:rPr lang="en-US" sz="1800"/>
              <a:t>Low Risk Group: 0%</a:t>
            </a:r>
          </a:p>
          <a:p>
            <a:r>
              <a:rPr lang="en-US" sz="1800"/>
              <a:t>Higher Risk Group: 47%</a:t>
            </a:r>
          </a:p>
          <a:p>
            <a:r>
              <a:rPr lang="en-US" sz="1800"/>
              <a:t>Overall Risk: 37%</a:t>
            </a:r>
          </a:p>
          <a:p>
            <a:endParaRPr lang="en-US" sz="1800"/>
          </a:p>
        </p:txBody>
      </p:sp>
      <p:sp>
        <p:nvSpPr>
          <p:cNvPr id="256006"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1E1C7120-DC6C-9A44-88F9-5440B1063A09}" type="slidenum">
              <a:rPr lang="en-US" sz="1400"/>
              <a:pPr/>
              <a:t>86</a:t>
            </a:fld>
            <a:endParaRPr lang="en-US" sz="1400"/>
          </a:p>
        </p:txBody>
      </p:sp>
    </p:spTree>
    <p:extLst>
      <p:ext uri="{BB962C8B-B14F-4D97-AF65-F5344CB8AC3E}">
        <p14:creationId xmlns:p14="http://schemas.microsoft.com/office/powerpoint/2010/main" val="2428564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ext Box 1"/>
          <p:cNvSpPr txBox="1">
            <a:spLocks noChangeArrowheads="1"/>
          </p:cNvSpPr>
          <p:nvPr/>
        </p:nvSpPr>
        <p:spPr bwMode="auto">
          <a:xfrm>
            <a:off x="325438" y="381000"/>
            <a:ext cx="8493125"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ahoma" charset="0"/>
                <a:ea typeface="MS PGothic" charset="0"/>
                <a:cs typeface="MS PGothic" charset="0"/>
              </a:defRPr>
            </a:lvl9pPr>
          </a:lstStyle>
          <a:p>
            <a:pPr algn="ctr"/>
            <a:r>
              <a:rPr lang="en-GB" sz="1500" b="1" dirty="0">
                <a:solidFill>
                  <a:srgbClr val="000000"/>
                </a:solidFill>
                <a:latin typeface="Arial" charset="0"/>
              </a:rPr>
              <a:t>Low-risk decision tree that was created using classification tree. </a:t>
            </a:r>
          </a:p>
        </p:txBody>
      </p:sp>
      <p:pic>
        <p:nvPicPr>
          <p:cNvPr id="258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488" y="6107113"/>
            <a:ext cx="3590925" cy="652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8051" name="Picture 3"/>
          <p:cNvPicPr>
            <a:picLocks noChangeAspect="1" noChangeArrowheads="1"/>
          </p:cNvPicPr>
          <p:nvPr/>
        </p:nvPicPr>
        <p:blipFill>
          <a:blip r:embed="rId4">
            <a:extLst>
              <a:ext uri="{28A0092B-C50C-407E-A947-70E740481C1C}">
                <a14:useLocalDpi xmlns:a14="http://schemas.microsoft.com/office/drawing/2010/main" val="0"/>
              </a:ext>
            </a:extLst>
          </a:blip>
          <a:srcRect t="53008"/>
          <a:stretch>
            <a:fillRect/>
          </a:stretch>
        </p:blipFill>
        <p:spPr bwMode="auto">
          <a:xfrm>
            <a:off x="152400" y="990600"/>
            <a:ext cx="7669213"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8052" name="Text Box 4"/>
          <p:cNvSpPr txBox="1">
            <a:spLocks noChangeArrowheads="1"/>
          </p:cNvSpPr>
          <p:nvPr/>
        </p:nvSpPr>
        <p:spPr bwMode="auto">
          <a:xfrm>
            <a:off x="2508250" y="5972175"/>
            <a:ext cx="3917950"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1pPr>
            <a:lvl2pPr marL="742950" indent="-285750">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2pPr>
            <a:lvl3pPr marL="1143000" indent="-228600">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3pPr>
            <a:lvl4pPr marL="1600200" indent="-228600">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4pPr>
            <a:lvl5pPr marL="2057400" indent="-228600">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Tahoma" charset="0"/>
                <a:ea typeface="MS PGothic" charset="0"/>
                <a:cs typeface="MS PGothic" charset="0"/>
              </a:defRPr>
            </a:lvl9pPr>
          </a:lstStyle>
          <a:p>
            <a:r>
              <a:rPr lang="en-GB" sz="1100" b="1">
                <a:solidFill>
                  <a:srgbClr val="000000"/>
                </a:solidFill>
                <a:latin typeface="Arial" charset="0"/>
              </a:rPr>
              <a:t>Anupam B. Kharbanda et al. Pediatrics 2005;116:709-716</a:t>
            </a:r>
          </a:p>
        </p:txBody>
      </p:sp>
      <p:sp>
        <p:nvSpPr>
          <p:cNvPr id="258053" name="Text Box 5"/>
          <p:cNvSpPr txBox="1">
            <a:spLocks noChangeArrowheads="1"/>
          </p:cNvSpPr>
          <p:nvPr/>
        </p:nvSpPr>
        <p:spPr bwMode="auto">
          <a:xfrm>
            <a:off x="425450" y="6613525"/>
            <a:ext cx="4929188" cy="347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1pPr>
            <a:lvl2pPr marL="742950" indent="-285750">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2pPr>
            <a:lvl3pPr marL="1143000" indent="-228600">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3pPr>
            <a:lvl4pPr marL="1600200" indent="-228600">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4pPr>
            <a:lvl5pPr marL="2057400" indent="-228600">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sz="2400">
                <a:solidFill>
                  <a:schemeClr val="tx1"/>
                </a:solidFill>
                <a:latin typeface="Tahoma" charset="0"/>
                <a:ea typeface="MS PGothic" charset="0"/>
                <a:cs typeface="MS PGothic" charset="0"/>
              </a:defRPr>
            </a:lvl9pPr>
          </a:lstStyle>
          <a:p>
            <a:r>
              <a:rPr lang="en-GB" sz="900">
                <a:solidFill>
                  <a:srgbClr val="000000"/>
                </a:solidFill>
                <a:latin typeface="Arial" charset="0"/>
              </a:rPr>
              <a:t>©2005 by American Academy of Pediatrics</a:t>
            </a:r>
          </a:p>
        </p:txBody>
      </p:sp>
      <p:sp>
        <p:nvSpPr>
          <p:cNvPr id="2" name="Oval 1"/>
          <p:cNvSpPr>
            <a:spLocks noChangeArrowheads="1"/>
          </p:cNvSpPr>
          <p:nvPr/>
        </p:nvSpPr>
        <p:spPr bwMode="auto">
          <a:xfrm>
            <a:off x="2667000" y="5029200"/>
            <a:ext cx="990600" cy="304800"/>
          </a:xfrm>
          <a:prstGeom prst="ellipse">
            <a:avLst/>
          </a:prstGeom>
          <a:noFill/>
          <a:ln w="1905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258055" name="TextBox 1"/>
          <p:cNvSpPr txBox="1">
            <a:spLocks noChangeArrowheads="1"/>
          </p:cNvSpPr>
          <p:nvPr/>
        </p:nvSpPr>
        <p:spPr bwMode="auto">
          <a:xfrm>
            <a:off x="228600" y="1371600"/>
            <a:ext cx="28956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600"/>
              <a:t>23% assigned to Low Risk </a:t>
            </a:r>
          </a:p>
          <a:p>
            <a:r>
              <a:rPr lang="en-US" sz="1600"/>
              <a:t>Low Risk Group: 1/40 = 2.5%</a:t>
            </a:r>
          </a:p>
          <a:p>
            <a:r>
              <a:rPr lang="en-US" sz="1600"/>
              <a:t>Higher </a:t>
            </a:r>
            <a:r>
              <a:rPr lang="en-US" sz="1400"/>
              <a:t>Risk</a:t>
            </a:r>
            <a:r>
              <a:rPr lang="en-US" sz="1600"/>
              <a:t> Group: 39%</a:t>
            </a:r>
          </a:p>
          <a:p>
            <a:r>
              <a:rPr lang="en-US" sz="1600"/>
              <a:t>Overall Risk: 31%</a:t>
            </a:r>
          </a:p>
          <a:p>
            <a:endParaRPr lang="en-US" sz="1600"/>
          </a:p>
        </p:txBody>
      </p:sp>
      <p:sp>
        <p:nvSpPr>
          <p:cNvPr id="258056" name="Slide Number Placeholder 2"/>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E3BA6D0-2714-EB4E-8919-D343F1F437D5}" type="slidenum">
              <a:rPr lang="en-US" sz="1400"/>
              <a:pPr/>
              <a:t>87</a:t>
            </a:fld>
            <a:endParaRPr lang="en-US" sz="1400"/>
          </a:p>
        </p:txBody>
      </p:sp>
    </p:spTree>
    <p:extLst>
      <p:ext uri="{BB962C8B-B14F-4D97-AF65-F5344CB8AC3E}">
        <p14:creationId xmlns:p14="http://schemas.microsoft.com/office/powerpoint/2010/main" val="26218599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Footer Placeholder 4"/>
          <p:cNvSpPr txBox="1">
            <a:spLocks noGrp="1"/>
          </p:cNvSpPr>
          <p:nvPr/>
        </p:nvSpPr>
        <p:spPr bwMode="auto">
          <a:xfrm>
            <a:off x="5410200" y="6400800"/>
            <a:ext cx="36576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sz="800">
                <a:solidFill>
                  <a:srgbClr val="999999"/>
                </a:solidFill>
                <a:latin typeface="Helvetica" charset="0"/>
              </a:rPr>
              <a:t>Copyright © 2015 American Medical Association. All rights reserved.</a:t>
            </a:r>
          </a:p>
        </p:txBody>
      </p:sp>
      <p:sp>
        <p:nvSpPr>
          <p:cNvPr id="260098" name="Text Placeholder 2"/>
          <p:cNvSpPr txBox="1">
            <a:spLocks/>
          </p:cNvSpPr>
          <p:nvPr/>
        </p:nvSpPr>
        <p:spPr bwMode="auto">
          <a:xfrm>
            <a:off x="-26988" y="76200"/>
            <a:ext cx="9144001" cy="50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54000" tIns="63500" rIns="127000" bIns="0"/>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1300">
                <a:latin typeface="Helvetica" charset="0"/>
              </a:rPr>
              <a:t>From: </a:t>
            </a:r>
            <a:r>
              <a:rPr lang="en-US" sz="1300" b="1">
                <a:latin typeface="Helvetica" charset="0"/>
              </a:rPr>
              <a:t>Validation and Refinement of a Prediction Rule to Identify Children at Low Risk for Acute Appendicitis</a:t>
            </a:r>
          </a:p>
        </p:txBody>
      </p:sp>
      <p:sp>
        <p:nvSpPr>
          <p:cNvPr id="260099" name="Text Placeholder 2"/>
          <p:cNvSpPr txBox="1">
            <a:spLocks/>
          </p:cNvSpPr>
          <p:nvPr/>
        </p:nvSpPr>
        <p:spPr bwMode="auto">
          <a:xfrm>
            <a:off x="0" y="381000"/>
            <a:ext cx="9144000" cy="31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54000" tIns="0" rIns="127000" bIns="63500"/>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1200">
                <a:latin typeface="Helvetica" charset="0"/>
              </a:rPr>
              <a:t>Arch Pediatr Adolesc Med. 2012;166(8):738-744. doi:10.1001/archpediatrics.2012.490</a:t>
            </a:r>
          </a:p>
        </p:txBody>
      </p:sp>
      <p:sp>
        <p:nvSpPr>
          <p:cNvPr id="260100" name="Text Placeholder 2"/>
          <p:cNvSpPr txBox="1">
            <a:spLocks/>
          </p:cNvSpPr>
          <p:nvPr/>
        </p:nvSpPr>
        <p:spPr bwMode="auto">
          <a:xfrm>
            <a:off x="0" y="6096000"/>
            <a:ext cx="9144000"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54000" tIns="0" rIns="0" bIns="63500"/>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spcBef>
                <a:spcPct val="20000"/>
              </a:spcBef>
            </a:pPr>
            <a:r>
              <a:rPr lang="en-US" sz="1200">
                <a:latin typeface="Helvetica" charset="0"/>
              </a:rPr>
              <a:t>Figure 2. Effect of hypothetical application of the Low-Risk Appendicitis Rule. ANC indicates absolute neutrophil count (to convert count to ×10</a:t>
            </a:r>
            <a:r>
              <a:rPr lang="en-US" sz="1200" baseline="30000">
                <a:latin typeface="Helvetica" charset="0"/>
              </a:rPr>
              <a:t>9</a:t>
            </a:r>
            <a:r>
              <a:rPr lang="en-US" sz="1200">
                <a:latin typeface="Helvetica" charset="0"/>
              </a:rPr>
              <a:t> per liter, multiply by 1); RLQ, right lower quadrant.</a:t>
            </a:r>
          </a:p>
        </p:txBody>
      </p:sp>
      <p:cxnSp>
        <p:nvCxnSpPr>
          <p:cNvPr id="260101" name="Straight Connector 5"/>
          <p:cNvCxnSpPr>
            <a:cxnSpLocks noChangeShapeType="1"/>
          </p:cNvCxnSpPr>
          <p:nvPr/>
        </p:nvCxnSpPr>
        <p:spPr bwMode="auto">
          <a:xfrm>
            <a:off x="0" y="666750"/>
            <a:ext cx="9144000" cy="0"/>
          </a:xfrm>
          <a:prstGeom prst="line">
            <a:avLst/>
          </a:prstGeom>
          <a:noFill/>
          <a:ln w="38100">
            <a:solidFill>
              <a:srgbClr val="999999"/>
            </a:solidFill>
            <a:round/>
            <a:headEnd/>
            <a:tailEnd/>
          </a:ln>
          <a:extLst>
            <a:ext uri="{909E8E84-426E-40dd-AFC4-6F175D3DCCD1}">
              <a14:hiddenFill xmlns="" xmlns:a14="http://schemas.microsoft.com/office/drawing/2010/main">
                <a:noFill/>
              </a14:hiddenFill>
            </a:ext>
          </a:extLst>
        </p:spPr>
      </p:cxnSp>
      <p:pic>
        <p:nvPicPr>
          <p:cNvPr id="260102" name="Picture 1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2000"/>
            <a:ext cx="5410200" cy="5287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0103" name="TextBox 1"/>
          <p:cNvSpPr txBox="1">
            <a:spLocks noChangeArrowheads="1"/>
          </p:cNvSpPr>
          <p:nvPr/>
        </p:nvSpPr>
        <p:spPr bwMode="auto">
          <a:xfrm>
            <a:off x="381000" y="990600"/>
            <a:ext cx="3200400" cy="157003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600"/>
              <a:t>2012 Validation:</a:t>
            </a:r>
          </a:p>
          <a:p>
            <a:r>
              <a:rPr lang="en-US" sz="1600"/>
              <a:t>24% assigned to Low Risk </a:t>
            </a:r>
          </a:p>
          <a:p>
            <a:r>
              <a:rPr lang="en-US" sz="1600"/>
              <a:t>Low Risk Group: 42/573 = 7.3%</a:t>
            </a:r>
          </a:p>
          <a:p>
            <a:r>
              <a:rPr lang="en-US" sz="1600"/>
              <a:t>Higher </a:t>
            </a:r>
            <a:r>
              <a:rPr lang="en-US" sz="1400"/>
              <a:t>Risk</a:t>
            </a:r>
            <a:r>
              <a:rPr lang="en-US" sz="1600"/>
              <a:t> Group: 49%</a:t>
            </a:r>
          </a:p>
          <a:p>
            <a:r>
              <a:rPr lang="en-US" sz="1600"/>
              <a:t>Overall Risk: 39%</a:t>
            </a:r>
          </a:p>
          <a:p>
            <a:endParaRPr lang="en-US" sz="1600"/>
          </a:p>
        </p:txBody>
      </p:sp>
      <p:sp>
        <p:nvSpPr>
          <p:cNvPr id="260104" name="TextBox 1"/>
          <p:cNvSpPr txBox="1">
            <a:spLocks noChangeArrowheads="1"/>
          </p:cNvSpPr>
          <p:nvPr/>
        </p:nvSpPr>
        <p:spPr bwMode="auto">
          <a:xfrm>
            <a:off x="6096000" y="914400"/>
            <a:ext cx="2895600" cy="157003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600"/>
              <a:t>2005 Validation:</a:t>
            </a:r>
          </a:p>
          <a:p>
            <a:r>
              <a:rPr lang="en-US" sz="1600"/>
              <a:t>23% assigned to Low Risk </a:t>
            </a:r>
          </a:p>
          <a:p>
            <a:r>
              <a:rPr lang="en-US" sz="1600"/>
              <a:t>Low Risk Group: 1/40 = 2.5%</a:t>
            </a:r>
          </a:p>
          <a:p>
            <a:r>
              <a:rPr lang="en-US" sz="1600"/>
              <a:t>Higher </a:t>
            </a:r>
            <a:r>
              <a:rPr lang="en-US" sz="1400"/>
              <a:t>Risk</a:t>
            </a:r>
            <a:r>
              <a:rPr lang="en-US" sz="1600"/>
              <a:t> Group: 39%</a:t>
            </a:r>
          </a:p>
          <a:p>
            <a:r>
              <a:rPr lang="en-US" sz="1600"/>
              <a:t>Overall Risk: 31%</a:t>
            </a:r>
          </a:p>
          <a:p>
            <a:endParaRPr lang="en-US" sz="1600"/>
          </a:p>
        </p:txBody>
      </p:sp>
      <p:sp>
        <p:nvSpPr>
          <p:cNvPr id="2" name="Oval 1"/>
          <p:cNvSpPr>
            <a:spLocks noChangeArrowheads="1"/>
          </p:cNvSpPr>
          <p:nvPr/>
        </p:nvSpPr>
        <p:spPr bwMode="auto">
          <a:xfrm>
            <a:off x="2819400" y="2438400"/>
            <a:ext cx="1752600" cy="1066800"/>
          </a:xfrm>
          <a:prstGeom prst="ellipse">
            <a:avLst/>
          </a:prstGeom>
          <a:noFill/>
          <a:ln w="12700">
            <a:solidFill>
              <a:schemeClr val="tx2"/>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1" name="Oval 10"/>
          <p:cNvSpPr>
            <a:spLocks noChangeArrowheads="1"/>
          </p:cNvSpPr>
          <p:nvPr/>
        </p:nvSpPr>
        <p:spPr bwMode="auto">
          <a:xfrm>
            <a:off x="3886200" y="3581400"/>
            <a:ext cx="1752600" cy="1143000"/>
          </a:xfrm>
          <a:prstGeom prst="ellipse">
            <a:avLst/>
          </a:pr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60107" name="Slide Number Placeholder 2"/>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1F64C570-6A69-5C4B-A2D3-8AB44A601F1F}" type="slidenum">
              <a:rPr lang="en-US" sz="1400"/>
              <a:pPr/>
              <a:t>88</a:t>
            </a:fld>
            <a:endParaRPr lang="en-US" sz="1400"/>
          </a:p>
        </p:txBody>
      </p:sp>
    </p:spTree>
    <p:extLst>
      <p:ext uri="{BB962C8B-B14F-4D97-AF65-F5344CB8AC3E}">
        <p14:creationId xmlns:p14="http://schemas.microsoft.com/office/powerpoint/2010/main" val="3969624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658D01E-B3B9-A143-8F8C-1F8AEAD31DC2}" type="slidenum">
              <a:rPr lang="en-US" smtClean="0"/>
              <a:pPr>
                <a:defRPr/>
              </a:pPr>
              <a:t>89</a:t>
            </a:fld>
            <a:endParaRPr lang="en-US"/>
          </a:p>
        </p:txBody>
      </p:sp>
      <p:graphicFrame>
        <p:nvGraphicFramePr>
          <p:cNvPr id="4" name="Chart 3"/>
          <p:cNvGraphicFramePr>
            <a:graphicFrameLocks/>
          </p:cNvGraphicFramePr>
          <p:nvPr>
            <p:extLst>
              <p:ext uri="{D42A27DB-BD31-4B8C-83A1-F6EECF244321}">
                <p14:modId xmlns:p14="http://schemas.microsoft.com/office/powerpoint/2010/main" val="3879629051"/>
              </p:ext>
            </p:extLst>
          </p:nvPr>
        </p:nvGraphicFramePr>
        <p:xfrm>
          <a:off x="152400" y="2057400"/>
          <a:ext cx="4572000"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939981613"/>
              </p:ext>
            </p:extLst>
          </p:nvPr>
        </p:nvGraphicFramePr>
        <p:xfrm>
          <a:off x="4953000" y="2209800"/>
          <a:ext cx="3886200"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1018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body" idx="4294967295"/>
          </p:nvPr>
        </p:nvSpPr>
        <p:spPr>
          <a:xfrm>
            <a:off x="533400" y="1981200"/>
            <a:ext cx="8489950" cy="1066800"/>
          </a:xfrm>
        </p:spPr>
        <p:txBody>
          <a:bodyPr/>
          <a:lstStyle/>
          <a:p>
            <a:pPr marL="0" indent="0" eaLnBrk="1" hangingPunct="1">
              <a:buNone/>
            </a:pPr>
            <a:r>
              <a:rPr lang="en-US" sz="2400" dirty="0">
                <a:latin typeface="Tahoma" charset="0"/>
                <a:ea typeface="MS PGothic" charset="0"/>
              </a:rPr>
              <a:t>On 10 days, predicts 95% chance of rain.  Rains on 8.</a:t>
            </a:r>
          </a:p>
          <a:p>
            <a:pPr marL="0" indent="0" eaLnBrk="1" hangingPunct="1">
              <a:buNone/>
            </a:pPr>
            <a:r>
              <a:rPr lang="en-US" sz="2400" dirty="0">
                <a:latin typeface="Tahoma" charset="0"/>
                <a:ea typeface="MS PGothic" charset="0"/>
              </a:rPr>
              <a:t>On 20 days, predicts 40% chance of rain.  Rains on 2.</a:t>
            </a:r>
          </a:p>
          <a:p>
            <a:pPr marL="0" indent="0" eaLnBrk="1" hangingPunct="1">
              <a:buNone/>
            </a:pPr>
            <a:endParaRPr lang="en-US" sz="2400" dirty="0">
              <a:latin typeface="Tahoma" charset="0"/>
              <a:ea typeface="MS PGothic" charset="0"/>
            </a:endParaRPr>
          </a:p>
          <a:p>
            <a:pPr marL="0" indent="0" eaLnBrk="1" hangingPunct="1">
              <a:buNone/>
            </a:pPr>
            <a:endParaRPr lang="en-US" sz="2400" dirty="0">
              <a:latin typeface="Tahoma" charset="0"/>
              <a:ea typeface="MS PGothic" charset="0"/>
            </a:endParaRPr>
          </a:p>
          <a:p>
            <a:pPr marL="0" indent="0" eaLnBrk="1" hangingPunct="1">
              <a:buNone/>
            </a:pPr>
            <a:endParaRPr lang="en-US" sz="2400" dirty="0">
              <a:latin typeface="Tahoma" charset="0"/>
              <a:ea typeface="MS PGothic" charset="0"/>
            </a:endParaRPr>
          </a:p>
          <a:p>
            <a:pPr marL="0" indent="0" eaLnBrk="1" hangingPunct="1">
              <a:buNone/>
            </a:pPr>
            <a:endParaRPr lang="en-US" sz="2400" dirty="0">
              <a:latin typeface="Tahoma" charset="0"/>
              <a:ea typeface="MS PGothic" charset="0"/>
            </a:endParaRPr>
          </a:p>
          <a:p>
            <a:pPr marL="0" indent="0" eaLnBrk="1" hangingPunct="1">
              <a:buNone/>
            </a:pPr>
            <a:endParaRPr lang="en-US" sz="2400" dirty="0">
              <a:latin typeface="Tahoma" charset="0"/>
              <a:ea typeface="MS PGothic" charset="0"/>
            </a:endParaRPr>
          </a:p>
        </p:txBody>
      </p:sp>
      <p:sp>
        <p:nvSpPr>
          <p:cNvPr id="166914" name="Rectangle 3"/>
          <p:cNvSpPr>
            <a:spLocks noGrp="1" noChangeArrowheads="1"/>
          </p:cNvSpPr>
          <p:nvPr>
            <p:ph type="title" idx="4294967295"/>
          </p:nvPr>
        </p:nvSpPr>
        <p:spPr>
          <a:xfrm>
            <a:off x="914400" y="304800"/>
            <a:ext cx="7696200" cy="1143000"/>
          </a:xfrm>
        </p:spPr>
        <p:txBody>
          <a:bodyPr/>
          <a:lstStyle/>
          <a:p>
            <a:pPr eaLnBrk="1" hangingPunct="1"/>
            <a:r>
              <a:rPr lang="en-US" sz="3200" dirty="0">
                <a:latin typeface="Tahoma" charset="0"/>
                <a:ea typeface="MS PGothic" charset="0"/>
              </a:rPr>
              <a:t>Meteorologist Channel 4</a:t>
            </a:r>
          </a:p>
        </p:txBody>
      </p:sp>
      <p:sp>
        <p:nvSpPr>
          <p:cNvPr id="166916"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B7D96DA-807B-1F45-9F7F-25F4EAF3745C}" type="slidenum">
              <a:rPr lang="en-US" sz="1400"/>
              <a:pPr/>
              <a:t>9</a:t>
            </a:fld>
            <a:endParaRPr lang="en-US" sz="1400"/>
          </a:p>
        </p:txBody>
      </p:sp>
      <p:graphicFrame>
        <p:nvGraphicFramePr>
          <p:cNvPr id="3" name="Table 2">
            <a:extLst>
              <a:ext uri="{FF2B5EF4-FFF2-40B4-BE49-F238E27FC236}">
                <a16:creationId xmlns:a16="http://schemas.microsoft.com/office/drawing/2014/main" id="{4DB728BD-CEC9-44CF-9B7A-9BA63771EF9B}"/>
              </a:ext>
            </a:extLst>
          </p:cNvPr>
          <p:cNvGraphicFramePr>
            <a:graphicFrameLocks noGrp="1"/>
          </p:cNvGraphicFramePr>
          <p:nvPr>
            <p:extLst>
              <p:ext uri="{D42A27DB-BD31-4B8C-83A1-F6EECF244321}">
                <p14:modId xmlns:p14="http://schemas.microsoft.com/office/powerpoint/2010/main" val="4262786447"/>
              </p:ext>
            </p:extLst>
          </p:nvPr>
        </p:nvGraphicFramePr>
        <p:xfrm>
          <a:off x="685800" y="3276600"/>
          <a:ext cx="7239000" cy="2743199"/>
        </p:xfrm>
        <a:graphic>
          <a:graphicData uri="http://schemas.openxmlformats.org/drawingml/2006/table">
            <a:tbl>
              <a:tblPr/>
              <a:tblGrid>
                <a:gridCol w="1057005">
                  <a:extLst>
                    <a:ext uri="{9D8B030D-6E8A-4147-A177-3AD203B41FA5}">
                      <a16:colId xmlns:a16="http://schemas.microsoft.com/office/drawing/2014/main" val="4288008692"/>
                    </a:ext>
                  </a:extLst>
                </a:gridCol>
                <a:gridCol w="833694">
                  <a:extLst>
                    <a:ext uri="{9D8B030D-6E8A-4147-A177-3AD203B41FA5}">
                      <a16:colId xmlns:a16="http://schemas.microsoft.com/office/drawing/2014/main" val="2806564030"/>
                    </a:ext>
                  </a:extLst>
                </a:gridCol>
                <a:gridCol w="1310090">
                  <a:extLst>
                    <a:ext uri="{9D8B030D-6E8A-4147-A177-3AD203B41FA5}">
                      <a16:colId xmlns:a16="http://schemas.microsoft.com/office/drawing/2014/main" val="2247521068"/>
                    </a:ext>
                  </a:extLst>
                </a:gridCol>
                <a:gridCol w="1150053">
                  <a:extLst>
                    <a:ext uri="{9D8B030D-6E8A-4147-A177-3AD203B41FA5}">
                      <a16:colId xmlns:a16="http://schemas.microsoft.com/office/drawing/2014/main" val="3978782131"/>
                    </a:ext>
                  </a:extLst>
                </a:gridCol>
                <a:gridCol w="937907">
                  <a:extLst>
                    <a:ext uri="{9D8B030D-6E8A-4147-A177-3AD203B41FA5}">
                      <a16:colId xmlns:a16="http://schemas.microsoft.com/office/drawing/2014/main" val="2677738516"/>
                    </a:ext>
                  </a:extLst>
                </a:gridCol>
                <a:gridCol w="982569">
                  <a:extLst>
                    <a:ext uri="{9D8B030D-6E8A-4147-A177-3AD203B41FA5}">
                      <a16:colId xmlns:a16="http://schemas.microsoft.com/office/drawing/2014/main" val="2219062476"/>
                    </a:ext>
                  </a:extLst>
                </a:gridCol>
                <a:gridCol w="967682">
                  <a:extLst>
                    <a:ext uri="{9D8B030D-6E8A-4147-A177-3AD203B41FA5}">
                      <a16:colId xmlns:a16="http://schemas.microsoft.com/office/drawing/2014/main" val="3258397688"/>
                    </a:ext>
                  </a:extLst>
                </a:gridCol>
              </a:tblGrid>
              <a:tr h="637046">
                <a:tc>
                  <a:txBody>
                    <a:bodyPr/>
                    <a:lstStyle/>
                    <a:p>
                      <a:pPr algn="l" fontAlgn="b"/>
                      <a:r>
                        <a:rPr lang="en-US" sz="1400" b="1" i="0" u="none" strike="noStrike">
                          <a:solidFill>
                            <a:srgbClr val="000000"/>
                          </a:solidFill>
                          <a:effectLst/>
                          <a:latin typeface="Calibri" panose="020F0502020204030204" pitchFamily="34" charset="0"/>
                        </a:rPr>
                        <a:t>Fraction of Population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Predicted Risk</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Proportion with Outcome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Difference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Breier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Calibration Error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panose="020F0502020204030204" pitchFamily="34" charset="0"/>
                        </a:rPr>
                        <a:t>Refinement Loss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281510"/>
                  </a:ext>
                </a:extLst>
              </a:tr>
              <a:tr h="262619">
                <a:tc>
                  <a:txBody>
                    <a:bodyPr/>
                    <a:lstStyle/>
                    <a:p>
                      <a:pPr algn="r" fontAlgn="b"/>
                      <a:r>
                        <a:rPr lang="en-US" sz="1400" b="0" i="0" u="none" strike="noStrike">
                          <a:solidFill>
                            <a:srgbClr val="000000"/>
                          </a:solidFill>
                          <a:effectLst/>
                          <a:latin typeface="Calibri" panose="020F0502020204030204" pitchFamily="34" charset="0"/>
                        </a:rPr>
                        <a:t>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4894884"/>
                  </a:ext>
                </a:extLst>
              </a:tr>
              <a:tr h="262619">
                <a:tc>
                  <a:txBody>
                    <a:bodyPr/>
                    <a:lstStyle/>
                    <a:p>
                      <a:pPr algn="r" fontAlgn="b"/>
                      <a:r>
                        <a:rPr lang="en-US" sz="1400" b="0" i="0" u="none" strike="noStrike">
                          <a:solidFill>
                            <a:srgbClr val="000000"/>
                          </a:solidFill>
                          <a:effectLst/>
                          <a:latin typeface="Calibri" panose="020F0502020204030204" pitchFamily="34" charset="0"/>
                        </a:rPr>
                        <a:t>0.67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679458"/>
                  </a:ext>
                </a:extLst>
              </a:tr>
              <a:tr h="262619">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1" i="0" u="none" strike="noStrike">
                          <a:solidFill>
                            <a:srgbClr val="000000"/>
                          </a:solidFill>
                          <a:effectLst/>
                          <a:latin typeface="Calibri" panose="020F0502020204030204" pitchFamily="34" charset="0"/>
                        </a:rPr>
                        <a:t>Weighted Avg</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panose="020F0502020204030204" pitchFamily="34" charset="0"/>
                        </a:rPr>
                        <a:t>0.18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panose="020F0502020204030204" pitchFamily="34" charset="0"/>
                        </a:rPr>
                        <a:t>0.07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a:solidFill>
                            <a:srgbClr val="000000"/>
                          </a:solidFill>
                          <a:effectLst/>
                          <a:latin typeface="Calibri" panose="020F0502020204030204" pitchFamily="34" charset="0"/>
                        </a:rPr>
                        <a:t>0.11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00242205"/>
                  </a:ext>
                </a:extLst>
              </a:tr>
              <a:tr h="262619">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619831204"/>
                  </a:ext>
                </a:extLst>
              </a:tr>
              <a:tr h="793058">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400" b="1" i="0" u="none" strike="noStrike">
                          <a:solidFill>
                            <a:srgbClr val="000000"/>
                          </a:solidFill>
                          <a:effectLst/>
                          <a:latin typeface="Calibri" panose="020F0502020204030204" pitchFamily="34" charset="0"/>
                        </a:rPr>
                        <a:t>RMSE</a:t>
                      </a:r>
                    </a:p>
                  </a:txBody>
                  <a:tcPr marL="9525" marR="9525" marT="9525" marB="0" anchor="b">
                    <a:lnL>
                      <a:noFill/>
                    </a:lnL>
                    <a:lnR>
                      <a:noFill/>
                    </a:lnR>
                    <a:lnT>
                      <a:noFill/>
                    </a:lnT>
                    <a:lnB>
                      <a:noFill/>
                    </a:lnB>
                  </a:tcPr>
                </a:tc>
                <a:tc>
                  <a:txBody>
                    <a:bodyPr/>
                    <a:lstStyle/>
                    <a:p>
                      <a:pPr algn="l" fontAlgn="b"/>
                      <a:r>
                        <a:rPr lang="en-US" sz="1400" b="1" i="0" u="none" strike="noStrike">
                          <a:solidFill>
                            <a:srgbClr val="000000"/>
                          </a:solidFill>
                          <a:effectLst/>
                          <a:latin typeface="Calibri" panose="020F0502020204030204" pitchFamily="34" charset="0"/>
                        </a:rPr>
                        <a:t>SQRT (Calibration Error)</a:t>
                      </a:r>
                    </a:p>
                  </a:txBody>
                  <a:tcPr marL="9525" marR="9525" marT="9525" marB="0" anchor="b">
                    <a:lnL>
                      <a:noFill/>
                    </a:lnL>
                    <a:lnR>
                      <a:noFill/>
                    </a:lnR>
                    <a:lnT>
                      <a:noFill/>
                    </a:lnT>
                    <a:lnB>
                      <a:noFill/>
                    </a:lnB>
                  </a:tcPr>
                </a:tc>
                <a:tc>
                  <a:txBody>
                    <a:bodyPr/>
                    <a:lstStyle/>
                    <a:p>
                      <a:pPr algn="l" fontAlgn="b"/>
                      <a:r>
                        <a:rPr lang="en-US" sz="1400" b="1" i="0" u="none" strike="noStrike">
                          <a:solidFill>
                            <a:srgbClr val="000000"/>
                          </a:solidFill>
                          <a:effectLst/>
                          <a:latin typeface="Calibri" panose="020F0502020204030204" pitchFamily="34" charset="0"/>
                        </a:rPr>
                        <a:t>SQRT(Refinement Loss)</a:t>
                      </a:r>
                    </a:p>
                  </a:txBody>
                  <a:tcPr marL="9525" marR="9525" marT="9525" marB="0" anchor="b">
                    <a:lnL>
                      <a:noFill/>
                    </a:lnL>
                    <a:lnR>
                      <a:noFill/>
                    </a:lnR>
                    <a:lnT>
                      <a:noFill/>
                    </a:lnT>
                    <a:lnB>
                      <a:noFill/>
                    </a:lnB>
                  </a:tcPr>
                </a:tc>
                <a:extLst>
                  <a:ext uri="{0D108BD9-81ED-4DB2-BD59-A6C34878D82A}">
                    <a16:rowId xmlns:a16="http://schemas.microsoft.com/office/drawing/2014/main" val="3992613926"/>
                  </a:ext>
                </a:extLst>
              </a:tr>
              <a:tr h="262619">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0.43</a:t>
                      </a:r>
                    </a:p>
                  </a:txBody>
                  <a:tcPr marL="9525" marR="9525" marT="9525" marB="0" anchor="b">
                    <a:lnL>
                      <a:noFill/>
                    </a:lnL>
                    <a:lnR>
                      <a:noFill/>
                    </a:lnR>
                    <a:lnT>
                      <a:noFill/>
                    </a:lnT>
                    <a:lnB>
                      <a:noFill/>
                    </a:lnB>
                  </a:tcPr>
                </a:tc>
                <a:tc>
                  <a:txBody>
                    <a:bodyPr/>
                    <a:lstStyle/>
                    <a:p>
                      <a:pPr algn="r" fontAlgn="b"/>
                      <a:r>
                        <a:rPr lang="en-US" sz="1400" b="1" i="0" u="none" strike="noStrike">
                          <a:solidFill>
                            <a:srgbClr val="000000"/>
                          </a:solidFill>
                          <a:effectLst/>
                          <a:latin typeface="Calibri" panose="020F0502020204030204" pitchFamily="34" charset="0"/>
                        </a:rPr>
                        <a:t>0.26</a:t>
                      </a:r>
                    </a:p>
                  </a:txBody>
                  <a:tcPr marL="9525" marR="9525" marT="9525" marB="0" anchor="b">
                    <a:lnL>
                      <a:noFill/>
                    </a:lnL>
                    <a:lnR>
                      <a:noFill/>
                    </a:lnR>
                    <a:lnT>
                      <a:noFill/>
                    </a:lnT>
                    <a:lnB>
                      <a:noFill/>
                    </a:lnB>
                  </a:tcPr>
                </a:tc>
                <a:tc>
                  <a:txBody>
                    <a:bodyPr/>
                    <a:lstStyle/>
                    <a:p>
                      <a:pPr algn="r" fontAlgn="b"/>
                      <a:r>
                        <a:rPr lang="en-US" sz="1400" b="1" i="0" u="none" strike="noStrike" dirty="0">
                          <a:solidFill>
                            <a:srgbClr val="000000"/>
                          </a:solidFill>
                          <a:effectLst/>
                          <a:latin typeface="Calibri" panose="020F0502020204030204" pitchFamily="34" charset="0"/>
                        </a:rPr>
                        <a:t>0.34</a:t>
                      </a:r>
                    </a:p>
                  </a:txBody>
                  <a:tcPr marL="9525" marR="9525" marT="9525" marB="0" anchor="b">
                    <a:lnL>
                      <a:noFill/>
                    </a:lnL>
                    <a:lnR>
                      <a:noFill/>
                    </a:lnR>
                    <a:lnT>
                      <a:noFill/>
                    </a:lnT>
                    <a:lnB>
                      <a:noFill/>
                    </a:lnB>
                  </a:tcPr>
                </a:tc>
                <a:extLst>
                  <a:ext uri="{0D108BD9-81ED-4DB2-BD59-A6C34878D82A}">
                    <a16:rowId xmlns:a16="http://schemas.microsoft.com/office/drawing/2014/main" val="3208129155"/>
                  </a:ext>
                </a:extLst>
              </a:tr>
            </a:tbl>
          </a:graphicData>
        </a:graphic>
      </p:graphicFrame>
    </p:spTree>
    <p:extLst>
      <p:ext uri="{BB962C8B-B14F-4D97-AF65-F5344CB8AC3E}">
        <p14:creationId xmlns:p14="http://schemas.microsoft.com/office/powerpoint/2010/main" val="12964739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Footer Placeholder 4"/>
          <p:cNvSpPr txBox="1">
            <a:spLocks noGrp="1"/>
          </p:cNvSpPr>
          <p:nvPr/>
        </p:nvSpPr>
        <p:spPr bwMode="auto">
          <a:xfrm>
            <a:off x="5181600" y="6477000"/>
            <a:ext cx="37338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sz="800">
                <a:solidFill>
                  <a:srgbClr val="999999"/>
                </a:solidFill>
                <a:latin typeface="Helvetica" charset="0"/>
              </a:rPr>
              <a:t>Copyright © 2015 American Medical Association. All rights reserved.</a:t>
            </a:r>
          </a:p>
        </p:txBody>
      </p:sp>
      <p:sp>
        <p:nvSpPr>
          <p:cNvPr id="261122" name="Text Placeholder 2"/>
          <p:cNvSpPr txBox="1">
            <a:spLocks/>
          </p:cNvSpPr>
          <p:nvPr/>
        </p:nvSpPr>
        <p:spPr bwMode="auto">
          <a:xfrm>
            <a:off x="0" y="34925"/>
            <a:ext cx="9144000" cy="50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54000" tIns="63500" rIns="127000" bIns="0"/>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1300">
                <a:latin typeface="Helvetica" charset="0"/>
              </a:rPr>
              <a:t>From: </a:t>
            </a:r>
            <a:r>
              <a:rPr lang="en-US" sz="1300" b="1">
                <a:latin typeface="Helvetica" charset="0"/>
              </a:rPr>
              <a:t>Validation and Refinement of a Prediction Rule to Identify Children at Low Risk for Acute Appendicitis</a:t>
            </a:r>
          </a:p>
        </p:txBody>
      </p:sp>
      <p:cxnSp>
        <p:nvCxnSpPr>
          <p:cNvPr id="261123" name="Straight Connector 8"/>
          <p:cNvCxnSpPr>
            <a:cxnSpLocks noChangeShapeType="1"/>
          </p:cNvCxnSpPr>
          <p:nvPr/>
        </p:nvCxnSpPr>
        <p:spPr bwMode="auto">
          <a:xfrm flipV="1">
            <a:off x="0" y="6215063"/>
            <a:ext cx="9144000" cy="7937"/>
          </a:xfrm>
          <a:prstGeom prst="line">
            <a:avLst/>
          </a:prstGeom>
          <a:noFill/>
          <a:ln w="12700">
            <a:solidFill>
              <a:srgbClr val="999999"/>
            </a:solidFill>
            <a:round/>
            <a:headEnd/>
            <a:tailEnd/>
          </a:ln>
          <a:extLst>
            <a:ext uri="{909E8E84-426E-40dd-AFC4-6F175D3DCCD1}">
              <a14:hiddenFill xmlns="" xmlns:a14="http://schemas.microsoft.com/office/drawing/2010/main">
                <a:noFill/>
              </a14:hiddenFill>
            </a:ext>
          </a:extLst>
        </p:spPr>
      </p:cxnSp>
      <p:sp>
        <p:nvSpPr>
          <p:cNvPr id="261124" name="Text Placeholder 2"/>
          <p:cNvSpPr txBox="1">
            <a:spLocks/>
          </p:cNvSpPr>
          <p:nvPr/>
        </p:nvSpPr>
        <p:spPr bwMode="auto">
          <a:xfrm>
            <a:off x="0" y="304800"/>
            <a:ext cx="9144000" cy="31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54000" tIns="0" rIns="127000" bIns="63500"/>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1200">
                <a:latin typeface="Helvetica" charset="0"/>
              </a:rPr>
              <a:t>Arch Pediatr Adolesc Med. 2012;166(8):738-744. doi:10.1001/archpediatrics.2012.490</a:t>
            </a:r>
          </a:p>
        </p:txBody>
      </p:sp>
      <p:sp>
        <p:nvSpPr>
          <p:cNvPr id="261125" name="Text Placeholder 2"/>
          <p:cNvSpPr txBox="1">
            <a:spLocks/>
          </p:cNvSpPr>
          <p:nvPr/>
        </p:nvSpPr>
        <p:spPr bwMode="auto">
          <a:xfrm>
            <a:off x="0" y="6223000"/>
            <a:ext cx="9144000"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254000" tIns="0" rIns="0" bIns="63500"/>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spcBef>
                <a:spcPct val="20000"/>
              </a:spcBef>
            </a:pPr>
            <a:r>
              <a:rPr lang="en-US" sz="1200">
                <a:latin typeface="Helvetica" charset="0"/>
              </a:rPr>
              <a:t>Figure 3. Refined Low-Risk Appendicitis Rule and rule performance. ANC indicates absolute neutrophil count (to convert count to ×10</a:t>
            </a:r>
            <a:r>
              <a:rPr lang="en-US" sz="1200" baseline="30000">
                <a:latin typeface="Helvetica" charset="0"/>
              </a:rPr>
              <a:t>9</a:t>
            </a:r>
            <a:r>
              <a:rPr lang="en-US" sz="1200">
                <a:latin typeface="Helvetica" charset="0"/>
              </a:rPr>
              <a:t> per liter, multiply by 1); RLQ, right lower quadrant.</a:t>
            </a:r>
          </a:p>
        </p:txBody>
      </p:sp>
      <p:cxnSp>
        <p:nvCxnSpPr>
          <p:cNvPr id="261126" name="Straight Connector 5"/>
          <p:cNvCxnSpPr>
            <a:cxnSpLocks noChangeShapeType="1"/>
          </p:cNvCxnSpPr>
          <p:nvPr/>
        </p:nvCxnSpPr>
        <p:spPr bwMode="auto">
          <a:xfrm>
            <a:off x="0" y="666750"/>
            <a:ext cx="9144000" cy="0"/>
          </a:xfrm>
          <a:prstGeom prst="line">
            <a:avLst/>
          </a:prstGeom>
          <a:noFill/>
          <a:ln w="38100">
            <a:solidFill>
              <a:srgbClr val="999999"/>
            </a:solidFill>
            <a:round/>
            <a:headEnd/>
            <a:tailEnd/>
          </a:ln>
          <a:extLst>
            <a:ext uri="{909E8E84-426E-40dd-AFC4-6F175D3DCCD1}">
              <a14:hiddenFill xmlns="" xmlns:a14="http://schemas.microsoft.com/office/drawing/2010/main">
                <a:noFill/>
              </a14:hiddenFill>
            </a:ext>
          </a:extLst>
        </p:spPr>
      </p:cxnSp>
      <p:pic>
        <p:nvPicPr>
          <p:cNvPr id="261127" name="Picture 1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95325"/>
            <a:ext cx="5603875" cy="547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1128" name="TextBox 1"/>
          <p:cNvSpPr txBox="1">
            <a:spLocks noChangeArrowheads="1"/>
          </p:cNvSpPr>
          <p:nvPr/>
        </p:nvSpPr>
        <p:spPr bwMode="auto">
          <a:xfrm>
            <a:off x="6477000" y="838200"/>
            <a:ext cx="2590800" cy="18161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600"/>
              <a:t>2012 Validation:</a:t>
            </a:r>
          </a:p>
          <a:p>
            <a:r>
              <a:rPr lang="en-US" sz="1600"/>
              <a:t>24% assigned to Low Risk </a:t>
            </a:r>
          </a:p>
          <a:p>
            <a:r>
              <a:rPr lang="en-US" sz="1600"/>
              <a:t>Low Risk Group: 42/573 = 7.3%</a:t>
            </a:r>
          </a:p>
          <a:p>
            <a:r>
              <a:rPr lang="en-US" sz="1600"/>
              <a:t>Higher </a:t>
            </a:r>
            <a:r>
              <a:rPr lang="en-US" sz="1400"/>
              <a:t>Risk</a:t>
            </a:r>
            <a:r>
              <a:rPr lang="en-US" sz="1600"/>
              <a:t> Group: 49%</a:t>
            </a:r>
          </a:p>
          <a:p>
            <a:r>
              <a:rPr lang="en-US" sz="1600"/>
              <a:t>Overall Risk: 39%</a:t>
            </a:r>
          </a:p>
          <a:p>
            <a:endParaRPr lang="en-US" sz="1600"/>
          </a:p>
        </p:txBody>
      </p:sp>
      <p:sp>
        <p:nvSpPr>
          <p:cNvPr id="261129" name="TextBox 1"/>
          <p:cNvSpPr txBox="1">
            <a:spLocks noChangeArrowheads="1"/>
          </p:cNvSpPr>
          <p:nvPr/>
        </p:nvSpPr>
        <p:spPr bwMode="auto">
          <a:xfrm>
            <a:off x="228600" y="990600"/>
            <a:ext cx="3200400" cy="157003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600"/>
              <a:t>2012 Refinement:</a:t>
            </a:r>
          </a:p>
          <a:p>
            <a:r>
              <a:rPr lang="en-US" sz="1600"/>
              <a:t>15% assigned to Low Risk </a:t>
            </a:r>
          </a:p>
          <a:p>
            <a:r>
              <a:rPr lang="en-US" sz="1600"/>
              <a:t>Low Risk Group: 19/400 = 4.8%</a:t>
            </a:r>
          </a:p>
          <a:p>
            <a:r>
              <a:rPr lang="en-US" sz="1600"/>
              <a:t>Higher </a:t>
            </a:r>
            <a:r>
              <a:rPr lang="en-US" sz="1400"/>
              <a:t>Risk</a:t>
            </a:r>
            <a:r>
              <a:rPr lang="en-US" sz="1600"/>
              <a:t> Group: 45%</a:t>
            </a:r>
          </a:p>
          <a:p>
            <a:r>
              <a:rPr lang="en-US" sz="1600"/>
              <a:t>Overall Risk: 39%</a:t>
            </a:r>
          </a:p>
          <a:p>
            <a:endParaRPr lang="en-US" sz="1600"/>
          </a:p>
        </p:txBody>
      </p:sp>
      <p:sp>
        <p:nvSpPr>
          <p:cNvPr id="11" name="Oval 10"/>
          <p:cNvSpPr>
            <a:spLocks noChangeArrowheads="1"/>
          </p:cNvSpPr>
          <p:nvPr/>
        </p:nvSpPr>
        <p:spPr bwMode="auto">
          <a:xfrm>
            <a:off x="2743200" y="2286000"/>
            <a:ext cx="1981200" cy="1295400"/>
          </a:xfrm>
          <a:prstGeom prst="ellipse">
            <a:avLst/>
          </a:pr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 name="Oval 11"/>
          <p:cNvSpPr>
            <a:spLocks noChangeArrowheads="1"/>
          </p:cNvSpPr>
          <p:nvPr/>
        </p:nvSpPr>
        <p:spPr bwMode="auto">
          <a:xfrm>
            <a:off x="4114800" y="3429000"/>
            <a:ext cx="1905000" cy="1600200"/>
          </a:xfrm>
          <a:prstGeom prst="ellipse">
            <a:avLst/>
          </a:prstGeom>
          <a:noFill/>
          <a:ln w="12700">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61132"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670793A7-84D9-174A-8E8F-D080E3F4E1FF}" type="slidenum">
              <a:rPr lang="en-US" sz="1400"/>
              <a:pPr/>
              <a:t>90</a:t>
            </a:fld>
            <a:endParaRPr lang="en-US" sz="1400"/>
          </a:p>
        </p:txBody>
      </p:sp>
    </p:spTree>
    <p:extLst>
      <p:ext uri="{BB962C8B-B14F-4D97-AF65-F5344CB8AC3E}">
        <p14:creationId xmlns:p14="http://schemas.microsoft.com/office/powerpoint/2010/main" val="1488375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F70BC-D808-454A-90E9-688F3294AC34}"/>
              </a:ext>
            </a:extLst>
          </p:cNvPr>
          <p:cNvSpPr>
            <a:spLocks noGrp="1"/>
          </p:cNvSpPr>
          <p:nvPr>
            <p:ph type="title"/>
          </p:nvPr>
        </p:nvSpPr>
        <p:spPr/>
        <p:txBody>
          <a:bodyPr/>
          <a:lstStyle/>
          <a:p>
            <a:r>
              <a:rPr lang="en-US" dirty="0"/>
              <a:t>Outline: Combining Tests</a:t>
            </a:r>
          </a:p>
        </p:txBody>
      </p:sp>
      <p:sp>
        <p:nvSpPr>
          <p:cNvPr id="3" name="Content Placeholder 2">
            <a:extLst>
              <a:ext uri="{FF2B5EF4-FFF2-40B4-BE49-F238E27FC236}">
                <a16:creationId xmlns:a16="http://schemas.microsoft.com/office/drawing/2014/main" id="{1FC2FF06-2C78-4E61-B437-27663629B23F}"/>
              </a:ext>
            </a:extLst>
          </p:cNvPr>
          <p:cNvSpPr>
            <a:spLocks noGrp="1"/>
          </p:cNvSpPr>
          <p:nvPr>
            <p:ph idx="1"/>
          </p:nvPr>
        </p:nvSpPr>
        <p:spPr>
          <a:xfrm>
            <a:off x="685800" y="1905000"/>
            <a:ext cx="8229600" cy="4158189"/>
          </a:xfrm>
        </p:spPr>
        <p:txBody>
          <a:bodyPr/>
          <a:lstStyle/>
          <a:p>
            <a:r>
              <a:rPr lang="en-US" sz="2800" dirty="0"/>
              <a:t>Evaluating Predictions/Decision Curves Addendum</a:t>
            </a:r>
          </a:p>
          <a:p>
            <a:r>
              <a:rPr lang="en-US" sz="2800" dirty="0"/>
              <a:t>Independence Conditional on D+/D- (Hard!)</a:t>
            </a:r>
          </a:p>
          <a:p>
            <a:r>
              <a:rPr lang="en-US" sz="2800" dirty="0"/>
              <a:t>Classification Trees</a:t>
            </a:r>
          </a:p>
          <a:p>
            <a:r>
              <a:rPr lang="en-US" sz="2800" dirty="0"/>
              <a:t>Logistic Regression</a:t>
            </a:r>
          </a:p>
          <a:p>
            <a:pPr lvl="1"/>
            <a:r>
              <a:rPr lang="en-US" sz="2400" dirty="0"/>
              <a:t>Digression: Natural Logarithms</a:t>
            </a:r>
          </a:p>
          <a:p>
            <a:r>
              <a:rPr lang="en-US" sz="2800" dirty="0"/>
              <a:t>Variable (Test) Selection</a:t>
            </a:r>
          </a:p>
          <a:p>
            <a:r>
              <a:rPr lang="en-US" sz="2800" dirty="0"/>
              <a:t>Validation separate from derivation</a:t>
            </a:r>
          </a:p>
          <a:p>
            <a:r>
              <a:rPr lang="en-US" sz="2800" dirty="0"/>
              <a:t>NLST Risk Model</a:t>
            </a:r>
          </a:p>
          <a:p>
            <a:r>
              <a:rPr lang="en-US" sz="2800" dirty="0"/>
              <a:t>Low-Risk Appendicitis Rule</a:t>
            </a:r>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7CC6EF3-9D77-4260-A735-C27570EAB86A}"/>
              </a:ext>
            </a:extLst>
          </p:cNvPr>
          <p:cNvSpPr>
            <a:spLocks noGrp="1"/>
          </p:cNvSpPr>
          <p:nvPr>
            <p:ph type="sldNum" sz="quarter" idx="12"/>
          </p:nvPr>
        </p:nvSpPr>
        <p:spPr/>
        <p:txBody>
          <a:bodyPr/>
          <a:lstStyle/>
          <a:p>
            <a:pPr>
              <a:defRPr/>
            </a:pPr>
            <a:fld id="{E70CF1B1-AA47-B34B-9B18-40744FAC0177}" type="slidenum">
              <a:rPr lang="en-US" smtClean="0"/>
              <a:pPr>
                <a:defRPr/>
              </a:pPr>
              <a:t>91</a:t>
            </a:fld>
            <a:endParaRPr lang="en-US"/>
          </a:p>
        </p:txBody>
      </p:sp>
    </p:spTree>
    <p:extLst>
      <p:ext uri="{BB962C8B-B14F-4D97-AF65-F5344CB8AC3E}">
        <p14:creationId xmlns:p14="http://schemas.microsoft.com/office/powerpoint/2010/main" val="3350646618"/>
      </p:ext>
    </p:extLst>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35287</TotalTime>
  <Words>5471</Words>
  <Application>Microsoft Office PowerPoint</Application>
  <PresentationFormat>On-screen Show (4:3)</PresentationFormat>
  <Paragraphs>996</Paragraphs>
  <Slides>91</Slides>
  <Notes>57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91</vt:i4>
      </vt:variant>
    </vt:vector>
  </HeadingPairs>
  <TitlesOfParts>
    <vt:vector size="103" baseType="lpstr">
      <vt:lpstr>Arial</vt:lpstr>
      <vt:lpstr>Calibri</vt:lpstr>
      <vt:lpstr>Cambria Math</vt:lpstr>
      <vt:lpstr>Courier New</vt:lpstr>
      <vt:lpstr>Helvetica</vt:lpstr>
      <vt:lpstr>Tahoma</vt:lpstr>
      <vt:lpstr>Times New Roman</vt:lpstr>
      <vt:lpstr>Verdana</vt:lpstr>
      <vt:lpstr>Wingdings</vt:lpstr>
      <vt:lpstr>Blends</vt:lpstr>
      <vt:lpstr>3_Office Theme</vt:lpstr>
      <vt:lpstr>Worksheet</vt:lpstr>
      <vt:lpstr>PowerPoint Presentation</vt:lpstr>
      <vt:lpstr>Outline: Combining Tests</vt:lpstr>
      <vt:lpstr>Calibration Metrics: Bias, MAE, Brier Score -- Smaller is better; 0 is perfect.</vt:lpstr>
      <vt:lpstr>Why divide the population into risk groups?</vt:lpstr>
      <vt:lpstr>Calibration Metrics: Bias, MAE, Brier Score  -- Based on risk groups</vt:lpstr>
      <vt:lpstr>Brier Score = Calibration Error + Refinement Loss</vt:lpstr>
      <vt:lpstr>PowerPoint Presentation</vt:lpstr>
      <vt:lpstr>PowerPoint Presentation</vt:lpstr>
      <vt:lpstr>Meteorologist Channel 4</vt:lpstr>
      <vt:lpstr>PowerPoint Presentation</vt:lpstr>
      <vt:lpstr>Brier Score = Mean Squared Error</vt:lpstr>
      <vt:lpstr>Assessing/Quantifying Calibration*</vt:lpstr>
      <vt:lpstr>Outline: Combining Tests</vt:lpstr>
      <vt:lpstr>Combining Tests Example</vt:lpstr>
      <vt:lpstr>PowerPoint Presentation</vt:lpstr>
      <vt:lpstr>PowerPoint Presentation</vt:lpstr>
      <vt:lpstr>PowerPoint Presentation</vt:lpstr>
      <vt:lpstr>One Dichotomous Test</vt:lpstr>
      <vt:lpstr>NT Positive</vt:lpstr>
      <vt:lpstr>Clinical Scenario – One Test Pre-Test Probability of Down’s = 6% NT Positive</vt:lpstr>
      <vt:lpstr>PowerPoint Presentation</vt:lpstr>
      <vt:lpstr>Second Dichotomous Test</vt:lpstr>
      <vt:lpstr>Pre-Test Probability of Trisomy 21 = 6% NT Positive for Trisomy 21 (≥ 3.5 mm) Post-NT Probability of Trisomy 21 = 31% Nasal Bone Absent LR(NBA) = 27.8 Post-NBA Probability of Trisomy 21 = ?</vt:lpstr>
      <vt:lpstr>PowerPoint Presentation</vt:lpstr>
      <vt:lpstr>Clinical Scenario – Two Tests Pre-Test Probability of Trisomy 21 = 6% NT ≥ 3.5 mm AND Nasal Bone Absent</vt:lpstr>
      <vt:lpstr>Question</vt:lpstr>
      <vt:lpstr>Answer</vt:lpstr>
      <vt:lpstr>Question</vt:lpstr>
      <vt:lpstr>Answer = No</vt:lpstr>
      <vt:lpstr>Non-Independence</vt:lpstr>
      <vt:lpstr>Non-Independence</vt:lpstr>
      <vt:lpstr>Non-Independence of NT and NBA</vt:lpstr>
      <vt:lpstr>Non-Independence of NT and NBA</vt:lpstr>
      <vt:lpstr>Non-Independence of NT and NBA</vt:lpstr>
      <vt:lpstr>Non-Independence</vt:lpstr>
      <vt:lpstr>Reasons for Non-Independence</vt:lpstr>
      <vt:lpstr>Reasons for Non-Independence</vt:lpstr>
      <vt:lpstr>Unless tests are independent (conditional on D+/D-), we can’t combine results by multiplying LRs.  </vt:lpstr>
      <vt:lpstr>Independence Conditional On Disease Status</vt:lpstr>
      <vt:lpstr>Ways to Combine Multiple Tests</vt:lpstr>
      <vt:lpstr>Determine LR for Each Result Combination</vt:lpstr>
      <vt:lpstr>Sort by LR (Descending)</vt:lpstr>
      <vt:lpstr>Apply Chapter 4 – Multilevel Tests</vt:lpstr>
      <vt:lpstr>Create ROC Table</vt:lpstr>
      <vt:lpstr>PowerPoint Presentation</vt:lpstr>
      <vt:lpstr>Optimal Cutoff</vt:lpstr>
      <vt:lpstr>Determine LR for Each Result Combination</vt:lpstr>
      <vt:lpstr>Determine LR for Each Result Combination</vt:lpstr>
      <vt:lpstr>Classification Tree Measure NT First</vt:lpstr>
      <vt:lpstr> Classification Tree Examine Nasal Bone First</vt:lpstr>
      <vt:lpstr>Do Nasal Bone Exam First</vt:lpstr>
      <vt:lpstr>PowerPoint Presentation</vt:lpstr>
      <vt:lpstr>Do Nasal Bone Exam First</vt:lpstr>
      <vt:lpstr>Classification Tree Examine Nasal Bone First CVS (1% &lt; Ptt &lt; 11%)</vt:lpstr>
      <vt:lpstr>Classification Trees</vt:lpstr>
      <vt:lpstr>Random Forests</vt:lpstr>
      <vt:lpstr>Logistic Regression</vt:lpstr>
      <vt:lpstr>PowerPoint Presentation</vt:lpstr>
      <vt:lpstr>ln(xy) = ln(x) + ln(y)  ln(x/y) = ln(x) – ln(y)</vt:lpstr>
      <vt:lpstr>PowerPoint Presentation</vt:lpstr>
      <vt:lpstr>PowerPoint Presentation</vt:lpstr>
      <vt:lpstr>Combining 2 Continuous Tests</vt:lpstr>
      <vt:lpstr>Logistic Regression</vt:lpstr>
      <vt:lpstr>Logistic Regression Coefficients</vt:lpstr>
      <vt:lpstr>Logistic Regression Coefficients</vt:lpstr>
      <vt:lpstr>ORs vs. LRs</vt:lpstr>
      <vt:lpstr>ORs vs. LRs</vt:lpstr>
      <vt:lpstr>PowerPoint Presentation</vt:lpstr>
      <vt:lpstr>PowerPoint Presentation</vt:lpstr>
      <vt:lpstr>Need for Validation</vt:lpstr>
      <vt:lpstr>Need to Test the Rule in a Separate Dataset</vt:lpstr>
      <vt:lpstr>Validation Dataset</vt:lpstr>
      <vt:lpstr>NLST Lung CA Mortality  Risk Prediction Model</vt:lpstr>
      <vt:lpstr>Kovalchik SA et al. N Engl J Med 2013;369:245-254.</vt:lpstr>
      <vt:lpstr>PowerPoint Presentation</vt:lpstr>
      <vt:lpstr>PowerPoint Presentation</vt:lpstr>
      <vt:lpstr>PowerPoint Presentation</vt:lpstr>
      <vt:lpstr>PowerPoint Presentation</vt:lpstr>
      <vt:lpstr>PowerPoint Presentation</vt:lpstr>
      <vt:lpstr>Binary Decision: CT Yes/No</vt:lpstr>
      <vt:lpstr>Kovalchik SA et al. N Engl J Med 2013;369:245-254.</vt:lpstr>
      <vt:lpstr>Binary Decision: CT Yes/No</vt:lpstr>
      <vt:lpstr>Net Benefit of Risk Model</vt:lpstr>
      <vt:lpstr>NLST Risk Model Decision Curve</vt:lpstr>
      <vt:lpstr> Example of Recursive Partitioning: Kharbanda Low Risk Appendicitis Rule</vt:lpstr>
      <vt:lpstr>PowerPoint Presentation</vt:lpstr>
      <vt:lpstr>PowerPoint Presentation</vt:lpstr>
      <vt:lpstr>PowerPoint Presentation</vt:lpstr>
      <vt:lpstr>PowerPoint Presentation</vt:lpstr>
      <vt:lpstr>PowerPoint Presentation</vt:lpstr>
      <vt:lpstr>Outline: Combining Tests</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Information from Multilevel (Ordinal) and Continuous Tests</dc:title>
  <dc:creator>Michael Kohn</dc:creator>
  <cp:lastModifiedBy>Michael A. Kohn</cp:lastModifiedBy>
  <cp:revision>863</cp:revision>
  <cp:lastPrinted>2014-10-23T06:02:15Z</cp:lastPrinted>
  <dcterms:created xsi:type="dcterms:W3CDTF">2010-10-28T15:27:07Z</dcterms:created>
  <dcterms:modified xsi:type="dcterms:W3CDTF">2019-10-24T15:36:22Z</dcterms:modified>
</cp:coreProperties>
</file>