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339" r:id="rId4"/>
    <p:sldId id="260" r:id="rId5"/>
    <p:sldId id="259" r:id="rId6"/>
    <p:sldId id="262" r:id="rId7"/>
    <p:sldId id="264" r:id="rId8"/>
    <p:sldId id="265" r:id="rId9"/>
    <p:sldId id="345" r:id="rId10"/>
    <p:sldId id="266" r:id="rId11"/>
    <p:sldId id="296" r:id="rId12"/>
    <p:sldId id="297" r:id="rId13"/>
    <p:sldId id="298" r:id="rId14"/>
    <p:sldId id="299" r:id="rId15"/>
    <p:sldId id="340" r:id="rId16"/>
    <p:sldId id="341" r:id="rId17"/>
    <p:sldId id="302" r:id="rId18"/>
    <p:sldId id="309" r:id="rId19"/>
    <p:sldId id="308" r:id="rId20"/>
    <p:sldId id="346" r:id="rId21"/>
    <p:sldId id="311" r:id="rId22"/>
    <p:sldId id="312" r:id="rId23"/>
    <p:sldId id="313" r:id="rId24"/>
    <p:sldId id="314" r:id="rId25"/>
    <p:sldId id="315" r:id="rId26"/>
    <p:sldId id="342" r:id="rId27"/>
    <p:sldId id="317" r:id="rId28"/>
    <p:sldId id="318" r:id="rId29"/>
    <p:sldId id="343" r:id="rId30"/>
    <p:sldId id="344" r:id="rId31"/>
    <p:sldId id="320" r:id="rId32"/>
    <p:sldId id="321" r:id="rId33"/>
    <p:sldId id="322" r:id="rId34"/>
    <p:sldId id="329" r:id="rId35"/>
  </p:sldIdLst>
  <p:sldSz cx="9144000" cy="5143500" type="screen16x9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D6D"/>
    <a:srgbClr val="3C6363"/>
    <a:srgbClr val="345656"/>
    <a:srgbClr val="DE6810"/>
    <a:srgbClr val="DF6103"/>
    <a:srgbClr val="DA6720"/>
    <a:srgbClr val="DB6D29"/>
    <a:srgbClr val="EC66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6" autoAdjust="0"/>
    <p:restoredTop sz="94628" autoAdjust="0"/>
  </p:normalViewPr>
  <p:slideViewPr>
    <p:cSldViewPr>
      <p:cViewPr varScale="1">
        <p:scale>
          <a:sx n="93" d="100"/>
          <a:sy n="93" d="100"/>
        </p:scale>
        <p:origin x="-726" y="-96"/>
      </p:cViewPr>
      <p:guideLst>
        <p:guide orient="horz" pos="720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0C616B13-128B-4FE2-B7E4-8B8E4C244E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81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14575" y="527050"/>
            <a:ext cx="4667250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268F946D-BBD2-4ADB-BCD4-ECEA04A0E7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83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314575" y="527050"/>
            <a:ext cx="4667250" cy="2625725"/>
          </a:xfrm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E9B5672-94C5-454C-A18C-0C1959B77072}" type="slidenum">
              <a:rPr lang="en-US" altLang="en-US" sz="1200" smtClean="0">
                <a:latin typeface="Arial" charset="0"/>
              </a:rPr>
              <a:pPr/>
              <a:t>30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circularphotos_faded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33350"/>
            <a:ext cx="3201988" cy="299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" y="1200150"/>
            <a:ext cx="54102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1935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133350"/>
            <a:ext cx="2133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4791075"/>
            <a:ext cx="28956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26263" y="4772025"/>
            <a:ext cx="2133600" cy="273844"/>
          </a:xfrm>
        </p:spPr>
        <p:txBody>
          <a:bodyPr/>
          <a:lstStyle>
            <a:lvl1pPr>
              <a:defRPr/>
            </a:lvl1pPr>
          </a:lstStyle>
          <a:p>
            <a:fld id="{1288E0D1-0EE3-4731-A4E4-1D21BD6756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3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FDBB3-7CA4-47F5-A9A1-92DA5461E5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27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E8DB3-9ED2-49FA-9925-90FF8D3562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9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39F68-4432-436E-BE34-25131C88DF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9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9FA8C-79D7-4A5A-8C5A-4DB8835459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1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8028C-66AA-4EB0-9DED-26B5AFF12A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7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D17D1-A4DC-4CB2-92DB-D3783B1C02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73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361950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43F06-2F33-41B7-8C6E-8D1D093D41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6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09800" y="895350"/>
            <a:ext cx="4611688" cy="2594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9D2B5-B066-4ED0-820A-9BCA335A54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12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572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0AE5754-544E-431F-BCFC-22DA45C49AD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1"/>
            <a:ext cx="91440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2" name="Straight Connector 3"/>
          <p:cNvCxnSpPr>
            <a:cxnSpLocks noChangeShapeType="1"/>
          </p:cNvCxnSpPr>
          <p:nvPr/>
        </p:nvCxnSpPr>
        <p:spPr bwMode="auto">
          <a:xfrm>
            <a:off x="3657600" y="514350"/>
            <a:ext cx="914400" cy="685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033" name="Straight Connector 8"/>
          <p:cNvCxnSpPr>
            <a:cxnSpLocks noChangeShapeType="1"/>
          </p:cNvCxnSpPr>
          <p:nvPr/>
        </p:nvCxnSpPr>
        <p:spPr bwMode="auto">
          <a:xfrm>
            <a:off x="838200" y="800100"/>
            <a:ext cx="7543800" cy="0"/>
          </a:xfrm>
          <a:prstGeom prst="line">
            <a:avLst/>
          </a:prstGeom>
          <a:noFill/>
          <a:ln w="28575">
            <a:solidFill>
              <a:srgbClr val="C442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Observational </a:t>
            </a:r>
            <a:br>
              <a:rPr lang="en-US" sz="4000" dirty="0" smtClean="0"/>
            </a:br>
            <a:r>
              <a:rPr lang="en-US" sz="4000" dirty="0" smtClean="0"/>
              <a:t>Study Designs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19350"/>
            <a:ext cx="7848600" cy="1314450"/>
          </a:xfrm>
        </p:spPr>
        <p:txBody>
          <a:bodyPr/>
          <a:lstStyle/>
          <a:p>
            <a:endParaRPr lang="en-US" sz="2600" dirty="0" smtClean="0"/>
          </a:p>
          <a:p>
            <a:r>
              <a:rPr lang="en-US" sz="2600" dirty="0" smtClean="0"/>
              <a:t>Kirsten Bibbins-Domingo, PhD, MD, </a:t>
            </a:r>
            <a:r>
              <a:rPr lang="en-US" sz="2600" dirty="0" smtClean="0"/>
              <a:t>MAS</a:t>
            </a:r>
          </a:p>
          <a:p>
            <a:r>
              <a:rPr lang="en-US" sz="2000" dirty="0" smtClean="0"/>
              <a:t>Lee Goldman, MD Endowed Professor of Medicine</a:t>
            </a:r>
          </a:p>
          <a:p>
            <a:r>
              <a:rPr lang="en-US" sz="2000" dirty="0" smtClean="0"/>
              <a:t>Professor of Medicine and of Epidemiology</a:t>
            </a:r>
          </a:p>
        </p:txBody>
      </p:sp>
    </p:spTree>
    <p:extLst>
      <p:ext uri="{BB962C8B-B14F-4D97-AF65-F5344CB8AC3E}">
        <p14:creationId xmlns:p14="http://schemas.microsoft.com/office/powerpoint/2010/main" val="2205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Study Design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546873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en-US" sz="2400" b="1" u="sng" dirty="0"/>
              <a:t>Cross-sectional </a:t>
            </a:r>
            <a:r>
              <a:rPr lang="en-US" altLang="en-US" sz="2400" b="1" u="sng" dirty="0" smtClean="0"/>
              <a:t>study</a:t>
            </a:r>
            <a:endParaRPr lang="en-US" altLang="en-US" sz="2400" b="1" u="sng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National Health and Nutrition Exam Survey (NHANES</a:t>
            </a:r>
            <a:r>
              <a:rPr lang="en-US" altLang="en-US" sz="2400" dirty="0" smtClean="0"/>
              <a:t>)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Outcome:  “have you been told by a doctor that you have </a:t>
            </a:r>
            <a:r>
              <a:rPr lang="en-US" altLang="en-US" sz="2400" dirty="0" smtClean="0"/>
              <a:t>heart failure?”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Multiple possible predictors (demographic, behavioral/lifestyle, other risk factors</a:t>
            </a:r>
            <a:r>
              <a:rPr lang="en-US" altLang="en-US" sz="2400" dirty="0" smtClean="0"/>
              <a:t>)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Research question:  Is </a:t>
            </a:r>
            <a:r>
              <a:rPr lang="en-US" altLang="en-US" sz="2400" dirty="0" smtClean="0"/>
              <a:t>hypertension </a:t>
            </a:r>
            <a:r>
              <a:rPr lang="en-US" altLang="en-US" sz="2400" dirty="0"/>
              <a:t>associated with </a:t>
            </a:r>
            <a:r>
              <a:rPr lang="en-US" altLang="en-US" sz="2400" dirty="0" smtClean="0"/>
              <a:t>heart failure </a:t>
            </a:r>
            <a:r>
              <a:rPr lang="en-US" altLang="en-US" sz="2400" dirty="0"/>
              <a:t>risk</a:t>
            </a:r>
            <a:r>
              <a:rPr lang="en-US" altLang="en-US" sz="2400" dirty="0" smtClean="0"/>
              <a:t>?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8060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200" dirty="0"/>
              <a:t>Cross-sectional study: structure</a:t>
            </a:r>
            <a:endParaRPr lang="en-US" sz="4200" dirty="0"/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072"/>
          <a:stretch/>
        </p:blipFill>
        <p:spPr bwMode="auto">
          <a:xfrm>
            <a:off x="1295400" y="971550"/>
            <a:ext cx="6678613" cy="581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865" y="1552574"/>
            <a:ext cx="6591681" cy="2769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696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200" dirty="0"/>
              <a:t>Cross-sectional Study:  Pluses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3394472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altLang="en-US" sz="2200" b="1" dirty="0"/>
              <a:t>+		</a:t>
            </a:r>
            <a:r>
              <a:rPr lang="en-US" altLang="en-US" sz="2200" b="1" dirty="0" smtClean="0"/>
              <a:t>Prevalence</a:t>
            </a:r>
            <a:endParaRPr lang="en-US" altLang="en-US" sz="2200" b="1" dirty="0"/>
          </a:p>
          <a:p>
            <a:pPr>
              <a:lnSpc>
                <a:spcPct val="80000"/>
              </a:lnSpc>
              <a:buNone/>
            </a:pPr>
            <a:r>
              <a:rPr lang="en-US" altLang="en-US" sz="2200" b="1" dirty="0"/>
              <a:t>+		Fast/Inexpensive - no waiting</a:t>
            </a:r>
            <a:r>
              <a:rPr lang="en-US" altLang="en-US" sz="2200" b="1" dirty="0" smtClean="0"/>
              <a:t>!</a:t>
            </a:r>
            <a:endParaRPr lang="en-US" altLang="en-US" sz="2200" b="1" dirty="0"/>
          </a:p>
          <a:p>
            <a:pPr>
              <a:lnSpc>
                <a:spcPct val="80000"/>
              </a:lnSpc>
              <a:buNone/>
            </a:pPr>
            <a:r>
              <a:rPr lang="en-US" altLang="en-US" sz="2200" b="1" dirty="0"/>
              <a:t>+		No loss to follow </a:t>
            </a:r>
            <a:r>
              <a:rPr lang="en-US" altLang="en-US" sz="2200" b="1" dirty="0" smtClean="0"/>
              <a:t>up</a:t>
            </a:r>
            <a:endParaRPr lang="en-US" altLang="en-US" sz="2200" b="1" dirty="0"/>
          </a:p>
          <a:p>
            <a:pPr>
              <a:lnSpc>
                <a:spcPct val="80000"/>
              </a:lnSpc>
              <a:buNone/>
            </a:pPr>
            <a:r>
              <a:rPr lang="en-US" altLang="en-US" sz="2200" b="1" dirty="0"/>
              <a:t>+	</a:t>
            </a:r>
            <a:r>
              <a:rPr lang="en-US" altLang="en-US" sz="2200" b="1" dirty="0" smtClean="0"/>
              <a:t>	Associations </a:t>
            </a:r>
            <a:r>
              <a:rPr lang="en-US" altLang="en-US" sz="2200" b="1" dirty="0"/>
              <a:t>can be studied</a:t>
            </a:r>
            <a:r>
              <a:rPr lang="en-US" altLang="en-US" sz="2600" b="1" dirty="0"/>
              <a:t> </a:t>
            </a:r>
          </a:p>
          <a:p>
            <a:pPr>
              <a:lnSpc>
                <a:spcPct val="80000"/>
              </a:lnSpc>
              <a:buNone/>
            </a:pPr>
            <a:endParaRPr lang="en-US" altLang="en-US" sz="2600" b="1" dirty="0"/>
          </a:p>
          <a:p>
            <a:pPr>
              <a:lnSpc>
                <a:spcPct val="80000"/>
              </a:lnSpc>
              <a:buNone/>
            </a:pPr>
            <a:r>
              <a:rPr lang="en-US" altLang="en-US" sz="2600" b="1" dirty="0"/>
              <a:t>Many well-known cross-sectional studies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NHANES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California Health Interview Survey (NHIS, CHIS)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Behavioral Risk Factor Surveillance Survey (BRFSS)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200" dirty="0"/>
              <a:t>Cross-sectional study:  minuses</a:t>
            </a:r>
            <a:endParaRPr lang="en-US" sz="4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95350"/>
            <a:ext cx="7175754" cy="3427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561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200" dirty="0"/>
              <a:t>Cross-sectional study:  minuses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00151"/>
            <a:ext cx="7315200" cy="3394472"/>
          </a:xfrm>
        </p:spPr>
        <p:txBody>
          <a:bodyPr/>
          <a:lstStyle/>
          <a:p>
            <a:endParaRPr lang="en-US" altLang="en-US" sz="200" b="1" dirty="0"/>
          </a:p>
          <a:p>
            <a:endParaRPr lang="en-US" altLang="en-US" sz="200" b="1" dirty="0" smtClean="0"/>
          </a:p>
          <a:p>
            <a:endParaRPr lang="en-US" altLang="en-US" sz="200" b="1" dirty="0"/>
          </a:p>
          <a:p>
            <a:r>
              <a:rPr lang="en-US" altLang="en-US" sz="3200" b="1" dirty="0" smtClean="0"/>
              <a:t>Cannot </a:t>
            </a:r>
            <a:r>
              <a:rPr lang="en-US" altLang="en-US" sz="3200" b="1" dirty="0"/>
              <a:t>determine </a:t>
            </a:r>
            <a:r>
              <a:rPr lang="en-US" altLang="en-US" sz="3200" b="1" dirty="0" smtClean="0"/>
              <a:t>incidence</a:t>
            </a:r>
          </a:p>
          <a:p>
            <a:endParaRPr lang="en-US" altLang="en-US" sz="3200" b="1" dirty="0" smtClean="0"/>
          </a:p>
          <a:p>
            <a:r>
              <a:rPr lang="en-US" altLang="en-US" sz="3200" b="1" dirty="0"/>
              <a:t>Cannot study rare </a:t>
            </a:r>
            <a:r>
              <a:rPr lang="en-US" altLang="en-US" sz="3200" b="1" dirty="0" smtClean="0"/>
              <a:t>outcomes</a:t>
            </a:r>
            <a:endParaRPr lang="en-US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5051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1450"/>
            <a:ext cx="9525000" cy="912019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What if you are interested in the rare outcome?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0" y="971550"/>
            <a:ext cx="8610600" cy="2971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Heart failure in adults before age 50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Heart failure in adults before age 30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Heart failure in children</a:t>
            </a:r>
          </a:p>
          <a:p>
            <a:pPr lvl="1" eaLnBrk="1" hangingPunct="1"/>
            <a:endParaRPr lang="en-US" altLang="en-US" dirty="0" smtClean="0"/>
          </a:p>
        </p:txBody>
      </p:sp>
      <p:sp>
        <p:nvSpPr>
          <p:cNvPr id="237572" name="Text Box 4"/>
          <p:cNvSpPr txBox="1">
            <a:spLocks noChangeArrowheads="1"/>
          </p:cNvSpPr>
          <p:nvPr/>
        </p:nvSpPr>
        <p:spPr bwMode="auto">
          <a:xfrm>
            <a:off x="3048000" y="3883967"/>
            <a:ext cx="593725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400" b="1"/>
              <a:t>ANSWER:  A Case-Control study</a:t>
            </a:r>
          </a:p>
        </p:txBody>
      </p:sp>
    </p:spTree>
    <p:extLst>
      <p:ext uri="{BB962C8B-B14F-4D97-AF65-F5344CB8AC3E}">
        <p14:creationId xmlns:p14="http://schemas.microsoft.com/office/powerpoint/2010/main" val="412147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7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Study Design #2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95350"/>
            <a:ext cx="8686800" cy="31051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b="1" u="sng" dirty="0" smtClean="0"/>
              <a:t>A case-control study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smtClean="0"/>
              <a:t>Cases:  Adults with premature heart failure (18-50 years)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 smtClean="0"/>
              <a:t>General medicine vs. cardiology/   UCSF vs. community practice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smtClean="0"/>
              <a:t>Controls:  Adults 18-50 without heart failure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 smtClean="0"/>
              <a:t>Who are the appropriate controls?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smtClean="0"/>
              <a:t>Potential predictors:  Many – may be based on questionnaire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smtClean="0"/>
              <a:t>Hypothesis:  </a:t>
            </a:r>
            <a:r>
              <a:rPr lang="en-US" altLang="en-US" sz="2000" dirty="0"/>
              <a:t>H</a:t>
            </a:r>
            <a:r>
              <a:rPr lang="en-US" altLang="en-US" sz="2000" dirty="0" smtClean="0"/>
              <a:t>ypertension early in adulthood are more likely to have premature heart failure.</a:t>
            </a:r>
          </a:p>
        </p:txBody>
      </p:sp>
    </p:spTree>
    <p:extLst>
      <p:ext uri="{BB962C8B-B14F-4D97-AF65-F5344CB8AC3E}">
        <p14:creationId xmlns:p14="http://schemas.microsoft.com/office/powerpoint/2010/main" val="410851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Case control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Investigator works “backward” (from outcome to predictor)</a:t>
            </a:r>
          </a:p>
          <a:p>
            <a:endParaRPr lang="en-US" altLang="en-US" b="1" dirty="0"/>
          </a:p>
          <a:p>
            <a:pPr marL="0" indent="0">
              <a:buNone/>
            </a:pPr>
            <a:endParaRPr lang="en-US" altLang="en-US" b="1" dirty="0"/>
          </a:p>
          <a:p>
            <a:r>
              <a:rPr lang="en-US" altLang="en-US" b="1" dirty="0"/>
              <a:t>Sample chosen on the basis of outcome (cases), plus comparison group (controls)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33600" y="2266950"/>
            <a:ext cx="1371600" cy="6096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None/>
            </a:pPr>
            <a:r>
              <a:rPr lang="en-US" altLang="en-US" b="1" dirty="0"/>
              <a:t>Predictor</a:t>
            </a:r>
          </a:p>
          <a:p>
            <a:pPr algn="ctr">
              <a:buNone/>
            </a:pPr>
            <a:r>
              <a:rPr lang="en-US" altLang="en-US" b="1" dirty="0"/>
              <a:t>(risk factor)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810000" y="249555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953000" y="2266950"/>
            <a:ext cx="1295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None/>
            </a:pPr>
            <a:r>
              <a:rPr lang="en-US" altLang="en-US" b="1" dirty="0"/>
              <a:t>Outcome</a:t>
            </a:r>
          </a:p>
          <a:p>
            <a:pPr algn="ctr">
              <a:buNone/>
            </a:pPr>
            <a:r>
              <a:rPr lang="en-US" altLang="en-US" b="1" dirty="0"/>
              <a:t>(disease)</a:t>
            </a:r>
          </a:p>
        </p:txBody>
      </p:sp>
    </p:spTree>
    <p:extLst>
      <p:ext uri="{BB962C8B-B14F-4D97-AF65-F5344CB8AC3E}">
        <p14:creationId xmlns:p14="http://schemas.microsoft.com/office/powerpoint/2010/main" val="194208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1"/>
            <a:ext cx="8001000" cy="51435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Case-control study structure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532322" y="3943350"/>
            <a:ext cx="815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934631" y="4019550"/>
            <a:ext cx="7665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buNone/>
            </a:pPr>
            <a:r>
              <a:rPr lang="en-US" altLang="en-US" sz="1800" b="1" i="1" dirty="0"/>
              <a:t>time</a:t>
            </a:r>
          </a:p>
        </p:txBody>
      </p:sp>
      <p:sp>
        <p:nvSpPr>
          <p:cNvPr id="243720" name="Oval 8"/>
          <p:cNvSpPr>
            <a:spLocks noChangeArrowheads="1"/>
          </p:cNvSpPr>
          <p:nvPr/>
        </p:nvSpPr>
        <p:spPr bwMode="auto">
          <a:xfrm>
            <a:off x="4267200" y="1123950"/>
            <a:ext cx="4495800" cy="12573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en-US" altLang="en-US" sz="1800" b="1" u="sng" dirty="0">
                <a:solidFill>
                  <a:schemeClr val="bg1"/>
                </a:solidFill>
              </a:rPr>
              <a:t>CASES</a:t>
            </a:r>
          </a:p>
          <a:p>
            <a:pPr algn="ctr">
              <a:spcBef>
                <a:spcPts val="0"/>
              </a:spcBef>
              <a:buNone/>
            </a:pPr>
            <a:r>
              <a:rPr lang="en-US" altLang="en-US" sz="1800" b="1" dirty="0">
                <a:solidFill>
                  <a:schemeClr val="bg1"/>
                </a:solidFill>
              </a:rPr>
              <a:t>Patients with </a:t>
            </a:r>
            <a:r>
              <a:rPr lang="en-US" altLang="en-US" sz="1800" b="1" dirty="0" smtClean="0">
                <a:solidFill>
                  <a:schemeClr val="bg1"/>
                </a:solidFill>
              </a:rPr>
              <a:t>heart failure before </a:t>
            </a:r>
          </a:p>
          <a:p>
            <a:pPr algn="ctr">
              <a:spcBef>
                <a:spcPts val="0"/>
              </a:spcBef>
              <a:buNone/>
            </a:pPr>
            <a:r>
              <a:rPr lang="en-US" altLang="en-US" sz="1800" b="1" dirty="0" smtClean="0">
                <a:solidFill>
                  <a:schemeClr val="bg1"/>
                </a:solidFill>
              </a:rPr>
              <a:t>Age 50</a:t>
            </a:r>
            <a:endParaRPr lang="en-US" altLang="en-US" sz="1800" b="1" dirty="0">
              <a:solidFill>
                <a:schemeClr val="bg1"/>
              </a:solidFill>
            </a:endParaRPr>
          </a:p>
        </p:txBody>
      </p:sp>
      <p:sp>
        <p:nvSpPr>
          <p:cNvPr id="243722" name="Oval 10"/>
          <p:cNvSpPr>
            <a:spLocks noChangeArrowheads="1"/>
          </p:cNvSpPr>
          <p:nvPr/>
        </p:nvSpPr>
        <p:spPr bwMode="auto">
          <a:xfrm>
            <a:off x="4191000" y="2438400"/>
            <a:ext cx="4724400" cy="137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en-US" altLang="en-US" sz="1800" b="1" u="sng" dirty="0" smtClean="0">
                <a:solidFill>
                  <a:schemeClr val="bg1"/>
                </a:solidFill>
              </a:rPr>
              <a:t>CONTROLS</a:t>
            </a:r>
            <a:endParaRPr lang="en-US" altLang="en-US" sz="1800" b="1" dirty="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altLang="en-US" sz="1800" b="1" dirty="0">
                <a:solidFill>
                  <a:schemeClr val="bg1"/>
                </a:solidFill>
              </a:rPr>
              <a:t>Patients without </a:t>
            </a:r>
          </a:p>
          <a:p>
            <a:pPr algn="ctr">
              <a:spcBef>
                <a:spcPts val="0"/>
              </a:spcBef>
              <a:buNone/>
            </a:pPr>
            <a:r>
              <a:rPr lang="en-US" altLang="en-US" sz="1800" b="1" dirty="0" smtClean="0">
                <a:solidFill>
                  <a:schemeClr val="bg1"/>
                </a:solidFill>
              </a:rPr>
              <a:t>Heart failure</a:t>
            </a:r>
            <a:endParaRPr lang="en-US" altLang="en-US" sz="1600" b="1" dirty="0"/>
          </a:p>
        </p:txBody>
      </p:sp>
      <p:sp>
        <p:nvSpPr>
          <p:cNvPr id="243724" name="Rectangle 12"/>
          <p:cNvSpPr>
            <a:spLocks noChangeArrowheads="1"/>
          </p:cNvSpPr>
          <p:nvPr/>
        </p:nvSpPr>
        <p:spPr bwMode="auto">
          <a:xfrm>
            <a:off x="152400" y="1562100"/>
            <a:ext cx="3124200" cy="1485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en-US" altLang="en-US" sz="1800" b="1" u="sng" dirty="0">
                <a:solidFill>
                  <a:schemeClr val="bg1"/>
                </a:solidFill>
              </a:rPr>
              <a:t>RISK </a:t>
            </a:r>
            <a:r>
              <a:rPr lang="en-US" altLang="en-US" sz="1800" b="1" u="sng" dirty="0" smtClean="0">
                <a:solidFill>
                  <a:schemeClr val="bg1"/>
                </a:solidFill>
              </a:rPr>
              <a:t>FACTORS</a:t>
            </a:r>
            <a:endParaRPr lang="en-US" altLang="en-US" sz="1800" b="1" u="sng" dirty="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altLang="en-US" sz="1800" b="1" dirty="0">
                <a:solidFill>
                  <a:schemeClr val="bg1"/>
                </a:solidFill>
              </a:rPr>
              <a:t>Demographic</a:t>
            </a:r>
          </a:p>
          <a:p>
            <a:pPr algn="ctr">
              <a:spcBef>
                <a:spcPts val="0"/>
              </a:spcBef>
              <a:buNone/>
            </a:pPr>
            <a:r>
              <a:rPr lang="en-US" altLang="en-US" sz="1800" b="1" dirty="0">
                <a:solidFill>
                  <a:schemeClr val="bg1"/>
                </a:solidFill>
              </a:rPr>
              <a:t>Behavioral</a:t>
            </a:r>
          </a:p>
          <a:p>
            <a:pPr algn="ctr">
              <a:spcBef>
                <a:spcPts val="0"/>
              </a:spcBef>
              <a:buNone/>
            </a:pPr>
            <a:r>
              <a:rPr lang="en-US" altLang="en-US" sz="1800" b="1" dirty="0">
                <a:solidFill>
                  <a:schemeClr val="bg1"/>
                </a:solidFill>
              </a:rPr>
              <a:t>Biological</a:t>
            </a:r>
          </a:p>
          <a:p>
            <a:pPr algn="ctr">
              <a:spcBef>
                <a:spcPts val="0"/>
              </a:spcBef>
              <a:buNone/>
            </a:pPr>
            <a:r>
              <a:rPr lang="en-US" altLang="en-US" sz="1800" b="1" dirty="0">
                <a:solidFill>
                  <a:schemeClr val="bg1"/>
                </a:solidFill>
              </a:rPr>
              <a:t>Genetic</a:t>
            </a:r>
          </a:p>
        </p:txBody>
      </p:sp>
      <p:sp>
        <p:nvSpPr>
          <p:cNvPr id="243726" name="Line 14"/>
          <p:cNvSpPr>
            <a:spLocks noChangeShapeType="1"/>
          </p:cNvSpPr>
          <p:nvPr/>
        </p:nvSpPr>
        <p:spPr bwMode="auto">
          <a:xfrm flipH="1">
            <a:off x="3286125" y="1838325"/>
            <a:ext cx="99060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3727" name="Line 15"/>
          <p:cNvSpPr>
            <a:spLocks noChangeShapeType="1"/>
          </p:cNvSpPr>
          <p:nvPr/>
        </p:nvSpPr>
        <p:spPr bwMode="auto">
          <a:xfrm flipH="1" flipV="1">
            <a:off x="3286124" y="2647950"/>
            <a:ext cx="904875" cy="4762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3729" name="Text Box 17"/>
          <p:cNvSpPr txBox="1">
            <a:spLocks noChangeArrowheads="1"/>
          </p:cNvSpPr>
          <p:nvPr/>
        </p:nvSpPr>
        <p:spPr bwMode="auto">
          <a:xfrm>
            <a:off x="3851275" y="895350"/>
            <a:ext cx="1059906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buNone/>
            </a:pPr>
            <a:r>
              <a:rPr lang="en-US" altLang="en-US" sz="1800" i="1" dirty="0"/>
              <a:t>present</a:t>
            </a:r>
          </a:p>
        </p:txBody>
      </p:sp>
    </p:spTree>
    <p:extLst>
      <p:ext uri="{BB962C8B-B14F-4D97-AF65-F5344CB8AC3E}">
        <p14:creationId xmlns:p14="http://schemas.microsoft.com/office/powerpoint/2010/main" val="402353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3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43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3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43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43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20" grpId="0" animBg="1"/>
      <p:bldP spid="243722" grpId="0" animBg="1"/>
      <p:bldP spid="243724" grpId="0" animBg="1"/>
      <p:bldP spid="243726" grpId="0" animBg="1"/>
      <p:bldP spid="243727" grpId="0" animBg="1"/>
      <p:bldP spid="24372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Case control studies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Cannot yield estimates of incidence or prevalence of disease in the population  (why?)</a:t>
            </a:r>
          </a:p>
          <a:p>
            <a:pPr eaLnBrk="1" hangingPunct="1"/>
            <a:endParaRPr lang="en-US" altLang="en-US" b="1" dirty="0" smtClean="0"/>
          </a:p>
          <a:p>
            <a:pPr eaLnBrk="1" hangingPunct="1"/>
            <a:r>
              <a:rPr lang="en-US" altLang="en-US" b="1" dirty="0" smtClean="0"/>
              <a:t>Odds Ratio is statistics</a:t>
            </a:r>
          </a:p>
        </p:txBody>
      </p:sp>
    </p:spTree>
    <p:extLst>
      <p:ext uri="{BB962C8B-B14F-4D97-AF65-F5344CB8AC3E}">
        <p14:creationId xmlns:p14="http://schemas.microsoft.com/office/powerpoint/2010/main" val="311084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To understand the difference between descriptive and analytic observational </a:t>
            </a:r>
            <a:r>
              <a:rPr lang="en-US" altLang="en-US" dirty="0" smtClean="0"/>
              <a:t>studies</a:t>
            </a:r>
          </a:p>
          <a:p>
            <a:endParaRPr lang="en-US" altLang="en-US" dirty="0"/>
          </a:p>
          <a:p>
            <a:r>
              <a:rPr lang="en-US" altLang="en-US" dirty="0"/>
              <a:t>To identify the strengths and weakness of different designs and apply different study designs to the same research question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22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Measures of association</a:t>
            </a:r>
          </a:p>
        </p:txBody>
      </p:sp>
      <p:graphicFrame>
        <p:nvGraphicFramePr>
          <p:cNvPr id="309251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8089064"/>
              </p:ext>
            </p:extLst>
          </p:nvPr>
        </p:nvGraphicFramePr>
        <p:xfrm>
          <a:off x="228600" y="1163241"/>
          <a:ext cx="6096000" cy="2971800"/>
        </p:xfrm>
        <a:graphic>
          <a:graphicData uri="http://schemas.openxmlformats.org/drawingml/2006/table">
            <a:tbl>
              <a:tblPr/>
              <a:tblGrid>
                <a:gridCol w="1371600"/>
                <a:gridCol w="833438"/>
                <a:gridCol w="1946275"/>
                <a:gridCol w="1944687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34290" marB="3429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34290" marB="3429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Disease</a:t>
                      </a:r>
                    </a:p>
                  </a:txBody>
                  <a:tcPr marT="34290" marB="3429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34290" marB="3429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34290" marB="342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Yes</a:t>
                      </a:r>
                    </a:p>
                  </a:txBody>
                  <a:tcPr marT="34290" marB="342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No</a:t>
                      </a:r>
                    </a:p>
                  </a:txBody>
                  <a:tcPr marT="34290" marB="3429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58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Risk factor</a:t>
                      </a:r>
                    </a:p>
                  </a:txBody>
                  <a:tcPr marT="34290" marB="3429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Yes</a:t>
                      </a:r>
                    </a:p>
                  </a:txBody>
                  <a:tcPr marT="34290" marB="3429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</a:rPr>
                        <a:t>A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Verdana" pitchFamily="34" charset="0"/>
                        </a:rPr>
                        <a:t>B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No</a:t>
                      </a:r>
                    </a:p>
                  </a:txBody>
                  <a:tcPr marT="34290" marB="3429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6629400" y="971550"/>
            <a:ext cx="2133600" cy="3355182"/>
            <a:chOff x="4176" y="1056"/>
            <a:chExt cx="1344" cy="2818"/>
          </a:xfrm>
        </p:grpSpPr>
        <p:sp>
          <p:nvSpPr>
            <p:cNvPr id="27674" name="Text Box 44"/>
            <p:cNvSpPr txBox="1">
              <a:spLocks noChangeArrowheads="1"/>
            </p:cNvSpPr>
            <p:nvPr/>
          </p:nvSpPr>
          <p:spPr bwMode="auto">
            <a:xfrm>
              <a:off x="4176" y="1056"/>
              <a:ext cx="1344" cy="28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ts val="0"/>
                </a:spcBef>
                <a:buNone/>
              </a:pPr>
              <a:r>
                <a:rPr lang="en-US" altLang="en-US" sz="2000" u="sng" dirty="0"/>
                <a:t>Odds ratio</a:t>
              </a:r>
            </a:p>
            <a:p>
              <a:pPr algn="ctr">
                <a:spcBef>
                  <a:spcPts val="0"/>
                </a:spcBef>
                <a:buNone/>
              </a:pPr>
              <a:r>
                <a:rPr lang="en-US" altLang="en-US" sz="2000" b="1" u="sng" dirty="0">
                  <a:solidFill>
                    <a:srgbClr val="FF0000"/>
                  </a:solidFill>
                </a:rPr>
                <a:t>A</a:t>
              </a:r>
              <a:r>
                <a:rPr lang="en-US" altLang="en-US" sz="2000" b="1" u="sng" dirty="0">
                  <a:solidFill>
                    <a:schemeClr val="accent2"/>
                  </a:solidFill>
                </a:rPr>
                <a:t> </a:t>
              </a:r>
              <a:endParaRPr lang="en-US" altLang="en-US" sz="2000" u="sng" dirty="0"/>
            </a:p>
            <a:p>
              <a:pPr algn="ctr">
                <a:spcBef>
                  <a:spcPts val="0"/>
                </a:spcBef>
                <a:buNone/>
              </a:pPr>
              <a:r>
                <a:rPr lang="en-US" altLang="en-US" sz="2000" b="1" dirty="0">
                  <a:solidFill>
                    <a:srgbClr val="33CC33"/>
                  </a:solidFill>
                </a:rPr>
                <a:t>B</a:t>
              </a:r>
              <a:endParaRPr lang="en-US" altLang="en-US" sz="2000" u="sng" dirty="0"/>
            </a:p>
            <a:p>
              <a:pPr algn="ctr">
                <a:spcBef>
                  <a:spcPts val="0"/>
                </a:spcBef>
                <a:buNone/>
              </a:pPr>
              <a:r>
                <a:rPr lang="en-US" altLang="en-US" sz="2000" b="1" u="sng" dirty="0">
                  <a:solidFill>
                    <a:srgbClr val="0000FF"/>
                  </a:solidFill>
                </a:rPr>
                <a:t>C</a:t>
              </a:r>
            </a:p>
            <a:p>
              <a:pPr algn="ctr">
                <a:spcBef>
                  <a:spcPts val="0"/>
                </a:spcBef>
                <a:buNone/>
              </a:pPr>
              <a:r>
                <a:rPr lang="en-US" altLang="en-US" sz="2000" b="1" dirty="0">
                  <a:solidFill>
                    <a:srgbClr val="FF9900"/>
                  </a:solidFill>
                </a:rPr>
                <a:t>D</a:t>
              </a:r>
              <a:endParaRPr lang="en-US" altLang="en-US" sz="2000" b="1" u="sng" dirty="0">
                <a:solidFill>
                  <a:srgbClr val="0000FF"/>
                </a:solidFill>
              </a:endParaRPr>
            </a:p>
            <a:p>
              <a:pPr algn="ctr">
                <a:spcBef>
                  <a:spcPts val="0"/>
                </a:spcBef>
              </a:pPr>
              <a:endParaRPr lang="en-US" altLang="en-US" sz="2000" b="1" u="sng" dirty="0">
                <a:solidFill>
                  <a:srgbClr val="0000FF"/>
                </a:solidFill>
              </a:endParaRPr>
            </a:p>
            <a:p>
              <a:pPr algn="ctr">
                <a:spcBef>
                  <a:spcPts val="0"/>
                </a:spcBef>
                <a:buNone/>
              </a:pPr>
              <a:r>
                <a:rPr lang="en-US" altLang="en-US" sz="2000" b="1" dirty="0">
                  <a:solidFill>
                    <a:srgbClr val="0000FF"/>
                  </a:solidFill>
                </a:rPr>
                <a:t>Also…</a:t>
              </a:r>
            </a:p>
            <a:p>
              <a:pPr algn="ctr">
                <a:spcBef>
                  <a:spcPts val="0"/>
                </a:spcBef>
              </a:pPr>
              <a:endParaRPr lang="en-US" altLang="en-US" sz="2000" u="sng" dirty="0"/>
            </a:p>
            <a:p>
              <a:pPr algn="ctr">
                <a:spcBef>
                  <a:spcPts val="0"/>
                </a:spcBef>
                <a:buNone/>
              </a:pPr>
              <a:r>
                <a:rPr lang="en-US" altLang="en-US" sz="2600" b="1" dirty="0">
                  <a:solidFill>
                    <a:srgbClr val="FF0000"/>
                  </a:solidFill>
                </a:rPr>
                <a:t>A</a:t>
              </a:r>
              <a:r>
                <a:rPr lang="en-US" altLang="en-US" sz="2600" b="1" dirty="0">
                  <a:solidFill>
                    <a:schemeClr val="accent2"/>
                  </a:solidFill>
                </a:rPr>
                <a:t> </a:t>
              </a:r>
              <a:r>
                <a:rPr lang="en-US" altLang="en-US" sz="2600" b="1" dirty="0">
                  <a:solidFill>
                    <a:srgbClr val="FF9900"/>
                  </a:solidFill>
                </a:rPr>
                <a:t>D</a:t>
              </a:r>
            </a:p>
            <a:p>
              <a:pPr algn="ctr">
                <a:spcBef>
                  <a:spcPts val="0"/>
                </a:spcBef>
                <a:buNone/>
              </a:pPr>
              <a:r>
                <a:rPr lang="en-US" altLang="en-US" sz="2600" b="1" dirty="0">
                  <a:solidFill>
                    <a:srgbClr val="0000FF"/>
                  </a:solidFill>
                </a:rPr>
                <a:t>C </a:t>
              </a:r>
              <a:r>
                <a:rPr lang="en-US" altLang="en-US" sz="2600" b="1" dirty="0">
                  <a:solidFill>
                    <a:srgbClr val="33CC33"/>
                  </a:solidFill>
                </a:rPr>
                <a:t>B</a:t>
              </a:r>
            </a:p>
          </p:txBody>
        </p:sp>
        <p:sp>
          <p:nvSpPr>
            <p:cNvPr id="27675" name="Line 45"/>
            <p:cNvSpPr>
              <a:spLocks noChangeShapeType="1"/>
            </p:cNvSpPr>
            <p:nvPr/>
          </p:nvSpPr>
          <p:spPr bwMode="auto">
            <a:xfrm>
              <a:off x="4512" y="184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73" name="Line 45"/>
          <p:cNvSpPr>
            <a:spLocks noChangeShapeType="1"/>
          </p:cNvSpPr>
          <p:nvPr/>
        </p:nvSpPr>
        <p:spPr bwMode="auto">
          <a:xfrm>
            <a:off x="7086600" y="386715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0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Case-control Study:  pluses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23950"/>
            <a:ext cx="8153400" cy="3086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2400" b="1" dirty="0" smtClean="0"/>
              <a:t>+	Rare outcome/Long latent period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altLang="en-US" sz="2400" b="1" dirty="0" smtClean="0"/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2400" b="1" dirty="0" smtClean="0"/>
              <a:t>+	Inexpensive and efficient: may be only feasible option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altLang="en-US" sz="2400" b="1" dirty="0" smtClean="0"/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2400" b="1" dirty="0" smtClean="0"/>
              <a:t>+	Establishes association (Odds ratio)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altLang="en-US" sz="2400" b="1" dirty="0" smtClean="0"/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en-US" sz="2400" b="1" dirty="0" smtClean="0"/>
              <a:t>+	Useful for generating hypotheses (multiple risk factors can be explored)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500" b="1" i="1" u="sng" dirty="0" smtClean="0"/>
          </a:p>
        </p:txBody>
      </p:sp>
    </p:spTree>
    <p:extLst>
      <p:ext uri="{BB962C8B-B14F-4D97-AF65-F5344CB8AC3E}">
        <p14:creationId xmlns:p14="http://schemas.microsoft.com/office/powerpoint/2010/main" val="387637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7150"/>
            <a:ext cx="8991600" cy="912019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Case-control study-minuses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3950"/>
            <a:ext cx="8686800" cy="3200400"/>
          </a:xfrm>
        </p:spPr>
        <p:txBody>
          <a:bodyPr/>
          <a:lstStyle/>
          <a:p>
            <a:r>
              <a:rPr lang="en-US" altLang="en-US" sz="2800" b="1" dirty="0" smtClean="0"/>
              <a:t>Causality still difficult to establish</a:t>
            </a:r>
          </a:p>
          <a:p>
            <a:endParaRPr lang="en-US" altLang="en-US" sz="2800" b="1" dirty="0" smtClean="0"/>
          </a:p>
          <a:p>
            <a:pPr lvl="1"/>
            <a:r>
              <a:rPr lang="en-US" altLang="en-US" sz="2100" b="1" dirty="0" smtClean="0"/>
              <a:t>Selection bias (appropriate controls)</a:t>
            </a:r>
          </a:p>
          <a:p>
            <a:pPr lvl="2"/>
            <a:r>
              <a:rPr lang="en-US" altLang="en-US" sz="1700" b="1" dirty="0" smtClean="0"/>
              <a:t>Caffeine and Pancreatic cancer in the GI clinic</a:t>
            </a:r>
          </a:p>
          <a:p>
            <a:pPr lvl="2"/>
            <a:endParaRPr lang="en-US" altLang="en-US" sz="1700" b="1" dirty="0" smtClean="0"/>
          </a:p>
          <a:p>
            <a:pPr lvl="1"/>
            <a:r>
              <a:rPr lang="en-US" altLang="en-US" sz="2100" b="1" dirty="0" smtClean="0"/>
              <a:t>Recall bias: sampling (retrospective)</a:t>
            </a:r>
          </a:p>
          <a:p>
            <a:pPr lvl="2"/>
            <a:r>
              <a:rPr lang="en-US" altLang="en-US" sz="1700" b="1" dirty="0" smtClean="0"/>
              <a:t>Abortion and risk of breast cancer in Sweden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2500" b="1" dirty="0" smtClean="0"/>
          </a:p>
        </p:txBody>
      </p:sp>
    </p:spTree>
    <p:extLst>
      <p:ext uri="{BB962C8B-B14F-4D97-AF65-F5344CB8AC3E}">
        <p14:creationId xmlns:p14="http://schemas.microsoft.com/office/powerpoint/2010/main" val="257531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574675" y="114300"/>
            <a:ext cx="8001000" cy="912019"/>
          </a:xfrm>
        </p:spPr>
        <p:txBody>
          <a:bodyPr/>
          <a:lstStyle/>
          <a:p>
            <a:r>
              <a:rPr lang="en-US" altLang="en-US" sz="3600" smtClean="0"/>
              <a:t>Case-control study--minuses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546873"/>
          </a:xfrm>
        </p:spPr>
        <p:txBody>
          <a:bodyPr/>
          <a:lstStyle/>
          <a:p>
            <a:r>
              <a:rPr lang="en-US" altLang="en-US" dirty="0" smtClean="0"/>
              <a:t>Incidence</a:t>
            </a:r>
          </a:p>
          <a:p>
            <a:pPr lvl="1"/>
            <a:r>
              <a:rPr lang="en-US" altLang="en-US" dirty="0" smtClean="0"/>
              <a:t>New cases of an outcome that occur</a:t>
            </a:r>
          </a:p>
          <a:p>
            <a:pPr lvl="1"/>
            <a:r>
              <a:rPr lang="en-US" altLang="en-US" dirty="0" smtClean="0"/>
              <a:t>Can measure in a cohort study</a:t>
            </a:r>
          </a:p>
          <a:p>
            <a:r>
              <a:rPr lang="en-US" altLang="en-US" dirty="0" smtClean="0"/>
              <a:t>Prevalence</a:t>
            </a:r>
          </a:p>
          <a:p>
            <a:pPr lvl="1"/>
            <a:r>
              <a:rPr lang="en-US" altLang="en-US" dirty="0" smtClean="0"/>
              <a:t>Cases that exist at a given time</a:t>
            </a:r>
          </a:p>
          <a:p>
            <a:pPr lvl="1"/>
            <a:r>
              <a:rPr lang="en-US" altLang="en-US" dirty="0" smtClean="0"/>
              <a:t>Can measure in a cross-sectional study</a:t>
            </a:r>
          </a:p>
          <a:p>
            <a:r>
              <a:rPr lang="en-US" altLang="en-US" dirty="0" smtClean="0"/>
              <a:t>Neither can be measured in a case-control study</a:t>
            </a:r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070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33350"/>
            <a:ext cx="8686800" cy="800100"/>
          </a:xfrm>
        </p:spPr>
        <p:txBody>
          <a:bodyPr/>
          <a:lstStyle/>
          <a:p>
            <a:pPr eaLnBrk="1" hangingPunct="1"/>
            <a:r>
              <a:rPr lang="en-US" altLang="en-US" sz="4000" dirty="0" smtClean="0"/>
              <a:t>Case-control  - “the house red wine”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" y="971550"/>
            <a:ext cx="9144000" cy="3771900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altLang="en-US" sz="2200" dirty="0" smtClean="0"/>
              <a:t>Rely tampons and toxic shock syndrome:</a:t>
            </a:r>
          </a:p>
          <a:p>
            <a:pPr lvl="1" eaLnBrk="1" hangingPunct="1">
              <a:spcBef>
                <a:spcPts val="0"/>
              </a:spcBef>
            </a:pPr>
            <a:r>
              <a:rPr lang="en-US" altLang="en-US" sz="2200" dirty="0" smtClean="0"/>
              <a:t>High rates of toxic shock syndrome in menstruating women</a:t>
            </a:r>
          </a:p>
          <a:p>
            <a:pPr lvl="1" eaLnBrk="1" hangingPunct="1">
              <a:spcBef>
                <a:spcPts val="0"/>
              </a:spcBef>
            </a:pPr>
            <a:r>
              <a:rPr lang="en-US" altLang="en-US" sz="2200" dirty="0" smtClean="0"/>
              <a:t>Suspected OCPs or meds for PMS</a:t>
            </a:r>
          </a:p>
          <a:p>
            <a:pPr lvl="1" eaLnBrk="1" hangingPunct="1">
              <a:spcBef>
                <a:spcPts val="0"/>
              </a:spcBef>
            </a:pPr>
            <a:r>
              <a:rPr lang="en-US" altLang="en-US" sz="2200" dirty="0" smtClean="0"/>
              <a:t>Cases: 180 women with TSS in 6 geographic areas</a:t>
            </a:r>
          </a:p>
          <a:p>
            <a:pPr lvl="1" eaLnBrk="1" hangingPunct="1">
              <a:spcBef>
                <a:spcPts val="0"/>
              </a:spcBef>
            </a:pPr>
            <a:r>
              <a:rPr lang="en-US" altLang="en-US" sz="2200" dirty="0" smtClean="0"/>
              <a:t>Controls: 180 female friends of these patients and 180 females in the same telephone code</a:t>
            </a:r>
          </a:p>
          <a:p>
            <a:pPr lvl="1" eaLnBrk="1" hangingPunct="1">
              <a:spcBef>
                <a:spcPts val="0"/>
              </a:spcBef>
            </a:pPr>
            <a:r>
              <a:rPr lang="en-US" altLang="en-US" sz="2200" dirty="0" smtClean="0"/>
              <a:t>Tampon associated with TSS (OR = 29!)</a:t>
            </a:r>
          </a:p>
          <a:p>
            <a:pPr lvl="1" eaLnBrk="1" hangingPunct="1">
              <a:spcBef>
                <a:spcPts val="0"/>
              </a:spcBef>
            </a:pPr>
            <a:r>
              <a:rPr lang="en-US" altLang="en-US" sz="2200" dirty="0" smtClean="0"/>
              <a:t>Super absorbency associated with TSS (OR 1.34 per gm increase in absorbency)</a:t>
            </a:r>
          </a:p>
          <a:p>
            <a:pPr lvl="1" eaLnBrk="1" hangingPunct="1">
              <a:spcBef>
                <a:spcPts val="0"/>
              </a:spcBef>
            </a:pPr>
            <a:r>
              <a:rPr lang="en-US" altLang="en-US" sz="2200" dirty="0" smtClean="0"/>
              <a:t>Led to “RELY” brand tampons being taken off the market.</a:t>
            </a:r>
          </a:p>
        </p:txBody>
      </p:sp>
    </p:spTree>
    <p:extLst>
      <p:ext uri="{BB962C8B-B14F-4D97-AF65-F5344CB8AC3E}">
        <p14:creationId xmlns:p14="http://schemas.microsoft.com/office/powerpoint/2010/main" val="56926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4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44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44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Where are we?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71550"/>
            <a:ext cx="8686800" cy="3714750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Cross-sectional studies and case-control studies are important for generating hypotheses about risk factors for heart failure.</a:t>
            </a:r>
          </a:p>
          <a:p>
            <a:pPr eaLnBrk="1" hangingPunct="1"/>
            <a:endParaRPr lang="en-US" altLang="en-US" sz="1200" dirty="0" smtClean="0"/>
          </a:p>
          <a:p>
            <a:pPr eaLnBrk="1" hangingPunct="1"/>
            <a:r>
              <a:rPr lang="en-US" altLang="en-US" sz="2400" dirty="0" smtClean="0"/>
              <a:t>What’s missing?  - strengthening evidence for a causal link between risk factors and heart failure.</a:t>
            </a:r>
          </a:p>
          <a:p>
            <a:pPr eaLnBrk="1" hangingPunct="1"/>
            <a:endParaRPr lang="en-US" altLang="en-US" sz="1400" dirty="0" smtClean="0"/>
          </a:p>
          <a:p>
            <a:pPr eaLnBrk="1" hangingPunct="1"/>
            <a:r>
              <a:rPr lang="en-US" altLang="en-US" sz="2400" dirty="0" smtClean="0"/>
              <a:t>Use results from our previous studies to apply for funding for a prospective cohort study!</a:t>
            </a:r>
          </a:p>
        </p:txBody>
      </p:sp>
    </p:spTree>
    <p:extLst>
      <p:ext uri="{BB962C8B-B14F-4D97-AF65-F5344CB8AC3E}">
        <p14:creationId xmlns:p14="http://schemas.microsoft.com/office/powerpoint/2010/main" val="423354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Study design #3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71550"/>
            <a:ext cx="8686800" cy="31432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b="1" u="sng" dirty="0" smtClean="0"/>
              <a:t>Prospective cohort study</a:t>
            </a: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smtClean="0"/>
              <a:t>CARDIA study: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 smtClean="0"/>
              <a:t>Prospective cohort study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 smtClean="0"/>
              <a:t>5000 (M/W, black/white, low/high SES)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 smtClean="0"/>
              <a:t>Age 18-30 at enrollment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 smtClean="0"/>
              <a:t>Followed 20 years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 smtClean="0"/>
              <a:t>Exam visits years 0, 2, 5, 7, 10, 15, 20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smtClean="0"/>
              <a:t>Outcome:  Incident heart failure</a:t>
            </a:r>
          </a:p>
        </p:txBody>
      </p:sp>
    </p:spTree>
    <p:extLst>
      <p:ext uri="{BB962C8B-B14F-4D97-AF65-F5344CB8AC3E}">
        <p14:creationId xmlns:p14="http://schemas.microsoft.com/office/powerpoint/2010/main" val="2731093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47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47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47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47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Elements of a cohort study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57350"/>
            <a:ext cx="8339138" cy="28575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1800" dirty="0" smtClean="0"/>
              <a:t>Selection of sample from population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 dirty="0" smtClean="0"/>
              <a:t>Measures predictor variables in sample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 dirty="0" smtClean="0"/>
              <a:t>Follow population for period of time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 dirty="0" smtClean="0"/>
              <a:t>Measure outcome variable</a:t>
            </a:r>
          </a:p>
          <a:p>
            <a:pPr eaLnBrk="1" hangingPunct="1">
              <a:lnSpc>
                <a:spcPct val="90000"/>
              </a:lnSpc>
            </a:pPr>
            <a:endParaRPr lang="en-US" alt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1800" dirty="0" smtClean="0"/>
              <a:t>Famous cohort studies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 smtClean="0"/>
              <a:t>Framingham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 smtClean="0"/>
              <a:t>Nurses’ Health Study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 smtClean="0"/>
              <a:t>Physicians’ Health Study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466975" y="990600"/>
            <a:ext cx="1371600" cy="55245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None/>
            </a:pPr>
            <a:r>
              <a:rPr lang="en-US" altLang="en-US" b="1" dirty="0"/>
              <a:t>Predictor</a:t>
            </a:r>
          </a:p>
          <a:p>
            <a:pPr algn="ctr">
              <a:spcBef>
                <a:spcPts val="0"/>
              </a:spcBef>
              <a:buNone/>
            </a:pPr>
            <a:r>
              <a:rPr lang="en-US" altLang="en-US" b="1" dirty="0"/>
              <a:t>(risk factor)</a:t>
            </a:r>
          </a:p>
        </p:txBody>
      </p:sp>
      <p:sp>
        <p:nvSpPr>
          <p:cNvPr id="168965" name="Line 5"/>
          <p:cNvSpPr>
            <a:spLocks noChangeShapeType="1"/>
          </p:cNvSpPr>
          <p:nvPr/>
        </p:nvSpPr>
        <p:spPr bwMode="auto">
          <a:xfrm>
            <a:off x="4143375" y="12573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5286375" y="990600"/>
            <a:ext cx="1295400" cy="5524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en-US" altLang="en-US" b="1" dirty="0" smtClean="0"/>
              <a:t>Outcome</a:t>
            </a:r>
          </a:p>
          <a:p>
            <a:pPr algn="ctr">
              <a:spcBef>
                <a:spcPts val="0"/>
              </a:spcBef>
              <a:buNone/>
            </a:pPr>
            <a:r>
              <a:rPr lang="en-US" altLang="en-US" b="1" dirty="0" smtClean="0"/>
              <a:t>(disease</a:t>
            </a:r>
            <a:r>
              <a:rPr lang="en-US" altLang="en-US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1181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8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8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8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8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5" grpId="0" animBg="1"/>
      <p:bldP spid="16896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128"/>
          <p:cNvGrpSpPr>
            <a:grpSpLocks/>
          </p:cNvGrpSpPr>
          <p:nvPr/>
        </p:nvGrpSpPr>
        <p:grpSpPr bwMode="auto">
          <a:xfrm>
            <a:off x="947738" y="2281250"/>
            <a:ext cx="171450" cy="361245"/>
            <a:chOff x="624" y="1344"/>
            <a:chExt cx="192" cy="432"/>
          </a:xfrm>
        </p:grpSpPr>
        <p:sp>
          <p:nvSpPr>
            <p:cNvPr id="36157" name="Oval 129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158" name="Line 130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59" name="Line 131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60" name="Line 132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61" name="Line 133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43" name="Group 140"/>
          <p:cNvGrpSpPr>
            <a:grpSpLocks/>
          </p:cNvGrpSpPr>
          <p:nvPr/>
        </p:nvGrpSpPr>
        <p:grpSpPr bwMode="auto">
          <a:xfrm>
            <a:off x="566738" y="1652600"/>
            <a:ext cx="171450" cy="361245"/>
            <a:chOff x="624" y="1344"/>
            <a:chExt cx="192" cy="432"/>
          </a:xfrm>
        </p:grpSpPr>
        <p:sp>
          <p:nvSpPr>
            <p:cNvPr id="36152" name="Oval 141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36153" name="Line 142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6154" name="Line 143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6155" name="Line 144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6156" name="Line 145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35844" name="Group 146"/>
          <p:cNvGrpSpPr>
            <a:grpSpLocks/>
          </p:cNvGrpSpPr>
          <p:nvPr/>
        </p:nvGrpSpPr>
        <p:grpSpPr bwMode="auto">
          <a:xfrm>
            <a:off x="1481138" y="3024200"/>
            <a:ext cx="171450" cy="361245"/>
            <a:chOff x="624" y="1344"/>
            <a:chExt cx="192" cy="432"/>
          </a:xfrm>
        </p:grpSpPr>
        <p:sp>
          <p:nvSpPr>
            <p:cNvPr id="36147" name="Oval 147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148" name="Line 148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9" name="Line 149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50" name="Line 150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51" name="Line 151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45" name="Group 152"/>
          <p:cNvGrpSpPr>
            <a:grpSpLocks/>
          </p:cNvGrpSpPr>
          <p:nvPr/>
        </p:nvGrpSpPr>
        <p:grpSpPr bwMode="auto">
          <a:xfrm>
            <a:off x="871538" y="2967050"/>
            <a:ext cx="171450" cy="361245"/>
            <a:chOff x="624" y="1344"/>
            <a:chExt cx="192" cy="432"/>
          </a:xfrm>
        </p:grpSpPr>
        <p:sp>
          <p:nvSpPr>
            <p:cNvPr id="36142" name="Oval 153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143" name="Line 154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4" name="Line 155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5" name="Line 156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6" name="Line 157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46" name="Group 158"/>
          <p:cNvGrpSpPr>
            <a:grpSpLocks/>
          </p:cNvGrpSpPr>
          <p:nvPr/>
        </p:nvGrpSpPr>
        <p:grpSpPr bwMode="auto">
          <a:xfrm>
            <a:off x="338138" y="2338400"/>
            <a:ext cx="171450" cy="361245"/>
            <a:chOff x="624" y="1344"/>
            <a:chExt cx="192" cy="432"/>
          </a:xfrm>
        </p:grpSpPr>
        <p:sp>
          <p:nvSpPr>
            <p:cNvPr id="36137" name="Oval 159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138" name="Line 160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39" name="Line 161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0" name="Line 162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41" name="Line 163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47" name="Group 164"/>
          <p:cNvGrpSpPr>
            <a:grpSpLocks/>
          </p:cNvGrpSpPr>
          <p:nvPr/>
        </p:nvGrpSpPr>
        <p:grpSpPr bwMode="auto">
          <a:xfrm>
            <a:off x="395288" y="3414724"/>
            <a:ext cx="171450" cy="361245"/>
            <a:chOff x="624" y="1344"/>
            <a:chExt cx="192" cy="432"/>
          </a:xfrm>
        </p:grpSpPr>
        <p:sp>
          <p:nvSpPr>
            <p:cNvPr id="36132" name="Oval 165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133" name="Line 166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34" name="Line 167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35" name="Line 168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36" name="Line 169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48" name="Group 170"/>
          <p:cNvGrpSpPr>
            <a:grpSpLocks/>
          </p:cNvGrpSpPr>
          <p:nvPr/>
        </p:nvGrpSpPr>
        <p:grpSpPr bwMode="auto">
          <a:xfrm>
            <a:off x="2286001" y="3492407"/>
            <a:ext cx="171450" cy="361245"/>
            <a:chOff x="624" y="1344"/>
            <a:chExt cx="192" cy="432"/>
          </a:xfrm>
        </p:grpSpPr>
        <p:sp>
          <p:nvSpPr>
            <p:cNvPr id="36127" name="Oval 171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128" name="Line 172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29" name="Line 173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30" name="Line 174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31" name="Line 175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49" name="Group 176"/>
          <p:cNvGrpSpPr>
            <a:grpSpLocks/>
          </p:cNvGrpSpPr>
          <p:nvPr/>
        </p:nvGrpSpPr>
        <p:grpSpPr bwMode="auto">
          <a:xfrm>
            <a:off x="261938" y="1195400"/>
            <a:ext cx="171450" cy="361245"/>
            <a:chOff x="624" y="1344"/>
            <a:chExt cx="192" cy="432"/>
          </a:xfrm>
        </p:grpSpPr>
        <p:sp>
          <p:nvSpPr>
            <p:cNvPr id="36122" name="Oval 177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123" name="Line 178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24" name="Line 179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25" name="Line 180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26" name="Line 181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0" name="Group 182"/>
          <p:cNvGrpSpPr>
            <a:grpSpLocks/>
          </p:cNvGrpSpPr>
          <p:nvPr/>
        </p:nvGrpSpPr>
        <p:grpSpPr bwMode="auto">
          <a:xfrm>
            <a:off x="6582371" y="1361081"/>
            <a:ext cx="189310" cy="334951"/>
            <a:chOff x="624" y="1344"/>
            <a:chExt cx="192" cy="432"/>
          </a:xfrm>
        </p:grpSpPr>
        <p:sp>
          <p:nvSpPr>
            <p:cNvPr id="36117" name="Oval 183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118" name="Line 184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19" name="Line 185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20" name="Line 186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21" name="Line 187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1" name="Group 188"/>
          <p:cNvGrpSpPr>
            <a:grpSpLocks/>
          </p:cNvGrpSpPr>
          <p:nvPr/>
        </p:nvGrpSpPr>
        <p:grpSpPr bwMode="auto">
          <a:xfrm>
            <a:off x="6353771" y="1361081"/>
            <a:ext cx="189310" cy="334951"/>
            <a:chOff x="624" y="1344"/>
            <a:chExt cx="192" cy="432"/>
          </a:xfrm>
        </p:grpSpPr>
        <p:sp>
          <p:nvSpPr>
            <p:cNvPr id="36112" name="Oval 189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113" name="Line 190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14" name="Line 191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15" name="Line 192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16" name="Line 193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2" name="Group 194"/>
          <p:cNvGrpSpPr>
            <a:grpSpLocks/>
          </p:cNvGrpSpPr>
          <p:nvPr/>
        </p:nvGrpSpPr>
        <p:grpSpPr bwMode="auto">
          <a:xfrm>
            <a:off x="5896571" y="1361081"/>
            <a:ext cx="189310" cy="334951"/>
            <a:chOff x="624" y="1344"/>
            <a:chExt cx="192" cy="432"/>
          </a:xfrm>
        </p:grpSpPr>
        <p:sp>
          <p:nvSpPr>
            <p:cNvPr id="36107" name="Oval 195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108" name="Line 196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09" name="Line 197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10" name="Line 198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11" name="Line 199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3" name="Group 200"/>
          <p:cNvGrpSpPr>
            <a:grpSpLocks/>
          </p:cNvGrpSpPr>
          <p:nvPr/>
        </p:nvGrpSpPr>
        <p:grpSpPr bwMode="auto">
          <a:xfrm>
            <a:off x="6887171" y="1361081"/>
            <a:ext cx="189310" cy="334951"/>
            <a:chOff x="624" y="1344"/>
            <a:chExt cx="192" cy="432"/>
          </a:xfrm>
        </p:grpSpPr>
        <p:sp>
          <p:nvSpPr>
            <p:cNvPr id="36102" name="Oval 201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103" name="Line 202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04" name="Line 203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05" name="Line 204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06" name="Line 205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4" name="Group 206"/>
          <p:cNvGrpSpPr>
            <a:grpSpLocks/>
          </p:cNvGrpSpPr>
          <p:nvPr/>
        </p:nvGrpSpPr>
        <p:grpSpPr bwMode="auto">
          <a:xfrm>
            <a:off x="7115771" y="1361081"/>
            <a:ext cx="189310" cy="334951"/>
            <a:chOff x="624" y="1344"/>
            <a:chExt cx="192" cy="432"/>
          </a:xfrm>
        </p:grpSpPr>
        <p:sp>
          <p:nvSpPr>
            <p:cNvPr id="36097" name="Oval 207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98" name="Line 208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99" name="Line 209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00" name="Line 210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101" name="Line 211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5" name="Group 212"/>
          <p:cNvGrpSpPr>
            <a:grpSpLocks/>
          </p:cNvGrpSpPr>
          <p:nvPr/>
        </p:nvGrpSpPr>
        <p:grpSpPr bwMode="auto">
          <a:xfrm>
            <a:off x="6958013" y="2556150"/>
            <a:ext cx="152399" cy="343684"/>
            <a:chOff x="624" y="1344"/>
            <a:chExt cx="192" cy="432"/>
          </a:xfrm>
        </p:grpSpPr>
        <p:sp>
          <p:nvSpPr>
            <p:cNvPr id="36092" name="Oval 213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93" name="Line 214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94" name="Line 215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95" name="Line 216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96" name="Line 217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6" name="Group 218"/>
          <p:cNvGrpSpPr>
            <a:grpSpLocks/>
          </p:cNvGrpSpPr>
          <p:nvPr/>
        </p:nvGrpSpPr>
        <p:grpSpPr bwMode="auto">
          <a:xfrm>
            <a:off x="8786813" y="2556150"/>
            <a:ext cx="152399" cy="343684"/>
            <a:chOff x="624" y="1344"/>
            <a:chExt cx="192" cy="432"/>
          </a:xfrm>
        </p:grpSpPr>
        <p:sp>
          <p:nvSpPr>
            <p:cNvPr id="36087" name="Oval 219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88" name="Line 220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89" name="Line 221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90" name="Line 222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91" name="Line 223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7" name="Group 224"/>
          <p:cNvGrpSpPr>
            <a:grpSpLocks/>
          </p:cNvGrpSpPr>
          <p:nvPr/>
        </p:nvGrpSpPr>
        <p:grpSpPr bwMode="auto">
          <a:xfrm>
            <a:off x="338138" y="2967050"/>
            <a:ext cx="171450" cy="361245"/>
            <a:chOff x="624" y="1344"/>
            <a:chExt cx="192" cy="432"/>
          </a:xfrm>
        </p:grpSpPr>
        <p:sp>
          <p:nvSpPr>
            <p:cNvPr id="36082" name="Oval 225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83" name="Line 226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84" name="Line 227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85" name="Line 228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86" name="Line 229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8" name="Group 230"/>
          <p:cNvGrpSpPr>
            <a:grpSpLocks/>
          </p:cNvGrpSpPr>
          <p:nvPr/>
        </p:nvGrpSpPr>
        <p:grpSpPr bwMode="auto">
          <a:xfrm>
            <a:off x="795338" y="3414521"/>
            <a:ext cx="171450" cy="361245"/>
            <a:chOff x="624" y="1344"/>
            <a:chExt cx="192" cy="432"/>
          </a:xfrm>
        </p:grpSpPr>
        <p:sp>
          <p:nvSpPr>
            <p:cNvPr id="36077" name="Oval 231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78" name="Line 232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79" name="Line 233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80" name="Line 234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81" name="Line 235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59" name="Group 236"/>
          <p:cNvGrpSpPr>
            <a:grpSpLocks/>
          </p:cNvGrpSpPr>
          <p:nvPr/>
        </p:nvGrpSpPr>
        <p:grpSpPr bwMode="auto">
          <a:xfrm>
            <a:off x="1938338" y="1446577"/>
            <a:ext cx="171450" cy="406401"/>
            <a:chOff x="624" y="1344"/>
            <a:chExt cx="192" cy="432"/>
          </a:xfrm>
        </p:grpSpPr>
        <p:sp>
          <p:nvSpPr>
            <p:cNvPr id="36072" name="Oval 237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73" name="Line 238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74" name="Line 239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75" name="Line 240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76" name="Line 241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0" name="Group 242"/>
          <p:cNvGrpSpPr>
            <a:grpSpLocks/>
          </p:cNvGrpSpPr>
          <p:nvPr/>
        </p:nvGrpSpPr>
        <p:grpSpPr bwMode="auto">
          <a:xfrm>
            <a:off x="5510213" y="3544434"/>
            <a:ext cx="152399" cy="331409"/>
            <a:chOff x="624" y="1344"/>
            <a:chExt cx="192" cy="432"/>
          </a:xfrm>
        </p:grpSpPr>
        <p:sp>
          <p:nvSpPr>
            <p:cNvPr id="36067" name="Oval 243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68" name="Line 244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69" name="Line 245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70" name="Line 246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71" name="Line 247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1" name="Group 248"/>
          <p:cNvGrpSpPr>
            <a:grpSpLocks/>
          </p:cNvGrpSpPr>
          <p:nvPr/>
        </p:nvGrpSpPr>
        <p:grpSpPr bwMode="auto">
          <a:xfrm>
            <a:off x="2090738" y="2052650"/>
            <a:ext cx="171450" cy="361245"/>
            <a:chOff x="624" y="1344"/>
            <a:chExt cx="192" cy="432"/>
          </a:xfrm>
        </p:grpSpPr>
        <p:sp>
          <p:nvSpPr>
            <p:cNvPr id="36062" name="Oval 249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63" name="Line 250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64" name="Line 251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65" name="Line 252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66" name="Line 253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2" name="Group 254"/>
          <p:cNvGrpSpPr>
            <a:grpSpLocks/>
          </p:cNvGrpSpPr>
          <p:nvPr/>
        </p:nvGrpSpPr>
        <p:grpSpPr bwMode="auto">
          <a:xfrm>
            <a:off x="2395538" y="1481150"/>
            <a:ext cx="171450" cy="361245"/>
            <a:chOff x="624" y="1344"/>
            <a:chExt cx="192" cy="432"/>
          </a:xfrm>
        </p:grpSpPr>
        <p:sp>
          <p:nvSpPr>
            <p:cNvPr id="36057" name="Oval 255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58" name="Line 256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59" name="Line 257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60" name="Line 258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61" name="Line 259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3" name="Group 260"/>
          <p:cNvGrpSpPr>
            <a:grpSpLocks/>
          </p:cNvGrpSpPr>
          <p:nvPr/>
        </p:nvGrpSpPr>
        <p:grpSpPr bwMode="auto">
          <a:xfrm>
            <a:off x="1481138" y="2395550"/>
            <a:ext cx="171450" cy="361245"/>
            <a:chOff x="624" y="1344"/>
            <a:chExt cx="192" cy="432"/>
          </a:xfrm>
        </p:grpSpPr>
        <p:sp>
          <p:nvSpPr>
            <p:cNvPr id="36052" name="Oval 261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53" name="Line 262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54" name="Line 263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55" name="Line 264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56" name="Line 265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4" name="Group 266"/>
          <p:cNvGrpSpPr>
            <a:grpSpLocks/>
          </p:cNvGrpSpPr>
          <p:nvPr/>
        </p:nvGrpSpPr>
        <p:grpSpPr bwMode="auto">
          <a:xfrm>
            <a:off x="1871663" y="3329587"/>
            <a:ext cx="171450" cy="361245"/>
            <a:chOff x="624" y="1344"/>
            <a:chExt cx="192" cy="432"/>
          </a:xfrm>
        </p:grpSpPr>
        <p:sp>
          <p:nvSpPr>
            <p:cNvPr id="36047" name="Oval 267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48" name="Line 268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9" name="Line 269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50" name="Line 270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51" name="Line 271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5" name="Group 272"/>
          <p:cNvGrpSpPr>
            <a:grpSpLocks/>
          </p:cNvGrpSpPr>
          <p:nvPr/>
        </p:nvGrpSpPr>
        <p:grpSpPr bwMode="auto">
          <a:xfrm>
            <a:off x="2319338" y="2795600"/>
            <a:ext cx="171450" cy="361245"/>
            <a:chOff x="624" y="1344"/>
            <a:chExt cx="192" cy="432"/>
          </a:xfrm>
        </p:grpSpPr>
        <p:sp>
          <p:nvSpPr>
            <p:cNvPr id="36042" name="Oval 273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43" name="Line 274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4" name="Line 275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5" name="Line 276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6" name="Line 277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6" name="Group 278"/>
          <p:cNvGrpSpPr>
            <a:grpSpLocks/>
          </p:cNvGrpSpPr>
          <p:nvPr/>
        </p:nvGrpSpPr>
        <p:grpSpPr bwMode="auto">
          <a:xfrm>
            <a:off x="1938338" y="2738450"/>
            <a:ext cx="171450" cy="361245"/>
            <a:chOff x="624" y="1344"/>
            <a:chExt cx="192" cy="432"/>
          </a:xfrm>
        </p:grpSpPr>
        <p:sp>
          <p:nvSpPr>
            <p:cNvPr id="36037" name="Oval 279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38" name="Line 280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39" name="Line 281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0" name="Line 282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41" name="Line 283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7" name="Group 284"/>
          <p:cNvGrpSpPr>
            <a:grpSpLocks/>
          </p:cNvGrpSpPr>
          <p:nvPr/>
        </p:nvGrpSpPr>
        <p:grpSpPr bwMode="auto">
          <a:xfrm>
            <a:off x="1223963" y="3394662"/>
            <a:ext cx="171450" cy="381942"/>
            <a:chOff x="624" y="1344"/>
            <a:chExt cx="192" cy="432"/>
          </a:xfrm>
        </p:grpSpPr>
        <p:sp>
          <p:nvSpPr>
            <p:cNvPr id="36032" name="Oval 285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33" name="Line 286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34" name="Line 287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35" name="Line 288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36" name="Line 289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8" name="Group 290"/>
          <p:cNvGrpSpPr>
            <a:grpSpLocks/>
          </p:cNvGrpSpPr>
          <p:nvPr/>
        </p:nvGrpSpPr>
        <p:grpSpPr bwMode="auto">
          <a:xfrm>
            <a:off x="2700338" y="3510209"/>
            <a:ext cx="171450" cy="361245"/>
            <a:chOff x="624" y="1344"/>
            <a:chExt cx="192" cy="432"/>
          </a:xfrm>
        </p:grpSpPr>
        <p:sp>
          <p:nvSpPr>
            <p:cNvPr id="36027" name="Oval 291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28" name="Line 292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29" name="Line 293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30" name="Line 294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31" name="Line 295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69" name="Group 296"/>
          <p:cNvGrpSpPr>
            <a:grpSpLocks/>
          </p:cNvGrpSpPr>
          <p:nvPr/>
        </p:nvGrpSpPr>
        <p:grpSpPr bwMode="auto">
          <a:xfrm>
            <a:off x="947738" y="1481150"/>
            <a:ext cx="171450" cy="361245"/>
            <a:chOff x="624" y="1344"/>
            <a:chExt cx="192" cy="432"/>
          </a:xfrm>
        </p:grpSpPr>
        <p:sp>
          <p:nvSpPr>
            <p:cNvPr id="36022" name="Oval 297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23" name="Line 298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24" name="Line 299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25" name="Line 300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26" name="Line 301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0" name="Group 302"/>
          <p:cNvGrpSpPr>
            <a:grpSpLocks/>
          </p:cNvGrpSpPr>
          <p:nvPr/>
        </p:nvGrpSpPr>
        <p:grpSpPr bwMode="auto">
          <a:xfrm>
            <a:off x="2624138" y="3081350"/>
            <a:ext cx="171450" cy="361245"/>
            <a:chOff x="624" y="1344"/>
            <a:chExt cx="192" cy="432"/>
          </a:xfrm>
        </p:grpSpPr>
        <p:sp>
          <p:nvSpPr>
            <p:cNvPr id="36017" name="Oval 303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18" name="Line 304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19" name="Line 305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20" name="Line 306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21" name="Line 307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1" name="Group 308"/>
          <p:cNvGrpSpPr>
            <a:grpSpLocks/>
          </p:cNvGrpSpPr>
          <p:nvPr/>
        </p:nvGrpSpPr>
        <p:grpSpPr bwMode="auto">
          <a:xfrm>
            <a:off x="6125171" y="1361081"/>
            <a:ext cx="189310" cy="334951"/>
            <a:chOff x="624" y="1344"/>
            <a:chExt cx="192" cy="432"/>
          </a:xfrm>
        </p:grpSpPr>
        <p:sp>
          <p:nvSpPr>
            <p:cNvPr id="36012" name="Oval 309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13" name="Line 310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14" name="Line 311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15" name="Line 312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16" name="Line 313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2" name="Group 314"/>
          <p:cNvGrpSpPr>
            <a:grpSpLocks/>
          </p:cNvGrpSpPr>
          <p:nvPr/>
        </p:nvGrpSpPr>
        <p:grpSpPr bwMode="auto">
          <a:xfrm>
            <a:off x="7877771" y="1361081"/>
            <a:ext cx="189310" cy="334951"/>
            <a:chOff x="624" y="1344"/>
            <a:chExt cx="192" cy="432"/>
          </a:xfrm>
        </p:grpSpPr>
        <p:sp>
          <p:nvSpPr>
            <p:cNvPr id="36007" name="Oval 315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08" name="Line 316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09" name="Line 317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10" name="Line 318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11" name="Line 319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3" name="Group 320"/>
          <p:cNvGrpSpPr>
            <a:grpSpLocks/>
          </p:cNvGrpSpPr>
          <p:nvPr/>
        </p:nvGrpSpPr>
        <p:grpSpPr bwMode="auto">
          <a:xfrm>
            <a:off x="7572971" y="1361081"/>
            <a:ext cx="189310" cy="334951"/>
            <a:chOff x="624" y="1344"/>
            <a:chExt cx="192" cy="432"/>
          </a:xfrm>
        </p:grpSpPr>
        <p:sp>
          <p:nvSpPr>
            <p:cNvPr id="36002" name="Oval 321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6003" name="Line 322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04" name="Line 323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05" name="Line 324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06" name="Line 325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4" name="Group 326"/>
          <p:cNvGrpSpPr>
            <a:grpSpLocks/>
          </p:cNvGrpSpPr>
          <p:nvPr/>
        </p:nvGrpSpPr>
        <p:grpSpPr bwMode="auto">
          <a:xfrm>
            <a:off x="7344371" y="1361081"/>
            <a:ext cx="189310" cy="334951"/>
            <a:chOff x="624" y="1344"/>
            <a:chExt cx="192" cy="432"/>
          </a:xfrm>
        </p:grpSpPr>
        <p:sp>
          <p:nvSpPr>
            <p:cNvPr id="35997" name="Oval 327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98" name="Line 328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99" name="Line 329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00" name="Line 330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001" name="Line 331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5" name="Group 332"/>
          <p:cNvGrpSpPr>
            <a:grpSpLocks/>
          </p:cNvGrpSpPr>
          <p:nvPr/>
        </p:nvGrpSpPr>
        <p:grpSpPr bwMode="auto">
          <a:xfrm>
            <a:off x="5815013" y="2784750"/>
            <a:ext cx="152399" cy="343684"/>
            <a:chOff x="624" y="1344"/>
            <a:chExt cx="192" cy="432"/>
          </a:xfrm>
        </p:grpSpPr>
        <p:sp>
          <p:nvSpPr>
            <p:cNvPr id="35992" name="Oval 333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93" name="Line 334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94" name="Line 335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95" name="Line 336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96" name="Line 337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6" name="Group 338"/>
          <p:cNvGrpSpPr>
            <a:grpSpLocks/>
          </p:cNvGrpSpPr>
          <p:nvPr/>
        </p:nvGrpSpPr>
        <p:grpSpPr bwMode="auto">
          <a:xfrm>
            <a:off x="6196013" y="2956200"/>
            <a:ext cx="152399" cy="343684"/>
            <a:chOff x="624" y="1344"/>
            <a:chExt cx="192" cy="432"/>
          </a:xfrm>
        </p:grpSpPr>
        <p:sp>
          <p:nvSpPr>
            <p:cNvPr id="35987" name="Oval 339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88" name="Line 340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89" name="Line 341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90" name="Line 342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91" name="Line 343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7" name="Group 344"/>
          <p:cNvGrpSpPr>
            <a:grpSpLocks/>
          </p:cNvGrpSpPr>
          <p:nvPr/>
        </p:nvGrpSpPr>
        <p:grpSpPr bwMode="auto">
          <a:xfrm>
            <a:off x="6348413" y="2499000"/>
            <a:ext cx="152399" cy="343684"/>
            <a:chOff x="624" y="1344"/>
            <a:chExt cx="192" cy="432"/>
          </a:xfrm>
        </p:grpSpPr>
        <p:sp>
          <p:nvSpPr>
            <p:cNvPr id="35982" name="Oval 345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83" name="Line 346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84" name="Line 347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85" name="Line 348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86" name="Line 349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78" name="Group 350"/>
          <p:cNvGrpSpPr>
            <a:grpSpLocks/>
          </p:cNvGrpSpPr>
          <p:nvPr/>
        </p:nvGrpSpPr>
        <p:grpSpPr bwMode="auto">
          <a:xfrm>
            <a:off x="7948613" y="2441850"/>
            <a:ext cx="152399" cy="343684"/>
            <a:chOff x="624" y="1344"/>
            <a:chExt cx="192" cy="432"/>
          </a:xfrm>
        </p:grpSpPr>
        <p:sp>
          <p:nvSpPr>
            <p:cNvPr id="35977" name="Oval 351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78" name="Line 352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79" name="Line 353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80" name="Line 354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81" name="Line 355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79" name="Line 356"/>
          <p:cNvSpPr>
            <a:spLocks noChangeShapeType="1"/>
          </p:cNvSpPr>
          <p:nvPr/>
        </p:nvSpPr>
        <p:spPr bwMode="auto">
          <a:xfrm>
            <a:off x="630636" y="4100310"/>
            <a:ext cx="822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0" name="Text Box 357"/>
          <p:cNvSpPr txBox="1">
            <a:spLocks noChangeArrowheads="1"/>
          </p:cNvSpPr>
          <p:nvPr/>
        </p:nvSpPr>
        <p:spPr bwMode="auto">
          <a:xfrm>
            <a:off x="3793493" y="4100310"/>
            <a:ext cx="7665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buNone/>
            </a:pPr>
            <a:r>
              <a:rPr lang="en-US" altLang="en-US" sz="1800" b="1" i="1" dirty="0"/>
              <a:t>time</a:t>
            </a:r>
          </a:p>
        </p:txBody>
      </p:sp>
      <p:sp>
        <p:nvSpPr>
          <p:cNvPr id="35881" name="Text Box 359"/>
          <p:cNvSpPr txBox="1">
            <a:spLocks noChangeArrowheads="1"/>
          </p:cNvSpPr>
          <p:nvPr/>
        </p:nvSpPr>
        <p:spPr bwMode="auto">
          <a:xfrm>
            <a:off x="630636" y="945118"/>
            <a:ext cx="1731564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buNone/>
            </a:pPr>
            <a:r>
              <a:rPr lang="en-US" altLang="en-US" sz="1800" b="1" i="1" dirty="0"/>
              <a:t>The present</a:t>
            </a:r>
          </a:p>
        </p:txBody>
      </p:sp>
      <p:sp>
        <p:nvSpPr>
          <p:cNvPr id="35882" name="Text Box 360"/>
          <p:cNvSpPr txBox="1">
            <a:spLocks noChangeArrowheads="1"/>
          </p:cNvSpPr>
          <p:nvPr/>
        </p:nvSpPr>
        <p:spPr bwMode="auto">
          <a:xfrm>
            <a:off x="6239195" y="945118"/>
            <a:ext cx="154241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buNone/>
            </a:pPr>
            <a:r>
              <a:rPr lang="en-US" altLang="en-US" sz="1800" b="1" i="1" dirty="0"/>
              <a:t>The future</a:t>
            </a:r>
          </a:p>
        </p:txBody>
      </p:sp>
      <p:sp>
        <p:nvSpPr>
          <p:cNvPr id="35883" name="Text Box 361"/>
          <p:cNvSpPr txBox="1">
            <a:spLocks noChangeArrowheads="1"/>
          </p:cNvSpPr>
          <p:nvPr/>
        </p:nvSpPr>
        <p:spPr bwMode="auto">
          <a:xfrm>
            <a:off x="5301564" y="1736672"/>
            <a:ext cx="34852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buNone/>
            </a:pPr>
            <a:r>
              <a:rPr lang="en-US" altLang="en-US" sz="1800" dirty="0"/>
              <a:t>MI, CHF, stroke, ESRD, LEA</a:t>
            </a:r>
          </a:p>
        </p:txBody>
      </p:sp>
      <p:grpSp>
        <p:nvGrpSpPr>
          <p:cNvPr id="35884" name="Group 362"/>
          <p:cNvGrpSpPr>
            <a:grpSpLocks/>
          </p:cNvGrpSpPr>
          <p:nvPr/>
        </p:nvGrpSpPr>
        <p:grpSpPr bwMode="auto">
          <a:xfrm>
            <a:off x="7491413" y="3241950"/>
            <a:ext cx="152399" cy="343684"/>
            <a:chOff x="624" y="1344"/>
            <a:chExt cx="192" cy="432"/>
          </a:xfrm>
        </p:grpSpPr>
        <p:sp>
          <p:nvSpPr>
            <p:cNvPr id="35972" name="Oval 363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73" name="Line 364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74" name="Line 365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75" name="Line 366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76" name="Line 367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85" name="Group 368"/>
          <p:cNvGrpSpPr>
            <a:grpSpLocks/>
          </p:cNvGrpSpPr>
          <p:nvPr/>
        </p:nvGrpSpPr>
        <p:grpSpPr bwMode="auto">
          <a:xfrm>
            <a:off x="6805613" y="3127650"/>
            <a:ext cx="152399" cy="343684"/>
            <a:chOff x="624" y="1344"/>
            <a:chExt cx="192" cy="432"/>
          </a:xfrm>
        </p:grpSpPr>
        <p:sp>
          <p:nvSpPr>
            <p:cNvPr id="35967" name="Oval 369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68" name="Line 370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69" name="Line 371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70" name="Line 372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71" name="Line 373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86" name="Group 374"/>
          <p:cNvGrpSpPr>
            <a:grpSpLocks/>
          </p:cNvGrpSpPr>
          <p:nvPr/>
        </p:nvGrpSpPr>
        <p:grpSpPr bwMode="auto">
          <a:xfrm>
            <a:off x="7872413" y="3013350"/>
            <a:ext cx="152399" cy="343684"/>
            <a:chOff x="624" y="1344"/>
            <a:chExt cx="192" cy="432"/>
          </a:xfrm>
        </p:grpSpPr>
        <p:sp>
          <p:nvSpPr>
            <p:cNvPr id="35962" name="Oval 375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63" name="Line 376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64" name="Line 377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65" name="Line 378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66" name="Line 379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87" name="Group 380"/>
          <p:cNvGrpSpPr>
            <a:grpSpLocks/>
          </p:cNvGrpSpPr>
          <p:nvPr/>
        </p:nvGrpSpPr>
        <p:grpSpPr bwMode="auto">
          <a:xfrm>
            <a:off x="8177213" y="3241950"/>
            <a:ext cx="152399" cy="343684"/>
            <a:chOff x="624" y="1344"/>
            <a:chExt cx="192" cy="432"/>
          </a:xfrm>
        </p:grpSpPr>
        <p:sp>
          <p:nvSpPr>
            <p:cNvPr id="35957" name="Oval 381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58" name="Line 382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9" name="Line 383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60" name="Line 384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61" name="Line 385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88" name="Group 386"/>
          <p:cNvGrpSpPr>
            <a:grpSpLocks/>
          </p:cNvGrpSpPr>
          <p:nvPr/>
        </p:nvGrpSpPr>
        <p:grpSpPr bwMode="auto">
          <a:xfrm>
            <a:off x="5815013" y="3299100"/>
            <a:ext cx="152399" cy="343684"/>
            <a:chOff x="624" y="1344"/>
            <a:chExt cx="192" cy="432"/>
          </a:xfrm>
        </p:grpSpPr>
        <p:sp>
          <p:nvSpPr>
            <p:cNvPr id="35952" name="Oval 387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53" name="Line 388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4" name="Line 389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5" name="Line 390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6" name="Line 391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89" name="Group 392"/>
          <p:cNvGrpSpPr>
            <a:grpSpLocks/>
          </p:cNvGrpSpPr>
          <p:nvPr/>
        </p:nvGrpSpPr>
        <p:grpSpPr bwMode="auto">
          <a:xfrm>
            <a:off x="8329613" y="2613300"/>
            <a:ext cx="152399" cy="343684"/>
            <a:chOff x="624" y="1344"/>
            <a:chExt cx="192" cy="432"/>
          </a:xfrm>
        </p:grpSpPr>
        <p:sp>
          <p:nvSpPr>
            <p:cNvPr id="35947" name="Oval 393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48" name="Line 394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9" name="Line 395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396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1" name="Line 397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90" name="Group 398"/>
          <p:cNvGrpSpPr>
            <a:grpSpLocks/>
          </p:cNvGrpSpPr>
          <p:nvPr/>
        </p:nvGrpSpPr>
        <p:grpSpPr bwMode="auto">
          <a:xfrm>
            <a:off x="7415213" y="2613300"/>
            <a:ext cx="152399" cy="343684"/>
            <a:chOff x="624" y="1344"/>
            <a:chExt cx="192" cy="432"/>
          </a:xfrm>
        </p:grpSpPr>
        <p:sp>
          <p:nvSpPr>
            <p:cNvPr id="35942" name="Oval 399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43" name="Line 400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4" name="Line 401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5" name="Line 402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6" name="Line 403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91" name="Group 404"/>
          <p:cNvGrpSpPr>
            <a:grpSpLocks/>
          </p:cNvGrpSpPr>
          <p:nvPr/>
        </p:nvGrpSpPr>
        <p:grpSpPr bwMode="auto">
          <a:xfrm>
            <a:off x="5322391" y="3111382"/>
            <a:ext cx="225921" cy="408516"/>
            <a:chOff x="624" y="1344"/>
            <a:chExt cx="192" cy="432"/>
          </a:xfrm>
        </p:grpSpPr>
        <p:sp>
          <p:nvSpPr>
            <p:cNvPr id="35937" name="Oval 405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38" name="Line 406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39" name="Line 407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0" name="Line 408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41" name="Line 409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92" name="Text Box 410"/>
          <p:cNvSpPr txBox="1">
            <a:spLocks noChangeArrowheads="1"/>
          </p:cNvSpPr>
          <p:nvPr/>
        </p:nvSpPr>
        <p:spPr bwMode="auto">
          <a:xfrm>
            <a:off x="6187118" y="3608778"/>
            <a:ext cx="17995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buNone/>
            </a:pPr>
            <a:r>
              <a:rPr lang="en-US" altLang="en-US" sz="1800" dirty="0"/>
              <a:t>Everyone else</a:t>
            </a:r>
          </a:p>
        </p:txBody>
      </p:sp>
      <p:sp>
        <p:nvSpPr>
          <p:cNvPr id="35893" name="Line 411"/>
          <p:cNvSpPr>
            <a:spLocks noChangeShapeType="1"/>
          </p:cNvSpPr>
          <p:nvPr/>
        </p:nvSpPr>
        <p:spPr bwMode="auto">
          <a:xfrm>
            <a:off x="3033771" y="2321388"/>
            <a:ext cx="2209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Text Box 412"/>
          <p:cNvSpPr txBox="1">
            <a:spLocks noChangeArrowheads="1"/>
          </p:cNvSpPr>
          <p:nvPr/>
        </p:nvSpPr>
        <p:spPr bwMode="auto">
          <a:xfrm>
            <a:off x="658874" y="209550"/>
            <a:ext cx="7726153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None/>
            </a:pPr>
            <a:r>
              <a:rPr lang="en-US" altLang="en-US" sz="3300" dirty="0"/>
              <a:t>Prospective cohort study structure</a:t>
            </a:r>
          </a:p>
        </p:txBody>
      </p:sp>
      <p:grpSp>
        <p:nvGrpSpPr>
          <p:cNvPr id="35895" name="Group 413"/>
          <p:cNvGrpSpPr>
            <a:grpSpLocks/>
          </p:cNvGrpSpPr>
          <p:nvPr/>
        </p:nvGrpSpPr>
        <p:grpSpPr bwMode="auto">
          <a:xfrm>
            <a:off x="8786813" y="3299100"/>
            <a:ext cx="152399" cy="343684"/>
            <a:chOff x="624" y="1344"/>
            <a:chExt cx="192" cy="432"/>
          </a:xfrm>
        </p:grpSpPr>
        <p:sp>
          <p:nvSpPr>
            <p:cNvPr id="35932" name="Oval 414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33" name="Line 415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34" name="Line 416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35" name="Line 417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36" name="Line 418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96" name="Group 419"/>
          <p:cNvGrpSpPr>
            <a:grpSpLocks/>
          </p:cNvGrpSpPr>
          <p:nvPr/>
        </p:nvGrpSpPr>
        <p:grpSpPr bwMode="auto">
          <a:xfrm>
            <a:off x="1557338" y="1881200"/>
            <a:ext cx="171450" cy="361245"/>
            <a:chOff x="624" y="1344"/>
            <a:chExt cx="192" cy="432"/>
          </a:xfrm>
        </p:grpSpPr>
        <p:sp>
          <p:nvSpPr>
            <p:cNvPr id="35927" name="Oval 420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28" name="Line 421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29" name="Line 422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30" name="Line 423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31" name="Line 424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97" name="Group 425"/>
          <p:cNvGrpSpPr>
            <a:grpSpLocks/>
          </p:cNvGrpSpPr>
          <p:nvPr/>
        </p:nvGrpSpPr>
        <p:grpSpPr bwMode="auto">
          <a:xfrm>
            <a:off x="2547938" y="2224100"/>
            <a:ext cx="171450" cy="361245"/>
            <a:chOff x="624" y="1344"/>
            <a:chExt cx="192" cy="432"/>
          </a:xfrm>
        </p:grpSpPr>
        <p:sp>
          <p:nvSpPr>
            <p:cNvPr id="35922" name="Oval 426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23" name="Line 427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24" name="Line 428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25" name="Line 429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26" name="Line 430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98" name="Group 431"/>
          <p:cNvGrpSpPr>
            <a:grpSpLocks/>
          </p:cNvGrpSpPr>
          <p:nvPr/>
        </p:nvGrpSpPr>
        <p:grpSpPr bwMode="auto">
          <a:xfrm>
            <a:off x="6043613" y="2384700"/>
            <a:ext cx="152399" cy="343684"/>
            <a:chOff x="624" y="1344"/>
            <a:chExt cx="192" cy="432"/>
          </a:xfrm>
        </p:grpSpPr>
        <p:sp>
          <p:nvSpPr>
            <p:cNvPr id="35917" name="Oval 432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18" name="Line 433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19" name="Line 434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20" name="Line 435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21" name="Line 436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99" name="Group 437"/>
          <p:cNvGrpSpPr>
            <a:grpSpLocks/>
          </p:cNvGrpSpPr>
          <p:nvPr/>
        </p:nvGrpSpPr>
        <p:grpSpPr bwMode="auto">
          <a:xfrm>
            <a:off x="5510213" y="2556150"/>
            <a:ext cx="152399" cy="343684"/>
            <a:chOff x="624" y="1344"/>
            <a:chExt cx="192" cy="432"/>
          </a:xfrm>
        </p:grpSpPr>
        <p:sp>
          <p:nvSpPr>
            <p:cNvPr id="35912" name="Oval 438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13" name="Line 439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14" name="Line 440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15" name="Line 441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16" name="Line 442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900" name="Group 443"/>
          <p:cNvGrpSpPr>
            <a:grpSpLocks/>
          </p:cNvGrpSpPr>
          <p:nvPr/>
        </p:nvGrpSpPr>
        <p:grpSpPr bwMode="auto">
          <a:xfrm>
            <a:off x="6424613" y="3184800"/>
            <a:ext cx="152399" cy="343684"/>
            <a:chOff x="624" y="1344"/>
            <a:chExt cx="192" cy="432"/>
          </a:xfrm>
        </p:grpSpPr>
        <p:sp>
          <p:nvSpPr>
            <p:cNvPr id="35907" name="Oval 444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08" name="Line 445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09" name="Line 446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10" name="Line 447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11" name="Line 448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901" name="Group 449"/>
          <p:cNvGrpSpPr>
            <a:grpSpLocks/>
          </p:cNvGrpSpPr>
          <p:nvPr/>
        </p:nvGrpSpPr>
        <p:grpSpPr bwMode="auto">
          <a:xfrm>
            <a:off x="1404938" y="1389427"/>
            <a:ext cx="171450" cy="406401"/>
            <a:chOff x="624" y="1344"/>
            <a:chExt cx="192" cy="432"/>
          </a:xfrm>
        </p:grpSpPr>
        <p:sp>
          <p:nvSpPr>
            <p:cNvPr id="35902" name="Oval 450"/>
            <p:cNvSpPr>
              <a:spLocks noChangeArrowheads="1"/>
            </p:cNvSpPr>
            <p:nvPr/>
          </p:nvSpPr>
          <p:spPr bwMode="auto">
            <a:xfrm>
              <a:off x="672" y="1344"/>
              <a:ext cx="96" cy="9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1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903" name="Line 451"/>
            <p:cNvSpPr>
              <a:spLocks noChangeShapeType="1"/>
            </p:cNvSpPr>
            <p:nvPr/>
          </p:nvSpPr>
          <p:spPr bwMode="auto">
            <a:xfrm>
              <a:off x="720" y="1440"/>
              <a:ext cx="0" cy="19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04" name="Line 452"/>
            <p:cNvSpPr>
              <a:spLocks noChangeShapeType="1"/>
            </p:cNvSpPr>
            <p:nvPr/>
          </p:nvSpPr>
          <p:spPr bwMode="auto">
            <a:xfrm flipH="1">
              <a:off x="624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05" name="Line 453"/>
            <p:cNvSpPr>
              <a:spLocks noChangeShapeType="1"/>
            </p:cNvSpPr>
            <p:nvPr/>
          </p:nvSpPr>
          <p:spPr bwMode="auto">
            <a:xfrm>
              <a:off x="720" y="1632"/>
              <a:ext cx="96" cy="144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06" name="Line 454"/>
            <p:cNvSpPr>
              <a:spLocks noChangeShapeType="1"/>
            </p:cNvSpPr>
            <p:nvPr/>
          </p:nvSpPr>
          <p:spPr bwMode="auto">
            <a:xfrm>
              <a:off x="624" y="1488"/>
              <a:ext cx="192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9849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228600" y="85725"/>
            <a:ext cx="8915400" cy="857250"/>
          </a:xfrm>
        </p:spPr>
        <p:txBody>
          <a:bodyPr/>
          <a:lstStyle/>
          <a:p>
            <a:r>
              <a:rPr lang="en-US" altLang="en-US" sz="2400" dirty="0" smtClean="0"/>
              <a:t>Incidence of heart failure before age 50 in black and white adults</a:t>
            </a:r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895350"/>
            <a:ext cx="5999163" cy="326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191000" y="4151332"/>
            <a:ext cx="48964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Bibbins-Domingo et al. N </a:t>
            </a:r>
            <a:r>
              <a:rPr lang="en-US" sz="1400" dirty="0" err="1"/>
              <a:t>Engl</a:t>
            </a:r>
            <a:r>
              <a:rPr lang="en-US" sz="1400" dirty="0"/>
              <a:t> J Med 2009; 360:1179-1190</a:t>
            </a:r>
          </a:p>
        </p:txBody>
      </p:sp>
    </p:spTree>
    <p:extLst>
      <p:ext uri="{BB962C8B-B14F-4D97-AF65-F5344CB8AC3E}">
        <p14:creationId xmlns:p14="http://schemas.microsoft.com/office/powerpoint/2010/main" val="79026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Descriptive vs. Analytic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609600" y="1090940"/>
            <a:ext cx="2438400" cy="52322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en-US" altLang="en-US" sz="2800" dirty="0" smtClean="0"/>
              <a:t>Risk Factors</a:t>
            </a:r>
            <a:endParaRPr lang="en-US" altLang="en-US" sz="2800" dirty="0"/>
          </a:p>
        </p:txBody>
      </p:sp>
      <p:sp>
        <p:nvSpPr>
          <p:cNvPr id="311301" name="Text Box 5"/>
          <p:cNvSpPr txBox="1">
            <a:spLocks noChangeArrowheads="1"/>
          </p:cNvSpPr>
          <p:nvPr/>
        </p:nvSpPr>
        <p:spPr bwMode="auto">
          <a:xfrm>
            <a:off x="609600" y="1962150"/>
            <a:ext cx="8142101" cy="1390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200"/>
              </a:spcBef>
              <a:buNone/>
            </a:pPr>
            <a:r>
              <a:rPr lang="en-US" altLang="en-US" sz="1800" b="1" u="sng" dirty="0"/>
              <a:t>Descriptive </a:t>
            </a:r>
            <a:r>
              <a:rPr lang="en-US" altLang="en-US" sz="1800" b="1" u="sng" dirty="0" smtClean="0"/>
              <a:t>Questions</a:t>
            </a:r>
            <a:endParaRPr lang="en-US" altLang="en-US" sz="1800" b="1" u="sng" dirty="0"/>
          </a:p>
          <a:p>
            <a:pPr>
              <a:spcBef>
                <a:spcPts val="200"/>
              </a:spcBef>
            </a:pPr>
            <a:r>
              <a:rPr lang="en-US" altLang="en-US" sz="1800" dirty="0"/>
              <a:t>What proportion of patients in the DGIM have </a:t>
            </a:r>
            <a:r>
              <a:rPr lang="en-US" altLang="en-US" sz="1800" dirty="0" smtClean="0"/>
              <a:t>heart failure?</a:t>
            </a:r>
            <a:endParaRPr lang="en-US" altLang="en-US" sz="1800" dirty="0"/>
          </a:p>
          <a:p>
            <a:pPr>
              <a:spcBef>
                <a:spcPts val="200"/>
              </a:spcBef>
            </a:pPr>
            <a:r>
              <a:rPr lang="en-US" altLang="en-US" sz="1800" dirty="0"/>
              <a:t>What is the average age of patients with </a:t>
            </a:r>
            <a:r>
              <a:rPr lang="en-US" altLang="en-US" sz="1800" dirty="0" smtClean="0"/>
              <a:t>heart failure </a:t>
            </a:r>
            <a:r>
              <a:rPr lang="en-US" altLang="en-US" sz="1800" dirty="0"/>
              <a:t>in the DGIM?</a:t>
            </a:r>
          </a:p>
          <a:p>
            <a:endParaRPr lang="en-US" altLang="en-US" sz="1800" dirty="0"/>
          </a:p>
        </p:txBody>
      </p:sp>
      <p:sp>
        <p:nvSpPr>
          <p:cNvPr id="311302" name="Line 6"/>
          <p:cNvSpPr>
            <a:spLocks noChangeShapeType="1"/>
          </p:cNvSpPr>
          <p:nvPr/>
        </p:nvSpPr>
        <p:spPr bwMode="auto">
          <a:xfrm>
            <a:off x="3352800" y="1385560"/>
            <a:ext cx="190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5467350" y="1090940"/>
            <a:ext cx="2762250" cy="52322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en-US" altLang="en-US" sz="2800" dirty="0" smtClean="0"/>
              <a:t>Heart Failure</a:t>
            </a:r>
            <a:endParaRPr lang="en-US" altLang="en-US" sz="2800" dirty="0"/>
          </a:p>
        </p:txBody>
      </p:sp>
      <p:sp>
        <p:nvSpPr>
          <p:cNvPr id="311304" name="Text Box 8"/>
          <p:cNvSpPr txBox="1">
            <a:spLocks noChangeArrowheads="1"/>
          </p:cNvSpPr>
          <p:nvPr/>
        </p:nvSpPr>
        <p:spPr bwMode="auto">
          <a:xfrm>
            <a:off x="628650" y="3105150"/>
            <a:ext cx="8362950" cy="125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ts val="200"/>
              </a:spcBef>
            </a:pPr>
            <a:r>
              <a:rPr lang="en-US" altLang="en-US" sz="1800" b="1" u="sng" dirty="0" smtClean="0"/>
              <a:t>Analytic </a:t>
            </a:r>
            <a:r>
              <a:rPr lang="en-US" altLang="en-US" sz="1800" b="1" u="sng" dirty="0"/>
              <a:t>Questions</a:t>
            </a:r>
          </a:p>
          <a:p>
            <a:pPr>
              <a:spcBef>
                <a:spcPts val="200"/>
              </a:spcBef>
            </a:pPr>
            <a:r>
              <a:rPr lang="en-US" altLang="en-US" sz="1800" dirty="0"/>
              <a:t>Is </a:t>
            </a:r>
            <a:r>
              <a:rPr lang="en-US" altLang="en-US" sz="1800" dirty="0" smtClean="0"/>
              <a:t>race/ethnicity </a:t>
            </a:r>
            <a:r>
              <a:rPr lang="en-US" altLang="en-US" sz="1800" dirty="0"/>
              <a:t>associated with </a:t>
            </a:r>
            <a:r>
              <a:rPr lang="en-US" altLang="en-US" sz="1800" dirty="0" smtClean="0"/>
              <a:t>heart failure </a:t>
            </a:r>
            <a:r>
              <a:rPr lang="en-US" altLang="en-US" sz="1800" dirty="0"/>
              <a:t>among DGIM patients</a:t>
            </a:r>
            <a:r>
              <a:rPr lang="en-US" altLang="en-US" sz="1800" dirty="0" smtClean="0"/>
              <a:t>?</a:t>
            </a:r>
            <a:endParaRPr lang="en-US" altLang="en-US" sz="1800" dirty="0"/>
          </a:p>
          <a:p>
            <a:pPr>
              <a:spcBef>
                <a:spcPts val="200"/>
              </a:spcBef>
            </a:pPr>
            <a:r>
              <a:rPr lang="en-US" altLang="en-US" sz="1800" dirty="0"/>
              <a:t>Is excessive consumption of sugar-sweetened beverages associated with </a:t>
            </a:r>
            <a:r>
              <a:rPr lang="en-US" altLang="en-US" sz="1800" dirty="0" smtClean="0"/>
              <a:t>heart failure among </a:t>
            </a:r>
            <a:r>
              <a:rPr lang="en-US" altLang="en-US" sz="1800" dirty="0"/>
              <a:t>DGIM patients?</a:t>
            </a:r>
          </a:p>
        </p:txBody>
      </p:sp>
    </p:spTree>
    <p:extLst>
      <p:ext uri="{BB962C8B-B14F-4D97-AF65-F5344CB8AC3E}">
        <p14:creationId xmlns:p14="http://schemas.microsoft.com/office/powerpoint/2010/main" val="155028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311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311301" grpId="0"/>
      <p:bldP spid="311301" grpId="1"/>
      <p:bldP spid="311302" grpId="0" animBg="1"/>
      <p:bldP spid="31130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-153888"/>
            <a:ext cx="2824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1747" name="Title 3"/>
          <p:cNvSpPr>
            <a:spLocks noGrp="1"/>
          </p:cNvSpPr>
          <p:nvPr>
            <p:ph type="title"/>
          </p:nvPr>
        </p:nvSpPr>
        <p:spPr>
          <a:xfrm>
            <a:off x="0" y="171451"/>
            <a:ext cx="9220200" cy="723900"/>
          </a:xfrm>
        </p:spPr>
        <p:txBody>
          <a:bodyPr/>
          <a:lstStyle/>
          <a:p>
            <a:r>
              <a:rPr lang="en-US" altLang="en-US" sz="1800" dirty="0" smtClean="0"/>
              <a:t>Hypertension early in life is a risk factor for heart failure before age 50 among blacks</a:t>
            </a:r>
          </a:p>
        </p:txBody>
      </p:sp>
      <p:pic>
        <p:nvPicPr>
          <p:cNvPr id="31748" name="Chart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71550"/>
            <a:ext cx="5964238" cy="3237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91000" y="4151332"/>
            <a:ext cx="48964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Bibbins-Domingo et al. N </a:t>
            </a:r>
            <a:r>
              <a:rPr lang="en-US" sz="1400" dirty="0" err="1"/>
              <a:t>Engl</a:t>
            </a:r>
            <a:r>
              <a:rPr lang="en-US" sz="1400" dirty="0"/>
              <a:t> J Med 2009; 360:1179-1190</a:t>
            </a:r>
          </a:p>
        </p:txBody>
      </p:sp>
    </p:spTree>
    <p:extLst>
      <p:ext uri="{BB962C8B-B14F-4D97-AF65-F5344CB8AC3E}">
        <p14:creationId xmlns:p14="http://schemas.microsoft.com/office/powerpoint/2010/main" val="227169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Strengths of cohort studies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23950"/>
            <a:ext cx="8686800" cy="2590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Know that predictor variable was present before outcome variable occurred (some evidence of causality)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Directly measure </a:t>
            </a:r>
            <a:r>
              <a:rPr lang="en-US" altLang="en-US" i="1" dirty="0" smtClean="0"/>
              <a:t>incidence</a:t>
            </a:r>
            <a:r>
              <a:rPr lang="en-US" altLang="en-US" dirty="0" smtClean="0"/>
              <a:t> of a disease outcome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Can study multiple outcomes of a single exposure (RR is measure of association)</a:t>
            </a:r>
          </a:p>
        </p:txBody>
      </p:sp>
    </p:spTree>
    <p:extLst>
      <p:ext uri="{BB962C8B-B14F-4D97-AF65-F5344CB8AC3E}">
        <p14:creationId xmlns:p14="http://schemas.microsoft.com/office/powerpoint/2010/main" val="28208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Weaknesses of cohort studies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14450"/>
            <a:ext cx="8686800" cy="30861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Expensive and inefficient for studying rare outcomes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HERS vs. WHI</a:t>
            </a:r>
            <a:endParaRPr lang="en-US" altLang="en-US" sz="2600" dirty="0" smtClean="0"/>
          </a:p>
          <a:p>
            <a:pPr eaLnBrk="1" hangingPunct="1"/>
            <a:r>
              <a:rPr lang="en-US" altLang="en-US" sz="2600" dirty="0" smtClean="0"/>
              <a:t>Often need long follow-up period or a very large population</a:t>
            </a:r>
          </a:p>
          <a:p>
            <a:pPr lvl="1" eaLnBrk="1" hangingPunct="1"/>
            <a:r>
              <a:rPr lang="en-US" altLang="en-US" sz="2200" dirty="0" smtClean="0"/>
              <a:t>CARDIA</a:t>
            </a:r>
            <a:endParaRPr lang="en-US" altLang="en-US" sz="2600" dirty="0" smtClean="0"/>
          </a:p>
          <a:p>
            <a:pPr eaLnBrk="1" hangingPunct="1"/>
            <a:r>
              <a:rPr lang="en-US" altLang="en-US" sz="2600" dirty="0" smtClean="0"/>
              <a:t>Loss to follow-up can affect validity of findings</a:t>
            </a:r>
          </a:p>
          <a:p>
            <a:pPr lvl="1" eaLnBrk="1" hangingPunct="1"/>
            <a:r>
              <a:rPr lang="en-US" altLang="en-US" sz="2200" dirty="0" smtClean="0"/>
              <a:t>Framingham</a:t>
            </a:r>
          </a:p>
        </p:txBody>
      </p:sp>
    </p:spTree>
    <p:extLst>
      <p:ext uri="{BB962C8B-B14F-4D97-AF65-F5344CB8AC3E}">
        <p14:creationId xmlns:p14="http://schemas.microsoft.com/office/powerpoint/2010/main" val="320628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Other types of cohort studies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14450"/>
            <a:ext cx="8534400" cy="24765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Retrospective cohort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Identification of cohort, measurement of predictor variables, follow-up and measurement of outcomes have all occurred in the past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Much less costly than prospective cohorts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Investigator has minimal control over study design</a:t>
            </a:r>
          </a:p>
        </p:txBody>
      </p:sp>
    </p:spTree>
    <p:extLst>
      <p:ext uri="{BB962C8B-B14F-4D97-AF65-F5344CB8AC3E}">
        <p14:creationId xmlns:p14="http://schemas.microsoft.com/office/powerpoint/2010/main" val="14829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-1" y="85725"/>
            <a:ext cx="8972549" cy="733425"/>
          </a:xfrm>
        </p:spPr>
        <p:txBody>
          <a:bodyPr/>
          <a:lstStyle/>
          <a:p>
            <a:pPr algn="ctr" eaLnBrk="1" hangingPunct="1"/>
            <a:r>
              <a:rPr lang="en-US" altLang="en-US" sz="2400" b="1" dirty="0" smtClean="0"/>
              <a:t>A study type for every budget, purpose, and research question</a:t>
            </a:r>
          </a:p>
        </p:txBody>
      </p:sp>
      <p:sp>
        <p:nvSpPr>
          <p:cNvPr id="47107" name="Line 3"/>
          <p:cNvSpPr>
            <a:spLocks noChangeShapeType="1"/>
          </p:cNvSpPr>
          <p:nvPr/>
        </p:nvSpPr>
        <p:spPr bwMode="auto">
          <a:xfrm flipH="1">
            <a:off x="2514600" y="914400"/>
            <a:ext cx="2071688" cy="361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4581525" y="914400"/>
            <a:ext cx="1897063" cy="361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438274" y="1384637"/>
            <a:ext cx="1978025" cy="15696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buNone/>
            </a:pPr>
            <a:r>
              <a:rPr lang="en-US" altLang="en-US" sz="2400" u="sng" dirty="0">
                <a:latin typeface="Times New Roman" pitchFamily="18" charset="0"/>
              </a:rPr>
              <a:t>Descriptive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400" dirty="0">
                <a:latin typeface="Times New Roman" pitchFamily="18" charset="0"/>
              </a:rPr>
              <a:t>Case report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400" dirty="0">
                <a:latin typeface="Times New Roman" pitchFamily="18" charset="0"/>
              </a:rPr>
              <a:t>Case series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400" dirty="0">
                <a:latin typeface="Times New Roman" pitchFamily="18" charset="0"/>
              </a:rPr>
              <a:t>Survey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5761038" y="1369367"/>
            <a:ext cx="1600200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buNone/>
            </a:pPr>
            <a:r>
              <a:rPr lang="en-US" altLang="en-US" sz="2400" dirty="0">
                <a:latin typeface="Times New Roman" pitchFamily="18" charset="0"/>
              </a:rPr>
              <a:t>Analytic</a:t>
            </a:r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 flipH="1">
            <a:off x="4514056" y="1909465"/>
            <a:ext cx="2032000" cy="400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3846512" y="2363034"/>
            <a:ext cx="2554287" cy="156966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buNone/>
            </a:pPr>
            <a:r>
              <a:rPr lang="en-US" altLang="en-US" sz="2400" u="sng" dirty="0">
                <a:latin typeface="Times New Roman" pitchFamily="18" charset="0"/>
              </a:rPr>
              <a:t>Observational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400" dirty="0">
                <a:latin typeface="Times New Roman" pitchFamily="18" charset="0"/>
              </a:rPr>
              <a:t>Cross sectional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400" dirty="0">
                <a:latin typeface="Times New Roman" pitchFamily="18" charset="0"/>
              </a:rPr>
              <a:t>Case-control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400" dirty="0">
                <a:latin typeface="Times New Roman" pitchFamily="18" charset="0"/>
              </a:rPr>
              <a:t>Cohort studies</a:t>
            </a:r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>
            <a:off x="6536531" y="1909465"/>
            <a:ext cx="1489075" cy="400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6762749" y="2363034"/>
            <a:ext cx="2209800" cy="120032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buNone/>
            </a:pPr>
            <a:r>
              <a:rPr lang="en-US" altLang="en-US" sz="2400" u="sng" dirty="0">
                <a:latin typeface="Times New Roman" pitchFamily="18" charset="0"/>
              </a:rPr>
              <a:t>Experimental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400" dirty="0">
                <a:latin typeface="Times New Roman" pitchFamily="18" charset="0"/>
              </a:rPr>
              <a:t>Randomized </a:t>
            </a:r>
          </a:p>
          <a:p>
            <a:pPr algn="l" eaLnBrk="1" hangingPunct="1">
              <a:spcBef>
                <a:spcPts val="0"/>
              </a:spcBef>
            </a:pPr>
            <a:r>
              <a:rPr lang="en-US" altLang="en-US" sz="2400" dirty="0">
                <a:latin typeface="Times New Roman" pitchFamily="18" charset="0"/>
              </a:rPr>
              <a:t>controlled trials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40831" y="3087112"/>
            <a:ext cx="27813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buNone/>
            </a:pPr>
            <a:r>
              <a:rPr lang="en-US" altLang="en-US" sz="1600" dirty="0"/>
              <a:t>A study type of every </a:t>
            </a:r>
            <a:r>
              <a:rPr lang="en-US" altLang="en-US" sz="1600" dirty="0" smtClean="0"/>
              <a:t>budget, purpose </a:t>
            </a:r>
            <a:r>
              <a:rPr lang="en-US" altLang="en-US" sz="1600" dirty="0"/>
              <a:t>and research question</a:t>
            </a:r>
          </a:p>
        </p:txBody>
      </p:sp>
    </p:spTree>
    <p:extLst>
      <p:ext uri="{BB962C8B-B14F-4D97-AF65-F5344CB8AC3E}">
        <p14:creationId xmlns:p14="http://schemas.microsoft.com/office/powerpoint/2010/main" val="260202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699273"/>
          </a:xfrm>
        </p:spPr>
        <p:txBody>
          <a:bodyPr/>
          <a:lstStyle/>
          <a:p>
            <a:r>
              <a:rPr lang="en-US" altLang="en-US" sz="2300" dirty="0"/>
              <a:t>Attempt to establish a causal link between a predictor/risk factor and an outcome.</a:t>
            </a:r>
          </a:p>
          <a:p>
            <a:endParaRPr lang="en-US" altLang="en-US" sz="2300" dirty="0"/>
          </a:p>
          <a:p>
            <a:endParaRPr lang="en-US" altLang="en-US" sz="2300" dirty="0"/>
          </a:p>
          <a:p>
            <a:r>
              <a:rPr lang="en-US" altLang="en-US" sz="2300" dirty="0"/>
              <a:t>You are doing an analytic study if you have any of the following words in your research question:  </a:t>
            </a:r>
          </a:p>
          <a:p>
            <a:pPr lvl="1"/>
            <a:r>
              <a:rPr lang="en-US" altLang="en-US" sz="2300" i="1" dirty="0"/>
              <a:t>causes, leads to, compared with, more likely than, associated with, related to, similar to, correlated with, greater than, less than</a:t>
            </a:r>
          </a:p>
          <a:p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71700" y="1809750"/>
            <a:ext cx="1371600" cy="6096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None/>
            </a:pPr>
            <a:r>
              <a:rPr lang="en-US" altLang="en-US" b="1" dirty="0"/>
              <a:t>Predictor</a:t>
            </a:r>
          </a:p>
          <a:p>
            <a:pPr algn="ctr">
              <a:buNone/>
            </a:pPr>
            <a:r>
              <a:rPr lang="en-US" altLang="en-US" b="1" dirty="0"/>
              <a:t>(risk factor)</a:t>
            </a: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3848100" y="203835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991100" y="1809750"/>
            <a:ext cx="1295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buNone/>
            </a:pPr>
            <a:r>
              <a:rPr lang="en-US" altLang="en-US" b="1" dirty="0"/>
              <a:t>Outcome</a:t>
            </a:r>
          </a:p>
          <a:p>
            <a:pPr algn="ctr">
              <a:buNone/>
            </a:pPr>
            <a:r>
              <a:rPr lang="en-US" altLang="en-US" b="1" dirty="0"/>
              <a:t>(disease)</a:t>
            </a:r>
          </a:p>
        </p:txBody>
      </p:sp>
    </p:spTree>
    <p:extLst>
      <p:ext uri="{BB962C8B-B14F-4D97-AF65-F5344CB8AC3E}">
        <p14:creationId xmlns:p14="http://schemas.microsoft.com/office/powerpoint/2010/main" val="100740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Hierarchy of Study Types</a:t>
            </a:r>
            <a:r>
              <a:rPr lang="en-US" alt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962" y="4096673"/>
            <a:ext cx="8229600" cy="42267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800" b="1" i="1" dirty="0" smtClean="0"/>
              <a:t>Strength </a:t>
            </a:r>
            <a:r>
              <a:rPr lang="en-US" altLang="en-US" sz="1800" b="1" i="1" dirty="0"/>
              <a:t>of evidence for </a:t>
            </a:r>
            <a:r>
              <a:rPr lang="en-US" altLang="en-US" sz="1800" b="1" i="1" u="sng" dirty="0"/>
              <a:t>causality </a:t>
            </a:r>
            <a:r>
              <a:rPr lang="en-US" altLang="en-US" sz="1800" b="1" i="1" dirty="0"/>
              <a:t>between a risk factor and outcome</a:t>
            </a:r>
          </a:p>
          <a:p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 flipH="1">
            <a:off x="3148012" y="885825"/>
            <a:ext cx="1428750" cy="466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4538664" y="885825"/>
            <a:ext cx="1404936" cy="466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295400" y="1457950"/>
            <a:ext cx="1978025" cy="1446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buNone/>
            </a:pPr>
            <a:r>
              <a:rPr lang="en-US" altLang="en-US" sz="2200" u="sng" dirty="0">
                <a:latin typeface="Times New Roman" pitchFamily="18" charset="0"/>
              </a:rPr>
              <a:t>Descriptive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200" dirty="0">
                <a:latin typeface="Times New Roman" pitchFamily="18" charset="0"/>
              </a:rPr>
              <a:t>Case report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200" dirty="0">
                <a:latin typeface="Times New Roman" pitchFamily="18" charset="0"/>
              </a:rPr>
              <a:t>Case series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200" dirty="0">
                <a:latin typeface="Times New Roman" pitchFamily="18" charset="0"/>
              </a:rPr>
              <a:t>Survey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656263" y="1457950"/>
            <a:ext cx="1600200" cy="4308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buNone/>
            </a:pPr>
            <a:r>
              <a:rPr lang="en-US" altLang="en-US" sz="2200" dirty="0">
                <a:latin typeface="Times New Roman" pitchFamily="18" charset="0"/>
              </a:rPr>
              <a:t>Analytic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5029200" y="1962150"/>
            <a:ext cx="1330326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564730" y="2631073"/>
            <a:ext cx="2554287" cy="1446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ts val="0"/>
              </a:spcBef>
              <a:buNone/>
            </a:pPr>
            <a:r>
              <a:rPr lang="en-US" altLang="en-US" sz="2200" u="sng" dirty="0">
                <a:latin typeface="Times New Roman" pitchFamily="18" charset="0"/>
              </a:rPr>
              <a:t>Observational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200" dirty="0">
                <a:latin typeface="Times New Roman" pitchFamily="18" charset="0"/>
              </a:rPr>
              <a:t>Cross sectional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200" dirty="0">
                <a:latin typeface="Times New Roman" pitchFamily="18" charset="0"/>
              </a:rPr>
              <a:t>Case-control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200" dirty="0">
                <a:latin typeface="Times New Roman" pitchFamily="18" charset="0"/>
              </a:rPr>
              <a:t>Cohort studies</a:t>
            </a: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6359526" y="1962150"/>
            <a:ext cx="13922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608763" y="2631073"/>
            <a:ext cx="2209800" cy="110799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ts val="0"/>
              </a:spcBef>
              <a:buNone/>
            </a:pPr>
            <a:r>
              <a:rPr lang="en-US" altLang="en-US" sz="2200" u="sng" dirty="0">
                <a:latin typeface="Times New Roman" pitchFamily="18" charset="0"/>
              </a:rPr>
              <a:t>Experimental</a:t>
            </a:r>
          </a:p>
          <a:p>
            <a:pPr algn="l" eaLnBrk="1" hangingPunct="1">
              <a:spcBef>
                <a:spcPts val="0"/>
              </a:spcBef>
              <a:buFontTx/>
              <a:buChar char="•"/>
            </a:pPr>
            <a:r>
              <a:rPr lang="en-US" altLang="en-US" sz="2200" dirty="0">
                <a:latin typeface="Times New Roman" pitchFamily="18" charset="0"/>
              </a:rPr>
              <a:t>Randomized </a:t>
            </a:r>
          </a:p>
          <a:p>
            <a:pPr algn="l" eaLnBrk="1" hangingPunct="1">
              <a:spcBef>
                <a:spcPts val="0"/>
              </a:spcBef>
            </a:pPr>
            <a:r>
              <a:rPr lang="en-US" altLang="en-US" sz="2200" dirty="0">
                <a:latin typeface="Times New Roman" pitchFamily="18" charset="0"/>
              </a:rPr>
              <a:t>controlled trials</a:t>
            </a:r>
          </a:p>
        </p:txBody>
      </p:sp>
    </p:spTree>
    <p:extLst>
      <p:ext uri="{BB962C8B-B14F-4D97-AF65-F5344CB8AC3E}">
        <p14:creationId xmlns:p14="http://schemas.microsoft.com/office/powerpoint/2010/main" val="304558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Key elements of study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447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en-US" dirty="0"/>
              <a:t>Timing of the </a:t>
            </a:r>
            <a:r>
              <a:rPr lang="en-US" altLang="en-US" dirty="0" smtClean="0"/>
              <a:t>study</a:t>
            </a:r>
          </a:p>
          <a:p>
            <a:pPr lvl="1" indent="-342900"/>
            <a:r>
              <a:rPr lang="en-US" altLang="en-US" dirty="0" smtClean="0"/>
              <a:t>Prospective</a:t>
            </a:r>
          </a:p>
          <a:p>
            <a:pPr lvl="1" indent="-342900"/>
            <a:r>
              <a:rPr lang="en-US" altLang="en-US" dirty="0" smtClean="0"/>
              <a:t>Historical</a:t>
            </a:r>
            <a:endParaRPr lang="en-US" altLang="en-US" dirty="0"/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Timing </a:t>
            </a:r>
            <a:r>
              <a:rPr lang="en-US" altLang="en-US" dirty="0"/>
              <a:t>of variable occurrence </a:t>
            </a:r>
            <a:r>
              <a:rPr lang="en-US" altLang="en-US" dirty="0" smtClean="0"/>
              <a:t>&amp; measurement</a:t>
            </a:r>
          </a:p>
          <a:p>
            <a:pPr lvl="1" indent="-342900"/>
            <a:r>
              <a:rPr lang="en-US" altLang="en-US" dirty="0" smtClean="0"/>
              <a:t>When are predictors and outcomes measured?</a:t>
            </a:r>
            <a:endParaRPr lang="en-US" alt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dirty="0"/>
              <a:t>How the subjects will be </a:t>
            </a:r>
            <a:r>
              <a:rPr lang="en-US" altLang="en-US" dirty="0" smtClean="0"/>
              <a:t>sample</a:t>
            </a:r>
            <a:endParaRPr lang="en-US" alt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9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Research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 algn="ctr">
              <a:buNone/>
            </a:pPr>
            <a:endParaRPr lang="en-US" altLang="en-US" sz="200" dirty="0" smtClean="0"/>
          </a:p>
          <a:p>
            <a:pPr marL="0" indent="0" algn="ctr">
              <a:buNone/>
            </a:pPr>
            <a:endParaRPr lang="en-US" altLang="en-US" sz="200" dirty="0"/>
          </a:p>
          <a:p>
            <a:pPr marL="0" indent="0" algn="ctr">
              <a:buNone/>
            </a:pPr>
            <a:r>
              <a:rPr lang="en-US" altLang="en-US" sz="4000" dirty="0" smtClean="0"/>
              <a:t>Among </a:t>
            </a:r>
            <a:r>
              <a:rPr lang="en-US" altLang="en-US" sz="4000" dirty="0"/>
              <a:t>patients seen in General Medicine Clinic, who is at risk for </a:t>
            </a:r>
            <a:r>
              <a:rPr lang="en-US" altLang="en-US" sz="4000" dirty="0" smtClean="0"/>
              <a:t>heart failure? </a:t>
            </a:r>
            <a:endParaRPr lang="en-US" alt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57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Great idea, but how do you get started</a:t>
            </a:r>
            <a:r>
              <a:rPr lang="en-US" altLang="en-US" sz="3200" dirty="0" smtClean="0"/>
              <a:t>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394472"/>
          </a:xfrm>
        </p:spPr>
        <p:txBody>
          <a:bodyPr/>
          <a:lstStyle/>
          <a:p>
            <a:r>
              <a:rPr lang="en-US" altLang="en-US" dirty="0"/>
              <a:t>Observations in clinical </a:t>
            </a:r>
            <a:r>
              <a:rPr lang="en-US" altLang="en-US" dirty="0" smtClean="0"/>
              <a:t>practice</a:t>
            </a:r>
          </a:p>
          <a:p>
            <a:pPr lvl="1"/>
            <a:r>
              <a:rPr lang="en-US" altLang="en-US" dirty="0" smtClean="0"/>
              <a:t>Describing cases of heart failure in clinic</a:t>
            </a:r>
          </a:p>
          <a:p>
            <a:pPr lvl="2"/>
            <a:r>
              <a:rPr lang="en-US" altLang="en-US" dirty="0" smtClean="0"/>
              <a:t>Case report or Case series</a:t>
            </a:r>
          </a:p>
          <a:p>
            <a:pPr lvl="1"/>
            <a:r>
              <a:rPr lang="en-US" altLang="en-US" dirty="0" smtClean="0"/>
              <a:t>Describe characteristics of all heart failure patients (e.g. average age)</a:t>
            </a:r>
            <a:endParaRPr lang="en-US" altLang="en-US" dirty="0"/>
          </a:p>
          <a:p>
            <a:r>
              <a:rPr lang="en-US" altLang="en-US" dirty="0"/>
              <a:t>Moving from descriptive to analytic </a:t>
            </a:r>
            <a:r>
              <a:rPr lang="en-US" altLang="en-US" dirty="0" smtClean="0"/>
              <a:t>studies</a:t>
            </a:r>
          </a:p>
          <a:p>
            <a:pPr lvl="1"/>
            <a:r>
              <a:rPr lang="en-US" altLang="en-US" dirty="0" smtClean="0"/>
              <a:t>What are the risk factors associated with developing  heart failure?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82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 of association</a:t>
            </a:r>
            <a:endParaRPr lang="en-US" dirty="0"/>
          </a:p>
        </p:txBody>
      </p:sp>
      <p:graphicFrame>
        <p:nvGraphicFramePr>
          <p:cNvPr id="4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071002"/>
              </p:ext>
            </p:extLst>
          </p:nvPr>
        </p:nvGraphicFramePr>
        <p:xfrm>
          <a:off x="228600" y="895350"/>
          <a:ext cx="6248400" cy="3218606"/>
        </p:xfrm>
        <a:graphic>
          <a:graphicData uri="http://schemas.openxmlformats.org/drawingml/2006/table">
            <a:tbl>
              <a:tblPr/>
              <a:tblGrid>
                <a:gridCol w="1405890"/>
                <a:gridCol w="854274"/>
                <a:gridCol w="1994932"/>
                <a:gridCol w="1993304"/>
              </a:tblGrid>
              <a:tr h="4023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Disease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3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No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162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Risk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Factor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Yes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</a:rPr>
                        <a:t>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Verdana" pitchFamily="34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16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No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971550"/>
            <a:ext cx="2146300" cy="218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Line 35"/>
          <p:cNvSpPr>
            <a:spLocks noChangeShapeType="1"/>
          </p:cNvSpPr>
          <p:nvPr/>
        </p:nvSpPr>
        <p:spPr bwMode="auto">
          <a:xfrm>
            <a:off x="7131050" y="2419350"/>
            <a:ext cx="144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37"/>
          <p:cNvSpPr>
            <a:spLocks noChangeShapeType="1"/>
          </p:cNvSpPr>
          <p:nvPr/>
        </p:nvSpPr>
        <p:spPr bwMode="auto">
          <a:xfrm>
            <a:off x="7435850" y="2062956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37"/>
          <p:cNvSpPr>
            <a:spLocks noChangeShapeType="1"/>
          </p:cNvSpPr>
          <p:nvPr/>
        </p:nvSpPr>
        <p:spPr bwMode="auto">
          <a:xfrm>
            <a:off x="7435850" y="272415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0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PowerPt_OLL_templat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PowerPt_OLL_template</Template>
  <TotalTime>240</TotalTime>
  <Words>1177</Words>
  <Application>Microsoft Office PowerPoint</Application>
  <PresentationFormat>On-screen Show (16:9)</PresentationFormat>
  <Paragraphs>284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PowerPt_OLL_template</vt:lpstr>
      <vt:lpstr>Observational  Study Designs</vt:lpstr>
      <vt:lpstr>Objectives</vt:lpstr>
      <vt:lpstr>Descriptive vs. Analytic</vt:lpstr>
      <vt:lpstr>Analytic Studies</vt:lpstr>
      <vt:lpstr>Hierarchy of Study Types?</vt:lpstr>
      <vt:lpstr>Key elements of study design</vt:lpstr>
      <vt:lpstr>Research Question</vt:lpstr>
      <vt:lpstr>Great idea, but how do you get started…</vt:lpstr>
      <vt:lpstr>Measures of association</vt:lpstr>
      <vt:lpstr>Study Design #1</vt:lpstr>
      <vt:lpstr>Cross-sectional study: structure</vt:lpstr>
      <vt:lpstr>Cross-sectional Study:  Pluses</vt:lpstr>
      <vt:lpstr>Cross-sectional study:  minuses</vt:lpstr>
      <vt:lpstr>Cross-sectional study:  minuses</vt:lpstr>
      <vt:lpstr>What if you are interested in the rare outcome?</vt:lpstr>
      <vt:lpstr>Study Design #2</vt:lpstr>
      <vt:lpstr>Case control studies</vt:lpstr>
      <vt:lpstr>Case-control study structure</vt:lpstr>
      <vt:lpstr>Case control studies</vt:lpstr>
      <vt:lpstr>Measures of association</vt:lpstr>
      <vt:lpstr>Case-control Study:  pluses</vt:lpstr>
      <vt:lpstr>Case-control study-minuses</vt:lpstr>
      <vt:lpstr>Case-control study--minuses</vt:lpstr>
      <vt:lpstr>Case-control  - “the house red wine”</vt:lpstr>
      <vt:lpstr>Where are we?</vt:lpstr>
      <vt:lpstr>Study design #3</vt:lpstr>
      <vt:lpstr>Elements of a cohort study</vt:lpstr>
      <vt:lpstr>PowerPoint Presentation</vt:lpstr>
      <vt:lpstr>Incidence of heart failure before age 50 in black and white adults</vt:lpstr>
      <vt:lpstr>Hypertension early in life is a risk factor for heart failure before age 50 among blacks</vt:lpstr>
      <vt:lpstr>Strengths of cohort studies</vt:lpstr>
      <vt:lpstr>Weaknesses of cohort studies</vt:lpstr>
      <vt:lpstr>Other types of cohort studies</vt:lpstr>
      <vt:lpstr>A study type for every budget, purpose, and research question</vt:lpstr>
    </vt:vector>
  </TitlesOfParts>
  <Company>Office 2010 - ISU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Bibbins-Domingo, Kirsten</cp:lastModifiedBy>
  <cp:revision>36</cp:revision>
  <dcterms:created xsi:type="dcterms:W3CDTF">2014-04-17T16:28:51Z</dcterms:created>
  <dcterms:modified xsi:type="dcterms:W3CDTF">2015-08-10T03:26:49Z</dcterms:modified>
</cp:coreProperties>
</file>