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embeddings/oleObject1.bin" ContentType="application/vnd.openxmlformats-officedocument.oleObject"/>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handoutMasterIdLst>
    <p:handoutMasterId r:id="rId38"/>
  </p:handoutMasterIdLst>
  <p:sldIdLst>
    <p:sldId id="256" r:id="rId2"/>
    <p:sldId id="304" r:id="rId3"/>
    <p:sldId id="393" r:id="rId4"/>
    <p:sldId id="394" r:id="rId5"/>
    <p:sldId id="319" r:id="rId6"/>
    <p:sldId id="344" r:id="rId7"/>
    <p:sldId id="285" r:id="rId8"/>
    <p:sldId id="270" r:id="rId9"/>
    <p:sldId id="316" r:id="rId10"/>
    <p:sldId id="301" r:id="rId11"/>
    <p:sldId id="314" r:id="rId12"/>
    <p:sldId id="303" r:id="rId13"/>
    <p:sldId id="260" r:id="rId14"/>
    <p:sldId id="267" r:id="rId15"/>
    <p:sldId id="403" r:id="rId16"/>
    <p:sldId id="287" r:id="rId17"/>
    <p:sldId id="345" r:id="rId18"/>
    <p:sldId id="401" r:id="rId19"/>
    <p:sldId id="400" r:id="rId20"/>
    <p:sldId id="398" r:id="rId21"/>
    <p:sldId id="271" r:id="rId22"/>
    <p:sldId id="289" r:id="rId23"/>
    <p:sldId id="274" r:id="rId24"/>
    <p:sldId id="362" r:id="rId25"/>
    <p:sldId id="367" r:id="rId26"/>
    <p:sldId id="402" r:id="rId27"/>
    <p:sldId id="370" r:id="rId28"/>
    <p:sldId id="404" r:id="rId29"/>
    <p:sldId id="372" r:id="rId30"/>
    <p:sldId id="310" r:id="rId31"/>
    <p:sldId id="311" r:id="rId32"/>
    <p:sldId id="405" r:id="rId33"/>
    <p:sldId id="406" r:id="rId34"/>
    <p:sldId id="361" r:id="rId35"/>
    <p:sldId id="388" r:id="rId36"/>
  </p:sldIdLst>
  <p:sldSz cx="9144000" cy="6858000" type="screen4x3"/>
  <p:notesSz cx="7023100" cy="9309100"/>
  <p:defaultTextStyle>
    <a:defPPr>
      <a:defRPr lang="en-US"/>
    </a:defPPr>
    <a:lvl1pPr algn="l" rtl="0" fontAlgn="base">
      <a:spcBef>
        <a:spcPct val="0"/>
      </a:spcBef>
      <a:spcAft>
        <a:spcPct val="0"/>
      </a:spcAft>
      <a:defRPr sz="2400" kern="1200">
        <a:solidFill>
          <a:schemeClr val="tx1"/>
        </a:solidFill>
        <a:latin typeface="Times" charset="0"/>
        <a:ea typeface="MS PGothic" pitchFamily="34" charset="-128"/>
        <a:cs typeface="+mn-cs"/>
      </a:defRPr>
    </a:lvl1pPr>
    <a:lvl2pPr marL="457200" algn="l" rtl="0" fontAlgn="base">
      <a:spcBef>
        <a:spcPct val="0"/>
      </a:spcBef>
      <a:spcAft>
        <a:spcPct val="0"/>
      </a:spcAft>
      <a:defRPr sz="2400" kern="1200">
        <a:solidFill>
          <a:schemeClr val="tx1"/>
        </a:solidFill>
        <a:latin typeface="Times" charset="0"/>
        <a:ea typeface="MS PGothic" pitchFamily="34" charset="-128"/>
        <a:cs typeface="+mn-cs"/>
      </a:defRPr>
    </a:lvl2pPr>
    <a:lvl3pPr marL="914400" algn="l" rtl="0" fontAlgn="base">
      <a:spcBef>
        <a:spcPct val="0"/>
      </a:spcBef>
      <a:spcAft>
        <a:spcPct val="0"/>
      </a:spcAft>
      <a:defRPr sz="2400" kern="1200">
        <a:solidFill>
          <a:schemeClr val="tx1"/>
        </a:solidFill>
        <a:latin typeface="Times" charset="0"/>
        <a:ea typeface="MS PGothic" pitchFamily="34" charset="-128"/>
        <a:cs typeface="+mn-cs"/>
      </a:defRPr>
    </a:lvl3pPr>
    <a:lvl4pPr marL="1371600" algn="l" rtl="0" fontAlgn="base">
      <a:spcBef>
        <a:spcPct val="0"/>
      </a:spcBef>
      <a:spcAft>
        <a:spcPct val="0"/>
      </a:spcAft>
      <a:defRPr sz="2400" kern="1200">
        <a:solidFill>
          <a:schemeClr val="tx1"/>
        </a:solidFill>
        <a:latin typeface="Times" charset="0"/>
        <a:ea typeface="MS PGothic" pitchFamily="34" charset="-128"/>
        <a:cs typeface="+mn-cs"/>
      </a:defRPr>
    </a:lvl4pPr>
    <a:lvl5pPr marL="1828800" algn="l" rtl="0" fontAlgn="base">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FF"/>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01" autoAdjust="0"/>
  </p:normalViewPr>
  <p:slideViewPr>
    <p:cSldViewPr>
      <p:cViewPr>
        <p:scale>
          <a:sx n="80" d="100"/>
          <a:sy n="80" d="100"/>
        </p:scale>
        <p:origin x="-1632"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904"/>
    </p:cViewPr>
  </p:sorterViewPr>
  <p:notesViewPr>
    <p:cSldViewPr>
      <p:cViewPr varScale="1">
        <p:scale>
          <a:sx n="58" d="100"/>
          <a:sy n="58" d="100"/>
        </p:scale>
        <p:origin x="-1770"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B75D6750-E742-4E89-A27D-6A96C1887CB4}" type="slidenum">
              <a:rPr lang="en-US"/>
              <a:pPr/>
              <a:t>‹#›</a:t>
            </a:fld>
            <a:endParaRPr lang="en-US"/>
          </a:p>
        </p:txBody>
      </p:sp>
    </p:spTree>
    <p:extLst>
      <p:ext uri="{BB962C8B-B14F-4D97-AF65-F5344CB8AC3E}">
        <p14:creationId xmlns:p14="http://schemas.microsoft.com/office/powerpoint/2010/main" val="1745080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39" name="Rectangle 3"/>
          <p:cNvSpPr>
            <a:spLocks noGrp="1" noChangeArrowheads="1"/>
          </p:cNvSpPr>
          <p:nvPr>
            <p:ph type="dt"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935038" y="4422775"/>
            <a:ext cx="5153025" cy="4189413"/>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1142" name="Rectangle 6"/>
          <p:cNvSpPr>
            <a:spLocks noGrp="1" noChangeArrowheads="1"/>
          </p:cNvSpPr>
          <p:nvPr>
            <p:ph type="ftr" sz="quarter" idx="4"/>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43" name="Rectangle 7"/>
          <p:cNvSpPr>
            <a:spLocks noGrp="1" noChangeArrowheads="1"/>
          </p:cNvSpPr>
          <p:nvPr>
            <p:ph type="sldNum" sz="quarter" idx="5"/>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4EE88468-BF54-40E6-B0D8-96E9E910ED9C}" type="slidenum">
              <a:rPr lang="en-US"/>
              <a:pPr/>
              <a:t>‹#›</a:t>
            </a:fld>
            <a:endParaRPr lang="en-US"/>
          </a:p>
        </p:txBody>
      </p:sp>
    </p:spTree>
    <p:extLst>
      <p:ext uri="{BB962C8B-B14F-4D97-AF65-F5344CB8AC3E}">
        <p14:creationId xmlns:p14="http://schemas.microsoft.com/office/powerpoint/2010/main" val="2589051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6"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71F4F9E-BB5B-4F5E-9C7F-C0B7B1F350E1}" type="slidenum">
              <a:rPr lang="en-US" sz="1200">
                <a:latin typeface="Times New Roman" pitchFamily="18" charset="0"/>
              </a:rPr>
              <a:pPr/>
              <a:t>1</a:t>
            </a:fld>
            <a:endParaRPr lang="en-US" sz="1200">
              <a:latin typeface="Times New Roman" pitchFamily="18"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dirty="0" smtClean="0">
              <a:latin typeface="Time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86F1BAB-9E3C-4A90-A179-4835A5050964}" type="slidenum">
              <a:rPr lang="en-US" sz="1200">
                <a:latin typeface="Times New Roman" pitchFamily="18" charset="0"/>
              </a:rPr>
              <a:pPr/>
              <a:t>11</a:t>
            </a:fld>
            <a:endParaRPr lang="en-US" sz="1200">
              <a:latin typeface="Times New Roman" pitchFamily="18"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Expert opinion is valid (Lanido if not Ronelle, Catanzaro.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46EAF4F-3EDB-457B-8C63-1D14DCBC1E40}" type="slidenum">
              <a:rPr lang="en-US" sz="1200">
                <a:latin typeface="Times New Roman" pitchFamily="18" charset="0"/>
              </a:rPr>
              <a:pPr/>
              <a:t>12</a:t>
            </a:fld>
            <a:endParaRPr lang="en-US" sz="1200">
              <a:latin typeface="Times New Roman" pitchFamily="18"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17B68DF9-3F84-4C45-B51D-DBB1324C4E04}" type="slidenum">
              <a:rPr lang="en-US" sz="1200">
                <a:latin typeface="Times New Roman" pitchFamily="18" charset="0"/>
              </a:rPr>
              <a:pPr/>
              <a:t>13</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Multiple papers, if published, more credible (Increase your CV)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A11FEC2-9C73-4E41-80AD-2D2EBD4D75EC}" type="slidenum">
              <a:rPr lang="en-US" sz="1200">
                <a:latin typeface="Times New Roman" pitchFamily="18" charset="0"/>
              </a:rPr>
              <a:pPr/>
              <a:t>14</a:t>
            </a:fld>
            <a:endParaRPr lang="en-US" sz="1200">
              <a:latin typeface="Times New Roman" pitchFamily="18"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Tree adapted to be used for further analysis.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9C14040-D6E1-4767-A2D8-566DF4F83B55}" type="slidenum">
              <a:rPr lang="en-US" sz="1200">
                <a:latin typeface="Times New Roman" pitchFamily="18" charset="0"/>
              </a:rPr>
              <a:pPr/>
              <a:t>15</a:t>
            </a:fld>
            <a:endParaRPr lang="en-US" sz="1200">
              <a:latin typeface="Times New Roman" pitchFamily="18" charset="0"/>
            </a:endParaRPr>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b="1" u="sng" smtClean="0">
                <a:latin typeface="Times" charset="0"/>
              </a:rPr>
              <a:t>SLIDE 76---8:  Using PubMed</a:t>
            </a:r>
          </a:p>
          <a:p>
            <a:pPr eaLnBrk="1" hangingPunct="1"/>
            <a:r>
              <a:rPr lang="fr-FR" b="1" smtClean="0">
                <a:latin typeface="Times" charset="0"/>
              </a:rPr>
              <a:t>[[[Note to Brian: In 2008, </a:t>
            </a:r>
            <a:r>
              <a:rPr lang="fr-FR" altLang="en-US" b="1" smtClean="0">
                <a:latin typeface="Times" charset="0"/>
              </a:rPr>
              <a:t>‘</a:t>
            </a:r>
            <a:r>
              <a:rPr lang="fr-FR" b="1" smtClean="0">
                <a:latin typeface="Times" charset="0"/>
              </a:rPr>
              <a:t>C.  Live Demonstration (time permitting)</a:t>
            </a:r>
            <a:r>
              <a:rPr lang="fr-FR" altLang="en-US" b="1" smtClean="0">
                <a:latin typeface="Times" charset="0"/>
              </a:rPr>
              <a:t>’</a:t>
            </a:r>
            <a:r>
              <a:rPr lang="fr-FR" b="1" smtClean="0">
                <a:latin typeface="Times" charset="0"/>
              </a:rPr>
              <a:t> removed]]]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4F94D15-17D8-4C5C-B9DA-EFCA719F7670}" type="slidenum">
              <a:rPr lang="en-US" sz="1200">
                <a:latin typeface="Times New Roman" pitchFamily="18" charset="0"/>
              </a:rPr>
              <a:pPr/>
              <a:t>16</a:t>
            </a:fld>
            <a:endParaRPr lang="en-US" sz="1200">
              <a:latin typeface="Times New Roman" pitchFamily="18"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59718D4-EB56-475E-9FDB-C47F0A4C0842}" type="slidenum">
              <a:rPr lang="en-US" sz="1200">
                <a:latin typeface="Times New Roman" pitchFamily="18" charset="0"/>
              </a:rPr>
              <a:pPr/>
              <a:t>17</a:t>
            </a:fld>
            <a:endParaRPr lang="en-US" sz="1200">
              <a:latin typeface="Times New Roman" pitchFamily="18" charset="0"/>
            </a:endParaRP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38---4: Cost Inputs</a:t>
            </a:r>
            <a:endParaRPr lang="en-US" b="1" smtClean="0">
              <a:latin typeface="Times" charset="0"/>
            </a:endParaRPr>
          </a:p>
          <a:p>
            <a:pPr eaLnBrk="1" hangingPunct="1"/>
            <a:r>
              <a:rPr lang="en-US" b="1" smtClean="0">
                <a:latin typeface="Times" charset="0"/>
              </a:rPr>
              <a:t>COSTS ARE TYPICALLY THE LEAST FAMILIAR COMPONENT FOR C.E.A. ANALYSTS TRAINED IN MEDICINE.</a:t>
            </a:r>
          </a:p>
          <a:p>
            <a:pPr eaLnBrk="1" hangingPunct="1"/>
            <a:r>
              <a:rPr lang="en-US" b="1" smtClean="0">
                <a:latin typeface="Times" charset="0"/>
              </a:rPr>
              <a:t>HOWEVER, THERE IS AN ABUNDANCE OF DATA AVAILABLE . . . IN FACT, MORE DATA THAN IN MOST FIELDS SUBJECTED TO ECONOMIC ANALYSIS.</a:t>
            </a:r>
          </a:p>
          <a:p>
            <a:pPr eaLnBrk="1" hangingPunct="1"/>
            <a:r>
              <a:rPr lang="en-US" b="1" smtClean="0">
                <a:latin typeface="Times" charset="0"/>
              </a:rPr>
              <a:t>&lt;&lt;IN A PREVIOUS INCARNATION, I STUDIED MEDIEVAL WHEAT MARKETS.   THESE ARE INHERENTLY MORE INTERESTING THAN MEDICINE, OF COURSE, BUT THEY HAD PROBLEMS OF THEIR OWN.   IN THAT CASE, DATA, WHEN AVAILABLE, SUFFERED FROM THE DIFFICULTY THAT THE CONCEPTION OF WHAT WAS A </a:t>
            </a:r>
            <a:r>
              <a:rPr lang="ja-JP" altLang="en-US" b="1" smtClean="0">
                <a:latin typeface="Times" charset="0"/>
              </a:rPr>
              <a:t>“</a:t>
            </a:r>
            <a:r>
              <a:rPr lang="en-US" altLang="ja-JP" b="1" smtClean="0">
                <a:latin typeface="Times" charset="0"/>
              </a:rPr>
              <a:t>POUND</a:t>
            </a:r>
            <a:r>
              <a:rPr lang="ja-JP" altLang="en-US" b="1" smtClean="0">
                <a:latin typeface="Times" charset="0"/>
              </a:rPr>
              <a:t>”</a:t>
            </a:r>
            <a:r>
              <a:rPr lang="en-US" altLang="ja-JP" b="1" smtClean="0">
                <a:latin typeface="Times" charset="0"/>
              </a:rPr>
              <a:t> OR AN </a:t>
            </a:r>
            <a:r>
              <a:rPr lang="ja-JP" altLang="en-US" b="1" smtClean="0">
                <a:latin typeface="Times" charset="0"/>
              </a:rPr>
              <a:t>“</a:t>
            </a:r>
            <a:r>
              <a:rPr lang="en-US" altLang="ja-JP" b="1" smtClean="0">
                <a:latin typeface="Times" charset="0"/>
              </a:rPr>
              <a:t>ACRE</a:t>
            </a:r>
            <a:r>
              <a:rPr lang="ja-JP" altLang="en-US" b="1" smtClean="0">
                <a:latin typeface="Times" charset="0"/>
              </a:rPr>
              <a:t>”</a:t>
            </a:r>
            <a:r>
              <a:rPr lang="en-US" altLang="ja-JP" b="1" smtClean="0">
                <a:latin typeface="Times" charset="0"/>
              </a:rPr>
              <a:t> TENDED TO VARY FROM CASTLE TO CASTLE, AND IN ANY EVENT WAS RECORDED IN LATIN.</a:t>
            </a:r>
          </a:p>
          <a:p>
            <a:pPr eaLnBrk="1" hangingPunct="1"/>
            <a:r>
              <a:rPr lang="en-US" b="1" smtClean="0">
                <a:latin typeface="Times" charset="0"/>
              </a:rPr>
              <a:t>SO, WHEN YOU ARE FRUSTRATED BY MINOR UNCERTAINTIES OF THE </a:t>
            </a:r>
            <a:r>
              <a:rPr lang="ja-JP" altLang="en-US" b="1" smtClean="0">
                <a:latin typeface="Times" charset="0"/>
              </a:rPr>
              <a:t>“</a:t>
            </a:r>
            <a:r>
              <a:rPr lang="en-US" altLang="ja-JP" b="1" smtClean="0">
                <a:latin typeface="Times" charset="0"/>
              </a:rPr>
              <a:t>WHICH TYPE OF X-RAY FILM IS LIKELY MOST OFTEN USED</a:t>
            </a:r>
            <a:r>
              <a:rPr lang="ja-JP" altLang="en-US" b="1" smtClean="0">
                <a:latin typeface="Times" charset="0"/>
              </a:rPr>
              <a:t>”</a:t>
            </a:r>
            <a:r>
              <a:rPr lang="en-US" altLang="ja-JP" b="1" smtClean="0">
                <a:latin typeface="Times" charset="0"/>
              </a:rPr>
              <a:t> VARIETY, YOU SHOULD CALM YOURSELF WITH THE REFLECTION THAT WHICHEVER SOURCE YOU CHOOSE TO RELY UPON, IT IS LIKELY TO BE AVAILABLE IN ENGLISH.&gt;&gt;</a:t>
            </a:r>
          </a:p>
          <a:p>
            <a:pPr eaLnBrk="1" hangingPunct="1"/>
            <a:endParaRPr lang="en-US" b="1" smtClean="0">
              <a:latin typeface="Times" charset="0"/>
            </a:endParaRPr>
          </a:p>
          <a:p>
            <a:pPr eaLnBrk="1" hangingPunct="1"/>
            <a:r>
              <a:rPr lang="en-US" b="1" smtClean="0">
                <a:latin typeface="Times" charset="0"/>
              </a:rPr>
              <a:t>We will be looking today at—Direct Costs—Fixed vs. Variable Costs—and Time Costs.  We</a:t>
            </a:r>
            <a:r>
              <a:rPr lang="ja-JP" altLang="en-US" b="1" smtClean="0">
                <a:latin typeface="Times" charset="0"/>
              </a:rPr>
              <a:t>’</a:t>
            </a:r>
            <a:r>
              <a:rPr lang="en-US" altLang="ja-JP" b="1" smtClean="0">
                <a:latin typeface="Times" charset="0"/>
              </a:rPr>
              <a:t>ll also look briefly at the Current Recommendations from the </a:t>
            </a:r>
            <a:r>
              <a:rPr lang="en-US" altLang="ja-JP" b="1" u="sng" smtClean="0">
                <a:latin typeface="Times" charset="0"/>
              </a:rPr>
              <a:t>U. S. PANEL ON COST-EFFECTIVENESS IN HEALTH &amp; MEDICINE</a:t>
            </a:r>
            <a:endParaRPr lang="en-US" b="1" u="sng" smtClean="0">
              <a:latin typeface="Time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C9998DB-8AA8-44EF-9F6D-3A62CF9F896B}" type="slidenum">
              <a:rPr lang="en-US" sz="1200">
                <a:latin typeface="Times New Roman" pitchFamily="18" charset="0"/>
              </a:rPr>
              <a:pPr/>
              <a:t>21</a:t>
            </a:fld>
            <a:endParaRPr lang="en-US" sz="1200">
              <a:latin typeface="Times New Roman" pitchFamily="18" charset="0"/>
            </a:endParaRP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39---4-A:  Direct Costs</a:t>
            </a:r>
          </a:p>
          <a:p>
            <a:pPr eaLnBrk="1" hangingPunct="1"/>
            <a:r>
              <a:rPr lang="en-US" b="1" smtClean="0">
                <a:latin typeface="Times" charset="0"/>
              </a:rPr>
              <a:t>4-A--Three methods typically used to generate the direct costs used in a CEA study: Published Estimates-- Resources Used times Cost per unit used--and Cost Data Bases.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29E8434-7193-44BA-8FF8-9525FE6D6177}" type="slidenum">
              <a:rPr lang="en-US" sz="1200">
                <a:latin typeface="Times New Roman" pitchFamily="18" charset="0"/>
              </a:rPr>
              <a:pPr/>
              <a:t>22</a:t>
            </a:fld>
            <a:endParaRPr lang="en-US" sz="1200">
              <a:latin typeface="Times New Roman" pitchFamily="18" charset="0"/>
            </a:endParaRPr>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46---4-A-2-b:  Unit Costs</a:t>
            </a:r>
          </a:p>
          <a:p>
            <a:pPr eaLnBrk="1" hangingPunct="1"/>
            <a:r>
              <a:rPr lang="fr-FR" b="1" smtClean="0">
                <a:latin typeface="Times" charset="0"/>
              </a:rPr>
              <a:t>We</a:t>
            </a:r>
            <a:r>
              <a:rPr lang="fr-FR" altLang="en-US" b="1" smtClean="0">
                <a:latin typeface="Times" charset="0"/>
              </a:rPr>
              <a:t>’</a:t>
            </a:r>
            <a:r>
              <a:rPr lang="fr-FR" b="1" smtClean="0">
                <a:latin typeface="Times" charset="0"/>
              </a:rPr>
              <a:t>ll look now at four sources for unit costs:  reimbursements, billed charges, cost accounting systems, and price references.</a:t>
            </a:r>
          </a:p>
          <a:p>
            <a:pPr eaLnBrk="1" hangingPunct="1"/>
            <a:endParaRPr lang="fr-FR" b="1" u="sng" smtClean="0">
              <a:latin typeface="Time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E1080E1-48F2-4F8A-994F-52E2EDDF7C09}" type="slidenum">
              <a:rPr lang="en-US" sz="1200">
                <a:latin typeface="Times New Roman" pitchFamily="18" charset="0"/>
              </a:rPr>
              <a:pPr/>
              <a:t>23</a:t>
            </a:fld>
            <a:endParaRPr lang="en-US" sz="1200">
              <a:latin typeface="Times New Roman" pitchFamily="18" charset="0"/>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47---4-A-2-b-i:  Reimbursements</a:t>
            </a:r>
          </a:p>
          <a:p>
            <a:pPr eaLnBrk="1" hangingPunct="1"/>
            <a:r>
              <a:rPr lang="en-US" b="1" smtClean="0">
                <a:latin typeface="Times" charset="0"/>
              </a:rPr>
              <a:t>a—Reimbursements are an acceptable source of unit costs, especially when the reimbursement are based on negotiated rates.  This preference for a negotiated rate is based on the assumption that in a negotiation, you</a:t>
            </a:r>
            <a:r>
              <a:rPr lang="ja-JP" altLang="en-US" b="1" smtClean="0">
                <a:latin typeface="Times" charset="0"/>
              </a:rPr>
              <a:t>’</a:t>
            </a:r>
            <a:r>
              <a:rPr lang="en-US" altLang="ja-JP" b="1" smtClean="0">
                <a:latin typeface="Times" charset="0"/>
              </a:rPr>
              <a:t>ll have one party wanting to collect as much as it can, and another wanting to pay as little as </a:t>
            </a:r>
            <a:r>
              <a:rPr lang="en-US" altLang="ja-JP" b="1" i="1" u="sng" smtClean="0">
                <a:latin typeface="Times" charset="0"/>
              </a:rPr>
              <a:t>it </a:t>
            </a:r>
            <a:r>
              <a:rPr lang="en-US" altLang="ja-JP" b="1" smtClean="0">
                <a:latin typeface="Times" charset="0"/>
              </a:rPr>
              <a:t>can.  The negotiation will presumably settle near a value of the actual cost of provision.  While this negotiated value based on whatever information is available is not as certain to capture </a:t>
            </a:r>
            <a:r>
              <a:rPr lang="en-US" altLang="ja-JP" b="1" i="1" smtClean="0">
                <a:latin typeface="Times" charset="0"/>
              </a:rPr>
              <a:t>true</a:t>
            </a:r>
            <a:r>
              <a:rPr lang="en-US" altLang="ja-JP" b="1" smtClean="0">
                <a:latin typeface="Times" charset="0"/>
              </a:rPr>
              <a:t> marginal social cost in the way that an unimpeded market price does, it is likely to be much closer than the price set by a </a:t>
            </a:r>
            <a:r>
              <a:rPr lang="en-US" altLang="ja-JP" b="1" u="sng" smtClean="0">
                <a:latin typeface="Times" charset="0"/>
              </a:rPr>
              <a:t>single player</a:t>
            </a:r>
            <a:r>
              <a:rPr lang="en-US" altLang="ja-JP" b="1" smtClean="0">
                <a:latin typeface="Times" charset="0"/>
              </a:rPr>
              <a:t> without any outside constraint, such as a monopolistic patent-holder or a government agency influenced by many factors other than true cost of provision.  </a:t>
            </a:r>
            <a:r>
              <a:rPr lang="ja-JP" altLang="en-US" b="1" smtClean="0">
                <a:latin typeface="Times" charset="0"/>
              </a:rPr>
              <a:t>“</a:t>
            </a:r>
            <a:r>
              <a:rPr lang="en-US" altLang="ja-JP" b="1" smtClean="0">
                <a:latin typeface="Times" charset="0"/>
              </a:rPr>
              <a:t>This is why so many free-market advocates are very skeptical about implementing </a:t>
            </a:r>
            <a:r>
              <a:rPr lang="en-US" altLang="ja-JP" b="1" i="1" u="sng" smtClean="0">
                <a:latin typeface="Times" charset="0"/>
              </a:rPr>
              <a:t>single-player</a:t>
            </a:r>
            <a:r>
              <a:rPr lang="en-US" altLang="ja-JP" b="1" smtClean="0">
                <a:latin typeface="Times" charset="0"/>
              </a:rPr>
              <a:t> health care schemes. (ha-ha)</a:t>
            </a:r>
            <a:r>
              <a:rPr lang="ja-JP" altLang="en-US" b="1" smtClean="0">
                <a:latin typeface="Times" charset="0"/>
              </a:rPr>
              <a:t>”</a:t>
            </a:r>
            <a:endParaRPr lang="en-US" altLang="ja-JP" b="1" smtClean="0">
              <a:latin typeface="Times" charset="0"/>
            </a:endParaRPr>
          </a:p>
          <a:p>
            <a:pPr eaLnBrk="1" hangingPunct="1"/>
            <a:r>
              <a:rPr lang="en-US" b="1" smtClean="0">
                <a:latin typeface="Times" charset="0"/>
              </a:rPr>
              <a:t>b—For </a:t>
            </a:r>
            <a:r>
              <a:rPr lang="en-US" b="1" u="sng" smtClean="0">
                <a:latin typeface="Times" charset="0"/>
              </a:rPr>
              <a:t>inpatient</a:t>
            </a:r>
            <a:r>
              <a:rPr lang="en-US" b="1" smtClean="0">
                <a:latin typeface="Times" charset="0"/>
              </a:rPr>
              <a:t> unit costs, Medicare reimbursement based on prices established for Diagnostic Related Groups (DRGs) is used.</a:t>
            </a:r>
          </a:p>
          <a:p>
            <a:pPr eaLnBrk="1" hangingPunct="1"/>
            <a:r>
              <a:rPr lang="en-US" b="1" smtClean="0">
                <a:latin typeface="Times" charset="0"/>
              </a:rPr>
              <a:t>c—For outpatient unit costs, an excellent approach is to utilize the Resource-Based Relative Value Scale (RBRVS) used by Medicare.  THIS SCALE WAS DEVELOPED BY THE U. S. PHYSICIAN PAYMENT COMMISSION.</a:t>
            </a:r>
          </a:p>
          <a:p>
            <a:pPr eaLnBrk="1" hangingPunct="1"/>
            <a:r>
              <a:rPr lang="en-US" b="1" smtClean="0">
                <a:latin typeface="Times" charset="0"/>
              </a:rPr>
              <a:t>d—When calculating societal cost of an intervention, deductibles and copayment charges should be included.</a:t>
            </a:r>
          </a:p>
          <a:p>
            <a:pPr eaLnBrk="1" hangingPunct="1"/>
            <a:r>
              <a:rPr lang="en-US" b="1" smtClean="0">
                <a:latin typeface="Times" charset="0"/>
              </a:rPr>
              <a:t>e—In some databases, the term </a:t>
            </a:r>
            <a:r>
              <a:rPr lang="ja-JP" altLang="en-US" b="1" smtClean="0">
                <a:latin typeface="Times" charset="0"/>
              </a:rPr>
              <a:t>“</a:t>
            </a:r>
            <a:r>
              <a:rPr lang="en-US" altLang="ja-JP" b="1" smtClean="0">
                <a:latin typeface="Times" charset="0"/>
              </a:rPr>
              <a:t>allowed charges</a:t>
            </a:r>
            <a:r>
              <a:rPr lang="ja-JP" altLang="en-US" b="1" smtClean="0">
                <a:latin typeface="Times" charset="0"/>
              </a:rPr>
              <a:t>”</a:t>
            </a:r>
            <a:r>
              <a:rPr lang="en-US" altLang="ja-JP" b="1" smtClean="0">
                <a:latin typeface="Times" charset="0"/>
              </a:rPr>
              <a:t> summarizes total reimbursement.</a:t>
            </a:r>
            <a:endParaRPr lang="en-US" b="1" smtClean="0">
              <a:latin typeface="Time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6CF519A-BB46-45A3-8067-A95883686BA0}" type="slidenum">
              <a:rPr lang="en-US" sz="1200">
                <a:latin typeface="Times New Roman" pitchFamily="18" charset="0"/>
              </a:rPr>
              <a:pPr/>
              <a:t>2</a:t>
            </a:fld>
            <a:endParaRPr lang="en-US" sz="1200">
              <a:latin typeface="Times New Roman" pitchFamily="18"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937ACC1-A011-4C33-BFCE-A501BF03B492}" type="slidenum">
              <a:rPr lang="en-US" sz="1200">
                <a:latin typeface="Times New Roman" pitchFamily="18" charset="0"/>
              </a:rPr>
              <a:pPr/>
              <a:t>24</a:t>
            </a:fld>
            <a:endParaRPr lang="en-US" sz="1200">
              <a:latin typeface="Times New Roman" pitchFamily="18"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48---4-A-2-b-ii:  Billed Charges</a:t>
            </a:r>
          </a:p>
          <a:p>
            <a:pPr eaLnBrk="1" hangingPunct="1"/>
            <a:r>
              <a:rPr lang="fr-FR" b="1" smtClean="0">
                <a:latin typeface="Times" charset="0"/>
              </a:rPr>
              <a:t>In the absense of anything else, billed charges can be used, but these must be adjusted with hospital department-specific cost-to-charge ratios.  Even with this adjustment, unit costs will be imperfect, as a single cost-charge ratio is used for all the services in a given department.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137740B-B585-4EE9-BEE0-C4F6FD4956FC}" type="slidenum">
              <a:rPr lang="en-US" sz="1200">
                <a:latin typeface="Times New Roman" pitchFamily="18" charset="0"/>
              </a:rPr>
              <a:pPr/>
              <a:t>25</a:t>
            </a:fld>
            <a:endParaRPr lang="en-US" sz="1200">
              <a:latin typeface="Times New Roman" pitchFamily="18" charset="0"/>
            </a:endParaRP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51---4-A-3:  Cost Data Bases</a:t>
            </a:r>
          </a:p>
          <a:p>
            <a:pPr eaLnBrk="1" hangingPunct="1"/>
            <a:r>
              <a:rPr lang="en-US" b="1" smtClean="0">
                <a:latin typeface="Times" charset="0"/>
              </a:rPr>
              <a:t>a—Cost Data Bases record both resources and costs for specific diseases--FOR A FIXED PERIOD OF TIME, OR FOR MAJOR CARE EPISODES.</a:t>
            </a:r>
          </a:p>
          <a:p>
            <a:pPr eaLnBrk="1" hangingPunct="1"/>
            <a:r>
              <a:rPr lang="en-US" b="1" smtClean="0">
                <a:latin typeface="Times" charset="0"/>
              </a:rPr>
              <a:t>b—For example, here in California there is the Office of Statewide Health Planning &amp; Development hospital discharge data base; another source is the Medical Expenditure Panel Survey.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0CE0A4F-3A02-49C4-A41C-9BF7F5FDAB22}" type="slidenum">
              <a:rPr lang="en-US" sz="1200">
                <a:latin typeface="Times New Roman" pitchFamily="18" charset="0"/>
              </a:rPr>
              <a:pPr/>
              <a:t>27</a:t>
            </a:fld>
            <a:endParaRPr lang="en-US" sz="1200">
              <a:latin typeface="Times New Roman" pitchFamily="18"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500" b="1" u="sng" smtClean="0">
                <a:latin typeface="Times" charset="0"/>
              </a:rPr>
              <a:t>SLIDE 50---4-A-2-b-iv:  Price References</a:t>
            </a:r>
          </a:p>
          <a:p>
            <a:pPr eaLnBrk="1" hangingPunct="1"/>
            <a:r>
              <a:rPr lang="en-US" sz="1500" b="1" smtClean="0">
                <a:latin typeface="Times" charset="0"/>
              </a:rPr>
              <a:t>a--</a:t>
            </a:r>
            <a:r>
              <a:rPr lang="en-US" b="1" smtClean="0">
                <a:latin typeface="Times" charset="0"/>
              </a:rPr>
              <a:t>Red Book: Pharmacy's Fundamental Reference (((Paperback available used on Amazon for $60)))</a:t>
            </a:r>
            <a:endParaRPr lang="en-US" sz="1500" b="1" smtClean="0">
              <a:latin typeface="Times" charset="0"/>
            </a:endParaRPr>
          </a:p>
          <a:p>
            <a:pPr eaLnBrk="1" hangingPunct="1"/>
            <a:r>
              <a:rPr lang="en-US" sz="1500" b="1" smtClean="0">
                <a:latin typeface="Times" charset="0"/>
              </a:rPr>
              <a:t>b—There are various estimates publicly available for health worker wages, equipment, and most supplies.  FOR EXAMPLE THE WORLD HEALTH ORGANIZATION HAS A LIST OF UNIT COSTS BY REGION.  MANY GOVERNMENTS PUBLISH LIST OF UNIT COSTS, AS DO DOCTORS WITHOUT BORDERS.  VENDORS FOR EQUIPMENT, DRUGS, AND MEDICAL SUPPLIES ALSO PUBLISH PRICE LISTS.  PRICES FOR MEDICAL CLINIC SPACE ARE PROBABLY MOST RELIABLY LOCATED BY CONTACTING REAL ESTATE OFFICES IN THE AREA OF YOUR PROPOSED PROGRAM.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E4532E9-06BA-463D-A15C-BFB2CD623C8E}" type="slidenum">
              <a:rPr lang="en-US" sz="1200">
                <a:latin typeface="Times New Roman" pitchFamily="18" charset="0"/>
              </a:rPr>
              <a:pPr/>
              <a:t>28</a:t>
            </a:fld>
            <a:endParaRPr lang="en-US" sz="1200">
              <a:latin typeface="Times New Roman" pitchFamily="18" charset="0"/>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43---4-A-1-d:  Costs must be Updated</a:t>
            </a:r>
          </a:p>
          <a:p>
            <a:pPr eaLnBrk="1" hangingPunct="1"/>
            <a:r>
              <a:rPr lang="en-US" b="1" smtClean="0">
                <a:latin typeface="Times" charset="0"/>
              </a:rPr>
              <a:t>i—The web address for this is one of those provided at the end of the lecture</a:t>
            </a:r>
          </a:p>
          <a:p>
            <a:pPr eaLnBrk="1" hangingPunct="1"/>
            <a:r>
              <a:rPr lang="en-US" b="1" smtClean="0">
                <a:latin typeface="Times" charset="0"/>
              </a:rPr>
              <a:t>ii—Clearly, getting updated actual costs is superior to using old costs and inflating them several years forward; this is especially true in cases where you have reason to believe the difference between the two methods might be large, as in cases where governments or NGOs have negotiated new, lower prices, where the development of close substitutes has possibly driven down prices, or simply the passage of many years time.</a:t>
            </a:r>
          </a:p>
          <a:p>
            <a:pPr eaLnBrk="1" hangingPunct="1"/>
            <a:r>
              <a:rPr lang="en-US" b="1" smtClean="0">
                <a:latin typeface="Times" charset="0"/>
              </a:rPr>
              <a:t>iii—The currency is typically dollars, and the year used is typically the most recent year for which costs of ALL components of your study are available.</a:t>
            </a:r>
          </a:p>
          <a:p>
            <a:pPr eaLnBrk="1" hangingPunct="1"/>
            <a:r>
              <a:rPr lang="en-US" b="1" smtClean="0">
                <a:latin typeface="Times" charset="0"/>
              </a:rPr>
              <a:t>Whatever method you use to adjust the costs should be indicated transparently and explicitly, if not in the body of the text, then in a footnote, endnote, or appendix.</a:t>
            </a:r>
          </a:p>
          <a:p>
            <a:pPr eaLnBrk="1" hangingPunct="1"/>
            <a:endParaRPr lang="en-US" b="1" smtClean="0">
              <a:latin typeface="Times" charset="0"/>
            </a:endParaRPr>
          </a:p>
          <a:p>
            <a:pPr eaLnBrk="1" hangingPunct="1"/>
            <a:endParaRPr lang="en-US" smtClean="0">
              <a:latin typeface="Time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BF4036B-D6A4-4E23-A57C-008ADCAE6E3E}" type="slidenum">
              <a:rPr lang="en-US" sz="1200">
                <a:latin typeface="Times New Roman" pitchFamily="18" charset="0"/>
              </a:rPr>
              <a:pPr/>
              <a:t>29</a:t>
            </a:fld>
            <a:endParaRPr lang="en-US" sz="1200">
              <a:latin typeface="Times New Roman" pitchFamily="18" charset="0"/>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55---4-B-3:  Definitions &amp; Guidelines</a:t>
            </a:r>
          </a:p>
          <a:p>
            <a:pPr eaLnBrk="1" hangingPunct="1"/>
            <a:r>
              <a:rPr lang="en-US" b="1" smtClean="0">
                <a:latin typeface="Times" charset="0"/>
              </a:rPr>
              <a:t>a—FIXED:  Building, MRI machine, training program</a:t>
            </a:r>
          </a:p>
          <a:p>
            <a:pPr eaLnBrk="1" hangingPunct="1"/>
            <a:r>
              <a:rPr lang="en-US" b="1" smtClean="0">
                <a:latin typeface="Times" charset="0"/>
              </a:rPr>
              <a:t>     VARIABLE:  Lab test kits, personnel time</a:t>
            </a:r>
          </a:p>
          <a:p>
            <a:pPr eaLnBrk="1" hangingPunct="1"/>
            <a:r>
              <a:rPr lang="en-US" b="1" smtClean="0">
                <a:latin typeface="Times" charset="0"/>
              </a:rPr>
              <a:t>c—The personnel working on your intervention park their cars in the parking garage and eat in the cafeteria.  A permanent program that uses clinic or hospital buildings, equipment, accounting infrastructure, etc. should properly be allocated a share of these costs.</a:t>
            </a:r>
          </a:p>
          <a:p>
            <a:pPr eaLnBrk="1" hangingPunct="1"/>
            <a:endParaRPr lang="en-US" b="1" smtClean="0">
              <a:latin typeface="Times" charset="0"/>
            </a:endParaRPr>
          </a:p>
          <a:p>
            <a:pPr eaLnBrk="1" hangingPunct="1"/>
            <a:r>
              <a:rPr lang="en-US" b="1" smtClean="0">
                <a:latin typeface="Times" charset="0"/>
              </a:rPr>
              <a:t>This is a judgment call:  fixed costs are problematic to calculate, and make your proposed program </a:t>
            </a:r>
            <a:r>
              <a:rPr lang="ja-JP" altLang="en-US" b="1" smtClean="0">
                <a:latin typeface="Times" charset="0"/>
              </a:rPr>
              <a:t>“</a:t>
            </a:r>
            <a:r>
              <a:rPr lang="en-US" altLang="ja-JP" b="1" smtClean="0">
                <a:latin typeface="Times" charset="0"/>
              </a:rPr>
              <a:t>more expensive</a:t>
            </a:r>
            <a:r>
              <a:rPr lang="ja-JP" altLang="en-US" b="1" smtClean="0">
                <a:latin typeface="Times" charset="0"/>
              </a:rPr>
              <a:t>”</a:t>
            </a:r>
            <a:r>
              <a:rPr lang="en-US" altLang="ja-JP" b="1" smtClean="0">
                <a:latin typeface="Times" charset="0"/>
              </a:rPr>
              <a:t>.  Certainly, at the very least, be sure not to compare current practice with fixed costs counted to a new program that fails to account for fixed costs.</a:t>
            </a:r>
            <a:endParaRPr lang="en-US" b="1" smtClean="0">
              <a:latin typeface="Time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C717027-210E-49E4-8751-39FF4BAE213B}" type="slidenum">
              <a:rPr lang="en-US" sz="1200">
                <a:latin typeface="Times New Roman" pitchFamily="18" charset="0"/>
              </a:rPr>
              <a:pPr/>
              <a:t>30</a:t>
            </a:fld>
            <a:endParaRPr lang="en-US" sz="1200">
              <a:latin typeface="Times New Roman" pitchFamily="18" charset="0"/>
            </a:endParaRP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61---4:  Example:  Aneurysm Analysis</a:t>
            </a:r>
          </a:p>
          <a:p>
            <a:pPr eaLnBrk="1" hangingPunct="1"/>
            <a:endParaRPr lang="en-US" b="1" u="sng" smtClean="0">
              <a:latin typeface="Times" charset="0"/>
            </a:endParaRPr>
          </a:p>
          <a:p>
            <a:pPr eaLnBrk="1" hangingPunct="1"/>
            <a:r>
              <a:rPr lang="en-US" b="1" u="sng" smtClean="0">
                <a:latin typeface="Times" charset="0"/>
              </a:rPr>
              <a:t>Cost per time for unemployed, UDI </a:t>
            </a:r>
            <a:endParaRPr lang="fr-FR" b="1" u="sng" smtClean="0">
              <a:latin typeface="Time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F5F06C9-D276-4812-8059-6D05D56683EC}" type="slidenum">
              <a:rPr lang="en-US" sz="1200">
                <a:latin typeface="Times New Roman" pitchFamily="18" charset="0"/>
              </a:rPr>
              <a:pPr/>
              <a:t>31</a:t>
            </a:fld>
            <a:endParaRPr lang="en-US" sz="1200">
              <a:latin typeface="Times New Roman" pitchFamily="18" charset="0"/>
            </a:endParaRPr>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63---5:  Example:  Final Product – Aneurysm Analysis</a:t>
            </a:r>
            <a:endParaRPr lang="fr-FR" b="1" u="sng" smtClean="0">
              <a:latin typeface="Time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60B29FB-07E1-4C63-9AE0-160BFC01F73F}" type="slidenum">
              <a:rPr lang="en-US" sz="1200">
                <a:latin typeface="Times New Roman" pitchFamily="18" charset="0"/>
              </a:rPr>
              <a:pPr/>
              <a:t>32</a:t>
            </a:fld>
            <a:endParaRPr lang="en-US" sz="1200">
              <a:latin typeface="Times New Roman" pitchFamily="18" charset="0"/>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58---4-C:  Time Costs</a:t>
            </a:r>
          </a:p>
          <a:p>
            <a:pPr eaLnBrk="1" hangingPunct="1"/>
            <a:r>
              <a:rPr lang="en-US" b="1" smtClean="0">
                <a:latin typeface="Times" charset="0"/>
              </a:rPr>
              <a:t>4-C--</a:t>
            </a:r>
            <a:r>
              <a:rPr lang="ja-JP" altLang="en-US" b="1" smtClean="0">
                <a:latin typeface="Times" charset="0"/>
              </a:rPr>
              <a:t>“</a:t>
            </a:r>
            <a:r>
              <a:rPr lang="en-US" altLang="ja-JP" b="1" smtClean="0">
                <a:latin typeface="Times" charset="0"/>
              </a:rPr>
              <a:t>TIME COSTS</a:t>
            </a:r>
            <a:r>
              <a:rPr lang="ja-JP" altLang="en-US" b="1" smtClean="0">
                <a:latin typeface="Times" charset="0"/>
              </a:rPr>
              <a:t>”</a:t>
            </a:r>
            <a:r>
              <a:rPr lang="en-US" altLang="ja-JP" b="1" smtClean="0">
                <a:latin typeface="Times" charset="0"/>
              </a:rPr>
              <a:t> WERE FORMERLY CALLED </a:t>
            </a:r>
            <a:r>
              <a:rPr lang="ja-JP" altLang="en-US" b="1" smtClean="0">
                <a:latin typeface="Times" charset="0"/>
              </a:rPr>
              <a:t>“</a:t>
            </a:r>
            <a:r>
              <a:rPr lang="en-US" altLang="ja-JP" b="1" smtClean="0">
                <a:latin typeface="Times" charset="0"/>
              </a:rPr>
              <a:t>INDIRECT COSTS</a:t>
            </a:r>
            <a:r>
              <a:rPr lang="ja-JP" altLang="en-US" b="1" smtClean="0">
                <a:latin typeface="Times" charset="0"/>
              </a:rPr>
              <a:t>”</a:t>
            </a:r>
            <a:endParaRPr lang="en-US" altLang="ja-JP" b="1" smtClean="0">
              <a:latin typeface="Times" charset="0"/>
            </a:endParaRPr>
          </a:p>
          <a:p>
            <a:pPr eaLnBrk="1" hangingPunct="1"/>
            <a:endParaRPr lang="en-US" b="1" smtClean="0">
              <a:latin typeface="Times" charset="0"/>
            </a:endParaRPr>
          </a:p>
          <a:p>
            <a:pPr eaLnBrk="1" hangingPunct="1"/>
            <a:r>
              <a:rPr lang="en-US" b="1" smtClean="0">
                <a:latin typeface="Times" charset="0"/>
              </a:rPr>
              <a:t>WHAT ABOUT THE VALUE OF LOST LEISURE TIME?</a:t>
            </a:r>
          </a:p>
          <a:p>
            <a:pPr eaLnBrk="1" hangingPunct="1"/>
            <a:endParaRPr lang="en-US" smtClean="0">
              <a:latin typeface="Time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F278FB2-7E97-43EE-83BD-E4ACC9A2A7EA}" type="slidenum">
              <a:rPr lang="en-US" sz="1200">
                <a:latin typeface="Times New Roman" pitchFamily="18" charset="0"/>
              </a:rPr>
              <a:pPr/>
              <a:t>33</a:t>
            </a:fld>
            <a:endParaRPr lang="en-US" sz="1200">
              <a:latin typeface="Times New Roman" pitchFamily="18" charset="0"/>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59---4-C-3:  What Time is Counted</a:t>
            </a:r>
            <a:endParaRPr lang="fr-FR" b="1" u="sng" smtClean="0">
              <a:latin typeface="Time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27940BF-556B-4C88-A54D-9657BD6365E7}" type="slidenum">
              <a:rPr lang="en-US" sz="1200">
                <a:latin typeface="Times New Roman" pitchFamily="18" charset="0"/>
              </a:rPr>
              <a:pPr/>
              <a:t>34</a:t>
            </a:fld>
            <a:endParaRPr lang="en-US" sz="1200">
              <a:latin typeface="Times New Roman" pitchFamily="18" charset="0"/>
            </a:endParaRPr>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78---9:  Other Information Sources</a:t>
            </a:r>
          </a:p>
          <a:p>
            <a:pPr eaLnBrk="1" hangingPunct="1"/>
            <a:r>
              <a:rPr lang="en-US" smtClean="0">
                <a:latin typeface="Times" charset="0"/>
              </a:rPr>
              <a:t>Bureau of Labor Statistics </a:t>
            </a:r>
          </a:p>
          <a:p>
            <a:pPr eaLnBrk="1" hangingPunct="1"/>
            <a:r>
              <a:rPr lang="en-US" smtClean="0">
                <a:latin typeface="Times" charset="0"/>
              </a:rPr>
              <a:t>Gross Domestic Product: Chain-type Price Index </a:t>
            </a:r>
            <a:endParaRPr lang="fr-FR" b="1" u="sng" smtClean="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5FE3DE4-132A-4E2A-8476-9B8FE92F4DDB}" type="slidenum">
              <a:rPr lang="en-US" sz="1200">
                <a:latin typeface="Times New Roman" pitchFamily="18" charset="0"/>
              </a:rPr>
              <a:pPr/>
              <a:t>3</a:t>
            </a:fld>
            <a:endParaRPr lang="en-US" sz="1200">
              <a:latin typeface="Times New Roman" pitchFamily="18"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D8D81FA-129F-4828-B4A0-412755077FA0}" type="slidenum">
              <a:rPr lang="en-US" sz="1200">
                <a:latin typeface="Times New Roman" pitchFamily="18" charset="0"/>
              </a:rPr>
              <a:pPr/>
              <a:t>5</a:t>
            </a:fld>
            <a:endParaRPr lang="en-US" sz="1200">
              <a:latin typeface="Times New Roman" pitchFamily="18"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latin typeface="Times" charset="0"/>
              </a:rPr>
              <a:t>SLIDE 9—1-D:  Best Estimates and Plausible Ranges</a:t>
            </a:r>
          </a:p>
          <a:p>
            <a:pPr eaLnBrk="1" hangingPunct="1"/>
            <a:r>
              <a:rPr lang="en-US" b="1" smtClean="0">
                <a:latin typeface="Times" charset="0"/>
              </a:rPr>
              <a:t>1b.  So for example, if you were seeking to show that a particular drug was not as cost-effective as the best current practice, you might use a rate of effectiveness twice as high as that claimed by the drug manufacturer; when even this shows the drug to be less-cost effective than best current practice, your case is shown to be very strong.</a:t>
            </a:r>
          </a:p>
          <a:p>
            <a:pPr eaLnBrk="1" hangingPunct="1"/>
            <a:r>
              <a:rPr lang="en-US" b="1" smtClean="0">
                <a:latin typeface="Times" charset="0"/>
              </a:rPr>
              <a:t>2a.  A 95% confidence level means, </a:t>
            </a:r>
            <a:r>
              <a:rPr lang="ja-JP" altLang="en-US" b="1" smtClean="0">
                <a:latin typeface="Times" charset="0"/>
              </a:rPr>
              <a:t>“</a:t>
            </a:r>
            <a:r>
              <a:rPr lang="en-US" altLang="ja-JP" b="1" smtClean="0">
                <a:latin typeface="Times" charset="0"/>
              </a:rPr>
              <a:t>We are uncertain what is the real-world true value of this variable.  But the data we have indicates that there is a 95% probability that the unknown true value falls within this range.</a:t>
            </a:r>
            <a:r>
              <a:rPr lang="ja-JP" altLang="en-US" b="1" smtClean="0">
                <a:latin typeface="Times" charset="0"/>
              </a:rPr>
              <a:t>”</a:t>
            </a:r>
            <a:r>
              <a:rPr lang="en-US" altLang="ja-JP" b="1" smtClean="0">
                <a:latin typeface="Times" charset="0"/>
              </a:rPr>
              <a:t>  So we are not trying to capture every possible outcome, but instead only that which is likely in nearly every possible case.  Again, when the data permits, you </a:t>
            </a:r>
            <a:r>
              <a:rPr lang="en-US" altLang="ja-JP" b="1" u="sng" smtClean="0">
                <a:latin typeface="Times" charset="0"/>
              </a:rPr>
              <a:t>could</a:t>
            </a:r>
            <a:r>
              <a:rPr lang="en-US" altLang="ja-JP" b="1" smtClean="0">
                <a:latin typeface="Times" charset="0"/>
              </a:rPr>
              <a:t> use a 99.99% CI, just to show the strength of your case.</a:t>
            </a:r>
            <a:endParaRPr lang="en-US" b="1" smtClean="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8BA32CB-0FF5-4BCF-93BF-2AF02447CEEA}" type="slidenum">
              <a:rPr lang="en-US" sz="1200">
                <a:latin typeface="Times New Roman" pitchFamily="18" charset="0"/>
              </a:rPr>
              <a:pPr/>
              <a:t>6</a:t>
            </a:fld>
            <a:endParaRPr lang="en-US" sz="1200">
              <a:latin typeface="Times New Roman" pitchFamily="18"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3CA85C3-222A-4603-BB19-48D90882DB16}" type="slidenum">
              <a:rPr lang="en-US" sz="1200">
                <a:latin typeface="Times New Roman" pitchFamily="18" charset="0"/>
              </a:rPr>
              <a:pPr/>
              <a:t>7</a:t>
            </a:fld>
            <a:endParaRPr lang="en-US" sz="1200">
              <a:latin typeface="Times New Roman" pitchFamily="18"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2A8DA4C-9CA8-4E1A-BDA1-8D4D15AD74BC}" type="slidenum">
              <a:rPr lang="en-US" sz="1200">
                <a:latin typeface="Times New Roman" pitchFamily="18" charset="0"/>
              </a:rPr>
              <a:pPr/>
              <a:t>8</a:t>
            </a:fld>
            <a:endParaRPr lang="en-US" sz="1200">
              <a:latin typeface="Times New Roman" pitchFamily="18"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E0E8EE21-628B-4DD1-BC95-E49E08DE25A0}" type="slidenum">
              <a:rPr lang="en-US" sz="1200">
                <a:latin typeface="Times New Roman" pitchFamily="18" charset="0"/>
              </a:rPr>
              <a:pPr/>
              <a:t>9</a:t>
            </a:fld>
            <a:endParaRPr lang="en-US" sz="1200">
              <a:latin typeface="Times New Roman" pitchFamily="18" charset="0"/>
            </a:endParaRP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6CC9181-17C0-4CEA-864A-EAFC5E8610F5}" type="slidenum">
              <a:rPr lang="en-US" sz="1200">
                <a:latin typeface="Times New Roman" pitchFamily="18" charset="0"/>
              </a:rPr>
              <a:pPr/>
              <a:t>10</a:t>
            </a:fld>
            <a:endParaRPr lang="en-US" sz="1200">
              <a:latin typeface="Times New Roman" pitchFamily="18"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Who are you presenting results, different if is patient or policy makers,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56F393-BA87-4469-9FD2-A0B6279B265A}" type="slidenum">
              <a:rPr lang="en-US"/>
              <a:pPr/>
              <a:t>‹#›</a:t>
            </a:fld>
            <a:endParaRPr lang="en-US"/>
          </a:p>
        </p:txBody>
      </p:sp>
    </p:spTree>
    <p:extLst>
      <p:ext uri="{BB962C8B-B14F-4D97-AF65-F5344CB8AC3E}">
        <p14:creationId xmlns:p14="http://schemas.microsoft.com/office/powerpoint/2010/main" val="53866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3317C31-29E3-4B68-AE9E-67A9B3B8EEBF}" type="slidenum">
              <a:rPr lang="en-US"/>
              <a:pPr/>
              <a:t>‹#›</a:t>
            </a:fld>
            <a:endParaRPr lang="en-US"/>
          </a:p>
        </p:txBody>
      </p:sp>
    </p:spTree>
    <p:extLst>
      <p:ext uri="{BB962C8B-B14F-4D97-AF65-F5344CB8AC3E}">
        <p14:creationId xmlns:p14="http://schemas.microsoft.com/office/powerpoint/2010/main" val="194233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67886D4-5C96-4861-8259-F23E18EB3469}" type="slidenum">
              <a:rPr lang="en-US"/>
              <a:pPr/>
              <a:t>‹#›</a:t>
            </a:fld>
            <a:endParaRPr lang="en-US"/>
          </a:p>
        </p:txBody>
      </p:sp>
    </p:spTree>
    <p:extLst>
      <p:ext uri="{BB962C8B-B14F-4D97-AF65-F5344CB8AC3E}">
        <p14:creationId xmlns:p14="http://schemas.microsoft.com/office/powerpoint/2010/main" val="607085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1C9C3C-E37F-4305-A5A4-EB764FDA150C}" type="slidenum">
              <a:rPr lang="en-US"/>
              <a:pPr/>
              <a:t>‹#›</a:t>
            </a:fld>
            <a:endParaRPr lang="en-US"/>
          </a:p>
        </p:txBody>
      </p:sp>
    </p:spTree>
    <p:extLst>
      <p:ext uri="{BB962C8B-B14F-4D97-AF65-F5344CB8AC3E}">
        <p14:creationId xmlns:p14="http://schemas.microsoft.com/office/powerpoint/2010/main" val="318014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1DB10B7-FFB2-47A1-A659-AD2A1EA4E920}" type="slidenum">
              <a:rPr lang="en-US"/>
              <a:pPr/>
              <a:t>‹#›</a:t>
            </a:fld>
            <a:endParaRPr lang="en-US"/>
          </a:p>
        </p:txBody>
      </p:sp>
    </p:spTree>
    <p:extLst>
      <p:ext uri="{BB962C8B-B14F-4D97-AF65-F5344CB8AC3E}">
        <p14:creationId xmlns:p14="http://schemas.microsoft.com/office/powerpoint/2010/main" val="163748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F4AE75C-8CAB-48F4-8E2B-EA29179AE86F}" type="slidenum">
              <a:rPr lang="en-US"/>
              <a:pPr/>
              <a:t>‹#›</a:t>
            </a:fld>
            <a:endParaRPr lang="en-US"/>
          </a:p>
        </p:txBody>
      </p:sp>
    </p:spTree>
    <p:extLst>
      <p:ext uri="{BB962C8B-B14F-4D97-AF65-F5344CB8AC3E}">
        <p14:creationId xmlns:p14="http://schemas.microsoft.com/office/powerpoint/2010/main" val="76278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2A5BCFA-FE8A-4A4F-9034-EF98E2A28513}" type="slidenum">
              <a:rPr lang="en-US"/>
              <a:pPr/>
              <a:t>‹#›</a:t>
            </a:fld>
            <a:endParaRPr lang="en-US"/>
          </a:p>
        </p:txBody>
      </p:sp>
    </p:spTree>
    <p:extLst>
      <p:ext uri="{BB962C8B-B14F-4D97-AF65-F5344CB8AC3E}">
        <p14:creationId xmlns:p14="http://schemas.microsoft.com/office/powerpoint/2010/main" val="3208496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DFEECED-EC1B-446D-8A7F-451132E256AF}" type="slidenum">
              <a:rPr lang="en-US"/>
              <a:pPr/>
              <a:t>‹#›</a:t>
            </a:fld>
            <a:endParaRPr lang="en-US"/>
          </a:p>
        </p:txBody>
      </p:sp>
    </p:spTree>
    <p:extLst>
      <p:ext uri="{BB962C8B-B14F-4D97-AF65-F5344CB8AC3E}">
        <p14:creationId xmlns:p14="http://schemas.microsoft.com/office/powerpoint/2010/main" val="1712231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659DEEF-CE6F-42FF-BD6E-C7DA4CBB5115}" type="slidenum">
              <a:rPr lang="en-US"/>
              <a:pPr/>
              <a:t>‹#›</a:t>
            </a:fld>
            <a:endParaRPr lang="en-US"/>
          </a:p>
        </p:txBody>
      </p:sp>
    </p:spTree>
    <p:extLst>
      <p:ext uri="{BB962C8B-B14F-4D97-AF65-F5344CB8AC3E}">
        <p14:creationId xmlns:p14="http://schemas.microsoft.com/office/powerpoint/2010/main" val="2290280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715A8019-41CB-4717-8B36-CA54B7F96390}" type="slidenum">
              <a:rPr lang="en-US"/>
              <a:pPr/>
              <a:t>‹#›</a:t>
            </a:fld>
            <a:endParaRPr lang="en-US"/>
          </a:p>
        </p:txBody>
      </p:sp>
    </p:spTree>
    <p:extLst>
      <p:ext uri="{BB962C8B-B14F-4D97-AF65-F5344CB8AC3E}">
        <p14:creationId xmlns:p14="http://schemas.microsoft.com/office/powerpoint/2010/main" val="457802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D7B5F36-BA78-4972-9817-DCA695345FC6}" type="slidenum">
              <a:rPr lang="en-US"/>
              <a:pPr/>
              <a:t>‹#›</a:t>
            </a:fld>
            <a:endParaRPr lang="en-US"/>
          </a:p>
        </p:txBody>
      </p:sp>
    </p:spTree>
    <p:extLst>
      <p:ext uri="{BB962C8B-B14F-4D97-AF65-F5344CB8AC3E}">
        <p14:creationId xmlns:p14="http://schemas.microsoft.com/office/powerpoint/2010/main" val="383806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AFE5404-1C1C-49A5-B872-85D230FF8C59}" type="slidenum">
              <a:rPr lang="en-US"/>
              <a:pPr/>
              <a:t>‹#›</a:t>
            </a:fld>
            <a:endParaRPr lang="en-US"/>
          </a:p>
        </p:txBody>
      </p:sp>
    </p:spTree>
    <p:extLst>
      <p:ext uri="{BB962C8B-B14F-4D97-AF65-F5344CB8AC3E}">
        <p14:creationId xmlns:p14="http://schemas.microsoft.com/office/powerpoint/2010/main" val="1639134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pitchFamily="16"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Times" pitchFamily="16"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fld id="{C67278CC-5E62-4BDB-82FB-1BF74E3E23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rgbClr val="FFFF00"/>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2pPr>
      <a:lvl3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3pPr>
      <a:lvl4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4pPr>
      <a:lvl5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5pPr>
      <a:lvl6pPr marL="457200" algn="ctr" rtl="0" fontAlgn="base">
        <a:spcBef>
          <a:spcPct val="0"/>
        </a:spcBef>
        <a:spcAft>
          <a:spcPct val="0"/>
        </a:spcAft>
        <a:defRPr sz="4400">
          <a:solidFill>
            <a:srgbClr val="FFFF00"/>
          </a:solidFill>
          <a:latin typeface="Palatino" pitchFamily="16" charset="0"/>
        </a:defRPr>
      </a:lvl6pPr>
      <a:lvl7pPr marL="914400" algn="ctr" rtl="0" fontAlgn="base">
        <a:spcBef>
          <a:spcPct val="0"/>
        </a:spcBef>
        <a:spcAft>
          <a:spcPct val="0"/>
        </a:spcAft>
        <a:defRPr sz="4400">
          <a:solidFill>
            <a:srgbClr val="FFFF00"/>
          </a:solidFill>
          <a:latin typeface="Palatino" pitchFamily="16" charset="0"/>
        </a:defRPr>
      </a:lvl7pPr>
      <a:lvl8pPr marL="1371600" algn="ctr" rtl="0" fontAlgn="base">
        <a:spcBef>
          <a:spcPct val="0"/>
        </a:spcBef>
        <a:spcAft>
          <a:spcPct val="0"/>
        </a:spcAft>
        <a:defRPr sz="4400">
          <a:solidFill>
            <a:srgbClr val="FFFF00"/>
          </a:solidFill>
          <a:latin typeface="Palatino" pitchFamily="16" charset="0"/>
        </a:defRPr>
      </a:lvl8pPr>
      <a:lvl9pPr marL="1828800" algn="ctr" rtl="0" fontAlgn="base">
        <a:spcBef>
          <a:spcPct val="0"/>
        </a:spcBef>
        <a:spcAft>
          <a:spcPct val="0"/>
        </a:spcAft>
        <a:defRPr sz="4400">
          <a:solidFill>
            <a:srgbClr val="FFFF00"/>
          </a:solidFill>
          <a:latin typeface="Palatino" pitchFamily="16"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MS PGothic" pitchFamily="34" charset="-128"/>
        </a:defRPr>
      </a:lvl2pPr>
      <a:lvl3pPr marL="1143000" indent="-228600" algn="l" rtl="0" eaLnBrk="0" fontAlgn="base" hangingPunct="0">
        <a:spcBef>
          <a:spcPct val="20000"/>
        </a:spcBef>
        <a:spcAft>
          <a:spcPct val="0"/>
        </a:spcAft>
        <a:buChar char="•"/>
        <a:defRPr sz="2000">
          <a:solidFill>
            <a:srgbClr val="FFFFFF"/>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rgbClr val="FFFFFF"/>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rgbClr val="FFFFFF"/>
          </a:solidFill>
          <a:latin typeface="+mn-lt"/>
          <a:ea typeface="MS PGothic" pitchFamily="34" charset="-128"/>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www.pubmed.gov/"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6.xml"/><Relationship Id="rId4" Type="http://schemas.openxmlformats.org/officeDocument/2006/relationships/oleObject" Target="../embeddings/oleObject1.bin"/><Relationship Id="rId5" Type="http://schemas.openxmlformats.org/officeDocument/2006/relationships/image" Target="../media/image1.w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4.xml.rels><?xml version="1.0" encoding="UTF-8" standalone="yes"?>
<Relationships xmlns="http://schemas.openxmlformats.org/package/2006/relationships"><Relationship Id="rId3" Type="http://schemas.openxmlformats.org/officeDocument/2006/relationships/hyperlink" Target="http://research.stlouisfed.org/fred2/data/GDPCTPI.txt" TargetMode="External"/><Relationship Id="rId4" Type="http://schemas.openxmlformats.org/officeDocument/2006/relationships/hyperlink" Target="http://www.cia.gov/cia/publications/factbook/" TargetMode="External"/><Relationship Id="rId5" Type="http://schemas.openxmlformats.org/officeDocument/2006/relationships/hyperlink" Target="http://www.acronymfinder.com/" TargetMode="External"/><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3" Type="http://schemas.openxmlformats.org/officeDocument/2006/relationships/hyperlink" Target="http://who.int/choice/country/en/index.html" TargetMode="External"/><Relationship Id="rId4" Type="http://schemas.openxmlformats.org/officeDocument/2006/relationships/hyperlink" Target="http://cdc.gov/nchs/data/misc/ihdrg2003.pdf" TargetMode="External"/><Relationship Id="rId5" Type="http://schemas.openxmlformats.org/officeDocument/2006/relationships/hyperlink" Target="http://www.tufts-nemc.org/cearegistry/index.html" TargetMode="External"/><Relationship Id="rId1" Type="http://schemas.openxmlformats.org/officeDocument/2006/relationships/slideLayout" Target="../slideLayouts/slideLayout2.xml"/><Relationship Id="rId2" Type="http://schemas.openxmlformats.org/officeDocument/2006/relationships/hyperlink" Target="http://www.who.int/whosis/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685800" y="2209800"/>
            <a:ext cx="7772400" cy="1905000"/>
          </a:xfrm>
        </p:spPr>
        <p:txBody>
          <a:bodyPr/>
          <a:lstStyle/>
          <a:p>
            <a:pPr eaLnBrk="1" hangingPunct="1"/>
            <a:r>
              <a:rPr lang="en-US" sz="4000" dirty="0" smtClean="0"/>
              <a:t> </a:t>
            </a:r>
            <a:br>
              <a:rPr lang="en-US" sz="4000" dirty="0" smtClean="0"/>
            </a:br>
            <a:r>
              <a:rPr lang="en-US" dirty="0" smtClean="0"/>
              <a:t>Health and Cost Data Inputs</a:t>
            </a:r>
            <a:r>
              <a:rPr lang="en-US" sz="4000" dirty="0" smtClean="0"/>
              <a:t/>
            </a:r>
            <a:br>
              <a:rPr lang="en-US" sz="4000" dirty="0" smtClean="0"/>
            </a:br>
            <a:r>
              <a:rPr lang="en-US" sz="4000" dirty="0" smtClean="0"/>
              <a:t/>
            </a:r>
            <a:br>
              <a:rPr lang="en-US" sz="4000" dirty="0" smtClean="0"/>
            </a:br>
            <a:r>
              <a:rPr lang="en-US" sz="2800" dirty="0" smtClean="0"/>
              <a:t>Training in Clinical Research </a:t>
            </a:r>
            <a:br>
              <a:rPr lang="en-US" sz="2800" dirty="0" smtClean="0"/>
            </a:br>
            <a:r>
              <a:rPr lang="en-US" sz="2400" dirty="0" smtClean="0"/>
              <a:t>DCEA Epi 213</a:t>
            </a:r>
            <a:br>
              <a:rPr lang="en-US" sz="2400" dirty="0" smtClean="0"/>
            </a:br>
            <a:r>
              <a:rPr lang="en-US" sz="2400" dirty="0" smtClean="0"/>
              <a:t>Lecture </a:t>
            </a:r>
            <a:r>
              <a:rPr lang="en-US" sz="2400" dirty="0"/>
              <a:t>5</a:t>
            </a:r>
            <a:r>
              <a:rPr lang="en-US" sz="2400" dirty="0" smtClean="0"/>
              <a:t/>
            </a:r>
            <a:br>
              <a:rPr lang="en-US" sz="2400" dirty="0" smtClean="0"/>
            </a:br>
            <a:r>
              <a:rPr lang="en-US" sz="2400" dirty="0" smtClean="0"/>
              <a:t>19 </a:t>
            </a:r>
            <a:r>
              <a:rPr lang="en-US" sz="2400" smtClean="0"/>
              <a:t>February </a:t>
            </a:r>
            <a:r>
              <a:rPr lang="en-US" sz="2400" smtClean="0"/>
              <a:t>2016</a:t>
            </a:r>
            <a:r>
              <a:rPr lang="en-US" sz="2400" dirty="0" smtClean="0">
                <a:latin typeface="Times" charset="0"/>
              </a:rPr>
              <a:t/>
            </a:r>
            <a:br>
              <a:rPr lang="en-US" sz="24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James G Kahn, MD, MPH</a:t>
            </a:r>
            <a:r>
              <a:rPr lang="en-US" sz="2400" dirty="0" smtClean="0"/>
              <a:t/>
            </a:r>
            <a:br>
              <a:rPr lang="en-US" sz="2400" dirty="0" smtClean="0"/>
            </a:br>
            <a:endParaRPr lang="en-US" sz="2000" dirty="0" smtClean="0">
              <a:solidFill>
                <a:srgbClr val="FFFFFF"/>
              </a:solidFill>
            </a:endParaRPr>
          </a:p>
        </p:txBody>
      </p:sp>
      <p:sp>
        <p:nvSpPr>
          <p:cNvPr id="16386" name="Comment 26"/>
          <p:cNvSpPr>
            <a:spLocks noChangeArrowheads="1"/>
          </p:cNvSpPr>
          <p:nvPr/>
        </p:nvSpPr>
        <p:spPr bwMode="auto">
          <a:xfrm rot="-5400000">
            <a:off x="4520407" y="6247606"/>
            <a:ext cx="101600" cy="712787"/>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a:spAutoFit/>
          </a:bodyPr>
          <a:lstStyle/>
          <a:p>
            <a:pPr eaLnBrk="0" hangingPunct="0">
              <a:spcBef>
                <a:spcPct val="50000"/>
              </a:spcBef>
            </a:pPr>
            <a:endParaRPr lang="en-US" sz="1600">
              <a:solidFill>
                <a:srgbClr val="000000"/>
              </a:solidFill>
              <a:latin typeface="Arial" pitchFamily="34" charset="0"/>
            </a:endParaRPr>
          </a:p>
          <a:p>
            <a:pPr eaLnBrk="0" hangingPunct="0">
              <a:spcBef>
                <a:spcPct val="50000"/>
              </a:spcBef>
            </a:pPr>
            <a:endParaRPr lang="en-US" sz="1600">
              <a:solidFill>
                <a:srgbClr val="000000"/>
              </a:solidFill>
              <a:latin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685800" y="152400"/>
            <a:ext cx="7772400" cy="1143000"/>
          </a:xfrm>
        </p:spPr>
        <p:txBody>
          <a:bodyPr/>
          <a:lstStyle/>
          <a:p>
            <a:pPr eaLnBrk="1" hangingPunct="1"/>
            <a:r>
              <a:rPr lang="en-US" dirty="0" smtClean="0"/>
              <a:t>Health States</a:t>
            </a:r>
          </a:p>
        </p:txBody>
      </p:sp>
      <p:sp>
        <p:nvSpPr>
          <p:cNvPr id="33794" name="Rectangle 3"/>
          <p:cNvSpPr>
            <a:spLocks noGrp="1" noChangeArrowheads="1"/>
          </p:cNvSpPr>
          <p:nvPr>
            <p:ph type="body" idx="1"/>
          </p:nvPr>
        </p:nvSpPr>
        <p:spPr>
          <a:xfrm>
            <a:off x="457200" y="1295400"/>
            <a:ext cx="8305800" cy="4953000"/>
          </a:xfrm>
        </p:spPr>
        <p:txBody>
          <a:bodyPr/>
          <a:lstStyle/>
          <a:p>
            <a:pPr marL="457200" indent="-457200" eaLnBrk="1" hangingPunct="1">
              <a:lnSpc>
                <a:spcPct val="90000"/>
              </a:lnSpc>
              <a:buFontTx/>
              <a:buNone/>
            </a:pPr>
            <a:r>
              <a:rPr lang="en-US" dirty="0" smtClean="0"/>
              <a:t>Key Questions:</a:t>
            </a:r>
            <a:br>
              <a:rPr lang="en-US" dirty="0" smtClean="0"/>
            </a:br>
            <a:endParaRPr lang="en-US" dirty="0" smtClean="0"/>
          </a:p>
          <a:p>
            <a:pPr marL="457200" indent="-457200" eaLnBrk="1" hangingPunct="1">
              <a:lnSpc>
                <a:spcPct val="90000"/>
              </a:lnSpc>
              <a:spcAft>
                <a:spcPts val="1000"/>
              </a:spcAft>
            </a:pPr>
            <a:r>
              <a:rPr lang="en-US" sz="2400" dirty="0" smtClean="0"/>
              <a:t>What Are the Relevant </a:t>
            </a:r>
            <a:r>
              <a:rPr lang="en-US" sz="2400" dirty="0" smtClean="0">
                <a:solidFill>
                  <a:srgbClr val="FFFF00"/>
                </a:solidFill>
              </a:rPr>
              <a:t>Health States Over Time</a:t>
            </a:r>
            <a:r>
              <a:rPr lang="en-US" sz="2400" dirty="0" smtClean="0"/>
              <a:t> for the Disease Under Study?</a:t>
            </a:r>
          </a:p>
          <a:p>
            <a:pPr marL="857250" lvl="1" indent="-457200" eaLnBrk="1" hangingPunct="1">
              <a:lnSpc>
                <a:spcPct val="90000"/>
              </a:lnSpc>
              <a:spcAft>
                <a:spcPts val="1000"/>
              </a:spcAft>
            </a:pPr>
            <a:r>
              <a:rPr lang="en-US" sz="2000" dirty="0" smtClean="0">
                <a:solidFill>
                  <a:srgbClr val="FFFF00"/>
                </a:solidFill>
              </a:rPr>
              <a:t>When</a:t>
            </a:r>
            <a:r>
              <a:rPr lang="en-US" sz="2000" dirty="0" smtClean="0"/>
              <a:t> Do These States Occur, and </a:t>
            </a:r>
            <a:r>
              <a:rPr lang="en-US" sz="2000" dirty="0" smtClean="0">
                <a:solidFill>
                  <a:srgbClr val="FFFF00"/>
                </a:solidFill>
              </a:rPr>
              <a:t>How Long</a:t>
            </a:r>
            <a:r>
              <a:rPr lang="en-US" sz="2000" dirty="0" smtClean="0"/>
              <a:t> Do They Last?</a:t>
            </a:r>
          </a:p>
          <a:p>
            <a:pPr marL="457200" indent="-457200" eaLnBrk="1" hangingPunct="1">
              <a:lnSpc>
                <a:spcPct val="90000"/>
              </a:lnSpc>
              <a:spcAft>
                <a:spcPts val="1000"/>
              </a:spcAft>
            </a:pPr>
            <a:r>
              <a:rPr lang="en-US" sz="2400" dirty="0" smtClean="0"/>
              <a:t>What Are the Likely </a:t>
            </a:r>
            <a:r>
              <a:rPr lang="en-US" sz="2400" dirty="0" smtClean="0">
                <a:solidFill>
                  <a:srgbClr val="FFFF00"/>
                </a:solidFill>
              </a:rPr>
              <a:t>Side Effects </a:t>
            </a:r>
            <a:r>
              <a:rPr lang="en-US" sz="2400" dirty="0" smtClean="0"/>
              <a:t>or Other Unintended Consequences for Each Group? </a:t>
            </a:r>
          </a:p>
          <a:p>
            <a:pPr marL="457200" indent="-457200" eaLnBrk="1" hangingPunct="1">
              <a:lnSpc>
                <a:spcPct val="90000"/>
              </a:lnSpc>
              <a:spcAft>
                <a:spcPts val="1000"/>
              </a:spcAft>
            </a:pPr>
            <a:r>
              <a:rPr lang="en-US" sz="2400" dirty="0" smtClean="0"/>
              <a:t>For which health states are there </a:t>
            </a:r>
            <a:r>
              <a:rPr lang="en-US" sz="2400" dirty="0" smtClean="0">
                <a:solidFill>
                  <a:srgbClr val="FFFF00"/>
                </a:solidFill>
              </a:rPr>
              <a:t>credible estimates </a:t>
            </a:r>
            <a:r>
              <a:rPr lang="en-US" sz="2400" dirty="0" smtClean="0"/>
              <a:t>appropriate for your RQ and population?</a:t>
            </a:r>
          </a:p>
        </p:txBody>
      </p:sp>
      <p:sp>
        <p:nvSpPr>
          <p:cNvPr id="33795"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152400"/>
            <a:ext cx="7772400" cy="1143000"/>
          </a:xfrm>
        </p:spPr>
        <p:txBody>
          <a:bodyPr/>
          <a:lstStyle/>
          <a:p>
            <a:pPr eaLnBrk="1" hangingPunct="1"/>
            <a:r>
              <a:rPr lang="en-US" sz="3600" smtClean="0"/>
              <a:t>Example – </a:t>
            </a:r>
            <a:br>
              <a:rPr lang="en-US" sz="3600" smtClean="0"/>
            </a:br>
            <a:r>
              <a:rPr lang="en-US" sz="3600" smtClean="0"/>
              <a:t>Aneurysm Analysis</a:t>
            </a:r>
            <a:endParaRPr lang="en-US" smtClean="0"/>
          </a:p>
        </p:txBody>
      </p:sp>
      <p:sp>
        <p:nvSpPr>
          <p:cNvPr id="35842" name="Rectangle 3"/>
          <p:cNvSpPr>
            <a:spLocks noGrp="1" noChangeArrowheads="1"/>
          </p:cNvSpPr>
          <p:nvPr>
            <p:ph type="body" idx="1"/>
          </p:nvPr>
        </p:nvSpPr>
        <p:spPr>
          <a:xfrm>
            <a:off x="609600" y="1828800"/>
            <a:ext cx="8153400" cy="4191000"/>
          </a:xfrm>
        </p:spPr>
        <p:txBody>
          <a:bodyPr/>
          <a:lstStyle/>
          <a:p>
            <a:pPr marL="457200" indent="-457200" eaLnBrk="1" hangingPunct="1">
              <a:buFontTx/>
              <a:buNone/>
            </a:pPr>
            <a:r>
              <a:rPr lang="en-US" dirty="0" smtClean="0">
                <a:latin typeface="Baskerville" charset="0"/>
              </a:rPr>
              <a:t>For the aneurysm analysis, health outcomes were estimated from multiple sources:</a:t>
            </a:r>
          </a:p>
          <a:p>
            <a:pPr marL="457200" indent="-457200" eaLnBrk="1" hangingPunct="1">
              <a:buFontTx/>
              <a:buNone/>
            </a:pPr>
            <a:endParaRPr lang="en-US" dirty="0" smtClean="0">
              <a:latin typeface="Baskerville" charset="0"/>
            </a:endParaRPr>
          </a:p>
          <a:p>
            <a:pPr marL="457200" indent="-457200" eaLnBrk="1" hangingPunct="1"/>
            <a:r>
              <a:rPr lang="en-US" sz="2000" dirty="0" smtClean="0">
                <a:latin typeface="Baskerville" charset="0"/>
              </a:rPr>
              <a:t>	Aneurysm rupture rates		large cohort study</a:t>
            </a:r>
          </a:p>
          <a:p>
            <a:pPr marL="457200" indent="-457200" eaLnBrk="1" hangingPunct="1"/>
            <a:r>
              <a:rPr lang="en-US" sz="2000" dirty="0" smtClean="0">
                <a:latin typeface="Baskerville" charset="0"/>
              </a:rPr>
              <a:t>	SAH case fatality		meta-analysis</a:t>
            </a:r>
          </a:p>
          <a:p>
            <a:pPr marL="457200" indent="-457200" eaLnBrk="1" hangingPunct="1"/>
            <a:r>
              <a:rPr lang="en-US" sz="2000" dirty="0" smtClean="0">
                <a:latin typeface="Baskerville" charset="0"/>
              </a:rPr>
              <a:t>	SAH disability			medium cohort study, </a:t>
            </a:r>
          </a:p>
          <a:p>
            <a:pPr marL="457200" indent="-457200" eaLnBrk="1" hangingPunct="1"/>
            <a:r>
              <a:rPr lang="en-US" sz="2000" dirty="0" smtClean="0">
                <a:latin typeface="Baskerville" charset="0"/>
              </a:rPr>
              <a:t>                                                                 meta-analysis</a:t>
            </a:r>
          </a:p>
          <a:p>
            <a:pPr marL="457200" indent="-457200" eaLnBrk="1" hangingPunct="1"/>
            <a:r>
              <a:rPr lang="en-US" sz="2000" dirty="0" smtClean="0">
                <a:latin typeface="Baskerville" charset="0"/>
              </a:rPr>
              <a:t>	RR mortality with disability	small cohort study</a:t>
            </a:r>
          </a:p>
          <a:p>
            <a:pPr marL="457200" indent="-457200" eaLnBrk="1" hangingPunct="1"/>
            <a:r>
              <a:rPr lang="en-US" sz="2000" dirty="0" smtClean="0">
                <a:latin typeface="Baskerville" charset="0"/>
              </a:rPr>
              <a:t>	Surgical mortality, disability	meta-analysis</a:t>
            </a:r>
          </a:p>
          <a:p>
            <a:pPr marL="457200" indent="-457200" eaLnBrk="1" hangingPunct="1"/>
            <a:r>
              <a:rPr lang="en-US" sz="2000" dirty="0" smtClean="0">
                <a:latin typeface="Baskerville" charset="0"/>
              </a:rPr>
              <a:t>	RR rupture (= 0)		expert opinion (informal)</a:t>
            </a:r>
            <a:endParaRPr lang="en-US" dirty="0" smtClean="0">
              <a:solidFill>
                <a:schemeClr val="tx1"/>
              </a:solidFill>
              <a:latin typeface="Baskerville" charset="0"/>
            </a:endParaRPr>
          </a:p>
        </p:txBody>
      </p:sp>
      <p:sp>
        <p:nvSpPr>
          <p:cNvPr id="35843" name="Line 4"/>
          <p:cNvSpPr>
            <a:spLocks noChangeShapeType="1"/>
          </p:cNvSpPr>
          <p:nvPr/>
        </p:nvSpPr>
        <p:spPr bwMode="auto">
          <a:xfrm>
            <a:off x="6096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228600"/>
            <a:ext cx="7772400" cy="1143000"/>
          </a:xfrm>
        </p:spPr>
        <p:txBody>
          <a:bodyPr/>
          <a:lstStyle/>
          <a:p>
            <a:pPr eaLnBrk="1" hangingPunct="1"/>
            <a:r>
              <a:rPr lang="en-US" sz="3600" dirty="0" smtClean="0"/>
              <a:t>Health State Severity</a:t>
            </a:r>
            <a:endParaRPr lang="en-US" dirty="0" smtClean="0"/>
          </a:p>
        </p:txBody>
      </p:sp>
      <p:sp>
        <p:nvSpPr>
          <p:cNvPr id="37890" name="Rectangle 3"/>
          <p:cNvSpPr>
            <a:spLocks noGrp="1" noChangeArrowheads="1"/>
          </p:cNvSpPr>
          <p:nvPr>
            <p:ph type="body" idx="1"/>
          </p:nvPr>
        </p:nvSpPr>
        <p:spPr>
          <a:xfrm>
            <a:off x="457200" y="1524000"/>
            <a:ext cx="8305800" cy="4876800"/>
          </a:xfrm>
        </p:spPr>
        <p:txBody>
          <a:bodyPr/>
          <a:lstStyle/>
          <a:p>
            <a:pPr marL="457200" indent="-457200" eaLnBrk="1" hangingPunct="1">
              <a:buFontTx/>
              <a:buNone/>
            </a:pPr>
            <a:r>
              <a:rPr lang="en-US" dirty="0" smtClean="0"/>
              <a:t>	a.   Utilities (for QALYs)</a:t>
            </a:r>
          </a:p>
          <a:p>
            <a:pPr marL="457200" indent="-457200" eaLnBrk="1" hangingPunct="1">
              <a:buFontTx/>
              <a:buNone/>
            </a:pPr>
            <a:r>
              <a:rPr lang="en-US" dirty="0"/>
              <a:t>	</a:t>
            </a:r>
            <a:r>
              <a:rPr lang="en-US" dirty="0" smtClean="0"/>
              <a:t>	 -- Disease-specific</a:t>
            </a:r>
          </a:p>
          <a:p>
            <a:pPr marL="457200" indent="-457200" eaLnBrk="1" hangingPunct="1">
              <a:buFontTx/>
              <a:buNone/>
            </a:pPr>
            <a:r>
              <a:rPr lang="en-US" dirty="0" smtClean="0"/>
              <a:t>		 -- Generic (based on health attributes)</a:t>
            </a:r>
          </a:p>
          <a:p>
            <a:pPr marL="457200" indent="-457200" eaLnBrk="1" hangingPunct="1">
              <a:buFontTx/>
              <a:buNone/>
            </a:pPr>
            <a:r>
              <a:rPr lang="en-US" dirty="0"/>
              <a:t>	</a:t>
            </a:r>
            <a:r>
              <a:rPr lang="en-US" dirty="0" smtClean="0"/>
              <a:t>b.   Disability weights (for DALYs)</a:t>
            </a:r>
          </a:p>
          <a:p>
            <a:pPr marL="457200" indent="-457200" eaLnBrk="1" hangingPunct="1">
              <a:buFontTx/>
              <a:buNone/>
            </a:pPr>
            <a:r>
              <a:rPr lang="en-US" dirty="0" smtClean="0"/>
              <a:t>	c.   Key Questions:</a:t>
            </a:r>
          </a:p>
          <a:p>
            <a:pPr marL="457200" indent="-457200" eaLnBrk="1" hangingPunct="1">
              <a:buFontTx/>
              <a:buNone/>
            </a:pPr>
            <a:r>
              <a:rPr lang="en-US" sz="2400" dirty="0" smtClean="0"/>
              <a:t>		  </a:t>
            </a:r>
            <a:r>
              <a:rPr lang="en-US" sz="2400" dirty="0" err="1" smtClean="0"/>
              <a:t>i</a:t>
            </a:r>
            <a:r>
              <a:rPr lang="en-US" sz="2400" dirty="0" smtClean="0"/>
              <a:t>.    Do Estimates Exist for Your RQ &amp; model?</a:t>
            </a:r>
          </a:p>
          <a:p>
            <a:pPr marL="457200" indent="-457200" eaLnBrk="1" hangingPunct="1">
              <a:buFontTx/>
              <a:buNone/>
            </a:pPr>
            <a:r>
              <a:rPr lang="en-US" sz="2400" dirty="0" smtClean="0"/>
              <a:t>		  ii.   Whose Perspective Are You Taking?</a:t>
            </a:r>
          </a:p>
          <a:p>
            <a:pPr marL="457200" indent="-457200" eaLnBrk="1" hangingPunct="1">
              <a:buFontTx/>
              <a:buNone/>
            </a:pPr>
            <a:r>
              <a:rPr lang="en-US" sz="2400" dirty="0" smtClean="0"/>
              <a:t>		  iii.  Disease-Specific Ratings &gt; Health attributes</a:t>
            </a:r>
          </a:p>
          <a:p>
            <a:pPr marL="457200" indent="-457200" eaLnBrk="1" hangingPunct="1">
              <a:buFontTx/>
              <a:buNone/>
            </a:pPr>
            <a:r>
              <a:rPr lang="en-US" sz="2400" dirty="0" smtClean="0"/>
              <a:t>		  iv.   Community Ratings vs. Patient Ratings</a:t>
            </a:r>
          </a:p>
        </p:txBody>
      </p:sp>
      <p:sp>
        <p:nvSpPr>
          <p:cNvPr id="37891" name="Line 4"/>
          <p:cNvSpPr>
            <a:spLocks noChangeShapeType="1"/>
          </p:cNvSpPr>
          <p:nvPr/>
        </p:nvSpPr>
        <p:spPr bwMode="auto">
          <a:xfrm>
            <a:off x="609600" y="1371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57200" y="381000"/>
            <a:ext cx="8305800" cy="1143000"/>
          </a:xfrm>
        </p:spPr>
        <p:txBody>
          <a:bodyPr/>
          <a:lstStyle/>
          <a:p>
            <a:pPr eaLnBrk="1" hangingPunct="1"/>
            <a:r>
              <a:rPr lang="en-US" smtClean="0"/>
              <a:t>Health—</a:t>
            </a:r>
            <a:br>
              <a:rPr lang="en-US" smtClean="0"/>
            </a:br>
            <a:r>
              <a:rPr lang="en-US" smtClean="0"/>
              <a:t>How to Find Inputs</a:t>
            </a:r>
          </a:p>
        </p:txBody>
      </p:sp>
      <p:sp>
        <p:nvSpPr>
          <p:cNvPr id="44034" name="Rectangle 3"/>
          <p:cNvSpPr>
            <a:spLocks noGrp="1" noChangeArrowheads="1"/>
          </p:cNvSpPr>
          <p:nvPr>
            <p:ph type="body" idx="1"/>
          </p:nvPr>
        </p:nvSpPr>
        <p:spPr>
          <a:xfrm>
            <a:off x="685800" y="2286000"/>
            <a:ext cx="7772400" cy="3810000"/>
          </a:xfrm>
        </p:spPr>
        <p:txBody>
          <a:bodyPr/>
          <a:lstStyle/>
          <a:p>
            <a:pPr marL="533400" indent="-533400" eaLnBrk="1" hangingPunct="1">
              <a:buFontTx/>
              <a:buAutoNum type="arabicPeriod"/>
            </a:pPr>
            <a:r>
              <a:rPr lang="en-US" dirty="0" smtClean="0"/>
              <a:t>Comprehensive Literature Review</a:t>
            </a:r>
          </a:p>
          <a:p>
            <a:pPr marL="533400" indent="-533400" eaLnBrk="1" hangingPunct="1">
              <a:buFontTx/>
              <a:buNone/>
            </a:pPr>
            <a:endParaRPr lang="en-US" dirty="0" smtClean="0"/>
          </a:p>
          <a:p>
            <a:pPr marL="533400" indent="-533400" eaLnBrk="1" hangingPunct="1">
              <a:buFontTx/>
              <a:buAutoNum type="arabicPeriod" startAt="2"/>
            </a:pPr>
            <a:r>
              <a:rPr lang="en-US" dirty="0" smtClean="0"/>
              <a:t>Existing Databases (2er analysis)</a:t>
            </a:r>
          </a:p>
          <a:p>
            <a:pPr marL="533400" indent="-533400" eaLnBrk="1" hangingPunct="1">
              <a:buFontTx/>
              <a:buAutoNum type="arabicPeriod" startAt="2"/>
            </a:pPr>
            <a:endParaRPr lang="en-US" dirty="0" smtClean="0"/>
          </a:p>
          <a:p>
            <a:pPr marL="533400" indent="-533400" eaLnBrk="1" hangingPunct="1">
              <a:buFontTx/>
              <a:buAutoNum type="arabicPeriod" startAt="2"/>
            </a:pPr>
            <a:r>
              <a:rPr lang="en-US" dirty="0" smtClean="0"/>
              <a:t>Primary Data Collection</a:t>
            </a:r>
          </a:p>
          <a:p>
            <a:pPr marL="533400" indent="-533400" eaLnBrk="1" hangingPunct="1">
              <a:buFontTx/>
              <a:buNone/>
            </a:pPr>
            <a:endParaRPr lang="en-US" dirty="0" smtClean="0"/>
          </a:p>
        </p:txBody>
      </p:sp>
      <p:sp>
        <p:nvSpPr>
          <p:cNvPr id="44035" name="Line 4"/>
          <p:cNvSpPr>
            <a:spLocks noChangeShapeType="1"/>
          </p:cNvSpPr>
          <p:nvPr/>
        </p:nvSpPr>
        <p:spPr bwMode="auto">
          <a:xfrm>
            <a:off x="6858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228600"/>
            <a:ext cx="7772400" cy="1143000"/>
          </a:xfrm>
        </p:spPr>
        <p:txBody>
          <a:bodyPr/>
          <a:lstStyle/>
          <a:p>
            <a:pPr eaLnBrk="1" hangingPunct="1"/>
            <a:r>
              <a:rPr lang="en-US" dirty="0" smtClean="0"/>
              <a:t>Comprehensive Literature Review</a:t>
            </a:r>
          </a:p>
        </p:txBody>
      </p:sp>
      <p:sp>
        <p:nvSpPr>
          <p:cNvPr id="46082" name="Rectangle 3"/>
          <p:cNvSpPr>
            <a:spLocks noGrp="1" noChangeArrowheads="1"/>
          </p:cNvSpPr>
          <p:nvPr>
            <p:ph type="body" idx="1"/>
          </p:nvPr>
        </p:nvSpPr>
        <p:spPr>
          <a:xfrm>
            <a:off x="685800" y="1752600"/>
            <a:ext cx="7772400" cy="4495800"/>
          </a:xfrm>
        </p:spPr>
        <p:txBody>
          <a:bodyPr/>
          <a:lstStyle/>
          <a:p>
            <a:pPr marL="533400" indent="-533400" eaLnBrk="1" hangingPunct="1">
              <a:buFontTx/>
              <a:buAutoNum type="arabicPeriod"/>
            </a:pPr>
            <a:r>
              <a:rPr lang="en-US" dirty="0" smtClean="0"/>
              <a:t>Use levels of evidence</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Always consider relevance to your model.</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Revise your model if: cost of needed data exceeds benefit of current model structure. Nuanced judgment call.</a:t>
            </a:r>
          </a:p>
        </p:txBody>
      </p:sp>
      <p:sp>
        <p:nvSpPr>
          <p:cNvPr id="46083" name="Line 4"/>
          <p:cNvSpPr>
            <a:spLocks noChangeShapeType="1"/>
          </p:cNvSpPr>
          <p:nvPr/>
        </p:nvSpPr>
        <p:spPr bwMode="auto">
          <a:xfrm>
            <a:off x="609600" y="1524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304800" y="685800"/>
            <a:ext cx="7772400" cy="1143000"/>
          </a:xfrm>
        </p:spPr>
        <p:txBody>
          <a:bodyPr/>
          <a:lstStyle/>
          <a:p>
            <a:pPr eaLnBrk="1" hangingPunct="1"/>
            <a:r>
              <a:rPr lang="en-US" dirty="0" smtClean="0"/>
              <a:t>Health databases</a:t>
            </a:r>
          </a:p>
        </p:txBody>
      </p:sp>
      <p:sp>
        <p:nvSpPr>
          <p:cNvPr id="92162" name="Rectangle 3"/>
          <p:cNvSpPr>
            <a:spLocks noGrp="1" noChangeArrowheads="1"/>
          </p:cNvSpPr>
          <p:nvPr>
            <p:ph type="body" idx="1"/>
          </p:nvPr>
        </p:nvSpPr>
        <p:spPr>
          <a:xfrm>
            <a:off x="685800" y="1981200"/>
            <a:ext cx="7772400" cy="2209800"/>
          </a:xfrm>
        </p:spPr>
        <p:txBody>
          <a:bodyPr/>
          <a:lstStyle/>
          <a:p>
            <a:pPr marL="533400" indent="-533400" eaLnBrk="1" hangingPunct="1">
              <a:buFontTx/>
              <a:buAutoNum type="alphaUcPeriod"/>
            </a:pPr>
            <a:r>
              <a:rPr lang="en-US" dirty="0" smtClean="0">
                <a:hlinkClick r:id="rId3"/>
              </a:rPr>
              <a:t>www.pubmed.gov</a:t>
            </a:r>
            <a:r>
              <a:rPr lang="en-US" dirty="0" smtClean="0"/>
              <a:t>  (or, UCSF link)</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Google</a:t>
            </a:r>
          </a:p>
          <a:p>
            <a:pPr marL="533400" indent="-533400" eaLnBrk="1" hangingPunct="1">
              <a:buFontTx/>
              <a:buAutoNum type="alphaUcPeriod"/>
            </a:pPr>
            <a:endParaRPr lang="en-US" dirty="0"/>
          </a:p>
          <a:p>
            <a:pPr marL="533400" indent="-533400" eaLnBrk="1" hangingPunct="1">
              <a:buFontTx/>
              <a:buAutoNum type="alphaUcPeriod"/>
            </a:pPr>
            <a:r>
              <a:rPr lang="en-US" dirty="0" smtClean="0"/>
              <a:t>Cochrane</a:t>
            </a:r>
          </a:p>
          <a:p>
            <a:pPr marL="533400" indent="-533400" eaLnBrk="1" hangingPunct="1">
              <a:buFontTx/>
              <a:buAutoNum type="alphaUcPeriod"/>
            </a:pPr>
            <a:endParaRPr lang="en-US" dirty="0"/>
          </a:p>
          <a:p>
            <a:pPr marL="533400" indent="-533400" eaLnBrk="1" hangingPunct="1">
              <a:buFontTx/>
              <a:buAutoNum type="alphaUcPeriod"/>
            </a:pPr>
            <a:r>
              <a:rPr lang="en-US" dirty="0" smtClean="0"/>
              <a:t>Web of Science, </a:t>
            </a:r>
            <a:r>
              <a:rPr lang="en-US" dirty="0" err="1" smtClean="0"/>
              <a:t>EmBase</a:t>
            </a:r>
            <a:r>
              <a:rPr lang="en-US" dirty="0" smtClean="0"/>
              <a:t>, many others</a:t>
            </a:r>
          </a:p>
          <a:p>
            <a:pPr marL="533400" indent="-533400" eaLnBrk="1" hangingPunct="1">
              <a:buFontTx/>
              <a:buAutoNum type="alphaUcPeriod"/>
            </a:pPr>
            <a:endParaRPr lang="en-US" dirty="0" smtClean="0"/>
          </a:p>
          <a:p>
            <a:pPr marL="533400" indent="-533400" eaLnBrk="1" hangingPunct="1">
              <a:buFontTx/>
              <a:buNone/>
            </a:pPr>
            <a:endParaRPr lang="en-US" dirty="0" smtClean="0"/>
          </a:p>
          <a:p>
            <a:pPr marL="533400" indent="-533400" eaLnBrk="1" hangingPunct="1">
              <a:buFontTx/>
              <a:buAutoNum type="alphaUcPeriod"/>
            </a:pPr>
            <a:endParaRPr lang="en-US" dirty="0" smtClean="0"/>
          </a:p>
        </p:txBody>
      </p:sp>
    </p:spTree>
    <p:extLst>
      <p:ext uri="{BB962C8B-B14F-4D97-AF65-F5344CB8AC3E}">
        <p14:creationId xmlns:p14="http://schemas.microsoft.com/office/powerpoint/2010/main" val="405314021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685800" y="381000"/>
            <a:ext cx="7772400" cy="1143000"/>
          </a:xfrm>
        </p:spPr>
        <p:txBody>
          <a:bodyPr/>
          <a:lstStyle/>
          <a:p>
            <a:pPr eaLnBrk="1" hangingPunct="1"/>
            <a:r>
              <a:rPr lang="en-US" dirty="0" smtClean="0"/>
              <a:t>Commonly Used </a:t>
            </a:r>
            <a:br>
              <a:rPr lang="en-US" dirty="0" smtClean="0"/>
            </a:br>
            <a:r>
              <a:rPr lang="en-US" dirty="0" smtClean="0"/>
              <a:t>Health Data Sources</a:t>
            </a:r>
          </a:p>
        </p:txBody>
      </p:sp>
      <p:sp>
        <p:nvSpPr>
          <p:cNvPr id="48130" name="Rectangle 3"/>
          <p:cNvSpPr>
            <a:spLocks noGrp="1" noChangeArrowheads="1"/>
          </p:cNvSpPr>
          <p:nvPr>
            <p:ph type="body" idx="1"/>
          </p:nvPr>
        </p:nvSpPr>
        <p:spPr>
          <a:xfrm>
            <a:off x="533400" y="2057400"/>
            <a:ext cx="8305800" cy="4114800"/>
          </a:xfrm>
        </p:spPr>
        <p:txBody>
          <a:bodyPr/>
          <a:lstStyle/>
          <a:p>
            <a:pPr marL="533400" indent="-533400" eaLnBrk="1" hangingPunct="1">
              <a:buFontTx/>
              <a:buNone/>
            </a:pPr>
            <a:r>
              <a:rPr lang="en-US" dirty="0" smtClean="0"/>
              <a:t>a.  Clinical Trials</a:t>
            </a:r>
          </a:p>
          <a:p>
            <a:pPr marL="533400" indent="-533400" eaLnBrk="1" hangingPunct="1">
              <a:buFontTx/>
              <a:buNone/>
            </a:pPr>
            <a:r>
              <a:rPr lang="en-US" dirty="0" smtClean="0"/>
              <a:t>b.  CMS/VA Databases</a:t>
            </a:r>
          </a:p>
          <a:p>
            <a:pPr marL="533400" indent="-533400" eaLnBrk="1" hangingPunct="1">
              <a:buFontTx/>
              <a:buNone/>
            </a:pPr>
            <a:r>
              <a:rPr lang="en-US" dirty="0" smtClean="0"/>
              <a:t>c.  Disease Registries</a:t>
            </a:r>
          </a:p>
          <a:p>
            <a:pPr marL="533400" indent="-533400" eaLnBrk="1" hangingPunct="1">
              <a:buFontTx/>
              <a:buNone/>
            </a:pPr>
            <a:r>
              <a:rPr lang="en-US" dirty="0" smtClean="0"/>
              <a:t>d.  Quality of Well-Being Index (QWB), </a:t>
            </a:r>
          </a:p>
          <a:p>
            <a:pPr marL="533400" indent="-533400" eaLnBrk="1" hangingPunct="1">
              <a:buFontTx/>
              <a:buNone/>
            </a:pPr>
            <a:r>
              <a:rPr lang="en-US" dirty="0" smtClean="0"/>
              <a:t>	    Health Utilities Index (HUI) - 	</a:t>
            </a:r>
            <a:r>
              <a:rPr lang="en-US" sz="2400" b="1" dirty="0" smtClean="0"/>
              <a:t>www.healthutilities.com/overview.htm</a:t>
            </a:r>
            <a:endParaRPr lang="en-US" dirty="0" smtClean="0"/>
          </a:p>
          <a:p>
            <a:pPr marL="533400" indent="-533400" eaLnBrk="1" hangingPunct="1">
              <a:buFontTx/>
              <a:buAutoNum type="alphaLcPeriod" startAt="5"/>
            </a:pPr>
            <a:r>
              <a:rPr lang="en-US" dirty="0" smtClean="0"/>
              <a:t>Disability/Distress Index, </a:t>
            </a:r>
            <a:r>
              <a:rPr lang="en-US" dirty="0" err="1" smtClean="0"/>
              <a:t>EuroQol</a:t>
            </a:r>
            <a:r>
              <a:rPr lang="en-US" dirty="0" smtClean="0"/>
              <a:t> Instrument</a:t>
            </a:r>
          </a:p>
          <a:p>
            <a:pPr marL="533400" indent="-533400" eaLnBrk="1" hangingPunct="1">
              <a:buFontTx/>
              <a:buAutoNum type="alphaLcPeriod" startAt="5"/>
            </a:pPr>
            <a:r>
              <a:rPr lang="en-US" dirty="0" smtClean="0"/>
              <a:t>IHME GBD Lancet and website</a:t>
            </a:r>
          </a:p>
        </p:txBody>
      </p:sp>
      <p:sp>
        <p:nvSpPr>
          <p:cNvPr id="481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dirty="0" smtClean="0">
                <a:solidFill>
                  <a:srgbClr val="FFC000"/>
                </a:solidFill>
              </a:rPr>
              <a:t>Cost Inputs</a:t>
            </a:r>
          </a:p>
        </p:txBody>
      </p:sp>
      <p:sp>
        <p:nvSpPr>
          <p:cNvPr id="51202" name="Rectangle 3"/>
          <p:cNvSpPr>
            <a:spLocks noGrp="1" noChangeArrowheads="1"/>
          </p:cNvSpPr>
          <p:nvPr>
            <p:ph type="body" idx="1"/>
          </p:nvPr>
        </p:nvSpPr>
        <p:spPr>
          <a:xfrm>
            <a:off x="1409700" y="2133600"/>
            <a:ext cx="6324600" cy="4038600"/>
          </a:xfrm>
        </p:spPr>
        <p:txBody>
          <a:bodyPr/>
          <a:lstStyle/>
          <a:p>
            <a:pPr marL="457200" lvl="1" indent="0" eaLnBrk="1" hangingPunct="1">
              <a:lnSpc>
                <a:spcPct val="90000"/>
              </a:lnSpc>
              <a:buNone/>
              <a:defRPr/>
            </a:pPr>
            <a:r>
              <a:rPr lang="en-US" sz="3200" dirty="0" smtClean="0">
                <a:ea typeface="ＭＳ Ｐゴシック" charset="0"/>
              </a:rPr>
              <a:t>What costs to include:</a:t>
            </a: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a:ea typeface="ＭＳ Ｐゴシック" charset="0"/>
              </a:rPr>
              <a:t> </a:t>
            </a:r>
            <a:r>
              <a:rPr lang="en-US" sz="3200" dirty="0" smtClean="0">
                <a:ea typeface="ＭＳ Ｐゴシック" charset="0"/>
              </a:rPr>
              <a:t>Direct vs. time</a:t>
            </a:r>
            <a:endParaRPr lang="en-US" sz="3200" i="1" dirty="0">
              <a:ea typeface="ＭＳ Ｐゴシック" charset="0"/>
            </a:endParaRP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smtClean="0">
                <a:ea typeface="ＭＳ Ｐゴシック" charset="0"/>
              </a:rPr>
              <a:t> Variable (but what’s fixed?)</a:t>
            </a:r>
            <a:endParaRPr lang="en-US" sz="3200" dirty="0">
              <a:ea typeface="ＭＳ Ｐゴシック" charset="0"/>
            </a:endParaRPr>
          </a:p>
          <a:p>
            <a:pPr marL="914400" lvl="1" indent="-457200" eaLnBrk="1" hangingPunct="1">
              <a:lnSpc>
                <a:spcPct val="90000"/>
              </a:lnSpc>
              <a:buFontTx/>
              <a:buAutoNum type="alphaUcPeriod"/>
              <a:defRPr/>
            </a:pPr>
            <a:endParaRPr lang="en-US" dirty="0">
              <a:ea typeface="ＭＳ Ｐゴシック" charset="0"/>
            </a:endParaRPr>
          </a:p>
          <a:p>
            <a:pPr marL="533400" indent="-533400" eaLnBrk="1" hangingPunct="1">
              <a:lnSpc>
                <a:spcPct val="90000"/>
              </a:lnSpc>
              <a:defRPr/>
            </a:pPr>
            <a:endParaRPr lang="en-US" dirty="0">
              <a:ea typeface="ＭＳ Ｐゴシック" charset="0"/>
            </a:endParaRPr>
          </a:p>
        </p:txBody>
      </p:sp>
      <p:sp>
        <p:nvSpPr>
          <p:cNvPr id="52227"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perspective vs. type</a:t>
            </a:r>
            <a:endParaRPr lang="en-US" dirty="0"/>
          </a:p>
        </p:txBody>
      </p:sp>
      <p:sp>
        <p:nvSpPr>
          <p:cNvPr id="3" name="Content Placeholder 2"/>
          <p:cNvSpPr>
            <a:spLocks noGrp="1"/>
          </p:cNvSpPr>
          <p:nvPr>
            <p:ph idx="1"/>
          </p:nvPr>
        </p:nvSpPr>
        <p:spPr>
          <a:xfrm>
            <a:off x="685800" y="2209800"/>
            <a:ext cx="7772400" cy="3657600"/>
          </a:xfrm>
        </p:spPr>
        <p:txBody>
          <a:bodyPr/>
          <a:lstStyle/>
          <a:p>
            <a:r>
              <a:rPr lang="en-US" dirty="0" smtClean="0">
                <a:solidFill>
                  <a:srgbClr val="FFFF00"/>
                </a:solidFill>
              </a:rPr>
              <a:t>Perspective:</a:t>
            </a:r>
            <a:r>
              <a:rPr lang="en-US" dirty="0" smtClean="0"/>
              <a:t> societal, payer, provider, patient</a:t>
            </a:r>
            <a:br>
              <a:rPr lang="en-US" dirty="0" smtClean="0"/>
            </a:br>
            <a:endParaRPr lang="en-US" dirty="0" smtClean="0"/>
          </a:p>
          <a:p>
            <a:r>
              <a:rPr lang="en-US" dirty="0" smtClean="0">
                <a:solidFill>
                  <a:srgbClr val="FFFF00"/>
                </a:solidFill>
              </a:rPr>
              <a:t>Type:</a:t>
            </a:r>
            <a:r>
              <a:rPr lang="en-US" dirty="0" smtClean="0"/>
              <a:t> direct medical, direct non-medical, time cost (formerly, “indirect”)</a:t>
            </a:r>
            <a:br>
              <a:rPr lang="en-US" dirty="0" smtClean="0"/>
            </a:br>
            <a:endParaRPr lang="en-US" dirty="0" smtClean="0"/>
          </a:p>
          <a:p>
            <a:r>
              <a:rPr lang="en-US" dirty="0" smtClean="0"/>
              <a:t>Thus, </a:t>
            </a:r>
            <a:r>
              <a:rPr lang="en-US" dirty="0" smtClean="0">
                <a:solidFill>
                  <a:srgbClr val="FFFF00"/>
                </a:solidFill>
              </a:rPr>
              <a:t>combine</a:t>
            </a:r>
            <a:r>
              <a:rPr lang="en-US" dirty="0" smtClean="0"/>
              <a:t>, </a:t>
            </a:r>
            <a:r>
              <a:rPr lang="en-US" dirty="0" err="1" smtClean="0"/>
              <a:t>eg</a:t>
            </a:r>
            <a:r>
              <a:rPr lang="en-US" dirty="0" smtClean="0"/>
              <a:t>: </a:t>
            </a:r>
            <a:r>
              <a:rPr lang="en-US" u="sng" dirty="0" smtClean="0"/>
              <a:t>societal direct medical</a:t>
            </a:r>
            <a:r>
              <a:rPr lang="en-US" dirty="0" smtClean="0"/>
              <a:t>.</a:t>
            </a:r>
            <a:endParaRPr lang="en-US" dirty="0"/>
          </a:p>
        </p:txBody>
      </p:sp>
      <p:sp>
        <p:nvSpPr>
          <p:cNvPr id="4"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09933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p:nvPr>
        </p:nvSpPr>
        <p:spPr>
          <a:xfrm>
            <a:off x="685800" y="-76200"/>
            <a:ext cx="7772400" cy="1143000"/>
          </a:xfrm>
        </p:spPr>
        <p:txBody>
          <a:bodyPr/>
          <a:lstStyle/>
          <a:p>
            <a:r>
              <a:rPr lang="en-US" smtClean="0"/>
              <a:t>Analytic Perspective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3194734"/>
              </p:ext>
            </p:extLst>
          </p:nvPr>
        </p:nvGraphicFramePr>
        <p:xfrm>
          <a:off x="228600" y="1219200"/>
          <a:ext cx="8686800" cy="5242375"/>
        </p:xfrm>
        <a:graphic>
          <a:graphicData uri="http://schemas.openxmlformats.org/drawingml/2006/table">
            <a:tbl>
              <a:tblPr firstRow="1" bandRow="1">
                <a:tableStyleId>{5C22544A-7EE6-4342-B048-85BDC9FD1C3A}</a:tableStyleId>
              </a:tblPr>
              <a:tblGrid>
                <a:gridCol w="2171700"/>
                <a:gridCol w="2171700"/>
                <a:gridCol w="2171700"/>
                <a:gridCol w="2171700"/>
              </a:tblGrid>
              <a:tr h="670479">
                <a:tc>
                  <a:txBody>
                    <a:bodyPr/>
                    <a:lstStyle/>
                    <a:p>
                      <a:pPr marL="0" marR="0">
                        <a:spcBef>
                          <a:spcPts val="400"/>
                        </a:spcBef>
                        <a:spcAft>
                          <a:spcPts val="400"/>
                        </a:spcAft>
                      </a:pPr>
                      <a:r>
                        <a:rPr lang="en-US" sz="2200" b="1" dirty="0">
                          <a:effectLst/>
                          <a:latin typeface="Palatino"/>
                          <a:ea typeface="Times New Roman"/>
                          <a:cs typeface="Times New Roman"/>
                        </a:rPr>
                        <a:t>Analytic Perspective</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Typical uses</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Costs</a:t>
                      </a:r>
                      <a:r>
                        <a:rPr lang="en-US" sz="2200" b="1" dirty="0">
                          <a:effectLst/>
                          <a:latin typeface="Palatino"/>
                          <a:ea typeface="Times New Roman"/>
                          <a:cs typeface="Times New Roman"/>
                        </a:rPr>
                        <a:t/>
                      </a:r>
                      <a:br>
                        <a:rPr lang="en-US" sz="2200" b="1" dirty="0">
                          <a:effectLst/>
                          <a:latin typeface="Palatino"/>
                          <a:ea typeface="Times New Roman"/>
                          <a:cs typeface="Times New Roman"/>
                        </a:rPr>
                      </a:br>
                      <a:r>
                        <a:rPr lang="en-US" sz="2200" b="1" dirty="0">
                          <a:effectLst/>
                          <a:latin typeface="Times"/>
                          <a:ea typeface="Times New Roman"/>
                          <a:cs typeface="Times New Roman"/>
                        </a:rPr>
                        <a:t>usually included</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Health outcomes usually included</a:t>
                      </a:r>
                      <a:r>
                        <a:rPr lang="en-US" sz="2200" b="1" dirty="0">
                          <a:effectLst/>
                          <a:latin typeface="Palatino"/>
                          <a:ea typeface="Times New Roman"/>
                          <a:cs typeface="Times New Roman"/>
                        </a:rPr>
                        <a:t>*</a:t>
                      </a:r>
                      <a:endParaRPr lang="en-US" sz="2200" dirty="0">
                        <a:effectLst/>
                        <a:latin typeface="Times"/>
                        <a:ea typeface="Times New Roman"/>
                        <a:cs typeface="Times New Roman"/>
                      </a:endParaRPr>
                    </a:p>
                  </a:txBody>
                  <a:tcPr marL="50800" marR="50800" marT="0" marB="0"/>
                </a:tc>
              </a:tr>
              <a:tr h="1523815">
                <a:tc>
                  <a:txBody>
                    <a:bodyPr/>
                    <a:lstStyle/>
                    <a:p>
                      <a:pPr marL="0" marR="0">
                        <a:spcBef>
                          <a:spcPts val="400"/>
                        </a:spcBef>
                        <a:spcAft>
                          <a:spcPts val="400"/>
                        </a:spcAft>
                      </a:pPr>
                      <a:r>
                        <a:rPr lang="en-US" sz="2000" b="1" dirty="0">
                          <a:solidFill>
                            <a:schemeClr val="tx2"/>
                          </a:solidFill>
                          <a:effectLst/>
                          <a:latin typeface="Times"/>
                          <a:ea typeface="Times New Roman"/>
                          <a:cs typeface="Times New Roman"/>
                        </a:rPr>
                        <a:t>Societal</a:t>
                      </a:r>
                      <a:endParaRPr lang="en-US" sz="2000" dirty="0">
                        <a:solidFill>
                          <a:schemeClr val="tx2"/>
                        </a:solidFill>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solidFill>
                            <a:srgbClr val="FF0000"/>
                          </a:solidFill>
                          <a:effectLst/>
                          <a:latin typeface="Times"/>
                          <a:ea typeface="Times New Roman"/>
                          <a:cs typeface="Times New Roman"/>
                        </a:rPr>
                        <a:t>Reference Case</a:t>
                      </a:r>
                      <a:r>
                        <a:rPr lang="en-US" sz="2000" dirty="0">
                          <a:effectLst/>
                          <a:latin typeface="Palatino"/>
                          <a:ea typeface="Times New Roman"/>
                          <a:cs typeface="Times New Roman"/>
                        </a:rPr>
                        <a:t> - u</a:t>
                      </a:r>
                      <a:r>
                        <a:rPr lang="en-US" sz="2000" dirty="0">
                          <a:effectLst/>
                          <a:latin typeface="Times"/>
                          <a:ea typeface="Times New Roman"/>
                          <a:cs typeface="Times New Roman"/>
                        </a:rPr>
                        <a:t>se in all C</a:t>
                      </a:r>
                      <a:r>
                        <a:rPr lang="en-US" sz="2000" dirty="0">
                          <a:effectLst/>
                          <a:latin typeface="Palatino"/>
                          <a:ea typeface="Times New Roman"/>
                          <a:cs typeface="Times New Roman"/>
                        </a:rPr>
                        <a:t>UAs; probably also in CEAs, CBAs </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 </a:t>
                      </a:r>
                      <a:r>
                        <a:rPr lang="en-US" sz="2000" b="1" dirty="0">
                          <a:effectLst/>
                          <a:latin typeface="Palatino"/>
                          <a:ea typeface="Times New Roman"/>
                          <a:cs typeface="Times New Roman"/>
                        </a:rPr>
                        <a:t>direct medical </a:t>
                      </a:r>
                      <a:r>
                        <a:rPr lang="en-US" sz="2000" dirty="0" smtClean="0">
                          <a:effectLst/>
                          <a:latin typeface="Palatino"/>
                          <a:ea typeface="Times New Roman"/>
                          <a:cs typeface="Times New Roman"/>
                        </a:rPr>
                        <a:t>often nonmedical, +/- time costs (for</a:t>
                      </a:r>
                      <a:r>
                        <a:rPr lang="en-US" sz="2000" baseline="0" dirty="0" smtClean="0">
                          <a:effectLst/>
                          <a:latin typeface="Palatino"/>
                          <a:ea typeface="Times New Roman"/>
                          <a:cs typeface="Times New Roman"/>
                        </a:rPr>
                        <a:t> intervention)</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solidFill>
                      <a:srgbClr val="FFFF00"/>
                    </a:solidFill>
                  </a:tcPr>
                </a:tc>
              </a:tr>
              <a:tr h="914289">
                <a:tc>
                  <a:txBody>
                    <a:bodyPr/>
                    <a:lstStyle/>
                    <a:p>
                      <a:pPr marL="0" marR="0">
                        <a:spcBef>
                          <a:spcPts val="400"/>
                        </a:spcBef>
                        <a:spcAft>
                          <a:spcPts val="400"/>
                        </a:spcAft>
                      </a:pPr>
                      <a:r>
                        <a:rPr lang="en-US" sz="2000" b="1">
                          <a:effectLst/>
                          <a:latin typeface="Times"/>
                          <a:ea typeface="Times New Roman"/>
                          <a:cs typeface="Times New Roman"/>
                        </a:rPr>
                        <a:t>Payer (</a:t>
                      </a:r>
                      <a:r>
                        <a:rPr lang="en-US" sz="2000" b="1">
                          <a:effectLst/>
                          <a:latin typeface="Palatino"/>
                          <a:ea typeface="Times New Roman"/>
                          <a:cs typeface="Times New Roman"/>
                        </a:rPr>
                        <a:t>e.g., </a:t>
                      </a:r>
                      <a:r>
                        <a:rPr lang="en-US" sz="2000" b="1">
                          <a:effectLst/>
                          <a:latin typeface="Times"/>
                          <a:ea typeface="Times New Roman"/>
                          <a:cs typeface="Times New Roman"/>
                        </a:rPr>
                        <a:t>private and public insurers)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payer </a:t>
                      </a:r>
                      <a:r>
                        <a:rPr lang="en-US" sz="2000">
                          <a:effectLst/>
                          <a:latin typeface="Palatino"/>
                          <a:ea typeface="Times New Roman"/>
                          <a:cs typeface="Times New Roman"/>
                        </a:rPr>
                        <a:t>deciding</a:t>
                      </a:r>
                      <a:r>
                        <a:rPr lang="en-US" sz="2000">
                          <a:effectLst/>
                          <a:latin typeface="Times"/>
                          <a:ea typeface="Times New Roman"/>
                          <a:cs typeface="Times New Roman"/>
                        </a:rPr>
                        <a:t> coverage</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direct medical costs paid by insurer.</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All, or all covered by the payer</a:t>
                      </a:r>
                      <a:endParaRPr lang="en-US" sz="2000">
                        <a:effectLst/>
                        <a:latin typeface="Times"/>
                        <a:ea typeface="Times New Roman"/>
                        <a:cs typeface="Times New Roman"/>
                      </a:endParaRPr>
                    </a:p>
                  </a:txBody>
                  <a:tcPr marL="50800" marR="50800" marT="0" marB="0"/>
                </a:tc>
              </a:tr>
              <a:tr h="914289">
                <a:tc>
                  <a:txBody>
                    <a:bodyPr/>
                    <a:lstStyle/>
                    <a:p>
                      <a:pPr marL="0" marR="0">
                        <a:spcBef>
                          <a:spcPts val="400"/>
                        </a:spcBef>
                        <a:spcAft>
                          <a:spcPts val="400"/>
                        </a:spcAft>
                      </a:pPr>
                      <a:r>
                        <a:rPr lang="en-US" sz="2000" b="1">
                          <a:effectLst/>
                          <a:latin typeface="Times"/>
                          <a:ea typeface="Times New Roman"/>
                          <a:cs typeface="Times New Roman"/>
                        </a:rPr>
                        <a:t>Provider</a:t>
                      </a:r>
                      <a:r>
                        <a:rPr lang="en-US" sz="2000" b="1">
                          <a:effectLst/>
                          <a:latin typeface="Palatino"/>
                          <a:ea typeface="Times New Roman"/>
                          <a:cs typeface="Times New Roman"/>
                        </a:rPr>
                        <a:t> (e.g., MDs in group practice)</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provider </a:t>
                      </a:r>
                      <a:r>
                        <a:rPr lang="en-US" sz="2000">
                          <a:effectLst/>
                          <a:latin typeface="Palatino"/>
                          <a:ea typeface="Times New Roman"/>
                          <a:cs typeface="Times New Roman"/>
                        </a:rPr>
                        <a:t>deciding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priorities</a:t>
                      </a: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Direct and time costs incurred by providers.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tc>
              </a:tr>
              <a:tr h="1219052">
                <a:tc>
                  <a:txBody>
                    <a:bodyPr/>
                    <a:lstStyle/>
                    <a:p>
                      <a:pPr marL="0" marR="0">
                        <a:spcBef>
                          <a:spcPts val="400"/>
                        </a:spcBef>
                        <a:spcAft>
                          <a:spcPts val="400"/>
                        </a:spcAft>
                      </a:pPr>
                      <a:r>
                        <a:rPr lang="en-US" sz="2000" b="1" dirty="0">
                          <a:effectLst/>
                          <a:latin typeface="Times"/>
                          <a:ea typeface="Times New Roman"/>
                          <a:cs typeface="Times New Roman"/>
                        </a:rPr>
                        <a:t>Patient</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patient </a:t>
                      </a:r>
                      <a:r>
                        <a:rPr lang="en-US" sz="2000">
                          <a:effectLst/>
                          <a:latin typeface="Palatino"/>
                          <a:ea typeface="Times New Roman"/>
                          <a:cs typeface="Times New Roman"/>
                        </a:rPr>
                        <a:t>choosing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care plan</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Out-of-pocket costs and time costs incurred by patients.</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affecting patient (</a:t>
                      </a:r>
                      <a:r>
                        <a:rPr lang="en-US" sz="2000" dirty="0" err="1">
                          <a:effectLst/>
                          <a:latin typeface="Palatino"/>
                          <a:ea typeface="Times New Roman"/>
                          <a:cs typeface="Times New Roman"/>
                        </a:rPr>
                        <a:t>eg</a:t>
                      </a:r>
                      <a:r>
                        <a:rPr lang="en-US" sz="2000" dirty="0">
                          <a:effectLst/>
                          <a:latin typeface="Palatino"/>
                          <a:ea typeface="Times New Roman"/>
                          <a:cs typeface="Times New Roman"/>
                        </a:rPr>
                        <a:t>, not infectious spread to others)</a:t>
                      </a:r>
                      <a:endParaRPr lang="en-US" sz="2000" dirty="0">
                        <a:effectLst/>
                        <a:latin typeface="Times"/>
                        <a:ea typeface="Times New Roman"/>
                        <a:cs typeface="Times New Roman"/>
                      </a:endParaRPr>
                    </a:p>
                  </a:txBody>
                  <a:tcPr marL="50800" marR="50800" marT="0" marB="0"/>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533400" y="381000"/>
            <a:ext cx="7772400" cy="1143000"/>
          </a:xfrm>
        </p:spPr>
        <p:txBody>
          <a:bodyPr/>
          <a:lstStyle/>
          <a:p>
            <a:pPr eaLnBrk="1" hangingPunct="1"/>
            <a:r>
              <a:rPr lang="en-US" sz="4000" dirty="0" smtClean="0"/>
              <a:t>Today</a:t>
            </a:r>
            <a:r>
              <a:rPr lang="ja-JP" altLang="en-US" sz="4000" dirty="0" smtClean="0"/>
              <a:t>’</a:t>
            </a:r>
            <a:r>
              <a:rPr lang="en-US" altLang="ja-JP" sz="4000" dirty="0" smtClean="0"/>
              <a:t>s Objectives:</a:t>
            </a:r>
            <a:br>
              <a:rPr lang="en-US" altLang="ja-JP" sz="4000" dirty="0" smtClean="0"/>
            </a:br>
            <a:r>
              <a:rPr lang="en-US" altLang="ja-JP" sz="4000" dirty="0" smtClean="0"/>
              <a:t>Data Type, Quality &amp; Source</a:t>
            </a:r>
            <a:endParaRPr lang="en-US" sz="4000" dirty="0" smtClean="0"/>
          </a:p>
        </p:txBody>
      </p:sp>
      <p:sp>
        <p:nvSpPr>
          <p:cNvPr id="18434" name="Rectangle 3"/>
          <p:cNvSpPr>
            <a:spLocks noGrp="1" noChangeArrowheads="1"/>
          </p:cNvSpPr>
          <p:nvPr>
            <p:ph type="body" idx="1"/>
          </p:nvPr>
        </p:nvSpPr>
        <p:spPr>
          <a:xfrm>
            <a:off x="533400" y="1981200"/>
            <a:ext cx="7772400" cy="4114800"/>
          </a:xfrm>
        </p:spPr>
        <p:txBody>
          <a:bodyPr/>
          <a:lstStyle/>
          <a:p>
            <a:pPr marL="533400" indent="-533400" eaLnBrk="1" hangingPunct="1">
              <a:lnSpc>
                <a:spcPct val="90000"/>
              </a:lnSpc>
            </a:pPr>
            <a:r>
              <a:rPr lang="en-US" dirty="0" smtClean="0"/>
              <a:t>To Understand the </a:t>
            </a:r>
            <a:r>
              <a:rPr lang="en-US" dirty="0" smtClean="0">
                <a:solidFill>
                  <a:srgbClr val="FFFF00"/>
                </a:solidFill>
              </a:rPr>
              <a:t>General Issues in Quality of Evidence</a:t>
            </a:r>
          </a:p>
          <a:p>
            <a:pPr marL="533400" indent="-533400" eaLnBrk="1" hangingPunct="1">
              <a:lnSpc>
                <a:spcPct val="90000"/>
              </a:lnSpc>
            </a:pPr>
            <a:endParaRPr lang="en-US" dirty="0" smtClean="0"/>
          </a:p>
          <a:p>
            <a:pPr marL="533400" indent="-533400" eaLnBrk="1" hangingPunct="1">
              <a:lnSpc>
                <a:spcPct val="90000"/>
              </a:lnSpc>
            </a:pPr>
            <a:r>
              <a:rPr lang="en-US" dirty="0" smtClean="0"/>
              <a:t>To Understand </a:t>
            </a:r>
            <a:r>
              <a:rPr lang="en-US" dirty="0" smtClean="0">
                <a:solidFill>
                  <a:srgbClr val="FFFF00"/>
                </a:solidFill>
              </a:rPr>
              <a:t>Data Sources and Synthesis</a:t>
            </a:r>
            <a:r>
              <a:rPr lang="en-US" dirty="0" smtClean="0"/>
              <a:t> Methods for Health and Cost Inputs</a:t>
            </a:r>
          </a:p>
          <a:p>
            <a:pPr marL="533400" indent="-533400" eaLnBrk="1" hangingPunct="1">
              <a:lnSpc>
                <a:spcPct val="90000"/>
              </a:lnSpc>
            </a:pPr>
            <a:endParaRPr lang="en-US" dirty="0" smtClean="0"/>
          </a:p>
          <a:p>
            <a:pPr marL="533400" indent="-533400" eaLnBrk="1" hangingPunct="1">
              <a:lnSpc>
                <a:spcPct val="90000"/>
              </a:lnSpc>
            </a:pPr>
            <a:r>
              <a:rPr lang="en-US" dirty="0" smtClean="0"/>
              <a:t>To Understand Common </a:t>
            </a:r>
            <a:r>
              <a:rPr lang="en-US" dirty="0" smtClean="0">
                <a:solidFill>
                  <a:srgbClr val="FFFF00"/>
                </a:solidFill>
              </a:rPr>
              <a:t>Criticisms</a:t>
            </a:r>
            <a:r>
              <a:rPr lang="en-US" dirty="0" smtClean="0"/>
              <a:t> Surrounding Health and Cost Data Inputs</a:t>
            </a:r>
          </a:p>
        </p:txBody>
      </p:sp>
      <p:sp>
        <p:nvSpPr>
          <p:cNvPr id="1843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8928261"/>
              </p:ext>
            </p:extLst>
          </p:nvPr>
        </p:nvGraphicFramePr>
        <p:xfrm>
          <a:off x="304800" y="228600"/>
          <a:ext cx="8534400" cy="5882905"/>
        </p:xfrm>
        <a:graphic>
          <a:graphicData uri="http://schemas.openxmlformats.org/drawingml/2006/table">
            <a:tbl>
              <a:tblPr firstRow="1" bandRow="1">
                <a:tableStyleId>{5C22544A-7EE6-4342-B048-85BDC9FD1C3A}</a:tableStyleId>
              </a:tblPr>
              <a:tblGrid>
                <a:gridCol w="3430494"/>
                <a:gridCol w="1924424"/>
                <a:gridCol w="1757082"/>
                <a:gridCol w="1422400"/>
              </a:tblGrid>
              <a:tr h="457223">
                <a:tc>
                  <a:txBody>
                    <a:bodyPr/>
                    <a:lstStyle/>
                    <a:p>
                      <a:r>
                        <a:rPr lang="en-US" sz="2400" dirty="0" smtClean="0"/>
                        <a:t>Identify</a:t>
                      </a:r>
                      <a:endParaRPr lang="en-US" sz="2400" dirty="0"/>
                    </a:p>
                  </a:txBody>
                  <a:tcPr marT="45722" marB="45722"/>
                </a:tc>
                <a:tc>
                  <a:txBody>
                    <a:bodyPr/>
                    <a:lstStyle/>
                    <a:p>
                      <a:r>
                        <a:rPr lang="en-US" sz="2400" dirty="0" smtClean="0"/>
                        <a:t>Quantity</a:t>
                      </a:r>
                      <a:endParaRPr lang="en-US" sz="2400" dirty="0"/>
                    </a:p>
                  </a:txBody>
                  <a:tcPr marT="45722" marB="45722"/>
                </a:tc>
                <a:tc>
                  <a:txBody>
                    <a:bodyPr/>
                    <a:lstStyle/>
                    <a:p>
                      <a:r>
                        <a:rPr lang="en-US" sz="2400" dirty="0" smtClean="0"/>
                        <a:t>Monetize</a:t>
                      </a:r>
                      <a:endParaRPr lang="en-US" sz="2400" dirty="0"/>
                    </a:p>
                  </a:txBody>
                  <a:tcPr marT="45722" marB="45722"/>
                </a:tc>
                <a:tc>
                  <a:txBody>
                    <a:bodyPr/>
                    <a:lstStyle/>
                    <a:p>
                      <a:r>
                        <a:rPr lang="en-US" sz="2400" dirty="0" smtClean="0"/>
                        <a:t>Total</a:t>
                      </a:r>
                      <a:endParaRPr lang="en-US" sz="2400" dirty="0"/>
                    </a:p>
                  </a:txBody>
                  <a:tcPr marT="45722" marB="45722"/>
                </a:tc>
              </a:tr>
              <a:tr h="426742">
                <a:tc>
                  <a:txBody>
                    <a:bodyPr/>
                    <a:lstStyle/>
                    <a:p>
                      <a:r>
                        <a:rPr lang="en-US" sz="2200" b="1" u="sng" dirty="0" smtClean="0">
                          <a:solidFill>
                            <a:schemeClr val="accent3">
                              <a:lumMod val="50000"/>
                            </a:schemeClr>
                          </a:solidFill>
                        </a:rPr>
                        <a:t>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26742">
                <a:tc>
                  <a:txBody>
                    <a:bodyPr/>
                    <a:lstStyle/>
                    <a:p>
                      <a:r>
                        <a:rPr lang="en-US" sz="2200" i="1" u="sng" dirty="0" smtClean="0"/>
                        <a:t>Medical Visit: </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a:p>
                  </a:txBody>
                  <a:tcPr marT="45722" marB="45722"/>
                </a:tc>
              </a:tr>
              <a:tr h="411501">
                <a:tc>
                  <a:txBody>
                    <a:bodyPr/>
                    <a:lstStyle/>
                    <a:p>
                      <a:r>
                        <a:rPr lang="en-US" sz="2100" dirty="0" smtClean="0"/>
                        <a:t>Receptionist</a:t>
                      </a:r>
                      <a:endParaRPr lang="en-US" sz="2100" dirty="0"/>
                    </a:p>
                  </a:txBody>
                  <a:tcPr marT="45722" marB="45722"/>
                </a:tc>
                <a:tc>
                  <a:txBody>
                    <a:bodyPr/>
                    <a:lstStyle/>
                    <a:p>
                      <a:r>
                        <a:rPr lang="en-US" sz="2100" dirty="0" smtClean="0"/>
                        <a:t>5</a:t>
                      </a:r>
                      <a:r>
                        <a:rPr lang="en-US" sz="2100" baseline="0" dirty="0" smtClean="0"/>
                        <a:t> minutes</a:t>
                      </a:r>
                      <a:endParaRPr lang="en-US" sz="2100" dirty="0"/>
                    </a:p>
                  </a:txBody>
                  <a:tcPr marT="45722" marB="45722"/>
                </a:tc>
                <a:tc>
                  <a:txBody>
                    <a:bodyPr/>
                    <a:lstStyle/>
                    <a:p>
                      <a:r>
                        <a:rPr lang="en-US" sz="2100" dirty="0" smtClean="0"/>
                        <a:t>$0.25/min</a:t>
                      </a:r>
                      <a:endParaRPr lang="en-US" sz="2100" dirty="0"/>
                    </a:p>
                  </a:txBody>
                  <a:tcPr marT="45722" marB="45722"/>
                </a:tc>
                <a:tc>
                  <a:txBody>
                    <a:bodyPr/>
                    <a:lstStyle/>
                    <a:p>
                      <a:r>
                        <a:rPr lang="en-US" sz="2100" dirty="0" smtClean="0"/>
                        <a:t>$1.25</a:t>
                      </a:r>
                      <a:endParaRPr lang="en-US" sz="2100" dirty="0"/>
                    </a:p>
                  </a:txBody>
                  <a:tcPr marT="45722" marB="45722"/>
                </a:tc>
              </a:tr>
              <a:tr h="411501">
                <a:tc>
                  <a:txBody>
                    <a:bodyPr/>
                    <a:lstStyle/>
                    <a:p>
                      <a:r>
                        <a:rPr lang="en-US" sz="2100" dirty="0" smtClean="0"/>
                        <a:t>MD</a:t>
                      </a:r>
                      <a:endParaRPr lang="en-US" sz="2100" dirty="0"/>
                    </a:p>
                  </a:txBody>
                  <a:tcPr marT="45722" marB="45722"/>
                </a:tc>
                <a:tc>
                  <a:txBody>
                    <a:bodyPr/>
                    <a:lstStyle/>
                    <a:p>
                      <a:r>
                        <a:rPr lang="en-US" sz="2100" dirty="0" smtClean="0"/>
                        <a:t>10 minutes</a:t>
                      </a:r>
                      <a:endParaRPr lang="en-US" sz="2100" dirty="0"/>
                    </a:p>
                  </a:txBody>
                  <a:tcPr marT="45722" marB="45722"/>
                </a:tc>
                <a:tc>
                  <a:txBody>
                    <a:bodyPr/>
                    <a:lstStyle/>
                    <a:p>
                      <a:r>
                        <a:rPr lang="en-US" sz="2100" dirty="0" smtClean="0"/>
                        <a:t>$2.50/min</a:t>
                      </a:r>
                      <a:endParaRPr lang="en-US" sz="2100" dirty="0"/>
                    </a:p>
                  </a:txBody>
                  <a:tcPr marT="45722" marB="45722"/>
                </a:tc>
                <a:tc>
                  <a:txBody>
                    <a:bodyPr/>
                    <a:lstStyle/>
                    <a:p>
                      <a:r>
                        <a:rPr lang="en-US" sz="2100" dirty="0" smtClean="0"/>
                        <a:t>$25</a:t>
                      </a:r>
                      <a:endParaRPr lang="en-US" sz="2100" dirty="0"/>
                    </a:p>
                  </a:txBody>
                  <a:tcPr marT="45722" marB="45722"/>
                </a:tc>
              </a:tr>
              <a:tr h="426742">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Nurse</a:t>
                      </a:r>
                      <a:endParaRPr lang="en-US" sz="2100" dirty="0"/>
                    </a:p>
                  </a:txBody>
                  <a:tcPr marT="45722" marB="45722"/>
                </a:tc>
                <a:tc>
                  <a:txBody>
                    <a:bodyPr/>
                    <a:lstStyle/>
                    <a:p>
                      <a:r>
                        <a:rPr lang="en-US" sz="2100" dirty="0" smtClean="0"/>
                        <a:t>5 minutes</a:t>
                      </a:r>
                      <a:endParaRPr lang="en-US" sz="2100" dirty="0"/>
                    </a:p>
                  </a:txBody>
                  <a:tcPr marT="45722" marB="45722"/>
                </a:tc>
                <a:tc>
                  <a:txBody>
                    <a:bodyPr/>
                    <a:lstStyle/>
                    <a:p>
                      <a:r>
                        <a:rPr lang="en-US" sz="2100" dirty="0" smtClean="0"/>
                        <a:t>0.35/min</a:t>
                      </a:r>
                      <a:endParaRPr lang="en-US" sz="2100" dirty="0"/>
                    </a:p>
                  </a:txBody>
                  <a:tcPr marT="45722" marB="45722"/>
                </a:tc>
                <a:tc>
                  <a:txBody>
                    <a:bodyPr/>
                    <a:lstStyle/>
                    <a:p>
                      <a:r>
                        <a:rPr lang="en-US" sz="2100" dirty="0" smtClean="0"/>
                        <a:t>$1.65</a:t>
                      </a:r>
                      <a:endParaRPr lang="en-US" sz="2100" dirty="0"/>
                    </a:p>
                  </a:txBody>
                  <a:tcPr marT="45722" marB="45722"/>
                </a:tc>
              </a:tr>
              <a:tr h="411501">
                <a:tc>
                  <a:txBody>
                    <a:bodyPr/>
                    <a:lstStyle/>
                    <a:p>
                      <a:r>
                        <a:rPr lang="en-US" sz="2100" dirty="0" smtClean="0"/>
                        <a:t>Vaccine</a:t>
                      </a:r>
                      <a:endParaRPr lang="en-US" sz="2100" dirty="0"/>
                    </a:p>
                  </a:txBody>
                  <a:tcPr marT="45722" marB="45722"/>
                </a:tc>
                <a:tc>
                  <a:txBody>
                    <a:bodyPr/>
                    <a:lstStyle/>
                    <a:p>
                      <a:r>
                        <a:rPr lang="en-US" sz="2100" dirty="0" smtClean="0"/>
                        <a:t>1 dose</a:t>
                      </a:r>
                      <a:endParaRPr lang="en-US" sz="2100" dirty="0"/>
                    </a:p>
                  </a:txBody>
                  <a:tcPr marT="45722" marB="45722"/>
                </a:tc>
                <a:tc>
                  <a:txBody>
                    <a:bodyPr/>
                    <a:lstStyle/>
                    <a:p>
                      <a:r>
                        <a:rPr lang="en-US" sz="2100" dirty="0" smtClean="0"/>
                        <a:t>$15/dose</a:t>
                      </a:r>
                      <a:endParaRPr lang="en-US" sz="2100" dirty="0"/>
                    </a:p>
                  </a:txBody>
                  <a:tcPr marT="45722" marB="45722"/>
                </a:tc>
                <a:tc>
                  <a:txBody>
                    <a:bodyPr/>
                    <a:lstStyle/>
                    <a:p>
                      <a:r>
                        <a:rPr lang="en-US" sz="2100" dirty="0" smtClean="0"/>
                        <a:t>$15.00</a:t>
                      </a:r>
                      <a:endParaRPr lang="en-US" sz="2100" dirty="0"/>
                    </a:p>
                  </a:txBody>
                  <a:tcPr marT="45722" marB="45722"/>
                </a:tc>
              </a:tr>
              <a:tr h="411501">
                <a:tc>
                  <a:txBody>
                    <a:bodyPr/>
                    <a:lstStyle/>
                    <a:p>
                      <a:r>
                        <a:rPr lang="en-US" sz="2100" dirty="0" smtClean="0"/>
                        <a:t>Syringe</a:t>
                      </a:r>
                      <a:endParaRPr lang="en-US" sz="2100" dirty="0"/>
                    </a:p>
                  </a:txBody>
                  <a:tcPr marT="45722" marB="45722"/>
                </a:tc>
                <a:tc>
                  <a:txBody>
                    <a:bodyPr/>
                    <a:lstStyle/>
                    <a:p>
                      <a:r>
                        <a:rPr lang="en-US" sz="2100" dirty="0" smtClean="0"/>
                        <a:t>1</a:t>
                      </a:r>
                      <a:endParaRPr lang="en-US" sz="2100" dirty="0"/>
                    </a:p>
                  </a:txBody>
                  <a:tcPr marT="45722" marB="45722"/>
                </a:tc>
                <a:tc>
                  <a:txBody>
                    <a:bodyPr/>
                    <a:lstStyle/>
                    <a:p>
                      <a:r>
                        <a:rPr lang="en-US" sz="2100" dirty="0" smtClean="0"/>
                        <a:t>$0.5/</a:t>
                      </a:r>
                      <a:r>
                        <a:rPr lang="en-US" sz="2100" dirty="0" err="1" smtClean="0"/>
                        <a:t>syr</a:t>
                      </a:r>
                      <a:endParaRPr lang="en-US" sz="2100" dirty="0"/>
                    </a:p>
                  </a:txBody>
                  <a:tcPr marT="45722" marB="45722"/>
                </a:tc>
                <a:tc>
                  <a:txBody>
                    <a:bodyPr/>
                    <a:lstStyle/>
                    <a:p>
                      <a:r>
                        <a:rPr lang="en-US" sz="2100" dirty="0" smtClean="0"/>
                        <a:t>$0.50</a:t>
                      </a:r>
                      <a:endParaRPr lang="en-US" sz="2100" dirty="0"/>
                    </a:p>
                  </a:txBody>
                  <a:tcPr marT="45722" marB="45722"/>
                </a:tc>
              </a:tr>
              <a:tr h="411501">
                <a:tc>
                  <a:txBody>
                    <a:bodyPr/>
                    <a:lstStyle/>
                    <a:p>
                      <a:r>
                        <a:rPr lang="en-US" sz="2200" b="1" u="sng" dirty="0" smtClean="0">
                          <a:solidFill>
                            <a:schemeClr val="accent3">
                              <a:lumMod val="50000"/>
                            </a:schemeClr>
                          </a:solidFill>
                        </a:rPr>
                        <a:t>Non 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11501">
                <a:tc>
                  <a:txBody>
                    <a:bodyPr/>
                    <a:lstStyle/>
                    <a:p>
                      <a:r>
                        <a:rPr lang="en-US" sz="2100" dirty="0" smtClean="0"/>
                        <a:t>Pt. time</a:t>
                      </a:r>
                      <a:endParaRPr lang="en-US" sz="2100" dirty="0"/>
                    </a:p>
                  </a:txBody>
                  <a:tcPr marT="45722" marB="45722"/>
                </a:tc>
                <a:tc>
                  <a:txBody>
                    <a:bodyPr/>
                    <a:lstStyle/>
                    <a:p>
                      <a:r>
                        <a:rPr lang="en-US" sz="2100" dirty="0" smtClean="0"/>
                        <a:t>1 hour</a:t>
                      </a:r>
                      <a:endParaRPr lang="en-US" sz="2100" dirty="0"/>
                    </a:p>
                  </a:txBody>
                  <a:tcPr marT="45722" marB="45722"/>
                </a:tc>
                <a:tc>
                  <a:txBody>
                    <a:bodyPr/>
                    <a:lstStyle/>
                    <a:p>
                      <a:r>
                        <a:rPr lang="en-US" sz="2100" dirty="0" smtClean="0"/>
                        <a:t>$10/ hour</a:t>
                      </a:r>
                      <a:endParaRPr lang="en-US" sz="2100" dirty="0"/>
                    </a:p>
                  </a:txBody>
                  <a:tcPr marT="45722" marB="45722"/>
                </a:tc>
                <a:tc>
                  <a:txBody>
                    <a:bodyPr/>
                    <a:lstStyle/>
                    <a:p>
                      <a:r>
                        <a:rPr lang="en-US" sz="2100" dirty="0" smtClean="0"/>
                        <a:t>$10</a:t>
                      </a:r>
                      <a:endParaRPr lang="en-US" sz="2100" dirty="0"/>
                    </a:p>
                  </a:txBody>
                  <a:tcPr marT="45722" marB="45722"/>
                </a:tc>
              </a:tr>
              <a:tr h="411501">
                <a:tc>
                  <a:txBody>
                    <a:bodyPr/>
                    <a:lstStyle/>
                    <a:p>
                      <a:r>
                        <a:rPr lang="en-US" sz="2100" dirty="0" smtClean="0"/>
                        <a:t>Transportation</a:t>
                      </a:r>
                      <a:endParaRPr lang="en-US" sz="2100" dirty="0"/>
                    </a:p>
                  </a:txBody>
                  <a:tcPr marT="45722" marB="45722"/>
                </a:tc>
                <a:tc>
                  <a:txBody>
                    <a:bodyPr/>
                    <a:lstStyle/>
                    <a:p>
                      <a:r>
                        <a:rPr lang="en-US" sz="2100" dirty="0" smtClean="0"/>
                        <a:t>10</a:t>
                      </a:r>
                      <a:r>
                        <a:rPr lang="en-US" sz="2100" baseline="0" dirty="0" smtClean="0"/>
                        <a:t> trips </a:t>
                      </a:r>
                      <a:endParaRPr lang="en-US" sz="2100" dirty="0"/>
                    </a:p>
                  </a:txBody>
                  <a:tcPr marT="45722" marB="45722"/>
                </a:tc>
                <a:tc>
                  <a:txBody>
                    <a:bodyPr/>
                    <a:lstStyle/>
                    <a:p>
                      <a:r>
                        <a:rPr lang="en-US" sz="2100" dirty="0" smtClean="0"/>
                        <a:t>$2.5 /trip</a:t>
                      </a:r>
                      <a:endParaRPr lang="en-US" sz="2100" dirty="0"/>
                    </a:p>
                  </a:txBody>
                  <a:tcPr marT="45722" marB="45722"/>
                </a:tc>
                <a:tc>
                  <a:txBody>
                    <a:bodyPr/>
                    <a:lstStyle/>
                    <a:p>
                      <a:r>
                        <a:rPr lang="en-US" sz="2100" dirty="0" smtClean="0"/>
                        <a:t>$25</a:t>
                      </a:r>
                      <a:endParaRPr lang="en-US" sz="2100" dirty="0"/>
                    </a:p>
                  </a:txBody>
                  <a:tcPr marT="45722" marB="45722"/>
                </a:tc>
              </a:tr>
              <a:tr h="411501">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Pt.</a:t>
                      </a:r>
                      <a:r>
                        <a:rPr lang="en-US" sz="2100" baseline="0" dirty="0" smtClean="0"/>
                        <a:t> time </a:t>
                      </a:r>
                      <a:endParaRPr lang="en-US" sz="2100" dirty="0"/>
                    </a:p>
                  </a:txBody>
                  <a:tcPr marT="45722" marB="45722"/>
                </a:tc>
                <a:tc>
                  <a:txBody>
                    <a:bodyPr/>
                    <a:lstStyle/>
                    <a:p>
                      <a:r>
                        <a:rPr lang="en-US" sz="2100" dirty="0" smtClean="0"/>
                        <a:t>0.1</a:t>
                      </a:r>
                      <a:r>
                        <a:rPr lang="en-US" sz="2100" baseline="0" dirty="0" smtClean="0"/>
                        <a:t> hour</a:t>
                      </a:r>
                      <a:endParaRPr lang="en-US" sz="2100" dirty="0"/>
                    </a:p>
                  </a:txBody>
                  <a:tcPr marT="45722" marB="45722"/>
                </a:tc>
                <a:tc>
                  <a:txBody>
                    <a:bodyPr/>
                    <a:lstStyle/>
                    <a:p>
                      <a:r>
                        <a:rPr lang="en-US" sz="2100" dirty="0" smtClean="0"/>
                        <a:t>$10/hour</a:t>
                      </a:r>
                      <a:endParaRPr lang="en-US" sz="2100" dirty="0"/>
                    </a:p>
                  </a:txBody>
                  <a:tcPr marT="45722" marB="45722"/>
                </a:tc>
                <a:tc>
                  <a:txBody>
                    <a:bodyPr/>
                    <a:lstStyle/>
                    <a:p>
                      <a:r>
                        <a:rPr lang="en-US" sz="2100" dirty="0" smtClean="0"/>
                        <a:t>$1</a:t>
                      </a:r>
                      <a:endParaRPr lang="en-US" sz="2100" dirty="0"/>
                    </a:p>
                  </a:txBody>
                  <a:tcPr marT="45722" marB="45722"/>
                </a:tc>
              </a:tr>
            </a:tbl>
          </a:graphicData>
        </a:graphic>
      </p:graphicFrame>
      <p:sp>
        <p:nvSpPr>
          <p:cNvPr id="58451" name="TextBox 4"/>
          <p:cNvSpPr txBox="1">
            <a:spLocks noChangeArrowheads="1"/>
          </p:cNvSpPr>
          <p:nvPr/>
        </p:nvSpPr>
        <p:spPr bwMode="auto">
          <a:xfrm>
            <a:off x="7772400" y="6519863"/>
            <a:ext cx="13874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600">
                <a:solidFill>
                  <a:srgbClr val="FFFFFF"/>
                </a:solidFill>
              </a:rPr>
              <a:t>Muennig 2008</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685800" y="381000"/>
            <a:ext cx="7772400" cy="1143000"/>
          </a:xfrm>
        </p:spPr>
        <p:txBody>
          <a:bodyPr/>
          <a:lstStyle/>
          <a:p>
            <a:pPr eaLnBrk="1" hangingPunct="1"/>
            <a:r>
              <a:rPr lang="en-US" dirty="0" smtClean="0"/>
              <a:t>Looking for Direct Costs</a:t>
            </a:r>
          </a:p>
        </p:txBody>
      </p:sp>
      <p:sp>
        <p:nvSpPr>
          <p:cNvPr id="59394" name="Rectangle 3"/>
          <p:cNvSpPr>
            <a:spLocks noGrp="1" noChangeArrowheads="1"/>
          </p:cNvSpPr>
          <p:nvPr>
            <p:ph type="body" idx="1"/>
          </p:nvPr>
        </p:nvSpPr>
        <p:spPr>
          <a:xfrm>
            <a:off x="1752600" y="2209800"/>
            <a:ext cx="6781800" cy="4114800"/>
          </a:xfrm>
        </p:spPr>
        <p:txBody>
          <a:bodyPr/>
          <a:lstStyle/>
          <a:p>
            <a:pPr marL="533400" indent="-533400" eaLnBrk="1" hangingPunct="1">
              <a:buFontTx/>
              <a:buNone/>
            </a:pPr>
            <a:r>
              <a:rPr lang="en-US" dirty="0" smtClean="0"/>
              <a:t>1.  Published Estimates</a:t>
            </a:r>
          </a:p>
          <a:p>
            <a:pPr marL="533400" indent="-533400" eaLnBrk="1" hangingPunct="1">
              <a:buFontTx/>
              <a:buAutoNum type="arabicPeriod"/>
            </a:pPr>
            <a:endParaRPr lang="en-US" dirty="0" smtClean="0"/>
          </a:p>
          <a:p>
            <a:pPr marL="533400" indent="-533400" eaLnBrk="1" hangingPunct="1">
              <a:buFontTx/>
              <a:buNone/>
            </a:pPr>
            <a:r>
              <a:rPr lang="en-US" dirty="0" smtClean="0"/>
              <a:t>2.  Resources Used  x  Cost per unit Used (micro-costing)</a:t>
            </a:r>
          </a:p>
          <a:p>
            <a:pPr marL="533400" indent="-533400" eaLnBrk="1" hangingPunct="1"/>
            <a:endParaRPr lang="en-US" dirty="0" smtClean="0"/>
          </a:p>
          <a:p>
            <a:pPr marL="533400" indent="-533400" eaLnBrk="1" hangingPunct="1">
              <a:buFontTx/>
              <a:buNone/>
            </a:pPr>
            <a:r>
              <a:rPr lang="en-US" dirty="0" smtClean="0"/>
              <a:t>3.  Cost Data Bases (</a:t>
            </a:r>
            <a:r>
              <a:rPr lang="en-US" dirty="0" err="1" smtClean="0"/>
              <a:t>eg</a:t>
            </a:r>
            <a:r>
              <a:rPr lang="en-US" dirty="0" smtClean="0"/>
              <a:t> WHO CHOICE)</a:t>
            </a:r>
          </a:p>
          <a:p>
            <a:pPr marL="533400" indent="-533400" eaLnBrk="1" hangingPunct="1">
              <a:buFontTx/>
              <a:buNone/>
            </a:pPr>
            <a:endParaRPr lang="en-US" dirty="0" smtClean="0"/>
          </a:p>
          <a:p>
            <a:pPr marL="533400" indent="-533400" eaLnBrk="1" hangingPunct="1">
              <a:buFontTx/>
              <a:buNone/>
            </a:pPr>
            <a:endParaRPr lang="en-US" sz="2400" dirty="0" smtClean="0"/>
          </a:p>
        </p:txBody>
      </p:sp>
      <p:sp>
        <p:nvSpPr>
          <p:cNvPr id="5939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026"/>
          <p:cNvSpPr>
            <a:spLocks noGrp="1" noChangeArrowheads="1"/>
          </p:cNvSpPr>
          <p:nvPr>
            <p:ph type="title"/>
          </p:nvPr>
        </p:nvSpPr>
        <p:spPr>
          <a:xfrm>
            <a:off x="685800" y="381000"/>
            <a:ext cx="7772400" cy="1447800"/>
          </a:xfrm>
        </p:spPr>
        <p:txBody>
          <a:bodyPr/>
          <a:lstStyle/>
          <a:p>
            <a:pPr eaLnBrk="1" hangingPunct="1"/>
            <a:r>
              <a:rPr lang="en-US" dirty="0" smtClean="0"/>
              <a:t>Unit Cost Sources</a:t>
            </a:r>
          </a:p>
        </p:txBody>
      </p:sp>
      <p:sp>
        <p:nvSpPr>
          <p:cNvPr id="63490" name="Rectangle 1027"/>
          <p:cNvSpPr>
            <a:spLocks noGrp="1" noChangeArrowheads="1"/>
          </p:cNvSpPr>
          <p:nvPr>
            <p:ph type="body" idx="1"/>
          </p:nvPr>
        </p:nvSpPr>
        <p:spPr>
          <a:xfrm>
            <a:off x="1295400" y="2362200"/>
            <a:ext cx="6096000" cy="3581400"/>
          </a:xfrm>
        </p:spPr>
        <p:txBody>
          <a:bodyPr/>
          <a:lstStyle/>
          <a:p>
            <a:pPr marL="577850" indent="-577850" eaLnBrk="1" hangingPunct="1">
              <a:lnSpc>
                <a:spcPct val="90000"/>
              </a:lnSpc>
              <a:buFontTx/>
              <a:buAutoNum type="romanLcPeriod"/>
            </a:pPr>
            <a:r>
              <a:rPr lang="en-US" dirty="0" smtClean="0"/>
              <a:t>Reimbursements - ok</a:t>
            </a:r>
          </a:p>
          <a:p>
            <a:pPr marL="577850" indent="-577850" eaLnBrk="1" hangingPunct="1">
              <a:lnSpc>
                <a:spcPct val="90000"/>
              </a:lnSpc>
              <a:buFontTx/>
              <a:buAutoNum type="romanLcPeriod"/>
            </a:pPr>
            <a:endParaRPr lang="en-US" dirty="0" smtClean="0"/>
          </a:p>
          <a:p>
            <a:pPr marL="577850" indent="-577850" eaLnBrk="1" hangingPunct="1">
              <a:lnSpc>
                <a:spcPct val="90000"/>
              </a:lnSpc>
              <a:buFontTx/>
              <a:buAutoNum type="romanLcPeriod"/>
            </a:pPr>
            <a:r>
              <a:rPr lang="en-US" dirty="0" smtClean="0"/>
              <a:t>Billed Charges - </a:t>
            </a:r>
            <a:r>
              <a:rPr lang="en-US" dirty="0" smtClean="0">
                <a:solidFill>
                  <a:srgbClr val="FF0000"/>
                </a:solidFill>
              </a:rPr>
              <a:t>caution</a:t>
            </a:r>
          </a:p>
          <a:p>
            <a:pPr marL="577850" indent="-577850" eaLnBrk="1" hangingPunct="1">
              <a:lnSpc>
                <a:spcPct val="90000"/>
              </a:lnSpc>
            </a:pPr>
            <a:endParaRPr lang="en-US" dirty="0" smtClean="0"/>
          </a:p>
          <a:p>
            <a:pPr marL="577850" indent="-577850" eaLnBrk="1" hangingPunct="1">
              <a:lnSpc>
                <a:spcPct val="90000"/>
              </a:lnSpc>
              <a:buFontTx/>
              <a:buAutoNum type="romanLcPeriod" startAt="3"/>
            </a:pPr>
            <a:r>
              <a:rPr lang="en-US" dirty="0" smtClean="0"/>
              <a:t>Cost Accounting Systems - </a:t>
            </a:r>
            <a:r>
              <a:rPr lang="en-US" dirty="0" smtClean="0">
                <a:solidFill>
                  <a:srgbClr val="92D050"/>
                </a:solidFill>
              </a:rPr>
              <a:t>good</a:t>
            </a:r>
          </a:p>
          <a:p>
            <a:pPr marL="577850" indent="-577850" eaLnBrk="1" hangingPunct="1">
              <a:lnSpc>
                <a:spcPct val="90000"/>
              </a:lnSpc>
              <a:buFontTx/>
              <a:buAutoNum type="romanLcPeriod" startAt="3"/>
            </a:pPr>
            <a:endParaRPr lang="en-US" dirty="0" smtClean="0"/>
          </a:p>
          <a:p>
            <a:pPr marL="577850" indent="-577850" eaLnBrk="1" hangingPunct="1">
              <a:lnSpc>
                <a:spcPct val="90000"/>
              </a:lnSpc>
              <a:buFontTx/>
              <a:buAutoNum type="romanLcPeriod" startAt="3"/>
            </a:pPr>
            <a:r>
              <a:rPr lang="en-US" dirty="0" smtClean="0"/>
              <a:t>Price References - ok</a:t>
            </a:r>
          </a:p>
        </p:txBody>
      </p:sp>
      <p:sp>
        <p:nvSpPr>
          <p:cNvPr id="63491" name="Line 1028"/>
          <p:cNvSpPr>
            <a:spLocks noChangeShapeType="1"/>
          </p:cNvSpPr>
          <p:nvPr/>
        </p:nvSpPr>
        <p:spPr bwMode="auto">
          <a:xfrm>
            <a:off x="609600" y="18288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85800" y="381000"/>
            <a:ext cx="7772400" cy="1143000"/>
          </a:xfrm>
        </p:spPr>
        <p:txBody>
          <a:bodyPr/>
          <a:lstStyle/>
          <a:p>
            <a:pPr eaLnBrk="1" hangingPunct="1"/>
            <a:r>
              <a:rPr lang="en-US" sz="4000" dirty="0" smtClean="0"/>
              <a:t>Reimbursements</a:t>
            </a:r>
          </a:p>
        </p:txBody>
      </p:sp>
      <p:sp>
        <p:nvSpPr>
          <p:cNvPr id="65538" name="Rectangle 3"/>
          <p:cNvSpPr>
            <a:spLocks noGrp="1" noChangeArrowheads="1"/>
          </p:cNvSpPr>
          <p:nvPr>
            <p:ph type="body" idx="1"/>
          </p:nvPr>
        </p:nvSpPr>
        <p:spPr/>
        <p:txBody>
          <a:bodyPr/>
          <a:lstStyle/>
          <a:p>
            <a:pPr marL="457200" indent="-457200" eaLnBrk="1" hangingPunct="1">
              <a:lnSpc>
                <a:spcPct val="90000"/>
              </a:lnSpc>
              <a:buFontTx/>
              <a:buNone/>
            </a:pPr>
            <a:r>
              <a:rPr lang="en-US" sz="2000" dirty="0" smtClean="0"/>
              <a:t>a.    Acceptable, especially if based on </a:t>
            </a:r>
            <a:r>
              <a:rPr lang="en-US" sz="2000" dirty="0" smtClean="0">
                <a:solidFill>
                  <a:srgbClr val="FFFF00"/>
                </a:solidFill>
              </a:rPr>
              <a:t>negotiated rates (“allowed”)</a:t>
            </a:r>
          </a:p>
          <a:p>
            <a:pPr marL="457200" indent="-457200" eaLnBrk="1" hangingPunct="1">
              <a:lnSpc>
                <a:spcPct val="90000"/>
              </a:lnSpc>
            </a:pPr>
            <a:endParaRPr lang="en-US" sz="2000" dirty="0" smtClean="0"/>
          </a:p>
          <a:p>
            <a:pPr marL="457200" indent="-457200" eaLnBrk="1" hangingPunct="1">
              <a:lnSpc>
                <a:spcPct val="90000"/>
              </a:lnSpc>
              <a:buFontTx/>
              <a:buAutoNum type="alphaLcPeriod" startAt="2"/>
            </a:pPr>
            <a:r>
              <a:rPr lang="en-US" sz="2000" dirty="0" smtClean="0"/>
              <a:t>Medicare reimbursement for </a:t>
            </a:r>
            <a:r>
              <a:rPr lang="en-US" sz="2000" u="sng" dirty="0" smtClean="0"/>
              <a:t>inpatient </a:t>
            </a:r>
            <a:r>
              <a:rPr lang="en-US" sz="2000" dirty="0" smtClean="0"/>
              <a:t>care is based on prices established for </a:t>
            </a:r>
            <a:r>
              <a:rPr lang="en-US" sz="2000" u="sng" dirty="0" smtClean="0"/>
              <a:t>DRGs</a:t>
            </a:r>
            <a:r>
              <a:rPr lang="en-US" sz="2000" dirty="0" smtClean="0"/>
              <a:t>  (Diagnostic Related Groups)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Excellent approach:  </a:t>
            </a:r>
            <a:r>
              <a:rPr lang="en-US" sz="2000" u="sng" dirty="0" smtClean="0"/>
              <a:t>RBRVS</a:t>
            </a:r>
            <a:r>
              <a:rPr lang="en-US" sz="2000" dirty="0" smtClean="0"/>
              <a:t> (resource-based relative value scale) used by Medicare for </a:t>
            </a:r>
            <a:r>
              <a:rPr lang="en-US" sz="2000" u="sng" dirty="0" smtClean="0"/>
              <a:t>outpatient</a:t>
            </a:r>
            <a:r>
              <a:rPr lang="en-US" sz="2000" dirty="0" smtClean="0"/>
              <a:t> services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When deductibles and copayments are charged, these should be included when calculating cost for the societal perspective</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In some databases, </a:t>
            </a:r>
            <a:r>
              <a:rPr lang="ja-JP" altLang="en-US" sz="2000" dirty="0" smtClean="0"/>
              <a:t>“</a:t>
            </a:r>
            <a:r>
              <a:rPr lang="en-US" altLang="ja-JP" sz="2000" dirty="0" smtClean="0"/>
              <a:t>allowed charges</a:t>
            </a:r>
            <a:r>
              <a:rPr lang="ja-JP" altLang="en-US" sz="2000" dirty="0" smtClean="0"/>
              <a:t>”</a:t>
            </a:r>
            <a:r>
              <a:rPr lang="en-US" altLang="ja-JP" sz="2000" dirty="0" smtClean="0"/>
              <a:t> summarize total reimbursement</a:t>
            </a:r>
            <a:endParaRPr lang="en-US" sz="2000" dirty="0" smtClean="0"/>
          </a:p>
        </p:txBody>
      </p:sp>
      <p:sp>
        <p:nvSpPr>
          <p:cNvPr id="6553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685800"/>
            <a:ext cx="7772400" cy="1143000"/>
          </a:xfrm>
        </p:spPr>
        <p:txBody>
          <a:bodyPr/>
          <a:lstStyle/>
          <a:p>
            <a:pPr eaLnBrk="1" hangingPunct="1"/>
            <a:r>
              <a:rPr lang="en-US" smtClean="0"/>
              <a:t>Billed Charges</a:t>
            </a:r>
          </a:p>
        </p:txBody>
      </p:sp>
      <p:sp>
        <p:nvSpPr>
          <p:cNvPr id="67586" name="Rectangle 3"/>
          <p:cNvSpPr>
            <a:spLocks noGrp="1" noChangeArrowheads="1"/>
          </p:cNvSpPr>
          <p:nvPr>
            <p:ph type="body" idx="1"/>
          </p:nvPr>
        </p:nvSpPr>
        <p:spPr>
          <a:xfrm>
            <a:off x="1066800" y="2286000"/>
            <a:ext cx="7391400" cy="3810000"/>
          </a:xfrm>
        </p:spPr>
        <p:txBody>
          <a:bodyPr/>
          <a:lstStyle/>
          <a:p>
            <a:pPr marL="533400" indent="-533400" eaLnBrk="1" hangingPunct="1">
              <a:buFontTx/>
              <a:buAutoNum type="alphaLcPeriod"/>
            </a:pPr>
            <a:r>
              <a:rPr lang="en-US" dirty="0" smtClean="0"/>
              <a:t>Can be used </a:t>
            </a:r>
            <a:r>
              <a:rPr lang="en-US" i="1" u="sng" dirty="0" smtClean="0"/>
              <a:t>cautiously</a:t>
            </a:r>
            <a:endParaRPr lang="en-US" u="sng" dirty="0" smtClean="0"/>
          </a:p>
          <a:p>
            <a:pPr marL="533400" indent="-533400" eaLnBrk="1" hangingPunct="1">
              <a:buFontTx/>
              <a:buAutoNum type="alphaLcPeriod"/>
            </a:pPr>
            <a:endParaRPr lang="en-US" dirty="0" smtClean="0"/>
          </a:p>
          <a:p>
            <a:pPr marL="533400" indent="-533400" eaLnBrk="1" hangingPunct="1">
              <a:buFontTx/>
              <a:buAutoNum type="alphaLcPeriod"/>
            </a:pPr>
            <a:r>
              <a:rPr lang="en-US" dirty="0" smtClean="0"/>
              <a:t>Must be adjusted with hospital department-specific cost-to-charge ratios</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Even then, imperfect:  a single cost-charge 	ratio is used for all services in a department</a:t>
            </a:r>
          </a:p>
        </p:txBody>
      </p:sp>
      <p:sp>
        <p:nvSpPr>
          <p:cNvPr id="67587" name="Line 4"/>
          <p:cNvSpPr>
            <a:spLocks noChangeShapeType="1"/>
          </p:cNvSpPr>
          <p:nvPr/>
        </p:nvSpPr>
        <p:spPr bwMode="auto">
          <a:xfrm>
            <a:off x="609600" y="1905000"/>
            <a:ext cx="76962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228600"/>
            <a:ext cx="7772400" cy="1143000"/>
          </a:xfrm>
        </p:spPr>
        <p:txBody>
          <a:bodyPr/>
          <a:lstStyle/>
          <a:p>
            <a:pPr eaLnBrk="1" hangingPunct="1"/>
            <a:r>
              <a:rPr lang="en-US" smtClean="0"/>
              <a:t>Cost Data Bases</a:t>
            </a:r>
          </a:p>
        </p:txBody>
      </p:sp>
      <p:sp>
        <p:nvSpPr>
          <p:cNvPr id="71682" name="Rectangle 3"/>
          <p:cNvSpPr>
            <a:spLocks noGrp="1" noChangeArrowheads="1"/>
          </p:cNvSpPr>
          <p:nvPr>
            <p:ph type="body" idx="1"/>
          </p:nvPr>
        </p:nvSpPr>
        <p:spPr>
          <a:xfrm>
            <a:off x="685800" y="1828800"/>
            <a:ext cx="7772400" cy="4114800"/>
          </a:xfrm>
        </p:spPr>
        <p:txBody>
          <a:bodyPr/>
          <a:lstStyle/>
          <a:p>
            <a:pPr marL="577850" indent="-577850" eaLnBrk="1" hangingPunct="1">
              <a:buFontTx/>
              <a:buAutoNum type="alphaLcPeriod"/>
            </a:pPr>
            <a:r>
              <a:rPr lang="en-US" smtClean="0"/>
              <a:t>Record both resources and costs for specific diseases </a:t>
            </a:r>
          </a:p>
          <a:p>
            <a:pPr marL="577850" indent="-577850" eaLnBrk="1" hangingPunct="1">
              <a:buFontTx/>
              <a:buAutoNum type="alphaLcPeriod"/>
            </a:pPr>
            <a:endParaRPr lang="en-US" smtClean="0"/>
          </a:p>
          <a:p>
            <a:pPr marL="577850" indent="-577850" eaLnBrk="1" hangingPunct="1">
              <a:buFontTx/>
              <a:buAutoNum type="alphaLcPeriod"/>
            </a:pPr>
            <a:r>
              <a:rPr lang="en-US" smtClean="0"/>
              <a:t>Examples:</a:t>
            </a:r>
          </a:p>
          <a:p>
            <a:pPr marL="577850" indent="-577850" eaLnBrk="1" hangingPunct="1">
              <a:buFontTx/>
              <a:buNone/>
            </a:pPr>
            <a:endParaRPr lang="en-US" smtClean="0"/>
          </a:p>
          <a:p>
            <a:pPr marL="1327150" lvl="2" indent="-412750" eaLnBrk="1" hangingPunct="1">
              <a:buFontTx/>
              <a:buAutoNum type="romanLcPeriod"/>
            </a:pPr>
            <a:r>
              <a:rPr lang="en-US" smtClean="0"/>
              <a:t>California Office of Statewide Health Planning &amp; Development (OSHPD) hospital discharge data base</a:t>
            </a:r>
          </a:p>
          <a:p>
            <a:pPr marL="1327150" lvl="2" indent="-412750" eaLnBrk="1" hangingPunct="1">
              <a:buFontTx/>
              <a:buAutoNum type="romanLcPeriod"/>
            </a:pPr>
            <a:endParaRPr lang="en-US" smtClean="0"/>
          </a:p>
          <a:p>
            <a:pPr marL="1327150" lvl="2" indent="-412750" eaLnBrk="1" hangingPunct="1">
              <a:buFontTx/>
              <a:buAutoNum type="romanLcPeriod"/>
            </a:pPr>
            <a:r>
              <a:rPr lang="en-US" smtClean="0"/>
              <a:t>Medical Expenditure Panel Survey </a:t>
            </a:r>
          </a:p>
          <a:p>
            <a:pPr marL="577850" indent="-577850" eaLnBrk="1" hangingPunct="1">
              <a:buFontTx/>
              <a:buAutoNum type="alphaLcPeriod"/>
            </a:pPr>
            <a:endParaRPr lang="en-US" smtClean="0"/>
          </a:p>
        </p:txBody>
      </p:sp>
      <p:sp>
        <p:nvSpPr>
          <p:cNvPr id="71683" name="Line 4"/>
          <p:cNvSpPr>
            <a:spLocks noChangeShapeType="1"/>
          </p:cNvSpPr>
          <p:nvPr/>
        </p:nvSpPr>
        <p:spPr bwMode="auto">
          <a:xfrm>
            <a:off x="609600" y="1524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Cost-accounting systems</a:t>
            </a:r>
            <a:endParaRPr lang="en-US" dirty="0"/>
          </a:p>
        </p:txBody>
      </p:sp>
      <p:sp>
        <p:nvSpPr>
          <p:cNvPr id="3" name="Content Placeholder 2"/>
          <p:cNvSpPr>
            <a:spLocks noGrp="1"/>
          </p:cNvSpPr>
          <p:nvPr>
            <p:ph idx="1"/>
          </p:nvPr>
        </p:nvSpPr>
        <p:spPr>
          <a:xfrm>
            <a:off x="990600" y="1981200"/>
            <a:ext cx="7467600" cy="4114800"/>
          </a:xfrm>
        </p:spPr>
        <p:txBody>
          <a:bodyPr/>
          <a:lstStyle/>
          <a:p>
            <a:r>
              <a:rPr lang="en-US" dirty="0" smtClean="0"/>
              <a:t>In many U.S. hospitals.</a:t>
            </a:r>
          </a:p>
          <a:p>
            <a:endParaRPr lang="en-US" dirty="0"/>
          </a:p>
          <a:p>
            <a:r>
              <a:rPr lang="en-US" dirty="0" smtClean="0"/>
              <a:t>Systematic and precise inventory of services used (resources) and real cost for each type of service.</a:t>
            </a:r>
          </a:p>
          <a:p>
            <a:endParaRPr lang="en-US" dirty="0" smtClean="0"/>
          </a:p>
          <a:p>
            <a:r>
              <a:rPr lang="en-US" dirty="0" smtClean="0"/>
              <a:t>Best measure of true costs to society.</a:t>
            </a:r>
            <a:endParaRPr lang="en-US" dirty="0"/>
          </a:p>
        </p:txBody>
      </p:sp>
      <p:sp>
        <p:nvSpPr>
          <p:cNvPr id="4"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104180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pPr eaLnBrk="1" hangingPunct="1"/>
            <a:r>
              <a:rPr lang="en-US" sz="4000" dirty="0" smtClean="0"/>
              <a:t>Price (Unit cost) References</a:t>
            </a:r>
            <a:br>
              <a:rPr lang="en-US" sz="4000" dirty="0" smtClean="0"/>
            </a:br>
            <a:endParaRPr lang="en-US" sz="4000" dirty="0" smtClean="0"/>
          </a:p>
        </p:txBody>
      </p:sp>
      <p:sp>
        <p:nvSpPr>
          <p:cNvPr id="69634" name="Rectangle 3"/>
          <p:cNvSpPr>
            <a:spLocks noGrp="1" noChangeArrowheads="1"/>
          </p:cNvSpPr>
          <p:nvPr>
            <p:ph type="body" idx="1"/>
          </p:nvPr>
        </p:nvSpPr>
        <p:spPr>
          <a:xfrm>
            <a:off x="685800" y="2286000"/>
            <a:ext cx="7772400" cy="4114800"/>
          </a:xfrm>
        </p:spPr>
        <p:txBody>
          <a:bodyPr/>
          <a:lstStyle/>
          <a:p>
            <a:pPr marL="533400" indent="-533400" eaLnBrk="1" hangingPunct="1">
              <a:buFontTx/>
              <a:buAutoNum type="alphaLcPeriod"/>
            </a:pPr>
            <a:r>
              <a:rPr lang="ja-JP" altLang="en-US" dirty="0" smtClean="0">
                <a:solidFill>
                  <a:srgbClr val="FFFF00"/>
                </a:solidFill>
              </a:rPr>
              <a:t>“</a:t>
            </a:r>
            <a:r>
              <a:rPr lang="en-US" altLang="ja-JP" dirty="0" smtClean="0">
                <a:solidFill>
                  <a:srgbClr val="FFFF00"/>
                </a:solidFill>
              </a:rPr>
              <a:t>Pharmacy Red Book</a:t>
            </a:r>
            <a:r>
              <a:rPr lang="ja-JP" altLang="en-US" dirty="0" smtClean="0">
                <a:solidFill>
                  <a:srgbClr val="FFFF00"/>
                </a:solidFill>
              </a:rPr>
              <a:t>”</a:t>
            </a:r>
            <a:r>
              <a:rPr lang="en-US" altLang="ja-JP" dirty="0" smtClean="0"/>
              <a:t> of average wholesale drug prices, imperfect reflection of wide variations.</a:t>
            </a:r>
          </a:p>
          <a:p>
            <a:pPr marL="533400" indent="-533400" eaLnBrk="1" hangingPunct="1">
              <a:buFontTx/>
              <a:buAutoNum type="alphaLcPeriod"/>
            </a:pPr>
            <a:r>
              <a:rPr lang="en-US" dirty="0" smtClean="0">
                <a:solidFill>
                  <a:srgbClr val="FFFF00"/>
                </a:solidFill>
              </a:rPr>
              <a:t>WHO CHOICE</a:t>
            </a:r>
            <a:r>
              <a:rPr lang="en-US" dirty="0" smtClean="0"/>
              <a:t> – health care services, inputs, imperfect (often modeled, single values) but best we have globally.</a:t>
            </a:r>
          </a:p>
          <a:p>
            <a:pPr marL="533400" indent="-533400" eaLnBrk="1" hangingPunct="1">
              <a:buFontTx/>
              <a:buAutoNum type="alphaLcPeriod"/>
            </a:pPr>
            <a:r>
              <a:rPr lang="en-US" dirty="0" smtClean="0">
                <a:solidFill>
                  <a:srgbClr val="FFFF00"/>
                </a:solidFill>
              </a:rPr>
              <a:t>Other public estimates</a:t>
            </a:r>
            <a:r>
              <a:rPr lang="en-US" dirty="0" smtClean="0"/>
              <a:t> for health worker hourly wages, diagnostic and laboratory equipment, and even for most supplies</a:t>
            </a:r>
          </a:p>
        </p:txBody>
      </p:sp>
      <p:sp>
        <p:nvSpPr>
          <p:cNvPr id="69635"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dirty="0" smtClean="0"/>
              <a:t>Costs must be Updated / Converted</a:t>
            </a:r>
          </a:p>
        </p:txBody>
      </p:sp>
      <p:sp>
        <p:nvSpPr>
          <p:cNvPr id="186371" name="Rectangle 3"/>
          <p:cNvSpPr>
            <a:spLocks noGrp="1" noChangeArrowheads="1"/>
          </p:cNvSpPr>
          <p:nvPr>
            <p:ph type="body" idx="1"/>
          </p:nvPr>
        </p:nvSpPr>
        <p:spPr>
          <a:xfrm>
            <a:off x="609600" y="2209800"/>
            <a:ext cx="8153400" cy="4419600"/>
          </a:xfrm>
        </p:spPr>
        <p:txBody>
          <a:bodyPr/>
          <a:lstStyle/>
          <a:p>
            <a:pPr marL="495300" lvl="1" indent="-495300" eaLnBrk="1" hangingPunct="1">
              <a:lnSpc>
                <a:spcPct val="90000"/>
              </a:lnSpc>
              <a:buFontTx/>
              <a:buAutoNum type="romanLcPeriod"/>
              <a:defRPr/>
            </a:pPr>
            <a:r>
              <a:rPr lang="en-US" dirty="0" smtClean="0">
                <a:solidFill>
                  <a:srgbClr val="FFFF00"/>
                </a:solidFill>
                <a:ea typeface="ＭＳ Ｐゴシック" charset="0"/>
              </a:rPr>
              <a:t>Inflate</a:t>
            </a:r>
            <a:r>
              <a:rPr lang="en-US" dirty="0" smtClean="0">
                <a:ea typeface="ＭＳ Ｐゴシック" charset="0"/>
              </a:rPr>
              <a:t> using the medical component of the   Consumer Price Index (CPI), from the U.S. Bureau of Labor Statistics (BLS)</a:t>
            </a:r>
            <a:br>
              <a:rPr lang="en-US" dirty="0" smtClean="0">
                <a:ea typeface="ＭＳ Ｐゴシック" charset="0"/>
              </a:rPr>
            </a:br>
            <a:r>
              <a:rPr lang="en-US" i="1" dirty="0" smtClean="0">
                <a:solidFill>
                  <a:srgbClr val="FFC000"/>
                </a:solidFill>
                <a:ea typeface="ＭＳ Ｐゴシック" charset="0"/>
              </a:rPr>
              <a:t>(foreign: country index from </a:t>
            </a:r>
            <a:r>
              <a:rPr lang="en-US" i="1" dirty="0" err="1" smtClean="0">
                <a:solidFill>
                  <a:srgbClr val="FFC000"/>
                </a:solidFill>
                <a:ea typeface="ＭＳ Ｐゴシック" charset="0"/>
              </a:rPr>
              <a:t>eg</a:t>
            </a:r>
            <a:r>
              <a:rPr lang="en-US" i="1" dirty="0" smtClean="0">
                <a:solidFill>
                  <a:srgbClr val="FFC000"/>
                </a:solidFill>
                <a:ea typeface="ＭＳ Ｐゴシック" charset="0"/>
              </a:rPr>
              <a:t> World Bank)</a:t>
            </a:r>
          </a:p>
          <a:p>
            <a:pPr marL="495300" lvl="1" indent="-495300" eaLnBrk="1" hangingPunct="1">
              <a:lnSpc>
                <a:spcPct val="90000"/>
              </a:lnSpc>
              <a:buFontTx/>
              <a:buAutoNum type="romanLcPeriod"/>
              <a:defRPr/>
            </a:pPr>
            <a:endParaRPr lang="en-US" dirty="0" smtClean="0">
              <a:ea typeface="ＭＳ Ｐゴシック" charset="0"/>
            </a:endParaRPr>
          </a:p>
          <a:p>
            <a:pPr marL="495300" lvl="1" indent="-495300" eaLnBrk="1" hangingPunct="1">
              <a:lnSpc>
                <a:spcPct val="90000"/>
              </a:lnSpc>
              <a:buFontTx/>
              <a:buAutoNum type="romanLcPeriod"/>
              <a:defRPr/>
            </a:pPr>
            <a:r>
              <a:rPr lang="en-US" dirty="0" smtClean="0">
                <a:solidFill>
                  <a:srgbClr val="FFFF00"/>
                </a:solidFill>
                <a:ea typeface="ＭＳ Ｐゴシック" charset="0"/>
              </a:rPr>
              <a:t>Substitute</a:t>
            </a:r>
            <a:r>
              <a:rPr lang="en-US" dirty="0" smtClean="0">
                <a:ea typeface="ＭＳ Ｐゴシック" charset="0"/>
              </a:rPr>
              <a:t> particular unit costs with updated values for the same services, </a:t>
            </a:r>
            <a:r>
              <a:rPr lang="en-US" dirty="0" err="1" smtClean="0">
                <a:ea typeface="ＭＳ Ｐゴシック" charset="0"/>
              </a:rPr>
              <a:t>eg</a:t>
            </a:r>
            <a:r>
              <a:rPr lang="en-US" dirty="0" smtClean="0">
                <a:ea typeface="ＭＳ Ｐゴシック" charset="0"/>
              </a:rPr>
              <a:t>. ARV drugs</a:t>
            </a:r>
          </a:p>
          <a:p>
            <a:pPr marL="495300" lvl="1" indent="-495300" eaLnBrk="1" hangingPunct="1">
              <a:lnSpc>
                <a:spcPct val="90000"/>
              </a:lnSpc>
              <a:buFontTx/>
              <a:buAutoNum type="romanLcPeriod"/>
              <a:defRPr/>
            </a:pPr>
            <a:endParaRPr lang="en-US" dirty="0" smtClean="0">
              <a:ea typeface="ＭＳ Ｐゴシック" charset="0"/>
            </a:endParaRPr>
          </a:p>
          <a:p>
            <a:pPr marL="495300" lvl="1" indent="-495300" eaLnBrk="1" hangingPunct="1">
              <a:lnSpc>
                <a:spcPct val="90000"/>
              </a:lnSpc>
              <a:buFontTx/>
              <a:buAutoNum type="romanLcPeriod"/>
              <a:defRPr/>
            </a:pPr>
            <a:r>
              <a:rPr lang="en-US" dirty="0" smtClean="0">
                <a:solidFill>
                  <a:srgbClr val="FFFF00"/>
                </a:solidFill>
                <a:ea typeface="ＭＳ Ｐゴシック" charset="0"/>
              </a:rPr>
              <a:t>Denominate</a:t>
            </a:r>
            <a:r>
              <a:rPr lang="en-US" dirty="0" smtClean="0">
                <a:ea typeface="ＭＳ Ｐゴシック" charset="0"/>
              </a:rPr>
              <a:t> in a single currency (local or $) via commercial exchange rates or purchasing power parity (PPP). PPP yields higher $ value better representing burden vis-a-vis other </a:t>
            </a:r>
            <a:r>
              <a:rPr lang="en-US" smtClean="0">
                <a:ea typeface="ＭＳ Ｐゴシック" charset="0"/>
              </a:rPr>
              <a:t>U.S. costs </a:t>
            </a:r>
            <a:r>
              <a:rPr lang="en-US" dirty="0" smtClean="0">
                <a:ea typeface="ＭＳ Ｐゴシック" charset="0"/>
              </a:rPr>
              <a:t>of living.</a:t>
            </a:r>
          </a:p>
        </p:txBody>
      </p:sp>
      <p:sp>
        <p:nvSpPr>
          <p:cNvPr id="61443" name="Line 4"/>
          <p:cNvSpPr>
            <a:spLocks noChangeShapeType="1"/>
          </p:cNvSpPr>
          <p:nvPr/>
        </p:nvSpPr>
        <p:spPr bwMode="auto">
          <a:xfrm>
            <a:off x="609600" y="1981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8758302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lstStyle/>
          <a:p>
            <a:pPr eaLnBrk="1" hangingPunct="1"/>
            <a:r>
              <a:rPr lang="en-US" dirty="0" smtClean="0"/>
              <a:t>Fixed costs</a:t>
            </a:r>
          </a:p>
        </p:txBody>
      </p:sp>
      <p:sp>
        <p:nvSpPr>
          <p:cNvPr id="73730" name="Rectangle 3"/>
          <p:cNvSpPr>
            <a:spLocks noGrp="1" noChangeArrowheads="1"/>
          </p:cNvSpPr>
          <p:nvPr>
            <p:ph type="body" idx="1"/>
          </p:nvPr>
        </p:nvSpPr>
        <p:spPr>
          <a:xfrm>
            <a:off x="762000" y="2057400"/>
            <a:ext cx="7772400" cy="4495800"/>
          </a:xfrm>
        </p:spPr>
        <p:txBody>
          <a:bodyPr/>
          <a:lstStyle/>
          <a:p>
            <a:pPr marL="533400" indent="-533400" eaLnBrk="1" hangingPunct="1">
              <a:buFontTx/>
              <a:buAutoNum type="alphaLcPeriod"/>
            </a:pPr>
            <a:r>
              <a:rPr lang="en-US" dirty="0" smtClean="0"/>
              <a:t>Fixed costs do not vary with each added unit of service provided; variable costs do.</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If an intervention is unlikely to require new fixed costs, they can be omitted.</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However, in the </a:t>
            </a:r>
            <a:r>
              <a:rPr lang="en-US" dirty="0" smtClean="0">
                <a:solidFill>
                  <a:srgbClr val="FFFF00"/>
                </a:solidFill>
              </a:rPr>
              <a:t>long run, there are no fixed costs</a:t>
            </a:r>
            <a:r>
              <a:rPr lang="en-US" dirty="0" smtClean="0"/>
              <a:t>. So what are you modeling? Small program, or scale program?</a:t>
            </a:r>
          </a:p>
        </p:txBody>
      </p:sp>
      <p:sp>
        <p:nvSpPr>
          <p:cNvPr id="737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noChangeArrowheads="1"/>
          </p:cNvSpPr>
          <p:nvPr>
            <p:ph type="body" idx="1"/>
          </p:nvPr>
        </p:nvSpPr>
        <p:spPr>
          <a:xfrm>
            <a:off x="762000" y="1219200"/>
            <a:ext cx="7467600" cy="4953000"/>
          </a:xfrm>
        </p:spPr>
        <p:txBody>
          <a:bodyPr/>
          <a:lstStyle/>
          <a:p>
            <a:pPr eaLnBrk="1" hangingPunct="1"/>
            <a:r>
              <a:rPr lang="en-US" sz="2400" dirty="0" smtClean="0"/>
              <a:t>Systematic Review  of RCTs with homogeneity (meta analysis)</a:t>
            </a:r>
          </a:p>
          <a:p>
            <a:pPr eaLnBrk="1" hangingPunct="1"/>
            <a:r>
              <a:rPr lang="en-US" sz="2400" dirty="0" smtClean="0"/>
              <a:t>Systematic Review of RCTs with some heterogeneity</a:t>
            </a:r>
          </a:p>
          <a:p>
            <a:pPr eaLnBrk="1" hangingPunct="1"/>
            <a:r>
              <a:rPr lang="en-US" sz="2400" dirty="0" smtClean="0"/>
              <a:t>Large RCTs </a:t>
            </a:r>
          </a:p>
          <a:p>
            <a:pPr eaLnBrk="1" hangingPunct="1"/>
            <a:r>
              <a:rPr lang="en-US" sz="2400" dirty="0" smtClean="0"/>
              <a:t>Small RCTs</a:t>
            </a:r>
          </a:p>
          <a:p>
            <a:pPr eaLnBrk="1" hangingPunct="1"/>
            <a:r>
              <a:rPr lang="en-US" sz="2400" dirty="0" smtClean="0"/>
              <a:t>Systematic Review of cohort studies </a:t>
            </a:r>
          </a:p>
          <a:p>
            <a:pPr eaLnBrk="1" hangingPunct="1"/>
            <a:r>
              <a:rPr lang="en-US" sz="2400" dirty="0" smtClean="0"/>
              <a:t>Individual cohort studies</a:t>
            </a:r>
          </a:p>
          <a:p>
            <a:pPr eaLnBrk="1" hangingPunct="1"/>
            <a:r>
              <a:rPr lang="en-US" sz="2400" dirty="0" smtClean="0"/>
              <a:t>Case control studies</a:t>
            </a:r>
          </a:p>
          <a:p>
            <a:pPr eaLnBrk="1" hangingPunct="1"/>
            <a:r>
              <a:rPr lang="en-US" sz="2400" dirty="0" smtClean="0"/>
              <a:t>Case series</a:t>
            </a:r>
          </a:p>
          <a:p>
            <a:pPr eaLnBrk="1" hangingPunct="1"/>
            <a:r>
              <a:rPr lang="en-US" sz="2400" dirty="0" smtClean="0"/>
              <a:t>Expert opinion</a:t>
            </a:r>
          </a:p>
        </p:txBody>
      </p:sp>
      <p:sp>
        <p:nvSpPr>
          <p:cNvPr id="24578" name="Rectangle 2"/>
          <p:cNvSpPr>
            <a:spLocks noGrp="1" noChangeArrowheads="1"/>
          </p:cNvSpPr>
          <p:nvPr>
            <p:ph type="title"/>
          </p:nvPr>
        </p:nvSpPr>
        <p:spPr>
          <a:xfrm>
            <a:off x="609600" y="11113"/>
            <a:ext cx="7772400" cy="1143000"/>
          </a:xfrm>
        </p:spPr>
        <p:txBody>
          <a:bodyPr/>
          <a:lstStyle/>
          <a:p>
            <a:pPr eaLnBrk="1" hangingPunct="1"/>
            <a:r>
              <a:rPr lang="en-US" sz="3600" dirty="0" smtClean="0"/>
              <a:t>Quality of Evidence - Efficacy</a:t>
            </a:r>
          </a:p>
        </p:txBody>
      </p:sp>
      <p:sp>
        <p:nvSpPr>
          <p:cNvPr id="24579" name="TextBox 1"/>
          <p:cNvSpPr txBox="1">
            <a:spLocks noChangeArrowheads="1"/>
          </p:cNvSpPr>
          <p:nvPr/>
        </p:nvSpPr>
        <p:spPr bwMode="auto">
          <a:xfrm>
            <a:off x="3886200" y="6370638"/>
            <a:ext cx="4730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a:solidFill>
                  <a:srgbClr val="FFFFFF"/>
                </a:solidFill>
              </a:rPr>
              <a:t>Center for Evidence Based Medicine</a:t>
            </a:r>
          </a:p>
        </p:txBody>
      </p:sp>
      <p:sp>
        <p:nvSpPr>
          <p:cNvPr id="2" name="Rectangle 1"/>
          <p:cNvSpPr/>
          <p:nvPr/>
        </p:nvSpPr>
        <p:spPr bwMode="auto">
          <a:xfrm>
            <a:off x="762000" y="1295400"/>
            <a:ext cx="6934200" cy="19812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6"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026"/>
          <p:cNvSpPr>
            <a:spLocks noGrp="1" noChangeArrowheads="1"/>
          </p:cNvSpPr>
          <p:nvPr>
            <p:ph type="title"/>
          </p:nvPr>
        </p:nvSpPr>
        <p:spPr>
          <a:xfrm>
            <a:off x="228600" y="152400"/>
            <a:ext cx="8686800" cy="838200"/>
          </a:xfrm>
        </p:spPr>
        <p:txBody>
          <a:bodyPr/>
          <a:lstStyle/>
          <a:p>
            <a:pPr eaLnBrk="1" hangingPunct="1"/>
            <a:r>
              <a:rPr lang="en-US" smtClean="0"/>
              <a:t>Example: Aneurysm Analysis</a:t>
            </a:r>
          </a:p>
        </p:txBody>
      </p:sp>
      <p:sp>
        <p:nvSpPr>
          <p:cNvPr id="81922" name="Line 1028"/>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365" name="Text Box 1029"/>
          <p:cNvSpPr txBox="1">
            <a:spLocks noGrp="1" noChangeArrowheads="1"/>
          </p:cNvSpPr>
          <p:nvPr>
            <p:ph type="body" idx="1"/>
          </p:nvPr>
        </p:nvSpPr>
        <p:spPr>
          <a:xfrm>
            <a:off x="381000" y="1447800"/>
            <a:ext cx="8534400" cy="4114800"/>
          </a:xfrm>
          <a:solidFill>
            <a:srgbClr val="993366"/>
          </a:solidFill>
          <a:ln>
            <a:solidFill>
              <a:schemeClr val="tx1"/>
            </a:solidFill>
          </a:ln>
        </p:spPr>
        <p:txBody>
          <a:bodyPr/>
          <a:lstStyle/>
          <a:p>
            <a:pPr>
              <a:spcBef>
                <a:spcPct val="0"/>
              </a:spcBef>
              <a:buFontTx/>
              <a:buNone/>
            </a:pPr>
            <a:r>
              <a:rPr lang="en-US" sz="2000" b="1" smtClean="0">
                <a:solidFill>
                  <a:srgbClr val="FFFF00"/>
                </a:solidFill>
                <a:effectLst>
                  <a:outerShdw blurRad="38100" dist="38100" dir="2700000" algn="tl">
                    <a:srgbClr val="000000"/>
                  </a:outerShdw>
                </a:effectLst>
                <a:latin typeface="Times New Roman" pitchFamily="18" charset="0"/>
              </a:rPr>
              <a:t>Cost input		Value (range)			Source</a:t>
            </a:r>
            <a:endParaRPr lang="en-US" sz="2000" b="1" smtClean="0">
              <a:solidFill>
                <a:srgbClr val="FFFF00"/>
              </a:solidFill>
              <a:latin typeface="Times New Roman" pitchFamily="18" charset="0"/>
            </a:endParaRPr>
          </a:p>
          <a:p>
            <a:pPr>
              <a:spcBef>
                <a:spcPct val="0"/>
              </a:spcBef>
              <a:buFontTx/>
              <a:buNone/>
            </a:pPr>
            <a:r>
              <a:rPr lang="en-US" sz="2000" b="1" smtClean="0">
                <a:solidFill>
                  <a:srgbClr val="FFFF00"/>
                </a:solidFill>
                <a:latin typeface="Times New Roman" pitchFamily="18" charset="0"/>
              </a:rPr>
              <a:t>	</a:t>
            </a:r>
            <a:endParaRPr lang="en-US" sz="2000" b="1" smtClean="0">
              <a:solidFill>
                <a:srgbClr val="FFFF00"/>
              </a:solidFill>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Clipping			$25,150 (18,000-35,000)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Moderate/severe </a:t>
            </a:r>
            <a:br>
              <a:rPr lang="en-US" sz="2000" smtClean="0">
                <a:solidFill>
                  <a:srgbClr val="FFFF00"/>
                </a:solidFill>
                <a:effectLst>
                  <a:outerShdw blurRad="38100" dist="38100" dir="2700000" algn="tl">
                    <a:srgbClr val="000000"/>
                  </a:outerShdw>
                </a:effectLst>
                <a:latin typeface="Times New Roman" pitchFamily="18" charset="0"/>
              </a:rPr>
            </a:br>
            <a:r>
              <a:rPr lang="en-US" sz="2000" smtClean="0">
                <a:solidFill>
                  <a:srgbClr val="FFFF00"/>
                </a:solidFill>
                <a:effectLst>
                  <a:outerShdw blurRad="38100" dist="38100" dir="2700000" algn="tl">
                    <a:srgbClr val="000000"/>
                  </a:outerShdw>
                </a:effectLst>
                <a:latin typeface="Times New Roman" pitchFamily="18" charset="0"/>
              </a:rPr>
              <a:t>disability		$20,000/yr (13,000-30,000)	Published 								estimate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SAH hospitalization	$47,000 ($33,000-$67,000)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Discount rate		3% (0-5)				CEA guidelines</a:t>
            </a:r>
            <a:endParaRPr lang="en-US" smtClean="0">
              <a:solidFill>
                <a:schemeClr val="tx1"/>
              </a:solidFill>
              <a:latin typeface="Times" charset="0"/>
            </a:endParaRPr>
          </a:p>
        </p:txBody>
      </p:sp>
      <p:sp>
        <p:nvSpPr>
          <p:cNvPr id="81924" name="Rectangle 1030"/>
          <p:cNvSpPr>
            <a:spLocks noChangeArrowheads="1"/>
          </p:cNvSpPr>
          <p:nvPr/>
        </p:nvSpPr>
        <p:spPr bwMode="auto">
          <a:xfrm>
            <a:off x="838200" y="5791200"/>
            <a:ext cx="7750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2000" dirty="0">
                <a:solidFill>
                  <a:srgbClr val="FFFF00"/>
                </a:solidFill>
              </a:rPr>
              <a:t>Time Costs Not Included</a:t>
            </a:r>
            <a:r>
              <a:rPr lang="en-US" sz="2000" dirty="0">
                <a:solidFill>
                  <a:srgbClr val="FFFFFF"/>
                </a:solidFill>
              </a:rPr>
              <a:t> -</a:t>
            </a:r>
            <a:r>
              <a:rPr lang="en-US" sz="1600" dirty="0">
                <a:solidFill>
                  <a:srgbClr val="FFFFFF"/>
                </a:solidFill>
                <a:latin typeface="Baskerville" charset="0"/>
              </a:rPr>
              <a:t> Could be based on the time for surgery and recovery.</a:t>
            </a:r>
          </a:p>
          <a:p>
            <a:pPr eaLnBrk="0" hangingPunct="0"/>
            <a:r>
              <a:rPr lang="en-US" sz="1600" dirty="0">
                <a:solidFill>
                  <a:srgbClr val="FFFFFF"/>
                </a:solidFill>
                <a:latin typeface="Baskerville" charset="0"/>
              </a:rPr>
              <a:t> Assuming one month of lost time, at 10 hours/day and $10/hour = $3,000.</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7" name="Object 4"/>
          <p:cNvGraphicFramePr>
            <a:graphicFrameLocks noChangeAspect="1"/>
          </p:cNvGraphicFramePr>
          <p:nvPr/>
        </p:nvGraphicFramePr>
        <p:xfrm>
          <a:off x="457200" y="1447800"/>
          <a:ext cx="8382000" cy="4424363"/>
        </p:xfrm>
        <a:graphic>
          <a:graphicData uri="http://schemas.openxmlformats.org/presentationml/2006/ole">
            <mc:AlternateContent xmlns:mc="http://schemas.openxmlformats.org/markup-compatibility/2006">
              <mc:Choice xmlns:v="urn:schemas-microsoft-com:vml" Requires="v">
                <p:oleObj spid="_x0000_s86034" name="Document" r:id="rId4" imgW="4526733" imgH="4526733" progId="Word.Document.8">
                  <p:embed/>
                </p:oleObj>
              </mc:Choice>
              <mc:Fallback>
                <p:oleObj name="Document" r:id="rId4" imgW="4526733" imgH="4526733"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47800"/>
                        <a:ext cx="8382000" cy="44243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86018" name="Rectangle 5"/>
          <p:cNvSpPr>
            <a:spLocks noChangeArrowheads="1"/>
          </p:cNvSpPr>
          <p:nvPr/>
        </p:nvSpPr>
        <p:spPr bwMode="auto">
          <a:xfrm>
            <a:off x="2895600" y="547646"/>
            <a:ext cx="381405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3600" dirty="0" smtClean="0">
                <a:solidFill>
                  <a:srgbClr val="FFFF00"/>
                </a:solidFill>
              </a:rPr>
              <a:t>Aneurysm </a:t>
            </a:r>
            <a:r>
              <a:rPr lang="en-US" sz="3600" dirty="0">
                <a:solidFill>
                  <a:srgbClr val="FFFF00"/>
                </a:solidFill>
              </a:rPr>
              <a:t>Analysis</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85800" y="609600"/>
            <a:ext cx="7772400" cy="762000"/>
          </a:xfrm>
        </p:spPr>
        <p:txBody>
          <a:bodyPr/>
          <a:lstStyle/>
          <a:p>
            <a:pPr eaLnBrk="1" hangingPunct="1"/>
            <a:r>
              <a:rPr lang="en-US" dirty="0" smtClean="0"/>
              <a:t>Time Costs (optional)</a:t>
            </a:r>
          </a:p>
        </p:txBody>
      </p:sp>
      <p:sp>
        <p:nvSpPr>
          <p:cNvPr id="75778" name="Rectangle 3"/>
          <p:cNvSpPr>
            <a:spLocks noGrp="1" noChangeArrowheads="1"/>
          </p:cNvSpPr>
          <p:nvPr>
            <p:ph type="body" idx="1"/>
          </p:nvPr>
        </p:nvSpPr>
        <p:spPr>
          <a:xfrm>
            <a:off x="685800" y="1981200"/>
            <a:ext cx="7772400" cy="4495800"/>
          </a:xfrm>
        </p:spPr>
        <p:txBody>
          <a:bodyPr/>
          <a:lstStyle/>
          <a:p>
            <a:pPr marL="533400" indent="-533400" eaLnBrk="1" hangingPunct="1">
              <a:lnSpc>
                <a:spcPct val="90000"/>
              </a:lnSpc>
              <a:buFontTx/>
              <a:buAutoNum type="arabicPeriod"/>
            </a:pPr>
            <a:r>
              <a:rPr lang="en-US" sz="2400" dirty="0" smtClean="0"/>
              <a:t>Opportunity cost (to the patient &amp; possibly caregivers) of </a:t>
            </a:r>
            <a:r>
              <a:rPr lang="en-US" sz="2400" u="sng" dirty="0" smtClean="0"/>
              <a:t>receiving an intervention</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Opportunity cost = value of activities foregone = value of lost work &amp; household productivity</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What time is properly counted?</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How is time counted &amp; valued?</a:t>
            </a:r>
          </a:p>
          <a:p>
            <a:pPr marL="533400" indent="-533400" eaLnBrk="1" hangingPunct="1">
              <a:lnSpc>
                <a:spcPct val="90000"/>
              </a:lnSpc>
              <a:buFontTx/>
              <a:buAutoNum type="arabicPeriod"/>
            </a:pPr>
            <a:endParaRPr lang="en-US" sz="2400" dirty="0" smtClean="0"/>
          </a:p>
        </p:txBody>
      </p:sp>
      <p:sp>
        <p:nvSpPr>
          <p:cNvPr id="7577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01743536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654170" y="381000"/>
            <a:ext cx="7772400" cy="762000"/>
          </a:xfrm>
        </p:spPr>
        <p:txBody>
          <a:bodyPr/>
          <a:lstStyle/>
          <a:p>
            <a:pPr eaLnBrk="1" hangingPunct="1"/>
            <a:r>
              <a:rPr lang="en-US" dirty="0" smtClean="0"/>
              <a:t>What Time is Counted</a:t>
            </a:r>
          </a:p>
        </p:txBody>
      </p:sp>
      <p:sp>
        <p:nvSpPr>
          <p:cNvPr id="77826" name="Rectangle 3"/>
          <p:cNvSpPr>
            <a:spLocks noGrp="1" noChangeArrowheads="1"/>
          </p:cNvSpPr>
          <p:nvPr>
            <p:ph type="body" idx="1"/>
          </p:nvPr>
        </p:nvSpPr>
        <p:spPr>
          <a:xfrm>
            <a:off x="684362" y="1447800"/>
            <a:ext cx="7850038" cy="5181600"/>
          </a:xfrm>
        </p:spPr>
        <p:txBody>
          <a:bodyPr/>
          <a:lstStyle/>
          <a:p>
            <a:pPr marL="533400" indent="-533400" eaLnBrk="1" hangingPunct="1">
              <a:buFontTx/>
              <a:buAutoNum type="alphaLcPeriod"/>
            </a:pPr>
            <a:r>
              <a:rPr lang="en-US" sz="2400" b="1" u="sng" dirty="0" smtClean="0"/>
              <a:t>Time required for the intervention</a:t>
            </a:r>
            <a:r>
              <a:rPr lang="en-US" sz="2400" dirty="0" smtClean="0"/>
              <a:t> is counted. Age- and gender-adjusted values from published tables</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Time lost due to the illness (care, disability, early death) is </a:t>
            </a:r>
            <a:r>
              <a:rPr lang="en-US" sz="2400" b="1" u="sng" dirty="0" smtClean="0"/>
              <a:t>not</a:t>
            </a:r>
            <a:r>
              <a:rPr lang="en-US" sz="2400" dirty="0" smtClean="0"/>
              <a:t> counted:  the valuation of </a:t>
            </a:r>
            <a:r>
              <a:rPr lang="en-US" sz="2400" i="1" dirty="0" smtClean="0"/>
              <a:t>this</a:t>
            </a:r>
            <a:r>
              <a:rPr lang="en-US" sz="2400" dirty="0" smtClean="0"/>
              <a:t> time is captured in the utility assessment, and should not be double-counted</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Note that </a:t>
            </a:r>
            <a:r>
              <a:rPr lang="ja-JP" altLang="en-US" sz="2400" dirty="0" smtClean="0"/>
              <a:t>“</a:t>
            </a:r>
            <a:r>
              <a:rPr lang="en-US" altLang="ja-JP" sz="2400" dirty="0" smtClean="0"/>
              <a:t>intervention</a:t>
            </a:r>
            <a:r>
              <a:rPr lang="ja-JP" altLang="en-US" sz="2400" dirty="0" smtClean="0"/>
              <a:t>”</a:t>
            </a:r>
            <a:r>
              <a:rPr lang="en-US" altLang="ja-JP" sz="2400" dirty="0" smtClean="0"/>
              <a:t> vs. </a:t>
            </a:r>
            <a:r>
              <a:rPr lang="ja-JP" altLang="en-US" sz="2400" dirty="0" smtClean="0"/>
              <a:t>“</a:t>
            </a:r>
            <a:r>
              <a:rPr lang="en-US" altLang="ja-JP" sz="2400" dirty="0" smtClean="0"/>
              <a:t>illness care</a:t>
            </a:r>
            <a:r>
              <a:rPr lang="ja-JP" altLang="en-US" sz="2400" dirty="0" smtClean="0"/>
              <a:t>”</a:t>
            </a:r>
            <a:r>
              <a:rPr lang="en-US" altLang="ja-JP" sz="2400" dirty="0" smtClean="0"/>
              <a:t> varies by topic:  HIV is </a:t>
            </a:r>
            <a:r>
              <a:rPr lang="ja-JP" altLang="en-US" sz="2400" dirty="0" smtClean="0"/>
              <a:t>“</a:t>
            </a:r>
            <a:r>
              <a:rPr lang="en-US" altLang="ja-JP" sz="2400" dirty="0" smtClean="0"/>
              <a:t>illness</a:t>
            </a:r>
            <a:r>
              <a:rPr lang="ja-JP" altLang="en-US" sz="2400" dirty="0" smtClean="0"/>
              <a:t>”</a:t>
            </a:r>
            <a:r>
              <a:rPr lang="en-US" altLang="ja-JP" sz="2400" dirty="0" smtClean="0"/>
              <a:t> for an HIV prevention program, but part of </a:t>
            </a:r>
            <a:r>
              <a:rPr lang="ja-JP" altLang="en-US" sz="2400" dirty="0" smtClean="0"/>
              <a:t>“</a:t>
            </a:r>
            <a:r>
              <a:rPr lang="en-US" altLang="ja-JP" sz="2400" dirty="0" smtClean="0"/>
              <a:t>intervention</a:t>
            </a:r>
            <a:r>
              <a:rPr lang="ja-JP" altLang="en-US" sz="2400" dirty="0" smtClean="0"/>
              <a:t>”</a:t>
            </a:r>
            <a:r>
              <a:rPr lang="en-US" altLang="ja-JP" sz="2400" dirty="0" smtClean="0"/>
              <a:t> in a CEA on antiretroviral therapy</a:t>
            </a:r>
            <a:endParaRPr lang="en-US" sz="2400" dirty="0" smtClean="0"/>
          </a:p>
        </p:txBody>
      </p:sp>
      <p:sp>
        <p:nvSpPr>
          <p:cNvPr id="77827" name="Line 4"/>
          <p:cNvSpPr>
            <a:spLocks noChangeShapeType="1"/>
          </p:cNvSpPr>
          <p:nvPr/>
        </p:nvSpPr>
        <p:spPr bwMode="auto">
          <a:xfrm>
            <a:off x="5334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57186788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685800" y="228600"/>
            <a:ext cx="7772400" cy="1143000"/>
          </a:xfrm>
        </p:spPr>
        <p:txBody>
          <a:bodyPr/>
          <a:lstStyle/>
          <a:p>
            <a:pPr eaLnBrk="1" hangingPunct="1"/>
            <a:r>
              <a:rPr lang="en-US" dirty="0" smtClean="0"/>
              <a:t>Other Information Sources</a:t>
            </a:r>
          </a:p>
        </p:txBody>
      </p:sp>
      <p:sp>
        <p:nvSpPr>
          <p:cNvPr id="94210" name="Rectangle 3"/>
          <p:cNvSpPr>
            <a:spLocks noGrp="1" noChangeArrowheads="1"/>
          </p:cNvSpPr>
          <p:nvPr>
            <p:ph type="body" idx="1"/>
          </p:nvPr>
        </p:nvSpPr>
        <p:spPr>
          <a:xfrm>
            <a:off x="609600" y="1600200"/>
            <a:ext cx="7848600" cy="4343400"/>
          </a:xfrm>
        </p:spPr>
        <p:txBody>
          <a:bodyPr/>
          <a:lstStyle/>
          <a:p>
            <a:pPr eaLnBrk="1" hangingPunct="1"/>
            <a:r>
              <a:rPr lang="en-US" sz="2400" dirty="0" smtClean="0"/>
              <a:t>USA Prices: </a:t>
            </a:r>
          </a:p>
          <a:p>
            <a:pPr eaLnBrk="1" hangingPunct="1">
              <a:buFontTx/>
              <a:buNone/>
            </a:pPr>
            <a:r>
              <a:rPr lang="en-US" sz="2400" dirty="0" smtClean="0"/>
              <a:t>	</a:t>
            </a:r>
            <a:r>
              <a:rPr lang="en-US" sz="2400" u="sng" dirty="0" smtClean="0">
                <a:solidFill>
                  <a:schemeClr val="hlink"/>
                </a:solidFill>
              </a:rPr>
              <a:t>http://www.bls.gov/</a:t>
            </a:r>
          </a:p>
          <a:p>
            <a:pPr eaLnBrk="1" hangingPunct="1">
              <a:buFontTx/>
              <a:buNone/>
            </a:pPr>
            <a:r>
              <a:rPr lang="en-US" sz="2400" dirty="0" smtClean="0"/>
              <a:t>	</a:t>
            </a:r>
            <a:r>
              <a:rPr lang="en-US" sz="2400" dirty="0" smtClean="0">
                <a:hlinkClick r:id="rId3"/>
              </a:rPr>
              <a:t>http://research.stlouisfed.org/fred2/data/GDPCTPI.txt</a:t>
            </a:r>
            <a:endParaRPr lang="en-US" sz="2400" dirty="0" smtClean="0"/>
          </a:p>
          <a:p>
            <a:pPr eaLnBrk="1" hangingPunct="1">
              <a:buFontTx/>
              <a:buNone/>
            </a:pPr>
            <a:endParaRPr lang="en-US" sz="2400" dirty="0"/>
          </a:p>
          <a:p>
            <a:pPr eaLnBrk="1" hangingPunct="1"/>
            <a:r>
              <a:rPr lang="en-US" sz="2400" dirty="0" smtClean="0"/>
              <a:t>Currency Conversion &amp; global inflation:  </a:t>
            </a:r>
            <a:r>
              <a:rPr lang="en-US" sz="2400" dirty="0" smtClean="0">
                <a:hlinkClick r:id="rId4"/>
              </a:rPr>
              <a:t>www.cia.gov/cia/publications/factbook/</a:t>
            </a:r>
            <a:r>
              <a:rPr lang="en-US" sz="2400" dirty="0" smtClean="0"/>
              <a:t>, also World Bank and others</a:t>
            </a:r>
          </a:p>
          <a:p>
            <a:pPr marL="0" indent="0" eaLnBrk="1" hangingPunct="1">
              <a:buNone/>
            </a:pPr>
            <a:r>
              <a:rPr lang="en-US" sz="2400" dirty="0" smtClean="0"/>
              <a:t>	</a:t>
            </a:r>
          </a:p>
          <a:p>
            <a:pPr eaLnBrk="1" hangingPunct="1"/>
            <a:r>
              <a:rPr lang="en-US" sz="2400" dirty="0" smtClean="0"/>
              <a:t>Acronym Finders:  	</a:t>
            </a:r>
          </a:p>
          <a:p>
            <a:pPr eaLnBrk="1" hangingPunct="1">
              <a:buFontTx/>
              <a:buNone/>
            </a:pPr>
            <a:r>
              <a:rPr lang="en-US" sz="2400" dirty="0" smtClean="0"/>
              <a:t>	</a:t>
            </a:r>
            <a:r>
              <a:rPr lang="en-US" sz="2400" dirty="0" smtClean="0">
                <a:hlinkClick r:id="rId5"/>
              </a:rPr>
              <a:t>http://www.acronymfinder.com/</a:t>
            </a:r>
            <a:endParaRPr lang="en-US" sz="2400" dirty="0" smtClean="0"/>
          </a:p>
          <a:p>
            <a:pPr eaLnBrk="1" hangingPunct="1">
              <a:buFontTx/>
              <a:buNone/>
            </a:pPr>
            <a:r>
              <a:rPr lang="en-US" sz="2400" dirty="0" smtClean="0"/>
              <a:t>	</a:t>
            </a:r>
            <a:r>
              <a:rPr lang="en-US" sz="2400" u="sng" dirty="0" smtClean="0">
                <a:solidFill>
                  <a:schemeClr val="hlink"/>
                </a:solidFill>
              </a:rPr>
              <a:t>http://www.acronymattic.com/</a:t>
            </a:r>
          </a:p>
          <a:p>
            <a:pPr lvl="1" eaLnBrk="1" hangingPunct="1">
              <a:buFontTx/>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itle 1"/>
          <p:cNvSpPr>
            <a:spLocks noGrp="1"/>
          </p:cNvSpPr>
          <p:nvPr>
            <p:ph type="title"/>
          </p:nvPr>
        </p:nvSpPr>
        <p:spPr>
          <a:xfrm>
            <a:off x="304800" y="228600"/>
            <a:ext cx="8610600" cy="1143000"/>
          </a:xfrm>
        </p:spPr>
        <p:txBody>
          <a:bodyPr/>
          <a:lstStyle/>
          <a:p>
            <a:r>
              <a:rPr lang="en-US" sz="4000" smtClean="0"/>
              <a:t>Global Health Information Sources</a:t>
            </a:r>
          </a:p>
        </p:txBody>
      </p:sp>
      <p:sp>
        <p:nvSpPr>
          <p:cNvPr id="96258" name="Content Placeholder 2"/>
          <p:cNvSpPr>
            <a:spLocks noGrp="1"/>
          </p:cNvSpPr>
          <p:nvPr>
            <p:ph idx="1"/>
          </p:nvPr>
        </p:nvSpPr>
        <p:spPr>
          <a:xfrm>
            <a:off x="533400" y="1600200"/>
            <a:ext cx="7924800" cy="3962400"/>
          </a:xfrm>
        </p:spPr>
        <p:txBody>
          <a:bodyPr/>
          <a:lstStyle/>
          <a:p>
            <a:r>
              <a:rPr lang="en-US" dirty="0" smtClean="0"/>
              <a:t>WHO Statistical Information System:  </a:t>
            </a:r>
            <a:r>
              <a:rPr lang="en-US" dirty="0" smtClean="0">
                <a:hlinkClick r:id="rId2"/>
              </a:rPr>
              <a:t>http://www.who.int/whosis/en/</a:t>
            </a:r>
            <a:endParaRPr lang="en-US" dirty="0" smtClean="0"/>
          </a:p>
          <a:p>
            <a:r>
              <a:rPr lang="en-US" dirty="0" err="1" smtClean="0"/>
              <a:t>CHOosing</a:t>
            </a:r>
            <a:r>
              <a:rPr lang="en-US" dirty="0" smtClean="0"/>
              <a:t> Interventions that are CE </a:t>
            </a:r>
            <a:r>
              <a:rPr lang="en-US" dirty="0" smtClean="0">
                <a:hlinkClick r:id="rId3"/>
              </a:rPr>
              <a:t>http://who.int/choice/country/en/index.html</a:t>
            </a:r>
            <a:endParaRPr lang="en-US" dirty="0" smtClean="0"/>
          </a:p>
          <a:p>
            <a:r>
              <a:rPr lang="en-US" dirty="0" smtClean="0"/>
              <a:t>Unit cost for Health Services by Country: </a:t>
            </a:r>
            <a:r>
              <a:rPr lang="en-US" dirty="0" smtClean="0">
                <a:hlinkClick r:id="rId3"/>
              </a:rPr>
              <a:t>http://who.int/choice/country/en/index.html</a:t>
            </a:r>
            <a:endParaRPr lang="en-US" dirty="0" smtClean="0"/>
          </a:p>
          <a:p>
            <a:r>
              <a:rPr lang="en-US" dirty="0" smtClean="0"/>
              <a:t>CDC International Health Data Reference </a:t>
            </a:r>
            <a:r>
              <a:rPr lang="en-US" dirty="0" smtClean="0">
                <a:hlinkClick r:id="rId4"/>
              </a:rPr>
              <a:t>http://cdc.gov/nchs/data/misc/ihdrg2003.pdf</a:t>
            </a:r>
            <a:endParaRPr lang="en-US" dirty="0" smtClean="0"/>
          </a:p>
        </p:txBody>
      </p:sp>
      <p:sp>
        <p:nvSpPr>
          <p:cNvPr id="96259" name="Rectangle 3"/>
          <p:cNvSpPr>
            <a:spLocks noChangeArrowheads="1"/>
          </p:cNvSpPr>
          <p:nvPr/>
        </p:nvSpPr>
        <p:spPr bwMode="auto">
          <a:xfrm>
            <a:off x="914400" y="6172200"/>
            <a:ext cx="647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solidFill>
                  <a:srgbClr val="FFFFFF"/>
                </a:solidFill>
                <a:hlinkClick r:id="rId5"/>
              </a:rPr>
              <a:t>http://www.tufts-nemc.org/cearegistry/index.html</a:t>
            </a:r>
            <a:r>
              <a:rPr lang="en-US">
                <a:solidFill>
                  <a:srgbClr val="FFFFFF"/>
                </a:solidFill>
              </a:rPr>
              <a:t> v</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304800" y="76200"/>
            <a:ext cx="8534400" cy="1143000"/>
          </a:xfrm>
        </p:spPr>
        <p:txBody>
          <a:bodyPr/>
          <a:lstStyle/>
          <a:p>
            <a:r>
              <a:rPr lang="en-US" sz="3800" dirty="0" smtClean="0"/>
              <a:t>Quality of Evidence – Other Inputs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7174405"/>
              </p:ext>
            </p:extLst>
          </p:nvPr>
        </p:nvGraphicFramePr>
        <p:xfrm>
          <a:off x="1066800" y="1143000"/>
          <a:ext cx="6553200" cy="4887913"/>
        </p:xfrm>
        <a:graphic>
          <a:graphicData uri="http://schemas.openxmlformats.org/drawingml/2006/table">
            <a:tbl>
              <a:tblPr firstRow="1" bandRow="1">
                <a:tableStyleId>{5C22544A-7EE6-4342-B048-85BDC9FD1C3A}</a:tableStyleId>
              </a:tblPr>
              <a:tblGrid>
                <a:gridCol w="1447800"/>
                <a:gridCol w="2057400"/>
                <a:gridCol w="3048000"/>
              </a:tblGrid>
              <a:tr h="559050">
                <a:tc>
                  <a:txBody>
                    <a:bodyPr/>
                    <a:lstStyle/>
                    <a:p>
                      <a:r>
                        <a:rPr lang="en-US" sz="1700" dirty="0" smtClean="0"/>
                        <a:t>Question</a:t>
                      </a:r>
                      <a:endParaRPr lang="en-US" sz="1700" dirty="0"/>
                    </a:p>
                  </a:txBody>
                  <a:tcPr marT="43282" marB="43282"/>
                </a:tc>
                <a:tc>
                  <a:txBody>
                    <a:bodyPr/>
                    <a:lstStyle/>
                    <a:p>
                      <a:r>
                        <a:rPr lang="en-US" sz="1700" dirty="0" smtClean="0"/>
                        <a:t>Prevalence</a:t>
                      </a:r>
                      <a:endParaRPr lang="en-US" sz="1700" dirty="0"/>
                    </a:p>
                  </a:txBody>
                  <a:tcPr marT="43282" marB="43282"/>
                </a:tc>
                <a:tc>
                  <a:txBody>
                    <a:bodyPr/>
                    <a:lstStyle/>
                    <a:p>
                      <a:r>
                        <a:rPr lang="en-US" sz="1700" dirty="0" smtClean="0"/>
                        <a:t>Diagnostic test</a:t>
                      </a:r>
                      <a:endParaRPr lang="en-US" sz="1700" dirty="0"/>
                    </a:p>
                  </a:txBody>
                  <a:tcPr marT="43282" marB="43282"/>
                </a:tc>
              </a:tr>
              <a:tr h="865773">
                <a:tc>
                  <a:txBody>
                    <a:bodyPr/>
                    <a:lstStyle/>
                    <a:p>
                      <a:r>
                        <a:rPr lang="en-US" sz="1700" dirty="0" smtClean="0"/>
                        <a:t>Level 1</a:t>
                      </a:r>
                      <a:endParaRPr lang="en-US" sz="1700" dirty="0"/>
                    </a:p>
                  </a:txBody>
                  <a:tcPr marT="43282" marB="43282"/>
                </a:tc>
                <a:tc>
                  <a:txBody>
                    <a:bodyPr/>
                    <a:lstStyle/>
                    <a:p>
                      <a:r>
                        <a:rPr lang="en-US" sz="1700" dirty="0" smtClean="0"/>
                        <a:t>Local</a:t>
                      </a:r>
                      <a:r>
                        <a:rPr lang="en-US" sz="1700" baseline="0" dirty="0" smtClean="0"/>
                        <a:t> random surveys/census</a:t>
                      </a:r>
                      <a:endParaRPr lang="en-US" sz="1700" dirty="0"/>
                    </a:p>
                  </a:txBody>
                  <a:tcPr marT="43282" marB="43282"/>
                </a:tc>
                <a:tc>
                  <a:txBody>
                    <a:bodyPr/>
                    <a:lstStyle/>
                    <a:p>
                      <a:r>
                        <a:rPr lang="en-US" sz="1700" dirty="0" smtClean="0"/>
                        <a:t>SR</a:t>
                      </a:r>
                      <a:r>
                        <a:rPr lang="en-US" sz="1700" baseline="0" dirty="0" smtClean="0"/>
                        <a:t> of cross sectional (CS) studies with reference standard and blinding</a:t>
                      </a:r>
                      <a:endParaRPr lang="en-US" sz="1700" dirty="0"/>
                    </a:p>
                  </a:txBody>
                  <a:tcPr marT="43282" marB="43282"/>
                </a:tc>
              </a:tr>
              <a:tr h="1125509">
                <a:tc>
                  <a:txBody>
                    <a:bodyPr/>
                    <a:lstStyle/>
                    <a:p>
                      <a:r>
                        <a:rPr lang="en-US" sz="1700" dirty="0" smtClean="0"/>
                        <a:t>Level 2</a:t>
                      </a:r>
                      <a:endParaRPr lang="en-US" sz="1700" dirty="0"/>
                    </a:p>
                  </a:txBody>
                  <a:tcPr marT="43282" marB="4328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SR of</a:t>
                      </a:r>
                      <a:r>
                        <a:rPr lang="en-US" sz="1700" baseline="0" dirty="0" smtClean="0"/>
                        <a:t> surveys ~ local circumstances</a:t>
                      </a:r>
                      <a:endParaRPr lang="en-US" sz="1700" dirty="0" smtClean="0"/>
                    </a:p>
                    <a:p>
                      <a:endParaRPr lang="en-US" sz="1700" dirty="0"/>
                    </a:p>
                  </a:txBody>
                  <a:tcPr marT="43282" marB="43282"/>
                </a:tc>
                <a:tc>
                  <a:txBody>
                    <a:bodyPr/>
                    <a:lstStyle/>
                    <a:p>
                      <a:r>
                        <a:rPr lang="en-US" sz="1700" dirty="0" smtClean="0"/>
                        <a:t>Individual</a:t>
                      </a:r>
                      <a:r>
                        <a:rPr lang="en-US" sz="1700" baseline="0" dirty="0" smtClean="0"/>
                        <a:t> CS studies with reference standard and blinding</a:t>
                      </a:r>
                      <a:endParaRPr lang="en-US" sz="1700" dirty="0"/>
                    </a:p>
                  </a:txBody>
                  <a:tcPr marT="43282" marB="43282"/>
                </a:tc>
              </a:tr>
              <a:tr h="1125509">
                <a:tc>
                  <a:txBody>
                    <a:bodyPr/>
                    <a:lstStyle/>
                    <a:p>
                      <a:r>
                        <a:rPr lang="en-US" sz="1700" dirty="0" smtClean="0"/>
                        <a:t>Level 3</a:t>
                      </a:r>
                      <a:endParaRPr lang="en-US" sz="1700" dirty="0"/>
                    </a:p>
                  </a:txBody>
                  <a:tcPr marT="43282" marB="43282"/>
                </a:tc>
                <a:tc>
                  <a:txBody>
                    <a:bodyPr/>
                    <a:lstStyle/>
                    <a:p>
                      <a:r>
                        <a:rPr lang="en-US" sz="1700" dirty="0" smtClean="0"/>
                        <a:t>Local non-random</a:t>
                      </a:r>
                      <a:r>
                        <a:rPr lang="en-US" sz="1700" baseline="0" dirty="0" smtClean="0"/>
                        <a:t> samples</a:t>
                      </a:r>
                      <a:endParaRPr lang="en-US" sz="1700" dirty="0"/>
                    </a:p>
                  </a:txBody>
                  <a:tcPr marT="43282" marB="43282"/>
                </a:tc>
                <a:tc>
                  <a:txBody>
                    <a:bodyPr/>
                    <a:lstStyle/>
                    <a:p>
                      <a:r>
                        <a:rPr lang="en-US" sz="1700" dirty="0" smtClean="0"/>
                        <a:t>Studies w/o</a:t>
                      </a:r>
                      <a:r>
                        <a:rPr lang="en-US" sz="1700" baseline="0" dirty="0" smtClean="0"/>
                        <a:t> consistent reference standards</a:t>
                      </a:r>
                      <a:endParaRPr lang="en-US" sz="1700" dirty="0"/>
                    </a:p>
                  </a:txBody>
                  <a:tcPr marT="43282" marB="43282"/>
                </a:tc>
              </a:tr>
              <a:tr h="606036">
                <a:tc>
                  <a:txBody>
                    <a:bodyPr/>
                    <a:lstStyle/>
                    <a:p>
                      <a:r>
                        <a:rPr lang="en-US" sz="1700" dirty="0" smtClean="0"/>
                        <a:t>Level 4</a:t>
                      </a:r>
                      <a:endParaRPr lang="en-US" sz="1700" dirty="0"/>
                    </a:p>
                  </a:txBody>
                  <a:tcPr marT="43282" marB="43282"/>
                </a:tc>
                <a:tc>
                  <a:txBody>
                    <a:bodyPr/>
                    <a:lstStyle/>
                    <a:p>
                      <a:r>
                        <a:rPr lang="en-US" sz="1700" dirty="0" smtClean="0"/>
                        <a:t>Case-series</a:t>
                      </a:r>
                      <a:endParaRPr lang="en-US" sz="1700" dirty="0"/>
                    </a:p>
                  </a:txBody>
                  <a:tcPr marT="43282" marB="43282"/>
                </a:tc>
                <a:tc>
                  <a:txBody>
                    <a:bodyPr/>
                    <a:lstStyle/>
                    <a:p>
                      <a:r>
                        <a:rPr lang="en-US" sz="1700" dirty="0" smtClean="0"/>
                        <a:t>Case control studies</a:t>
                      </a:r>
                      <a:endParaRPr lang="en-US" sz="1700" dirty="0"/>
                    </a:p>
                  </a:txBody>
                  <a:tcPr marT="43282" marB="43282"/>
                </a:tc>
              </a:tr>
              <a:tr h="606036">
                <a:tc>
                  <a:txBody>
                    <a:bodyPr/>
                    <a:lstStyle/>
                    <a:p>
                      <a:r>
                        <a:rPr lang="en-US" sz="1700" dirty="0" smtClean="0"/>
                        <a:t>Level 5</a:t>
                      </a:r>
                      <a:endParaRPr lang="en-US" sz="1700" dirty="0"/>
                    </a:p>
                  </a:txBody>
                  <a:tcPr marT="43282" marB="43282"/>
                </a:tc>
                <a:tc>
                  <a:txBody>
                    <a:bodyPr/>
                    <a:lstStyle/>
                    <a:p>
                      <a:endParaRPr lang="en-US" sz="1700" dirty="0"/>
                    </a:p>
                  </a:txBody>
                  <a:tcPr marT="43282" marB="43282"/>
                </a:tc>
                <a:tc>
                  <a:txBody>
                    <a:bodyPr/>
                    <a:lstStyle/>
                    <a:p>
                      <a:r>
                        <a:rPr lang="en-US" sz="1700" dirty="0" smtClean="0"/>
                        <a:t>Mechanism based reasoning</a:t>
                      </a:r>
                      <a:endParaRPr lang="en-US" sz="1700" dirty="0"/>
                    </a:p>
                  </a:txBody>
                  <a:tcPr marT="43282" marB="43282"/>
                </a:tc>
              </a:tr>
            </a:tbl>
          </a:graphicData>
        </a:graphic>
      </p:graphicFrame>
      <p:sp>
        <p:nvSpPr>
          <p:cNvPr id="26663" name="TextBox 4"/>
          <p:cNvSpPr txBox="1">
            <a:spLocks noChangeArrowheads="1"/>
          </p:cNvSpPr>
          <p:nvPr/>
        </p:nvSpPr>
        <p:spPr bwMode="auto">
          <a:xfrm>
            <a:off x="2438400" y="6324600"/>
            <a:ext cx="64611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400">
                <a:solidFill>
                  <a:srgbClr val="E6E6E6"/>
                </a:solidFill>
              </a:rPr>
              <a:t>Oxford Centre for Evidence-Based Medicine. http://www.cebm.net/index.aspx?o=5653</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712381" y="152400"/>
            <a:ext cx="7772400" cy="685800"/>
          </a:xfrm>
        </p:spPr>
        <p:txBody>
          <a:bodyPr/>
          <a:lstStyle/>
          <a:p>
            <a:pPr eaLnBrk="1" hangingPunct="1"/>
            <a:r>
              <a:rPr lang="en-US" sz="3200" dirty="0" smtClean="0"/>
              <a:t>Best Estimates and Plausible Ranges</a:t>
            </a:r>
          </a:p>
        </p:txBody>
      </p:sp>
      <p:sp>
        <p:nvSpPr>
          <p:cNvPr id="20482" name="Rectangle 3"/>
          <p:cNvSpPr>
            <a:spLocks noGrp="1" noChangeArrowheads="1"/>
          </p:cNvSpPr>
          <p:nvPr>
            <p:ph type="body" idx="1"/>
          </p:nvPr>
        </p:nvSpPr>
        <p:spPr>
          <a:xfrm>
            <a:off x="609600" y="990600"/>
            <a:ext cx="7772400" cy="4114800"/>
          </a:xfrm>
        </p:spPr>
        <p:txBody>
          <a:bodyPr/>
          <a:lstStyle/>
          <a:p>
            <a:pPr eaLnBrk="1" hangingPunct="1">
              <a:buFontTx/>
              <a:buNone/>
            </a:pPr>
            <a:r>
              <a:rPr lang="en-US" dirty="0" smtClean="0"/>
              <a:t>1.  </a:t>
            </a:r>
            <a:r>
              <a:rPr lang="en-US" dirty="0" smtClean="0">
                <a:solidFill>
                  <a:srgbClr val="FFFF00"/>
                </a:solidFill>
              </a:rPr>
              <a:t>Best Estimate</a:t>
            </a:r>
            <a:r>
              <a:rPr lang="en-US" dirty="0" smtClean="0"/>
              <a:t> = Base Case = Baseline</a:t>
            </a:r>
          </a:p>
          <a:p>
            <a:pPr lvl="1" eaLnBrk="1" hangingPunct="1">
              <a:buFontTx/>
              <a:buNone/>
            </a:pPr>
            <a:r>
              <a:rPr lang="en-US" dirty="0" smtClean="0"/>
              <a:t>a.  The </a:t>
            </a:r>
            <a:r>
              <a:rPr lang="en-US" dirty="0" smtClean="0">
                <a:solidFill>
                  <a:srgbClr val="FFFF00"/>
                </a:solidFill>
              </a:rPr>
              <a:t>most likely</a:t>
            </a:r>
            <a:r>
              <a:rPr lang="en-US" dirty="0" smtClean="0"/>
              <a:t> value for the input:  the value in 	the center of the best available data.</a:t>
            </a:r>
          </a:p>
          <a:p>
            <a:pPr marL="914400" lvl="1" indent="-457200" eaLnBrk="1" hangingPunct="1">
              <a:buFontTx/>
              <a:buNone/>
            </a:pPr>
            <a:r>
              <a:rPr lang="en-US" dirty="0" smtClean="0"/>
              <a:t>b.  You can </a:t>
            </a:r>
            <a:r>
              <a:rPr lang="en-US" dirty="0" smtClean="0">
                <a:solidFill>
                  <a:srgbClr val="FFFF00"/>
                </a:solidFill>
              </a:rPr>
              <a:t>intentionally err</a:t>
            </a:r>
            <a:r>
              <a:rPr lang="en-US" dirty="0" smtClean="0"/>
              <a:t> in one direction to highlight the strength of your result.</a:t>
            </a:r>
          </a:p>
        </p:txBody>
      </p:sp>
      <p:sp>
        <p:nvSpPr>
          <p:cNvPr id="20483" name="Rectangle 4"/>
          <p:cNvSpPr>
            <a:spLocks noChangeArrowheads="1"/>
          </p:cNvSpPr>
          <p:nvPr/>
        </p:nvSpPr>
        <p:spPr bwMode="auto">
          <a:xfrm>
            <a:off x="483781" y="3200400"/>
            <a:ext cx="8229600" cy="292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800" dirty="0" smtClean="0">
                <a:solidFill>
                  <a:srgbClr val="FFFFFF"/>
                </a:solidFill>
                <a:latin typeface="Palatino" charset="0"/>
              </a:rPr>
              <a:t>2. </a:t>
            </a:r>
            <a:r>
              <a:rPr lang="en-US" sz="2800" dirty="0" smtClean="0">
                <a:solidFill>
                  <a:srgbClr val="FFFF00"/>
                </a:solidFill>
                <a:latin typeface="Palatino" charset="0"/>
              </a:rPr>
              <a:t>Plausible Range:</a:t>
            </a:r>
            <a:r>
              <a:rPr lang="en-US" sz="2800" dirty="0" smtClean="0">
                <a:solidFill>
                  <a:srgbClr val="FFFFFF"/>
                </a:solidFill>
                <a:latin typeface="Palatino" charset="0"/>
              </a:rPr>
              <a:t> </a:t>
            </a:r>
            <a:r>
              <a:rPr lang="en-US" dirty="0" smtClean="0">
                <a:solidFill>
                  <a:srgbClr val="FFFFFF"/>
                </a:solidFill>
                <a:latin typeface="Palatino" charset="0"/>
              </a:rPr>
              <a:t>similar to 95% (not 99.99%) C.I.</a:t>
            </a:r>
          </a:p>
          <a:p>
            <a:pPr lvl="1">
              <a:spcBef>
                <a:spcPct val="50000"/>
              </a:spcBef>
            </a:pPr>
            <a:r>
              <a:rPr lang="en-US" dirty="0" smtClean="0">
                <a:solidFill>
                  <a:srgbClr val="FFFFFF"/>
                </a:solidFill>
                <a:latin typeface="Palatino" charset="0"/>
              </a:rPr>
              <a:t>a.  When using a single empirical data base, calculate a	</a:t>
            </a:r>
            <a:r>
              <a:rPr lang="en-US" dirty="0" smtClean="0">
                <a:solidFill>
                  <a:srgbClr val="FFFF00"/>
                </a:solidFill>
                <a:latin typeface="Palatino" charset="0"/>
              </a:rPr>
              <a:t>formal confidence interval</a:t>
            </a:r>
            <a:r>
              <a:rPr lang="en-US" dirty="0" smtClean="0">
                <a:solidFill>
                  <a:srgbClr val="FFFFFF"/>
                </a:solidFill>
                <a:latin typeface="Palatino" charset="0"/>
              </a:rPr>
              <a:t> (typically 95% CI).</a:t>
            </a:r>
          </a:p>
          <a:p>
            <a:pPr marL="914400" lvl="1" indent="-457200">
              <a:spcBef>
                <a:spcPct val="50000"/>
              </a:spcBef>
              <a:buAutoNum type="alphaLcPeriod" startAt="2"/>
            </a:pPr>
            <a:r>
              <a:rPr lang="en-US" dirty="0" smtClean="0">
                <a:solidFill>
                  <a:srgbClr val="FFFFFF"/>
                </a:solidFill>
                <a:latin typeface="Palatino" charset="0"/>
              </a:rPr>
              <a:t>With multiple sources, choose </a:t>
            </a:r>
            <a:r>
              <a:rPr lang="en-US" dirty="0" smtClean="0">
                <a:solidFill>
                  <a:srgbClr val="FFFF00"/>
                </a:solidFill>
                <a:latin typeface="Palatino" charset="0"/>
              </a:rPr>
              <a:t>full range</a:t>
            </a:r>
            <a:r>
              <a:rPr lang="en-US" dirty="0" smtClean="0">
                <a:solidFill>
                  <a:srgbClr val="FFFFFF"/>
                </a:solidFill>
                <a:latin typeface="Palatino" charset="0"/>
              </a:rPr>
              <a:t> if plausible or interquartile range if large random distribution.</a:t>
            </a:r>
          </a:p>
          <a:p>
            <a:pPr marL="914400" lvl="1" indent="-457200">
              <a:spcBef>
                <a:spcPct val="50000"/>
              </a:spcBef>
              <a:buAutoNum type="alphaLcPeriod" startAt="2"/>
            </a:pPr>
            <a:r>
              <a:rPr lang="en-US" dirty="0" smtClean="0">
                <a:solidFill>
                  <a:srgbClr val="FFFF00"/>
                </a:solidFill>
                <a:latin typeface="Palatino" charset="0"/>
              </a:rPr>
              <a:t>Err wide.</a:t>
            </a:r>
            <a:r>
              <a:rPr lang="en-US" dirty="0" smtClean="0">
                <a:solidFill>
                  <a:srgbClr val="FFFFFF"/>
                </a:solidFill>
                <a:latin typeface="Palatino" charset="0"/>
              </a:rPr>
              <a:t> Reduces reader worry.</a:t>
            </a:r>
            <a:endParaRPr lang="en-US" dirty="0">
              <a:solidFill>
                <a:srgbClr val="FFFFFF"/>
              </a:solidFill>
              <a:latin typeface="Palatino"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762000" y="609600"/>
            <a:ext cx="7772400" cy="1143000"/>
          </a:xfrm>
        </p:spPr>
        <p:txBody>
          <a:bodyPr/>
          <a:lstStyle/>
          <a:p>
            <a:pPr eaLnBrk="1" hangingPunct="1"/>
            <a:r>
              <a:rPr lang="en-US" dirty="0" smtClean="0">
                <a:solidFill>
                  <a:srgbClr val="FFC000"/>
                </a:solidFill>
              </a:rPr>
              <a:t>Health Inputs</a:t>
            </a:r>
          </a:p>
        </p:txBody>
      </p:sp>
      <p:sp>
        <p:nvSpPr>
          <p:cNvPr id="27650" name="Rectangle 3"/>
          <p:cNvSpPr>
            <a:spLocks noGrp="1" noChangeArrowheads="1"/>
          </p:cNvSpPr>
          <p:nvPr>
            <p:ph type="body" idx="1"/>
          </p:nvPr>
        </p:nvSpPr>
        <p:spPr>
          <a:xfrm>
            <a:off x="1676400" y="2438400"/>
            <a:ext cx="6781800" cy="3352800"/>
          </a:xfrm>
        </p:spPr>
        <p:txBody>
          <a:bodyPr/>
          <a:lstStyle/>
          <a:p>
            <a:pPr marL="533400" indent="-533400" eaLnBrk="1" hangingPunct="1">
              <a:buFontTx/>
              <a:buAutoNum type="alphaUcPeriod"/>
            </a:pPr>
            <a:r>
              <a:rPr lang="en-US" dirty="0" smtClean="0"/>
              <a:t>Overview</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Key questions</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How to Find Inputs</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685800" y="76200"/>
            <a:ext cx="7772400" cy="1143000"/>
          </a:xfrm>
        </p:spPr>
        <p:txBody>
          <a:bodyPr/>
          <a:lstStyle/>
          <a:p>
            <a:pPr eaLnBrk="1" hangingPunct="1"/>
            <a:r>
              <a:rPr lang="en-US" smtClean="0"/>
              <a:t>Health Inputs Overview</a:t>
            </a:r>
          </a:p>
        </p:txBody>
      </p:sp>
      <p:sp>
        <p:nvSpPr>
          <p:cNvPr id="29698" name="Rectangle 3"/>
          <p:cNvSpPr>
            <a:spLocks noGrp="1" noChangeArrowheads="1"/>
          </p:cNvSpPr>
          <p:nvPr>
            <p:ph type="body" idx="1"/>
          </p:nvPr>
        </p:nvSpPr>
        <p:spPr>
          <a:xfrm>
            <a:off x="770626" y="1371600"/>
            <a:ext cx="7772400" cy="4953000"/>
          </a:xfrm>
        </p:spPr>
        <p:txBody>
          <a:bodyPr/>
          <a:lstStyle/>
          <a:p>
            <a:pPr eaLnBrk="1" hangingPunct="1">
              <a:lnSpc>
                <a:spcPct val="90000"/>
              </a:lnSpc>
              <a:buFontTx/>
              <a:buNone/>
            </a:pPr>
            <a:r>
              <a:rPr lang="en-US" dirty="0" smtClean="0"/>
              <a:t>1.  </a:t>
            </a:r>
            <a:r>
              <a:rPr lang="en-US" dirty="0"/>
              <a:t>Population Characteristics</a:t>
            </a:r>
          </a:p>
          <a:p>
            <a:pPr lvl="1" eaLnBrk="1" hangingPunct="1">
              <a:lnSpc>
                <a:spcPct val="90000"/>
              </a:lnSpc>
              <a:buFontTx/>
              <a:buNone/>
            </a:pPr>
            <a:r>
              <a:rPr lang="en-US" dirty="0"/>
              <a:t>a.  Relevant Population</a:t>
            </a:r>
          </a:p>
          <a:p>
            <a:pPr lvl="1" eaLnBrk="1" hangingPunct="1">
              <a:lnSpc>
                <a:spcPct val="90000"/>
              </a:lnSpc>
              <a:buFontTx/>
              <a:buNone/>
            </a:pPr>
            <a:r>
              <a:rPr lang="en-US" dirty="0"/>
              <a:t>b.  Disease Prevalence in Population</a:t>
            </a:r>
          </a:p>
          <a:p>
            <a:pPr eaLnBrk="1" hangingPunct="1">
              <a:lnSpc>
                <a:spcPct val="90000"/>
              </a:lnSpc>
              <a:buFontTx/>
              <a:buNone/>
            </a:pPr>
            <a:endParaRPr lang="en-US" dirty="0" smtClean="0"/>
          </a:p>
          <a:p>
            <a:pPr eaLnBrk="1" hangingPunct="1">
              <a:lnSpc>
                <a:spcPct val="90000"/>
              </a:lnSpc>
              <a:buFontTx/>
              <a:buNone/>
            </a:pPr>
            <a:r>
              <a:rPr lang="en-US" dirty="0" smtClean="0"/>
              <a:t>2.  Health State Outcomes</a:t>
            </a:r>
          </a:p>
          <a:p>
            <a:pPr lvl="1" eaLnBrk="1" hangingPunct="1">
              <a:lnSpc>
                <a:spcPct val="90000"/>
              </a:lnSpc>
              <a:buFontTx/>
              <a:buNone/>
            </a:pPr>
            <a:r>
              <a:rPr lang="en-US" dirty="0" smtClean="0"/>
              <a:t>a.  Relevant Outcome States, including side effects</a:t>
            </a:r>
          </a:p>
          <a:p>
            <a:pPr lvl="1" eaLnBrk="1" hangingPunct="1">
              <a:lnSpc>
                <a:spcPct val="90000"/>
              </a:lnSpc>
              <a:buFontTx/>
              <a:buNone/>
            </a:pPr>
            <a:r>
              <a:rPr lang="en-US" dirty="0" smtClean="0"/>
              <a:t>b.  Probability Estimates</a:t>
            </a:r>
          </a:p>
          <a:p>
            <a:pPr eaLnBrk="1" hangingPunct="1">
              <a:lnSpc>
                <a:spcPct val="90000"/>
              </a:lnSpc>
            </a:pPr>
            <a:endParaRPr lang="en-US" dirty="0" smtClean="0"/>
          </a:p>
          <a:p>
            <a:pPr eaLnBrk="1" hangingPunct="1">
              <a:lnSpc>
                <a:spcPct val="90000"/>
              </a:lnSpc>
              <a:buFontTx/>
              <a:buNone/>
            </a:pPr>
            <a:r>
              <a:rPr lang="en-US" dirty="0"/>
              <a:t>3</a:t>
            </a:r>
            <a:r>
              <a:rPr lang="en-US" dirty="0" smtClean="0"/>
              <a:t>.  Health State Severity</a:t>
            </a:r>
          </a:p>
          <a:p>
            <a:pPr lvl="1" eaLnBrk="1" hangingPunct="1">
              <a:lnSpc>
                <a:spcPct val="90000"/>
              </a:lnSpc>
              <a:buFontTx/>
              <a:buNone/>
            </a:pPr>
            <a:r>
              <a:rPr lang="en-US" dirty="0" smtClean="0"/>
              <a:t>a.  For Outcome States</a:t>
            </a:r>
          </a:p>
          <a:p>
            <a:pPr lvl="1" eaLnBrk="1" hangingPunct="1">
              <a:lnSpc>
                <a:spcPct val="90000"/>
              </a:lnSpc>
              <a:buFontTx/>
              <a:buNone/>
            </a:pPr>
            <a:r>
              <a:rPr lang="en-US" dirty="0" smtClean="0"/>
              <a:t>b.  Utilities (QALYs) vs. Disability Weights (DALYs)</a:t>
            </a:r>
          </a:p>
          <a:p>
            <a:pPr eaLnBrk="1" hangingPunct="1">
              <a:lnSpc>
                <a:spcPct val="90000"/>
              </a:lnSpc>
            </a:pPr>
            <a:endParaRPr lang="en-US" dirty="0" smtClean="0"/>
          </a:p>
        </p:txBody>
      </p:sp>
      <p:sp>
        <p:nvSpPr>
          <p:cNvPr id="29699"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304800" y="228600"/>
            <a:ext cx="8686800" cy="1143000"/>
          </a:xfrm>
        </p:spPr>
        <p:txBody>
          <a:bodyPr/>
          <a:lstStyle/>
          <a:p>
            <a:pPr eaLnBrk="1" hangingPunct="1"/>
            <a:r>
              <a:rPr lang="en-US" smtClean="0"/>
              <a:t>Population Characteristics</a:t>
            </a:r>
          </a:p>
        </p:txBody>
      </p:sp>
      <p:sp>
        <p:nvSpPr>
          <p:cNvPr id="39938" name="Rectangle 3"/>
          <p:cNvSpPr>
            <a:spLocks noGrp="1" noChangeArrowheads="1"/>
          </p:cNvSpPr>
          <p:nvPr>
            <p:ph type="body" idx="1"/>
          </p:nvPr>
        </p:nvSpPr>
        <p:spPr>
          <a:xfrm>
            <a:off x="609600" y="1295400"/>
            <a:ext cx="8534400" cy="5334000"/>
          </a:xfrm>
        </p:spPr>
        <p:txBody>
          <a:bodyPr/>
          <a:lstStyle/>
          <a:p>
            <a:pPr marL="533400" indent="-533400" eaLnBrk="1" hangingPunct="1">
              <a:lnSpc>
                <a:spcPct val="80000"/>
              </a:lnSpc>
              <a:buFontTx/>
              <a:buNone/>
            </a:pPr>
            <a:r>
              <a:rPr lang="en-US" sz="2400" dirty="0" smtClean="0"/>
              <a:t>a.   Prevalence of the Disease</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b.   Key Questions:</a:t>
            </a:r>
          </a:p>
          <a:p>
            <a:pPr marL="533400" indent="-533400" eaLnBrk="1" hangingPunct="1">
              <a:lnSpc>
                <a:spcPct val="80000"/>
              </a:lnSpc>
              <a:buFontTx/>
              <a:buNone/>
            </a:pPr>
            <a:r>
              <a:rPr lang="en-US" sz="2400" dirty="0" smtClean="0"/>
              <a:t>	</a:t>
            </a:r>
            <a:r>
              <a:rPr lang="en-US" sz="2400" dirty="0" err="1" smtClean="0"/>
              <a:t>i</a:t>
            </a:r>
            <a:r>
              <a:rPr lang="en-US" sz="2400" dirty="0" smtClean="0"/>
              <a:t>.     What is the Relevant Disease Prevalence?</a:t>
            </a:r>
          </a:p>
          <a:p>
            <a:pPr marL="914400" lvl="1" indent="-457200" eaLnBrk="1" hangingPunct="1">
              <a:lnSpc>
                <a:spcPct val="80000"/>
              </a:lnSpc>
              <a:buFontTx/>
              <a:buNone/>
            </a:pPr>
            <a:r>
              <a:rPr lang="en-US" dirty="0" smtClean="0"/>
              <a:t> ii.    National, Representative Samples</a:t>
            </a:r>
          </a:p>
          <a:p>
            <a:pPr marL="914400" lvl="1" indent="-457200" eaLnBrk="1" hangingPunct="1">
              <a:lnSpc>
                <a:spcPct val="80000"/>
              </a:lnSpc>
              <a:buFontTx/>
              <a:buNone/>
            </a:pPr>
            <a:r>
              <a:rPr lang="en-US" dirty="0" smtClean="0"/>
              <a:t> iii.   Disease Surveillance vs. claims</a:t>
            </a:r>
          </a:p>
          <a:p>
            <a:pPr marL="914400" lvl="1" indent="-457200" eaLnBrk="1" hangingPunct="1">
              <a:lnSpc>
                <a:spcPct val="80000"/>
              </a:lnSpc>
              <a:buFontTx/>
              <a:buNone/>
            </a:pPr>
            <a:endParaRPr lang="en-US" dirty="0" smtClean="0"/>
          </a:p>
          <a:p>
            <a:pPr marL="533400" indent="-533400" eaLnBrk="1" hangingPunct="1">
              <a:lnSpc>
                <a:spcPct val="80000"/>
              </a:lnSpc>
              <a:buFontTx/>
              <a:buNone/>
            </a:pPr>
            <a:r>
              <a:rPr lang="en-US" sz="2400" dirty="0" smtClean="0"/>
              <a:t>c.	What Competing Risks Exist (Unrelated to RQ)?</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d.	Are These Estimates Appropriate for Your RQ? How to adapt?</a:t>
            </a:r>
          </a:p>
        </p:txBody>
      </p:sp>
      <p:sp>
        <p:nvSpPr>
          <p:cNvPr id="39939" name="Line 4"/>
          <p:cNvSpPr>
            <a:spLocks noChangeShapeType="1"/>
          </p:cNvSpPr>
          <p:nvPr/>
        </p:nvSpPr>
        <p:spPr bwMode="auto">
          <a:xfrm>
            <a:off x="457200" y="1219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026"/>
          <p:cNvSpPr>
            <a:spLocks noGrp="1" noChangeArrowheads="1"/>
          </p:cNvSpPr>
          <p:nvPr>
            <p:ph type="title"/>
          </p:nvPr>
        </p:nvSpPr>
        <p:spPr>
          <a:xfrm>
            <a:off x="685800" y="381000"/>
            <a:ext cx="7772400" cy="1143000"/>
          </a:xfrm>
        </p:spPr>
        <p:txBody>
          <a:bodyPr/>
          <a:lstStyle/>
          <a:p>
            <a:pPr eaLnBrk="1" hangingPunct="1"/>
            <a:r>
              <a:rPr lang="en-US" sz="3600" smtClean="0"/>
              <a:t>Example:  Population Characteristics - Aneurysm Analysis</a:t>
            </a:r>
            <a:endParaRPr lang="en-US" smtClean="0"/>
          </a:p>
        </p:txBody>
      </p:sp>
      <p:sp>
        <p:nvSpPr>
          <p:cNvPr id="41986" name="Rectangle 1027"/>
          <p:cNvSpPr>
            <a:spLocks noGrp="1" noChangeArrowheads="1"/>
          </p:cNvSpPr>
          <p:nvPr>
            <p:ph type="body" idx="1"/>
          </p:nvPr>
        </p:nvSpPr>
        <p:spPr>
          <a:xfrm>
            <a:off x="304800" y="2057400"/>
            <a:ext cx="8534400" cy="4343400"/>
          </a:xfrm>
        </p:spPr>
        <p:txBody>
          <a:bodyPr/>
          <a:lstStyle/>
          <a:p>
            <a:pPr eaLnBrk="1" hangingPunct="1"/>
            <a:r>
              <a:rPr lang="en-US" dirty="0" smtClean="0">
                <a:solidFill>
                  <a:srgbClr val="FFFF00"/>
                </a:solidFill>
                <a:latin typeface="Baskerville" charset="0"/>
              </a:rPr>
              <a:t>Prevalence</a:t>
            </a:r>
            <a:r>
              <a:rPr lang="en-US" dirty="0" smtClean="0">
                <a:latin typeface="Baskerville" charset="0"/>
              </a:rPr>
              <a:t> of disease - not needed, not a study about screening or an estimate of societal costs</a:t>
            </a:r>
          </a:p>
          <a:p>
            <a:pPr eaLnBrk="1" hangingPunct="1"/>
            <a:r>
              <a:rPr lang="en-US" dirty="0" smtClean="0">
                <a:solidFill>
                  <a:srgbClr val="FFFF00"/>
                </a:solidFill>
                <a:latin typeface="Baskerville" charset="0"/>
              </a:rPr>
              <a:t>All-cause mortality</a:t>
            </a:r>
            <a:r>
              <a:rPr lang="en-US" dirty="0" smtClean="0">
                <a:latin typeface="Baskerville" charset="0"/>
              </a:rPr>
              <a:t> - very important because of the low risk of aneurysm rupture and hence the high risk of dying before rupture occurs</a:t>
            </a:r>
          </a:p>
          <a:p>
            <a:pPr lvl="1" eaLnBrk="1" hangingPunct="1"/>
            <a:r>
              <a:rPr lang="en-US" dirty="0" smtClean="0">
                <a:latin typeface="Baskerville" charset="0"/>
              </a:rPr>
              <a:t>Estimated by age and sex from a data base maintained at CDC, available on the internet.</a:t>
            </a:r>
            <a:endParaRPr lang="en-US" dirty="0" smtClean="0">
              <a:solidFill>
                <a:schemeClr val="tx1"/>
              </a:solidFill>
              <a:latin typeface="Baskerville" charset="0"/>
            </a:endParaRPr>
          </a:p>
        </p:txBody>
      </p:sp>
      <p:sp>
        <p:nvSpPr>
          <p:cNvPr id="41987" name="Line 1028"/>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8643</TotalTime>
  <Words>3001</Words>
  <Application>Microsoft Macintosh PowerPoint</Application>
  <PresentationFormat>On-screen Show (4:3)</PresentationFormat>
  <Paragraphs>392</Paragraphs>
  <Slides>35</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Blank</vt:lpstr>
      <vt:lpstr>Document</vt:lpstr>
      <vt:lpstr>  Health and Cost Data Inputs  Training in Clinical Research  DCEA Epi 213 Lecture 5 19 February 2016   James G Kahn, MD, MPH </vt:lpstr>
      <vt:lpstr>Today’s Objectives: Data Type, Quality &amp; Source</vt:lpstr>
      <vt:lpstr>Quality of Evidence - Efficacy</vt:lpstr>
      <vt:lpstr>Quality of Evidence – Other Inputs</vt:lpstr>
      <vt:lpstr>Best Estimates and Plausible Ranges</vt:lpstr>
      <vt:lpstr>Health Inputs</vt:lpstr>
      <vt:lpstr>Health Inputs Overview</vt:lpstr>
      <vt:lpstr>Population Characteristics</vt:lpstr>
      <vt:lpstr>Example:  Population Characteristics - Aneurysm Analysis</vt:lpstr>
      <vt:lpstr>Health States</vt:lpstr>
      <vt:lpstr>Example –  Aneurysm Analysis</vt:lpstr>
      <vt:lpstr>Health State Severity</vt:lpstr>
      <vt:lpstr>Health— How to Find Inputs</vt:lpstr>
      <vt:lpstr>Comprehensive Literature Review</vt:lpstr>
      <vt:lpstr>Health databases</vt:lpstr>
      <vt:lpstr>Commonly Used  Health Data Sources</vt:lpstr>
      <vt:lpstr>Cost Inputs</vt:lpstr>
      <vt:lpstr>Cost perspective vs. type</vt:lpstr>
      <vt:lpstr>Analytic Perspective </vt:lpstr>
      <vt:lpstr>PowerPoint Presentation</vt:lpstr>
      <vt:lpstr>Looking for Direct Costs</vt:lpstr>
      <vt:lpstr>Unit Cost Sources</vt:lpstr>
      <vt:lpstr>Reimbursements</vt:lpstr>
      <vt:lpstr>Billed Charges</vt:lpstr>
      <vt:lpstr>Cost Data Bases</vt:lpstr>
      <vt:lpstr>Cost-accounting systems</vt:lpstr>
      <vt:lpstr>Price (Unit cost) References </vt:lpstr>
      <vt:lpstr>Costs must be Updated / Converted</vt:lpstr>
      <vt:lpstr>Fixed costs</vt:lpstr>
      <vt:lpstr>Example: Aneurysm Analysis</vt:lpstr>
      <vt:lpstr>PowerPoint Presentation</vt:lpstr>
      <vt:lpstr>Time Costs (optional)</vt:lpstr>
      <vt:lpstr>What Time is Counted</vt:lpstr>
      <vt:lpstr>Other Information Sources</vt:lpstr>
      <vt:lpstr>Global Health Information 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Sara Moassesfar</cp:lastModifiedBy>
  <cp:revision>332</cp:revision>
  <cp:lastPrinted>2012-02-05T03:14:52Z</cp:lastPrinted>
  <dcterms:created xsi:type="dcterms:W3CDTF">2011-01-31T20:31:58Z</dcterms:created>
  <dcterms:modified xsi:type="dcterms:W3CDTF">2016-02-04T21:23:23Z</dcterms:modified>
</cp:coreProperties>
</file>