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14"/>
  </p:notesMasterIdLst>
  <p:handoutMasterIdLst>
    <p:handoutMasterId r:id="rId15"/>
  </p:handoutMasterIdLst>
  <p:sldIdLst>
    <p:sldId id="406" r:id="rId2"/>
    <p:sldId id="696" r:id="rId3"/>
    <p:sldId id="788" r:id="rId4"/>
    <p:sldId id="795" r:id="rId5"/>
    <p:sldId id="789" r:id="rId6"/>
    <p:sldId id="791" r:id="rId7"/>
    <p:sldId id="863" r:id="rId8"/>
    <p:sldId id="865" r:id="rId9"/>
    <p:sldId id="867" r:id="rId10"/>
    <p:sldId id="866" r:id="rId11"/>
    <p:sldId id="666" r:id="rId12"/>
    <p:sldId id="868" r:id="rId13"/>
  </p:sldIdLst>
  <p:sldSz cx="9144000" cy="6858000" type="screen4x3"/>
  <p:notesSz cx="69850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es Mcculloch" initials="CM" lastIdx="1" clrIdx="0">
    <p:extLst>
      <p:ext uri="{19B8F6BF-5375-455C-9EA6-DF929625EA0E}">
        <p15:presenceInfo xmlns:p15="http://schemas.microsoft.com/office/powerpoint/2012/main" userId="Charles Mcculloc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23AD03"/>
    <a:srgbClr val="0000FF"/>
    <a:srgbClr val="CCECFF"/>
    <a:srgbClr val="FFFF00"/>
    <a:srgbClr val="339933"/>
    <a:srgbClr val="00CC00"/>
    <a:srgbClr val="FF66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36" autoAdjust="0"/>
    <p:restoredTop sz="57415" autoAdjust="0"/>
  </p:normalViewPr>
  <p:slideViewPr>
    <p:cSldViewPr>
      <p:cViewPr varScale="1">
        <p:scale>
          <a:sx n="70" d="100"/>
          <a:sy n="70" d="100"/>
        </p:scale>
        <p:origin x="287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0" y="2603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040" y="-48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273" y="0"/>
            <a:ext cx="302672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273" y="8820150"/>
            <a:ext cx="302672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fld id="{B2584CD0-8478-4E17-B1CA-DB06CAFA73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88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693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5325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448" y="4410075"/>
            <a:ext cx="558610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693" y="8818563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Times New Roman" pitchFamily="18" charset="0"/>
              </a:defRPr>
            </a:lvl1pPr>
          </a:lstStyle>
          <a:p>
            <a:fld id="{22D8B181-F2DB-4314-84D1-0473164440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84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7169F7-B22D-4033-90D2-783A340C6A1A}" type="slidenum">
              <a:rPr lang="en-US"/>
              <a:pPr/>
              <a:t>1</a:t>
            </a:fld>
            <a:endParaRPr lang="en-US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11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Sorry I know you cant read this! HORRIBLE EXCUSE!!!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D8B181-F2DB-4314-84D1-0473164440D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68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2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Tables and graphs are how we communicate in scientific papers. You spent all that time doing the research and analysis, don’t you want people to be able to understand it?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standards discussed in pre recorded content is not needed for your class projects, but you should definitely keep these lessons in mind when preparing manuscripts.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3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Graphs are hard to extract specific values from, you can do this with a table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Go through bullets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929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4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Graphs are great for grabbing attention and delivering information quickly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Go through bullets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833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5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Self explanatory, abbreviations should be defined. Someone should be able to read the table without reading your paper thoroughly.</a:t>
            </a:r>
          </a:p>
        </p:txBody>
      </p:sp>
    </p:spTree>
    <p:extLst>
      <p:ext uri="{BB962C8B-B14F-4D97-AF65-F5344CB8AC3E}">
        <p14:creationId xmlns:p14="http://schemas.microsoft.com/office/powerpoint/2010/main" val="2222630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6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232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7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77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8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colors are smallest and largest? Large margin of error.</a:t>
            </a:r>
          </a:p>
        </p:txBody>
      </p:sp>
    </p:spTree>
    <p:extLst>
      <p:ext uri="{BB962C8B-B14F-4D97-AF65-F5344CB8AC3E}">
        <p14:creationId xmlns:p14="http://schemas.microsoft.com/office/powerpoint/2010/main" val="1181680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Go over Iris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Determine what plot type is suitable based on the type of data, e.g. continuous or numeric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Dimension reduction prior to visualization for big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D8B181-F2DB-4314-84D1-0473164440D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49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57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857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88576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8576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8576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38617A-5722-459E-B98B-844ACF7CC5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8576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85769" name="Group 9"/>
          <p:cNvGrpSpPr>
            <a:grpSpLocks/>
          </p:cNvGrpSpPr>
          <p:nvPr/>
        </p:nvGrpSpPr>
        <p:grpSpPr bwMode="auto">
          <a:xfrm>
            <a:off x="7315200" y="3124200"/>
            <a:ext cx="1676400" cy="2057400"/>
            <a:chOff x="2928" y="2256"/>
            <a:chExt cx="1411" cy="1581"/>
          </a:xfrm>
        </p:grpSpPr>
        <p:pic>
          <p:nvPicPr>
            <p:cNvPr id="885770" name="Picture 1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r="76732"/>
            <a:stretch>
              <a:fillRect/>
            </a:stretch>
          </p:blipFill>
          <p:spPr bwMode="auto">
            <a:xfrm>
              <a:off x="2928" y="2256"/>
              <a:ext cx="502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85771" name="Picture 11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l="36649" r="20030"/>
            <a:stretch>
              <a:fillRect/>
            </a:stretch>
          </p:blipFill>
          <p:spPr bwMode="auto">
            <a:xfrm>
              <a:off x="3408" y="2256"/>
              <a:ext cx="931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F7483-A273-41FC-8884-D1D65B5779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3A21A-81C0-49D3-803A-4EE76AD073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8A0FA47-EEEB-4909-948F-21F2801D6F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51B42-EF23-4C1D-A7B8-C934921542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FF761-B768-4E79-AD5B-47FA290199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CD4A1-3323-4068-994C-BBAEA53FCF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C6848-545F-4744-8BA3-931D4DAAD3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41B52-0666-4625-8C55-3C61C60B7B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BAEBC-16C0-4792-AAA9-8BE6079DAB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D2FD05-363B-4001-9A4E-616DF85875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0EF18-1CBA-44A8-B1AB-0834E7783E9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47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847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847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endParaRPr lang="en-US" altLang="en-US"/>
          </a:p>
        </p:txBody>
      </p:sp>
      <p:sp>
        <p:nvSpPr>
          <p:cNvPr id="8847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8847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90B5C0E-589F-4E14-B71E-B75129FFCB44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884744" name="Group 8"/>
          <p:cNvGrpSpPr>
            <a:grpSpLocks/>
          </p:cNvGrpSpPr>
          <p:nvPr/>
        </p:nvGrpSpPr>
        <p:grpSpPr bwMode="auto">
          <a:xfrm>
            <a:off x="8077200" y="304800"/>
            <a:ext cx="914400" cy="1219200"/>
            <a:chOff x="2928" y="2256"/>
            <a:chExt cx="1411" cy="1581"/>
          </a:xfrm>
        </p:grpSpPr>
        <p:pic>
          <p:nvPicPr>
            <p:cNvPr id="884745" name="Picture 9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r="76732"/>
            <a:stretch>
              <a:fillRect/>
            </a:stretch>
          </p:blipFill>
          <p:spPr bwMode="auto">
            <a:xfrm>
              <a:off x="2928" y="2256"/>
              <a:ext cx="502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84746" name="Picture 10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l="36649" r="20030"/>
            <a:stretch>
              <a:fillRect/>
            </a:stretch>
          </p:blipFill>
          <p:spPr bwMode="auto">
            <a:xfrm>
              <a:off x="3408" y="2256"/>
              <a:ext cx="931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wardtufte.com/tufte/poster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200" name="Text Box 8"/>
          <p:cNvSpPr txBox="1">
            <a:spLocks noChangeArrowheads="1"/>
          </p:cNvSpPr>
          <p:nvPr/>
        </p:nvSpPr>
        <p:spPr bwMode="auto">
          <a:xfrm>
            <a:off x="533400" y="3048000"/>
            <a:ext cx="6553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i="1" dirty="0"/>
              <a:t>Aaron Wolfe Scheffler, </a:t>
            </a:r>
          </a:p>
          <a:p>
            <a:pPr algn="l"/>
            <a:r>
              <a:rPr lang="en-US" sz="2800" i="1" dirty="0"/>
              <a:t>Division of Biostatistics,</a:t>
            </a:r>
          </a:p>
          <a:p>
            <a:pPr algn="l"/>
            <a:r>
              <a:rPr lang="en-US" sz="2800" i="1" dirty="0"/>
              <a:t>Department of Epidemiology and Biostatistics</a:t>
            </a:r>
          </a:p>
          <a:p>
            <a:pPr algn="l"/>
            <a:endParaRPr lang="en-US" sz="2800" i="1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457200" y="1662249"/>
            <a:ext cx="6705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US" sz="3200" kern="0" dirty="0" err="1"/>
              <a:t>Biostat</a:t>
            </a:r>
            <a:r>
              <a:rPr lang="en-US" sz="3200" kern="0" dirty="0"/>
              <a:t> 202:  Data visualization:</a:t>
            </a:r>
          </a:p>
          <a:p>
            <a:pPr algn="ctr"/>
            <a:r>
              <a:rPr lang="en-US" sz="3200" kern="0" dirty="0"/>
              <a:t>Telling stories with data</a:t>
            </a:r>
            <a:br>
              <a:rPr lang="en-US" kern="0" dirty="0"/>
            </a:br>
            <a:endParaRPr lang="en-US" kern="0" dirty="0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943600"/>
            <a:ext cx="8077200" cy="685800"/>
          </a:xfrm>
        </p:spPr>
        <p:txBody>
          <a:bodyPr/>
          <a:lstStyle/>
          <a:p>
            <a:pPr marL="609600" indent="-609600" algn="ctr">
              <a:lnSpc>
                <a:spcPct val="90000"/>
              </a:lnSpc>
            </a:pPr>
            <a:r>
              <a:rPr lang="en-US" sz="2400" b="1" i="1" dirty="0" err="1">
                <a:solidFill>
                  <a:srgbClr val="CC0000"/>
                </a:solidFill>
              </a:rPr>
              <a:t>Biostat</a:t>
            </a:r>
            <a:r>
              <a:rPr lang="en-US" sz="2400" b="1" i="1" dirty="0">
                <a:solidFill>
                  <a:srgbClr val="CC0000"/>
                </a:solidFill>
              </a:rPr>
              <a:t> 202</a:t>
            </a:r>
          </a:p>
        </p:txBody>
      </p:sp>
      <p:sp>
        <p:nvSpPr>
          <p:cNvPr id="264196" name="Text Box 4"/>
          <p:cNvSpPr txBox="1">
            <a:spLocks noChangeArrowheads="1"/>
          </p:cNvSpPr>
          <p:nvPr/>
        </p:nvSpPr>
        <p:spPr bwMode="auto">
          <a:xfrm>
            <a:off x="7696200" y="990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38400" y="15432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404B-7523-E545-AA70-69FD0D5B6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B9848-037F-7D40-8D8F-418D23BF8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https://www.edwardtufte.com/tufte/posters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6D95C8-1BA8-D24B-8D6A-28EE1C3F5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1B42-EF23-4C1D-A7B8-C9349215426B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831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6316" y="-152400"/>
            <a:ext cx="7543800" cy="1036638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512342" cy="4411662"/>
          </a:xfrm>
          <a:solidFill>
            <a:schemeClr val="lt1"/>
          </a:solidFill>
        </p:spPr>
        <p:txBody>
          <a:bodyPr/>
          <a:lstStyle/>
          <a:p>
            <a:r>
              <a:rPr lang="en-US" dirty="0"/>
              <a:t>Use tables for specific values, quantitative comparisons, precision, </a:t>
            </a:r>
            <a:r>
              <a:rPr lang="en-US" dirty="0" err="1"/>
              <a:t>individual+summary</a:t>
            </a:r>
            <a:r>
              <a:rPr lang="en-US" dirty="0"/>
              <a:t> information, differing scales. </a:t>
            </a:r>
          </a:p>
          <a:p>
            <a:r>
              <a:rPr lang="en-US" dirty="0"/>
              <a:t>Use graphs to convey information quickly, for shapes, patterns and trends. </a:t>
            </a:r>
          </a:p>
          <a:p>
            <a:r>
              <a:rPr lang="en-US" dirty="0"/>
              <a:t>Both should be self-explanatory and use a light touch on non-data </a:t>
            </a:r>
          </a:p>
          <a:p>
            <a:r>
              <a:rPr lang="en-US" dirty="0"/>
              <a:t>Tables:  compare columns, round aggressively, order purposefully</a:t>
            </a:r>
          </a:p>
          <a:p>
            <a:r>
              <a:rPr lang="en-US" dirty="0"/>
              <a:t>Graphs: maximize data to ink, use color, symbols and line types purposefully. </a:t>
            </a:r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479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05253-24B6-8E4F-A794-39711D294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81978"/>
            <a:ext cx="7543800" cy="1295400"/>
          </a:xfrm>
        </p:spPr>
        <p:txBody>
          <a:bodyPr/>
          <a:lstStyle/>
          <a:p>
            <a:r>
              <a:rPr lang="en-US" dirty="0"/>
              <a:t>Class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066BE-FB86-314F-901B-B2A76C822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CLE please and download Graph/Table Exercise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F6E68D-6211-9C45-8C86-54A1F87D5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1B42-EF23-4C1D-A7B8-C9349215426B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99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for today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Tables versus graphs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Table principles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Table practice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Graph principles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Graph types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Graph practice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848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-609600"/>
            <a:ext cx="7543800" cy="1295400"/>
          </a:xfrm>
        </p:spPr>
        <p:txBody>
          <a:bodyPr/>
          <a:lstStyle/>
          <a:p>
            <a:r>
              <a:rPr lang="en-US" dirty="0"/>
              <a:t>Tables vs graphs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458200" cy="4411662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Use </a:t>
            </a:r>
            <a:r>
              <a:rPr lang="en-US" b="1" dirty="0"/>
              <a:t>TABLES</a:t>
            </a:r>
            <a:r>
              <a:rPr lang="en-US" dirty="0"/>
              <a:t> when</a:t>
            </a:r>
          </a:p>
          <a:p>
            <a:pPr lvl="0"/>
            <a:r>
              <a:rPr lang="en-US" dirty="0"/>
              <a:t>The user needs to look up specific values</a:t>
            </a:r>
          </a:p>
          <a:p>
            <a:pPr lvl="0"/>
            <a:r>
              <a:rPr lang="en-US" dirty="0"/>
              <a:t>You want to enable individual quantitative comparisons</a:t>
            </a:r>
          </a:p>
          <a:p>
            <a:r>
              <a:rPr lang="en-US" dirty="0"/>
              <a:t>You need to convey results to high precision</a:t>
            </a:r>
          </a:p>
          <a:p>
            <a:r>
              <a:rPr lang="en-US" dirty="0"/>
              <a:t>You want to convey both individual and summary information</a:t>
            </a:r>
          </a:p>
          <a:p>
            <a:pPr lvl="0"/>
            <a:r>
              <a:rPr lang="en-US" dirty="0"/>
              <a:t>You want to display items that are measured on very different scales.  Workarounds: left vs right scales; log scales; multiple panels.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16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-609600"/>
            <a:ext cx="7543800" cy="1295400"/>
          </a:xfrm>
        </p:spPr>
        <p:txBody>
          <a:bodyPr/>
          <a:lstStyle/>
          <a:p>
            <a:r>
              <a:rPr lang="en-US" dirty="0"/>
              <a:t>Tables vs graphs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074738"/>
            <a:ext cx="8229600" cy="44116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Use </a:t>
            </a:r>
            <a:r>
              <a:rPr lang="en-US" b="1" dirty="0"/>
              <a:t>GRAPHS</a:t>
            </a:r>
            <a:r>
              <a:rPr lang="en-US" dirty="0"/>
              <a:t> when</a:t>
            </a:r>
          </a:p>
          <a:p>
            <a:pPr lvl="0"/>
            <a:r>
              <a:rPr lang="en-US" dirty="0"/>
              <a:t>You want to convey shapes</a:t>
            </a:r>
          </a:p>
          <a:p>
            <a:pPr lvl="0"/>
            <a:r>
              <a:rPr lang="en-US" dirty="0"/>
              <a:t>You want to convey patterns</a:t>
            </a:r>
          </a:p>
          <a:p>
            <a:pPr lvl="0"/>
            <a:r>
              <a:rPr lang="en-US" dirty="0"/>
              <a:t>You want to convey trends</a:t>
            </a:r>
          </a:p>
          <a:p>
            <a:r>
              <a:rPr lang="en-US" dirty="0"/>
              <a:t>You want to convey quantitative ideas quickly</a:t>
            </a:r>
          </a:p>
          <a:p>
            <a:pPr lvl="0"/>
            <a:r>
              <a:rPr lang="en-US" i="1" dirty="0"/>
              <a:t>Corollary:  You should minimize tables in scientific presentations in favor of graphs!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06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Table principles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763000" cy="4529137"/>
          </a:xfrm>
        </p:spPr>
        <p:txBody>
          <a:bodyPr/>
          <a:lstStyle/>
          <a:p>
            <a:pPr lvl="0"/>
            <a:r>
              <a:rPr lang="en-US" dirty="0"/>
              <a:t>Should be </a:t>
            </a:r>
            <a:r>
              <a:rPr lang="en-US" u="sng" dirty="0"/>
              <a:t>self-explanatory!!!</a:t>
            </a:r>
            <a:endParaRPr lang="en-US" dirty="0"/>
          </a:p>
          <a:p>
            <a:pPr lvl="0"/>
            <a:r>
              <a:rPr lang="en-US" dirty="0"/>
              <a:t>It is easier to compare numbers in columns.</a:t>
            </a:r>
          </a:p>
          <a:p>
            <a:pPr lvl="0"/>
            <a:r>
              <a:rPr lang="en-US" dirty="0"/>
              <a:t>Round aggressively, preferably to two effective digits (</a:t>
            </a:r>
            <a:r>
              <a:rPr lang="en-US" dirty="0" err="1"/>
              <a:t>ie</a:t>
            </a:r>
            <a:r>
              <a:rPr lang="en-US" dirty="0"/>
              <a:t> where the numbers differ).  </a:t>
            </a:r>
            <a:r>
              <a:rPr lang="en-US" i="1" dirty="0"/>
              <a:t>Exception:  you need to convey precise results.</a:t>
            </a:r>
          </a:p>
          <a:p>
            <a:pPr lvl="0"/>
            <a:r>
              <a:rPr lang="en-US" dirty="0"/>
              <a:t>Order rows and/or columns purposefully to convey information. Compare across columns</a:t>
            </a:r>
          </a:p>
          <a:p>
            <a:pPr lvl="0"/>
            <a:r>
              <a:rPr lang="en-US" dirty="0"/>
              <a:t>Lightly use visual elements to ease comparisons. 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907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Graph principles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Should be self-explanatory.</a:t>
            </a:r>
          </a:p>
          <a:p>
            <a:pPr lvl="0"/>
            <a:r>
              <a:rPr lang="en-US" dirty="0"/>
              <a:t>Aim for </a:t>
            </a:r>
            <a:r>
              <a:rPr lang="en-US" dirty="0" err="1"/>
              <a:t>interocular</a:t>
            </a:r>
            <a:r>
              <a:rPr lang="en-US" dirty="0"/>
              <a:t> traumatic impact.  Use the ideas below to convey your message clearly.</a:t>
            </a:r>
          </a:p>
          <a:p>
            <a:pPr lvl="0"/>
            <a:r>
              <a:rPr lang="en-US" dirty="0"/>
              <a:t>Choose a graph type to emphasize your desired message.</a:t>
            </a:r>
          </a:p>
          <a:p>
            <a:pPr lvl="0"/>
            <a:r>
              <a:rPr lang="en-US" b="1" dirty="0"/>
              <a:t>Maximize the data to ink ratio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Minimize the impact of non-data ink.</a:t>
            </a:r>
          </a:p>
          <a:p>
            <a:pPr lvl="0"/>
            <a:r>
              <a:rPr lang="en-US" dirty="0"/>
              <a:t>Use colors, marker symbols and line types purposefully (Excel is </a:t>
            </a:r>
            <a:r>
              <a:rPr lang="en-US" dirty="0">
                <a:sym typeface="Wingdings" pitchFamily="2" charset="2"/>
              </a:rPr>
              <a:t>).</a:t>
            </a:r>
            <a:endParaRPr lang="en-US" dirty="0"/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544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Avoid:</a:t>
            </a:r>
            <a:br>
              <a:rPr lang="en-US" dirty="0"/>
            </a:br>
            <a:r>
              <a:rPr lang="en-US" dirty="0"/>
              <a:t>pie charts and stacked bar charts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Comparing the areas is a difficult visual perception task.</a:t>
            </a:r>
          </a:p>
          <a:p>
            <a:r>
              <a:rPr lang="en-US" dirty="0"/>
              <a:t>We are really bad at comparing relative areas that are represented in these pie charts and stacked bar chart. </a:t>
            </a:r>
          </a:p>
          <a:p>
            <a:r>
              <a:rPr lang="en-US" dirty="0" err="1"/>
              <a:t>Wanna</a:t>
            </a:r>
            <a:r>
              <a:rPr lang="en-US" dirty="0"/>
              <a:t> bet? Let’s see.</a:t>
            </a:r>
          </a:p>
          <a:p>
            <a:pPr marL="344487" lvl="1" indent="0"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805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At all costs avoid pie charts and stacked bar charts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Comparing the areas is a difficulty perception task.</a:t>
            </a:r>
          </a:p>
          <a:p>
            <a:pPr marL="344487" lvl="1" indent="0"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718"/>
            <a:ext cx="9144000" cy="665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013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9BEFE-5B55-004D-8C70-2859CE865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graphics with orange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8B85-E9FC-B048-8A3A-E31DE0430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Demo graphics and export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50E7B-8C3E-5649-B7F8-886178FE1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1B42-EF23-4C1D-A7B8-C9349215426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555344"/>
      </p:ext>
    </p:extLst>
  </p:cSld>
  <p:clrMapOvr>
    <a:masterClrMapping/>
  </p:clrMapOvr>
</p:sld>
</file>

<file path=ppt/theme/theme1.xml><?xml version="1.0" encoding="utf-8"?>
<a:theme xmlns:a="http://schemas.openxmlformats.org/drawingml/2006/main" name="cem chi2">
  <a:themeElements>
    <a:clrScheme name="cem chi2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cem chi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em chi2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 chi2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4553</TotalTime>
  <Words>629</Words>
  <Application>Microsoft Macintosh PowerPoint</Application>
  <PresentationFormat>On-screen Show (4:3)</PresentationFormat>
  <Paragraphs>95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Book Antiqua</vt:lpstr>
      <vt:lpstr>Times New Roman</vt:lpstr>
      <vt:lpstr>Wingdings</vt:lpstr>
      <vt:lpstr>cem chi2</vt:lpstr>
      <vt:lpstr>PowerPoint Presentation</vt:lpstr>
      <vt:lpstr>Outline for today</vt:lpstr>
      <vt:lpstr>Tables vs graphs</vt:lpstr>
      <vt:lpstr>Tables vs graphs</vt:lpstr>
      <vt:lpstr>Table principles</vt:lpstr>
      <vt:lpstr>Graph principles</vt:lpstr>
      <vt:lpstr>Avoid: pie charts and stacked bar charts</vt:lpstr>
      <vt:lpstr>At all costs avoid pie charts and stacked bar charts</vt:lpstr>
      <vt:lpstr>Generating graphics with orange</vt:lpstr>
      <vt:lpstr>Fun resources</vt:lpstr>
      <vt:lpstr>Summary</vt:lpstr>
      <vt:lpstr>Class 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Scheffler, Aaron</dc:creator>
  <cp:lastModifiedBy>Scheffler, Aaron</cp:lastModifiedBy>
  <cp:revision>28</cp:revision>
  <dcterms:created xsi:type="dcterms:W3CDTF">2020-08-28T15:58:39Z</dcterms:created>
  <dcterms:modified xsi:type="dcterms:W3CDTF">2021-08-23T17:58:45Z</dcterms:modified>
</cp:coreProperties>
</file>