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567" r:id="rId3"/>
    <p:sldId id="428" r:id="rId4"/>
    <p:sldId id="257" r:id="rId5"/>
    <p:sldId id="318" r:id="rId6"/>
    <p:sldId id="317" r:id="rId7"/>
    <p:sldId id="265" r:id="rId8"/>
    <p:sldId id="528" r:id="rId9"/>
    <p:sldId id="330" r:id="rId10"/>
    <p:sldId id="329" r:id="rId11"/>
    <p:sldId id="335" r:id="rId12"/>
    <p:sldId id="552" r:id="rId13"/>
    <p:sldId id="568" r:id="rId14"/>
    <p:sldId id="529" r:id="rId15"/>
    <p:sldId id="556" r:id="rId16"/>
    <p:sldId id="345" r:id="rId17"/>
    <p:sldId id="569" r:id="rId18"/>
    <p:sldId id="561" r:id="rId19"/>
    <p:sldId id="557" r:id="rId20"/>
    <p:sldId id="314" r:id="rId21"/>
    <p:sldId id="549" r:id="rId22"/>
    <p:sldId id="535" r:id="rId23"/>
    <p:sldId id="351" r:id="rId24"/>
    <p:sldId id="540" r:id="rId25"/>
    <p:sldId id="570" r:id="rId26"/>
    <p:sldId id="566" r:id="rId27"/>
    <p:sldId id="562" r:id="rId28"/>
    <p:sldId id="571" r:id="rId29"/>
    <p:sldId id="565" r:id="rId30"/>
    <p:sldId id="544" r:id="rId31"/>
    <p:sldId id="393" r:id="rId32"/>
    <p:sldId id="394" r:id="rId33"/>
    <p:sldId id="395" r:id="rId34"/>
    <p:sldId id="396" r:id="rId35"/>
    <p:sldId id="401" r:id="rId36"/>
    <p:sldId id="403" r:id="rId37"/>
    <p:sldId id="546" r:id="rId38"/>
    <p:sldId id="573" r:id="rId39"/>
    <p:sldId id="319" r:id="rId40"/>
    <p:sldId id="54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Mcculloch" initials="CM"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8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2"/>
    <p:restoredTop sz="81127" autoAdjust="0"/>
  </p:normalViewPr>
  <p:slideViewPr>
    <p:cSldViewPr snapToGrid="0" snapToObjects="1">
      <p:cViewPr>
        <p:scale>
          <a:sx n="126" d="100"/>
          <a:sy n="126" d="100"/>
        </p:scale>
        <p:origin x="2216"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0E2761CF-084F-2141-8826-22A6586B1DF1}" type="pres">
      <dgm:prSet presAssocID="{28366F0D-D2AF-D74E-8BE8-288C03287E07}" presName="Name17" presStyleLbl="parChTrans1D3" presStyleIdx="0" presStyleCnt="4"/>
      <dgm:spPr/>
    </dgm:pt>
    <dgm:pt modelId="{85770F87-CC58-7140-8E40-306309A38617}" type="pres">
      <dgm:prSet presAssocID="{C5AA36D3-5ECD-4846-AB92-3385708B3C63}" presName="hierRoot3" presStyleCnt="0"/>
      <dgm:spPr/>
    </dgm:pt>
    <dgm:pt modelId="{C7F8CF50-EBDE-5C4F-BDD3-929B896C3716}" type="pres">
      <dgm:prSet presAssocID="{C5AA36D3-5ECD-4846-AB92-3385708B3C63}" presName="composite3" presStyleCnt="0"/>
      <dgm:spPr/>
    </dgm:pt>
    <dgm:pt modelId="{8EECA2F0-3637-CA41-ACBD-7DC57F888C3C}" type="pres">
      <dgm:prSet presAssocID="{C5AA36D3-5ECD-4846-AB92-3385708B3C63}" presName="background3" presStyleLbl="node3" presStyleIdx="0" presStyleCnt="4"/>
      <dgm:spPr/>
    </dgm:pt>
    <dgm:pt modelId="{DE331C8C-4ABF-124F-9757-C8F82F4C98F7}" type="pres">
      <dgm:prSet presAssocID="{C5AA36D3-5ECD-4846-AB92-3385708B3C63}" presName="text3" presStyleLbl="fgAcc3" presStyleIdx="0" presStyleCnt="4">
        <dgm:presLayoutVars>
          <dgm:chPref val="3"/>
        </dgm:presLayoutVars>
      </dgm:prSet>
      <dgm:spPr/>
    </dgm:pt>
    <dgm:pt modelId="{36BF3877-9E82-E24C-83DC-1CBA32F3EB8C}" type="pres">
      <dgm:prSet presAssocID="{C5AA36D3-5ECD-4846-AB92-3385708B3C63}" presName="hierChild4" presStyleCnt="0"/>
      <dgm:spPr/>
    </dgm:pt>
    <dgm:pt modelId="{947E30E2-924B-0749-8444-722075DE4A6F}" type="pres">
      <dgm:prSet presAssocID="{8970E40B-FD06-4942-8A16-9316EE75AB86}" presName="Name17" presStyleLbl="parChTrans1D3" presStyleIdx="1" presStyleCnt="4"/>
      <dgm:spPr/>
    </dgm:pt>
    <dgm:pt modelId="{AFF2174E-232C-B84F-B91C-264C41EE18BC}" type="pres">
      <dgm:prSet presAssocID="{AA4FC516-6BDB-8942-B414-0EB21E0167E5}" presName="hierRoot3" presStyleCnt="0"/>
      <dgm:spPr/>
    </dgm:pt>
    <dgm:pt modelId="{486E4CB4-6C2E-1B48-8326-55E06C1D39CE}" type="pres">
      <dgm:prSet presAssocID="{AA4FC516-6BDB-8942-B414-0EB21E0167E5}" presName="composite3" presStyleCnt="0"/>
      <dgm:spPr/>
    </dgm:pt>
    <dgm:pt modelId="{7C3CD6CA-7D24-3F47-B318-FE7EDCE0570B}" type="pres">
      <dgm:prSet presAssocID="{AA4FC516-6BDB-8942-B414-0EB21E0167E5}" presName="background3" presStyleLbl="node3" presStyleIdx="1" presStyleCnt="4"/>
      <dgm:spPr/>
    </dgm:pt>
    <dgm:pt modelId="{DD9416C5-70DE-6E43-80D9-C82E078F5EFB}" type="pres">
      <dgm:prSet presAssocID="{AA4FC516-6BDB-8942-B414-0EB21E0167E5}" presName="text3" presStyleLbl="fgAcc3" presStyleIdx="1" presStyleCnt="4">
        <dgm:presLayoutVars>
          <dgm:chPref val="3"/>
        </dgm:presLayoutVars>
      </dgm:prSet>
      <dgm:spPr/>
    </dgm:pt>
    <dgm:pt modelId="{322F8926-ABCE-9B45-A7FB-95CB894BCAF8}" type="pres">
      <dgm:prSet presAssocID="{AA4FC516-6BDB-8942-B414-0EB21E0167E5}" presName="hierChild4"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9C764079-CD67-EB44-81AB-8BFE98DB8A89}" type="pres">
      <dgm:prSet presAssocID="{9E19C0E4-EC2F-0E41-B169-CF8EE019932B}" presName="Name17" presStyleLbl="parChTrans1D3" presStyleIdx="2" presStyleCnt="4"/>
      <dgm:spPr/>
    </dgm:pt>
    <dgm:pt modelId="{08405A34-0D49-D143-AF7E-65F2A20E3576}" type="pres">
      <dgm:prSet presAssocID="{4F2D8C22-2011-EC4F-B463-3C71BBBBF6A0}" presName="hierRoot3" presStyleCnt="0"/>
      <dgm:spPr/>
    </dgm:pt>
    <dgm:pt modelId="{88877E42-977F-CE48-BD32-1443F2D7CD1F}" type="pres">
      <dgm:prSet presAssocID="{4F2D8C22-2011-EC4F-B463-3C71BBBBF6A0}" presName="composite3" presStyleCnt="0"/>
      <dgm:spPr/>
    </dgm:pt>
    <dgm:pt modelId="{7F9DE28B-690C-EA46-A37B-40AB80DADD6D}" type="pres">
      <dgm:prSet presAssocID="{4F2D8C22-2011-EC4F-B463-3C71BBBBF6A0}" presName="background3" presStyleLbl="node3" presStyleIdx="2" presStyleCnt="4"/>
      <dgm:spPr/>
    </dgm:pt>
    <dgm:pt modelId="{C4E910C1-BF12-7245-838A-FE21100D274A}" type="pres">
      <dgm:prSet presAssocID="{4F2D8C22-2011-EC4F-B463-3C71BBBBF6A0}" presName="text3" presStyleLbl="fgAcc3" presStyleIdx="2" presStyleCnt="4">
        <dgm:presLayoutVars>
          <dgm:chPref val="3"/>
        </dgm:presLayoutVars>
      </dgm:prSet>
      <dgm:spPr/>
    </dgm:pt>
    <dgm:pt modelId="{7399D448-3844-E14F-8C59-A9E2FA84C999}" type="pres">
      <dgm:prSet presAssocID="{4F2D8C22-2011-EC4F-B463-3C71BBBBF6A0}" presName="hierChild4" presStyleCnt="0"/>
      <dgm:spPr/>
    </dgm:pt>
    <dgm:pt modelId="{62A47CAE-BE9D-1147-BE5F-721F981DBB6D}" type="pres">
      <dgm:prSet presAssocID="{7792C44E-3540-3D4E-96EF-0E2593B51438}" presName="Name17" presStyleLbl="parChTrans1D3" presStyleIdx="3" presStyleCnt="4"/>
      <dgm:spPr/>
    </dgm:pt>
    <dgm:pt modelId="{ECF8D7A3-CB0D-5543-8C7A-43B77D026AE2}" type="pres">
      <dgm:prSet presAssocID="{63D78C57-F9FD-1E48-8DD8-B055A554B3DA}" presName="hierRoot3" presStyleCnt="0"/>
      <dgm:spPr/>
    </dgm:pt>
    <dgm:pt modelId="{1A763D16-9E77-154E-A77F-AA4997CA6910}" type="pres">
      <dgm:prSet presAssocID="{63D78C57-F9FD-1E48-8DD8-B055A554B3DA}" presName="composite3" presStyleCnt="0"/>
      <dgm:spPr/>
    </dgm:pt>
    <dgm:pt modelId="{B5F9CF80-8B19-A246-9283-1380B3481A1E}" type="pres">
      <dgm:prSet presAssocID="{63D78C57-F9FD-1E48-8DD8-B055A554B3DA}" presName="background3" presStyleLbl="node3" presStyleIdx="3" presStyleCnt="4"/>
      <dgm:spPr/>
    </dgm:pt>
    <dgm:pt modelId="{5BA3B5D3-2617-8A43-B93A-307F9B2298AA}" type="pres">
      <dgm:prSet presAssocID="{63D78C57-F9FD-1E48-8DD8-B055A554B3DA}" presName="text3" presStyleLbl="fgAcc3" presStyleIdx="3" presStyleCnt="4">
        <dgm:presLayoutVars>
          <dgm:chPref val="3"/>
        </dgm:presLayoutVars>
      </dgm:prSet>
      <dgm:spPr/>
    </dgm:pt>
    <dgm:pt modelId="{42429139-941F-B642-98E0-C6C1D834BB31}" type="pres">
      <dgm:prSet presAssocID="{63D78C57-F9FD-1E48-8DD8-B055A554B3DA}" presName="hierChild4" presStyleCnt="0"/>
      <dgm:spPr/>
    </dgm:pt>
  </dgm:ptLst>
  <dgm:cxnLst>
    <dgm:cxn modelId="{41A9E60F-4488-3A45-BE1F-A3E9196332D2}" srcId="{17851DCB-920D-124B-A8F6-2C9E5A2DBD91}" destId="{63D78C57-F9FD-1E48-8DD8-B055A554B3DA}" srcOrd="1" destOrd="0" parTransId="{7792C44E-3540-3D4E-96EF-0E2593B51438}" sibTransId="{F3D91973-5D74-044D-83E0-CBAFA9D30E0E}"/>
    <dgm:cxn modelId="{FFACB134-4D88-6C43-A2E3-FC1EEF043F0D}" type="presOf" srcId="{63D78C57-F9FD-1E48-8DD8-B055A554B3DA}" destId="{5BA3B5D3-2617-8A43-B93A-307F9B2298AA}" srcOrd="0" destOrd="0" presId="urn:microsoft.com/office/officeart/2005/8/layout/hierarchy1"/>
    <dgm:cxn modelId="{E2F4E43D-C9B4-2A4A-B468-F100442AF744}" type="presOf" srcId="{15ABBBB6-DDEF-0E4D-B34D-713B175B3CD6}" destId="{294D1391-05F7-AF43-83BF-AAA011E784DA}" srcOrd="0" destOrd="0" presId="urn:microsoft.com/office/officeart/2005/8/layout/hierarchy1"/>
    <dgm:cxn modelId="{DFE2864B-56B7-7F44-B928-D56945969C1D}" type="presOf" srcId="{8970E40B-FD06-4942-8A16-9316EE75AB86}" destId="{947E30E2-924B-0749-8444-722075DE4A6F}" srcOrd="0" destOrd="0" presId="urn:microsoft.com/office/officeart/2005/8/layout/hierarchy1"/>
    <dgm:cxn modelId="{71CB3F4D-B6A5-F44E-AF8D-A28549ACC8A7}" type="presOf" srcId="{4C021B72-B727-D040-93E2-6A9577277028}" destId="{5B3E855A-067A-A94D-8ECF-E0762410E186}" srcOrd="0" destOrd="0" presId="urn:microsoft.com/office/officeart/2005/8/layout/hierarchy1"/>
    <dgm:cxn modelId="{6F584C70-44E8-CC40-9CDE-D4D414164FD6}" type="presOf" srcId="{C5AA36D3-5ECD-4846-AB92-3385708B3C63}" destId="{DE331C8C-4ABF-124F-9757-C8F82F4C98F7}" srcOrd="0" destOrd="0" presId="urn:microsoft.com/office/officeart/2005/8/layout/hierarchy1"/>
    <dgm:cxn modelId="{BEC45274-98E2-244C-B0CF-E8FABCFAF70A}" type="presOf" srcId="{28366F0D-D2AF-D74E-8BE8-288C03287E07}" destId="{0E2761CF-084F-2141-8826-22A6586B1DF1}" srcOrd="0" destOrd="0" presId="urn:microsoft.com/office/officeart/2005/8/layout/hierarchy1"/>
    <dgm:cxn modelId="{31001486-9AF0-1248-A3B1-274FC8FC5C98}" type="presOf" srcId="{4F2D8C22-2011-EC4F-B463-3C71BBBBF6A0}" destId="{C4E910C1-BF12-7245-838A-FE21100D274A}" srcOrd="0" destOrd="0" presId="urn:microsoft.com/office/officeart/2005/8/layout/hierarchy1"/>
    <dgm:cxn modelId="{CB06478D-0E3B-C84F-BEFF-CEC1205A8237}" type="presOf" srcId="{AA4FC516-6BDB-8942-B414-0EB21E0167E5}" destId="{DD9416C5-70DE-6E43-80D9-C82E078F5EFB}" srcOrd="0" destOrd="0" presId="urn:microsoft.com/office/officeart/2005/8/layout/hierarchy1"/>
    <dgm:cxn modelId="{8DDBCD8D-B4D3-9B4A-9905-4830CD6C4702}" srcId="{17851DCB-920D-124B-A8F6-2C9E5A2DBD91}" destId="{4F2D8C22-2011-EC4F-B463-3C71BBBBF6A0}" srcOrd="0" destOrd="0" parTransId="{9E19C0E4-EC2F-0E41-B169-CF8EE019932B}" sibTransId="{CA551CE2-C976-FE42-B6B4-8065D80D1721}"/>
    <dgm:cxn modelId="{DA3C6B9B-3F47-DE4E-A737-B6FA00698853}" type="presOf" srcId="{17851DCB-920D-124B-A8F6-2C9E5A2DBD91}" destId="{1230B3F1-D63E-5E48-B652-E8B068F32AE5}" srcOrd="0" destOrd="0" presId="urn:microsoft.com/office/officeart/2005/8/layout/hierarchy1"/>
    <dgm:cxn modelId="{BF8BCFC7-D000-7847-8281-A5F1B615BC11}" srcId="{15ABBBB6-DDEF-0E4D-B34D-713B175B3CD6}" destId="{AA4FC516-6BDB-8942-B414-0EB21E0167E5}" srcOrd="1" destOrd="0" parTransId="{8970E40B-FD06-4942-8A16-9316EE75AB86}" sibTransId="{7F581D4F-066C-9E42-9127-C4626E786314}"/>
    <dgm:cxn modelId="{AEBBF6D5-6922-6A4E-A2A0-7EF578C486EA}" type="presOf" srcId="{2A2EA2AC-2563-3445-8B5A-4BCA573AE0B2}" destId="{E870DFCC-5C74-E940-8FE2-D2B5CFF8FD32}" srcOrd="0" destOrd="0" presId="urn:microsoft.com/office/officeart/2005/8/layout/hierarchy1"/>
    <dgm:cxn modelId="{A44A80E2-BC3A-7145-A540-AB0FB3199ECF}" type="presOf" srcId="{7792C44E-3540-3D4E-96EF-0E2593B51438}" destId="{62A47CAE-BE9D-1147-BE5F-721F981DBB6D}" srcOrd="0" destOrd="0" presId="urn:microsoft.com/office/officeart/2005/8/layout/hierarchy1"/>
    <dgm:cxn modelId="{87B5A5E3-8B29-3D4C-B87B-B9520339139E}" type="presOf" srcId="{47AD3EE7-6A27-1746-A0D4-526D1EDEAB18}" destId="{2D54A27B-5ADD-8248-A27E-E3C72183DD52}" srcOrd="0" destOrd="0" presId="urn:microsoft.com/office/officeart/2005/8/layout/hierarchy1"/>
    <dgm:cxn modelId="{AE1F56E6-1C59-3E41-9D6B-3312D5B17F90}" type="presOf" srcId="{F8F25676-6245-4E43-BE65-168A0216D611}" destId="{4B020118-7230-B641-9821-7CA20C46FB1B}" srcOrd="0" destOrd="0" presId="urn:microsoft.com/office/officeart/2005/8/layout/hierarchy1"/>
    <dgm:cxn modelId="{C23B0FE8-8504-2A4A-BA33-D647B9FBC337}" srcId="{15ABBBB6-DDEF-0E4D-B34D-713B175B3CD6}"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AF2624F9-74C6-E14C-A7B5-A3EBD10DBAC8}" type="presOf" srcId="{9E19C0E4-EC2F-0E41-B169-CF8EE019932B}" destId="{9C764079-CD67-EB44-81AB-8BFE98DB8A89}"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B8073549-7FF5-AB42-B1A1-B4C882C34332}" type="presParOf" srcId="{5B3E855A-067A-A94D-8ECF-E0762410E186}" destId="{2A19FC5D-3B86-E441-BA4D-6611533F1127}" srcOrd="0" destOrd="0" presId="urn:microsoft.com/office/officeart/2005/8/layout/hierarchy1"/>
    <dgm:cxn modelId="{655E5CD7-7EBC-5047-B5DD-A6AC374D0653}" type="presParOf" srcId="{2A19FC5D-3B86-E441-BA4D-6611533F1127}" destId="{951FA09B-C2CC-9E4E-8447-F774CA2FFA6A}" srcOrd="0" destOrd="0" presId="urn:microsoft.com/office/officeart/2005/8/layout/hierarchy1"/>
    <dgm:cxn modelId="{87C87711-CE69-3D45-B603-1B62F5F0A6B2}" type="presParOf" srcId="{951FA09B-C2CC-9E4E-8447-F774CA2FFA6A}" destId="{09E2A66F-0B9C-B14D-95E8-CABFB5F4927C}" srcOrd="0" destOrd="0" presId="urn:microsoft.com/office/officeart/2005/8/layout/hierarchy1"/>
    <dgm:cxn modelId="{E5E220BB-3418-944D-A456-71DDE8D7BF5A}" type="presParOf" srcId="{951FA09B-C2CC-9E4E-8447-F774CA2FFA6A}" destId="{4B020118-7230-B641-9821-7CA20C46FB1B}" srcOrd="1" destOrd="0" presId="urn:microsoft.com/office/officeart/2005/8/layout/hierarchy1"/>
    <dgm:cxn modelId="{DAA8811F-7D44-9143-B213-B6D709CCAE7E}" type="presParOf" srcId="{2A19FC5D-3B86-E441-BA4D-6611533F1127}" destId="{A0118F71-FBAE-B34B-A296-27BFFFC2CC37}" srcOrd="1" destOrd="0" presId="urn:microsoft.com/office/officeart/2005/8/layout/hierarchy1"/>
    <dgm:cxn modelId="{55AF4DC7-5622-D04B-ABD4-EA1E0FB78119}" type="presParOf" srcId="{A0118F71-FBAE-B34B-A296-27BFFFC2CC37}" destId="{2D54A27B-5ADD-8248-A27E-E3C72183DD52}" srcOrd="0" destOrd="0" presId="urn:microsoft.com/office/officeart/2005/8/layout/hierarchy1"/>
    <dgm:cxn modelId="{26545CAE-822C-5D44-9C9E-858425BB208A}" type="presParOf" srcId="{A0118F71-FBAE-B34B-A296-27BFFFC2CC37}" destId="{98F6457E-D588-5C43-B325-8CC034379310}" srcOrd="1" destOrd="0" presId="urn:microsoft.com/office/officeart/2005/8/layout/hierarchy1"/>
    <dgm:cxn modelId="{AC66A141-67D9-2B49-8BAC-86410D3E374F}" type="presParOf" srcId="{98F6457E-D588-5C43-B325-8CC034379310}" destId="{88EFBCBB-F2E2-0E42-9867-590E691B7DEB}" srcOrd="0" destOrd="0" presId="urn:microsoft.com/office/officeart/2005/8/layout/hierarchy1"/>
    <dgm:cxn modelId="{362DFDA1-E20F-5841-9987-BE130C49419B}" type="presParOf" srcId="{88EFBCBB-F2E2-0E42-9867-590E691B7DEB}" destId="{3D53A4DC-0D22-A441-95B9-E1369A686A5D}" srcOrd="0" destOrd="0" presId="urn:microsoft.com/office/officeart/2005/8/layout/hierarchy1"/>
    <dgm:cxn modelId="{160D1604-65D4-FD4F-8E44-0ECA30094AC7}" type="presParOf" srcId="{88EFBCBB-F2E2-0E42-9867-590E691B7DEB}" destId="{294D1391-05F7-AF43-83BF-AAA011E784DA}" srcOrd="1" destOrd="0" presId="urn:microsoft.com/office/officeart/2005/8/layout/hierarchy1"/>
    <dgm:cxn modelId="{D556D3E1-C76A-6F4E-B9A9-854137C30068}" type="presParOf" srcId="{98F6457E-D588-5C43-B325-8CC034379310}" destId="{6AA55791-CB05-A346-B20F-F7BD40F1ED4E}" srcOrd="1" destOrd="0" presId="urn:microsoft.com/office/officeart/2005/8/layout/hierarchy1"/>
    <dgm:cxn modelId="{1512B337-2F0C-204C-BC27-597307998248}" type="presParOf" srcId="{6AA55791-CB05-A346-B20F-F7BD40F1ED4E}" destId="{0E2761CF-084F-2141-8826-22A6586B1DF1}" srcOrd="0" destOrd="0" presId="urn:microsoft.com/office/officeart/2005/8/layout/hierarchy1"/>
    <dgm:cxn modelId="{AB908EFA-5FB5-2043-B6AA-DF18ED57AE8A}" type="presParOf" srcId="{6AA55791-CB05-A346-B20F-F7BD40F1ED4E}" destId="{85770F87-CC58-7140-8E40-306309A38617}" srcOrd="1" destOrd="0" presId="urn:microsoft.com/office/officeart/2005/8/layout/hierarchy1"/>
    <dgm:cxn modelId="{819114D1-6319-FA46-9FC9-66090D70B998}" type="presParOf" srcId="{85770F87-CC58-7140-8E40-306309A38617}" destId="{C7F8CF50-EBDE-5C4F-BDD3-929B896C3716}" srcOrd="0" destOrd="0" presId="urn:microsoft.com/office/officeart/2005/8/layout/hierarchy1"/>
    <dgm:cxn modelId="{363106DE-3954-AB42-B257-F582B05B1756}" type="presParOf" srcId="{C7F8CF50-EBDE-5C4F-BDD3-929B896C3716}" destId="{8EECA2F0-3637-CA41-ACBD-7DC57F888C3C}" srcOrd="0" destOrd="0" presId="urn:microsoft.com/office/officeart/2005/8/layout/hierarchy1"/>
    <dgm:cxn modelId="{BCBAAE39-82A4-0643-BAEF-2818600C020B}" type="presParOf" srcId="{C7F8CF50-EBDE-5C4F-BDD3-929B896C3716}" destId="{DE331C8C-4ABF-124F-9757-C8F82F4C98F7}" srcOrd="1" destOrd="0" presId="urn:microsoft.com/office/officeart/2005/8/layout/hierarchy1"/>
    <dgm:cxn modelId="{26B30AB1-D800-5C4F-93B1-31DFF087022F}" type="presParOf" srcId="{85770F87-CC58-7140-8E40-306309A38617}" destId="{36BF3877-9E82-E24C-83DC-1CBA32F3EB8C}" srcOrd="1" destOrd="0" presId="urn:microsoft.com/office/officeart/2005/8/layout/hierarchy1"/>
    <dgm:cxn modelId="{94ABDF38-7AEA-274D-99EF-A4A55B25F351}" type="presParOf" srcId="{6AA55791-CB05-A346-B20F-F7BD40F1ED4E}" destId="{947E30E2-924B-0749-8444-722075DE4A6F}" srcOrd="2" destOrd="0" presId="urn:microsoft.com/office/officeart/2005/8/layout/hierarchy1"/>
    <dgm:cxn modelId="{9D254F7E-97DA-BA42-AF3D-46739AE56A30}" type="presParOf" srcId="{6AA55791-CB05-A346-B20F-F7BD40F1ED4E}" destId="{AFF2174E-232C-B84F-B91C-264C41EE18BC}" srcOrd="3" destOrd="0" presId="urn:microsoft.com/office/officeart/2005/8/layout/hierarchy1"/>
    <dgm:cxn modelId="{030AB2D9-B88B-A746-B902-232821229A96}" type="presParOf" srcId="{AFF2174E-232C-B84F-B91C-264C41EE18BC}" destId="{486E4CB4-6C2E-1B48-8326-55E06C1D39CE}" srcOrd="0" destOrd="0" presId="urn:microsoft.com/office/officeart/2005/8/layout/hierarchy1"/>
    <dgm:cxn modelId="{A4D22569-CCA7-8C40-8117-E62D4A517398}" type="presParOf" srcId="{486E4CB4-6C2E-1B48-8326-55E06C1D39CE}" destId="{7C3CD6CA-7D24-3F47-B318-FE7EDCE0570B}" srcOrd="0" destOrd="0" presId="urn:microsoft.com/office/officeart/2005/8/layout/hierarchy1"/>
    <dgm:cxn modelId="{42130733-C508-0D44-941F-AE63C77527FF}" type="presParOf" srcId="{486E4CB4-6C2E-1B48-8326-55E06C1D39CE}" destId="{DD9416C5-70DE-6E43-80D9-C82E078F5EFB}" srcOrd="1" destOrd="0" presId="urn:microsoft.com/office/officeart/2005/8/layout/hierarchy1"/>
    <dgm:cxn modelId="{719CAB22-9D7F-F043-8042-03E853FD5873}" type="presParOf" srcId="{AFF2174E-232C-B84F-B91C-264C41EE18BC}" destId="{322F8926-ABCE-9B45-A7FB-95CB894BCAF8}" srcOrd="1" destOrd="0" presId="urn:microsoft.com/office/officeart/2005/8/layout/hierarchy1"/>
    <dgm:cxn modelId="{1A308123-B865-9C4A-AF3D-929170B91547}" type="presParOf" srcId="{A0118F71-FBAE-B34B-A296-27BFFFC2CC37}" destId="{E870DFCC-5C74-E940-8FE2-D2B5CFF8FD32}" srcOrd="2" destOrd="0" presId="urn:microsoft.com/office/officeart/2005/8/layout/hierarchy1"/>
    <dgm:cxn modelId="{C1909ABE-3AB7-074E-AB52-20F2D693056B}" type="presParOf" srcId="{A0118F71-FBAE-B34B-A296-27BFFFC2CC37}" destId="{14DF78B0-2BFF-8A4E-9199-612412AA9CAD}" srcOrd="3" destOrd="0" presId="urn:microsoft.com/office/officeart/2005/8/layout/hierarchy1"/>
    <dgm:cxn modelId="{1252A3CB-D616-5F45-8E9C-193B99563997}" type="presParOf" srcId="{14DF78B0-2BFF-8A4E-9199-612412AA9CAD}" destId="{659F55F1-ED99-5142-95D8-0FC7F84102FF}" srcOrd="0" destOrd="0" presId="urn:microsoft.com/office/officeart/2005/8/layout/hierarchy1"/>
    <dgm:cxn modelId="{55AA12D0-7ED9-F143-A6D1-7CC93058C39A}" type="presParOf" srcId="{659F55F1-ED99-5142-95D8-0FC7F84102FF}" destId="{A162C1CF-94CA-844C-9544-3DEDC88C5EE5}" srcOrd="0" destOrd="0" presId="urn:microsoft.com/office/officeart/2005/8/layout/hierarchy1"/>
    <dgm:cxn modelId="{E3B0E887-5FEE-E54D-83CA-472DB91F89BB}" type="presParOf" srcId="{659F55F1-ED99-5142-95D8-0FC7F84102FF}" destId="{1230B3F1-D63E-5E48-B652-E8B068F32AE5}" srcOrd="1" destOrd="0" presId="urn:microsoft.com/office/officeart/2005/8/layout/hierarchy1"/>
    <dgm:cxn modelId="{3C2989C0-4C84-D34F-BBBE-1FE2621CA5AC}" type="presParOf" srcId="{14DF78B0-2BFF-8A4E-9199-612412AA9CAD}" destId="{AE710114-766D-C14C-8018-FB74136A752B}" srcOrd="1" destOrd="0" presId="urn:microsoft.com/office/officeart/2005/8/layout/hierarchy1"/>
    <dgm:cxn modelId="{E0F70B46-37D9-5E46-9C4D-32845C111452}" type="presParOf" srcId="{AE710114-766D-C14C-8018-FB74136A752B}" destId="{9C764079-CD67-EB44-81AB-8BFE98DB8A89}" srcOrd="0" destOrd="0" presId="urn:microsoft.com/office/officeart/2005/8/layout/hierarchy1"/>
    <dgm:cxn modelId="{CC1BFE3F-C724-2946-A392-82BBFFCD1EAA}" type="presParOf" srcId="{AE710114-766D-C14C-8018-FB74136A752B}" destId="{08405A34-0D49-D143-AF7E-65F2A20E3576}" srcOrd="1" destOrd="0" presId="urn:microsoft.com/office/officeart/2005/8/layout/hierarchy1"/>
    <dgm:cxn modelId="{AB26E8CA-13D2-A24C-9D0A-BBAEA41523DB}" type="presParOf" srcId="{08405A34-0D49-D143-AF7E-65F2A20E3576}" destId="{88877E42-977F-CE48-BD32-1443F2D7CD1F}" srcOrd="0" destOrd="0" presId="urn:microsoft.com/office/officeart/2005/8/layout/hierarchy1"/>
    <dgm:cxn modelId="{9D712759-63A7-AA47-9CD8-AD3A091CB832}" type="presParOf" srcId="{88877E42-977F-CE48-BD32-1443F2D7CD1F}" destId="{7F9DE28B-690C-EA46-A37B-40AB80DADD6D}" srcOrd="0" destOrd="0" presId="urn:microsoft.com/office/officeart/2005/8/layout/hierarchy1"/>
    <dgm:cxn modelId="{8D6E504D-6811-5E47-8434-4D3EB53B7C14}" type="presParOf" srcId="{88877E42-977F-CE48-BD32-1443F2D7CD1F}" destId="{C4E910C1-BF12-7245-838A-FE21100D274A}" srcOrd="1" destOrd="0" presId="urn:microsoft.com/office/officeart/2005/8/layout/hierarchy1"/>
    <dgm:cxn modelId="{4A53B1D9-8D04-1048-82A0-D904F3E6E02C}" type="presParOf" srcId="{08405A34-0D49-D143-AF7E-65F2A20E3576}" destId="{7399D448-3844-E14F-8C59-A9E2FA84C999}" srcOrd="1" destOrd="0" presId="urn:microsoft.com/office/officeart/2005/8/layout/hierarchy1"/>
    <dgm:cxn modelId="{772DFEBF-0110-2944-9069-37417D904B72}" type="presParOf" srcId="{AE710114-766D-C14C-8018-FB74136A752B}" destId="{62A47CAE-BE9D-1147-BE5F-721F981DBB6D}" srcOrd="2" destOrd="0" presId="urn:microsoft.com/office/officeart/2005/8/layout/hierarchy1"/>
    <dgm:cxn modelId="{0407B433-E60E-9C4C-BC58-12015A6CB6B2}" type="presParOf" srcId="{AE710114-766D-C14C-8018-FB74136A752B}" destId="{ECF8D7A3-CB0D-5543-8C7A-43B77D026AE2}" srcOrd="3" destOrd="0" presId="urn:microsoft.com/office/officeart/2005/8/layout/hierarchy1"/>
    <dgm:cxn modelId="{12150279-95A4-FA4C-BD1A-5011E268F67C}" type="presParOf" srcId="{ECF8D7A3-CB0D-5543-8C7A-43B77D026AE2}" destId="{1A763D16-9E77-154E-A77F-AA4997CA6910}" srcOrd="0" destOrd="0" presId="urn:microsoft.com/office/officeart/2005/8/layout/hierarchy1"/>
    <dgm:cxn modelId="{9D41447D-BA7B-8F4A-A02C-4E8A01F0BAB1}" type="presParOf" srcId="{1A763D16-9E77-154E-A77F-AA4997CA6910}" destId="{B5F9CF80-8B19-A246-9283-1380B3481A1E}" srcOrd="0" destOrd="0" presId="urn:microsoft.com/office/officeart/2005/8/layout/hierarchy1"/>
    <dgm:cxn modelId="{C319FF3F-F243-7D48-92B5-D7E8A6951A5F}" type="presParOf" srcId="{1A763D16-9E77-154E-A77F-AA4997CA6910}" destId="{5BA3B5D3-2617-8A43-B93A-307F9B2298AA}" srcOrd="1" destOrd="0" presId="urn:microsoft.com/office/officeart/2005/8/layout/hierarchy1"/>
    <dgm:cxn modelId="{CDD51E04-8F17-6143-A3BB-0504700C51DF}" type="presParOf" srcId="{ECF8D7A3-CB0D-5543-8C7A-43B77D026AE2}" destId="{42429139-941F-B642-98E0-C6C1D834BB3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7CAE-BE9D-1147-BE5F-721F981DBB6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764079-CD67-EB44-81AB-8BFE98DB8A89}">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7E30E2-924B-0749-8444-722075DE4A6F}">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2761CF-084F-2141-8826-22A6586B1DF1}">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2339578" y="37925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2504978" y="537567"/>
        <a:ext cx="1227727" cy="762294"/>
      </dsp:txXfrm>
    </dsp:sp>
    <dsp:sp modelId="{3D53A4DC-0D22-A441-95B9-E1369A686A5D}">
      <dsp:nvSpPr>
        <dsp:cNvPr id="0" name=""/>
        <dsp:cNvSpPr/>
      </dsp:nvSpPr>
      <dsp:spPr>
        <a:xfrm>
          <a:off x="781050"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946450" y="1718152"/>
        <a:ext cx="1227727" cy="762294"/>
      </dsp:txXfrm>
    </dsp:sp>
    <dsp:sp modelId="{8EECA2F0-3637-CA41-ACBD-7DC57F888C3C}">
      <dsp:nvSpPr>
        <dsp:cNvPr id="0" name=""/>
        <dsp:cNvSpPr/>
      </dsp:nvSpPr>
      <dsp:spPr>
        <a:xfrm>
          <a:off x="1785"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331C8C-4ABF-124F-9757-C8F82F4C98F7}">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167186" y="2898738"/>
        <a:ext cx="1227727" cy="762294"/>
      </dsp:txXfrm>
    </dsp:sp>
    <dsp:sp modelId="{7C3CD6CA-7D24-3F47-B318-FE7EDCE0570B}">
      <dsp:nvSpPr>
        <dsp:cNvPr id="0" name=""/>
        <dsp:cNvSpPr/>
      </dsp:nvSpPr>
      <dsp:spPr>
        <a:xfrm>
          <a:off x="1560314"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9416C5-70DE-6E43-80D9-C82E078F5EFB}">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1725714" y="2898738"/>
        <a:ext cx="1227727" cy="762294"/>
      </dsp:txXfrm>
    </dsp:sp>
    <dsp:sp modelId="{A162C1CF-94CA-844C-9544-3DEDC88C5EE5}">
      <dsp:nvSpPr>
        <dsp:cNvPr id="0" name=""/>
        <dsp:cNvSpPr/>
      </dsp:nvSpPr>
      <dsp:spPr>
        <a:xfrm>
          <a:off x="3898106"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4063506" y="1718152"/>
        <a:ext cx="1227727" cy="762294"/>
      </dsp:txXfrm>
    </dsp:sp>
    <dsp:sp modelId="{7F9DE28B-690C-EA46-A37B-40AB80DADD6D}">
      <dsp:nvSpPr>
        <dsp:cNvPr id="0" name=""/>
        <dsp:cNvSpPr/>
      </dsp:nvSpPr>
      <dsp:spPr>
        <a:xfrm>
          <a:off x="3118842"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E910C1-BF12-7245-838A-FE21100D274A}">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3284242" y="2898738"/>
        <a:ext cx="1227727" cy="762294"/>
      </dsp:txXfrm>
    </dsp:sp>
    <dsp:sp modelId="{B5F9CF80-8B19-A246-9283-1380B3481A1E}">
      <dsp:nvSpPr>
        <dsp:cNvPr id="0" name=""/>
        <dsp:cNvSpPr/>
      </dsp:nvSpPr>
      <dsp:spPr>
        <a:xfrm>
          <a:off x="4677370"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A3B5D3-2617-8A43-B93A-307F9B2298AA}">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4842770" y="2898738"/>
        <a:ext cx="1227727" cy="762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06.242"/>
    </inkml:context>
    <inkml:brush xml:id="br0">
      <inkml:brushProperty name="width" value="0.05" units="cm"/>
      <inkml:brushProperty name="height" value="0.05" units="cm"/>
      <inkml:brushProperty name="color" value="#FFFFFF"/>
    </inkml:brush>
  </inkml:definitions>
  <inkml:trace contextRef="#ctx0" brushRef="#br0">1 150 24575,'16'0'0,"-6"0"0,6 0 0,-9 0 0,0 0 0,0 0 0,0 0 0,0 0 0,0 0 0,0 0 0,1 0 0,3 0 0,0-3 0,2-5 0,1-1 0,-1-6 0,-1 6 0,-1-2 0,-4 4 0,0 0 0,0 0 0,0 0 0,-3-1 0,2 1 0,-5 0 0,5 0 0,-2 0 0,3-1 0,0 1 0,4-1 0,1 4 0,4 1 0,0 3 0,-4 0 0,3 0 0,-4 0 0,1 0 0,8 0 0,-11 0 0,10 0 0,-7 0 0,0 0 0,-1 0 0,-4 0 0,0 0 0,0 0 0,0 0 0,0 0 0,4 0 0,1 0 0,4 0 0,-4 0 0,3 0 0,-7 0 0,3 0 0,-4 0 0,0 0 0,-3 3 0,-4 1 0,-8 3 0,-9 4 0,-9-1 0,-2 6 0,-8-5 0,3 2 0,-4 0 0,-1-2 0,0 2 0,0-4 0,6 4 0,1-3 0,9 2 0,6-7 0,1 2 0,7-6 0,3 3 0,19-4 0,16 0 0,9 0 0,11 0 0,-5 0 0,12 0 0,-4-5 0,-2 4 0,-7-8 0,-7 4 0,-9-4 0,-2 4 0,-11 1 0,-3 1 0,-1 2 0,-4-2 0,1 3 0,-1 0 0,-3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13.507"/>
    </inkml:context>
    <inkml:brush xml:id="br0">
      <inkml:brushProperty name="width" value="0.2" units="cm"/>
      <inkml:brushProperty name="height" value="0.2" units="cm"/>
      <inkml:brushProperty name="color" value="#FFFFFF"/>
    </inkml:brush>
  </inkml:definitions>
  <inkml:trace contextRef="#ctx0" brushRef="#br0">0 1 24575,'66'0'0,"-12"0"0,41 0 0,-40 0 0,23 5 0,-30 6 0,17 0 0,-20 4 0,-2-5 0,-15-2 0,-2 1 0,-14-2 0,-1 1 0,-4-4 0,0-1 0,0-3 0,0 0 0,-4-7 0,0-2 0,1-7 0,-3 4 0,2 1 0,-3 4 0,-3 3 0,-9 1 0,-11 3 0,-5 12 0,-10 5 0,4 7 0,-1 5 0,2-5 0,1 0 0,3-2 0,-2-4 0,5-5 0,-5 4 0,4-7 0,-4 3 0,9-5 0,2 1 0,4-2 0,4-2 0,1 1 0,4-5 0,0 2 0,0-3 0,0-3 0,3-4 0,1-1 0,3-4 0,0 1 0,0 3 0,0-7 0,0-1 0,0-1 0,4-4 0,0 1 0,8 3 0,0-3 0,4 4 0,4-1 0,2 5 0,9 3 0,1 5 0,6 4 0,0 0 0,-6 0 0,4 0 0,-8 4 0,-6 0 0,2 4 0,-11 0 0,4-3 0,-3 2 0,-6-6 0,3 5 0,-4-5 0,1 2 0,-1 0 0,4-2 0,-3 2 0,3-3 0,0 4 0,-3-3 0,6 2 0,-2 1 0,0-4 0,3 4 0,-7-4 0,7 0 0,-7 0 0,7 0 0,-3 0 0,0 0 0,2 0 0,-6 0 0,7 0 0,-3 0 0,0 0 0,3-4 0,-3 4 0,0-7 0,2 6 0,-2-2 0,0 0 0,3 2 0,-7-2 0,3 3 0,0 0 0,1 0 0,4 0 0,-1 0 0,1 0 0,0 0 0,0 0 0,-4 0 0,-1 0 0,-4 0 0,0 0 0,0 0 0,0 0 0,0 0 0,0 0 0,-1 0 0,1 0 0,0 0 0,0 0 0,0 0 0,-1 0 0,1 0 0,-3 2 0,-1 5 0,-3 1 0,0 2 0,0-3 0,-4 0 0,0 0 0,-3 0 0,0-3 0,-4 3 0,3-3 0,-3 4 0,0-5 0,2 4 0,-6-6 0,3 2 0,0-3 0,-2 0 0,1 0 0,1 0 0,1 0 0,4 0 0,0 0 0,0 0 0,0 0 0,0 0 0,-1 0 0,1 0 0,0 0 0,0 0 0,0 0 0,0 0 0,1 3 0,-1-3 0,0 3 0,0-3 0,0 0 0,0 0 0,0 0 0,0 0 0,0 0 0,-4 0 0,2 0 0,-2 4 0,4-4 0,0 4 0,0-4 0,3 2 0,1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19.696"/>
    </inkml:context>
    <inkml:brush xml:id="br0">
      <inkml:brushProperty name="width" value="0.2" units="cm"/>
      <inkml:brushProperty name="height" value="0.2" units="cm"/>
      <inkml:brushProperty name="color" value="#FFFFFF"/>
    </inkml:brush>
  </inkml:definitions>
  <inkml:trace contextRef="#ctx0" brushRef="#br0">1000 224 24575,'-33'0'0,"-10"0"0,9 0 0,-16 0 0,11 0 0,-5 0 0,12 0 0,-11 0 0,9 0 0,-4 0 0,7 0 0,9-3 0,6-1 0,8-8 0,5 0 0,3-8 0,0-1 0,11-2 0,21 0 0,4 5 0,20 1 0,-4 3 0,0 3 0,6 1 0,-8 0 0,-5 4 0,-1 1 0,-12 1 0,0 3 0,-1-2 0,-4 3 0,4 0 0,0 0 0,-4 0 0,4 0 0,-9 0 0,-2 3 0,-4 1 0,-1 1 0,-3 2 0,-1-7 0,-4 3 0,1-3 0,-1 0 0,0 0 0,0 0 0,0 0 0,-3 3 0,-1 4 0,-3 1 0,-3 2 0,-15-2 0,-1 0 0,-23 6 0,2-3 0,-5 7 0,-4-6 0,9 5 0,2-6 0,11 2 0,7-5 0,8-4 0,1 3 0,4-6 0,3 5 0,-3-2 0,7 3 0,-3-1 0,3 1 0,0 0 0,0 0 0,3-3 0,12-1 0,-1-3 0,14 0 0,-1 0 0,5 0 0,12 0 0,-5 0 0,10-5 0,-15 4 0,3-7 0,-11 7 0,-9-3 0,-1 4 0,-9 0 0,-3 3 0,-1 4 0,-6 5 0,-5 0 0,-9 4 0,0-4 0,-8 5 0,3-4 0,-4 3 0,0-2 0,-5 0 0,4-2 0,0-3 0,7-1 0,-1 0 0,8-3 0,-6-2 0,11-3 0,-3 0 0,4 0 0,0 0 0,-4 0 0,-1 0 0,-3 0 0,-1 0 0,-5 0 0,0 0 0,-5 0 0,4 0 0,-2 0 0,7 0 0,-4 0 0,5 0 0,1 0 0,-1 0 0,0 0 0,-5 0 0,4 0 0,-3 0 0,4 0 0,0 0 0,1 0 0,-1 0 0,0 0 0,0 0 0,0-3 0,0 2 0,4-6 0,1 6 0,4-2 0,0 3 0,-4-3 0,3-1 0,-7-4 0,3 0 0,-4-3 0,4-2 0,-8-3 0,7 0 0,-7-1 0,3-3 0,-5-3 0,4-3 0,-8 3 0,3-3 0,1 8 0,0-4 0,6 2 0,0 6 0,-1-5 0,5 7 0,1 0 0,3 1 0,-3 3 0,6 1 0,-5-1 0,6 4 0,-3-2 0,0 5 0,0-5 0,-1 5 0,1-2 0,0 3 0,0 0 0,0 0 0,0 0 0,0 0 0,0 0 0,0 0 0,0 0 0,0 3 0,0 1 0,-4 3 0,6 5 0,-5-4 0,6 3 0,0 0 0,-3-3 0,6 7 0,-2-3 0,3 3 0,0 1 0,0 4 0,13 3 0,-2 3 0,16 2 0,-5-6 0,5 0 0,-6-5 0,4-4 0,-8-1 0,3-4 0,-4 0 0,0 0 0,-1-4 0,-3-1 0,3-3 0,-3 0 0,0 0 0,-1 0 0,0 0 0,-3 0 0,3 0 0,0 0 0,-3 0 0,3 0 0,0-3 0,1-1 0,0-4 0,2-4 0,-6 4 0,3-3 0,-3 7 0,-1-2 0,0 2 0,0 0 0,0-3 0,0 3 0,0-3 0,0 3 0,0-2 0,1 2 0,-1-4 0,0 1 0,0 0 0,0 0 0,0 0 0,0-1 0,-3 1 0,3-4 0,-3 3 0,0-3 0,-1 0 0,-3 3 0,0-3 0,0 3 0,0 1 0,-6 3 0,-2 1 0,-7 3 0,-5 0 0,3 0 0,-8 4 0,8-3 0,-3 6 0,4-3 0,4 1 0,1 2 0,3-7 0,1 3 0,0-3 0,4 4 0,-4-4 0,3 7 0,-3-6 0,0 2 0,0 0 0,0 1 0,0 0 0,3 1 0,-2-4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32.487"/>
    </inkml:context>
    <inkml:brush xml:id="br0">
      <inkml:brushProperty name="width" value="0.2" units="cm"/>
      <inkml:brushProperty name="height" value="0.2" units="cm"/>
      <inkml:brushProperty name="color" value="#FFFFFF"/>
    </inkml:brush>
  </inkml:definitions>
  <inkml:trace contextRef="#ctx0" brushRef="#br0">2875 37 24575,'18'45'0,"-2"-5"0,12-7 0,-10-10 0,1 4 0,-8-11 0,-3 0 0,-1-4 0,1-1 0,-1-8 0,-3-5 0,-1-11 0,-3-8 0,0-5 0,4 0 0,-3 0 0,6 0 0,-2 5 0,3 0 0,3 5 0,-2 4 0,6 1 0,-3 3 0,3 4 0,6 0 0,-5 4 0,9 0 0,-3 0 0,3 0 0,-3 0 0,3 0 0,-4 0 0,0 4 0,4-3 0,-8 6 0,8-3 0,-4 5 0,1-4 0,-2 2 0,0-2 0,-3 3 0,3 0 0,-4-4 0,4 3 0,-3-2 0,3 3 0,-8 0 0,3 3 0,-7-3 0,3 3 0,-4 0 0,1 1 0,0 4 0,0-1 0,-1-3 0,1 3 0,-4-7 0,0 3 0,-4-4 0,0 0 0,-7 1 0,-7-4 0,-12-1 0,-2-3 0,-8 0 0,8 0 0,-3 0 0,10 0 0,-4 0 0,8 0 0,-8 0 0,4 0 0,-5 0 0,0-4 0,0 3 0,-12-3 0,4 0 0,-9 3 0,5-7 0,0 7 0,6-7 0,5 7 0,7-3 0,8 4 0,1-4 0,3 4 0,37-4 0,-13 4 0,31 0 0,-16 0 0,-4 0 0,4 0 0,-5 0 0,0 0 0,-4 0 0,-6 0 0,-5 4 0,-4-4 0,0 4 0,0-4 0,-3 3 0,-23-2 0,2 2 0,-32-3 0,10 0 0,-13 0 0,-5 0 0,4 0 0,-4 0 0,12 0 0,1 4 0,6-3 0,6 3 0,0 0 0,6-3 0,5 3 0,1-4 0,4 0 0,4 0 0,1 0 0,3 0 0,1 0 0,0 0 0,-4 0 0,3 0 0,-7 3 0,3-2 0,-4 6 0,0-6 0,-4 6 0,3-6 0,-4 7 0,6-8 0,3 4 0,1-1 0,3-2 0,1 2 0,3 0 0,24 2 0,3 3 0,27 1 0,-11 0 0,4 1 0,1 0 0,-5-1 0,-1-3 0,-7 2 0,-9-7 0,-2 3 0,-4-4 0,-4 0 0,-1 0 0,-4 0 0,0 0 0,0 0 0,0 0 0,0 0 0,0 0 0,0 0 0,0 0 0,1 0 0,3 0 0,-3 0 0,3 0 0,0 0 0,-3 0 0,6 0 0,-6 0 0,7 0 0,-3 3 0,8 2 0,-3 6 0,4 2 0,-6 3 0,1-4 0,-4-1 0,-1-4 0,-4 0 0,-3 1 0,-4-5 0,-23 1 0,2-4 0,-33-15 0,12-2 0,-15-15 0,-1 1 0,12 5 0,-17-5 0,16 5 0,-17-7 0,11 7 0,-4 0 0,6 5 0,0 6 0,6 0 0,1 5 0,6 5 0,1-3 0,-1 6 0,0-2 0,6 4 0,0 0 0,11 0 0,1 0 0,8 0 0,0 0 0,5 0 0,40 0 0,-11 0 0,30 0 0,-15 0 0,-5 0 0,0 0 0,-1 0 0,-5 0 0,0 0 0,-4 0 0,2 0 0,-7 0 0,3 0 0,-4 0 0,-4 0 0,-1 0 0,-4 0 0,-3 3 0,-24 9 0,-2-2 0,-17 11 0,8-8 0,-1 5 0,5 0 0,-4 0 0,0-1 0,3-3 0,5-1 0,0-1 0,13-4 0,-5 4 0,7-5 0,17-3 0,7-1 0,17-3 0,-1 0 0,0 0 0,-7 0 0,1 4 0,-4-3 0,-6 3 0,-5-4 0,-4 0 0,0 0 0,0 0 0,1 0 0,-36 0 0,-6 0 0,-27 0 0,-10 0 0,2 0 0,-13 0 0,-8 0 0,20 0 0,-17 0 0,26 0 0,-5 0 0,14 0 0,8 0 0,16 0 0,3 0 0,13 0 0,1 0 0,32 0 0,5 0 0,22-5 0,-4 4 0,-1-7 0,-9 6 0,3-6 0,-11 7 0,-8-6 0,-3 3 0,-7-7 0,-1 3 0,-3-3 0,-1-1 0,-3 0 0,0 0 0,0-2 0,-7 5 0,-6-3 0,-9 4 0,-4 3 0,-5 1 0,4 4 0,-4 0 0,9 0 0,2 0 0,4 0 0,4 0 0,1 0 0,33-8 0,10-4 0,18-3 0,6-5 0,-5 4 0,-3-10 0,9 4 0,-22 2 0,2 6 0,-19 6 0,-3 0 0,-8 4 0,-39 1 0,-3 8 0,-45 7 0,19 0 0,-10 9 0,5-9 0,-2 9 0,1-9 0,10 3 0,6-5 0,6 0 0,6 0 0,8-2 0,5 1 0,0-4 0,0-1 0,0 0 0,0-3 0,5 2 0,0-3 0,9 0 0,-2 0 0,6 0 0,-3 0 0,7-3 0,4-4 0,12-6 0,6-3 0,8 2 0,-4 2 0,-6 4 0,-1 4 0,-7 0 0,-3 4 0,-21 14 0,-8-2 0,-15 12 0,-5-5 0,-8 1 0,0-4 0,-6 4 0,7-8 0,6 2 0,6-8 0,13-2 0,5-4 0,9 0 0,7 0 0,21 0 0,3 0 0,14 0 0,-2 0 0,2 0 0,10 0 0,-4 0 0,5 0 0,-6 0 0,-1 0 0,-4 0 0,-2 0 0,-5 0 0,-5 3 0,-1 2 0,-8-1 0,3 3 0,-7-3 0,7 4 0,-3-4 0,4 3 0,4-2 0,-3 3 0,3 0 0,-4 0 0,-1-1 0,-3 1 0,-1-1 0,-4-3 0,0-1 0,1-3 0,-5 4 0,-16-4 0,-3 4 0,-21-13 0,5 3 0,-6-8 0,0 1 0,-5 2 0,-3-8 0,-5 8 0,6-8 0,2 8 0,5-2 0,0 3 0,0 1 0,6-1 0,-4 1 0,13 0 0,-7 0 0,13-2 0,-4 2 0,9-2 0,1-1 0,4 4 0,2-7 0,2 3 0,3-8 0,0 3 0,0-4 0,0 9 0,0-3 0,0 7 0,3-3 0,-2 4 0,5 3 0,-19 11 0,1 4 0,-22 9 0,1-2 0,-11 2 0,-1 0 0,0-1 0,-4 1 0,9-5 0,-3-1 0,10-4 0,2-1 0,5-1 0,5-3 0,-4-1 0,8-4 0,0 0 0,2 0 0,7 0 0,-3 0 0,4 0 0,0 0 0,0 0 0,3-3 0,-2-1 0,2-3 0,-3 4 0,0-4 0,0 7 0,0-4 0,-1 4 0,1 0 0,0 0 0,0 0 0,1 0 0,-1 0 0,0 0 0,-1 0 0,1 0 0,3-8 0,1-2 0,10-8 0,8-3 0,-2 4 0,8-1 0,-12 3 0,2 6 0,-4 2 0,0 3 0,0 4 0,0 0 0,1 0 0,-1 0 0,0 0 0,0 3 0,0 5 0,4 4 0,-2 4 0,2 0 0,1-4 0,0 3 0,4-7 0,4 4 0,1-4 0,5 1 0,5-4 0,8 3 0,0-3 0,-1 5 0,-2-5 0,-8 3 0,8-3 0,-9 0 0,4 3 0,-9-7 0,2 6 0,-2-6 0,4 7 0,-5-7 0,4 3 0,-8-4 0,3 0 0,-4 0 0,-1 0 0,1 0 0,0 0 0,0 0 0,4 0 0,1 0 0,1 0 0,2 0 0,-7 0 0,3 0 0,-8 0 0,-1 0 0,-4 0 0,1 0 0,-4-6 0,-1 1 0,-3-9 0,0 2 0,0-8 0,-7 3 0,1-4 0,-5 6 0,3-1 0,0 4 0,-3 0 0,3 5 0,-3 3 0,3 0 0,-3 4 0,-1 0 0,-8 0 0,3 0 0,-13 9 0,7 1 0,-15 13 0,5-3 0,0 3 0,-4-4 0,14-3 0,-7-2 0,13-2 0,1-4 0,5-4 0,4-1 0,3-9 0,0-7 0,4-8 0,13-6 0,4-5 0,17 1 0,0 1 0,7 1 0,-3 8 0,1 2 0,-7 5 0,-1 9 0,-5 1 0,-5 4 0,0 0 0,-10 0 0,0 0 0,-3 0 0,-1 0 0,-3 3 0,-1 1 0,-3 3 0,-7 1 0,-12 4 0,-4 1 0,-13 2 0,9 1 0,-5-6 0,6 6 0,5-6 0,-4 2 0,8 0 0,-3-3 0,-1 2 0,4 1 0,-7-3 0,7 6 0,-4-6 0,5 6 0,1-6 0,-1 2 0,4-3 0,1-1 0,3 0 0,4 0 0,-2-3 0,2 2 0,-3-2 0,3 3 0,-6 0 0,1 1 0,-7 0 0,0 0 0,-4 0 0,3 0 0,-3 0 0,4 0 0,0 0 0,4-1 0,-3 1 0,3-4 0,0 3 0,-3-3 0,3 3 0,-4-2 0,4 2 0,-3-7 0,3 7 0,-3-6 0,3 2 0,-3-3 0,7 3 0,-4-2 0,5 2 0,0-3 0,0 0 0,-4 0 0,3 0 0,-4 0 0,1 0 0,3 0 0,-3 0 0,4 0 0,0 0 0,3-2 0,-2 1 0,3-2 0,-5 3 0,5-3 0,-4 2 0,3-2 0,-3-1 0,0 4 0,0-4 0,-1 1 0,1 2 0,0-2 0,0 3 0,0 0 0,3-3 0,-2 2 0,2-2 0,0 0 0,-2-1 0,5-3 0,-2 0 0,3 0 0,0 0 0,0 1 0,0-1 0,0 0 0,0 1 0,0-1 0,0 0 0,3 4 0,-2-4 0,8 7 0,-5-3 0,6 3 0,-3 0 0,0 0 0,0 0 0,0 3 0,0 1 0,0 3 0,0 0 0,0 0 0,0 0 0,4 0 0,-3 1 0,3-4 0,-4 2 0,0-5 0,0 2 0,4-3 0,1 0 0,9 0 0,0 0 0,5 0 0,-12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53.672"/>
    </inkml:context>
    <inkml:brush xml:id="br0">
      <inkml:brushProperty name="width" value="0.2" units="cm"/>
      <inkml:brushProperty name="height" value="0.2" units="cm"/>
      <inkml:brushProperty name="color" value="#FFFFFF"/>
    </inkml:brush>
  </inkml:definitions>
  <inkml:trace contextRef="#ctx0" brushRef="#br0">3512 266 24575,'-70'0'0,"-3"0"0,14 0 0,0 0 0,1-9 0,1 7 0,10-11 0,-9 3 0,4-2 0,0-3 0,10 6 0,6 3 0,22-4 0,2 5 0,8-6 0,4 0 0,4-1 0,19-6 0,23-2 0,39-4 0,-31 14 0,4 1-808,11 1 0,3 2 808,3 2 0,3 2 0,3 2 0,0 0 0,-4 0 0,-1 0 0,0-1 0,-1 2 0,-3 5 0,-5 0-353,28 2 353,-38 3 0,-3 2 0,10-1 0,12 5 0,-11-6 0,-14-1 0,-6-4 1586,-7-2-1586,-7-4 383,-10 0-383,-4 0 0,-6 0 0,-4 0 0,0 0 0,-29 5 0,-3-4 0,-36 3 0,-13-4 0,-3 0-494,25 3 0,-3 0 494,-1-2 0,0 0 0,-4 2 0,-2 0 0,-6-3 0,-2 0-749,-1 0 1,1 0 748,-1 0 0,-1 0 0,-4 0 0,1 0 0,5 0 0,0 0 0,4 0 0,1 0 0,-5 0 0,2 0 0,6 0 0,2 0-238,7 0 1,1 0 237,-1 0 0,1 0 0,-25 0 0,-13 0 0,15 0 0,9 0 0,8 0 888,13 0-888,2 4 1531,5 1-1531,5 4 541,2 0-541,10-1 0,0 0 0,6 0 0,-1 0 0,4 0 0,1-4 0,3-1 0,1-3 0,0 0 0,48-18 0,11-3 0,0 5 0,5-1-344,3-1 1,0 4 343,38-1 0,-36 7 0,-2 3 0,19 5 0,20 0 0,-17 0 0,-7 0-6,5 0 6,-30 0 0,33 6 0,-31 5 0,29 6 0,-28 0 687,3 3-687,-11-5 6,6 1-6,-6 2 0,-1-7 0,-16 2 0,1-4 0,-15-1 0,5 0 0,-11-1 0,7-3 0,-7 2 0,3-5 0,0 6 0,-3-3 0,3 0 0,-4 2 0,0-5 0,0 6 0,-3-4 0,-1 4 0,-3 0 0,-3 0 0,-21 2 0,-14-5 0,-21 5 0,-22-7 0,4 2 0,7-4 0,-8 0 0,16 0 0,-6 0 0,-4 0 0,20 0 0,-12 0 0,11 0 0,-5 5 0,7-4 0,-6 4 0,4-5 0,-5 0 0,7 0 0,1 0 0,5 0 0,6 0 0,3 0 0,13 0 0,-7 0 0,13 0 0,-3 0 0,8 0 0,1 0 0,4 0 0,-1 0 0,1 0 0,0 0 0,0 0 0,1 0 0,-5 0 0,-1 0 0,-8 0 0,-2 0 0,-4 0 0,0 0 0,-5 0 0,4 0 0,-4 0 0,5 0 0,0 0 0,4 0 0,-3-4 0,8 3 0,1-3 0,1 4 0,-2-4 0,0 3 0,-7-7 0,2 7 0,-4-3 0,0 1 0,0 2 0,0-7 0,0 7 0,0-3 0,5 4 0,-4-4 0,8 3 0,-4-3 0,6 4 0,3 0 0,-3 0 0,3 0 0,-4 0 0,0 0 0,0 0 0,0 0 0,-4 0 0,-2 0 0,-4 0 0,-5 0 0,4 0 0,-9 0 0,-3 0 0,0 0 0,-5 0 0,7 0 0,-1 0 0,0 0 0,0 0 0,6 0 0,-5 0 0,10 0 0,-4 0 0,5-4 0,0 3 0,-5-3 0,3 4 0,-3 0 0,5 0 0,0 0 0,0 0 0,0 0 0,5 0 0,-4 0 0,8 0 0,-4 0 0,6 0 0,-6 0 0,4 0 0,-3 0 0,4 0 0,0 0 0,0 0 0,0 0 0,1 0 0,-1 0 0,4 0 0,-3 0 0,3 0 0,-4 0 0,0 0 0,0 0 0,0 0 0,4 0 0,-2 0 0,2 0 0,-1 4 0,-1 0 0,5 0 0,-5-1 0,5 1 0,-6-4 0,7 4 0,-7-4 0,7 0 0,-7 0 0,7 0 0,-7 0 0,3 0 0,-4 0 0,0 0 0,1 0 0,-1 0 0,0 0 0,4 0 0,-3 0 0,7 0 0,-3 0 0,4 0 0,-1 0 0,4-3 0,1-4 0,3-1 0,0-6 0,0 6 0,0-3 0,0 4 0,0-4 0,0 2 0,0-2 0,0 0 0,0 3 0,0-3 0,0 4 0,0 0 0,0 0 0,0 0 0,3 0 0,1 3 0,4-6 0,-1 8 0,0-8 0,4 6 0,-3-4 0,7 1 0,-7 3 0,7-3 0,-7 6 0,3-3 0,0 1 0,-3 2 0,6-3 0,-5 4 0,5-3 0,-2 2 0,8-3 0,2 0 0,-1 3 0,4-6 0,-4 2 0,5-4 0,0 0 0,5 0 0,-4 0 0,10 0 0,-5 0 0,6-1 0,-1 1 0,1-1 0,0 5 0,-1 1 0,1 0 0,-6 3 0,4-4 0,-9 5 0,5 0 0,-7 0 0,-3 0 0,3 0 0,-4 0 0,5 0 0,-5 0 0,4 0 0,-4 0 0,1 0 0,2 0 0,-7 0 0,8 0 0,-4 0 0,5 0 0,5 0 0,-3 0 0,8 0 0,-4 0 0,6 0 0,-1 0 0,1 0 0,0 0 0,-1 0 0,-4 0 0,-2 0 0,-5 0 0,-5 4 0,-1 0 0,0 1 0,-3 2 0,4-6 0,-1 6 0,-3-6 0,3 6 0,0-6 0,-3 6 0,8-2 0,-4-1 0,10 4 0,-3-7 0,3 7 0,-5-7 0,-5 7 0,4-4 0,-4 1 0,5-1 0,0-1 0,0 2 0,-5 0 0,4 3 0,-4-7 0,1 6 0,2-2 0,-2 3 0,-1-3 0,-1 2 0,-4-2 0,0 2 0,-4 1 0,3-4 0,-7 3 0,3-4 0,-8 5 0,1-1 0,-4 0 0,0 0 0,0 0 0,-17 1 0,-4 0 0,-23 2 0,5-5 0,-17 0 0,9-5 0,-17 0 0,11 0 0,-11 0 0,12 0 0,-6 0 0,7 0 0,0 0 0,6-5 0,-5 0 0,11-5 0,-5-4 0,7 4 0,4-4 0,2 9 0,5-3 0,5 4 0,0-1 0,9 2 0,-3-1 0,7 3 0,-3-2 0,4 3 0,0 0 0,-1 0 0,1 0 0,-4 0 0,-1 0 0,-4 0 0,0 0 0,1 0 0,-1 0 0,-5 0 0,4 0 0,-3 0 0,8 0 0,-3 0 0,3 0 0,-8 0 0,3 0 0,-8 0 0,8 0 0,-8 3 0,4 2 0,-5 0 0,4 2 0,-3-6 0,8 3 0,-3-1 0,4-2 0,0 3 0,0-4 0,1 0 0,3 0 0,-3 0 0,3 0 0,0 0 0,-3 0 0,7 0 0,-7 0 0,6 0 0,-5 0 0,5 0 0,-5 0 0,5 0 0,-5 0 0,5 0 0,-6 0 0,3 0 0,0 0 0,-3 0 0,3 0 0,0 0 0,-2 0 0,5 0 0,-6 0 0,3 0 0,0 0 0,-2 0 0,2 0 0,-4 0 0,4 0 0,-3 0 0,7 0 0,-7 0 0,6 0 0,-2 0 0,4 0 0,0 0 0,0 0 0,0 0 0,3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37.987"/>
    </inkml:context>
    <inkml:brush xml:id="br0">
      <inkml:brushProperty name="width" value="0.2" units="cm"/>
      <inkml:brushProperty name="height" value="0.2" units="cm"/>
      <inkml:brushProperty name="color" value="#FFFFFF"/>
    </inkml:brush>
  </inkml:definitions>
  <inkml:trace contextRef="#ctx0" brushRef="#br0">6498 0 24575,'0'27'0,"0"1"0,0-1 0,0 0 0,0 4 0,0-5 0,0-8 0,0 1 0,0-11 0,0 3 0,0-4 0,0 0 0,0 0 0,0 0 0,0 0 0,0 0 0,3 0 0,1 0 0,0 0 0,0 0 0,-4 0 0,3 1 0,-2-1 0,2 0 0,-3 0 0,0 0 0,0-1 0,3-2 0,0 2 0,4-2 0,4 0 0,6 3 0,-4-3 0,6 4 0,-11-1 0,3 1 0,-4-1 0,0-3 0,0-1 0,-3 0 0,2-2 0,-2 2 0,0-10 0,3-12 0,-2-3 0,4-15 0,0 5 0,5-6 0,-4 5 0,-1 2 0,-5 5 0,-4 5 0,0 0 0,0 9 0,0 1 0,-7 7 0,-1 1 0,-4 3 0,-2 0 0,5 7 0,-7 6 0,7 14 0,-8 5 0,6 6 0,2 0 0,0-6 0,8-1 0,-2-5 0,3-5 0,0-4 0,0-6 0,0-4 0,0 0 0,0 0 0,2 0 0,11-3 0,9-1 0,23-3 0,8 0 0,20 0 0,10 0 0,-19 0 0,21 0 0,-30-10 0,12 3 0,-16-8 0,-12 9 0,-17 2 0,-6 1 0,-15 2 0,-17-2 0,1 3 0,-8-4 0,8 4 0,3-4 0,-9 4 0,4 0 0,-8 0 0,8 0 0,-7 0 0,-3 0 0,0 0 0,-5 0 0,6 0 0,-5 0 0,4 0 0,0 0 0,7 0 0,4 0 0,0 0 0,4 0 0,-2 0 0,6 0 0,-6 0 0,5 0 0,-5 0 0,5 0 0,-2 0 0,0-3 0,3-1 0,0-4 0,5-3 0,3 3 0,0-3 0,0-5 0,0 3 0,17-8 0,16 2 0,28-3 0,13 5 0,-11 5 0,14 7 0,-29 5 0,17 0 0,-14 0 0,-6 0 0,-1 0 0,-12 0 0,-5 0 0,-7 0 0,-4 0 0,-5 0 0,0 0 0,-3 0 0,-1 0 0,0 0 0,-3 3 0,-19 14 0,-13 4 0,-18 12 0,1-7 0,-5-2 0,5-4 0,0 0 0,7-5 0,11 1 0,7-7 0,8-1 0,10-5 0,29-3 0,23 0 0,33-11 0,-34 7 0,2-1 0,1-3 0,-1-2 0,42-2-411,3 0 411,-19 5 0,13-3 0,-16 8 0,-8-3 0,-14 5 0,-14 0 0,-11 0 0,-11 0 0,-5 0 0,-4 0 411,-38 0-411,8 0 0,-39 0 0,10 0 0,0 0 0,-12 0 0,4 0 0,1 0 0,7 0 0,9-4 0,10 3 0,2-3 0,10 4 0,4 0 0,6 0 0,10 0 0,15 0 0,10 0 0,19 4 0,2 2 0,13 4 0,-5 0 0,26 2 0,-16-6 0,25-1 0,-33-5 0,15-5 0,-24-5 0,12-6 0,-12-9 0,-2 4 0,-10-2 0,-3 5 0,-10 4 0,-4 2 0,-6 5 0,-4 3 0,-6 1 0,-13 6 0,3-2 0,-13 6 0,14-6 0,0 5 0,5-2 0,3 3 0,3 0 0,21 2 0,1-1 0,24 2 0,-4-4 0,6 3 0,7-8 0,-6 3 0,0-4 0,-3 0 0,-15 0 0,3-4 0,-15 0 0,-2-4 0,-4 0 0,-4 0 0,-1 4 0,-4 0 0,0 4 0,0 0 0,0 0 0,0 0 0,0 0 0,0 0 0,-3 3 0,-1 8 0,-15 2 0,2 3 0,-20 1 0,-4-2 0,-11 0 0,-6-1 0,0-4 0,-6-4 0,4-1 0,-5-5 0,13 0 0,2 0 0,15 0 0,2 0 0,14-4 0,1 4 0,7-7 0,1 3 0,3-3 0,11 3 0,15 1 0,13 3 0,26 0 0,-4 0 0,6 0 0,4 0 0,-10 0 0,12 0 0,-20 0 0,-3 0 0,-12 0 0,-10 0 0,-3 0 0,-13 0 0,2 0 0,-6 0 0,-1-3 0,-4 11 0,-3-5 0,0 10 0,-3-6 0,2 0 0,-2 0 0,3-1 0,0 2 0,0-1 0,0 0 0,0 0 0,4 0 0,0 0 0,3-3 0,0-1 0,0-3 0,0 0 0,-39 0 0,4 0 0,-49-10 0,16-3 0,-6-4 0,3 1 0,-2 0 0,-26-3 0,25 1 0,-26 0 0,38 3 0,-19 2 0,15-3 0,8 6 0,1 0 0,16 5 0,-3-4 0,15 8 0,2-6 0,4 6 0,4-3 0,4 1 0,2 2 0,2-2 0,0 13 0,1 0 0,3 8 0,0-2 0,0 0 0,4-4 0,8-1 0,11-3 0,9 1 0,5 1 0,7-5 0,-5-1 0,4-4 0,-10 0 0,-7 0 0,-6 0 0,-8 0 0,-1 0 0,-4 0 0,0 0 0,-3 3 0,0 4 0,-4 1 0,0 6 0,0-6 0,0 7 0,0-3 0,0-1 0,0 0 0,0-3 0,0-1 0,0 0 0,0 0 0,0 0 0,0 0 0,0 0 0,0 0 0,0 0 0,0 0 0,-3-4 0,-5 0 0,0-3 0,-3-3 0,4-1 0,-1-3 0,1 0 0,0-1 0,3 1 0,1 3 0,3 1 0</inkml:trace>
  <inkml:trace contextRef="#ctx0" brushRef="#br0" timeOffset="2052">3505 418 24575,'-37'0'0,"3"0"0,13 0 0,-15 0 0,12 0 0,-19 0 0,24 0 0,-10 0 0,20 0 0,-3-2 0,27-3 0,19 1 0,29 0 0,11 4 0,-5 0 0,9 0 0,-10 0 0,1 0 0,-5 0 0,-19 0 0,-1 0 0,-17 0 0,-1 0 0,-14 0 0,-1 0 0,-4 0 0,0 0 0,-3 3 0,-1 4 0,-3 1 0,0 10 0,-11-5 0,-4 5 0,-22-1 0,-9-1 0,-1 0 0,-16 0 0,10-11 0,-6 0 0,1-5 0,18 0 0,3 0 0,16 0 0,0 0 0,9 0 0,4-3 0,5-1 0,6-3 0,10 3 0,4 1 0,14-1 0,2-1 0,4-1 0,-4-2 0,-7 7 0,-1-6 0,-12 6 0,6-7 0,-11 7 0,0-5 0,-5 2 0,-6-8 0,-15-1 0,-12-1 0,-22-5 0,-1 12 0,-11-8 0,12 10 0,-6-1 0,13 1 0,7 5 0,6 0 0,15 0 0,1 0 0,9 0 0,0 0 0,-1 0 0,1 0 0,3 3 0,-2 1 0,5 3 0,-5 0 0,5 1 0,-2-1 0,3-3 0,0-1 0</inkml:trace>
  <inkml:trace contextRef="#ctx0" brushRef="#br0" timeOffset="10484">3972 184 24575,'-82'0'0,"10"0"0,8 0 0,17 0 0,-3 0 0,12 0 0,6 0 0,-17 0 0,1-4 0,-6-2 0,-2-4 0,27 1 0,-7-1 0,19 6 0,3-3 0,7 3 0,7-6 0,19-3 0,8 5 0,14 1 0,15 7 0,12 0 0,9 0 0,13 0 0,-8 0 0,-14 0 0,11 0 0,-18 0 0,36 0 0,-19 5 0,1 1 0,-9 5 0,-29 2 0,9 3 0,-18 2 0,-4 4 0,-11-5 0,-9 8 0,-4-4 0,-4 1 0,-9 8 0,-11-6 0,-22 6 0,-37 4 0,-16-8-978,27-9 1,-3 0 977,0-6 0,-2-1 0,-12 2 0,-3-2 0,0-2 0,-1-1-1157,-4-2 0,-1-1 1157,1 0 0,-1-1 0,-1-3 0,3 0-498,25 0 1,1 0 497,-8 0 0,5 0-104,-10 0 104,-13-5 0,37 4 1595,0-13-1595,26 7 2384,0-6-2384,14 8 1249,11-1-1249,1 2 140,3-7-140,3 3 0,20-9 0,-3 7 0,29 0 0,-10 2 0,12 2 0,-6 0 0,5 2 0,-5 4 0,0 0 0,-2 0 0,-5 0 0,0 0 0,5 0 0,-4 0 0,5 0 0,-1 0 0,-9 0 0,8 0 0,-19 0 0,3 0 0,-11 0 0,-3 3 0,-4 5 0,-5 4 0,-14 4 0,-15 2 0,-8-4 0,-37 7 0,6-9 0,14-2 0,-4-1-370,4-5 1,-1-2 369,-9 2 0,2-2 0,-30-2 0,37 0 0,1 0 0,-19 0-148,-13 0 148,17-4 0,14-6 0,14-4 0,11-4 0,6-3 733,12 4-733,2-3 154,7 4-154,0 0 0,0 4 0,0 1 0,3 0 0,15 2 0,12 1 0,15 4 0,12 4 0,10 0 0,-12 0 0,15 0 0,-24 0 0,6 0 0,-14 4 0,-15 0 0,-7 3 0,-13 1 0,-9-4 0,-19-1 0,-13-3 0,-27 0 0,-3 0 0,6 0 0,-15 0 0,22 0 0,-18 0 0,13 0 0,9 0 0,12 0 0,8 0 0,5 0 0,8 0 0,-1 0 0,11 0 0,0-3 0,5-1 0,10-3 0,17-2 0,25-1 0,27-1 0,16 4-394,-37 4 0,-1 0 394,33 3 0,-34 0 0,-1 0 0,24 0-188,14 0 188,-21 0 0,-10 0 0,-21 0 0,-12 0 0,-9 0 780,-6 0-780,-4 0 196,0 0-196,-3-7 0,-1-1 0,-3-8 0,0 0 0,0 0 0,0 4 0,-3 4 0,-9 1 0,-11 6 0,-16-3 0,0 4 0,-11 0 0,-1 0 0,-2 0 0,1 0 0,9 4 0,5-3 0,6 7 0,-5-2 0,14 2 0,-7 1 0,13-5 0,-8 4 0,8-4 0,-3 1 0,4 2 0,0-6 0,4 2 0,1-3 0,4 0 0,3-2 0,24-7 0,3 0 0,15-4 0,-6 8 0,-7 1 0,-3 4 0,-6 0 0,-5 0 0,-4 0 0,-3 3 0,-1 1 0,-6 7 0,-21-1 0,-8 2 0,-25-1 0,-10-5 0,-16 4 0,-9-9-384,43 2 1,-2 0 383,0-3 0,2 0 0,-29 0-50,-2 0 50,21 0 0,0 0 0,13 0 0,8 0 0,17 0 765,5 0-765,4 0 52,40-15-52,-20 11 0,47-11 0,-17 15 0,21 0 0,0 0 0,5 0 0,-5 4 0,7 2 0,-1 5 0,-12-5 0,-2 3 0,-24-4 0,3 0 0,-17-2 0,3 1 0,-9-4 0,0 4 0,-3-1 0,-1 0 0,-17 8 0,-1-3 0,-32 5 0,5-4 0,-22 2 0,12-1 0,-13 1 0,6-5 0,-7-1 0,1-5 0,5 0 0,3-5 0,6-5 0,4-10 0,3-1 0,15 1 0,3 8 0,14 4 0,1 0 0,4 1 0,3 0 0,1 0 0,3 0 0,3 0 0,9-5 0,1 4 0,8-4 0,-10 4 0,0 4 0,-4-3 0,1 3 0,-1-3 0,-3 0 0,-10 3 0,-8 1 0,-10 3 0,-7 0 0,4 0 0,-10 0 0,10 0 0,-4 0 0,5 0 0,0 0 0,-11 0 0,-3 0 0,-18 0 0,-1 0 0,6 4 0,-34 3 0,40-1 0,-39-1 0,32-5 0,-5 0 0,2 0 0,17 0 0,7 0 0,17 0 0,5 0 0,9 0 0,25 0 0,-6 0 0,17 0 0,-18 0 0,-4 0 0,-1 0 0,-4 0 0,0 0 0,0 0 0,0 0 0,0 0 0,-1 0 0,-33 4 0,5 1 0,-30 0 0,8-1 0,-1 1 0,0-4 0,-4 4 0,9-1 0,7-3 0,2 3 0,14-1 0,1-2 0,5 3 0,7-1 0,1 0 0,17 5 0,2 0 0,13 0 0,-4 1 0,1-1 0,0 1 0,5 0 0,-4-4 0,5 3 0,-7-7 0,1 3 0,0-4 0,5 0 0,14 0 0,8 0 0,13 0 0,7-6 0,-12 5 0,10-9 0,-18 9 0,11-4 0,-18 5 0,10 0 0,-16 0 0,3 0 0,-5 0 0,-6 4 0,4 1 0,-9 7 0,4-2 0,-9 3 0,-2-5 0,-4 0 0,-4-1 0,-1 1 0,-4-4 0,0-1 0,0-3 0,0 0 0,4 0 0,1 0 0,8 0 0,2 0 0,9 0 0,-4 0 0,9 0 0,3 0 0,0 0 0,4 0 0,-5 0 0,-6 4 0,-1-4 0,-5 8 0,-5-3 0,-4-1 0,-2 3 0,-7-6 0,3 3 0,-7-1 0,-1 1 0,-3 2 0,0 1 0,0 0 0,0 0 0,-7 4 0,-7-2 0,-12 3 0,-7-3 0,-4 0 0,-1 1 0,0-5 0,0-1 0,1-4 0,-1 0 0,-6 0 0,5 0 0,-11 0 0,11 0 0,-4-4 0,5-5 0,5-2 0,2-2 0,5 8 0,5-2 0,0 2 0,5 1 0,4 0 0,-3 4 0,7 0 0,-3 0 0,0 0 0,3 0 0,-7 0 0,-1 0 0,-6 0 0,-4 0 0,0 0 0,0 0 0,-5 0 0,4 0 0,-5 0 0,1 0 0,4 0 0,0 0 0,2 0 0,4 0 0,-1-3 0,-2 2 0,2-3 0,-4 4 0,0-3 0,0 2 0,0-3 0,0 0 0,0 3 0,5-3 0,-4 4 0,8 0 0,-4 0 0,6 0 0,-6 0 0,4 0 0,-8 0 0,8 0 0,-3 0 0,4 0 0,0 0 0,0 0 0,1 0 0,-1 0 0,0 0 0,0 0 0,0 0 0,0 0 0,0 0 0,4 0 0,-2 0 0,2 0 0,0 0 0,0 0 0,5 0 0,-4 0 0,3 0 0,-3 0 0,0 0 0,3 0 0,-3 0 0,4 0 0,-1 0 0,1 0 0,4 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1AB55-C745-5844-A3FF-A8CC5F29D863}" type="datetimeFigureOut">
              <a:rPr lang="en-US" smtClean="0"/>
              <a:t>8/15/21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esearchgate.net/publication/321399805_Blind_Nonlinearity_Equalization_by_Machine_Learning_based_Clustering_for_Single-_and_Multi-Channel_Coherent_Optical_OFDM/figures?lo=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lideshare.net/mirjalil/large-scale-data-clustering-an-overview"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pload.wikimedia.org/wikipedia/commons/thumb/3/33/Looking_down_from_The_Eiffel_Tower%2C_Paris_8_April_2007.jpg/440px-Looking_down_from_The_Eiffel_Tower%2C_Paris_8_April_2007.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a:t>
            </a:fld>
            <a:endParaRPr lang="en-US"/>
          </a:p>
        </p:txBody>
      </p:sp>
    </p:spTree>
    <p:extLst>
      <p:ext uri="{BB962C8B-B14F-4D97-AF65-F5344CB8AC3E}">
        <p14:creationId xmlns:p14="http://schemas.microsoft.com/office/powerpoint/2010/main" val="3055803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 means is one of the most well known clustering algorithms</a:t>
            </a:r>
          </a:p>
          <a:p>
            <a:pPr marL="171450" indent="-171450">
              <a:buFont typeface="Arial" panose="020B0604020202020204" pitchFamily="34" charset="0"/>
              <a:buChar char="•"/>
            </a:pPr>
            <a:r>
              <a:rPr lang="en-US" dirty="0"/>
              <a:t>In our first step we take our data</a:t>
            </a:r>
          </a:p>
          <a:p>
            <a:pPr marL="171450" indent="-171450">
              <a:buFont typeface="Arial" panose="020B0604020202020204" pitchFamily="34" charset="0"/>
              <a:buChar char="•"/>
            </a:pPr>
            <a:r>
              <a:rPr lang="en-US" dirty="0"/>
              <a:t>Then we randomly assign each data point to one of k clusters (fixed)</a:t>
            </a:r>
          </a:p>
          <a:p>
            <a:pPr marL="171450" indent="-171450">
              <a:buFont typeface="Arial" panose="020B0604020202020204" pitchFamily="34" charset="0"/>
              <a:buChar char="•"/>
            </a:pPr>
            <a:r>
              <a:rPr lang="en-US" dirty="0"/>
              <a:t>Then we calculate the cluster mean (cluster center) for each cluster</a:t>
            </a:r>
          </a:p>
          <a:p>
            <a:pPr marL="171450" indent="-171450">
              <a:buFont typeface="Arial" panose="020B0604020202020204" pitchFamily="34" charset="0"/>
              <a:buChar char="•"/>
            </a:pPr>
            <a:r>
              <a:rPr lang="en-US" dirty="0"/>
              <a:t>Then reassign each subject to the closest centroid</a:t>
            </a:r>
          </a:p>
          <a:p>
            <a:pPr marL="171450" indent="-171450">
              <a:buFont typeface="Arial" panose="020B0604020202020204" pitchFamily="34" charset="0"/>
              <a:buChar char="•"/>
            </a:pPr>
            <a:r>
              <a:rPr lang="en-US" dirty="0"/>
              <a:t>Iteratively repeat until we reach convergence</a:t>
            </a:r>
          </a:p>
          <a:p>
            <a:pPr marL="171450" indent="-171450">
              <a:buFont typeface="Arial" panose="020B0604020202020204" pitchFamily="34" charset="0"/>
              <a:buChar char="•"/>
            </a:pPr>
            <a:r>
              <a:rPr lang="en-US" dirty="0"/>
              <a:t>In this way, we discover a cluster grouping</a:t>
            </a:r>
          </a:p>
          <a:p>
            <a:pPr marL="171450" indent="-171450">
              <a:buFont typeface="Arial" panose="020B0604020202020204" pitchFamily="34" charset="0"/>
              <a:buChar char="•"/>
            </a:pPr>
            <a:r>
              <a:rPr lang="en-US" dirty="0"/>
              <a:t>We may need to try a number of different K’s to find a sensible cluster structure</a:t>
            </a:r>
          </a:p>
          <a:p>
            <a:pPr marL="171450" indent="-171450">
              <a:buFont typeface="Arial" panose="020B0604020202020204" pitchFamily="34" charset="0"/>
              <a:buChar char="•"/>
            </a:pPr>
            <a:r>
              <a:rPr lang="en-US" dirty="0"/>
              <a:t>How do we determine K? We need a measure of cluster similarity/dissimilarity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 questions about k means clustering?</a:t>
            </a:r>
          </a:p>
        </p:txBody>
      </p:sp>
      <p:sp>
        <p:nvSpPr>
          <p:cNvPr id="4" name="Slide Number Placeholder 3"/>
          <p:cNvSpPr>
            <a:spLocks noGrp="1"/>
          </p:cNvSpPr>
          <p:nvPr>
            <p:ph type="sldNum" sz="quarter" idx="5"/>
          </p:nvPr>
        </p:nvSpPr>
        <p:spPr/>
        <p:txBody>
          <a:bodyPr/>
          <a:lstStyle/>
          <a:p>
            <a:fld id="{56F623B1-1C86-914A-8D33-A626BF6F6D0E}" type="slidenum">
              <a:rPr lang="en-US" smtClean="0"/>
              <a:t>11</a:t>
            </a:fld>
            <a:endParaRPr lang="en-US"/>
          </a:p>
        </p:txBody>
      </p:sp>
    </p:spTree>
    <p:extLst>
      <p:ext uri="{BB962C8B-B14F-4D97-AF65-F5344CB8AC3E}">
        <p14:creationId xmlns:p14="http://schemas.microsoft.com/office/powerpoint/2010/main" val="303072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Silhouette measures the degree of similarity (cohesion) of an observation within a cluster compared to other clusters (separation)</a:t>
            </a:r>
          </a:p>
          <a:p>
            <a:pPr marL="171450" indent="-171450">
              <a:buFont typeface="Arial" panose="020B0604020202020204" pitchFamily="34" charset="0"/>
              <a:buChar char="•"/>
            </a:pPr>
            <a:r>
              <a:rPr lang="en-US" dirty="0"/>
              <a:t>This is an evaluation metric for cluster assignment</a:t>
            </a:r>
          </a:p>
          <a:p>
            <a:pPr marL="171450" indent="-171450">
              <a:buFont typeface="Arial" panose="020B0604020202020204" pitchFamily="34" charset="0"/>
              <a:buChar char="•"/>
            </a:pPr>
            <a:r>
              <a:rPr lang="en-US" dirty="0"/>
              <a:t>Our goal is thus to maximize the silhouette score across all subjects, which tells us that we are maximizing cluster similarity and maximizing cluster dissimilarity</a:t>
            </a:r>
          </a:p>
          <a:p>
            <a:pPr marL="171450" indent="-171450">
              <a:buFont typeface="Arial" panose="020B0604020202020204" pitchFamily="34" charset="0"/>
              <a:buChar char="•"/>
            </a:pPr>
            <a:r>
              <a:rPr lang="en-US" dirty="0"/>
              <a:t>Walk through the figure as you discuss</a:t>
            </a:r>
          </a:p>
          <a:p>
            <a:pPr marL="171450" indent="-171450">
              <a:buFont typeface="Arial" panose="020B0604020202020204" pitchFamily="34" charset="0"/>
              <a:buChar char="•"/>
            </a:pPr>
            <a:r>
              <a:rPr lang="en-US" dirty="0"/>
              <a:t>We will work with this measure during our Orange demo</a:t>
            </a:r>
          </a:p>
        </p:txBody>
      </p:sp>
      <p:sp>
        <p:nvSpPr>
          <p:cNvPr id="4" name="Slide Number Placeholder 3"/>
          <p:cNvSpPr>
            <a:spLocks noGrp="1"/>
          </p:cNvSpPr>
          <p:nvPr>
            <p:ph type="sldNum" sz="quarter" idx="5"/>
          </p:nvPr>
        </p:nvSpPr>
        <p:spPr/>
        <p:txBody>
          <a:bodyPr/>
          <a:lstStyle/>
          <a:p>
            <a:fld id="{56F623B1-1C86-914A-8D33-A626BF6F6D0E}" type="slidenum">
              <a:rPr lang="en-US" smtClean="0"/>
              <a:t>12</a:t>
            </a:fld>
            <a:endParaRPr lang="en-US"/>
          </a:p>
        </p:txBody>
      </p:sp>
    </p:spTree>
    <p:extLst>
      <p:ext uri="{BB962C8B-B14F-4D97-AF65-F5344CB8AC3E}">
        <p14:creationId xmlns:p14="http://schemas.microsoft.com/office/powerpoint/2010/main" val="3369411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Remove flower labels</a:t>
            </a:r>
          </a:p>
          <a:p>
            <a:pPr marL="171450" indent="-171450">
              <a:buFont typeface="Arial" panose="020B0604020202020204" pitchFamily="34" charset="0"/>
              <a:buChar char="•"/>
            </a:pPr>
            <a:r>
              <a:rPr lang="en-US" dirty="0"/>
              <a:t>I am a botanist on a strange alien planet trying to identify and name new species of flowers</a:t>
            </a:r>
          </a:p>
        </p:txBody>
      </p:sp>
      <p:sp>
        <p:nvSpPr>
          <p:cNvPr id="4" name="Slide Number Placeholder 3"/>
          <p:cNvSpPr>
            <a:spLocks noGrp="1"/>
          </p:cNvSpPr>
          <p:nvPr>
            <p:ph type="sldNum" sz="quarter" idx="5"/>
          </p:nvPr>
        </p:nvSpPr>
        <p:spPr/>
        <p:txBody>
          <a:bodyPr/>
          <a:lstStyle/>
          <a:p>
            <a:fld id="{56F623B1-1C86-914A-8D33-A626BF6F6D0E}" type="slidenum">
              <a:rPr lang="en-US" smtClean="0"/>
              <a:t>13</a:t>
            </a:fld>
            <a:endParaRPr lang="en-US"/>
          </a:p>
        </p:txBody>
      </p:sp>
    </p:spTree>
    <p:extLst>
      <p:ext uri="{BB962C8B-B14F-4D97-AF65-F5344CB8AC3E}">
        <p14:creationId xmlns:p14="http://schemas.microsoft.com/office/powerpoint/2010/main" val="140195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Cluster analysis is not classification </a:t>
            </a:r>
          </a:p>
          <a:p>
            <a:pPr marL="171450" indent="-171450">
              <a:buFont typeface="Arial" panose="020B0604020202020204" pitchFamily="34" charset="0"/>
              <a:buChar char="•"/>
            </a:pPr>
            <a:r>
              <a:rPr lang="en-US" dirty="0"/>
              <a:t>We do not have labels we are trying to predict, we are trying to learn a new label for the data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14</a:t>
            </a:fld>
            <a:endParaRPr lang="en-US"/>
          </a:p>
        </p:txBody>
      </p:sp>
    </p:spTree>
    <p:extLst>
      <p:ext uri="{BB962C8B-B14F-4D97-AF65-F5344CB8AC3E}">
        <p14:creationId xmlns:p14="http://schemas.microsoft.com/office/powerpoint/2010/main" val="273904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15</a:t>
            </a:fld>
            <a:endParaRPr lang="en-US"/>
          </a:p>
        </p:txBody>
      </p:sp>
    </p:spTree>
    <p:extLst>
      <p:ext uri="{BB962C8B-B14F-4D97-AF65-F5344CB8AC3E}">
        <p14:creationId xmlns:p14="http://schemas.microsoft.com/office/powerpoint/2010/main" val="429358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Hierarchical clustering takes all your data and either sequentially joins them together or divides them, known as agglomerative and divisive clustering, respectively</a:t>
            </a:r>
          </a:p>
          <a:p>
            <a:pPr marL="171450" indent="-171450">
              <a:buFont typeface="Arial" panose="020B0604020202020204" pitchFamily="34" charset="0"/>
              <a:buChar char="•"/>
            </a:pPr>
            <a:r>
              <a:rPr lang="en-US" dirty="0"/>
              <a:t>Again, this sequence operates on data points that are similar or dissimilar based on a distance metric</a:t>
            </a:r>
          </a:p>
          <a:p>
            <a:pPr marL="171450" indent="-171450">
              <a:buFont typeface="Arial" panose="020B0604020202020204" pitchFamily="34" charset="0"/>
              <a:buChar char="•"/>
            </a:pPr>
            <a:r>
              <a:rPr lang="en-US" dirty="0"/>
              <a:t>Walk through figure and describe how you would assign the cluster</a:t>
            </a:r>
          </a:p>
          <a:p>
            <a:endParaRPr lang="en-US" dirty="0"/>
          </a:p>
          <a:p>
            <a:endParaRPr lang="en-US" dirty="0"/>
          </a:p>
          <a:p>
            <a:r>
              <a:rPr lang="en-US" dirty="0"/>
              <a:t>Image source: </a:t>
            </a:r>
            <a:r>
              <a:rPr lang="en-US" dirty="0">
                <a:hlinkClick r:id="rId3"/>
              </a:rPr>
              <a:t>https://www.researchgate.net/publication/321399805_Blind_Nonlinearity_Equalization_by_Machine_Learning_based_Clustering_for_Single-_and_Multi-Channel_Coherent_Optical_OFDM/figures?lo=1</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16</a:t>
            </a:fld>
            <a:endParaRPr lang="en-US"/>
          </a:p>
        </p:txBody>
      </p:sp>
    </p:spTree>
    <p:extLst>
      <p:ext uri="{BB962C8B-B14F-4D97-AF65-F5344CB8AC3E}">
        <p14:creationId xmlns:p14="http://schemas.microsoft.com/office/powerpoint/2010/main" val="1924511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hierarchical clustering, we either join or divide every subject until all subjects are grouped together or divided</a:t>
            </a:r>
          </a:p>
          <a:p>
            <a:pPr marL="171450" indent="-171450">
              <a:buFont typeface="Arial" panose="020B0604020202020204" pitchFamily="34" charset="0"/>
              <a:buChar char="•"/>
            </a:pPr>
            <a:r>
              <a:rPr lang="en-US" dirty="0"/>
              <a:t>Where we </a:t>
            </a:r>
            <a:r>
              <a:rPr lang="en-US" dirty="0" err="1"/>
              <a:t>interupt</a:t>
            </a:r>
            <a:r>
              <a:rPr lang="en-US" dirty="0"/>
              <a:t> this process determines the cluster structure.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18</a:t>
            </a:fld>
            <a:endParaRPr lang="en-US"/>
          </a:p>
        </p:txBody>
      </p:sp>
    </p:spTree>
    <p:extLst>
      <p:ext uri="{BB962C8B-B14F-4D97-AF65-F5344CB8AC3E}">
        <p14:creationId xmlns:p14="http://schemas.microsoft.com/office/powerpoint/2010/main" val="3388258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 means: Partition the data space such that we can assign an observation to a cluster based on where it falls. Clusters are defined simultaneously. </a:t>
            </a:r>
          </a:p>
          <a:p>
            <a:pPr marL="171450" indent="-171450">
              <a:buFont typeface="Arial" panose="020B0604020202020204" pitchFamily="34" charset="0"/>
              <a:buChar char="•"/>
            </a:pPr>
            <a:r>
              <a:rPr lang="en-US" dirty="0"/>
              <a:t>Hierarchical: generates a hierarchy among the subjects in terms of similarity via sequential agglomeration or division, does not find clusters simultaneously.</a:t>
            </a:r>
          </a:p>
          <a:p>
            <a:endParaRPr lang="en-US" dirty="0"/>
          </a:p>
          <a:p>
            <a:r>
              <a:rPr lang="en-US" dirty="0"/>
              <a:t>Image source: </a:t>
            </a:r>
            <a:r>
              <a:rPr lang="en-US" dirty="0">
                <a:hlinkClick r:id="rId3"/>
              </a:rPr>
              <a:t>https://www.slideshare.net/mirjalil/large-scale-data-clustering-an-overview</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19</a:t>
            </a:fld>
            <a:endParaRPr lang="en-US"/>
          </a:p>
        </p:txBody>
      </p:sp>
    </p:spTree>
    <p:extLst>
      <p:ext uri="{BB962C8B-B14F-4D97-AF65-F5344CB8AC3E}">
        <p14:creationId xmlns:p14="http://schemas.microsoft.com/office/powerpoint/2010/main" val="134757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clustering?</a:t>
            </a:r>
          </a:p>
        </p:txBody>
      </p:sp>
      <p:sp>
        <p:nvSpPr>
          <p:cNvPr id="4" name="Slide Number Placeholder 3"/>
          <p:cNvSpPr>
            <a:spLocks noGrp="1"/>
          </p:cNvSpPr>
          <p:nvPr>
            <p:ph type="sldNum" sz="quarter" idx="5"/>
          </p:nvPr>
        </p:nvSpPr>
        <p:spPr/>
        <p:txBody>
          <a:bodyPr/>
          <a:lstStyle/>
          <a:p>
            <a:fld id="{56F623B1-1C86-914A-8D33-A626BF6F6D0E}" type="slidenum">
              <a:rPr lang="en-US" smtClean="0"/>
              <a:t>20</a:t>
            </a:fld>
            <a:endParaRPr lang="en-US"/>
          </a:p>
        </p:txBody>
      </p:sp>
    </p:spTree>
    <p:extLst>
      <p:ext uri="{BB962C8B-B14F-4D97-AF65-F5344CB8AC3E}">
        <p14:creationId xmlns:p14="http://schemas.microsoft.com/office/powerpoint/2010/main" val="2001540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latin typeface="+mn-lt"/>
                <a:hlinkClick r:id="rId3"/>
              </a:rPr>
              <a:t>We can almost always reduce the dimensionality of our data</a:t>
            </a:r>
          </a:p>
          <a:p>
            <a:pPr marL="171450" indent="-171450">
              <a:buFont typeface="Arial" panose="020B0604020202020204" pitchFamily="34" charset="0"/>
              <a:buChar char="•"/>
            </a:pPr>
            <a:r>
              <a:rPr lang="en-US" u="none" dirty="0">
                <a:latin typeface="+mn-lt"/>
                <a:hlinkClick r:id="rId3"/>
              </a:rPr>
              <a:t>Shadow analogy takes 3D humans to a 2D projection while preserving information</a:t>
            </a:r>
          </a:p>
          <a:p>
            <a:endParaRPr lang="en-US" dirty="0">
              <a:hlinkClick r:id="rId3"/>
            </a:endParaRPr>
          </a:p>
          <a:p>
            <a:endParaRPr lang="en-US" dirty="0">
              <a:hlinkClick r:id="rId3"/>
            </a:endParaRPr>
          </a:p>
          <a:p>
            <a:r>
              <a:rPr lang="en-US" dirty="0">
                <a:hlinkClick r:id="rId3"/>
              </a:rPr>
              <a:t>https://upload.wikimedia.org/wikipedia/commons/thumb/3/33/Looking_down_from_The_Eiffel_Tower%2C_Paris_8_April_2007.jpg/440px-Looking_down_from_The_Eiffel_Tower%2C_Paris_8_April_2007.jpg</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21</a:t>
            </a:fld>
            <a:endParaRPr lang="en-US"/>
          </a:p>
        </p:txBody>
      </p:sp>
    </p:spTree>
    <p:extLst>
      <p:ext uri="{BB962C8B-B14F-4D97-AF65-F5344CB8AC3E}">
        <p14:creationId xmlns:p14="http://schemas.microsoft.com/office/powerpoint/2010/main" val="298421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Announcements:</a:t>
            </a:r>
          </a:p>
          <a:p>
            <a:pPr marL="171450" indent="-171450">
              <a:buFont typeface="Arial" panose="020B0604020202020204" pitchFamily="34" charset="0"/>
              <a:buChar char="•"/>
            </a:pPr>
            <a:r>
              <a:rPr lang="en-US" dirty="0"/>
              <a:t>Extra office hours today following class</a:t>
            </a:r>
          </a:p>
          <a:p>
            <a:pPr marL="171450" indent="-171450">
              <a:buFont typeface="Arial" panose="020B0604020202020204" pitchFamily="34" charset="0"/>
              <a:buChar char="•"/>
            </a:pPr>
            <a:r>
              <a:rPr lang="en-US" dirty="0"/>
              <a:t>Enter your name into chat and ill randomize the order, will attend in that fashion. </a:t>
            </a:r>
          </a:p>
        </p:txBody>
      </p:sp>
      <p:sp>
        <p:nvSpPr>
          <p:cNvPr id="4" name="Slide Number Placeholder 3"/>
          <p:cNvSpPr>
            <a:spLocks noGrp="1"/>
          </p:cNvSpPr>
          <p:nvPr>
            <p:ph type="sldNum" sz="quarter" idx="5"/>
          </p:nvPr>
        </p:nvSpPr>
        <p:spPr/>
        <p:txBody>
          <a:bodyPr/>
          <a:lstStyle/>
          <a:p>
            <a:fld id="{56F623B1-1C86-914A-8D33-A626BF6F6D0E}" type="slidenum">
              <a:rPr lang="en-US" smtClean="0"/>
              <a:t>2</a:t>
            </a:fld>
            <a:endParaRPr lang="en-US"/>
          </a:p>
        </p:txBody>
      </p:sp>
    </p:spTree>
    <p:extLst>
      <p:ext uri="{BB962C8B-B14F-4D97-AF65-F5344CB8AC3E}">
        <p14:creationId xmlns:p14="http://schemas.microsoft.com/office/powerpoint/2010/main" val="239136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slide</a:t>
            </a:r>
          </a:p>
        </p:txBody>
      </p:sp>
      <p:sp>
        <p:nvSpPr>
          <p:cNvPr id="4" name="Slide Number Placeholder 3"/>
          <p:cNvSpPr>
            <a:spLocks noGrp="1"/>
          </p:cNvSpPr>
          <p:nvPr>
            <p:ph type="sldNum" sz="quarter" idx="5"/>
          </p:nvPr>
        </p:nvSpPr>
        <p:spPr/>
        <p:txBody>
          <a:bodyPr/>
          <a:lstStyle/>
          <a:p>
            <a:fld id="{56F623B1-1C86-914A-8D33-A626BF6F6D0E}" type="slidenum">
              <a:rPr lang="en-US" smtClean="0"/>
              <a:t>22</a:t>
            </a:fld>
            <a:endParaRPr lang="en-US"/>
          </a:p>
        </p:txBody>
      </p:sp>
    </p:spTree>
    <p:extLst>
      <p:ext uri="{BB962C8B-B14F-4D97-AF65-F5344CB8AC3E}">
        <p14:creationId xmlns:p14="http://schemas.microsoft.com/office/powerpoint/2010/main" val="1466317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Come up with a way of representing our observations using fewer dimensions</a:t>
            </a:r>
          </a:p>
          <a:p>
            <a:pPr marL="171450" indent="-171450">
              <a:buFont typeface="Arial" panose="020B0604020202020204" pitchFamily="34" charset="0"/>
              <a:buChar char="•"/>
            </a:pPr>
            <a:r>
              <a:rPr lang="en-US" dirty="0"/>
              <a:t>PCA helps us identify different representations of our data that maintain as much “information” as possible</a:t>
            </a:r>
          </a:p>
          <a:p>
            <a:pPr marL="171450" indent="-171450">
              <a:buFont typeface="Arial" panose="020B0604020202020204" pitchFamily="34" charset="0"/>
              <a:buChar char="•"/>
            </a:pPr>
            <a:r>
              <a:rPr lang="en-US" dirty="0"/>
              <a:t>Run through ingredient example of flower</a:t>
            </a:r>
          </a:p>
          <a:p>
            <a:pPr marL="171450" indent="-171450">
              <a:buFont typeface="Arial" panose="020B0604020202020204" pitchFamily="34" charset="0"/>
              <a:buChar char="•"/>
            </a:pPr>
            <a:r>
              <a:rPr lang="en-US" dirty="0"/>
              <a:t>Interpret how ingredients identify directions of maximal variation, </a:t>
            </a:r>
            <a:r>
              <a:rPr lang="en-US" dirty="0" err="1"/>
              <a:t>ie</a:t>
            </a:r>
            <a:r>
              <a:rPr lang="en-US" dirty="0"/>
              <a:t> identifying geometric spread in the data</a:t>
            </a:r>
          </a:p>
        </p:txBody>
      </p:sp>
      <p:sp>
        <p:nvSpPr>
          <p:cNvPr id="4" name="Slide Number Placeholder 3"/>
          <p:cNvSpPr>
            <a:spLocks noGrp="1"/>
          </p:cNvSpPr>
          <p:nvPr>
            <p:ph type="sldNum" sz="quarter" idx="5"/>
          </p:nvPr>
        </p:nvSpPr>
        <p:spPr/>
        <p:txBody>
          <a:bodyPr/>
          <a:lstStyle/>
          <a:p>
            <a:fld id="{56F623B1-1C86-914A-8D33-A626BF6F6D0E}" type="slidenum">
              <a:rPr lang="en-US" smtClean="0"/>
              <a:t>24</a:t>
            </a:fld>
            <a:endParaRPr lang="en-US"/>
          </a:p>
        </p:txBody>
      </p:sp>
    </p:spTree>
    <p:extLst>
      <p:ext uri="{BB962C8B-B14F-4D97-AF65-F5344CB8AC3E}">
        <p14:creationId xmlns:p14="http://schemas.microsoft.com/office/powerpoint/2010/main" val="1588770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Lots of dimension reduction methods with different flavors. </a:t>
            </a:r>
          </a:p>
          <a:p>
            <a:pPr marL="171450" indent="-171450">
              <a:buFont typeface="Arial" panose="020B0604020202020204" pitchFamily="34" charset="0"/>
              <a:buChar char="•"/>
            </a:pPr>
            <a:r>
              <a:rPr lang="en-US" dirty="0"/>
              <a:t>There are fads and we see some new methods every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26</a:t>
            </a:fld>
            <a:endParaRPr lang="en-US"/>
          </a:p>
        </p:txBody>
      </p:sp>
    </p:spTree>
    <p:extLst>
      <p:ext uri="{BB962C8B-B14F-4D97-AF65-F5344CB8AC3E}">
        <p14:creationId xmlns:p14="http://schemas.microsoft.com/office/powerpoint/2010/main" val="1768852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 distributed stochastic neighborhood embedding is a popular technique </a:t>
            </a:r>
          </a:p>
          <a:p>
            <a:pPr marL="171450" indent="-171450">
              <a:buFont typeface="Arial" panose="020B0604020202020204" pitchFamily="34" charset="0"/>
              <a:buChar char="•"/>
            </a:pPr>
            <a:r>
              <a:rPr lang="en-US" dirty="0"/>
              <a:t>Tries to maintain closeness of observations in a higher dimensional space in the reduced space</a:t>
            </a:r>
          </a:p>
          <a:p>
            <a:pPr marL="171450" indent="-171450">
              <a:buFont typeface="Arial" panose="020B0604020202020204" pitchFamily="34" charset="0"/>
              <a:buChar char="•"/>
            </a:pPr>
            <a:r>
              <a:rPr lang="en-US" dirty="0"/>
              <a:t>E.g. if you had gene expression data for 20,000 genes then you would want subjects with similar gene expression levels in the full dimensional space (20,000 genes) to lie close together in your reduced </a:t>
            </a:r>
            <a:r>
              <a:rPr lang="en-US" dirty="0" err="1"/>
              <a:t>tSNE</a:t>
            </a:r>
            <a:r>
              <a:rPr lang="en-US" dirty="0"/>
              <a:t> space (2 or 3D)</a:t>
            </a:r>
          </a:p>
          <a:p>
            <a:pPr marL="171450" indent="-171450">
              <a:buFont typeface="Arial" panose="020B0604020202020204" pitchFamily="34" charset="0"/>
              <a:buChar char="•"/>
            </a:pPr>
            <a:r>
              <a:rPr lang="en-US" dirty="0"/>
              <a:t>Thus, you preserve the “neighborhood” around a observation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27</a:t>
            </a:fld>
            <a:endParaRPr lang="en-US"/>
          </a:p>
        </p:txBody>
      </p:sp>
    </p:spTree>
    <p:extLst>
      <p:ext uri="{BB962C8B-B14F-4D97-AF65-F5344CB8AC3E}">
        <p14:creationId xmlns:p14="http://schemas.microsoft.com/office/powerpoint/2010/main" val="3681663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Very sensitive, unstable run to run</a:t>
            </a:r>
          </a:p>
        </p:txBody>
      </p:sp>
      <p:sp>
        <p:nvSpPr>
          <p:cNvPr id="4" name="Slide Number Placeholder 3"/>
          <p:cNvSpPr>
            <a:spLocks noGrp="1"/>
          </p:cNvSpPr>
          <p:nvPr>
            <p:ph type="sldNum" sz="quarter" idx="5"/>
          </p:nvPr>
        </p:nvSpPr>
        <p:spPr/>
        <p:txBody>
          <a:bodyPr/>
          <a:lstStyle/>
          <a:p>
            <a:fld id="{56F623B1-1C86-914A-8D33-A626BF6F6D0E}" type="slidenum">
              <a:rPr lang="en-US" smtClean="0"/>
              <a:t>28</a:t>
            </a:fld>
            <a:endParaRPr lang="en-US"/>
          </a:p>
        </p:txBody>
      </p:sp>
    </p:spTree>
    <p:extLst>
      <p:ext uri="{BB962C8B-B14F-4D97-AF65-F5344CB8AC3E}">
        <p14:creationId xmlns:p14="http://schemas.microsoft.com/office/powerpoint/2010/main" val="268336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 through </a:t>
            </a:r>
            <a:r>
              <a:rPr lang="en-US" dirty="0" err="1"/>
              <a:t>sldie</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29</a:t>
            </a:fld>
            <a:endParaRPr lang="en-US"/>
          </a:p>
        </p:txBody>
      </p:sp>
    </p:spTree>
    <p:extLst>
      <p:ext uri="{BB962C8B-B14F-4D97-AF65-F5344CB8AC3E}">
        <p14:creationId xmlns:p14="http://schemas.microsoft.com/office/powerpoint/2010/main" val="2050728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now finished our instruction on the core algorithms of machine learning as defined in this course</a:t>
            </a:r>
          </a:p>
          <a:p>
            <a:pPr marL="171450" indent="-171450">
              <a:buFont typeface="Arial" panose="020B0604020202020204" pitchFamily="34" charset="0"/>
              <a:buChar char="•"/>
            </a:pPr>
            <a:r>
              <a:rPr lang="en-US" dirty="0"/>
              <a:t>Next several lectures will deal with important topics in big data like causal inference with machine learning and best practices for data visualization</a:t>
            </a:r>
          </a:p>
          <a:p>
            <a:pPr marL="171450" indent="-171450">
              <a:buFont typeface="Arial" panose="020B0604020202020204" pitchFamily="34" charset="0"/>
              <a:buChar char="•"/>
            </a:pPr>
            <a:r>
              <a:rPr lang="en-US" dirty="0"/>
              <a:t>So lets wrap up by discussing how to chose a machine learning method.</a:t>
            </a:r>
          </a:p>
        </p:txBody>
      </p:sp>
      <p:sp>
        <p:nvSpPr>
          <p:cNvPr id="4" name="Slide Number Placeholder 3"/>
          <p:cNvSpPr>
            <a:spLocks noGrp="1"/>
          </p:cNvSpPr>
          <p:nvPr>
            <p:ph type="sldNum" sz="quarter" idx="5"/>
          </p:nvPr>
        </p:nvSpPr>
        <p:spPr/>
        <p:txBody>
          <a:bodyPr/>
          <a:lstStyle/>
          <a:p>
            <a:fld id="{56F623B1-1C86-914A-8D33-A626BF6F6D0E}" type="slidenum">
              <a:rPr lang="en-US" smtClean="0"/>
              <a:t>30</a:t>
            </a:fld>
            <a:endParaRPr lang="en-US"/>
          </a:p>
        </p:txBody>
      </p:sp>
    </p:spTree>
    <p:extLst>
      <p:ext uri="{BB962C8B-B14F-4D97-AF65-F5344CB8AC3E}">
        <p14:creationId xmlns:p14="http://schemas.microsoft.com/office/powerpoint/2010/main" val="116214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walk through nine different questions you can ask yourself to determine what type of machine learning is appropriate for your goals.</a:t>
            </a:r>
          </a:p>
          <a:p>
            <a:pPr marL="171450" indent="-171450">
              <a:buFont typeface="Arial" panose="020B0604020202020204" pitchFamily="34" charset="0"/>
              <a:buChar char="•"/>
            </a:pPr>
            <a:r>
              <a:rPr lang="en-US" dirty="0"/>
              <a:t>Details on the following slides.</a:t>
            </a:r>
          </a:p>
        </p:txBody>
      </p:sp>
      <p:sp>
        <p:nvSpPr>
          <p:cNvPr id="4" name="Slide Number Placeholder 3"/>
          <p:cNvSpPr>
            <a:spLocks noGrp="1"/>
          </p:cNvSpPr>
          <p:nvPr>
            <p:ph type="sldNum" sz="quarter" idx="5"/>
          </p:nvPr>
        </p:nvSpPr>
        <p:spPr/>
        <p:txBody>
          <a:bodyPr/>
          <a:lstStyle/>
          <a:p>
            <a:fld id="{56F623B1-1C86-914A-8D33-A626BF6F6D0E}" type="slidenum">
              <a:rPr lang="en-US" smtClean="0"/>
              <a:t>31</a:t>
            </a:fld>
            <a:endParaRPr lang="en-US"/>
          </a:p>
        </p:txBody>
      </p:sp>
    </p:spTree>
    <p:extLst>
      <p:ext uri="{BB962C8B-B14F-4D97-AF65-F5344CB8AC3E}">
        <p14:creationId xmlns:p14="http://schemas.microsoft.com/office/powerpoint/2010/main" val="2604673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32</a:t>
            </a:fld>
            <a:endParaRPr lang="en-US"/>
          </a:p>
        </p:txBody>
      </p:sp>
    </p:spTree>
    <p:extLst>
      <p:ext uri="{BB962C8B-B14F-4D97-AF65-F5344CB8AC3E}">
        <p14:creationId xmlns:p14="http://schemas.microsoft.com/office/powerpoint/2010/main" val="2731643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how to organize your thought, I do not endorse any particular one</a:t>
            </a:r>
          </a:p>
        </p:txBody>
      </p:sp>
      <p:sp>
        <p:nvSpPr>
          <p:cNvPr id="4" name="Slide Number Placeholder 3"/>
          <p:cNvSpPr>
            <a:spLocks noGrp="1"/>
          </p:cNvSpPr>
          <p:nvPr>
            <p:ph type="sldNum" sz="quarter" idx="5"/>
          </p:nvPr>
        </p:nvSpPr>
        <p:spPr/>
        <p:txBody>
          <a:bodyPr/>
          <a:lstStyle/>
          <a:p>
            <a:fld id="{56F623B1-1C86-914A-8D33-A626BF6F6D0E}" type="slidenum">
              <a:rPr lang="en-US" smtClean="0"/>
              <a:t>35</a:t>
            </a:fld>
            <a:endParaRPr lang="en-US"/>
          </a:p>
        </p:txBody>
      </p:sp>
    </p:spTree>
    <p:extLst>
      <p:ext uri="{BB962C8B-B14F-4D97-AF65-F5344CB8AC3E}">
        <p14:creationId xmlns:p14="http://schemas.microsoft.com/office/powerpoint/2010/main" val="200440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Last session we introduced cross validation as a way to replace training/validation split in small data settings</a:t>
            </a:r>
          </a:p>
          <a:p>
            <a:pPr marL="171450" indent="-171450">
              <a:buFont typeface="Arial" panose="020B0604020202020204" pitchFamily="34" charset="0"/>
              <a:buChar char="•"/>
            </a:pPr>
            <a:r>
              <a:rPr lang="en-US" dirty="0"/>
              <a:t>Wrapped up supervised learning (predictive modeling) with ensemble methods via bagging, boosting, and stacking</a:t>
            </a:r>
          </a:p>
          <a:p>
            <a:pPr marL="171450" indent="-171450">
              <a:buFont typeface="Arial" panose="020B0604020202020204" pitchFamily="34" charset="0"/>
              <a:buChar char="•"/>
            </a:pPr>
            <a:r>
              <a:rPr lang="en-US" dirty="0"/>
              <a:t>Then we introduced different forms of feature importance and different methods in Orange</a:t>
            </a:r>
          </a:p>
        </p:txBody>
      </p:sp>
      <p:sp>
        <p:nvSpPr>
          <p:cNvPr id="4" name="Slide Number Placeholder 3"/>
          <p:cNvSpPr>
            <a:spLocks noGrp="1"/>
          </p:cNvSpPr>
          <p:nvPr>
            <p:ph type="sldNum" sz="quarter" idx="5"/>
          </p:nvPr>
        </p:nvSpPr>
        <p:spPr/>
        <p:txBody>
          <a:bodyPr/>
          <a:lstStyle/>
          <a:p>
            <a:fld id="{56F623B1-1C86-914A-8D33-A626BF6F6D0E}" type="slidenum">
              <a:rPr lang="en-US" smtClean="0"/>
              <a:t>3</a:t>
            </a:fld>
            <a:endParaRPr lang="en-US"/>
          </a:p>
        </p:txBody>
      </p:sp>
    </p:spTree>
    <p:extLst>
      <p:ext uri="{BB962C8B-B14F-4D97-AF65-F5344CB8AC3E}">
        <p14:creationId xmlns:p14="http://schemas.microsoft.com/office/powerpoint/2010/main" val="1035828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38</a:t>
            </a:fld>
            <a:endParaRPr lang="en-US"/>
          </a:p>
        </p:txBody>
      </p:sp>
    </p:spTree>
    <p:extLst>
      <p:ext uri="{BB962C8B-B14F-4D97-AF65-F5344CB8AC3E}">
        <p14:creationId xmlns:p14="http://schemas.microsoft.com/office/powerpoint/2010/main" val="4234307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courses in TICR</a:t>
            </a:r>
          </a:p>
        </p:txBody>
      </p:sp>
      <p:sp>
        <p:nvSpPr>
          <p:cNvPr id="4" name="Slide Number Placeholder 3"/>
          <p:cNvSpPr>
            <a:spLocks noGrp="1"/>
          </p:cNvSpPr>
          <p:nvPr>
            <p:ph type="sldNum" sz="quarter" idx="5"/>
          </p:nvPr>
        </p:nvSpPr>
        <p:spPr/>
        <p:txBody>
          <a:bodyPr/>
          <a:lstStyle/>
          <a:p>
            <a:fld id="{56F623B1-1C86-914A-8D33-A626BF6F6D0E}" type="slidenum">
              <a:rPr lang="en-US" smtClean="0"/>
              <a:t>39</a:t>
            </a:fld>
            <a:endParaRPr lang="en-US"/>
          </a:p>
        </p:txBody>
      </p:sp>
    </p:spTree>
    <p:extLst>
      <p:ext uri="{BB962C8B-B14F-4D97-AF65-F5344CB8AC3E}">
        <p14:creationId xmlns:p14="http://schemas.microsoft.com/office/powerpoint/2010/main" val="394382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lectures prerecorded content we introduced unsupervised machine learning, which is the domain of machine learning concerned with clustering and dimension reduction.</a:t>
            </a:r>
          </a:p>
          <a:p>
            <a:pPr marL="171450" indent="-171450">
              <a:buFont typeface="Arial" panose="020B0604020202020204" pitchFamily="34" charset="0"/>
              <a:buChar char="•"/>
            </a:pPr>
            <a:r>
              <a:rPr lang="en-US" dirty="0"/>
              <a:t>We will review these concepts and perform some demos in Orange for each technique. </a:t>
            </a:r>
          </a:p>
        </p:txBody>
      </p:sp>
      <p:sp>
        <p:nvSpPr>
          <p:cNvPr id="4" name="Slide Number Placeholder 3"/>
          <p:cNvSpPr>
            <a:spLocks noGrp="1"/>
          </p:cNvSpPr>
          <p:nvPr>
            <p:ph type="sldNum" sz="quarter" idx="5"/>
          </p:nvPr>
        </p:nvSpPr>
        <p:spPr/>
        <p:txBody>
          <a:bodyPr/>
          <a:lstStyle/>
          <a:p>
            <a:fld id="{56F623B1-1C86-914A-8D33-A626BF6F6D0E}" type="slidenum">
              <a:rPr lang="en-US" smtClean="0"/>
              <a:t>4</a:t>
            </a:fld>
            <a:endParaRPr lang="en-US"/>
          </a:p>
        </p:txBody>
      </p:sp>
    </p:spTree>
    <p:extLst>
      <p:ext uri="{BB962C8B-B14F-4D97-AF65-F5344CB8AC3E}">
        <p14:creationId xmlns:p14="http://schemas.microsoft.com/office/powerpoint/2010/main" val="57426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four machine learning lectures were concerned with supervised learning on the left</a:t>
            </a:r>
          </a:p>
          <a:p>
            <a:pPr marL="171450" indent="-171450">
              <a:buFont typeface="Arial" panose="020B0604020202020204" pitchFamily="34" charset="0"/>
              <a:buChar char="•"/>
            </a:pPr>
            <a:r>
              <a:rPr lang="en-US" dirty="0"/>
              <a:t>We had a target we wished to predict and we discussed many methods of how to improve our predictive performance</a:t>
            </a:r>
          </a:p>
          <a:p>
            <a:pPr marL="171450" indent="-171450">
              <a:buFont typeface="Arial" panose="020B0604020202020204" pitchFamily="34" charset="0"/>
              <a:buChar char="•"/>
            </a:pPr>
            <a:r>
              <a:rPr lang="en-US" dirty="0"/>
              <a:t>And perform machine learning in a principled way via model validation to ensure against over fitting</a:t>
            </a:r>
          </a:p>
          <a:p>
            <a:pPr marL="171450" indent="-171450">
              <a:buFont typeface="Arial" panose="020B0604020202020204" pitchFamily="34" charset="0"/>
              <a:buChar char="•"/>
            </a:pPr>
            <a:r>
              <a:rPr lang="en-US" dirty="0"/>
              <a:t>Unsupervised machine learning will be covered this lecture and we primarily seek to cluster observations or reduce the dimension of the data, NOT to predict</a:t>
            </a:r>
          </a:p>
        </p:txBody>
      </p:sp>
      <p:sp>
        <p:nvSpPr>
          <p:cNvPr id="4" name="Slide Number Placeholder 3"/>
          <p:cNvSpPr>
            <a:spLocks noGrp="1"/>
          </p:cNvSpPr>
          <p:nvPr>
            <p:ph type="sldNum" sz="quarter" idx="5"/>
          </p:nvPr>
        </p:nvSpPr>
        <p:spPr/>
        <p:txBody>
          <a:bodyPr/>
          <a:lstStyle/>
          <a:p>
            <a:fld id="{56F623B1-1C86-914A-8D33-A626BF6F6D0E}" type="slidenum">
              <a:rPr lang="en-US" smtClean="0"/>
              <a:t>5</a:t>
            </a:fld>
            <a:endParaRPr lang="en-US"/>
          </a:p>
        </p:txBody>
      </p:sp>
    </p:spTree>
    <p:extLst>
      <p:ext uri="{BB962C8B-B14F-4D97-AF65-F5344CB8AC3E}">
        <p14:creationId xmlns:p14="http://schemas.microsoft.com/office/powerpoint/2010/main" val="2074072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reiterates what I just said</a:t>
            </a:r>
          </a:p>
          <a:p>
            <a:pPr marL="171450" indent="-171450">
              <a:buFont typeface="Arial" panose="020B0604020202020204" pitchFamily="34" charset="0"/>
              <a:buChar char="•"/>
            </a:pPr>
            <a:r>
              <a:rPr lang="en-US" dirty="0"/>
              <a:t>If you are ever confused about what activity you are performing, ask yourself:</a:t>
            </a:r>
          </a:p>
          <a:p>
            <a:pPr marL="171450" indent="-171450">
              <a:buFont typeface="Arial" panose="020B0604020202020204" pitchFamily="34" charset="0"/>
              <a:buChar char="•"/>
            </a:pPr>
            <a:r>
              <a:rPr lang="en-US" dirty="0"/>
              <a:t>“Am I trying to predict a target or outcome? If so, I am doing supervised machine learning. </a:t>
            </a:r>
          </a:p>
          <a:p>
            <a:pPr marL="171450" indent="-171450">
              <a:buFont typeface="Arial" panose="020B0604020202020204" pitchFamily="34" charset="0"/>
              <a:buChar char="•"/>
            </a:pPr>
            <a:r>
              <a:rPr lang="en-US" dirty="0"/>
              <a:t>Otherwise I am likely doing unsupervised machine learning</a:t>
            </a:r>
          </a:p>
        </p:txBody>
      </p:sp>
      <p:sp>
        <p:nvSpPr>
          <p:cNvPr id="4" name="Slide Number Placeholder 3"/>
          <p:cNvSpPr>
            <a:spLocks noGrp="1"/>
          </p:cNvSpPr>
          <p:nvPr>
            <p:ph type="sldNum" sz="quarter" idx="5"/>
          </p:nvPr>
        </p:nvSpPr>
        <p:spPr/>
        <p:txBody>
          <a:bodyPr/>
          <a:lstStyle/>
          <a:p>
            <a:fld id="{56F623B1-1C86-914A-8D33-A626BF6F6D0E}" type="slidenum">
              <a:rPr lang="en-US" smtClean="0"/>
              <a:t>6</a:t>
            </a:fld>
            <a:endParaRPr lang="en-US"/>
          </a:p>
        </p:txBody>
      </p:sp>
    </p:spTree>
    <p:extLst>
      <p:ext uri="{BB962C8B-B14F-4D97-AF65-F5344CB8AC3E}">
        <p14:creationId xmlns:p14="http://schemas.microsoft.com/office/powerpoint/2010/main" val="124562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topic is clustering, or subgroup identification</a:t>
            </a:r>
          </a:p>
        </p:txBody>
      </p:sp>
      <p:sp>
        <p:nvSpPr>
          <p:cNvPr id="4" name="Slide Number Placeholder 3"/>
          <p:cNvSpPr>
            <a:spLocks noGrp="1"/>
          </p:cNvSpPr>
          <p:nvPr>
            <p:ph type="sldNum" sz="quarter" idx="5"/>
          </p:nvPr>
        </p:nvSpPr>
        <p:spPr/>
        <p:txBody>
          <a:bodyPr/>
          <a:lstStyle/>
          <a:p>
            <a:fld id="{56F623B1-1C86-914A-8D33-A626BF6F6D0E}" type="slidenum">
              <a:rPr lang="en-US" smtClean="0"/>
              <a:t>7</a:t>
            </a:fld>
            <a:endParaRPr lang="en-US"/>
          </a:p>
        </p:txBody>
      </p:sp>
    </p:spTree>
    <p:extLst>
      <p:ext uri="{BB962C8B-B14F-4D97-AF65-F5344CB8AC3E}">
        <p14:creationId xmlns:p14="http://schemas.microsoft.com/office/powerpoint/2010/main" val="336869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Fundamental idea in clustering is we have some data and we think there may be subgroups in this data</a:t>
            </a:r>
          </a:p>
          <a:p>
            <a:pPr marL="171450" indent="-171450">
              <a:buFont typeface="Arial" panose="020B0604020202020204" pitchFamily="34" charset="0"/>
              <a:buChar char="•"/>
            </a:pPr>
            <a:r>
              <a:rPr lang="en-US" dirty="0"/>
              <a:t>For example, perhaps you have a bunch of tissue samples from various breast cancer tumors and you suspect different genetic mutations might be driving the occurrence of breast cancer. You might wish to identify the cancer subtypes that share common genetic markers. </a:t>
            </a:r>
          </a:p>
          <a:p>
            <a:pPr marL="171450" indent="-171450">
              <a:buFont typeface="Arial" panose="020B0604020202020204" pitchFamily="34" charset="0"/>
              <a:buChar char="•"/>
            </a:pPr>
            <a:r>
              <a:rPr lang="en-US" dirty="0"/>
              <a:t>So we try to identify clusters of patients where we maximize similarity within a cluster and maximize dissimilarity between clusters</a:t>
            </a:r>
          </a:p>
          <a:p>
            <a:pPr marL="171450" indent="-171450">
              <a:buFont typeface="Arial" panose="020B0604020202020204" pitchFamily="34" charset="0"/>
              <a:buChar char="•"/>
            </a:pPr>
            <a:r>
              <a:rPr lang="en-US" dirty="0"/>
              <a:t>Make tight red ellipses and long green distances – this is our goal</a:t>
            </a:r>
          </a:p>
          <a:p>
            <a:pPr marL="171450" indent="-171450">
              <a:buFont typeface="Arial" panose="020B0604020202020204" pitchFamily="34" charset="0"/>
              <a:buChar char="•"/>
            </a:pPr>
            <a:r>
              <a:rPr lang="en-US" dirty="0"/>
              <a:t>Once again, we do not know that these clusters exist, or what they look like. We merely hypothesize.  </a:t>
            </a:r>
          </a:p>
        </p:txBody>
      </p:sp>
      <p:sp>
        <p:nvSpPr>
          <p:cNvPr id="4" name="Slide Number Placeholder 3"/>
          <p:cNvSpPr>
            <a:spLocks noGrp="1"/>
          </p:cNvSpPr>
          <p:nvPr>
            <p:ph type="sldNum" sz="quarter" idx="5"/>
          </p:nvPr>
        </p:nvSpPr>
        <p:spPr/>
        <p:txBody>
          <a:bodyPr/>
          <a:lstStyle/>
          <a:p>
            <a:fld id="{56F623B1-1C86-914A-8D33-A626BF6F6D0E}" type="slidenum">
              <a:rPr lang="en-US" smtClean="0"/>
              <a:t>8</a:t>
            </a:fld>
            <a:endParaRPr lang="en-US"/>
          </a:p>
        </p:txBody>
      </p:sp>
    </p:spTree>
    <p:extLst>
      <p:ext uri="{BB962C8B-B14F-4D97-AF65-F5344CB8AC3E}">
        <p14:creationId xmlns:p14="http://schemas.microsoft.com/office/powerpoint/2010/main" val="266532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measure similarity within a cluster of patients, or dissimilarity between a cluster, we need to define an appropriate distance metric</a:t>
            </a:r>
          </a:p>
          <a:p>
            <a:pPr marL="171450" indent="-171450">
              <a:buFont typeface="Arial" panose="020B0604020202020204" pitchFamily="34" charset="0"/>
              <a:buChar char="•"/>
            </a:pPr>
            <a:r>
              <a:rPr lang="en-US" dirty="0"/>
              <a:t>In this way we can measure these quantities</a:t>
            </a:r>
          </a:p>
          <a:p>
            <a:pPr marL="171450" indent="-171450">
              <a:buFont typeface="Arial" panose="020B0604020202020204" pitchFamily="34" charset="0"/>
              <a:buChar char="•"/>
            </a:pPr>
            <a:r>
              <a:rPr lang="en-US" dirty="0"/>
              <a:t>The most common distance metric for clustering is Euclidean, or as the crow flies, but we we saw with KNN, which also operates based on distance metrics, there are numerous others, e.g. Manhattan distance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9</a:t>
            </a:fld>
            <a:endParaRPr lang="en-US"/>
          </a:p>
        </p:txBody>
      </p:sp>
    </p:spTree>
    <p:extLst>
      <p:ext uri="{BB962C8B-B14F-4D97-AF65-F5344CB8AC3E}">
        <p14:creationId xmlns:p14="http://schemas.microsoft.com/office/powerpoint/2010/main" val="341953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8/15/21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8/15/21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8/15/21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8/15/21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8/15/21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8/15/21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8/15/21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8/15/21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7.png"/><Relationship Id="rId12"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8.png"/><Relationship Id="rId14" Type="http://schemas.openxmlformats.org/officeDocument/2006/relationships/customXml" Target="../ink/ink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cs.waikato.ac.nz/ml/wek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southampton.ac.uk/~fangohr/training/python/pdfs/Python-for-Computational-Science-and-Engineering.pdf" TargetMode="External"/><Relationship Id="rId5" Type="http://schemas.openxmlformats.org/officeDocument/2006/relationships/hyperlink" Target="https://www.python.org/" TargetMode="External"/><Relationship Id="rId4" Type="http://schemas.openxmlformats.org/officeDocument/2006/relationships/hyperlink" Target="https://www.r-project.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39154"/>
            <a:ext cx="9049871" cy="1862884"/>
          </a:xfrm>
        </p:spPr>
        <p:txBody>
          <a:bodyPr>
            <a:normAutofit fontScale="90000"/>
          </a:bodyPr>
          <a:lstStyle/>
          <a:p>
            <a:r>
              <a:rPr lang="en-US" b="1" dirty="0" err="1"/>
              <a:t>Biostat</a:t>
            </a:r>
            <a:r>
              <a:rPr lang="en-US" b="1" dirty="0"/>
              <a:t> 202: Opportunities and Challenges of “Big Data”:</a:t>
            </a:r>
            <a:br>
              <a:rPr lang="en-US" b="1" dirty="0"/>
            </a:br>
            <a:r>
              <a:rPr lang="en-US" dirty="0">
                <a:solidFill>
                  <a:schemeClr val="accent5"/>
                </a:solidFill>
              </a:rPr>
              <a:t>Machine Learning 5:</a:t>
            </a:r>
            <a:br>
              <a:rPr lang="en-US" dirty="0">
                <a:solidFill>
                  <a:schemeClr val="accent5"/>
                </a:solidFill>
              </a:rPr>
            </a:br>
            <a:r>
              <a:rPr lang="en-US" dirty="0">
                <a:solidFill>
                  <a:srgbClr val="00B050"/>
                </a:solidFill>
              </a:rPr>
              <a:t> Clustering and Data Reduction</a:t>
            </a:r>
            <a:endParaRPr lang="en-US" b="1" dirty="0">
              <a:solidFill>
                <a:schemeClr val="accent5"/>
              </a:solidFill>
            </a:endParaRPr>
          </a:p>
        </p:txBody>
      </p:sp>
      <p:sp>
        <p:nvSpPr>
          <p:cNvPr id="3" name="Subtitle 2"/>
          <p:cNvSpPr>
            <a:spLocks noGrp="1"/>
          </p:cNvSpPr>
          <p:nvPr>
            <p:ph type="subTitle" idx="1"/>
          </p:nvPr>
        </p:nvSpPr>
        <p:spPr>
          <a:xfrm>
            <a:off x="1075764" y="4193708"/>
            <a:ext cx="6858000" cy="1655762"/>
          </a:xfrm>
        </p:spPr>
        <p:txBody>
          <a:bodyPr>
            <a:normAutofit/>
          </a:bodyPr>
          <a:lstStyle/>
          <a:p>
            <a:r>
              <a:rPr lang="en-US" b="1" dirty="0"/>
              <a:t>Aaron Wolfe Scheffler</a:t>
            </a:r>
          </a:p>
          <a:p>
            <a:r>
              <a:rPr lang="en-US" b="1" dirty="0"/>
              <a:t>Division of Biostatistics</a:t>
            </a:r>
          </a:p>
          <a:p>
            <a:r>
              <a:rPr lang="en-US" b="1" dirty="0"/>
              <a:t>Department of Epidemiology and Biostatistics</a:t>
            </a:r>
          </a:p>
        </p:txBody>
      </p:sp>
    </p:spTree>
    <p:extLst>
      <p:ext uri="{BB962C8B-B14F-4D97-AF65-F5344CB8AC3E}">
        <p14:creationId xmlns:p14="http://schemas.microsoft.com/office/powerpoint/2010/main" val="5172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62246"/>
            <a:ext cx="7886700" cy="1325563"/>
          </a:xfrm>
        </p:spPr>
        <p:txBody>
          <a:bodyPr/>
          <a:lstStyle/>
          <a:p>
            <a:r>
              <a:rPr lang="en-US" dirty="0"/>
              <a:t>k-means clustering</a:t>
            </a:r>
          </a:p>
        </p:txBody>
      </p:sp>
    </p:spTree>
    <p:extLst>
      <p:ext uri="{BB962C8B-B14F-4D97-AF65-F5344CB8AC3E}">
        <p14:creationId xmlns:p14="http://schemas.microsoft.com/office/powerpoint/2010/main" val="1876262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8224" y="-37107"/>
            <a:ext cx="7886700" cy="1325563"/>
          </a:xfrm>
        </p:spPr>
        <p:txBody>
          <a:bodyPr/>
          <a:lstStyle/>
          <a:p>
            <a:r>
              <a:rPr lang="en-US" dirty="0"/>
              <a:t>k-means algorithm (k = 3)</a:t>
            </a:r>
          </a:p>
        </p:txBody>
      </p:sp>
      <p:pic>
        <p:nvPicPr>
          <p:cNvPr id="5" name="Picture 4" descr="Screen Shot 2016-08-21 at 11.22.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78" y="946863"/>
            <a:ext cx="6579704" cy="5781928"/>
          </a:xfrm>
          <a:prstGeom prst="rect">
            <a:avLst/>
          </a:prstGeom>
        </p:spPr>
      </p:pic>
      <p:sp>
        <p:nvSpPr>
          <p:cNvPr id="6" name="TextBox 5"/>
          <p:cNvSpPr txBox="1"/>
          <p:nvPr/>
        </p:nvSpPr>
        <p:spPr>
          <a:xfrm>
            <a:off x="7042288" y="1812647"/>
            <a:ext cx="2946124" cy="923330"/>
          </a:xfrm>
          <a:prstGeom prst="rect">
            <a:avLst/>
          </a:prstGeom>
          <a:noFill/>
        </p:spPr>
        <p:txBody>
          <a:bodyPr wrap="square" rtlCol="0">
            <a:spAutoFit/>
          </a:bodyPr>
          <a:lstStyle/>
          <a:p>
            <a:r>
              <a:rPr lang="en-US" dirty="0"/>
              <a:t>Adapted from ISLR, </a:t>
            </a:r>
          </a:p>
          <a:p>
            <a:r>
              <a:rPr lang="en-US" dirty="0"/>
              <a:t>James et al., 2013</a:t>
            </a:r>
          </a:p>
          <a:p>
            <a:r>
              <a:rPr lang="en-US" dirty="0"/>
              <a:t>p. 389</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6AB9524-94C2-C046-8821-B668A9A454E0}"/>
                  </a:ext>
                </a:extLst>
              </p14:cNvPr>
              <p14:cNvContentPartPr/>
              <p14:nvPr/>
            </p14:nvContentPartPr>
            <p14:xfrm>
              <a:off x="1255743" y="1158652"/>
              <a:ext cx="247320" cy="62640"/>
            </p14:xfrm>
          </p:contentPart>
        </mc:Choice>
        <mc:Fallback xmlns="">
          <p:pic>
            <p:nvPicPr>
              <p:cNvPr id="2" name="Ink 1">
                <a:extLst>
                  <a:ext uri="{FF2B5EF4-FFF2-40B4-BE49-F238E27FC236}">
                    <a16:creationId xmlns:a16="http://schemas.microsoft.com/office/drawing/2014/main" id="{36AB9524-94C2-C046-8821-B668A9A454E0}"/>
                  </a:ext>
                </a:extLst>
              </p:cNvPr>
              <p:cNvPicPr/>
              <p:nvPr/>
            </p:nvPicPr>
            <p:blipFill>
              <a:blip r:embed="rId5"/>
              <a:stretch>
                <a:fillRect/>
              </a:stretch>
            </p:blipFill>
            <p:spPr>
              <a:xfrm>
                <a:off x="1247103" y="1150012"/>
                <a:ext cx="26496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35A9CDD7-AF46-F542-8434-8B417E5616BD}"/>
                  </a:ext>
                </a:extLst>
              </p14:cNvPr>
              <p14:cNvContentPartPr/>
              <p14:nvPr/>
            </p14:nvContentPartPr>
            <p14:xfrm>
              <a:off x="1241343" y="1126612"/>
              <a:ext cx="417600" cy="102600"/>
            </p14:xfrm>
          </p:contentPart>
        </mc:Choice>
        <mc:Fallback xmlns="">
          <p:pic>
            <p:nvPicPr>
              <p:cNvPr id="3" name="Ink 2">
                <a:extLst>
                  <a:ext uri="{FF2B5EF4-FFF2-40B4-BE49-F238E27FC236}">
                    <a16:creationId xmlns:a16="http://schemas.microsoft.com/office/drawing/2014/main" id="{35A9CDD7-AF46-F542-8434-8B417E5616BD}"/>
                  </a:ext>
                </a:extLst>
              </p:cNvPr>
              <p:cNvPicPr/>
              <p:nvPr/>
            </p:nvPicPr>
            <p:blipFill>
              <a:blip r:embed="rId7"/>
              <a:stretch>
                <a:fillRect/>
              </a:stretch>
            </p:blipFill>
            <p:spPr>
              <a:xfrm>
                <a:off x="1205343" y="1090972"/>
                <a:ext cx="4892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4F8A1A8-4F75-9F4A-B53E-3DE03690AA05}"/>
                  </a:ext>
                </a:extLst>
              </p14:cNvPr>
              <p14:cNvContentPartPr/>
              <p14:nvPr/>
            </p14:nvContentPartPr>
            <p14:xfrm>
              <a:off x="3311703" y="1102492"/>
              <a:ext cx="491400" cy="145080"/>
            </p14:xfrm>
          </p:contentPart>
        </mc:Choice>
        <mc:Fallback xmlns="">
          <p:pic>
            <p:nvPicPr>
              <p:cNvPr id="7" name="Ink 6">
                <a:extLst>
                  <a:ext uri="{FF2B5EF4-FFF2-40B4-BE49-F238E27FC236}">
                    <a16:creationId xmlns:a16="http://schemas.microsoft.com/office/drawing/2014/main" id="{C4F8A1A8-4F75-9F4A-B53E-3DE03690AA05}"/>
                  </a:ext>
                </a:extLst>
              </p:cNvPr>
              <p:cNvPicPr/>
              <p:nvPr/>
            </p:nvPicPr>
            <p:blipFill>
              <a:blip r:embed="rId9"/>
              <a:stretch>
                <a:fillRect/>
              </a:stretch>
            </p:blipFill>
            <p:spPr>
              <a:xfrm>
                <a:off x="3275703" y="1066852"/>
                <a:ext cx="5630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C6A5E7B-93F5-C841-A355-EACB8D423BA3}"/>
                  </a:ext>
                </a:extLst>
              </p14:cNvPr>
              <p14:cNvContentPartPr/>
              <p14:nvPr/>
            </p14:nvContentPartPr>
            <p14:xfrm>
              <a:off x="4997943" y="1092052"/>
              <a:ext cx="1320480" cy="174600"/>
            </p14:xfrm>
          </p:contentPart>
        </mc:Choice>
        <mc:Fallback xmlns="">
          <p:pic>
            <p:nvPicPr>
              <p:cNvPr id="10" name="Ink 9">
                <a:extLst>
                  <a:ext uri="{FF2B5EF4-FFF2-40B4-BE49-F238E27FC236}">
                    <a16:creationId xmlns:a16="http://schemas.microsoft.com/office/drawing/2014/main" id="{9C6A5E7B-93F5-C841-A355-EACB8D423BA3}"/>
                  </a:ext>
                </a:extLst>
              </p:cNvPr>
              <p:cNvPicPr/>
              <p:nvPr/>
            </p:nvPicPr>
            <p:blipFill>
              <a:blip r:embed="rId11"/>
              <a:stretch>
                <a:fillRect/>
              </a:stretch>
            </p:blipFill>
            <p:spPr>
              <a:xfrm>
                <a:off x="4961943" y="1056052"/>
                <a:ext cx="13921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BD25D6A0-0529-7B44-8B3C-A4872F889D22}"/>
                  </a:ext>
                </a:extLst>
              </p14:cNvPr>
              <p14:cNvContentPartPr/>
              <p14:nvPr/>
            </p14:nvContentPartPr>
            <p14:xfrm>
              <a:off x="809703" y="3955132"/>
              <a:ext cx="1666800" cy="140040"/>
            </p14:xfrm>
          </p:contentPart>
        </mc:Choice>
        <mc:Fallback xmlns="">
          <p:pic>
            <p:nvPicPr>
              <p:cNvPr id="14" name="Ink 13">
                <a:extLst>
                  <a:ext uri="{FF2B5EF4-FFF2-40B4-BE49-F238E27FC236}">
                    <a16:creationId xmlns:a16="http://schemas.microsoft.com/office/drawing/2014/main" id="{BD25D6A0-0529-7B44-8B3C-A4872F889D22}"/>
                  </a:ext>
                </a:extLst>
              </p:cNvPr>
              <p:cNvPicPr/>
              <p:nvPr/>
            </p:nvPicPr>
            <p:blipFill>
              <a:blip r:embed="rId13"/>
              <a:stretch>
                <a:fillRect/>
              </a:stretch>
            </p:blipFill>
            <p:spPr>
              <a:xfrm>
                <a:off x="773703" y="3919132"/>
                <a:ext cx="1738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6B938542-D938-E340-857A-3B515FA970B5}"/>
                  </a:ext>
                </a:extLst>
              </p14:cNvPr>
              <p14:cNvContentPartPr/>
              <p14:nvPr/>
            </p14:nvContentPartPr>
            <p14:xfrm>
              <a:off x="2819943" y="3906532"/>
              <a:ext cx="3277800" cy="198720"/>
            </p14:xfrm>
          </p:contentPart>
        </mc:Choice>
        <mc:Fallback xmlns="">
          <p:pic>
            <p:nvPicPr>
              <p:cNvPr id="15" name="Ink 14">
                <a:extLst>
                  <a:ext uri="{FF2B5EF4-FFF2-40B4-BE49-F238E27FC236}">
                    <a16:creationId xmlns:a16="http://schemas.microsoft.com/office/drawing/2014/main" id="{6B938542-D938-E340-857A-3B515FA970B5}"/>
                  </a:ext>
                </a:extLst>
              </p:cNvPr>
              <p:cNvPicPr/>
              <p:nvPr/>
            </p:nvPicPr>
            <p:blipFill>
              <a:blip r:embed="rId15"/>
              <a:stretch>
                <a:fillRect/>
              </a:stretch>
            </p:blipFill>
            <p:spPr>
              <a:xfrm>
                <a:off x="2784303" y="3870532"/>
                <a:ext cx="3349440" cy="270360"/>
              </a:xfrm>
              <a:prstGeom prst="rect">
                <a:avLst/>
              </a:prstGeom>
            </p:spPr>
          </p:pic>
        </mc:Fallback>
      </mc:AlternateContent>
      <p:sp>
        <p:nvSpPr>
          <p:cNvPr id="16" name="TextBox 15">
            <a:extLst>
              <a:ext uri="{FF2B5EF4-FFF2-40B4-BE49-F238E27FC236}">
                <a16:creationId xmlns:a16="http://schemas.microsoft.com/office/drawing/2014/main" id="{5BDF5CCC-8855-214A-ACEA-C54EA146DF2B}"/>
              </a:ext>
            </a:extLst>
          </p:cNvPr>
          <p:cNvSpPr txBox="1"/>
          <p:nvPr/>
        </p:nvSpPr>
        <p:spPr>
          <a:xfrm>
            <a:off x="1086834" y="973986"/>
            <a:ext cx="936254" cy="369332"/>
          </a:xfrm>
          <a:prstGeom prst="rect">
            <a:avLst/>
          </a:prstGeom>
          <a:noFill/>
        </p:spPr>
        <p:txBody>
          <a:bodyPr wrap="square" rtlCol="0">
            <a:spAutoFit/>
          </a:bodyPr>
          <a:lstStyle/>
          <a:p>
            <a:r>
              <a:rPr lang="en-US" dirty="0"/>
              <a:t>Data</a:t>
            </a:r>
          </a:p>
        </p:txBody>
      </p:sp>
      <p:sp>
        <p:nvSpPr>
          <p:cNvPr id="17" name="TextBox 16">
            <a:extLst>
              <a:ext uri="{FF2B5EF4-FFF2-40B4-BE49-F238E27FC236}">
                <a16:creationId xmlns:a16="http://schemas.microsoft.com/office/drawing/2014/main" id="{E74E1379-3DB2-6542-BA8F-820785797185}"/>
              </a:ext>
            </a:extLst>
          </p:cNvPr>
          <p:cNvSpPr txBox="1"/>
          <p:nvPr/>
        </p:nvSpPr>
        <p:spPr>
          <a:xfrm>
            <a:off x="3209804" y="966692"/>
            <a:ext cx="936254" cy="369332"/>
          </a:xfrm>
          <a:prstGeom prst="rect">
            <a:avLst/>
          </a:prstGeom>
          <a:noFill/>
        </p:spPr>
        <p:txBody>
          <a:bodyPr wrap="square" rtlCol="0">
            <a:spAutoFit/>
          </a:bodyPr>
          <a:lstStyle/>
          <a:p>
            <a:r>
              <a:rPr lang="en-US" dirty="0"/>
              <a:t>Step 1a.</a:t>
            </a:r>
          </a:p>
        </p:txBody>
      </p:sp>
      <p:sp>
        <p:nvSpPr>
          <p:cNvPr id="18" name="TextBox 17">
            <a:extLst>
              <a:ext uri="{FF2B5EF4-FFF2-40B4-BE49-F238E27FC236}">
                <a16:creationId xmlns:a16="http://schemas.microsoft.com/office/drawing/2014/main" id="{4B89FB70-93F9-4B40-B3A6-CE5301D40149}"/>
              </a:ext>
            </a:extLst>
          </p:cNvPr>
          <p:cNvSpPr txBox="1"/>
          <p:nvPr/>
        </p:nvSpPr>
        <p:spPr>
          <a:xfrm>
            <a:off x="5161489" y="966692"/>
            <a:ext cx="1156934" cy="369332"/>
          </a:xfrm>
          <a:prstGeom prst="rect">
            <a:avLst/>
          </a:prstGeom>
          <a:noFill/>
        </p:spPr>
        <p:txBody>
          <a:bodyPr wrap="square" rtlCol="0">
            <a:spAutoFit/>
          </a:bodyPr>
          <a:lstStyle/>
          <a:p>
            <a:r>
              <a:rPr lang="en-US" dirty="0"/>
              <a:t>Step 1b.</a:t>
            </a:r>
          </a:p>
        </p:txBody>
      </p:sp>
      <p:sp>
        <p:nvSpPr>
          <p:cNvPr id="19" name="TextBox 18">
            <a:extLst>
              <a:ext uri="{FF2B5EF4-FFF2-40B4-BE49-F238E27FC236}">
                <a16:creationId xmlns:a16="http://schemas.microsoft.com/office/drawing/2014/main" id="{CD3A2B8B-68A6-4A4E-A9E1-52D92269EAB9}"/>
              </a:ext>
            </a:extLst>
          </p:cNvPr>
          <p:cNvSpPr txBox="1"/>
          <p:nvPr/>
        </p:nvSpPr>
        <p:spPr>
          <a:xfrm>
            <a:off x="1063201" y="3821226"/>
            <a:ext cx="1156934" cy="369332"/>
          </a:xfrm>
          <a:prstGeom prst="rect">
            <a:avLst/>
          </a:prstGeom>
          <a:noFill/>
        </p:spPr>
        <p:txBody>
          <a:bodyPr wrap="square" rtlCol="0">
            <a:spAutoFit/>
          </a:bodyPr>
          <a:lstStyle/>
          <a:p>
            <a:r>
              <a:rPr lang="en-US" dirty="0"/>
              <a:t>Step 2a.</a:t>
            </a:r>
          </a:p>
        </p:txBody>
      </p:sp>
      <p:sp>
        <p:nvSpPr>
          <p:cNvPr id="20" name="TextBox 19">
            <a:extLst>
              <a:ext uri="{FF2B5EF4-FFF2-40B4-BE49-F238E27FC236}">
                <a16:creationId xmlns:a16="http://schemas.microsoft.com/office/drawing/2014/main" id="{B67AC6F5-E789-4A4A-B568-FDC643F1B003}"/>
              </a:ext>
            </a:extLst>
          </p:cNvPr>
          <p:cNvSpPr txBox="1"/>
          <p:nvPr/>
        </p:nvSpPr>
        <p:spPr>
          <a:xfrm>
            <a:off x="3099464" y="3821226"/>
            <a:ext cx="1156934" cy="369332"/>
          </a:xfrm>
          <a:prstGeom prst="rect">
            <a:avLst/>
          </a:prstGeom>
          <a:noFill/>
        </p:spPr>
        <p:txBody>
          <a:bodyPr wrap="square" rtlCol="0">
            <a:spAutoFit/>
          </a:bodyPr>
          <a:lstStyle/>
          <a:p>
            <a:r>
              <a:rPr lang="en-US" dirty="0"/>
              <a:t>Step 2b.</a:t>
            </a:r>
          </a:p>
        </p:txBody>
      </p:sp>
      <p:sp>
        <p:nvSpPr>
          <p:cNvPr id="21" name="TextBox 20">
            <a:extLst>
              <a:ext uri="{FF2B5EF4-FFF2-40B4-BE49-F238E27FC236}">
                <a16:creationId xmlns:a16="http://schemas.microsoft.com/office/drawing/2014/main" id="{19213F7F-42FD-884E-8228-D95A20612B1A}"/>
              </a:ext>
            </a:extLst>
          </p:cNvPr>
          <p:cNvSpPr txBox="1"/>
          <p:nvPr/>
        </p:nvSpPr>
        <p:spPr>
          <a:xfrm>
            <a:off x="4997943" y="3814712"/>
            <a:ext cx="1530617" cy="369332"/>
          </a:xfrm>
          <a:prstGeom prst="rect">
            <a:avLst/>
          </a:prstGeom>
          <a:noFill/>
        </p:spPr>
        <p:txBody>
          <a:bodyPr wrap="square" rtlCol="0">
            <a:spAutoFit/>
          </a:bodyPr>
          <a:lstStyle/>
          <a:p>
            <a:r>
              <a:rPr lang="en-US" dirty="0"/>
              <a:t>Final clusters!</a:t>
            </a:r>
          </a:p>
        </p:txBody>
      </p:sp>
      <p:sp>
        <p:nvSpPr>
          <p:cNvPr id="26" name="TextBox 25">
            <a:extLst>
              <a:ext uri="{FF2B5EF4-FFF2-40B4-BE49-F238E27FC236}">
                <a16:creationId xmlns:a16="http://schemas.microsoft.com/office/drawing/2014/main" id="{BAD97DC2-9DB3-A94F-A797-8261BE6FA0A3}"/>
              </a:ext>
            </a:extLst>
          </p:cNvPr>
          <p:cNvSpPr txBox="1"/>
          <p:nvPr/>
        </p:nvSpPr>
        <p:spPr>
          <a:xfrm>
            <a:off x="4425337" y="3773243"/>
            <a:ext cx="1530617"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32987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6E94-EBFF-AC45-A8F9-1C2FF323A138}"/>
              </a:ext>
            </a:extLst>
          </p:cNvPr>
          <p:cNvSpPr>
            <a:spLocks noGrp="1"/>
          </p:cNvSpPr>
          <p:nvPr>
            <p:ph type="title"/>
          </p:nvPr>
        </p:nvSpPr>
        <p:spPr/>
        <p:txBody>
          <a:bodyPr/>
          <a:lstStyle/>
          <a:p>
            <a:r>
              <a:rPr lang="en-US" dirty="0"/>
              <a:t>Silhouette Measure</a:t>
            </a:r>
          </a:p>
        </p:txBody>
      </p:sp>
      <p:sp>
        <p:nvSpPr>
          <p:cNvPr id="6" name="Content Placeholder 5">
            <a:extLst>
              <a:ext uri="{FF2B5EF4-FFF2-40B4-BE49-F238E27FC236}">
                <a16:creationId xmlns:a16="http://schemas.microsoft.com/office/drawing/2014/main" id="{C82532D4-4FBB-C24F-852D-52CD20C50AF1}"/>
              </a:ext>
            </a:extLst>
          </p:cNvPr>
          <p:cNvSpPr>
            <a:spLocks noGrp="1"/>
          </p:cNvSpPr>
          <p:nvPr>
            <p:ph sz="half" idx="1"/>
          </p:nvPr>
        </p:nvSpPr>
        <p:spPr>
          <a:xfrm>
            <a:off x="268045" y="1690690"/>
            <a:ext cx="4044501" cy="4802184"/>
          </a:xfrm>
        </p:spPr>
        <p:txBody>
          <a:bodyPr>
            <a:normAutofit/>
          </a:bodyPr>
          <a:lstStyle/>
          <a:p>
            <a:r>
              <a:rPr lang="en-US" dirty="0"/>
              <a:t>Measures the degree of similarity (</a:t>
            </a:r>
            <a:r>
              <a:rPr lang="en-US" b="1" dirty="0"/>
              <a:t>cohesion</a:t>
            </a:r>
            <a:r>
              <a:rPr lang="en-US" dirty="0"/>
              <a:t>) of observations within a cluster </a:t>
            </a:r>
            <a:r>
              <a:rPr lang="en-US" b="1" dirty="0"/>
              <a:t>compared to </a:t>
            </a:r>
            <a:r>
              <a:rPr lang="en-US" dirty="0"/>
              <a:t>other clusters (</a:t>
            </a:r>
            <a:r>
              <a:rPr lang="en-US" b="1" dirty="0"/>
              <a:t>separation</a:t>
            </a:r>
            <a:r>
              <a:rPr lang="en-US" dirty="0"/>
              <a:t>)</a:t>
            </a:r>
          </a:p>
          <a:p>
            <a:r>
              <a:rPr lang="en-US" dirty="0"/>
              <a:t>[-1 (bad), 1 (good)]</a:t>
            </a:r>
          </a:p>
          <a:p>
            <a:r>
              <a:rPr lang="en-US" dirty="0"/>
              <a:t>An evaluation metric for cluster assignment</a:t>
            </a:r>
          </a:p>
          <a:p>
            <a:r>
              <a:rPr lang="en-US" i="1" dirty="0"/>
              <a:t>Goal</a:t>
            </a:r>
            <a:r>
              <a:rPr lang="en-US" dirty="0"/>
              <a:t>: high average silhouette via clustering</a:t>
            </a:r>
          </a:p>
        </p:txBody>
      </p:sp>
      <p:pic>
        <p:nvPicPr>
          <p:cNvPr id="5" name="Picture 4" descr="A screenshot of a cell phone&#10;&#10;Description automatically generated">
            <a:extLst>
              <a:ext uri="{FF2B5EF4-FFF2-40B4-BE49-F238E27FC236}">
                <a16:creationId xmlns:a16="http://schemas.microsoft.com/office/drawing/2014/main" id="{9D14C9BE-52A2-F844-B188-E779687BFF5D}"/>
              </a:ext>
            </a:extLst>
          </p:cNvPr>
          <p:cNvPicPr>
            <a:picLocks noChangeAspect="1"/>
          </p:cNvPicPr>
          <p:nvPr/>
        </p:nvPicPr>
        <p:blipFill>
          <a:blip r:embed="rId3"/>
          <a:stretch>
            <a:fillRect/>
          </a:stretch>
        </p:blipFill>
        <p:spPr>
          <a:xfrm>
            <a:off x="4312547" y="1995616"/>
            <a:ext cx="4831453" cy="4011354"/>
          </a:xfrm>
          <a:prstGeom prst="rect">
            <a:avLst/>
          </a:prstGeom>
        </p:spPr>
      </p:pic>
      <p:sp>
        <p:nvSpPr>
          <p:cNvPr id="8" name="TextBox 7">
            <a:extLst>
              <a:ext uri="{FF2B5EF4-FFF2-40B4-BE49-F238E27FC236}">
                <a16:creationId xmlns:a16="http://schemas.microsoft.com/office/drawing/2014/main" id="{DA625CBC-E2F6-744A-81A4-A2C0302FD728}"/>
              </a:ext>
            </a:extLst>
          </p:cNvPr>
          <p:cNvSpPr txBox="1"/>
          <p:nvPr/>
        </p:nvSpPr>
        <p:spPr>
          <a:xfrm>
            <a:off x="5143502" y="5988731"/>
            <a:ext cx="3371848" cy="646331"/>
          </a:xfrm>
          <a:prstGeom prst="rect">
            <a:avLst/>
          </a:prstGeom>
          <a:noFill/>
        </p:spPr>
        <p:txBody>
          <a:bodyPr wrap="square" rtlCol="0">
            <a:spAutoFit/>
          </a:bodyPr>
          <a:lstStyle/>
          <a:p>
            <a:r>
              <a:rPr lang="en-US" dirty="0"/>
              <a:t>Example silhouette measures for three clusters of individuals.</a:t>
            </a:r>
          </a:p>
        </p:txBody>
      </p:sp>
    </p:spTree>
    <p:extLst>
      <p:ext uri="{BB962C8B-B14F-4D97-AF65-F5344CB8AC3E}">
        <p14:creationId xmlns:p14="http://schemas.microsoft.com/office/powerpoint/2010/main" val="183563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E1B0-A29D-E24A-8E29-288F356E0561}"/>
              </a:ext>
            </a:extLst>
          </p:cNvPr>
          <p:cNvSpPr>
            <a:spLocks noGrp="1"/>
          </p:cNvSpPr>
          <p:nvPr>
            <p:ph type="title"/>
          </p:nvPr>
        </p:nvSpPr>
        <p:spPr/>
        <p:txBody>
          <a:bodyPr/>
          <a:lstStyle/>
          <a:p>
            <a:r>
              <a:rPr lang="en-US" dirty="0"/>
              <a:t>Orange demo - K means</a:t>
            </a:r>
          </a:p>
        </p:txBody>
      </p:sp>
      <p:sp>
        <p:nvSpPr>
          <p:cNvPr id="3" name="Content Placeholder 2">
            <a:extLst>
              <a:ext uri="{FF2B5EF4-FFF2-40B4-BE49-F238E27FC236}">
                <a16:creationId xmlns:a16="http://schemas.microsoft.com/office/drawing/2014/main" id="{93612AFC-CBFA-8B48-993B-9509337ADA0C}"/>
              </a:ext>
            </a:extLst>
          </p:cNvPr>
          <p:cNvSpPr>
            <a:spLocks noGrp="1"/>
          </p:cNvSpPr>
          <p:nvPr>
            <p:ph sz="half" idx="1"/>
          </p:nvPr>
        </p:nvSpPr>
        <p:spPr/>
        <p:txBody>
          <a:bodyPr/>
          <a:lstStyle/>
          <a:p>
            <a:pPr marL="0" indent="0">
              <a:buNone/>
            </a:pPr>
            <a:endParaRPr lang="en-US" dirty="0"/>
          </a:p>
        </p:txBody>
      </p:sp>
      <p:sp>
        <p:nvSpPr>
          <p:cNvPr id="4" name="Content Placeholder 3">
            <a:extLst>
              <a:ext uri="{FF2B5EF4-FFF2-40B4-BE49-F238E27FC236}">
                <a16:creationId xmlns:a16="http://schemas.microsoft.com/office/drawing/2014/main" id="{D507CC44-9E49-A441-929B-38FD7A05F52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51836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Clustering vs. classification</a:t>
            </a:r>
          </a:p>
        </p:txBody>
      </p:sp>
      <p:sp>
        <p:nvSpPr>
          <p:cNvPr id="3" name="Content Placeholder 2"/>
          <p:cNvSpPr>
            <a:spLocks noGrp="1"/>
          </p:cNvSpPr>
          <p:nvPr>
            <p:ph idx="1"/>
          </p:nvPr>
        </p:nvSpPr>
        <p:spPr>
          <a:xfrm>
            <a:off x="628650" y="1864491"/>
            <a:ext cx="7886700" cy="4582962"/>
          </a:xfrm>
        </p:spPr>
        <p:txBody>
          <a:bodyPr>
            <a:normAutofit/>
          </a:bodyPr>
          <a:lstStyle/>
          <a:p>
            <a:r>
              <a:rPr lang="en-US" dirty="0"/>
              <a:t>Cluster analysis is NOT classification!</a:t>
            </a:r>
          </a:p>
          <a:p>
            <a:r>
              <a:rPr lang="en-US" dirty="0"/>
              <a:t>Cluster analyses hypothesizes there is some latent characteristic which generates these clusters, something we might need to construct a label for after our cluster analysis (e.g. Netflix movie genres)</a:t>
            </a:r>
          </a:p>
          <a:p>
            <a:r>
              <a:rPr lang="en-US" dirty="0"/>
              <a:t>So we do not wish to predict a label but rather potentially reveal a label or grouping and interpret</a:t>
            </a:r>
          </a:p>
        </p:txBody>
      </p:sp>
    </p:spTree>
    <p:extLst>
      <p:ext uri="{BB962C8B-B14F-4D97-AF65-F5344CB8AC3E}">
        <p14:creationId xmlns:p14="http://schemas.microsoft.com/office/powerpoint/2010/main" val="380051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F569-4965-ED41-818F-E5B0F00662EB}"/>
              </a:ext>
            </a:extLst>
          </p:cNvPr>
          <p:cNvSpPr>
            <a:spLocks noGrp="1"/>
          </p:cNvSpPr>
          <p:nvPr>
            <p:ph type="title"/>
          </p:nvPr>
        </p:nvSpPr>
        <p:spPr/>
        <p:txBody>
          <a:bodyPr/>
          <a:lstStyle/>
          <a:p>
            <a:r>
              <a:rPr lang="en-US" dirty="0"/>
              <a:t>Other clustering algorithms</a:t>
            </a:r>
          </a:p>
        </p:txBody>
      </p:sp>
      <p:sp>
        <p:nvSpPr>
          <p:cNvPr id="3" name="Text Placeholder 2">
            <a:extLst>
              <a:ext uri="{FF2B5EF4-FFF2-40B4-BE49-F238E27FC236}">
                <a16:creationId xmlns:a16="http://schemas.microsoft.com/office/drawing/2014/main" id="{F71DF348-3634-EB4C-8E9B-483E718084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5845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2997" y="840456"/>
            <a:ext cx="9569994" cy="1497836"/>
          </a:xfrm>
        </p:spPr>
        <p:txBody>
          <a:bodyPr>
            <a:normAutofit/>
          </a:bodyPr>
          <a:lstStyle/>
          <a:p>
            <a:pPr marL="914400" lvl="1" indent="-457200">
              <a:buAutoNum type="arabicPeriod"/>
            </a:pPr>
            <a:r>
              <a:rPr lang="en-US" dirty="0"/>
              <a:t>Joins (</a:t>
            </a:r>
            <a:r>
              <a:rPr lang="en-US" b="1" dirty="0"/>
              <a:t>agglomerative</a:t>
            </a:r>
            <a:r>
              <a:rPr lang="en-US" dirty="0"/>
              <a:t>)  or divides (</a:t>
            </a:r>
            <a:r>
              <a:rPr lang="en-US" b="1" dirty="0"/>
              <a:t>divisive</a:t>
            </a:r>
            <a:r>
              <a:rPr lang="en-US" dirty="0"/>
              <a:t>) observations </a:t>
            </a:r>
          </a:p>
          <a:p>
            <a:pPr marL="914400" lvl="1" indent="-457200">
              <a:buAutoNum type="arabicPeriod"/>
            </a:pPr>
            <a:r>
              <a:rPr lang="en-US" dirty="0"/>
              <a:t>Hierarchically joins/divides similar/dissimilar subclusters together based on distance</a:t>
            </a:r>
          </a:p>
        </p:txBody>
      </p:sp>
      <p:sp>
        <p:nvSpPr>
          <p:cNvPr id="6" name="Title 1"/>
          <p:cNvSpPr txBox="1">
            <a:spLocks/>
          </p:cNvSpPr>
          <p:nvPr/>
        </p:nvSpPr>
        <p:spPr>
          <a:xfrm>
            <a:off x="693964" y="3943063"/>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endParaRPr lang="en-US" dirty="0"/>
          </a:p>
        </p:txBody>
      </p:sp>
      <p:sp>
        <p:nvSpPr>
          <p:cNvPr id="9" name="Title 1"/>
          <p:cNvSpPr txBox="1">
            <a:spLocks/>
          </p:cNvSpPr>
          <p:nvPr/>
        </p:nvSpPr>
        <p:spPr>
          <a:xfrm>
            <a:off x="141514" y="-151983"/>
            <a:ext cx="8991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r>
              <a:rPr lang="en-US" dirty="0"/>
              <a:t>Hierarchical clustering method</a:t>
            </a:r>
          </a:p>
        </p:txBody>
      </p:sp>
      <p:pic>
        <p:nvPicPr>
          <p:cNvPr id="15" name="Picture 14">
            <a:extLst>
              <a:ext uri="{FF2B5EF4-FFF2-40B4-BE49-F238E27FC236}">
                <a16:creationId xmlns:a16="http://schemas.microsoft.com/office/drawing/2014/main" id="{26D7DA39-568A-6749-B881-76FDBE1A29DB}"/>
              </a:ext>
            </a:extLst>
          </p:cNvPr>
          <p:cNvPicPr>
            <a:picLocks noChangeAspect="1"/>
          </p:cNvPicPr>
          <p:nvPr/>
        </p:nvPicPr>
        <p:blipFill>
          <a:blip r:embed="rId3"/>
          <a:stretch>
            <a:fillRect/>
          </a:stretch>
        </p:blipFill>
        <p:spPr>
          <a:xfrm>
            <a:off x="563336" y="2598518"/>
            <a:ext cx="8100140" cy="3897691"/>
          </a:xfrm>
          <a:prstGeom prst="rect">
            <a:avLst/>
          </a:prstGeom>
        </p:spPr>
      </p:pic>
    </p:spTree>
    <p:extLst>
      <p:ext uri="{BB962C8B-B14F-4D97-AF65-F5344CB8AC3E}">
        <p14:creationId xmlns:p14="http://schemas.microsoft.com/office/powerpoint/2010/main" val="3911523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E1B0-A29D-E24A-8E29-288F356E0561}"/>
              </a:ext>
            </a:extLst>
          </p:cNvPr>
          <p:cNvSpPr>
            <a:spLocks noGrp="1"/>
          </p:cNvSpPr>
          <p:nvPr>
            <p:ph type="title"/>
          </p:nvPr>
        </p:nvSpPr>
        <p:spPr/>
        <p:txBody>
          <a:bodyPr/>
          <a:lstStyle/>
          <a:p>
            <a:r>
              <a:rPr lang="en-US" dirty="0"/>
              <a:t>Orange demo – Hierarchical clustering</a:t>
            </a:r>
          </a:p>
        </p:txBody>
      </p:sp>
      <p:sp>
        <p:nvSpPr>
          <p:cNvPr id="3" name="Content Placeholder 2">
            <a:extLst>
              <a:ext uri="{FF2B5EF4-FFF2-40B4-BE49-F238E27FC236}">
                <a16:creationId xmlns:a16="http://schemas.microsoft.com/office/drawing/2014/main" id="{93612AFC-CBFA-8B48-993B-9509337ADA0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507CC44-9E49-A441-929B-38FD7A05F52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51976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C1F9-3CB9-624C-A9C2-84D83E1B05EA}"/>
              </a:ext>
            </a:extLst>
          </p:cNvPr>
          <p:cNvSpPr>
            <a:spLocks noGrp="1"/>
          </p:cNvSpPr>
          <p:nvPr>
            <p:ph type="title"/>
          </p:nvPr>
        </p:nvSpPr>
        <p:spPr>
          <a:xfrm>
            <a:off x="314325" y="0"/>
            <a:ext cx="8515350" cy="1538289"/>
          </a:xfrm>
        </p:spPr>
        <p:txBody>
          <a:bodyPr>
            <a:normAutofit/>
          </a:bodyPr>
          <a:lstStyle/>
          <a:p>
            <a:r>
              <a:rPr lang="en-US" dirty="0"/>
              <a:t>Iris example – agglomerative hierarchical clustering</a:t>
            </a:r>
          </a:p>
        </p:txBody>
      </p:sp>
      <p:pic>
        <p:nvPicPr>
          <p:cNvPr id="4" name="Picture 3" descr="A screenshot of a social media post&#10;&#10;Description automatically generated">
            <a:extLst>
              <a:ext uri="{FF2B5EF4-FFF2-40B4-BE49-F238E27FC236}">
                <a16:creationId xmlns:a16="http://schemas.microsoft.com/office/drawing/2014/main" id="{01D2D958-1D13-AA45-B32F-D144D9CDE307}"/>
              </a:ext>
            </a:extLst>
          </p:cNvPr>
          <p:cNvPicPr>
            <a:picLocks noChangeAspect="1"/>
          </p:cNvPicPr>
          <p:nvPr/>
        </p:nvPicPr>
        <p:blipFill>
          <a:blip r:embed="rId3"/>
          <a:stretch>
            <a:fillRect/>
          </a:stretch>
        </p:blipFill>
        <p:spPr>
          <a:xfrm>
            <a:off x="1319893" y="1384731"/>
            <a:ext cx="6504213" cy="5473269"/>
          </a:xfrm>
          <a:prstGeom prst="rect">
            <a:avLst/>
          </a:prstGeom>
        </p:spPr>
      </p:pic>
    </p:spTree>
    <p:extLst>
      <p:ext uri="{BB962C8B-B14F-4D97-AF65-F5344CB8AC3E}">
        <p14:creationId xmlns:p14="http://schemas.microsoft.com/office/powerpoint/2010/main" val="41060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18B53-109E-4F42-BD9D-52C560154F5F}"/>
              </a:ext>
            </a:extLst>
          </p:cNvPr>
          <p:cNvPicPr>
            <a:picLocks noChangeAspect="1"/>
          </p:cNvPicPr>
          <p:nvPr/>
        </p:nvPicPr>
        <p:blipFill>
          <a:blip r:embed="rId3"/>
          <a:stretch>
            <a:fillRect/>
          </a:stretch>
        </p:blipFill>
        <p:spPr>
          <a:xfrm>
            <a:off x="225034" y="982980"/>
            <a:ext cx="8693932" cy="4892040"/>
          </a:xfrm>
          <a:prstGeom prst="rect">
            <a:avLst/>
          </a:prstGeom>
        </p:spPr>
      </p:pic>
    </p:spTree>
    <p:extLst>
      <p:ext uri="{BB962C8B-B14F-4D97-AF65-F5344CB8AC3E}">
        <p14:creationId xmlns:p14="http://schemas.microsoft.com/office/powerpoint/2010/main" val="2625486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98E6-7CBB-C147-8752-B614F9B3BCB3}"/>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5CDC078-833D-CA4B-9B84-52C763CD080C}"/>
              </a:ext>
            </a:extLst>
          </p:cNvPr>
          <p:cNvSpPr>
            <a:spLocks noGrp="1"/>
          </p:cNvSpPr>
          <p:nvPr>
            <p:ph idx="1"/>
          </p:nvPr>
        </p:nvSpPr>
        <p:spPr/>
        <p:txBody>
          <a:bodyPr/>
          <a:lstStyle/>
          <a:p>
            <a:r>
              <a:rPr lang="en-US" dirty="0"/>
              <a:t>Extra office hours today following class</a:t>
            </a:r>
          </a:p>
        </p:txBody>
      </p:sp>
    </p:spTree>
    <p:extLst>
      <p:ext uri="{BB962C8B-B14F-4D97-AF65-F5344CB8AC3E}">
        <p14:creationId xmlns:p14="http://schemas.microsoft.com/office/powerpoint/2010/main" val="869506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97" y="2503209"/>
            <a:ext cx="7886700" cy="1325563"/>
          </a:xfrm>
        </p:spPr>
        <p:txBody>
          <a:bodyPr/>
          <a:lstStyle/>
          <a:p>
            <a:r>
              <a:rPr lang="en-US"/>
              <a:t>Data Reduction Methods</a:t>
            </a:r>
          </a:p>
        </p:txBody>
      </p:sp>
    </p:spTree>
    <p:extLst>
      <p:ext uri="{BB962C8B-B14F-4D97-AF65-F5344CB8AC3E}">
        <p14:creationId xmlns:p14="http://schemas.microsoft.com/office/powerpoint/2010/main" val="1444536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6674"/>
            <a:ext cx="7886700" cy="1325563"/>
          </a:xfrm>
        </p:spPr>
        <p:txBody>
          <a:bodyPr/>
          <a:lstStyle/>
          <a:p>
            <a:r>
              <a:rPr lang="en-US"/>
              <a:t>Shadow Analogy</a:t>
            </a:r>
            <a:endParaRPr lang="en-US" dirty="0"/>
          </a:p>
        </p:txBody>
      </p:sp>
      <p:pic>
        <p:nvPicPr>
          <p:cNvPr id="3" name="Picture 2">
            <a:extLst>
              <a:ext uri="{FF2B5EF4-FFF2-40B4-BE49-F238E27FC236}">
                <a16:creationId xmlns:a16="http://schemas.microsoft.com/office/drawing/2014/main" id="{5190755B-4697-5340-B05F-014D6DB84713}"/>
              </a:ext>
            </a:extLst>
          </p:cNvPr>
          <p:cNvPicPr>
            <a:picLocks noChangeAspect="1"/>
          </p:cNvPicPr>
          <p:nvPr/>
        </p:nvPicPr>
        <p:blipFill>
          <a:blip r:embed="rId3"/>
          <a:stretch>
            <a:fillRect/>
          </a:stretch>
        </p:blipFill>
        <p:spPr>
          <a:xfrm>
            <a:off x="904457" y="1355271"/>
            <a:ext cx="7094153" cy="4740184"/>
          </a:xfrm>
          <a:prstGeom prst="rect">
            <a:avLst/>
          </a:prstGeom>
        </p:spPr>
      </p:pic>
    </p:spTree>
    <p:extLst>
      <p:ext uri="{BB962C8B-B14F-4D97-AF65-F5344CB8AC3E}">
        <p14:creationId xmlns:p14="http://schemas.microsoft.com/office/powerpoint/2010/main" val="1531623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91A9A-1A13-6C42-860F-3DA1AFC8FEE7}"/>
              </a:ext>
            </a:extLst>
          </p:cNvPr>
          <p:cNvSpPr>
            <a:spLocks noGrp="1"/>
          </p:cNvSpPr>
          <p:nvPr>
            <p:ph type="title"/>
          </p:nvPr>
        </p:nvSpPr>
        <p:spPr>
          <a:xfrm>
            <a:off x="628650" y="6290"/>
            <a:ext cx="7886700" cy="1325563"/>
          </a:xfrm>
        </p:spPr>
        <p:txBody>
          <a:bodyPr/>
          <a:lstStyle/>
          <a:p>
            <a:r>
              <a:rPr lang="en-US" dirty="0"/>
              <a:t>Why data reduction?</a:t>
            </a:r>
          </a:p>
        </p:txBody>
      </p:sp>
      <p:sp>
        <p:nvSpPr>
          <p:cNvPr id="3" name="Content Placeholder 2">
            <a:extLst>
              <a:ext uri="{FF2B5EF4-FFF2-40B4-BE49-F238E27FC236}">
                <a16:creationId xmlns:a16="http://schemas.microsoft.com/office/drawing/2014/main" id="{DED0D905-E695-1E46-938A-785D54C6EB7F}"/>
              </a:ext>
            </a:extLst>
          </p:cNvPr>
          <p:cNvSpPr>
            <a:spLocks noGrp="1"/>
          </p:cNvSpPr>
          <p:nvPr>
            <p:ph idx="1"/>
          </p:nvPr>
        </p:nvSpPr>
        <p:spPr>
          <a:xfrm>
            <a:off x="628650" y="1825624"/>
            <a:ext cx="7886700" cy="5032375"/>
          </a:xfrm>
        </p:spPr>
        <p:txBody>
          <a:bodyPr>
            <a:normAutofit/>
          </a:bodyPr>
          <a:lstStyle/>
          <a:p>
            <a:r>
              <a:rPr lang="en-US" dirty="0"/>
              <a:t>Interpretation:</a:t>
            </a:r>
          </a:p>
          <a:p>
            <a:pPr lvl="1"/>
            <a:r>
              <a:rPr lang="en-US" dirty="0"/>
              <a:t>Wish to </a:t>
            </a:r>
            <a:r>
              <a:rPr lang="en-US" b="1" dirty="0"/>
              <a:t>visualize</a:t>
            </a:r>
            <a:r>
              <a:rPr lang="en-US" dirty="0"/>
              <a:t> high dimensional data in a 2D/3D space</a:t>
            </a:r>
          </a:p>
          <a:p>
            <a:r>
              <a:rPr lang="en-US" dirty="0"/>
              <a:t>Memory/storage:</a:t>
            </a:r>
          </a:p>
          <a:p>
            <a:pPr lvl="1"/>
            <a:r>
              <a:rPr lang="en-US" dirty="0"/>
              <a:t>Cannot store raw data, need to reduce to store/analyze</a:t>
            </a:r>
          </a:p>
          <a:p>
            <a:pPr lvl="1"/>
            <a:r>
              <a:rPr lang="en-US" dirty="0"/>
              <a:t>E.g. summarize step counts by minute rather than second</a:t>
            </a:r>
          </a:p>
          <a:p>
            <a:r>
              <a:rPr lang="en-US" dirty="0"/>
              <a:t>Pre-processing:</a:t>
            </a:r>
          </a:p>
          <a:p>
            <a:pPr lvl="1"/>
            <a:r>
              <a:rPr lang="en-US" dirty="0"/>
              <a:t>Reduce dimension of data to perform an analysis</a:t>
            </a:r>
          </a:p>
          <a:p>
            <a:pPr lvl="1"/>
            <a:r>
              <a:rPr lang="en-US" dirty="0"/>
              <a:t>E.g. for k-nearest neighbors to avoid the “curse of dimensionality”</a:t>
            </a:r>
          </a:p>
          <a:p>
            <a:pPr lvl="1"/>
            <a:r>
              <a:rPr lang="en-US" dirty="0"/>
              <a:t>Reducing dimension decreases chance of overfitting</a:t>
            </a:r>
          </a:p>
        </p:txBody>
      </p:sp>
    </p:spTree>
    <p:extLst>
      <p:ext uri="{BB962C8B-B14F-4D97-AF65-F5344CB8AC3E}">
        <p14:creationId xmlns:p14="http://schemas.microsoft.com/office/powerpoint/2010/main" val="1571445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2512" y="2607333"/>
            <a:ext cx="7886700" cy="1325563"/>
          </a:xfrm>
        </p:spPr>
        <p:txBody>
          <a:bodyPr/>
          <a:lstStyle/>
          <a:p>
            <a:r>
              <a:rPr lang="en-US" dirty="0"/>
              <a:t>Principal components analysis (PCA)</a:t>
            </a:r>
          </a:p>
        </p:txBody>
      </p:sp>
    </p:spTree>
    <p:extLst>
      <p:ext uri="{BB962C8B-B14F-4D97-AF65-F5344CB8AC3E}">
        <p14:creationId xmlns:p14="http://schemas.microsoft.com/office/powerpoint/2010/main" val="2246533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4361" y="-188844"/>
            <a:ext cx="9352722" cy="1143000"/>
          </a:xfrm>
        </p:spPr>
        <p:txBody>
          <a:bodyPr>
            <a:normAutofit/>
          </a:bodyPr>
          <a:lstStyle/>
          <a:p>
            <a:r>
              <a:rPr lang="en-US" altLang="en-US" sz="3600" dirty="0"/>
              <a:t>Principal components analysis</a:t>
            </a:r>
            <a:endParaRPr lang="en-US" altLang="en-US" sz="3600" b="1" dirty="0"/>
          </a:p>
        </p:txBody>
      </p:sp>
      <p:sp>
        <p:nvSpPr>
          <p:cNvPr id="5" name="Rectangle 6">
            <a:extLst>
              <a:ext uri="{FF2B5EF4-FFF2-40B4-BE49-F238E27FC236}">
                <a16:creationId xmlns:a16="http://schemas.microsoft.com/office/drawing/2014/main" id="{D4CD37EF-D368-1E43-9A85-A64731A5DF02}"/>
              </a:ext>
            </a:extLst>
          </p:cNvPr>
          <p:cNvSpPr>
            <a:spLocks noChangeArrowheads="1"/>
          </p:cNvSpPr>
          <p:nvPr/>
        </p:nvSpPr>
        <p:spPr bwMode="auto">
          <a:xfrm>
            <a:off x="1470992" y="9243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55B2D9F8-3CC8-124B-91CA-11808BF92D68}"/>
              </a:ext>
            </a:extLst>
          </p:cNvPr>
          <p:cNvSpPr txBox="1"/>
          <p:nvPr/>
        </p:nvSpPr>
        <p:spPr>
          <a:xfrm>
            <a:off x="-1" y="20876"/>
            <a:ext cx="9352721" cy="3477875"/>
          </a:xfrm>
          <a:prstGeom prst="rect">
            <a:avLst/>
          </a:prstGeom>
          <a:noFill/>
        </p:spPr>
        <p:txBody>
          <a:bodyPr wrap="square" rtlCol="0">
            <a:spAutoFit/>
          </a:bodyPr>
          <a:lstStyle/>
          <a:p>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How does this new mathematical vocabulary fit into “recipe” framework?</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endParaRPr lang="en-US" sz="2200" dirty="0"/>
          </a:p>
          <a:p>
            <a:pPr marL="342900" indent="-342900">
              <a:buFont typeface="Arial" panose="020B0604020202020204" pitchFamily="34" charset="0"/>
              <a:buChar char="•"/>
            </a:pPr>
            <a:r>
              <a:rPr lang="en-US" sz="2200" dirty="0"/>
              <a:t>Principal components identify the directions of “maximal spread (variation)”</a:t>
            </a:r>
          </a:p>
          <a:p>
            <a:pPr marL="342900" indent="-342900">
              <a:buFont typeface="Arial" panose="020B0604020202020204" pitchFamily="34" charset="0"/>
              <a:buChar char="•"/>
            </a:pPr>
            <a:endParaRPr lang="en-US" sz="2200" dirty="0"/>
          </a:p>
        </p:txBody>
      </p:sp>
      <p:pic>
        <p:nvPicPr>
          <p:cNvPr id="12" name="Picture 11">
            <a:extLst>
              <a:ext uri="{FF2B5EF4-FFF2-40B4-BE49-F238E27FC236}">
                <a16:creationId xmlns:a16="http://schemas.microsoft.com/office/drawing/2014/main" id="{E36B9723-9EE5-AA4D-90CE-222ACD1AE454}"/>
              </a:ext>
            </a:extLst>
          </p:cNvPr>
          <p:cNvPicPr>
            <a:picLocks noChangeAspect="1"/>
          </p:cNvPicPr>
          <p:nvPr/>
        </p:nvPicPr>
        <p:blipFill rotWithShape="1">
          <a:blip r:embed="rId3"/>
          <a:srcRect t="6430"/>
          <a:stretch/>
        </p:blipFill>
        <p:spPr>
          <a:xfrm>
            <a:off x="1470992" y="1118061"/>
            <a:ext cx="6494145" cy="1670718"/>
          </a:xfrm>
          <a:prstGeom prst="rect">
            <a:avLst/>
          </a:prstGeom>
        </p:spPr>
      </p:pic>
      <p:pic>
        <p:nvPicPr>
          <p:cNvPr id="22" name="Picture 21" descr="A close up of a map&#10;&#10;Description automatically generated">
            <a:extLst>
              <a:ext uri="{FF2B5EF4-FFF2-40B4-BE49-F238E27FC236}">
                <a16:creationId xmlns:a16="http://schemas.microsoft.com/office/drawing/2014/main" id="{CC3BB79A-7499-7448-9BB4-E9D7228373B4}"/>
              </a:ext>
            </a:extLst>
          </p:cNvPr>
          <p:cNvPicPr>
            <a:picLocks noChangeAspect="1"/>
          </p:cNvPicPr>
          <p:nvPr/>
        </p:nvPicPr>
        <p:blipFill>
          <a:blip r:embed="rId4"/>
          <a:stretch>
            <a:fillRect/>
          </a:stretch>
        </p:blipFill>
        <p:spPr>
          <a:xfrm>
            <a:off x="2585634" y="3219909"/>
            <a:ext cx="4010077" cy="3477876"/>
          </a:xfrm>
          <a:prstGeom prst="rect">
            <a:avLst/>
          </a:prstGeom>
        </p:spPr>
      </p:pic>
      <p:sp>
        <p:nvSpPr>
          <p:cNvPr id="14" name="Rectangle 13">
            <a:extLst>
              <a:ext uri="{FF2B5EF4-FFF2-40B4-BE49-F238E27FC236}">
                <a16:creationId xmlns:a16="http://schemas.microsoft.com/office/drawing/2014/main" id="{CA647EC8-19D3-0A4B-A0F5-4EF39D6CA119}"/>
              </a:ext>
            </a:extLst>
          </p:cNvPr>
          <p:cNvSpPr/>
          <p:nvPr/>
        </p:nvSpPr>
        <p:spPr>
          <a:xfrm>
            <a:off x="5943600" y="1867560"/>
            <a:ext cx="1590261" cy="2087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6E023704-3207-024B-AB34-39FA571B0667}"/>
              </a:ext>
            </a:extLst>
          </p:cNvPr>
          <p:cNvCxnSpPr>
            <a:cxnSpLocks/>
          </p:cNvCxnSpPr>
          <p:nvPr/>
        </p:nvCxnSpPr>
        <p:spPr>
          <a:xfrm>
            <a:off x="4338983" y="5343258"/>
            <a:ext cx="0" cy="4479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7A446B-CBD0-724C-8EA3-D6CBF64F76F9}"/>
              </a:ext>
            </a:extLst>
          </p:cNvPr>
          <p:cNvCxnSpPr>
            <a:cxnSpLocks/>
          </p:cNvCxnSpPr>
          <p:nvPr/>
        </p:nvCxnSpPr>
        <p:spPr>
          <a:xfrm>
            <a:off x="3730487" y="5797827"/>
            <a:ext cx="60849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1D02228-E573-FA4D-8436-B74AC41303B7}"/>
              </a:ext>
            </a:extLst>
          </p:cNvPr>
          <p:cNvCxnSpPr>
            <a:cxnSpLocks/>
          </p:cNvCxnSpPr>
          <p:nvPr/>
        </p:nvCxnSpPr>
        <p:spPr>
          <a:xfrm flipV="1">
            <a:off x="3730487" y="5242560"/>
            <a:ext cx="617993" cy="55526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C1DFDE6-988C-D64E-8C0D-8B668DFD4E82}"/>
              </a:ext>
            </a:extLst>
          </p:cNvPr>
          <p:cNvSpPr txBox="1"/>
          <p:nvPr/>
        </p:nvSpPr>
        <p:spPr>
          <a:xfrm>
            <a:off x="3817257" y="5849530"/>
            <a:ext cx="738803" cy="369332"/>
          </a:xfrm>
          <a:prstGeom prst="rect">
            <a:avLst/>
          </a:prstGeom>
          <a:noFill/>
        </p:spPr>
        <p:txBody>
          <a:bodyPr wrap="square" rtlCol="0">
            <a:spAutoFit/>
          </a:bodyPr>
          <a:lstStyle/>
          <a:p>
            <a:r>
              <a:rPr lang="en-US" dirty="0">
                <a:solidFill>
                  <a:srgbClr val="FF0000"/>
                </a:solidFill>
              </a:rPr>
              <a:t>.</a:t>
            </a:r>
            <a:r>
              <a:rPr lang="en-US" sz="1600" dirty="0">
                <a:solidFill>
                  <a:srgbClr val="FF0000"/>
                </a:solidFill>
              </a:rPr>
              <a:t>51</a:t>
            </a:r>
          </a:p>
        </p:txBody>
      </p:sp>
      <p:sp>
        <p:nvSpPr>
          <p:cNvPr id="36" name="TextBox 35">
            <a:extLst>
              <a:ext uri="{FF2B5EF4-FFF2-40B4-BE49-F238E27FC236}">
                <a16:creationId xmlns:a16="http://schemas.microsoft.com/office/drawing/2014/main" id="{FB0DD094-2FF6-BD4C-BC07-45A03AF38AE9}"/>
              </a:ext>
            </a:extLst>
          </p:cNvPr>
          <p:cNvSpPr txBox="1"/>
          <p:nvPr/>
        </p:nvSpPr>
        <p:spPr>
          <a:xfrm>
            <a:off x="4426120" y="5370607"/>
            <a:ext cx="738803" cy="369332"/>
          </a:xfrm>
          <a:prstGeom prst="rect">
            <a:avLst/>
          </a:prstGeom>
          <a:noFill/>
        </p:spPr>
        <p:txBody>
          <a:bodyPr wrap="square" rtlCol="0">
            <a:spAutoFit/>
          </a:bodyPr>
          <a:lstStyle/>
          <a:p>
            <a:r>
              <a:rPr lang="en-US" dirty="0">
                <a:solidFill>
                  <a:srgbClr val="FF0000"/>
                </a:solidFill>
              </a:rPr>
              <a:t>.</a:t>
            </a:r>
            <a:r>
              <a:rPr lang="en-US" sz="1600" dirty="0">
                <a:solidFill>
                  <a:srgbClr val="FF0000"/>
                </a:solidFill>
              </a:rPr>
              <a:t>17</a:t>
            </a:r>
          </a:p>
        </p:txBody>
      </p:sp>
    </p:spTree>
    <p:extLst>
      <p:ext uri="{BB962C8B-B14F-4D97-AF65-F5344CB8AC3E}">
        <p14:creationId xmlns:p14="http://schemas.microsoft.com/office/powerpoint/2010/main" val="736809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E1B0-A29D-E24A-8E29-288F356E0561}"/>
              </a:ext>
            </a:extLst>
          </p:cNvPr>
          <p:cNvSpPr>
            <a:spLocks noGrp="1"/>
          </p:cNvSpPr>
          <p:nvPr>
            <p:ph type="title"/>
          </p:nvPr>
        </p:nvSpPr>
        <p:spPr/>
        <p:txBody>
          <a:bodyPr/>
          <a:lstStyle/>
          <a:p>
            <a:r>
              <a:rPr lang="en-US" dirty="0"/>
              <a:t>Orange demo – PCA</a:t>
            </a:r>
          </a:p>
        </p:txBody>
      </p:sp>
      <p:sp>
        <p:nvSpPr>
          <p:cNvPr id="3" name="Content Placeholder 2">
            <a:extLst>
              <a:ext uri="{FF2B5EF4-FFF2-40B4-BE49-F238E27FC236}">
                <a16:creationId xmlns:a16="http://schemas.microsoft.com/office/drawing/2014/main" id="{93612AFC-CBFA-8B48-993B-9509337ADA0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507CC44-9E49-A441-929B-38FD7A05F52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42956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93F4-F354-5248-AB80-8DA48100B9E3}"/>
              </a:ext>
            </a:extLst>
          </p:cNvPr>
          <p:cNvSpPr>
            <a:spLocks noGrp="1"/>
          </p:cNvSpPr>
          <p:nvPr>
            <p:ph type="title"/>
          </p:nvPr>
        </p:nvSpPr>
        <p:spPr/>
        <p:txBody>
          <a:bodyPr/>
          <a:lstStyle/>
          <a:p>
            <a:r>
              <a:rPr lang="en-US" dirty="0"/>
              <a:t>Other dimension reduction methods</a:t>
            </a:r>
          </a:p>
        </p:txBody>
      </p:sp>
      <p:sp>
        <p:nvSpPr>
          <p:cNvPr id="3" name="Text Placeholder 2">
            <a:extLst>
              <a:ext uri="{FF2B5EF4-FFF2-40B4-BE49-F238E27FC236}">
                <a16:creationId xmlns:a16="http://schemas.microsoft.com/office/drawing/2014/main" id="{A9E8709A-5341-4245-85A4-0A7D8A0A6E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67318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1A88-4F67-D043-A00B-FD5CA2EC9CAF}"/>
              </a:ext>
            </a:extLst>
          </p:cNvPr>
          <p:cNvSpPr>
            <a:spLocks noGrp="1"/>
          </p:cNvSpPr>
          <p:nvPr>
            <p:ph type="title"/>
          </p:nvPr>
        </p:nvSpPr>
        <p:spPr>
          <a:xfrm>
            <a:off x="628650" y="0"/>
            <a:ext cx="7886700" cy="1325563"/>
          </a:xfrm>
        </p:spPr>
        <p:txBody>
          <a:bodyPr/>
          <a:lstStyle/>
          <a:p>
            <a:r>
              <a:rPr lang="en-US" dirty="0"/>
              <a:t>t-SNE for Iris Data</a:t>
            </a:r>
          </a:p>
        </p:txBody>
      </p:sp>
      <p:pic>
        <p:nvPicPr>
          <p:cNvPr id="7" name="Picture 6" descr="A screenshot of a cell phone&#10;&#10;Description automatically generated">
            <a:extLst>
              <a:ext uri="{FF2B5EF4-FFF2-40B4-BE49-F238E27FC236}">
                <a16:creationId xmlns:a16="http://schemas.microsoft.com/office/drawing/2014/main" id="{45B9FE2D-DAA1-4E48-9525-021FE0324897}"/>
              </a:ext>
            </a:extLst>
          </p:cNvPr>
          <p:cNvPicPr>
            <a:picLocks noChangeAspect="1"/>
          </p:cNvPicPr>
          <p:nvPr/>
        </p:nvPicPr>
        <p:blipFill>
          <a:blip r:embed="rId3"/>
          <a:stretch>
            <a:fillRect/>
          </a:stretch>
        </p:blipFill>
        <p:spPr>
          <a:xfrm>
            <a:off x="806471" y="969264"/>
            <a:ext cx="7531058" cy="5742432"/>
          </a:xfrm>
          <a:prstGeom prst="rect">
            <a:avLst/>
          </a:prstGeom>
        </p:spPr>
      </p:pic>
    </p:spTree>
    <p:extLst>
      <p:ext uri="{BB962C8B-B14F-4D97-AF65-F5344CB8AC3E}">
        <p14:creationId xmlns:p14="http://schemas.microsoft.com/office/powerpoint/2010/main" val="3226127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E1B0-A29D-E24A-8E29-288F356E0561}"/>
              </a:ext>
            </a:extLst>
          </p:cNvPr>
          <p:cNvSpPr>
            <a:spLocks noGrp="1"/>
          </p:cNvSpPr>
          <p:nvPr>
            <p:ph type="title"/>
          </p:nvPr>
        </p:nvSpPr>
        <p:spPr/>
        <p:txBody>
          <a:bodyPr/>
          <a:lstStyle/>
          <a:p>
            <a:r>
              <a:rPr lang="en-US" dirty="0"/>
              <a:t>Orange demo - </a:t>
            </a:r>
            <a:r>
              <a:rPr lang="en-US" dirty="0" err="1"/>
              <a:t>tSNE</a:t>
            </a:r>
            <a:endParaRPr lang="en-US" dirty="0"/>
          </a:p>
        </p:txBody>
      </p:sp>
      <p:sp>
        <p:nvSpPr>
          <p:cNvPr id="3" name="Content Placeholder 2">
            <a:extLst>
              <a:ext uri="{FF2B5EF4-FFF2-40B4-BE49-F238E27FC236}">
                <a16:creationId xmlns:a16="http://schemas.microsoft.com/office/drawing/2014/main" id="{93612AFC-CBFA-8B48-993B-9509337ADA0C}"/>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D507CC44-9E49-A441-929B-38FD7A05F52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48857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1E3366-19E3-4C49-8470-70E2FA714B01}"/>
              </a:ext>
            </a:extLst>
          </p:cNvPr>
          <p:cNvSpPr>
            <a:spLocks noGrp="1"/>
          </p:cNvSpPr>
          <p:nvPr>
            <p:ph sz="half" idx="1"/>
          </p:nvPr>
        </p:nvSpPr>
        <p:spPr/>
        <p:txBody>
          <a:bodyPr>
            <a:normAutofit/>
          </a:bodyPr>
          <a:lstStyle/>
          <a:p>
            <a:pPr marL="0" indent="0" algn="ctr">
              <a:buNone/>
            </a:pPr>
            <a:r>
              <a:rPr lang="en-US" u="sng" dirty="0"/>
              <a:t>Clustering</a:t>
            </a:r>
            <a:r>
              <a:rPr lang="en-US" dirty="0"/>
              <a:t>	</a:t>
            </a:r>
          </a:p>
          <a:p>
            <a:r>
              <a:rPr lang="en-US" dirty="0"/>
              <a:t>Discover latent classes or structure in data</a:t>
            </a:r>
          </a:p>
          <a:p>
            <a:r>
              <a:rPr lang="en-US" dirty="0"/>
              <a:t> Maximizes within cluster similarity</a:t>
            </a:r>
          </a:p>
          <a:p>
            <a:r>
              <a:rPr lang="en-US" dirty="0"/>
              <a:t>Minimize similarity between clusters</a:t>
            </a:r>
          </a:p>
          <a:p>
            <a:r>
              <a:rPr lang="en-US" dirty="0"/>
              <a:t>Cluster labels can be assigned </a:t>
            </a:r>
          </a:p>
        </p:txBody>
      </p:sp>
      <p:sp>
        <p:nvSpPr>
          <p:cNvPr id="5" name="Content Placeholder 4">
            <a:extLst>
              <a:ext uri="{FF2B5EF4-FFF2-40B4-BE49-F238E27FC236}">
                <a16:creationId xmlns:a16="http://schemas.microsoft.com/office/drawing/2014/main" id="{08FEA6E6-A972-3644-8C89-59915CA617B7}"/>
              </a:ext>
            </a:extLst>
          </p:cNvPr>
          <p:cNvSpPr>
            <a:spLocks noGrp="1"/>
          </p:cNvSpPr>
          <p:nvPr>
            <p:ph sz="half" idx="2"/>
          </p:nvPr>
        </p:nvSpPr>
        <p:spPr>
          <a:xfrm>
            <a:off x="4629150" y="1825624"/>
            <a:ext cx="4298674" cy="4684903"/>
          </a:xfrm>
        </p:spPr>
        <p:txBody>
          <a:bodyPr>
            <a:normAutofit/>
          </a:bodyPr>
          <a:lstStyle/>
          <a:p>
            <a:pPr marL="0" indent="0" algn="ctr">
              <a:buNone/>
            </a:pPr>
            <a:r>
              <a:rPr lang="en-US" u="sng" dirty="0"/>
              <a:t>Dimension Reduction</a:t>
            </a:r>
          </a:p>
          <a:p>
            <a:r>
              <a:rPr lang="en-US" dirty="0"/>
              <a:t>Reduces feature dimension to lower dimension</a:t>
            </a:r>
          </a:p>
          <a:p>
            <a:r>
              <a:rPr lang="en-US" dirty="0"/>
              <a:t>Can capture leading directions of variation</a:t>
            </a:r>
          </a:p>
          <a:p>
            <a:r>
              <a:rPr lang="en-US" dirty="0"/>
              <a:t>Does not assign a label</a:t>
            </a:r>
          </a:p>
          <a:p>
            <a:r>
              <a:rPr lang="en-US" dirty="0"/>
              <a:t>Subsequent machine learning can be used on reduced dimension data</a:t>
            </a:r>
          </a:p>
        </p:txBody>
      </p:sp>
      <p:sp>
        <p:nvSpPr>
          <p:cNvPr id="7" name="Content Placeholder 2"/>
          <p:cNvSpPr txBox="1">
            <a:spLocks/>
          </p:cNvSpPr>
          <p:nvPr/>
        </p:nvSpPr>
        <p:spPr>
          <a:xfrm>
            <a:off x="563336" y="5061374"/>
            <a:ext cx="8299174" cy="17194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9" name="Title 1"/>
          <p:cNvSpPr txBox="1">
            <a:spLocks/>
          </p:cNvSpPr>
          <p:nvPr/>
        </p:nvSpPr>
        <p:spPr>
          <a:xfrm>
            <a:off x="475178" y="-27905"/>
            <a:ext cx="8387332" cy="15061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r>
              <a:rPr lang="en-US" dirty="0"/>
              <a:t>Clustering vs Dimension Reduction</a:t>
            </a:r>
          </a:p>
        </p:txBody>
      </p:sp>
    </p:spTree>
    <p:extLst>
      <p:ext uri="{BB962C8B-B14F-4D97-AF65-F5344CB8AC3E}">
        <p14:creationId xmlns:p14="http://schemas.microsoft.com/office/powerpoint/2010/main" val="95025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0452"/>
            <a:ext cx="7886700" cy="1325563"/>
          </a:xfrm>
        </p:spPr>
        <p:txBody>
          <a:bodyPr>
            <a:normAutofit/>
          </a:bodyPr>
          <a:lstStyle/>
          <a:p>
            <a:r>
              <a:rPr lang="en-US" sz="3600" dirty="0"/>
              <a:t>Review of last lecture</a:t>
            </a:r>
          </a:p>
        </p:txBody>
      </p:sp>
      <p:sp>
        <p:nvSpPr>
          <p:cNvPr id="3" name="Content Placeholder 2"/>
          <p:cNvSpPr>
            <a:spLocks noGrp="1"/>
          </p:cNvSpPr>
          <p:nvPr>
            <p:ph idx="1"/>
          </p:nvPr>
        </p:nvSpPr>
        <p:spPr>
          <a:xfrm>
            <a:off x="131189" y="869521"/>
            <a:ext cx="4805677" cy="5781471"/>
          </a:xfrm>
        </p:spPr>
        <p:txBody>
          <a:bodyPr>
            <a:normAutofit/>
          </a:bodyPr>
          <a:lstStyle/>
          <a:p>
            <a:pPr marL="457200" indent="-457200">
              <a:buFont typeface="+mj-lt"/>
              <a:buAutoNum type="arabicPeriod"/>
            </a:pPr>
            <a:r>
              <a:rPr lang="en-US" sz="2400" dirty="0"/>
              <a:t>Cross-validation</a:t>
            </a:r>
          </a:p>
          <a:p>
            <a:pPr marL="457200" indent="-457200">
              <a:buFont typeface="+mj-lt"/>
              <a:buAutoNum type="arabicPeriod"/>
            </a:pPr>
            <a:endParaRPr lang="en-US" sz="2400" dirty="0"/>
          </a:p>
          <a:p>
            <a:pPr marL="0" indent="0">
              <a:buNone/>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startAt="2"/>
            </a:pPr>
            <a:r>
              <a:rPr lang="en-US" sz="2400" dirty="0"/>
              <a:t>Bagging</a:t>
            </a:r>
          </a:p>
          <a:p>
            <a:pPr marL="457200" indent="-457200">
              <a:buFont typeface="+mj-lt"/>
              <a:buAutoNum type="arabicPeriod" startAt="2"/>
            </a:pPr>
            <a:endParaRPr lang="en-US" sz="2400" dirty="0"/>
          </a:p>
          <a:p>
            <a:pPr marL="457200" indent="-457200">
              <a:buFont typeface="+mj-lt"/>
              <a:buAutoNum type="arabicPeriod" startAt="2"/>
            </a:pPr>
            <a:endParaRPr lang="en-US" sz="2400" dirty="0"/>
          </a:p>
          <a:p>
            <a:pPr marL="457200" indent="-457200">
              <a:buFont typeface="+mj-lt"/>
              <a:buAutoNum type="arabicPeriod" startAt="2"/>
            </a:pPr>
            <a:endParaRPr lang="en-US" sz="2400" dirty="0"/>
          </a:p>
          <a:p>
            <a:pPr marL="457200" indent="-457200">
              <a:buFont typeface="+mj-lt"/>
              <a:buAutoNum type="arabicPeriod" startAt="2"/>
            </a:pPr>
            <a:endParaRPr lang="en-US" sz="2400" dirty="0"/>
          </a:p>
          <a:p>
            <a:pPr marL="0" indent="0">
              <a:buNone/>
            </a:pPr>
            <a:endParaRPr lang="en-US" sz="2400" dirty="0"/>
          </a:p>
          <a:p>
            <a:pPr marL="457200" indent="-457200">
              <a:buFont typeface="+mj-lt"/>
              <a:buAutoNum type="arabicPeriod"/>
            </a:pPr>
            <a:endParaRPr lang="en-US" sz="2400" dirty="0"/>
          </a:p>
        </p:txBody>
      </p:sp>
      <p:sp>
        <p:nvSpPr>
          <p:cNvPr id="4" name="Content Placeholder 2">
            <a:extLst>
              <a:ext uri="{FF2B5EF4-FFF2-40B4-BE49-F238E27FC236}">
                <a16:creationId xmlns:a16="http://schemas.microsoft.com/office/drawing/2014/main" id="{FBCFD75A-4EDA-BA4C-A42A-3915B5F66D46}"/>
              </a:ext>
            </a:extLst>
          </p:cNvPr>
          <p:cNvSpPr txBox="1">
            <a:spLocks/>
          </p:cNvSpPr>
          <p:nvPr/>
        </p:nvSpPr>
        <p:spPr>
          <a:xfrm>
            <a:off x="4936867" y="387024"/>
            <a:ext cx="4418384" cy="578147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457200" indent="-457200">
              <a:buFont typeface="+mj-lt"/>
              <a:buAutoNum type="arabicPeriod" startAt="3"/>
            </a:pPr>
            <a:r>
              <a:rPr lang="en-US" sz="2400" dirty="0"/>
              <a:t>Boosting</a:t>
            </a:r>
          </a:p>
          <a:p>
            <a:pPr marL="457200" indent="-457200">
              <a:buFont typeface="+mj-lt"/>
              <a:buAutoNum type="arabicPeriod" startAt="3"/>
            </a:pPr>
            <a:endParaRPr lang="en-US" sz="2400" dirty="0"/>
          </a:p>
          <a:p>
            <a:pPr marL="457200" indent="-457200">
              <a:buFont typeface="+mj-lt"/>
              <a:buAutoNum type="arabicPeriod" startAt="3"/>
            </a:pPr>
            <a:endParaRPr lang="en-US" sz="2400" dirty="0"/>
          </a:p>
          <a:p>
            <a:pPr marL="0" indent="0">
              <a:buNone/>
            </a:pPr>
            <a:endParaRPr lang="en-US" sz="2400" dirty="0"/>
          </a:p>
          <a:p>
            <a:pPr marL="0" indent="0">
              <a:buNone/>
            </a:pPr>
            <a:endParaRPr lang="en-US" sz="2400" dirty="0"/>
          </a:p>
          <a:p>
            <a:pPr marL="457200" indent="-457200">
              <a:buFont typeface="+mj-lt"/>
              <a:buAutoNum type="arabicPeriod" startAt="4"/>
            </a:pPr>
            <a:r>
              <a:rPr lang="en-US" sz="2400" dirty="0"/>
              <a:t>Stacking</a:t>
            </a:r>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r>
              <a:rPr lang="en-US" sz="2400" dirty="0"/>
              <a:t>Feature Importance</a:t>
            </a:r>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0" indent="0">
              <a:buNone/>
            </a:pPr>
            <a:endParaRPr lang="en-US" sz="2400" dirty="0"/>
          </a:p>
          <a:p>
            <a:pPr marL="457200" indent="-457200">
              <a:buFont typeface="+mj-lt"/>
              <a:buAutoNum type="arabicPeriod" startAt="4"/>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6" name="Picture 5" descr="A screenshot of a video game&#10;&#10;Description automatically generated">
            <a:extLst>
              <a:ext uri="{FF2B5EF4-FFF2-40B4-BE49-F238E27FC236}">
                <a16:creationId xmlns:a16="http://schemas.microsoft.com/office/drawing/2014/main" id="{CE16415A-4545-BF47-92BD-17457FC29485}"/>
              </a:ext>
            </a:extLst>
          </p:cNvPr>
          <p:cNvPicPr>
            <a:picLocks noChangeAspect="1"/>
          </p:cNvPicPr>
          <p:nvPr/>
        </p:nvPicPr>
        <p:blipFill rotWithShape="1">
          <a:blip r:embed="rId3"/>
          <a:srcRect t="3848"/>
          <a:stretch/>
        </p:blipFill>
        <p:spPr>
          <a:xfrm>
            <a:off x="131188" y="1540399"/>
            <a:ext cx="4261343" cy="1737360"/>
          </a:xfrm>
          <a:prstGeom prst="rect">
            <a:avLst/>
          </a:prstGeom>
        </p:spPr>
      </p:pic>
      <p:pic>
        <p:nvPicPr>
          <p:cNvPr id="12" name="Picture 11">
            <a:extLst>
              <a:ext uri="{FF2B5EF4-FFF2-40B4-BE49-F238E27FC236}">
                <a16:creationId xmlns:a16="http://schemas.microsoft.com/office/drawing/2014/main" id="{A52D8AE3-C990-C743-BB89-BDBD2B7173E5}"/>
              </a:ext>
            </a:extLst>
          </p:cNvPr>
          <p:cNvPicPr>
            <a:picLocks noChangeAspect="1"/>
          </p:cNvPicPr>
          <p:nvPr/>
        </p:nvPicPr>
        <p:blipFill>
          <a:blip r:embed="rId4"/>
          <a:stretch>
            <a:fillRect/>
          </a:stretch>
        </p:blipFill>
        <p:spPr>
          <a:xfrm>
            <a:off x="552459" y="4271445"/>
            <a:ext cx="3288021" cy="1853365"/>
          </a:xfrm>
          <a:prstGeom prst="rect">
            <a:avLst/>
          </a:prstGeom>
        </p:spPr>
      </p:pic>
      <p:pic>
        <p:nvPicPr>
          <p:cNvPr id="13" name="Picture 12">
            <a:extLst>
              <a:ext uri="{FF2B5EF4-FFF2-40B4-BE49-F238E27FC236}">
                <a16:creationId xmlns:a16="http://schemas.microsoft.com/office/drawing/2014/main" id="{7EEB79CA-4371-994A-AA92-18583D8BC9D9}"/>
              </a:ext>
            </a:extLst>
          </p:cNvPr>
          <p:cNvPicPr>
            <a:picLocks noChangeAspect="1"/>
          </p:cNvPicPr>
          <p:nvPr/>
        </p:nvPicPr>
        <p:blipFill>
          <a:blip r:embed="rId5"/>
          <a:stretch>
            <a:fillRect/>
          </a:stretch>
        </p:blipFill>
        <p:spPr>
          <a:xfrm>
            <a:off x="5161281" y="1325770"/>
            <a:ext cx="3470204" cy="1951990"/>
          </a:xfrm>
          <a:prstGeom prst="rect">
            <a:avLst/>
          </a:prstGeom>
        </p:spPr>
      </p:pic>
      <p:pic>
        <p:nvPicPr>
          <p:cNvPr id="14" name="Content Placeholder 3">
            <a:extLst>
              <a:ext uri="{FF2B5EF4-FFF2-40B4-BE49-F238E27FC236}">
                <a16:creationId xmlns:a16="http://schemas.microsoft.com/office/drawing/2014/main" id="{02917B32-71CA-8349-843D-94585855F801}"/>
              </a:ext>
            </a:extLst>
          </p:cNvPr>
          <p:cNvPicPr>
            <a:picLocks noChangeAspect="1"/>
          </p:cNvPicPr>
          <p:nvPr/>
        </p:nvPicPr>
        <p:blipFill>
          <a:blip r:embed="rId6"/>
          <a:stretch>
            <a:fillRect/>
          </a:stretch>
        </p:blipFill>
        <p:spPr>
          <a:xfrm>
            <a:off x="5249770" y="3760256"/>
            <a:ext cx="3072668" cy="1737361"/>
          </a:xfrm>
          <a:prstGeom prst="rect">
            <a:avLst/>
          </a:prstGeom>
        </p:spPr>
      </p:pic>
      <p:pic>
        <p:nvPicPr>
          <p:cNvPr id="15" name="Picture 14" descr="A close up of a logo&#10;&#10;Description automatically generated">
            <a:extLst>
              <a:ext uri="{FF2B5EF4-FFF2-40B4-BE49-F238E27FC236}">
                <a16:creationId xmlns:a16="http://schemas.microsoft.com/office/drawing/2014/main" id="{281194E8-753B-2A4A-9AEB-BF0461DC43D4}"/>
              </a:ext>
            </a:extLst>
          </p:cNvPr>
          <p:cNvPicPr>
            <a:picLocks noChangeAspect="1"/>
          </p:cNvPicPr>
          <p:nvPr/>
        </p:nvPicPr>
        <p:blipFill rotWithShape="1">
          <a:blip r:embed="rId7"/>
          <a:srcRect l="3542" r="21833" b="-1"/>
          <a:stretch/>
        </p:blipFill>
        <p:spPr>
          <a:xfrm>
            <a:off x="5527039" y="5709043"/>
            <a:ext cx="2905677" cy="1246009"/>
          </a:xfrm>
          <a:prstGeom prst="rect">
            <a:avLst/>
          </a:prstGeom>
        </p:spPr>
      </p:pic>
    </p:spTree>
    <p:extLst>
      <p:ext uri="{BB962C8B-B14F-4D97-AF65-F5344CB8AC3E}">
        <p14:creationId xmlns:p14="http://schemas.microsoft.com/office/powerpoint/2010/main" val="937655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a Machine Learning Method</a:t>
            </a:r>
          </a:p>
        </p:txBody>
      </p:sp>
      <p:sp>
        <p:nvSpPr>
          <p:cNvPr id="4" name="Text Placeholder 3">
            <a:extLst>
              <a:ext uri="{FF2B5EF4-FFF2-40B4-BE49-F238E27FC236}">
                <a16:creationId xmlns:a16="http://schemas.microsoft.com/office/drawing/2014/main" id="{B96F6C9B-A41D-0042-96FC-2F0C726EEE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9835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lstStyle/>
          <a:p>
            <a:r>
              <a:rPr lang="en-US" dirty="0"/>
              <a:t>Choosing a Machine Learning Method</a:t>
            </a:r>
          </a:p>
        </p:txBody>
      </p:sp>
      <p:sp>
        <p:nvSpPr>
          <p:cNvPr id="3" name="Content Placeholder 2"/>
          <p:cNvSpPr>
            <a:spLocks noGrp="1"/>
          </p:cNvSpPr>
          <p:nvPr>
            <p:ph idx="1"/>
          </p:nvPr>
        </p:nvSpPr>
        <p:spPr>
          <a:xfrm>
            <a:off x="155986" y="1690689"/>
            <a:ext cx="8832028" cy="4833359"/>
          </a:xfrm>
        </p:spPr>
        <p:txBody>
          <a:bodyPr>
            <a:normAutofit fontScale="92500" lnSpcReduction="20000"/>
          </a:bodyPr>
          <a:lstStyle/>
          <a:p>
            <a:r>
              <a:rPr lang="en-US" dirty="0"/>
              <a:t>Common question: “Which machine learning algorithm should I use?”</a:t>
            </a:r>
          </a:p>
          <a:p>
            <a:r>
              <a:rPr lang="en-US" dirty="0"/>
              <a:t>Answer: It depends,</a:t>
            </a:r>
          </a:p>
          <a:p>
            <a:pPr marL="914400" lvl="1" indent="-457200">
              <a:buFont typeface="+mj-lt"/>
              <a:buAutoNum type="arabicPeriod"/>
            </a:pPr>
            <a:r>
              <a:rPr lang="en-US" dirty="0"/>
              <a:t>Do you have supervised or unsupervised data?</a:t>
            </a:r>
          </a:p>
          <a:p>
            <a:pPr marL="914400" lvl="1" indent="-457200">
              <a:buFont typeface="+mj-lt"/>
              <a:buAutoNum type="arabicPeriod"/>
            </a:pPr>
            <a:r>
              <a:rPr lang="en-US" dirty="0"/>
              <a:t>If supervised, do you have continuous, binary class, or multi-class outcome(s)? </a:t>
            </a:r>
          </a:p>
          <a:p>
            <a:pPr marL="914400" lvl="1" indent="-457200">
              <a:buFont typeface="+mj-lt"/>
              <a:buAutoNum type="arabicPeriod"/>
            </a:pPr>
            <a:r>
              <a:rPr lang="en-US" dirty="0"/>
              <a:t>If unsupervised, are you interested in looking for latent groupings or data reduction?</a:t>
            </a:r>
          </a:p>
          <a:p>
            <a:pPr marL="914400" lvl="1" indent="-457200">
              <a:buFont typeface="+mj-lt"/>
              <a:buAutoNum type="arabicPeriod"/>
            </a:pPr>
            <a:r>
              <a:rPr lang="en-US" dirty="0"/>
              <a:t>Do you have predictors that are continuous, categorical, ordinal, text-based, or some combination of the above? </a:t>
            </a:r>
          </a:p>
          <a:p>
            <a:pPr marL="914400" lvl="1" indent="-457200">
              <a:buFont typeface="+mj-lt"/>
              <a:buAutoNum type="arabicPeriod"/>
            </a:pPr>
            <a:r>
              <a:rPr lang="en-US" dirty="0"/>
              <a:t>How large is your training set?</a:t>
            </a:r>
          </a:p>
          <a:p>
            <a:pPr marL="914400" lvl="1" indent="-457200">
              <a:buFont typeface="+mj-lt"/>
              <a:buAutoNum type="arabicPeriod"/>
            </a:pPr>
            <a:r>
              <a:rPr lang="en-US" dirty="0"/>
              <a:t>Do you need a fast algorithm?</a:t>
            </a:r>
          </a:p>
          <a:p>
            <a:pPr marL="914400" lvl="1" indent="-457200">
              <a:buFont typeface="+mj-lt"/>
              <a:buAutoNum type="arabicPeriod"/>
            </a:pPr>
            <a:r>
              <a:rPr lang="en-US" dirty="0"/>
              <a:t>Do you have time to explore multiple approaches?</a:t>
            </a:r>
          </a:p>
          <a:p>
            <a:pPr marL="914400" lvl="1" indent="-457200">
              <a:buFont typeface="+mj-lt"/>
              <a:buAutoNum type="arabicPeriod"/>
            </a:pPr>
            <a:r>
              <a:rPr lang="en-US" dirty="0"/>
              <a:t>Do you need an interpretable model?</a:t>
            </a:r>
          </a:p>
          <a:p>
            <a:pPr marL="914400" lvl="1" indent="-457200">
              <a:buFont typeface="+mj-lt"/>
              <a:buAutoNum type="arabicPeriod"/>
            </a:pPr>
            <a:r>
              <a:rPr lang="en-US" dirty="0"/>
              <a:t>For classification, do you need class probabilities, or will “hard” classes suffice?</a:t>
            </a:r>
          </a:p>
          <a:p>
            <a:pPr lvl="1"/>
            <a:endParaRPr lang="en-US" dirty="0"/>
          </a:p>
        </p:txBody>
      </p:sp>
    </p:spTree>
    <p:extLst>
      <p:ext uri="{BB962C8B-B14F-4D97-AF65-F5344CB8AC3E}">
        <p14:creationId xmlns:p14="http://schemas.microsoft.com/office/powerpoint/2010/main" val="591812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394858"/>
            <a:ext cx="8782462" cy="6463142"/>
          </a:xfrm>
        </p:spPr>
        <p:txBody>
          <a:bodyPr>
            <a:normAutofit/>
          </a:bodyPr>
          <a:lstStyle/>
          <a:p>
            <a:pPr marL="514350" indent="-514350">
              <a:buFont typeface="+mj-lt"/>
              <a:buAutoNum type="arabicPeriod"/>
            </a:pPr>
            <a:r>
              <a:rPr lang="en-US" dirty="0"/>
              <a:t>Do you have supervised or unsupervised data?</a:t>
            </a:r>
          </a:p>
          <a:p>
            <a:pPr lvl="1"/>
            <a:r>
              <a:rPr lang="en-US" dirty="0"/>
              <a:t>Supervised data </a:t>
            </a:r>
            <a:r>
              <a:rPr lang="en-US" dirty="0">
                <a:sym typeface="Wingdings"/>
              </a:rPr>
              <a:t></a:t>
            </a:r>
            <a:r>
              <a:rPr lang="en-US" dirty="0"/>
              <a:t> use classification or regression methods</a:t>
            </a:r>
          </a:p>
          <a:p>
            <a:pPr lvl="1"/>
            <a:r>
              <a:rPr lang="en-US" dirty="0"/>
              <a:t>Unsupervised data </a:t>
            </a:r>
            <a:r>
              <a:rPr lang="en-US" dirty="0">
                <a:sym typeface="Wingdings"/>
              </a:rPr>
              <a:t> use clustering or data reduction algorithms</a:t>
            </a:r>
          </a:p>
          <a:p>
            <a:pPr marL="514350" indent="-514350">
              <a:buFont typeface="+mj-lt"/>
              <a:buAutoNum type="arabicPeriod"/>
            </a:pPr>
            <a:r>
              <a:rPr lang="en-US" dirty="0"/>
              <a:t>If supervised, do you have continuous, binary class, or multi-class outcomes? </a:t>
            </a:r>
          </a:p>
          <a:p>
            <a:pPr lvl="1"/>
            <a:r>
              <a:rPr lang="en-US" dirty="0"/>
              <a:t>Continuous data </a:t>
            </a:r>
            <a:r>
              <a:rPr lang="en-US" dirty="0">
                <a:sym typeface="Wingdings"/>
              </a:rPr>
              <a:t> use regression methods (e.g. multiple linear regression)</a:t>
            </a:r>
          </a:p>
          <a:p>
            <a:pPr lvl="1"/>
            <a:r>
              <a:rPr lang="en-US" dirty="0">
                <a:sym typeface="Wingdings"/>
              </a:rPr>
              <a:t>Class data  use classification methods (e.g. classification trees</a:t>
            </a:r>
          </a:p>
          <a:p>
            <a:r>
              <a:rPr lang="en-US" dirty="0"/>
              <a:t>If unsupervised, are you interested in looking for natural groupings, or data reduction/simplification?</a:t>
            </a:r>
          </a:p>
          <a:p>
            <a:pPr lvl="1"/>
            <a:r>
              <a:rPr lang="en-US" dirty="0"/>
              <a:t>To group data into similar sets </a:t>
            </a:r>
            <a:r>
              <a:rPr lang="en-US" dirty="0">
                <a:sym typeface="Wingdings"/>
              </a:rPr>
              <a:t></a:t>
            </a:r>
            <a:r>
              <a:rPr lang="en-US" dirty="0"/>
              <a:t> clustering algorithms, e.g. k-means</a:t>
            </a:r>
          </a:p>
          <a:p>
            <a:pPr lvl="1"/>
            <a:r>
              <a:rPr lang="en-US" dirty="0"/>
              <a:t>To reduce data </a:t>
            </a:r>
            <a:r>
              <a:rPr lang="en-US" dirty="0">
                <a:sym typeface="Wingdings"/>
              </a:rPr>
              <a:t> use</a:t>
            </a:r>
            <a:r>
              <a:rPr lang="en-US" dirty="0"/>
              <a:t> data reduction algorithms (e.g. principal components analysis, t-SNE)</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603817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152401"/>
            <a:ext cx="8692179" cy="6595640"/>
          </a:xfrm>
        </p:spPr>
        <p:txBody>
          <a:bodyPr>
            <a:normAutofit fontScale="92500"/>
          </a:bodyPr>
          <a:lstStyle/>
          <a:p>
            <a:pPr marL="571500" indent="-571500">
              <a:buFont typeface="+mj-lt"/>
              <a:buAutoNum type="arabicPeriod" startAt="4"/>
            </a:pPr>
            <a:r>
              <a:rPr lang="en-US" dirty="0"/>
              <a:t>Do you have predictors that are continuous, categorical, ordinal, text-based, or some combination of the above? </a:t>
            </a:r>
          </a:p>
          <a:p>
            <a:pPr lvl="1"/>
            <a:r>
              <a:rPr lang="en-US" dirty="0"/>
              <a:t>Some algorithms will not work with certain types of predictors, e.g. unstructured data</a:t>
            </a:r>
          </a:p>
          <a:p>
            <a:pPr marL="457200" indent="-457200">
              <a:buFont typeface="+mj-lt"/>
              <a:buAutoNum type="arabicPeriod" startAt="4"/>
            </a:pPr>
            <a:r>
              <a:rPr lang="en-US" dirty="0"/>
              <a:t>How large is your training set?</a:t>
            </a:r>
          </a:p>
          <a:p>
            <a:pPr lvl="1"/>
            <a:r>
              <a:rPr lang="en-US" dirty="0"/>
              <a:t>Small data </a:t>
            </a:r>
            <a:r>
              <a:rPr lang="en-US" dirty="0">
                <a:sym typeface="Wingdings"/>
              </a:rPr>
              <a:t> “high bias/low variance” methods (e.g. linear regression, logistic regression, SVM)</a:t>
            </a:r>
          </a:p>
          <a:p>
            <a:pPr lvl="1"/>
            <a:r>
              <a:rPr lang="en-US" dirty="0">
                <a:sym typeface="Wingdings"/>
              </a:rPr>
              <a:t>Large data  “low bias/high variance” methods (e.g. decision trees, KNN); lower level of assumptions </a:t>
            </a:r>
            <a:r>
              <a:rPr lang="mr-IN" dirty="0">
                <a:sym typeface="Wingdings"/>
              </a:rPr>
              <a:t>–</a:t>
            </a:r>
            <a:r>
              <a:rPr lang="en-US" dirty="0">
                <a:sym typeface="Wingdings"/>
              </a:rPr>
              <a:t> need a lot of data to train</a:t>
            </a:r>
            <a:endParaRPr lang="en-US" dirty="0"/>
          </a:p>
          <a:p>
            <a:pPr marL="457200" indent="-457200">
              <a:buFont typeface="+mj-lt"/>
              <a:buAutoNum type="arabicPeriod" startAt="4"/>
            </a:pPr>
            <a:r>
              <a:rPr lang="en-US" dirty="0"/>
              <a:t>Do you need a fast algorithm? (e.g. for real-time work)</a:t>
            </a:r>
          </a:p>
          <a:p>
            <a:pPr lvl="1"/>
            <a:r>
              <a:rPr lang="en-US" dirty="0"/>
              <a:t>More complex algorithms can be relatively slow, especially if there are algorithm parameters to be optimized (e.g. neural nets) </a:t>
            </a:r>
          </a:p>
          <a:p>
            <a:pPr marL="457200" indent="-457200">
              <a:buFont typeface="+mj-lt"/>
              <a:buAutoNum type="arabicPeriod" startAt="4"/>
            </a:pPr>
            <a:r>
              <a:rPr lang="en-US" dirty="0"/>
              <a:t>Do you have time to explore multiple approaches?</a:t>
            </a:r>
          </a:p>
          <a:p>
            <a:pPr lvl="1"/>
            <a:r>
              <a:rPr lang="en-US" dirty="0"/>
              <a:t>If so, you may as well try many and see which does “best” for your data (making sure you are dutifully evaluating on independent data) or use ensemble methods</a:t>
            </a:r>
          </a:p>
          <a:p>
            <a:pPr marL="457200" indent="-457200">
              <a:buFont typeface="+mj-lt"/>
              <a:buAutoNum type="arabicPeriod" startAt="4"/>
            </a:pPr>
            <a:endParaRPr lang="en-US" dirty="0"/>
          </a:p>
          <a:p>
            <a:pPr marL="457200" indent="-457200">
              <a:buFont typeface="+mj-lt"/>
              <a:buAutoNum type="arabicPeriod" startAt="4"/>
            </a:pPr>
            <a:endParaRPr lang="en-US" dirty="0"/>
          </a:p>
          <a:p>
            <a:pPr marL="457200" indent="-457200">
              <a:buFont typeface="+mj-lt"/>
              <a:buAutoNum type="arabicPeriod" startAt="4"/>
            </a:pPr>
            <a:endParaRPr lang="en-US" dirty="0"/>
          </a:p>
          <a:p>
            <a:pPr marL="514350" indent="-514350">
              <a:buFont typeface="+mj-lt"/>
              <a:buAutoNum type="arabicPeriod" startAt="4"/>
            </a:pPr>
            <a:endParaRPr lang="en-US" dirty="0"/>
          </a:p>
        </p:txBody>
      </p:sp>
    </p:spTree>
    <p:extLst>
      <p:ext uri="{BB962C8B-B14F-4D97-AF65-F5344CB8AC3E}">
        <p14:creationId xmlns:p14="http://schemas.microsoft.com/office/powerpoint/2010/main" val="146539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394857"/>
            <a:ext cx="8692179" cy="6353183"/>
          </a:xfrm>
        </p:spPr>
        <p:txBody>
          <a:bodyPr>
            <a:normAutofit/>
          </a:bodyPr>
          <a:lstStyle/>
          <a:p>
            <a:pPr marL="571500" indent="-571500">
              <a:buFont typeface="+mj-lt"/>
              <a:buAutoNum type="arabicPeriod" startAt="8"/>
            </a:pPr>
            <a:r>
              <a:rPr lang="en-US" dirty="0"/>
              <a:t>Do you need an interpretable model?</a:t>
            </a:r>
          </a:p>
          <a:p>
            <a:pPr lvl="1"/>
            <a:r>
              <a:rPr lang="en-US" dirty="0"/>
              <a:t>Consider whether you’ll need to understand the role your predictors play in prediction</a:t>
            </a:r>
          </a:p>
          <a:p>
            <a:pPr marL="571500" indent="-571500">
              <a:buFont typeface="+mj-lt"/>
              <a:buAutoNum type="arabicPeriod" startAt="8"/>
            </a:pPr>
            <a:r>
              <a:rPr lang="en-US" dirty="0"/>
              <a:t>For classification, do you need class probabilities, or will “hard” classes suffice?</a:t>
            </a:r>
          </a:p>
          <a:p>
            <a:pPr lvl="1" algn="just"/>
            <a:r>
              <a:rPr lang="en-US" dirty="0"/>
              <a:t>How will you use your predicted output?</a:t>
            </a:r>
          </a:p>
          <a:p>
            <a:pPr lvl="1" algn="just"/>
            <a:endParaRPr lang="en-US" dirty="0"/>
          </a:p>
          <a:p>
            <a:pPr lvl="1" algn="just"/>
            <a:endParaRPr lang="en-US" dirty="0"/>
          </a:p>
          <a:p>
            <a:pPr marL="0" indent="0" algn="just">
              <a:buNone/>
            </a:pPr>
            <a:r>
              <a:rPr lang="en-US" dirty="0"/>
              <a:t>There are also many “cheat sheets” for choosing machine learning algorithms on the internet, but you can see there is a lot of variability</a:t>
            </a:r>
            <a:r>
              <a:rPr lang="mr-IN" dirty="0"/>
              <a:t>…</a:t>
            </a:r>
            <a:endParaRPr lang="en-US" dirty="0"/>
          </a:p>
          <a:p>
            <a:pPr marL="571500" indent="-571500">
              <a:buFont typeface="+mj-lt"/>
              <a:buAutoNum type="arabicPeriod" startAt="8"/>
            </a:pPr>
            <a:endParaRPr lang="en-US" dirty="0"/>
          </a:p>
        </p:txBody>
      </p:sp>
    </p:spTree>
    <p:extLst>
      <p:ext uri="{BB962C8B-B14F-4D97-AF65-F5344CB8AC3E}">
        <p14:creationId xmlns:p14="http://schemas.microsoft.com/office/powerpoint/2010/main" val="1881302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925" y="702327"/>
            <a:ext cx="8559412" cy="5336523"/>
          </a:xfrm>
          <a:prstGeom prst="rect">
            <a:avLst/>
          </a:prstGeom>
        </p:spPr>
      </p:pic>
    </p:spTree>
    <p:extLst>
      <p:ext uri="{BB962C8B-B14F-4D97-AF65-F5344CB8AC3E}">
        <p14:creationId xmlns:p14="http://schemas.microsoft.com/office/powerpoint/2010/main" val="121287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024" y="484310"/>
            <a:ext cx="8810625" cy="5693020"/>
          </a:xfrm>
          <a:prstGeom prst="rect">
            <a:avLst/>
          </a:prstGeom>
        </p:spPr>
      </p:pic>
    </p:spTree>
    <p:extLst>
      <p:ext uri="{BB962C8B-B14F-4D97-AF65-F5344CB8AC3E}">
        <p14:creationId xmlns:p14="http://schemas.microsoft.com/office/powerpoint/2010/main" val="1272815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351B29-56A4-B84F-9234-3D456973FCF6}"/>
              </a:ext>
            </a:extLst>
          </p:cNvPr>
          <p:cNvPicPr>
            <a:picLocks noChangeAspect="1"/>
          </p:cNvPicPr>
          <p:nvPr/>
        </p:nvPicPr>
        <p:blipFill>
          <a:blip r:embed="rId2"/>
          <a:stretch>
            <a:fillRect/>
          </a:stretch>
        </p:blipFill>
        <p:spPr>
          <a:xfrm>
            <a:off x="1214752" y="0"/>
            <a:ext cx="6714496" cy="6858000"/>
          </a:xfrm>
          <a:prstGeom prst="rect">
            <a:avLst/>
          </a:prstGeom>
        </p:spPr>
      </p:pic>
    </p:spTree>
    <p:extLst>
      <p:ext uri="{BB962C8B-B14F-4D97-AF65-F5344CB8AC3E}">
        <p14:creationId xmlns:p14="http://schemas.microsoft.com/office/powerpoint/2010/main" val="193708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4C8111-27AA-444C-AE71-3BE336C6DDEB}"/>
              </a:ext>
            </a:extLst>
          </p:cNvPr>
          <p:cNvPicPr>
            <a:picLocks noChangeAspect="1"/>
          </p:cNvPicPr>
          <p:nvPr/>
        </p:nvPicPr>
        <p:blipFill>
          <a:blip r:embed="rId3"/>
          <a:stretch>
            <a:fillRect/>
          </a:stretch>
        </p:blipFill>
        <p:spPr>
          <a:xfrm>
            <a:off x="355600" y="6350"/>
            <a:ext cx="8432800" cy="6845300"/>
          </a:xfrm>
          <a:prstGeom prst="rect">
            <a:avLst/>
          </a:prstGeom>
        </p:spPr>
      </p:pic>
    </p:spTree>
    <p:extLst>
      <p:ext uri="{BB962C8B-B14F-4D97-AF65-F5344CB8AC3E}">
        <p14:creationId xmlns:p14="http://schemas.microsoft.com/office/powerpoint/2010/main" val="3201173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Computational Tools</a:t>
            </a:r>
          </a:p>
        </p:txBody>
      </p:sp>
      <p:sp>
        <p:nvSpPr>
          <p:cNvPr id="3" name="Content Placeholder 2"/>
          <p:cNvSpPr>
            <a:spLocks noGrp="1"/>
          </p:cNvSpPr>
          <p:nvPr>
            <p:ph idx="1"/>
          </p:nvPr>
        </p:nvSpPr>
        <p:spPr>
          <a:xfrm>
            <a:off x="628650" y="1825624"/>
            <a:ext cx="7886700" cy="5032375"/>
          </a:xfrm>
        </p:spPr>
        <p:txBody>
          <a:bodyPr>
            <a:normAutofit fontScale="77500" lnSpcReduction="20000"/>
          </a:bodyPr>
          <a:lstStyle/>
          <a:p>
            <a:r>
              <a:rPr lang="en-US" dirty="0"/>
              <a:t>We have focused on Orange but there are other tools/software/programming languages if you want to dig further. Here are some free ones</a:t>
            </a:r>
          </a:p>
          <a:p>
            <a:r>
              <a:rPr lang="en-US" dirty="0"/>
              <a:t>Weka -- </a:t>
            </a:r>
            <a:r>
              <a:rPr lang="en-US" dirty="0">
                <a:hlinkClick r:id="rId3"/>
              </a:rPr>
              <a:t>http://www.cs.waikato.ac.nz/ml/weka/</a:t>
            </a:r>
            <a:r>
              <a:rPr lang="en-US" dirty="0"/>
              <a:t> - Java based machine learning platform - Data Mining: Practical Machine Learning Tools and Techniques 3</a:t>
            </a:r>
            <a:r>
              <a:rPr lang="en-US" baseline="30000" dirty="0"/>
              <a:t>rd</a:t>
            </a:r>
            <a:r>
              <a:rPr lang="en-US" dirty="0"/>
              <a:t> edition, Witten, Frank and Hall, 2011</a:t>
            </a:r>
          </a:p>
          <a:p>
            <a:r>
              <a:rPr lang="en-US" dirty="0"/>
              <a:t>R -- </a:t>
            </a:r>
            <a:r>
              <a:rPr lang="en-US" dirty="0">
                <a:hlinkClick r:id="rId4"/>
              </a:rPr>
              <a:t>https://www.r-project.org/</a:t>
            </a:r>
            <a:r>
              <a:rPr lang="en-US" dirty="0"/>
              <a:t> -- R has many machine learning libraries and tools. They have a machine learning and statistical learning “Task View” page which much of what is available in R (including an R interface to the Weka package) </a:t>
            </a:r>
            <a:r>
              <a:rPr lang="mr-IN" dirty="0"/>
              <a:t>–</a:t>
            </a:r>
            <a:r>
              <a:rPr lang="en-US" dirty="0"/>
              <a:t> packages </a:t>
            </a:r>
            <a:r>
              <a:rPr lang="en-US" dirty="0" err="1"/>
              <a:t>mlr</a:t>
            </a:r>
            <a:r>
              <a:rPr lang="en-US" dirty="0"/>
              <a:t> and caret are wrappers for calling multiple machine learning algorithms</a:t>
            </a:r>
          </a:p>
          <a:p>
            <a:r>
              <a:rPr lang="en-US" dirty="0"/>
              <a:t>Python -- </a:t>
            </a:r>
            <a:r>
              <a:rPr lang="en-US" dirty="0">
                <a:hlinkClick r:id="rId5"/>
              </a:rPr>
              <a:t>https://www.python.org/</a:t>
            </a:r>
            <a:r>
              <a:rPr lang="en-US" dirty="0"/>
              <a:t> -- if you want to go even further down the programming line – many numerical and scientific libraries – see e.g. </a:t>
            </a:r>
            <a:r>
              <a:rPr lang="en-US" dirty="0">
                <a:hlinkClick r:id="rId6"/>
              </a:rPr>
              <a:t>python resources</a:t>
            </a:r>
            <a:r>
              <a:rPr lang="en-US" dirty="0"/>
              <a:t> to get started</a:t>
            </a:r>
          </a:p>
        </p:txBody>
      </p:sp>
    </p:spTree>
    <p:extLst>
      <p:ext uri="{BB962C8B-B14F-4D97-AF65-F5344CB8AC3E}">
        <p14:creationId xmlns:p14="http://schemas.microsoft.com/office/powerpoint/2010/main" val="129555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this lecture</a:t>
            </a:r>
          </a:p>
        </p:txBody>
      </p:sp>
      <p:sp>
        <p:nvSpPr>
          <p:cNvPr id="3" name="Content Placeholder 2"/>
          <p:cNvSpPr>
            <a:spLocks noGrp="1"/>
          </p:cNvSpPr>
          <p:nvPr>
            <p:ph idx="1"/>
          </p:nvPr>
        </p:nvSpPr>
        <p:spPr>
          <a:xfrm>
            <a:off x="523546" y="1506757"/>
            <a:ext cx="7886700" cy="4939587"/>
          </a:xfrm>
        </p:spPr>
        <p:txBody>
          <a:bodyPr>
            <a:normAutofit/>
          </a:bodyPr>
          <a:lstStyle/>
          <a:p>
            <a:r>
              <a:rPr lang="en-US" sz="3200" dirty="0"/>
              <a:t>Clustering</a:t>
            </a:r>
          </a:p>
          <a:p>
            <a:pPr lvl="1"/>
            <a:r>
              <a:rPr lang="en-US" sz="3200" dirty="0"/>
              <a:t>k-means clustering</a:t>
            </a:r>
          </a:p>
          <a:p>
            <a:pPr lvl="1"/>
            <a:r>
              <a:rPr lang="en-US" sz="3200" dirty="0"/>
              <a:t>Hierarchical clustering</a:t>
            </a:r>
          </a:p>
          <a:p>
            <a:r>
              <a:rPr lang="en-US" sz="3200" dirty="0"/>
              <a:t>Data reduction</a:t>
            </a:r>
          </a:p>
          <a:p>
            <a:pPr lvl="1"/>
            <a:r>
              <a:rPr lang="en-US" sz="3200" dirty="0"/>
              <a:t>Principal components analysis (PCA)</a:t>
            </a:r>
          </a:p>
          <a:p>
            <a:pPr lvl="1"/>
            <a:r>
              <a:rPr lang="en-US" sz="3200" dirty="0"/>
              <a:t>t-Distributed Stochastic Neighbor Embedding (t-SNE)</a:t>
            </a:r>
          </a:p>
          <a:p>
            <a:pPr marL="0" indent="0">
              <a:buNone/>
            </a:pPr>
            <a:endParaRPr lang="en-US" sz="3200" dirty="0"/>
          </a:p>
        </p:txBody>
      </p:sp>
    </p:spTree>
    <p:extLst>
      <p:ext uri="{BB962C8B-B14F-4D97-AF65-F5344CB8AC3E}">
        <p14:creationId xmlns:p14="http://schemas.microsoft.com/office/powerpoint/2010/main" val="2878815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this lecture</a:t>
            </a:r>
          </a:p>
        </p:txBody>
      </p:sp>
      <p:sp>
        <p:nvSpPr>
          <p:cNvPr id="3" name="Content Placeholder 2"/>
          <p:cNvSpPr>
            <a:spLocks noGrp="1"/>
          </p:cNvSpPr>
          <p:nvPr>
            <p:ph idx="1"/>
          </p:nvPr>
        </p:nvSpPr>
        <p:spPr>
          <a:xfrm>
            <a:off x="523546" y="1506757"/>
            <a:ext cx="7886700" cy="4939587"/>
          </a:xfrm>
        </p:spPr>
        <p:txBody>
          <a:bodyPr>
            <a:normAutofit/>
          </a:bodyPr>
          <a:lstStyle/>
          <a:p>
            <a:r>
              <a:rPr lang="en-US" sz="3200" dirty="0"/>
              <a:t>Clustering</a:t>
            </a:r>
          </a:p>
          <a:p>
            <a:pPr lvl="1"/>
            <a:r>
              <a:rPr lang="en-US" sz="3200" dirty="0"/>
              <a:t>k-means clustering</a:t>
            </a:r>
          </a:p>
          <a:p>
            <a:pPr lvl="1"/>
            <a:r>
              <a:rPr lang="en-US" sz="3200" dirty="0"/>
              <a:t>Hierarchical clustering</a:t>
            </a:r>
          </a:p>
          <a:p>
            <a:r>
              <a:rPr lang="en-US" sz="3200" dirty="0"/>
              <a:t>Data reduction</a:t>
            </a:r>
          </a:p>
          <a:p>
            <a:pPr lvl="1"/>
            <a:r>
              <a:rPr lang="en-US" sz="3200" dirty="0"/>
              <a:t>Principal components analysis (PCA)</a:t>
            </a:r>
          </a:p>
          <a:p>
            <a:pPr lvl="1"/>
            <a:r>
              <a:rPr lang="en-US" sz="3200" dirty="0"/>
              <a:t>t-Distributed Stochastic Neighbor Embedding (t-SNE)</a:t>
            </a:r>
          </a:p>
          <a:p>
            <a:r>
              <a:rPr lang="en-US" sz="3200" dirty="0"/>
              <a:t>Machine learning summary</a:t>
            </a:r>
          </a:p>
        </p:txBody>
      </p:sp>
    </p:spTree>
    <p:extLst>
      <p:ext uri="{BB962C8B-B14F-4D97-AF65-F5344CB8AC3E}">
        <p14:creationId xmlns:p14="http://schemas.microsoft.com/office/powerpoint/2010/main" val="120063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vs. unsupervised</a:t>
            </a:r>
          </a:p>
        </p:txBody>
      </p:sp>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rot="3524208">
            <a:off x="3231812" y="1975645"/>
            <a:ext cx="4913681" cy="3200400"/>
          </a:xfrm>
          <a:prstGeom prst="ellipse">
            <a:avLst/>
          </a:pr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11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Supervised vs unsupervised</a:t>
            </a:r>
          </a:p>
        </p:txBody>
      </p:sp>
      <p:sp>
        <p:nvSpPr>
          <p:cNvPr id="4" name="Content Placeholder 3"/>
          <p:cNvSpPr>
            <a:spLocks noGrp="1"/>
          </p:cNvSpPr>
          <p:nvPr>
            <p:ph sz="half" idx="1"/>
          </p:nvPr>
        </p:nvSpPr>
        <p:spPr/>
        <p:txBody>
          <a:bodyPr>
            <a:normAutofit lnSpcReduction="10000"/>
          </a:bodyPr>
          <a:lstStyle/>
          <a:p>
            <a:r>
              <a:rPr lang="en-US" b="1" dirty="0">
                <a:solidFill>
                  <a:srgbClr val="0070C0"/>
                </a:solidFill>
              </a:rPr>
              <a:t>Supervised Learning</a:t>
            </a:r>
          </a:p>
          <a:p>
            <a:r>
              <a:rPr lang="en-US" dirty="0"/>
              <a:t>Have data where you know outcome in order to </a:t>
            </a:r>
            <a:r>
              <a:rPr lang="en-US" i="1" dirty="0"/>
              <a:t>train</a:t>
            </a:r>
            <a:r>
              <a:rPr lang="en-US" dirty="0"/>
              <a:t> the model </a:t>
            </a:r>
          </a:p>
          <a:p>
            <a:r>
              <a:rPr lang="en-US" dirty="0"/>
              <a:t>Train the model to predict future outcomes from sets of predictors</a:t>
            </a:r>
          </a:p>
        </p:txBody>
      </p:sp>
      <p:sp>
        <p:nvSpPr>
          <p:cNvPr id="5" name="Content Placeholder 4"/>
          <p:cNvSpPr>
            <a:spLocks noGrp="1"/>
          </p:cNvSpPr>
          <p:nvPr>
            <p:ph sz="half" idx="2"/>
          </p:nvPr>
        </p:nvSpPr>
        <p:spPr/>
        <p:txBody>
          <a:bodyPr>
            <a:normAutofit lnSpcReduction="10000"/>
          </a:bodyPr>
          <a:lstStyle/>
          <a:p>
            <a:r>
              <a:rPr lang="en-US" b="1" dirty="0">
                <a:solidFill>
                  <a:srgbClr val="7030A0"/>
                </a:solidFill>
              </a:rPr>
              <a:t>Unsupervised Learning</a:t>
            </a:r>
          </a:p>
          <a:p>
            <a:r>
              <a:rPr lang="en-US" dirty="0">
                <a:solidFill>
                  <a:schemeClr val="tx1"/>
                </a:solidFill>
              </a:rPr>
              <a:t>No desired outcomes</a:t>
            </a:r>
          </a:p>
          <a:p>
            <a:r>
              <a:rPr lang="en-US" dirty="0">
                <a:solidFill>
                  <a:schemeClr val="tx1"/>
                </a:solidFill>
              </a:rPr>
              <a:t>Separate data points into groups with “similar” properties (clustering)</a:t>
            </a:r>
          </a:p>
          <a:p>
            <a:r>
              <a:rPr lang="en-US" dirty="0"/>
              <a:t>Or reduce data to fewer variables in some way that still captures important structure of the data</a:t>
            </a:r>
            <a:endParaRPr lang="en-US" dirty="0">
              <a:solidFill>
                <a:schemeClr val="tx1"/>
              </a:solidFill>
            </a:endParaRPr>
          </a:p>
          <a:p>
            <a:endParaRPr lang="en-US" dirty="0">
              <a:solidFill>
                <a:schemeClr val="tx1"/>
              </a:solidFill>
            </a:endParaRPr>
          </a:p>
        </p:txBody>
      </p:sp>
      <p:sp>
        <p:nvSpPr>
          <p:cNvPr id="2" name="TextBox 1"/>
          <p:cNvSpPr txBox="1"/>
          <p:nvPr/>
        </p:nvSpPr>
        <p:spPr>
          <a:xfrm>
            <a:off x="94133" y="4965807"/>
            <a:ext cx="4240636" cy="1815882"/>
          </a:xfrm>
          <a:prstGeom prst="rect">
            <a:avLst/>
          </a:prstGeom>
          <a:noFill/>
        </p:spPr>
        <p:txBody>
          <a:bodyPr wrap="square" rtlCol="0">
            <a:spAutoFit/>
          </a:bodyPr>
          <a:lstStyle/>
          <a:p>
            <a:r>
              <a:rPr lang="en-US" sz="2800" b="1" dirty="0">
                <a:solidFill>
                  <a:srgbClr val="0070C0"/>
                </a:solidFill>
              </a:rPr>
              <a:t>Prediction: Regression (continuous outcomes) and classification (categorical outcomes)</a:t>
            </a:r>
          </a:p>
        </p:txBody>
      </p:sp>
      <p:sp>
        <p:nvSpPr>
          <p:cNvPr id="6" name="TextBox 5"/>
          <p:cNvSpPr txBox="1"/>
          <p:nvPr/>
        </p:nvSpPr>
        <p:spPr>
          <a:xfrm>
            <a:off x="4391919" y="6176963"/>
            <a:ext cx="4588692" cy="523220"/>
          </a:xfrm>
          <a:prstGeom prst="rect">
            <a:avLst/>
          </a:prstGeom>
          <a:noFill/>
        </p:spPr>
        <p:txBody>
          <a:bodyPr wrap="none" rtlCol="0">
            <a:spAutoFit/>
          </a:bodyPr>
          <a:lstStyle/>
          <a:p>
            <a:r>
              <a:rPr lang="en-US" sz="2800" b="1" dirty="0">
                <a:solidFill>
                  <a:srgbClr val="7030A0"/>
                </a:solidFill>
              </a:rPr>
              <a:t>Clustering and data reduction</a:t>
            </a:r>
          </a:p>
        </p:txBody>
      </p:sp>
      <p:sp>
        <p:nvSpPr>
          <p:cNvPr id="7" name="Rectangle 6"/>
          <p:cNvSpPr/>
          <p:nvPr/>
        </p:nvSpPr>
        <p:spPr>
          <a:xfrm>
            <a:off x="4391919" y="1711471"/>
            <a:ext cx="4588692" cy="5007872"/>
          </a:xfrm>
          <a:prstGeom prst="rect">
            <a:avLst/>
          </a:prstGeom>
          <a:noFill/>
          <a:ln w="111125" cap="rnd" cmpd="tri">
            <a:solidFill>
              <a:srgbClr val="C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86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427" y="2641092"/>
            <a:ext cx="5937755" cy="1188720"/>
          </a:xfrm>
        </p:spPr>
        <p:txBody>
          <a:bodyPr/>
          <a:lstStyle/>
          <a:p>
            <a:r>
              <a:rPr lang="en-US" dirty="0"/>
              <a:t>Clustering</a:t>
            </a:r>
          </a:p>
        </p:txBody>
      </p:sp>
    </p:spTree>
    <p:extLst>
      <p:ext uri="{BB962C8B-B14F-4D97-AF65-F5344CB8AC3E}">
        <p14:creationId xmlns:p14="http://schemas.microsoft.com/office/powerpoint/2010/main" val="33320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map&#10;&#10;Description automatically generated">
            <a:extLst>
              <a:ext uri="{FF2B5EF4-FFF2-40B4-BE49-F238E27FC236}">
                <a16:creationId xmlns:a16="http://schemas.microsoft.com/office/drawing/2014/main" id="{CC11E904-4E28-2945-B83E-40B944C0B138}"/>
              </a:ext>
            </a:extLst>
          </p:cNvPr>
          <p:cNvPicPr>
            <a:picLocks noChangeAspect="1"/>
          </p:cNvPicPr>
          <p:nvPr/>
        </p:nvPicPr>
        <p:blipFill>
          <a:blip r:embed="rId3"/>
          <a:stretch>
            <a:fillRect/>
          </a:stretch>
        </p:blipFill>
        <p:spPr>
          <a:xfrm>
            <a:off x="233243" y="1465811"/>
            <a:ext cx="4663004" cy="4044149"/>
          </a:xfrm>
          <a:prstGeom prst="rect">
            <a:avLst/>
          </a:prstGeom>
        </p:spPr>
      </p:pic>
      <p:sp>
        <p:nvSpPr>
          <p:cNvPr id="2" name="Title 1"/>
          <p:cNvSpPr>
            <a:spLocks noGrp="1"/>
          </p:cNvSpPr>
          <p:nvPr>
            <p:ph type="title"/>
          </p:nvPr>
        </p:nvSpPr>
        <p:spPr>
          <a:xfrm>
            <a:off x="1597183" y="42399"/>
            <a:ext cx="5937755" cy="1188720"/>
          </a:xfrm>
        </p:spPr>
        <p:txBody>
          <a:bodyPr>
            <a:normAutofit fontScale="90000"/>
          </a:bodyPr>
          <a:lstStyle/>
          <a:p>
            <a:r>
              <a:rPr lang="en-US" dirty="0"/>
              <a:t>2D clustering: Iris example</a:t>
            </a:r>
          </a:p>
        </p:txBody>
      </p:sp>
      <p:sp>
        <p:nvSpPr>
          <p:cNvPr id="4" name="TextBox 3"/>
          <p:cNvSpPr txBox="1"/>
          <p:nvPr/>
        </p:nvSpPr>
        <p:spPr>
          <a:xfrm>
            <a:off x="4921218" y="1231119"/>
            <a:ext cx="4000162" cy="4401205"/>
          </a:xfrm>
          <a:prstGeom prst="rect">
            <a:avLst/>
          </a:prstGeom>
          <a:noFill/>
        </p:spPr>
        <p:txBody>
          <a:bodyPr wrap="square" rtlCol="0">
            <a:spAutoFit/>
          </a:bodyPr>
          <a:lstStyle/>
          <a:p>
            <a:r>
              <a:rPr lang="en-US" sz="2800" dirty="0"/>
              <a:t>When determining clusters </a:t>
            </a:r>
          </a:p>
          <a:p>
            <a:endParaRPr lang="en-US" sz="2800" dirty="0">
              <a:solidFill>
                <a:srgbClr val="008000"/>
              </a:solidFill>
            </a:endParaRPr>
          </a:p>
          <a:p>
            <a:r>
              <a:rPr lang="en-US" sz="2800" dirty="0">
                <a:solidFill>
                  <a:srgbClr val="00B050"/>
                </a:solidFill>
              </a:rPr>
              <a:t>We want long green lines (large distance between cluster centers)</a:t>
            </a:r>
          </a:p>
          <a:p>
            <a:endParaRPr lang="en-US" sz="2800" dirty="0"/>
          </a:p>
          <a:p>
            <a:r>
              <a:rPr lang="en-US" sz="2800" dirty="0">
                <a:solidFill>
                  <a:srgbClr val="FF0000"/>
                </a:solidFill>
              </a:rPr>
              <a:t>We want small ellipses (points within clusters grouped tightly together)</a:t>
            </a:r>
          </a:p>
        </p:txBody>
      </p:sp>
      <p:cxnSp>
        <p:nvCxnSpPr>
          <p:cNvPr id="6" name="Straight Arrow Connector 5"/>
          <p:cNvCxnSpPr>
            <a:cxnSpLocks/>
          </p:cNvCxnSpPr>
          <p:nvPr/>
        </p:nvCxnSpPr>
        <p:spPr>
          <a:xfrm flipV="1">
            <a:off x="2657762" y="2357502"/>
            <a:ext cx="1156831" cy="1186878"/>
          </a:xfrm>
          <a:prstGeom prst="straightConnector1">
            <a:avLst/>
          </a:prstGeom>
          <a:ln w="38100" cmpd="sng">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rot="19943438">
            <a:off x="592496" y="4311874"/>
            <a:ext cx="930997" cy="71119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cxnSpLocks/>
          </p:cNvCxnSpPr>
          <p:nvPr/>
        </p:nvCxnSpPr>
        <p:spPr>
          <a:xfrm flipV="1">
            <a:off x="1033023" y="3512487"/>
            <a:ext cx="1673873" cy="1192165"/>
          </a:xfrm>
          <a:prstGeom prst="straightConnector1">
            <a:avLst/>
          </a:prstGeom>
          <a:ln w="38100" cmpd="sng">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1057994" y="2357502"/>
            <a:ext cx="2756599" cy="2309971"/>
          </a:xfrm>
          <a:prstGeom prst="straightConnector1">
            <a:avLst/>
          </a:prstGeom>
          <a:ln w="38100" cmpd="sng">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rot="19593583">
            <a:off x="2085250" y="3057756"/>
            <a:ext cx="1255207" cy="84047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8973159">
            <a:off x="3013773" y="1818163"/>
            <a:ext cx="1630392" cy="101040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58752" y="5760106"/>
            <a:ext cx="8867289" cy="954107"/>
          </a:xfrm>
          <a:prstGeom prst="rect">
            <a:avLst/>
          </a:prstGeom>
          <a:noFill/>
        </p:spPr>
        <p:txBody>
          <a:bodyPr wrap="square" rtlCol="0">
            <a:spAutoFit/>
          </a:bodyPr>
          <a:lstStyle/>
          <a:p>
            <a:r>
              <a:rPr lang="en-US" sz="2800" b="1" dirty="0"/>
              <a:t>Goal</a:t>
            </a:r>
            <a:r>
              <a:rPr lang="en-US" sz="2800" dirty="0"/>
              <a:t>: maximize similarity within clusters and minimize similarity between clusters</a:t>
            </a:r>
          </a:p>
        </p:txBody>
      </p:sp>
    </p:spTree>
    <p:extLst>
      <p:ext uri="{BB962C8B-B14F-4D97-AF65-F5344CB8AC3E}">
        <p14:creationId xmlns:p14="http://schemas.microsoft.com/office/powerpoint/2010/main" val="2475885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21" y="-5952"/>
            <a:ext cx="8596462" cy="1325563"/>
          </a:xfrm>
        </p:spPr>
        <p:txBody>
          <a:bodyPr/>
          <a:lstStyle/>
          <a:p>
            <a:r>
              <a:rPr lang="en-US" dirty="0"/>
              <a:t>Measures of similarity/dissimilarity</a:t>
            </a:r>
          </a:p>
        </p:txBody>
      </p:sp>
      <p:sp>
        <p:nvSpPr>
          <p:cNvPr id="3" name="Content Placeholder 2"/>
          <p:cNvSpPr>
            <a:spLocks noGrp="1"/>
          </p:cNvSpPr>
          <p:nvPr>
            <p:ph idx="1"/>
          </p:nvPr>
        </p:nvSpPr>
        <p:spPr>
          <a:xfrm>
            <a:off x="472313" y="1127260"/>
            <a:ext cx="8199373" cy="1723753"/>
          </a:xfrm>
        </p:spPr>
        <p:txBody>
          <a:bodyPr>
            <a:normAutofit fontScale="92500" lnSpcReduction="10000"/>
          </a:bodyPr>
          <a:lstStyle/>
          <a:p>
            <a:r>
              <a:rPr lang="en-US" dirty="0"/>
              <a:t>Need to define </a:t>
            </a:r>
            <a:r>
              <a:rPr lang="en-US" u="sng" dirty="0"/>
              <a:t>similarity</a:t>
            </a:r>
            <a:r>
              <a:rPr lang="en-US" dirty="0"/>
              <a:t> (or </a:t>
            </a:r>
            <a:r>
              <a:rPr lang="en-US" u="sng" dirty="0"/>
              <a:t>dissimilarity</a:t>
            </a:r>
            <a:r>
              <a:rPr lang="en-US" dirty="0"/>
              <a:t>) and we need to be able to measure it</a:t>
            </a:r>
          </a:p>
          <a:p>
            <a:r>
              <a:rPr lang="en-US" dirty="0"/>
              <a:t>Consider 2 observations with only 2 variables </a:t>
            </a:r>
            <a:r>
              <a:rPr lang="en-US" i="1" dirty="0">
                <a:latin typeface="Times New Roman"/>
                <a:cs typeface="Times New Roman"/>
              </a:rPr>
              <a:t>x</a:t>
            </a:r>
            <a:r>
              <a:rPr lang="en-US" baseline="-25000" dirty="0">
                <a:latin typeface="Times New Roman"/>
                <a:cs typeface="Times New Roman"/>
              </a:rPr>
              <a:t>1</a:t>
            </a:r>
            <a:r>
              <a:rPr lang="en-US" dirty="0"/>
              <a:t> and </a:t>
            </a:r>
            <a:r>
              <a:rPr lang="en-US" i="1" dirty="0">
                <a:latin typeface="Times New Roman"/>
                <a:cs typeface="Times New Roman"/>
              </a:rPr>
              <a:t>x</a:t>
            </a:r>
            <a:r>
              <a:rPr lang="en-US" baseline="-25000" dirty="0">
                <a:latin typeface="Times New Roman"/>
                <a:cs typeface="Times New Roman"/>
              </a:rPr>
              <a:t>2</a:t>
            </a:r>
            <a:r>
              <a:rPr lang="en-US" dirty="0">
                <a:latin typeface="Times New Roman"/>
                <a:cs typeface="Times New Roman"/>
              </a:rPr>
              <a:t> </a:t>
            </a:r>
            <a:r>
              <a:rPr lang="en-US" dirty="0">
                <a:cs typeface="Times New Roman"/>
              </a:rPr>
              <a:t>–dissimilarities could be</a:t>
            </a:r>
          </a:p>
        </p:txBody>
      </p:sp>
      <p:sp>
        <p:nvSpPr>
          <p:cNvPr id="4" name="Line 15"/>
          <p:cNvSpPr>
            <a:spLocks noChangeShapeType="1"/>
          </p:cNvSpPr>
          <p:nvPr/>
        </p:nvSpPr>
        <p:spPr bwMode="auto">
          <a:xfrm flipV="1">
            <a:off x="5939304" y="3091752"/>
            <a:ext cx="0" cy="2716320"/>
          </a:xfrm>
          <a:prstGeom prst="line">
            <a:avLst/>
          </a:prstGeom>
          <a:noFill/>
          <a:ln w="38100">
            <a:solidFill>
              <a:srgbClr val="0033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16"/>
          <p:cNvSpPr>
            <a:spLocks noChangeShapeType="1"/>
          </p:cNvSpPr>
          <p:nvPr/>
        </p:nvSpPr>
        <p:spPr bwMode="auto">
          <a:xfrm>
            <a:off x="4824788" y="4944193"/>
            <a:ext cx="3366048" cy="0"/>
          </a:xfrm>
          <a:prstGeom prst="line">
            <a:avLst/>
          </a:prstGeom>
          <a:noFill/>
          <a:ln w="38100">
            <a:solidFill>
              <a:srgbClr val="0033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46" name="Group 30"/>
          <p:cNvGrpSpPr>
            <a:grpSpLocks/>
          </p:cNvGrpSpPr>
          <p:nvPr/>
        </p:nvGrpSpPr>
        <p:grpSpPr bwMode="auto">
          <a:xfrm>
            <a:off x="7682256" y="4357273"/>
            <a:ext cx="152400" cy="152400"/>
            <a:chOff x="384" y="3264"/>
            <a:chExt cx="96" cy="96"/>
          </a:xfrm>
        </p:grpSpPr>
        <p:sp>
          <p:nvSpPr>
            <p:cNvPr id="47"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9" name="Group 30"/>
          <p:cNvGrpSpPr>
            <a:grpSpLocks/>
          </p:cNvGrpSpPr>
          <p:nvPr/>
        </p:nvGrpSpPr>
        <p:grpSpPr bwMode="auto">
          <a:xfrm>
            <a:off x="6453868" y="3550633"/>
            <a:ext cx="152400" cy="152400"/>
            <a:chOff x="384" y="3264"/>
            <a:chExt cx="96" cy="96"/>
          </a:xfrm>
        </p:grpSpPr>
        <p:sp>
          <p:nvSpPr>
            <p:cNvPr id="50"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2" name="TextBox 51"/>
          <p:cNvSpPr txBox="1"/>
          <p:nvPr/>
        </p:nvSpPr>
        <p:spPr>
          <a:xfrm>
            <a:off x="8311034" y="4586360"/>
            <a:ext cx="529570" cy="646331"/>
          </a:xfrm>
          <a:prstGeom prst="rect">
            <a:avLst/>
          </a:prstGeom>
          <a:noFill/>
        </p:spPr>
        <p:txBody>
          <a:bodyPr wrap="none" rtlCol="0">
            <a:spAutoFit/>
          </a:bodyPr>
          <a:lstStyle/>
          <a:p>
            <a:r>
              <a:rPr lang="en-US" sz="3600" i="1" dirty="0">
                <a:latin typeface="Times New Roman"/>
                <a:cs typeface="Times New Roman"/>
              </a:rPr>
              <a:t>x</a:t>
            </a:r>
            <a:r>
              <a:rPr lang="en-US" sz="2400" baseline="-25000" dirty="0">
                <a:latin typeface="Times New Roman"/>
                <a:cs typeface="Times New Roman"/>
              </a:rPr>
              <a:t>1</a:t>
            </a:r>
            <a:endParaRPr lang="en-US" sz="3600" dirty="0">
              <a:latin typeface="Times New Roman"/>
              <a:cs typeface="Times New Roman"/>
            </a:endParaRPr>
          </a:p>
        </p:txBody>
      </p:sp>
      <p:sp>
        <p:nvSpPr>
          <p:cNvPr id="53" name="TextBox 52"/>
          <p:cNvSpPr txBox="1"/>
          <p:nvPr/>
        </p:nvSpPr>
        <p:spPr>
          <a:xfrm>
            <a:off x="5674519" y="2471489"/>
            <a:ext cx="529570" cy="646331"/>
          </a:xfrm>
          <a:prstGeom prst="rect">
            <a:avLst/>
          </a:prstGeom>
          <a:noFill/>
        </p:spPr>
        <p:txBody>
          <a:bodyPr wrap="none" rtlCol="0">
            <a:spAutoFit/>
          </a:bodyPr>
          <a:lstStyle/>
          <a:p>
            <a:r>
              <a:rPr lang="en-US" sz="3600" i="1" dirty="0">
                <a:latin typeface="Times New Roman"/>
                <a:cs typeface="Times New Roman"/>
              </a:rPr>
              <a:t>x</a:t>
            </a:r>
            <a:r>
              <a:rPr lang="en-US" sz="2400" baseline="-25000" dirty="0">
                <a:latin typeface="Times New Roman"/>
                <a:cs typeface="Times New Roman"/>
              </a:rPr>
              <a:t>2</a:t>
            </a:r>
            <a:endParaRPr lang="en-US" sz="3600" dirty="0">
              <a:latin typeface="Times New Roman"/>
              <a:cs typeface="Times New Roman"/>
            </a:endParaRPr>
          </a:p>
        </p:txBody>
      </p:sp>
      <mc:AlternateContent xmlns:mc="http://schemas.openxmlformats.org/markup-compatibility/2006" xmlns:a14="http://schemas.microsoft.com/office/drawing/2010/main">
        <mc:Choice Requires="a14">
          <p:sp>
            <p:nvSpPr>
              <p:cNvPr id="54" name="TextBox 53"/>
              <p:cNvSpPr txBox="1"/>
              <p:nvPr/>
            </p:nvSpPr>
            <p:spPr>
              <a:xfrm>
                <a:off x="294102" y="3293699"/>
                <a:ext cx="4265902" cy="1659942"/>
              </a:xfrm>
              <a:prstGeom prst="rect">
                <a:avLst/>
              </a:prstGeom>
              <a:noFill/>
            </p:spPr>
            <p:txBody>
              <a:bodyPr wrap="square" rtlCol="0">
                <a:spAutoFit/>
              </a:bodyPr>
              <a:lstStyle/>
              <a:p>
                <a:pPr marL="342900" indent="-342900">
                  <a:buFont typeface="Arial"/>
                  <a:buChar char="•"/>
                </a:pPr>
                <a:r>
                  <a:rPr lang="en-US" sz="2400" dirty="0">
                    <a:cs typeface="Times New Roman"/>
                  </a:rPr>
                  <a:t>Euclidean = </a:t>
                </a:r>
                <a14:m>
                  <m:oMath xmlns:m="http://schemas.openxmlformats.org/officeDocument/2006/math">
                    <m:rad>
                      <m:radPr>
                        <m:degHide m:val="on"/>
                        <m:ctrlPr>
                          <a:rPr lang="en-US" sz="2400" b="0" i="1" smtClean="0">
                            <a:latin typeface="Cambria Math" panose="02040503050406030204" pitchFamily="18" charset="0"/>
                            <a:ea typeface="Cambria Math" panose="02040503050406030204" pitchFamily="18" charset="0"/>
                            <a:cs typeface="Times New Roman"/>
                          </a:rPr>
                        </m:ctrlPr>
                      </m:radPr>
                      <m:deg/>
                      <m:e>
                        <m:sSup>
                          <m:sSupPr>
                            <m:ctrlPr>
                              <a:rPr lang="en-US" sz="2400" b="0" i="1" smtClean="0">
                                <a:latin typeface="Cambria Math" panose="02040503050406030204" pitchFamily="18" charset="0"/>
                                <a:ea typeface="Cambria Math" panose="02040503050406030204" pitchFamily="18" charset="0"/>
                                <a:cs typeface="Times New Roman"/>
                              </a:rPr>
                            </m:ctrlPr>
                          </m:sSupPr>
                          <m:e>
                            <m:r>
                              <a:rPr lang="en-US" sz="2400" b="0" i="1" smtClean="0">
                                <a:latin typeface="Cambria Math" panose="02040503050406030204" pitchFamily="18" charset="0"/>
                                <a:ea typeface="Cambria Math" panose="02040503050406030204" pitchFamily="18" charset="0"/>
                                <a:cs typeface="Times New Roman"/>
                              </a:rPr>
                              <m:t>𝑎</m:t>
                            </m:r>
                          </m:e>
                          <m:sup>
                            <m:r>
                              <a:rPr lang="en-US" sz="2400" b="0" i="1" smtClean="0">
                                <a:latin typeface="Cambria Math" panose="02040503050406030204" pitchFamily="18" charset="0"/>
                                <a:ea typeface="Cambria Math" panose="02040503050406030204" pitchFamily="18" charset="0"/>
                                <a:cs typeface="Times New Roman"/>
                              </a:rPr>
                              <m:t>2</m:t>
                            </m:r>
                          </m:sup>
                        </m:sSup>
                        <m:r>
                          <a:rPr lang="en-US" sz="2400" i="1">
                            <a:latin typeface="Cambria Math" panose="02040503050406030204" pitchFamily="18" charset="0"/>
                            <a:ea typeface="Cambria Math" panose="02040503050406030204" pitchFamily="18" charset="0"/>
                            <a:cs typeface="Times New Roman"/>
                          </a:rPr>
                          <m:t>+</m:t>
                        </m:r>
                        <m:sSup>
                          <m:sSupPr>
                            <m:ctrlPr>
                              <a:rPr lang="en-US" sz="2400" i="1">
                                <a:latin typeface="Cambria Math" panose="02040503050406030204" pitchFamily="18" charset="0"/>
                                <a:ea typeface="Cambria Math" panose="02040503050406030204" pitchFamily="18" charset="0"/>
                                <a:cs typeface="Times New Roman"/>
                              </a:rPr>
                            </m:ctrlPr>
                          </m:sSupPr>
                          <m:e>
                            <m:r>
                              <a:rPr lang="en-US" sz="2400" b="0" i="1" smtClean="0">
                                <a:latin typeface="Cambria Math" panose="02040503050406030204" pitchFamily="18" charset="0"/>
                                <a:ea typeface="Cambria Math" panose="02040503050406030204" pitchFamily="18" charset="0"/>
                                <a:cs typeface="Times New Roman"/>
                              </a:rPr>
                              <m:t>𝑏</m:t>
                            </m:r>
                          </m:e>
                          <m:sup>
                            <m:r>
                              <a:rPr lang="en-US" sz="2400" i="1">
                                <a:latin typeface="Cambria Math" panose="02040503050406030204" pitchFamily="18" charset="0"/>
                                <a:ea typeface="Cambria Math" panose="02040503050406030204" pitchFamily="18" charset="0"/>
                                <a:cs typeface="Times New Roman"/>
                              </a:rPr>
                              <m:t>2</m:t>
                            </m:r>
                          </m:sup>
                        </m:sSup>
                      </m:e>
                    </m:rad>
                  </m:oMath>
                </a14:m>
                <a:endParaRPr lang="en-US" sz="2400" dirty="0">
                  <a:cs typeface="Times New Roman"/>
                </a:endParaRPr>
              </a:p>
              <a:p>
                <a:pPr marL="342900" indent="-342900">
                  <a:buFont typeface="Arial"/>
                  <a:buChar char="•"/>
                </a:pPr>
                <a:r>
                  <a:rPr lang="en-US" sz="2400" dirty="0">
                    <a:cs typeface="Times New Roman"/>
                  </a:rPr>
                  <a:t>Absolute distance = </a:t>
                </a:r>
                <a14:m>
                  <m:oMath xmlns:m="http://schemas.openxmlformats.org/officeDocument/2006/math">
                    <m:d>
                      <m:dPr>
                        <m:begChr m:val="|"/>
                        <m:endChr m:val="|"/>
                        <m:ctrlPr>
                          <a:rPr lang="en-US" sz="2400" b="0" i="1" smtClean="0">
                            <a:latin typeface="Cambria Math" panose="02040503050406030204" pitchFamily="18" charset="0"/>
                            <a:cs typeface="Times New Roman"/>
                          </a:rPr>
                        </m:ctrlPr>
                      </m:dPr>
                      <m:e>
                        <m:r>
                          <a:rPr lang="en-US" sz="2400" b="0" i="1" smtClean="0">
                            <a:latin typeface="Cambria Math" panose="02040503050406030204" pitchFamily="18" charset="0"/>
                            <a:cs typeface="Times New Roman"/>
                          </a:rPr>
                          <m:t>𝑎</m:t>
                        </m:r>
                      </m:e>
                    </m:d>
                    <m:r>
                      <a:rPr lang="en-US" sz="2400" b="0" i="1" smtClean="0">
                        <a:latin typeface="Cambria Math" panose="02040503050406030204" pitchFamily="18" charset="0"/>
                        <a:cs typeface="Times New Roman"/>
                      </a:rPr>
                      <m:t>+|</m:t>
                    </m:r>
                    <m:r>
                      <a:rPr lang="en-US" sz="2400" b="0" i="1" smtClean="0">
                        <a:latin typeface="Cambria Math" panose="02040503050406030204" pitchFamily="18" charset="0"/>
                        <a:cs typeface="Times New Roman"/>
                      </a:rPr>
                      <m:t>𝑏</m:t>
                    </m:r>
                    <m:r>
                      <a:rPr lang="en-US" sz="2400" b="0" i="1" smtClean="0">
                        <a:latin typeface="Cambria Math" panose="02040503050406030204" pitchFamily="18" charset="0"/>
                        <a:cs typeface="Times New Roman"/>
                      </a:rPr>
                      <m:t>|</m:t>
                    </m:r>
                  </m:oMath>
                </a14:m>
                <a:endParaRPr lang="en-US" sz="2400" dirty="0">
                  <a:cs typeface="Times New Roman"/>
                </a:endParaRPr>
              </a:p>
              <a:p>
                <a:pPr marL="342900" indent="-342900">
                  <a:buFont typeface="Arial"/>
                  <a:buChar char="•"/>
                </a:pPr>
                <a:r>
                  <a:rPr lang="en-US" sz="2400" dirty="0">
                    <a:cs typeface="Times New Roman"/>
                  </a:rPr>
                  <a:t>Can also differentially weight attributes e.g. </a:t>
                </a:r>
                <a14:m>
                  <m:oMath xmlns:m="http://schemas.openxmlformats.org/officeDocument/2006/math">
                    <m:rad>
                      <m:radPr>
                        <m:degHide m:val="on"/>
                        <m:ctrlPr>
                          <a:rPr lang="en-US" sz="2400" i="1">
                            <a:latin typeface="Cambria Math" panose="02040503050406030204" pitchFamily="18" charset="0"/>
                            <a:ea typeface="Cambria Math" panose="02040503050406030204" pitchFamily="18" charset="0"/>
                            <a:cs typeface="Times New Roman"/>
                          </a:rPr>
                        </m:ctrlPr>
                      </m:radPr>
                      <m:deg/>
                      <m:e>
                        <m:sSup>
                          <m:sSupPr>
                            <m:ctrlPr>
                              <a:rPr lang="en-US" sz="2400" i="1">
                                <a:latin typeface="Cambria Math" panose="02040503050406030204" pitchFamily="18" charset="0"/>
                                <a:ea typeface="Cambria Math" panose="02040503050406030204" pitchFamily="18" charset="0"/>
                                <a:cs typeface="Times New Roman"/>
                              </a:rPr>
                            </m:ctrlPr>
                          </m:sSupPr>
                          <m:e>
                            <m:r>
                              <a:rPr lang="en-US" sz="2400" b="0" i="1" smtClean="0">
                                <a:latin typeface="Cambria Math" panose="02040503050406030204" pitchFamily="18" charset="0"/>
                                <a:ea typeface="Cambria Math" panose="02040503050406030204" pitchFamily="18" charset="0"/>
                                <a:cs typeface="Times New Roman"/>
                              </a:rPr>
                              <m:t>𝑘</m:t>
                            </m:r>
                            <m:r>
                              <a:rPr lang="en-US" sz="2400" i="1">
                                <a:latin typeface="Cambria Math" panose="02040503050406030204" pitchFamily="18" charset="0"/>
                                <a:ea typeface="Cambria Math" panose="02040503050406030204" pitchFamily="18" charset="0"/>
                                <a:cs typeface="Times New Roman"/>
                              </a:rPr>
                              <m:t>𝑎</m:t>
                            </m:r>
                          </m:e>
                          <m:sup>
                            <m:r>
                              <a:rPr lang="en-US" sz="2400" i="1">
                                <a:latin typeface="Cambria Math" panose="02040503050406030204" pitchFamily="18" charset="0"/>
                                <a:ea typeface="Cambria Math" panose="02040503050406030204" pitchFamily="18" charset="0"/>
                                <a:cs typeface="Times New Roman"/>
                              </a:rPr>
                              <m:t>2</m:t>
                            </m:r>
                          </m:sup>
                        </m:sSup>
                        <m:r>
                          <a:rPr lang="en-US" sz="2400" i="1">
                            <a:latin typeface="Cambria Math" panose="02040503050406030204" pitchFamily="18" charset="0"/>
                            <a:ea typeface="Cambria Math" panose="02040503050406030204" pitchFamily="18" charset="0"/>
                            <a:cs typeface="Times New Roman"/>
                          </a:rPr>
                          <m:t>+</m:t>
                        </m:r>
                        <m:sSup>
                          <m:sSupPr>
                            <m:ctrlPr>
                              <a:rPr lang="en-US" sz="2400" i="1">
                                <a:latin typeface="Cambria Math" panose="02040503050406030204" pitchFamily="18" charset="0"/>
                                <a:ea typeface="Cambria Math" panose="02040503050406030204" pitchFamily="18" charset="0"/>
                                <a:cs typeface="Times New Roman"/>
                              </a:rPr>
                            </m:ctrlPr>
                          </m:sSupPr>
                          <m:e>
                            <m:r>
                              <a:rPr lang="en-US" sz="2400" i="1">
                                <a:latin typeface="Cambria Math" panose="02040503050406030204" pitchFamily="18" charset="0"/>
                                <a:ea typeface="Cambria Math" panose="02040503050406030204" pitchFamily="18" charset="0"/>
                                <a:cs typeface="Times New Roman"/>
                              </a:rPr>
                              <m:t>𝑏</m:t>
                            </m:r>
                          </m:e>
                          <m:sup>
                            <m:r>
                              <a:rPr lang="en-US" sz="2400" i="1">
                                <a:latin typeface="Cambria Math" panose="02040503050406030204" pitchFamily="18" charset="0"/>
                                <a:ea typeface="Cambria Math" panose="02040503050406030204" pitchFamily="18" charset="0"/>
                                <a:cs typeface="Times New Roman"/>
                              </a:rPr>
                              <m:t>2</m:t>
                            </m:r>
                          </m:sup>
                        </m:sSup>
                      </m:e>
                    </m:rad>
                  </m:oMath>
                </a14:m>
                <a:endParaRPr lang="en-US" sz="2400" dirty="0">
                  <a:cs typeface="Times New Roman"/>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294102" y="3293699"/>
                <a:ext cx="4265902" cy="1659942"/>
              </a:xfrm>
              <a:prstGeom prst="rect">
                <a:avLst/>
              </a:prstGeom>
              <a:blipFill>
                <a:blip r:embed="rId3"/>
                <a:stretch>
                  <a:fillRect l="-1780" b="-6818"/>
                </a:stretch>
              </a:blipFill>
            </p:spPr>
            <p:txBody>
              <a:bodyPr/>
              <a:lstStyle/>
              <a:p>
                <a:r>
                  <a:rPr lang="en-US">
                    <a:noFill/>
                  </a:rPr>
                  <a:t> </a:t>
                </a:r>
              </a:p>
            </p:txBody>
          </p:sp>
        </mc:Fallback>
      </mc:AlternateContent>
      <p:cxnSp>
        <p:nvCxnSpPr>
          <p:cNvPr id="56" name="Straight Connector 55"/>
          <p:cNvCxnSpPr/>
          <p:nvPr/>
        </p:nvCxnSpPr>
        <p:spPr>
          <a:xfrm flipV="1">
            <a:off x="6530710" y="3656713"/>
            <a:ext cx="0" cy="777600"/>
          </a:xfrm>
          <a:prstGeom prst="line">
            <a:avLst/>
          </a:prstGeom>
          <a:ln w="28575" cmpd="sng">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522070" y="4434313"/>
            <a:ext cx="1160186" cy="0"/>
          </a:xfrm>
          <a:prstGeom prst="line">
            <a:avLst/>
          </a:prstGeom>
          <a:ln w="28575" cmpd="sng">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254240" y="3838153"/>
            <a:ext cx="295236" cy="369332"/>
          </a:xfrm>
          <a:prstGeom prst="rect">
            <a:avLst/>
          </a:prstGeom>
          <a:noFill/>
        </p:spPr>
        <p:txBody>
          <a:bodyPr wrap="none" rtlCol="0">
            <a:spAutoFit/>
          </a:bodyPr>
          <a:lstStyle/>
          <a:p>
            <a:r>
              <a:rPr lang="en-US" dirty="0"/>
              <a:t>a</a:t>
            </a:r>
          </a:p>
        </p:txBody>
      </p:sp>
      <p:sp>
        <p:nvSpPr>
          <p:cNvPr id="64" name="TextBox 63"/>
          <p:cNvSpPr txBox="1"/>
          <p:nvPr/>
        </p:nvSpPr>
        <p:spPr>
          <a:xfrm>
            <a:off x="6979972" y="4396527"/>
            <a:ext cx="305943" cy="369332"/>
          </a:xfrm>
          <a:prstGeom prst="rect">
            <a:avLst/>
          </a:prstGeom>
          <a:noFill/>
        </p:spPr>
        <p:txBody>
          <a:bodyPr wrap="none" rtlCol="0">
            <a:spAutoFit/>
          </a:bodyPr>
          <a:lstStyle/>
          <a:p>
            <a:r>
              <a:rPr lang="en-US" dirty="0"/>
              <a:t>b</a:t>
            </a:r>
          </a:p>
        </p:txBody>
      </p:sp>
      <mc:AlternateContent xmlns:mc="http://schemas.openxmlformats.org/markup-compatibility/2006" xmlns:a14="http://schemas.microsoft.com/office/drawing/2010/main">
        <mc:Choice Requires="a14">
          <p:sp>
            <p:nvSpPr>
              <p:cNvPr id="65" name="TextBox 64"/>
              <p:cNvSpPr txBox="1"/>
              <p:nvPr/>
            </p:nvSpPr>
            <p:spPr>
              <a:xfrm>
                <a:off x="1213643" y="6148981"/>
                <a:ext cx="6716711" cy="680251"/>
              </a:xfrm>
              <a:prstGeom prst="rect">
                <a:avLst/>
              </a:prstGeom>
              <a:noFill/>
            </p:spPr>
            <p:txBody>
              <a:bodyPr wrap="none" rtlCol="0">
                <a:spAutoFit/>
              </a:bodyPr>
              <a:lstStyle/>
              <a:p>
                <a:pPr algn="ctr">
                  <a:buSzPts val="2400"/>
                </a:pPr>
                <a:r>
                  <a:rPr lang="en-US" dirty="0"/>
                  <a:t>Extension to 3D  for Euclidean distance would be e.g.</a:t>
                </a:r>
                <a:r>
                  <a:rPr lang="en-US" dirty="0">
                    <a:ea typeface="Cambria Math" panose="02040503050406030204" pitchFamily="18" charset="0"/>
                    <a:cs typeface="Times New Roman"/>
                  </a:rPr>
                  <a:t> </a:t>
                </a:r>
                <a14:m>
                  <m:oMath xmlns:m="http://schemas.openxmlformats.org/officeDocument/2006/math">
                    <m:rad>
                      <m:radPr>
                        <m:degHide m:val="on"/>
                        <m:ctrlPr>
                          <a:rPr lang="en-US" i="1">
                            <a:latin typeface="Cambria Math" panose="02040503050406030204" pitchFamily="18" charset="0"/>
                            <a:ea typeface="Cambria Math" panose="02040503050406030204" pitchFamily="18" charset="0"/>
                            <a:cs typeface="Times New Roman"/>
                          </a:rPr>
                        </m:ctrlPr>
                      </m:radPr>
                      <m:deg/>
                      <m:e>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𝑎</m:t>
                            </m:r>
                          </m:e>
                          <m:sup>
                            <m:r>
                              <a:rPr lang="en-US" i="1">
                                <a:latin typeface="Cambria Math" panose="02040503050406030204" pitchFamily="18" charset="0"/>
                                <a:ea typeface="Cambria Math" panose="02040503050406030204" pitchFamily="18" charset="0"/>
                                <a:cs typeface="Times New Roman"/>
                              </a:rPr>
                              <m:t>2</m:t>
                            </m:r>
                          </m:sup>
                        </m:sSup>
                        <m:r>
                          <a:rPr lang="en-US" b="0" i="1" smtClean="0">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𝑏</m:t>
                            </m:r>
                          </m:e>
                          <m:sup>
                            <m:r>
                              <a:rPr lang="en-US" i="1">
                                <a:latin typeface="Cambria Math" panose="02040503050406030204" pitchFamily="18" charset="0"/>
                                <a:ea typeface="Cambria Math" panose="02040503050406030204" pitchFamily="18" charset="0"/>
                                <a:cs typeface="Times New Roman"/>
                              </a:rPr>
                              <m:t>2</m:t>
                            </m:r>
                          </m:sup>
                        </m:sSup>
                        <m:r>
                          <a:rPr lang="en-US"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𝑐</m:t>
                            </m:r>
                          </m:e>
                          <m:sup>
                            <m:r>
                              <a:rPr lang="en-US" i="1">
                                <a:latin typeface="Cambria Math" panose="02040503050406030204" pitchFamily="18" charset="0"/>
                                <a:ea typeface="Cambria Math" panose="02040503050406030204" pitchFamily="18" charset="0"/>
                                <a:cs typeface="Times New Roman"/>
                              </a:rPr>
                              <m:t>2</m:t>
                            </m:r>
                          </m:sup>
                        </m:sSup>
                      </m:e>
                    </m:rad>
                  </m:oMath>
                </a14:m>
                <a:r>
                  <a:rPr lang="en-US" dirty="0"/>
                  <a:t>, </a:t>
                </a:r>
              </a:p>
              <a:p>
                <a:pPr algn="ctr">
                  <a:buSzPts val="2400"/>
                </a:pPr>
                <a:r>
                  <a:rPr lang="en-US" dirty="0"/>
                  <a:t>and so on for higher dimensions</a:t>
                </a:r>
                <a:endParaRPr lang="en-US" baseline="30000" dirty="0">
                  <a:solidFill>
                    <a:srgbClr val="00000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1213643" y="6148981"/>
                <a:ext cx="6716711" cy="680251"/>
              </a:xfrm>
              <a:prstGeom prst="rect">
                <a:avLst/>
              </a:prstGeom>
              <a:blipFill>
                <a:blip r:embed="rId4"/>
                <a:stretch>
                  <a:fillRect l="-379" r="-189" b="-10909"/>
                </a:stretch>
              </a:blipFill>
            </p:spPr>
            <p:txBody>
              <a:bodyPr/>
              <a:lstStyle/>
              <a:p>
                <a:r>
                  <a:rPr lang="en-US">
                    <a:noFill/>
                  </a:rPr>
                  <a:t> </a:t>
                </a:r>
              </a:p>
            </p:txBody>
          </p:sp>
        </mc:Fallback>
      </mc:AlternateContent>
      <p:pic>
        <p:nvPicPr>
          <p:cNvPr id="7" name="Graphic 6" descr="Checkmark">
            <a:extLst>
              <a:ext uri="{FF2B5EF4-FFF2-40B4-BE49-F238E27FC236}">
                <a16:creationId xmlns:a16="http://schemas.microsoft.com/office/drawing/2014/main" id="{1EFFD29A-8140-B846-B701-ADAF832E0E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545" y="3117820"/>
            <a:ext cx="598245" cy="591169"/>
          </a:xfrm>
          <a:prstGeom prst="rect">
            <a:avLst/>
          </a:prstGeom>
        </p:spPr>
      </p:pic>
      <p:sp>
        <p:nvSpPr>
          <p:cNvPr id="8" name="TextBox 7">
            <a:extLst>
              <a:ext uri="{FF2B5EF4-FFF2-40B4-BE49-F238E27FC236}">
                <a16:creationId xmlns:a16="http://schemas.microsoft.com/office/drawing/2014/main" id="{168B72F4-D794-C44D-BC5F-F8E2EB44AEDC}"/>
              </a:ext>
            </a:extLst>
          </p:cNvPr>
          <p:cNvSpPr txBox="1"/>
          <p:nvPr/>
        </p:nvSpPr>
        <p:spPr>
          <a:xfrm>
            <a:off x="3423082" y="3359287"/>
            <a:ext cx="1778452" cy="369332"/>
          </a:xfrm>
          <a:prstGeom prst="rect">
            <a:avLst/>
          </a:prstGeom>
          <a:noFill/>
        </p:spPr>
        <p:txBody>
          <a:bodyPr wrap="square" rtlCol="0">
            <a:spAutoFit/>
          </a:bodyPr>
          <a:lstStyle/>
          <a:p>
            <a:r>
              <a:rPr lang="en-US" dirty="0"/>
              <a:t>(most common)</a:t>
            </a:r>
          </a:p>
        </p:txBody>
      </p:sp>
    </p:spTree>
    <p:extLst>
      <p:ext uri="{BB962C8B-B14F-4D97-AF65-F5344CB8AC3E}">
        <p14:creationId xmlns:p14="http://schemas.microsoft.com/office/powerpoint/2010/main" val="17772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Kornak1</Template>
  <TotalTime>14356</TotalTime>
  <Words>2678</Words>
  <Application>Microsoft Macintosh PowerPoint</Application>
  <PresentationFormat>On-screen Show (4:3)</PresentationFormat>
  <Paragraphs>323</Paragraphs>
  <Slides>40</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Cambria Math</vt:lpstr>
      <vt:lpstr>Times New Roman</vt:lpstr>
      <vt:lpstr>Office Theme</vt:lpstr>
      <vt:lpstr>Biostat 202: Opportunities and Challenges of “Big Data”: Machine Learning 5:  Clustering and Data Reduction</vt:lpstr>
      <vt:lpstr>Announcements</vt:lpstr>
      <vt:lpstr>Review of last lecture</vt:lpstr>
      <vt:lpstr>Overview of this lecture</vt:lpstr>
      <vt:lpstr>Supervised vs. unsupervised</vt:lpstr>
      <vt:lpstr>Supervised vs unsupervised</vt:lpstr>
      <vt:lpstr>Clustering</vt:lpstr>
      <vt:lpstr>2D clustering: Iris example</vt:lpstr>
      <vt:lpstr>Measures of similarity/dissimilarity</vt:lpstr>
      <vt:lpstr>k-means clustering</vt:lpstr>
      <vt:lpstr>k-means algorithm (k = 3)</vt:lpstr>
      <vt:lpstr>Silhouette Measure</vt:lpstr>
      <vt:lpstr>Orange demo - K means</vt:lpstr>
      <vt:lpstr>Clustering vs. classification</vt:lpstr>
      <vt:lpstr>Other clustering algorithms</vt:lpstr>
      <vt:lpstr>PowerPoint Presentation</vt:lpstr>
      <vt:lpstr>Orange demo – Hierarchical clustering</vt:lpstr>
      <vt:lpstr>Iris example – agglomerative hierarchical clustering</vt:lpstr>
      <vt:lpstr>PowerPoint Presentation</vt:lpstr>
      <vt:lpstr>Data Reduction Methods</vt:lpstr>
      <vt:lpstr>Shadow Analogy</vt:lpstr>
      <vt:lpstr>Why data reduction?</vt:lpstr>
      <vt:lpstr>Principal components analysis (PCA)</vt:lpstr>
      <vt:lpstr>Principal components analysis</vt:lpstr>
      <vt:lpstr>Orange demo – PCA</vt:lpstr>
      <vt:lpstr>Other dimension reduction methods</vt:lpstr>
      <vt:lpstr>t-SNE for Iris Data</vt:lpstr>
      <vt:lpstr>Orange demo - tSNE</vt:lpstr>
      <vt:lpstr>PowerPoint Presentation</vt:lpstr>
      <vt:lpstr>Choosing a Machine Learning Method</vt:lpstr>
      <vt:lpstr>Choosing a Machine Learning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 Computational Tools</vt:lpstr>
      <vt:lpstr>Review of this lecture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Kornak</dc:creator>
  <cp:lastModifiedBy>Scheffler, Aaron</cp:lastModifiedBy>
  <cp:revision>296</cp:revision>
  <cp:lastPrinted>2019-08-21T01:04:45Z</cp:lastPrinted>
  <dcterms:created xsi:type="dcterms:W3CDTF">2016-07-20T10:16:15Z</dcterms:created>
  <dcterms:modified xsi:type="dcterms:W3CDTF">2021-08-17T16:52:42Z</dcterms:modified>
</cp:coreProperties>
</file>