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7" r:id="rId3"/>
    <p:sldId id="336" r:id="rId4"/>
    <p:sldId id="338" r:id="rId5"/>
    <p:sldId id="392" r:id="rId6"/>
    <p:sldId id="394" r:id="rId7"/>
    <p:sldId id="391" r:id="rId8"/>
    <p:sldId id="396" r:id="rId9"/>
    <p:sldId id="397" r:id="rId10"/>
    <p:sldId id="373" r:id="rId11"/>
    <p:sldId id="374" r:id="rId12"/>
    <p:sldId id="376" r:id="rId13"/>
    <p:sldId id="399" r:id="rId14"/>
    <p:sldId id="398" r:id="rId15"/>
    <p:sldId id="387" r:id="rId16"/>
    <p:sldId id="377" r:id="rId17"/>
    <p:sldId id="388" r:id="rId18"/>
    <p:sldId id="379" r:id="rId19"/>
    <p:sldId id="380" r:id="rId20"/>
    <p:sldId id="384" r:id="rId21"/>
    <p:sldId id="383" r:id="rId22"/>
    <p:sldId id="389" r:id="rId23"/>
    <p:sldId id="364" r:id="rId24"/>
    <p:sldId id="353" r:id="rId25"/>
    <p:sldId id="365" r:id="rId26"/>
    <p:sldId id="366" r:id="rId27"/>
    <p:sldId id="371" r:id="rId28"/>
    <p:sldId id="370" r:id="rId29"/>
    <p:sldId id="390" r:id="rId30"/>
    <p:sldId id="393" r:id="rId3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87321" autoAdjust="0"/>
  </p:normalViewPr>
  <p:slideViewPr>
    <p:cSldViewPr>
      <p:cViewPr>
        <p:scale>
          <a:sx n="75" d="100"/>
          <a:sy n="75" d="100"/>
        </p:scale>
        <p:origin x="-2496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6E0FFB35-F611-3948-A4FB-3C8A21E8AA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2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charset="0"/>
              </a:defRPr>
            </a:lvl1pPr>
          </a:lstStyle>
          <a:p>
            <a:fld id="{CD917284-E118-604D-AD3C-4E2972A6C8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90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17284-E118-604D-AD3C-4E2972A6C8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F17527C-8B11-8541-9647-898DD7CE4902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AEDF07FE-4ACC-2E4F-AC77-DF275EDBD8D3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2F504DC-6E41-1642-988C-CE0A8D4BCF83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6" tIns="47474" rIns="94946" bIns="47474" anchor="b"/>
          <a:lstStyle>
            <a:lvl1pPr defTabSz="947738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fld id="{6E5FD4E5-8BC8-6A42-A84B-CF38B03EFD4E}" type="slidenum">
              <a:rPr lang="en-US" sz="1200">
                <a:latin typeface="Times New Roman" charset="0"/>
              </a:rPr>
              <a:pPr algn="r" eaLnBrk="1" hangingPunct="1"/>
              <a:t>21</a:t>
            </a:fld>
            <a:endParaRPr lang="en-US" sz="1200">
              <a:latin typeface="Times New Roman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6" tIns="47474" rIns="94946" bIns="47474"/>
          <a:lstStyle/>
          <a:p>
            <a:pPr eaLnBrk="1" hangingPunct="1"/>
            <a:r>
              <a:rPr lang="en-US">
                <a:latin typeface="Times New Roman" charset="0"/>
              </a:rPr>
              <a:t>Initial outcomes are the first benefits or changes experienced by participants, usually involving changes in knowledge, skills or attitudes.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</a:rPr>
              <a:t>Intermediate outcomes occur after the initial outcomes and link them to the longer-term outcomes desired for clients.  Often, they involve behavior change.</a:t>
            </a:r>
          </a:p>
          <a:p>
            <a:pPr eaLnBrk="1" hangingPunct="1"/>
            <a:endParaRPr lang="en-US">
              <a:latin typeface="Times New Roman" charset="0"/>
            </a:endParaRPr>
          </a:p>
          <a:p>
            <a:pPr eaLnBrk="1" hangingPunct="1"/>
            <a:r>
              <a:rPr lang="en-US">
                <a:latin typeface="Times New Roman" charset="0"/>
              </a:rPr>
              <a:t>Longer-term outcomes (or impacts) are measurable results that take longer to achieve, such as changes in their conditions, clinical health status or quality of life.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  <p:sp>
        <p:nvSpPr>
          <p:cNvPr id="665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2741-C80A-AE4E-8743-9CFD131954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53F20-DA61-8648-8B40-CDC9285F90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A8F8F-5A2A-7046-9DA9-7AE0F5820B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79E29-8930-C14A-83E4-CAF5DC140B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8F194-E012-104D-A241-7131D74C9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7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F178A-04AF-8241-A636-9B1474D7B9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8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26638-48AE-E640-81CA-48B228B94E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8DA18-64F9-1049-B0DA-82CE6B118B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9D70-60F0-D44B-8A09-ABC650768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5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549EA3-DCD6-5E4C-920D-4B1327A009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3ADC58-7E15-1B48-BC1C-144A9902ED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2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  <a:ea typeface="+mn-ea"/>
              </a:endParaRPr>
            </a:p>
          </p:txBody>
        </p:sp>
        <p:sp>
          <p:nvSpPr>
            <p:cNvPr id="65540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5541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Verdana" pitchFamily="34" charset="0"/>
                <a:ea typeface="+mn-ea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20D0911-F864-084C-B6A4-B22B9A8616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¡"/>
        <a:defRPr sz="29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5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¡"/>
        <a:defRPr sz="22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19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¡"/>
        <a:defRPr sz="19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8229600" cy="2346325"/>
          </a:xfrm>
        </p:spPr>
        <p:txBody>
          <a:bodyPr/>
          <a:lstStyle/>
          <a:p>
            <a:pPr algn="ctr" eaLnBrk="1" hangingPunct="1"/>
            <a:r>
              <a:rPr lang="en-US" sz="3200" b="1">
                <a:latin typeface="Arial" charset="0"/>
              </a:rPr>
              <a:t>Introduction to Evaluation/Purpose of Evaluation/Describing the Program</a:t>
            </a:r>
            <a:r>
              <a:rPr lang="en-US" sz="4400">
                <a:latin typeface="Arial" charset="0"/>
              </a:rPr>
              <a:t/>
            </a:r>
            <a:br>
              <a:rPr lang="en-US" sz="4400">
                <a:latin typeface="Arial" charset="0"/>
              </a:rPr>
            </a:br>
            <a:endParaRPr lang="en-US" sz="3600" b="1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8915400" cy="1371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Janet Myers, PhD, MPH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Janet.Myers@ucsf.edu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415-476-6336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</a:rPr>
              <a:t>Cell: 415-300-6836</a:t>
            </a:r>
          </a:p>
          <a:p>
            <a:pPr algn="r" eaLnBrk="1" hangingPunct="1">
              <a:lnSpc>
                <a:spcPct val="80000"/>
              </a:lnSpc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04800" y="6096000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dirty="0"/>
              <a:t>Session 1 </a:t>
            </a:r>
            <a:r>
              <a:rPr lang="en-US" dirty="0">
                <a:solidFill>
                  <a:schemeClr val="tx2"/>
                </a:solidFill>
              </a:rPr>
              <a:t>●</a:t>
            </a:r>
            <a:r>
              <a:rPr lang="en-US" dirty="0"/>
              <a:t> September </a:t>
            </a:r>
            <a:r>
              <a:rPr lang="en-US" dirty="0" smtClean="0"/>
              <a:t>17, 2015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914400"/>
            <a:ext cx="7313613" cy="549275"/>
          </a:xfrm>
        </p:spPr>
        <p:txBody>
          <a:bodyPr/>
          <a:lstStyle/>
          <a:p>
            <a:pPr eaLnBrk="1" hangingPunct="1"/>
            <a:r>
              <a:rPr lang="en-US" sz="3000">
                <a:latin typeface="Arial" charset="0"/>
              </a:rPr>
              <a:t>Components of Program Evaluation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05000"/>
            <a:ext cx="8001000" cy="495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300">
                <a:latin typeface="Verdana" charset="0"/>
              </a:rPr>
              <a:t>There are 4 general types or components to comprehensive program evaluation: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u="sng">
                <a:latin typeface="Verdana" charset="0"/>
              </a:rPr>
              <a:t>Formative evaluation</a:t>
            </a:r>
            <a:r>
              <a:rPr lang="en-US" sz="2000">
                <a:latin typeface="Verdana" charset="0"/>
              </a:rPr>
              <a:t>:  What</a:t>
            </a:r>
            <a:r>
              <a:rPr lang="ja-JP" altLang="en-US" sz="2000">
                <a:latin typeface="Verdana" charset="0"/>
              </a:rPr>
              <a:t>’</a:t>
            </a:r>
            <a:r>
              <a:rPr lang="en-US" sz="2000">
                <a:latin typeface="Verdana" charset="0"/>
              </a:rPr>
              <a:t>s necessary to carry out the program in accord with the desired goals and objectives?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u="sng">
                <a:latin typeface="Verdana" charset="0"/>
              </a:rPr>
              <a:t>Process evaluation</a:t>
            </a:r>
            <a:r>
              <a:rPr lang="en-US" sz="2000">
                <a:latin typeface="Verdana" charset="0"/>
              </a:rPr>
              <a:t>: How was the program implemented?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u="sng">
                <a:latin typeface="Verdana" charset="0"/>
              </a:rPr>
              <a:t>Outcome evaluation</a:t>
            </a:r>
            <a:r>
              <a:rPr lang="en-US" sz="2000">
                <a:latin typeface="Verdana" charset="0"/>
              </a:rPr>
              <a:t>: Did the program meet its objectives?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u="sng">
                <a:latin typeface="Verdana" charset="0"/>
              </a:rPr>
              <a:t>Impact evaluation</a:t>
            </a:r>
            <a:r>
              <a:rPr lang="en-US" sz="2000">
                <a:latin typeface="Verdana" charset="0"/>
              </a:rPr>
              <a:t>: Was the ultimate goal of the program achieved?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3505200" y="16764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Program Planning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390900" y="25146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Program Implementation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390900" y="3505200"/>
            <a:ext cx="2362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Improvement/ Adjustment to Program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390900" y="5029200"/>
            <a:ext cx="201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cs typeface="Arial" charset="0"/>
              </a:rPr>
              <a:t>3. Outcome Evaluation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362700" y="3200400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cs typeface="Arial" charset="0"/>
              </a:rPr>
              <a:t>2. Process Evaluation</a:t>
            </a: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4457700" y="2362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4457700" y="4572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4457700" y="3276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5295900" y="2057400"/>
            <a:ext cx="1371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2"/>
          <p:cNvSpPr>
            <a:spLocks noChangeShapeType="1"/>
          </p:cNvSpPr>
          <p:nvPr/>
        </p:nvSpPr>
        <p:spPr bwMode="auto">
          <a:xfrm flipH="1">
            <a:off x="5372100" y="4191000"/>
            <a:ext cx="14097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V="1">
            <a:off x="2552700" y="1981200"/>
            <a:ext cx="11430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 flipV="1">
            <a:off x="3086100" y="28194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 flipH="1" flipV="1">
            <a:off x="2552700" y="3581400"/>
            <a:ext cx="9906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 flipH="1" flipV="1">
            <a:off x="3086100" y="3352800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2971800" y="58674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9" name="Text Box 18"/>
          <p:cNvSpPr txBox="1">
            <a:spLocks noChangeArrowheads="1"/>
          </p:cNvSpPr>
          <p:nvPr/>
        </p:nvSpPr>
        <p:spPr bwMode="auto">
          <a:xfrm>
            <a:off x="3657600" y="5943600"/>
            <a:ext cx="1752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cs typeface="Arial" charset="0"/>
              </a:rPr>
              <a:t>4. Impact Evaluation</a:t>
            </a:r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 flipH="1">
            <a:off x="5676900" y="3505200"/>
            <a:ext cx="914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1" name="Text Box 20"/>
          <p:cNvSpPr txBox="1">
            <a:spLocks noChangeArrowheads="1"/>
          </p:cNvSpPr>
          <p:nvPr/>
        </p:nvSpPr>
        <p:spPr bwMode="auto">
          <a:xfrm>
            <a:off x="6324600" y="5638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(Time)</a:t>
            </a:r>
          </a:p>
        </p:txBody>
      </p:sp>
      <p:sp>
        <p:nvSpPr>
          <p:cNvPr id="8212" name="Text Box 21"/>
          <p:cNvSpPr txBox="1">
            <a:spLocks noChangeArrowheads="1"/>
          </p:cNvSpPr>
          <p:nvPr/>
        </p:nvSpPr>
        <p:spPr bwMode="auto">
          <a:xfrm>
            <a:off x="1181100" y="1676400"/>
            <a:ext cx="2019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cs typeface="Arial" charset="0"/>
              </a:rPr>
              <a:t>1. Formative Evaluation</a:t>
            </a:r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3048000" y="19050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914400"/>
            <a:ext cx="7313613" cy="549275"/>
          </a:xfrm>
        </p:spPr>
        <p:txBody>
          <a:bodyPr/>
          <a:lstStyle/>
          <a:p>
            <a:pPr eaLnBrk="1" hangingPunct="1"/>
            <a:r>
              <a:rPr lang="en-US" sz="3000">
                <a:latin typeface="Arial" charset="0"/>
              </a:rPr>
              <a:t>Timing of Evaluation Relative to Planning and Implementation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85800"/>
            <a:ext cx="7543800" cy="64135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Formative Evaluation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827213"/>
            <a:ext cx="76168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>
                <a:latin typeface="Verdana" charset="0"/>
              </a:rPr>
              <a:t>Use during the development of the project to test ideas and concepts on target population.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>
                <a:latin typeface="Verdana" charset="0"/>
              </a:rPr>
              <a:t>Or, before a new phase…provides information for improvement by identifying aspects of the existing program that are successful and areas in need of improvement.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>
                <a:latin typeface="Verdana" charset="0"/>
              </a:rPr>
              <a:t>Generally focuses on the content and design of the program, with results useful to program staff in planning and design</a:t>
            </a:r>
            <a:r>
              <a:rPr lang="en-US" sz="2400" dirty="0" smtClean="0">
                <a:latin typeface="Verdana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dirty="0" smtClean="0">
                <a:latin typeface="Verdana" charset="0"/>
              </a:rPr>
              <a:t>Also called “</a:t>
            </a:r>
            <a:r>
              <a:rPr lang="en-US" sz="2400" smtClean="0">
                <a:latin typeface="Verdana" charset="0"/>
              </a:rPr>
              <a:t>needs assessment”</a:t>
            </a:r>
            <a:endParaRPr lang="en-US" sz="2400">
              <a:latin typeface="Verdana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400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400" dirty="0">
              <a:latin typeface="Verdana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endParaRPr lang="en-US" sz="2400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700" y="-428625"/>
            <a:ext cx="10439400" cy="77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73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52413"/>
            <a:ext cx="8220075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1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8"/>
          <p:cNvSpPr>
            <a:spLocks noChangeShapeType="1"/>
          </p:cNvSpPr>
          <p:nvPr/>
        </p:nvSpPr>
        <p:spPr bwMode="auto">
          <a:xfrm flipH="1">
            <a:off x="3736975" y="4422775"/>
            <a:ext cx="8382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9"/>
          <p:cNvSpPr>
            <a:spLocks noChangeShapeType="1"/>
          </p:cNvSpPr>
          <p:nvPr/>
        </p:nvSpPr>
        <p:spPr bwMode="auto">
          <a:xfrm flipH="1">
            <a:off x="3736975" y="5337175"/>
            <a:ext cx="8382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10"/>
          <p:cNvSpPr>
            <a:spLocks noChangeShapeType="1"/>
          </p:cNvSpPr>
          <p:nvPr/>
        </p:nvSpPr>
        <p:spPr bwMode="auto">
          <a:xfrm flipH="1">
            <a:off x="3736975" y="3432175"/>
            <a:ext cx="8382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1222375" y="3127375"/>
            <a:ext cx="2514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Goals</a:t>
            </a:r>
          </a:p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Objectives</a:t>
            </a:r>
          </a:p>
          <a:p>
            <a:pPr>
              <a:defRPr/>
            </a:pPr>
            <a:endParaRPr lang="en-US" sz="320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Activities</a:t>
            </a:r>
          </a:p>
          <a:p>
            <a:pPr>
              <a:spcBef>
                <a:spcPct val="50000"/>
              </a:spcBef>
              <a:defRPr/>
            </a:pPr>
            <a:endParaRPr lang="en-US">
              <a:latin typeface="Verdana" pitchFamily="34" charset="0"/>
              <a:ea typeface="+mn-ea"/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1219200" y="20574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/>
              <a:t>Program planners </a:t>
            </a:r>
          </a:p>
          <a:p>
            <a:r>
              <a:rPr lang="en-US" sz="2000"/>
              <a:t>typically define: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956175" y="3127375"/>
            <a:ext cx="2514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Impact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Outcome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Process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Verdana" pitchFamily="34" charset="0"/>
              <a:ea typeface="+mn-ea"/>
            </a:endParaRPr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4953000" y="20574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 dirty="0"/>
              <a:t>Evaluation is 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onducted </a:t>
            </a:r>
            <a:r>
              <a:rPr lang="en-US" sz="2000" dirty="0"/>
              <a:t>at each level: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4422775" y="3127375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Impact Indicators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422775" y="4117975"/>
            <a:ext cx="472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Outcome Indicators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422775" y="5032375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Process Indicators</a:t>
            </a:r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 flipH="1">
            <a:off x="3508375" y="4422775"/>
            <a:ext cx="838200" cy="0"/>
          </a:xfrm>
          <a:prstGeom prst="line">
            <a:avLst/>
          </a:prstGeom>
          <a:noFill/>
          <a:ln w="66675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 flipH="1">
            <a:off x="3508375" y="5337175"/>
            <a:ext cx="8382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10"/>
          <p:cNvSpPr>
            <a:spLocks noChangeShapeType="1"/>
          </p:cNvSpPr>
          <p:nvPr/>
        </p:nvSpPr>
        <p:spPr bwMode="auto">
          <a:xfrm flipH="1">
            <a:off x="3508375" y="3432175"/>
            <a:ext cx="838200" cy="0"/>
          </a:xfrm>
          <a:prstGeom prst="line">
            <a:avLst/>
          </a:prstGeom>
          <a:noFill/>
          <a:ln w="6667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993775" y="3127375"/>
            <a:ext cx="2514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Goals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Objectives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Activities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Verdana" pitchFamily="34" charset="0"/>
              <a:ea typeface="+mn-ea"/>
            </a:endParaRPr>
          </a:p>
        </p:txBody>
      </p:sp>
      <p:sp>
        <p:nvSpPr>
          <p:cNvPr id="11273" name="Oval 12"/>
          <p:cNvSpPr>
            <a:spLocks noChangeArrowheads="1"/>
          </p:cNvSpPr>
          <p:nvPr/>
        </p:nvSpPr>
        <p:spPr bwMode="auto">
          <a:xfrm>
            <a:off x="612775" y="4879975"/>
            <a:ext cx="81534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371600" y="7620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Process Evaluation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1371600" y="1676400"/>
            <a:ext cx="7315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400"/>
              <a:t>Assesses activities and the extent to which program has been implemented as planned.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4422775" y="4191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Impact Indicators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422775" y="5181600"/>
            <a:ext cx="472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Outcome Indicators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422775" y="6096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Process Indicators</a:t>
            </a:r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 flipH="1">
            <a:off x="3508375" y="5486400"/>
            <a:ext cx="838200" cy="0"/>
          </a:xfrm>
          <a:prstGeom prst="line">
            <a:avLst/>
          </a:prstGeom>
          <a:noFill/>
          <a:ln w="66675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9"/>
          <p:cNvSpPr>
            <a:spLocks noChangeShapeType="1"/>
          </p:cNvSpPr>
          <p:nvPr/>
        </p:nvSpPr>
        <p:spPr bwMode="auto">
          <a:xfrm flipH="1">
            <a:off x="3508375" y="6400800"/>
            <a:ext cx="8382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Line 10"/>
          <p:cNvSpPr>
            <a:spLocks noChangeShapeType="1"/>
          </p:cNvSpPr>
          <p:nvPr/>
        </p:nvSpPr>
        <p:spPr bwMode="auto">
          <a:xfrm flipH="1">
            <a:off x="3508375" y="4495800"/>
            <a:ext cx="838200" cy="0"/>
          </a:xfrm>
          <a:prstGeom prst="line">
            <a:avLst/>
          </a:prstGeom>
          <a:noFill/>
          <a:ln w="6667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993775" y="4191000"/>
            <a:ext cx="2514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Goals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Objectives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Activities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Verdana" pitchFamily="34" charset="0"/>
              <a:ea typeface="+mn-ea"/>
            </a:endParaRPr>
          </a:p>
        </p:txBody>
      </p:sp>
      <p:sp>
        <p:nvSpPr>
          <p:cNvPr id="14345" name="Oval 12"/>
          <p:cNvSpPr>
            <a:spLocks noChangeArrowheads="1"/>
          </p:cNvSpPr>
          <p:nvPr/>
        </p:nvSpPr>
        <p:spPr bwMode="auto">
          <a:xfrm>
            <a:off x="609600" y="4949825"/>
            <a:ext cx="81534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371600" y="7620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Outcome Evaluation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371600" y="1600200"/>
            <a:ext cx="7315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92100" indent="-292100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/>
              <a:t>Gauges the extent to which a program produces the improvements it intends</a:t>
            </a:r>
          </a:p>
          <a:p>
            <a:pPr marL="292100" indent="-292100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/>
              <a:t>Examines effectiveness, goal attainment and unintended outcomes.</a:t>
            </a:r>
          </a:p>
          <a:p>
            <a:pPr marL="292100" indent="-292100" eaLnBrk="1" hangingPunct="1">
              <a:spcBef>
                <a:spcPct val="50000"/>
              </a:spcBef>
              <a:buFont typeface="Wingdings" charset="0"/>
              <a:buChar char="§"/>
            </a:pPr>
            <a:r>
              <a:rPr lang="en-US" sz="2000"/>
              <a:t>In simple terms, </a:t>
            </a:r>
            <a:r>
              <a:rPr lang="ja-JP" altLang="en-US" sz="2000"/>
              <a:t>“</a:t>
            </a:r>
            <a:r>
              <a:rPr lang="en-US" sz="2000"/>
              <a:t>what is different as a result of your efforts?</a:t>
            </a:r>
            <a:r>
              <a:rPr lang="ja-JP" altLang="en-US" sz="2000"/>
              <a:t>”</a:t>
            </a:r>
            <a:endParaRPr 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000">
                <a:latin typeface="Arial" charset="0"/>
              </a:rPr>
              <a:t>Process Evaluation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1600200"/>
            <a:ext cx="7313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</a:rPr>
              <a:t>Identify how a product or outcome is produced.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</a:rPr>
              <a:t>Create detailed description of the program.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Verdana" charset="0"/>
              </a:rPr>
              <a:t>Identify strengths &amp; weaknesses of a program associated with: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Verdana" charset="0"/>
              </a:rPr>
              <a:t>Design</a:t>
            </a:r>
            <a:r>
              <a:rPr lang="en-US" sz="2400">
                <a:latin typeface="Verdana" charset="0"/>
              </a:rPr>
              <a:t>:  Was the outcome due to the intervention design?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>
                <a:latin typeface="Verdana" charset="0"/>
              </a:rPr>
              <a:t>Implementation</a:t>
            </a:r>
            <a:r>
              <a:rPr lang="en-US" sz="2400">
                <a:latin typeface="Verdana" charset="0"/>
              </a:rPr>
              <a:t>:  Was the outcome because the intervention was or was not implemented as intended? </a:t>
            </a:r>
          </a:p>
          <a:p>
            <a:pPr eaLnBrk="1" hangingPunct="1">
              <a:lnSpc>
                <a:spcPct val="90000"/>
              </a:lnSpc>
            </a:pPr>
            <a:endParaRPr lang="en-US" sz="2700">
              <a:latin typeface="Verdana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Process Evaluation Questions: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773987" cy="4114800"/>
          </a:xfrm>
        </p:spPr>
        <p:txBody>
          <a:bodyPr/>
          <a:lstStyle/>
          <a:p>
            <a:pPr eaLnBrk="1" hangingPunct="1"/>
            <a:r>
              <a:rPr lang="en-US">
                <a:latin typeface="Verdana" charset="0"/>
              </a:rPr>
              <a:t>Key questions in process evaluation:</a:t>
            </a:r>
          </a:p>
          <a:p>
            <a:pPr lvl="1" eaLnBrk="1" hangingPunct="1"/>
            <a:r>
              <a:rPr lang="en-US">
                <a:latin typeface="Verdana" charset="0"/>
              </a:rPr>
              <a:t>Who is served? </a:t>
            </a:r>
          </a:p>
          <a:p>
            <a:pPr lvl="1" eaLnBrk="1" hangingPunct="1"/>
            <a:r>
              <a:rPr lang="en-US">
                <a:latin typeface="Verdana" charset="0"/>
              </a:rPr>
              <a:t>What activities or services are provided? </a:t>
            </a:r>
          </a:p>
          <a:p>
            <a:pPr lvl="1" eaLnBrk="1" hangingPunct="1"/>
            <a:r>
              <a:rPr lang="en-US">
                <a:latin typeface="Verdana" charset="0"/>
              </a:rPr>
              <a:t>Where is the program held? </a:t>
            </a:r>
          </a:p>
          <a:p>
            <a:pPr lvl="1" eaLnBrk="1" hangingPunct="1"/>
            <a:r>
              <a:rPr lang="en-US">
                <a:latin typeface="Verdana" charset="0"/>
              </a:rPr>
              <a:t>When and how long?</a:t>
            </a:r>
          </a:p>
          <a:p>
            <a:pPr lvl="1" eaLnBrk="1" hangingPunct="1"/>
            <a:endParaRPr lang="en-US" b="1">
              <a:latin typeface="Verdana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838200"/>
            <a:ext cx="7772400" cy="6096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Session 1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752600"/>
            <a:ext cx="7772400" cy="4343400"/>
          </a:xfrm>
        </p:spPr>
        <p:txBody>
          <a:bodyPr/>
          <a:lstStyle/>
          <a:p>
            <a:r>
              <a:rPr lang="en-US" sz="2400" dirty="0">
                <a:latin typeface="Verdana" charset="0"/>
              </a:rPr>
              <a:t>Define program evaluation and understand how evaluation can support program planning, implementation and accountability.</a:t>
            </a:r>
          </a:p>
          <a:p>
            <a:r>
              <a:rPr lang="en-US" sz="2400" dirty="0">
                <a:latin typeface="Verdana" charset="0"/>
              </a:rPr>
              <a:t>Explore the key terms and concepts associated with program evaluation</a:t>
            </a:r>
            <a:r>
              <a:rPr lang="en-US" sz="2400" dirty="0" smtClean="0">
                <a:latin typeface="Verdana" charset="0"/>
              </a:rPr>
              <a:t>.</a:t>
            </a:r>
          </a:p>
          <a:p>
            <a:r>
              <a:rPr lang="en-US" sz="2400" dirty="0" smtClean="0">
                <a:latin typeface="Verdana" charset="0"/>
              </a:rPr>
              <a:t>Understand the historical context of evaluation</a:t>
            </a:r>
          </a:p>
          <a:p>
            <a:r>
              <a:rPr lang="en-US" sz="2400" dirty="0" smtClean="0">
                <a:latin typeface="Verdana" charset="0"/>
              </a:rPr>
              <a:t>Describe </a:t>
            </a:r>
            <a:r>
              <a:rPr lang="en-US" sz="2400" dirty="0">
                <a:latin typeface="Verdana" charset="0"/>
              </a:rPr>
              <a:t>program theory and program logic</a:t>
            </a:r>
          </a:p>
          <a:p>
            <a:r>
              <a:rPr lang="en-US" sz="2400" dirty="0">
                <a:latin typeface="Verdana" charset="0"/>
              </a:rPr>
              <a:t>Identify elements of program theory/logic in selected case studies.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Outcome Evaluation Questions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7213"/>
            <a:ext cx="8001000" cy="4114800"/>
          </a:xfrm>
        </p:spPr>
        <p:txBody>
          <a:bodyPr/>
          <a:lstStyle/>
          <a:p>
            <a:pPr eaLnBrk="1" hangingPunct="1">
              <a:buFont typeface="Wingdings" charset="0"/>
              <a:buChar char="§"/>
            </a:pPr>
            <a:r>
              <a:rPr lang="en-US" b="1" dirty="0">
                <a:latin typeface="Verdana" charset="0"/>
              </a:rPr>
              <a:t>Was the desired change(s) attained?</a:t>
            </a:r>
          </a:p>
          <a:p>
            <a:pPr eaLnBrk="1" hangingPunct="1">
              <a:buFont typeface="Wingdings" charset="0"/>
              <a:buChar char="§"/>
            </a:pPr>
            <a:r>
              <a:rPr lang="en-US" b="1" dirty="0">
                <a:latin typeface="Verdana" charset="0"/>
              </a:rPr>
              <a:t>To what degree did the desired change(s) occur?</a:t>
            </a:r>
          </a:p>
          <a:p>
            <a:pPr eaLnBrk="1" hangingPunct="1">
              <a:buFont typeface="Wingdings" charset="0"/>
              <a:buChar char="§"/>
            </a:pPr>
            <a:r>
              <a:rPr lang="en-US" b="1" dirty="0">
                <a:latin typeface="Verdana" charset="0"/>
              </a:rPr>
              <a:t>What aspects of implementation were associated with the outcome?</a:t>
            </a:r>
          </a:p>
          <a:p>
            <a:pPr lvl="1" eaLnBrk="1" hangingPunct="1"/>
            <a:endParaRPr lang="en-US" b="1" dirty="0">
              <a:latin typeface="Verdana" charset="0"/>
            </a:endParaRPr>
          </a:p>
          <a:p>
            <a:pPr eaLnBrk="1" hangingPunct="1"/>
            <a:endParaRPr lang="en-US" dirty="0">
              <a:latin typeface="Verdana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0"/>
            <a:ext cx="7543800" cy="671513"/>
          </a:xfrm>
        </p:spPr>
        <p:txBody>
          <a:bodyPr/>
          <a:lstStyle/>
          <a:p>
            <a:pPr eaLnBrk="1" hangingPunct="1"/>
            <a:r>
              <a:rPr lang="en-US" sz="3800">
                <a:latin typeface="Arial" charset="0"/>
              </a:rPr>
              <a:t>Outcomes can be…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209800"/>
            <a:ext cx="7924800" cy="4876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charset="0"/>
              <a:buChar char="§"/>
            </a:pPr>
            <a:r>
              <a:rPr lang="en-US" sz="3200">
                <a:latin typeface="Verdana" charset="0"/>
              </a:rPr>
              <a:t>Immediate, intermediate or longer-term.</a:t>
            </a:r>
          </a:p>
          <a:p>
            <a:pPr eaLnBrk="1" hangingPunct="1">
              <a:lnSpc>
                <a:spcPct val="130000"/>
              </a:lnSpc>
              <a:buFont typeface="Wingdings" charset="0"/>
              <a:buChar char="§"/>
            </a:pPr>
            <a:r>
              <a:rPr lang="en-US" sz="3200">
                <a:latin typeface="Verdana" charset="0"/>
              </a:rPr>
              <a:t>Measured at the consumer, provider, organization, or system level.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4422775" y="4191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Impact Indicators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422775" y="5181600"/>
            <a:ext cx="472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Outcome Indicators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422775" y="60960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tx2"/>
                </a:solidFill>
              </a:rPr>
              <a:t>Process Indicators</a:t>
            </a:r>
          </a:p>
        </p:txBody>
      </p:sp>
      <p:sp>
        <p:nvSpPr>
          <p:cNvPr id="17413" name="Line 8"/>
          <p:cNvSpPr>
            <a:spLocks noChangeShapeType="1"/>
          </p:cNvSpPr>
          <p:nvPr/>
        </p:nvSpPr>
        <p:spPr bwMode="auto">
          <a:xfrm flipH="1">
            <a:off x="3508375" y="5486400"/>
            <a:ext cx="838200" cy="0"/>
          </a:xfrm>
          <a:prstGeom prst="line">
            <a:avLst/>
          </a:prstGeom>
          <a:noFill/>
          <a:ln w="66675">
            <a:solidFill>
              <a:srgbClr val="CC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9"/>
          <p:cNvSpPr>
            <a:spLocks noChangeShapeType="1"/>
          </p:cNvSpPr>
          <p:nvPr/>
        </p:nvSpPr>
        <p:spPr bwMode="auto">
          <a:xfrm flipH="1">
            <a:off x="3508375" y="6400800"/>
            <a:ext cx="838200" cy="0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10"/>
          <p:cNvSpPr>
            <a:spLocks noChangeShapeType="1"/>
          </p:cNvSpPr>
          <p:nvPr/>
        </p:nvSpPr>
        <p:spPr bwMode="auto">
          <a:xfrm flipH="1">
            <a:off x="3508375" y="4495800"/>
            <a:ext cx="838200" cy="0"/>
          </a:xfrm>
          <a:prstGeom prst="line">
            <a:avLst/>
          </a:prstGeom>
          <a:noFill/>
          <a:ln w="66675">
            <a:solidFill>
              <a:srgbClr val="99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993775" y="4191000"/>
            <a:ext cx="251460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Goals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Objectives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>Activities</a:t>
            </a:r>
          </a:p>
          <a:p>
            <a:pPr>
              <a:spcBef>
                <a:spcPct val="50000"/>
              </a:spcBef>
              <a:defRPr/>
            </a:pPr>
            <a:endParaRPr lang="en-US" dirty="0">
              <a:latin typeface="Verdana" pitchFamily="34" charset="0"/>
              <a:ea typeface="+mn-ea"/>
            </a:endParaRPr>
          </a:p>
        </p:txBody>
      </p:sp>
      <p:sp>
        <p:nvSpPr>
          <p:cNvPr id="17417" name="Oval 12"/>
          <p:cNvSpPr>
            <a:spLocks noChangeArrowheads="1"/>
          </p:cNvSpPr>
          <p:nvPr/>
        </p:nvSpPr>
        <p:spPr bwMode="auto">
          <a:xfrm>
            <a:off x="609600" y="3962400"/>
            <a:ext cx="8153400" cy="990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371600" y="7620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 Evaluation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371600" y="1600200"/>
            <a:ext cx="7315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28600" indent="-228600" eaLnBrk="1" hangingPunct="1">
              <a:spcBef>
                <a:spcPct val="60000"/>
              </a:spcBef>
              <a:buFont typeface="Arial" charset="0"/>
              <a:buChar char="•"/>
            </a:pPr>
            <a:r>
              <a:rPr lang="en-US" sz="2200" i="1"/>
              <a:t>Impact</a:t>
            </a:r>
            <a:r>
              <a:rPr lang="en-US" sz="2200"/>
              <a:t> is sometimes used to mean </a:t>
            </a:r>
            <a:r>
              <a:rPr lang="ja-JP" altLang="en-US" sz="2200"/>
              <a:t>“</a:t>
            </a:r>
            <a:r>
              <a:rPr lang="en-US" sz="2200"/>
              <a:t>outcome.</a:t>
            </a:r>
            <a:r>
              <a:rPr lang="ja-JP" altLang="en-US" sz="2200"/>
              <a:t>”</a:t>
            </a:r>
            <a:endParaRPr lang="en-US" sz="2200"/>
          </a:p>
          <a:p>
            <a:pPr marL="228600" indent="-228600" eaLnBrk="1" hangingPunct="1">
              <a:spcBef>
                <a:spcPct val="60000"/>
              </a:spcBef>
              <a:buFont typeface="Arial" charset="0"/>
              <a:buChar char="•"/>
            </a:pPr>
            <a:r>
              <a:rPr lang="en-US" sz="2200" i="1"/>
              <a:t>Impact</a:t>
            </a:r>
            <a:r>
              <a:rPr lang="en-US" sz="2200"/>
              <a:t> is perhaps better defined as a longer-term outcome.  </a:t>
            </a:r>
          </a:p>
          <a:p>
            <a:pPr marL="228600" indent="-228600" eaLnBrk="1" hangingPunct="1">
              <a:spcBef>
                <a:spcPct val="60000"/>
              </a:spcBef>
              <a:buFont typeface="Arial" charset="0"/>
              <a:buChar char="•"/>
            </a:pPr>
            <a:r>
              <a:rPr lang="en-US" sz="2200"/>
              <a:t>In global M&amp;E, incidence or prevalence of disease</a:t>
            </a:r>
            <a:r>
              <a:rPr lang="en-US" sz="200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Understanding the Program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7213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Program evaluation relies on well defined programs.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Arial" charset="0"/>
              </a:rPr>
              <a:t>Evaluators should ask: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What are the important program goals?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What are the program services offered?</a:t>
            </a:r>
          </a:p>
          <a:p>
            <a:pPr eaLnBrk="1" hangingPunct="1"/>
            <a:r>
              <a:rPr lang="en-US" sz="2400">
                <a:latin typeface="Arial" charset="0"/>
              </a:rPr>
              <a:t>Objectives are specific steps that contribute to a goal.  Often several objectives per goal.</a:t>
            </a:r>
          </a:p>
          <a:p>
            <a:pPr eaLnBrk="1" hangingPunct="1"/>
            <a:r>
              <a:rPr lang="en-US" sz="2400">
                <a:latin typeface="Arial" charset="0"/>
              </a:rPr>
              <a:t>G</a:t>
            </a:r>
            <a:r>
              <a:rPr lang="en-US" altLang="zh-CN" sz="2400">
                <a:solidFill>
                  <a:srgbClr val="000000"/>
                </a:solidFill>
                <a:latin typeface="Arial" charset="0"/>
                <a:ea typeface="SimSun" charset="0"/>
                <a:cs typeface="Times New Roman" charset="0"/>
              </a:rPr>
              <a:t>ood </a:t>
            </a:r>
            <a:r>
              <a:rPr lang="en-US" altLang="zh-CN" sz="2400">
                <a:latin typeface="Arial" charset="0"/>
                <a:ea typeface="SimSun" charset="0"/>
                <a:cs typeface="Times New Roman" charset="0"/>
              </a:rPr>
              <a:t>objectives are </a:t>
            </a:r>
            <a:r>
              <a:rPr lang="en-US" altLang="zh-CN" sz="2400" i="1">
                <a:latin typeface="Arial" charset="0"/>
                <a:ea typeface="SimSun" charset="0"/>
                <a:cs typeface="Times New Roman" charset="0"/>
              </a:rPr>
              <a:t>SMART</a:t>
            </a:r>
            <a:r>
              <a:rPr lang="en-US" altLang="zh-CN" sz="2400">
                <a:latin typeface="Arial" charset="0"/>
                <a:ea typeface="SimSun" charset="0"/>
                <a:cs typeface="Times New Roman" charset="0"/>
              </a:rPr>
              <a:t>:</a:t>
            </a:r>
          </a:p>
          <a:p>
            <a:pPr lvl="3" eaLnBrk="1" hangingPunct="1">
              <a:buFont typeface="Wingdings" charset="0"/>
              <a:buNone/>
            </a:pPr>
            <a:r>
              <a:rPr lang="en-US" altLang="zh-CN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SimSun" charset="0"/>
                <a:cs typeface="Times New Roman" charset="0"/>
              </a:rPr>
              <a:t> S</a:t>
            </a:r>
            <a:r>
              <a:rPr lang="en-US" altLang="zh-CN" sz="2000">
                <a:latin typeface="Arial" charset="0"/>
                <a:ea typeface="SimSun" charset="0"/>
                <a:cs typeface="Times New Roman" charset="0"/>
              </a:rPr>
              <a:t> – specific</a:t>
            </a:r>
          </a:p>
          <a:p>
            <a:pPr lvl="3" eaLnBrk="1" hangingPunct="1">
              <a:buFont typeface="Wingdings" charset="0"/>
              <a:buNone/>
            </a:pPr>
            <a:r>
              <a:rPr lang="en-US" altLang="zh-CN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SimSun" charset="0"/>
                <a:cs typeface="Times New Roman" charset="0"/>
              </a:rPr>
              <a:t> M</a:t>
            </a:r>
            <a:r>
              <a:rPr lang="en-US" altLang="zh-CN" sz="2000">
                <a:latin typeface="Arial" charset="0"/>
                <a:ea typeface="SimSun" charset="0"/>
                <a:cs typeface="Times New Roman" charset="0"/>
              </a:rPr>
              <a:t> – measurable</a:t>
            </a:r>
          </a:p>
          <a:p>
            <a:pPr lvl="3" eaLnBrk="1" hangingPunct="1">
              <a:buFont typeface="Wingdings" charset="0"/>
              <a:buNone/>
            </a:pPr>
            <a:r>
              <a:rPr lang="en-US" altLang="zh-CN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SimSun" charset="0"/>
                <a:cs typeface="Times New Roman" charset="0"/>
              </a:rPr>
              <a:t> A</a:t>
            </a:r>
            <a:r>
              <a:rPr lang="en-US" altLang="zh-CN" sz="2000">
                <a:latin typeface="Arial" charset="0"/>
                <a:ea typeface="SimSun" charset="0"/>
                <a:cs typeface="Times New Roman" charset="0"/>
              </a:rPr>
              <a:t> – attainable</a:t>
            </a:r>
          </a:p>
          <a:p>
            <a:pPr lvl="3" eaLnBrk="1" hangingPunct="1">
              <a:buFont typeface="Wingdings" charset="0"/>
              <a:buNone/>
            </a:pPr>
            <a:r>
              <a:rPr lang="en-US" altLang="zh-CN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SimSun" charset="0"/>
                <a:cs typeface="Times New Roman" charset="0"/>
              </a:rPr>
              <a:t> R</a:t>
            </a:r>
            <a:r>
              <a:rPr lang="en-US" altLang="zh-CN" sz="2000">
                <a:latin typeface="Arial" charset="0"/>
                <a:ea typeface="SimSun" charset="0"/>
                <a:cs typeface="Times New Roman" charset="0"/>
              </a:rPr>
              <a:t> – realistic</a:t>
            </a:r>
          </a:p>
          <a:p>
            <a:pPr lvl="3" eaLnBrk="1" hangingPunct="1">
              <a:buFont typeface="Wingdings" charset="0"/>
              <a:buNone/>
            </a:pPr>
            <a:r>
              <a:rPr lang="en-US" altLang="zh-CN" sz="20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SimSun" charset="0"/>
                <a:cs typeface="Times New Roman" charset="0"/>
              </a:rPr>
              <a:t> T</a:t>
            </a:r>
            <a:r>
              <a:rPr lang="en-US" altLang="zh-CN" sz="2000">
                <a:latin typeface="Arial" charset="0"/>
                <a:ea typeface="SimSun" charset="0"/>
                <a:cs typeface="Times New Roman" charset="0"/>
              </a:rPr>
              <a:t> – time-bound</a:t>
            </a:r>
          </a:p>
          <a:p>
            <a:pPr lvl="1" eaLnBrk="1" hangingPunct="1">
              <a:lnSpc>
                <a:spcPct val="90000"/>
              </a:lnSpc>
            </a:pPr>
            <a:endParaRPr lang="en-US" sz="220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031163" cy="990600"/>
          </a:xfrm>
        </p:spPr>
        <p:txBody>
          <a:bodyPr/>
          <a:lstStyle/>
          <a:p>
            <a:pPr eaLnBrk="1" hangingPunct="1"/>
            <a:r>
              <a:rPr lang="en-US" altLang="zh-CN" sz="3200" dirty="0">
                <a:latin typeface="Arial" charset="0"/>
                <a:ea typeface="SimSun" charset="0"/>
                <a:cs typeface="SimSun" charset="0"/>
              </a:rPr>
              <a:t>Good objectives include</a:t>
            </a:r>
            <a:r>
              <a:rPr lang="en-US" altLang="zh-CN" sz="3200" b="1" dirty="0">
                <a:latin typeface="Arial" charset="0"/>
                <a:ea typeface="SimSun" charset="0"/>
                <a:cs typeface="SimSun" charset="0"/>
              </a:rPr>
              <a:t> </a:t>
            </a:r>
            <a:r>
              <a:rPr lang="en-US" altLang="zh-CN" sz="1400" dirty="0">
                <a:latin typeface="Arial" charset="0"/>
                <a:ea typeface="SimSun" charset="0"/>
                <a:cs typeface="SimSun" charset="0"/>
              </a:rPr>
              <a:t>(McKenzie &amp; </a:t>
            </a:r>
            <a:r>
              <a:rPr lang="en-US" altLang="zh-CN" sz="1400" dirty="0" err="1">
                <a:latin typeface="Arial" charset="0"/>
                <a:ea typeface="SimSun" charset="0"/>
                <a:cs typeface="SimSun" charset="0"/>
              </a:rPr>
              <a:t>Smeltzer</a:t>
            </a:r>
            <a:r>
              <a:rPr lang="en-US" altLang="zh-CN" sz="1400" dirty="0">
                <a:latin typeface="Arial" charset="0"/>
                <a:ea typeface="SimSun" charset="0"/>
                <a:cs typeface="SimSun" charset="0"/>
              </a:rPr>
              <a:t> 2001)</a:t>
            </a:r>
            <a:endParaRPr lang="en-US" sz="1400" dirty="0">
              <a:latin typeface="Arial" charset="0"/>
              <a:ea typeface="SimSun" charset="0"/>
              <a:cs typeface="SimSun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077200" cy="4800600"/>
          </a:xfrm>
        </p:spPr>
        <p:txBody>
          <a:bodyPr/>
          <a:lstStyle/>
          <a:p>
            <a:pPr marL="990600" lvl="1" indent="-533400"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1. 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What will change: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 Outcome that will be achieved</a:t>
            </a:r>
          </a:p>
          <a:p>
            <a:pPr marL="990600" lvl="1" indent="-533400"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2. 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When will it change: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 Conditions under which the outcomes will be observed</a:t>
            </a:r>
          </a:p>
          <a:p>
            <a:pPr marL="990600" lvl="1" indent="-533400"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3. 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How much change: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 Criterion for deciding whether the outcomes has been achieved</a:t>
            </a:r>
          </a:p>
          <a:p>
            <a:pPr marL="990600" lvl="1" indent="-533400"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4. </a:t>
            </a:r>
            <a:r>
              <a:rPr lang="en-US" altLang="zh-CN" sz="2400" b="1">
                <a:latin typeface="Arial" charset="0"/>
                <a:ea typeface="SimSun" charset="0"/>
                <a:cs typeface="SimSun" charset="0"/>
              </a:rPr>
              <a:t>Who will change:</a:t>
            </a:r>
            <a:r>
              <a:rPr lang="en-US" altLang="zh-CN" sz="2400">
                <a:latin typeface="Arial" charset="0"/>
                <a:ea typeface="SimSun" charset="0"/>
                <a:cs typeface="SimSun" charset="0"/>
              </a:rPr>
              <a:t> Target population</a:t>
            </a:r>
            <a:endParaRPr lang="en-US" sz="2400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Developing Program Theory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i="1">
                <a:latin typeface="Arial" charset="0"/>
              </a:rPr>
              <a:t>Evaluators then ask: What are the implicit and explicit assumptions about how the program services will lead to the desired outcomes?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i="1">
                <a:solidFill>
                  <a:srgbClr val="0070C0"/>
                </a:solidFill>
                <a:latin typeface="Arial" charset="0"/>
              </a:rPr>
              <a:t>Key to developing a program theory, as it addresses the question of why and how the services provided are expected to lead to change.</a:t>
            </a:r>
          </a:p>
          <a:p>
            <a:pPr eaLnBrk="1" hangingPunct="1"/>
            <a:r>
              <a:rPr lang="en-US" sz="2400">
                <a:latin typeface="Arial" charset="0"/>
              </a:rPr>
              <a:t>Many different techniques, but most common method is the development of a logic model.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Use of Logic Models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77200" cy="48768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45000"/>
              </a:spcBef>
            </a:pPr>
            <a:r>
              <a:rPr lang="en-US" sz="2000">
                <a:latin typeface="Arial" charset="0"/>
              </a:rPr>
              <a:t>Evaluations are usually guided by logic models, which provide a brief illustration of one</a:t>
            </a:r>
            <a:r>
              <a:rPr lang="ja-JP" altLang="en-US" sz="2000">
                <a:latin typeface="Arial" charset="0"/>
              </a:rPr>
              <a:t>’</a:t>
            </a:r>
            <a:r>
              <a:rPr lang="en-US" sz="2000">
                <a:latin typeface="Arial" charset="0"/>
              </a:rPr>
              <a:t>s </a:t>
            </a:r>
            <a:r>
              <a:rPr lang="ja-JP" altLang="en-US" sz="2000">
                <a:latin typeface="Arial" charset="0"/>
              </a:rPr>
              <a:t>“</a:t>
            </a:r>
            <a:r>
              <a:rPr lang="en-US" sz="2000">
                <a:latin typeface="Arial" charset="0"/>
              </a:rPr>
              <a:t>theory of change.</a:t>
            </a:r>
            <a:r>
              <a:rPr lang="ja-JP" altLang="en-US" sz="2000">
                <a:latin typeface="Arial" charset="0"/>
              </a:rPr>
              <a:t>”</a:t>
            </a:r>
            <a:endParaRPr lang="en-US" sz="2000">
              <a:latin typeface="Arial" charset="0"/>
            </a:endParaRPr>
          </a:p>
          <a:p>
            <a:pPr eaLnBrk="1" hangingPunct="1">
              <a:lnSpc>
                <a:spcPct val="115000"/>
              </a:lnSpc>
              <a:spcBef>
                <a:spcPct val="45000"/>
              </a:spcBef>
            </a:pPr>
            <a:r>
              <a:rPr lang="en-US" sz="2000">
                <a:latin typeface="Arial" charset="0"/>
              </a:rPr>
              <a:t>They define progress from general values to more specific strategies, to the results or goals achieved.</a:t>
            </a:r>
          </a:p>
          <a:p>
            <a:pPr eaLnBrk="1" hangingPunct="1">
              <a:lnSpc>
                <a:spcPct val="115000"/>
              </a:lnSpc>
              <a:spcBef>
                <a:spcPct val="45000"/>
              </a:spcBef>
            </a:pPr>
            <a:r>
              <a:rPr lang="en-US" sz="2000">
                <a:latin typeface="Arial" charset="0"/>
              </a:rPr>
              <a:t>Useful logic models will guide all planning and development activities.</a:t>
            </a:r>
          </a:p>
          <a:p>
            <a:pPr eaLnBrk="1" hangingPunct="1"/>
            <a:r>
              <a:rPr lang="en-US" sz="2400">
                <a:latin typeface="Arial" charset="0"/>
              </a:rPr>
              <a:t>Criteria for sound logic models:</a:t>
            </a:r>
          </a:p>
          <a:p>
            <a:pPr lvl="1" eaLnBrk="1" hangingPunct="1"/>
            <a:r>
              <a:rPr lang="en-US" sz="2000">
                <a:latin typeface="Arial" charset="0"/>
              </a:rPr>
              <a:t>Practicable</a:t>
            </a:r>
          </a:p>
          <a:p>
            <a:pPr lvl="2" eaLnBrk="1" hangingPunct="1"/>
            <a:r>
              <a:rPr lang="en-US" sz="2000">
                <a:latin typeface="Arial" charset="0"/>
              </a:rPr>
              <a:t>Feasible to implement given resources.</a:t>
            </a:r>
          </a:p>
          <a:p>
            <a:pPr lvl="1" eaLnBrk="1" hangingPunct="1"/>
            <a:r>
              <a:rPr lang="en-US" sz="2000">
                <a:latin typeface="Arial" charset="0"/>
              </a:rPr>
              <a:t>Plausible chain</a:t>
            </a:r>
          </a:p>
          <a:p>
            <a:pPr lvl="2" eaLnBrk="1" hangingPunct="1"/>
            <a:r>
              <a:rPr lang="en-US" sz="2000">
                <a:latin typeface="Arial" charset="0"/>
              </a:rPr>
              <a:t>Sequence is sensible; likely to achieve goals.</a:t>
            </a:r>
          </a:p>
          <a:p>
            <a:pPr eaLnBrk="1" hangingPunct="1">
              <a:lnSpc>
                <a:spcPct val="115000"/>
              </a:lnSpc>
              <a:spcBef>
                <a:spcPct val="45000"/>
              </a:spcBef>
            </a:pPr>
            <a:r>
              <a:rPr lang="en-US" sz="2000">
                <a:latin typeface="Arial" charset="0"/>
              </a:rPr>
              <a:t>Also used to determine the design of the evaluation methodology.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 simple version…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84232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logic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81534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286000" y="5867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Formative Evaluation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4191000" y="5867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Process Evaluation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791200" y="58674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Outcome Evaluation</a:t>
            </a:r>
          </a:p>
        </p:txBody>
      </p:sp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7467600" y="58674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Impact Evaluation</a:t>
            </a:r>
          </a:p>
        </p:txBody>
      </p:sp>
      <p:sp>
        <p:nvSpPr>
          <p:cNvPr id="24583" name="Line 10"/>
          <p:cNvSpPr>
            <a:spLocks noChangeShapeType="1"/>
          </p:cNvSpPr>
          <p:nvPr/>
        </p:nvSpPr>
        <p:spPr bwMode="auto">
          <a:xfrm>
            <a:off x="3733800" y="61722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" name="Line 11"/>
          <p:cNvSpPr>
            <a:spLocks noChangeShapeType="1"/>
          </p:cNvSpPr>
          <p:nvPr/>
        </p:nvSpPr>
        <p:spPr bwMode="auto">
          <a:xfrm>
            <a:off x="5257800" y="61722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" name="Line 12"/>
          <p:cNvSpPr>
            <a:spLocks noChangeShapeType="1"/>
          </p:cNvSpPr>
          <p:nvPr/>
        </p:nvSpPr>
        <p:spPr bwMode="auto">
          <a:xfrm>
            <a:off x="7010400" y="6172200"/>
            <a:ext cx="484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1066800" y="1600200"/>
            <a:ext cx="8458200" cy="4876800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30000"/>
              </a:spcBef>
              <a:buFont typeface="Wingdings" charset="0"/>
              <a:buAutoNum type="arabicPeriod"/>
            </a:pPr>
            <a:r>
              <a:rPr lang="en-US" sz="2400">
                <a:latin typeface="Arial" charset="0"/>
              </a:rPr>
              <a:t>Identify program goals and objectives (theory)</a:t>
            </a:r>
          </a:p>
          <a:p>
            <a:pPr marL="609600" indent="-609600" eaLnBrk="1" hangingPunct="1">
              <a:spcBef>
                <a:spcPct val="30000"/>
              </a:spcBef>
              <a:buFont typeface="Wingdings" charset="0"/>
              <a:buAutoNum type="arabicPeriod"/>
            </a:pPr>
            <a:r>
              <a:rPr lang="en-US" sz="2400">
                <a:latin typeface="Arial" charset="0"/>
              </a:rPr>
              <a:t>Define the scope of the evaluation including the evaluation questions &amp; indicators</a:t>
            </a:r>
          </a:p>
          <a:p>
            <a:pPr marL="609600" indent="-609600" eaLnBrk="1" hangingPunct="1">
              <a:spcBef>
                <a:spcPct val="30000"/>
              </a:spcBef>
              <a:buFont typeface="Wingdings" charset="0"/>
              <a:buAutoNum type="arabicPeriod"/>
            </a:pPr>
            <a:r>
              <a:rPr lang="en-US" sz="2400">
                <a:latin typeface="Arial" charset="0"/>
              </a:rPr>
              <a:t>Define methods</a:t>
            </a:r>
          </a:p>
          <a:p>
            <a:pPr marL="1009650" lvl="1" indent="-609600" eaLnBrk="1" hangingPunct="1">
              <a:spcBef>
                <a:spcPct val="30000"/>
              </a:spcBef>
              <a:buFont typeface="Wingdings" charset="0"/>
              <a:buAutoNum type="arabicPeriod"/>
            </a:pPr>
            <a:r>
              <a:rPr lang="en-US" sz="2000">
                <a:latin typeface="Arial" charset="0"/>
              </a:rPr>
              <a:t>instruments and tools</a:t>
            </a:r>
          </a:p>
          <a:p>
            <a:pPr marL="1009650" lvl="1" indent="-609600" eaLnBrk="1" hangingPunct="1">
              <a:spcBef>
                <a:spcPct val="30000"/>
              </a:spcBef>
              <a:buFont typeface="Wingdings" charset="0"/>
              <a:buAutoNum type="arabicPeriod"/>
            </a:pPr>
            <a:r>
              <a:rPr lang="en-US" sz="2000">
                <a:latin typeface="Arial" charset="0"/>
              </a:rPr>
              <a:t>Evaluation procedures</a:t>
            </a:r>
          </a:p>
          <a:p>
            <a:pPr marL="1009650" lvl="1" indent="-609600" eaLnBrk="1" hangingPunct="1">
              <a:spcBef>
                <a:spcPct val="30000"/>
              </a:spcBef>
              <a:buFont typeface="Wingdings" charset="0"/>
              <a:buAutoNum type="arabicPeriod"/>
            </a:pPr>
            <a:r>
              <a:rPr lang="en-US" sz="2000">
                <a:latin typeface="Arial" charset="0"/>
              </a:rPr>
              <a:t>Plan for analysis</a:t>
            </a:r>
          </a:p>
          <a:p>
            <a:pPr marL="1009650" lvl="1" indent="-609600" eaLnBrk="1" hangingPunct="1">
              <a:spcBef>
                <a:spcPct val="30000"/>
              </a:spcBef>
              <a:buFont typeface="Wingdings" charset="0"/>
              <a:buAutoNum type="arabicPeriod"/>
            </a:pPr>
            <a:r>
              <a:rPr lang="en-US" sz="2000">
                <a:latin typeface="Arial" charset="0"/>
              </a:rPr>
              <a:t>Plan for dissemination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990600" y="533400"/>
            <a:ext cx="8382000" cy="1143000"/>
          </a:xfrm>
          <a:noFill/>
        </p:spPr>
        <p:txBody>
          <a:bodyPr anchor="ctr"/>
          <a:lstStyle/>
          <a:p>
            <a:pPr eaLnBrk="1" hangingPunct="1"/>
            <a:r>
              <a:rPr lang="en-US" sz="3200">
                <a:latin typeface="Arial" charset="0"/>
              </a:rPr>
              <a:t>This quarter, for your evaluation plan:</a:t>
            </a:r>
            <a:br>
              <a:rPr lang="en-US" sz="3200">
                <a:latin typeface="Arial" charset="0"/>
              </a:rPr>
            </a:br>
            <a:endParaRPr 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What is Program Evaluation?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4250" y="1600200"/>
            <a:ext cx="8159750" cy="3581400"/>
          </a:xfrm>
        </p:spPr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DFN1:  Evaluation is the systematic collection of information about a program in order to enable stakeholders:</a:t>
            </a:r>
          </a:p>
          <a:p>
            <a:pPr lvl="1" eaLnBrk="1" hangingPunct="1"/>
            <a:r>
              <a:rPr lang="en-US" sz="2000">
                <a:latin typeface="Arial" charset="0"/>
              </a:rPr>
              <a:t>to better understand the program,</a:t>
            </a:r>
          </a:p>
          <a:p>
            <a:pPr lvl="1" eaLnBrk="1" hangingPunct="1"/>
            <a:r>
              <a:rPr lang="en-US" sz="2000">
                <a:latin typeface="Arial" charset="0"/>
              </a:rPr>
              <a:t>to improve program effectiveness, and/or </a:t>
            </a:r>
          </a:p>
          <a:p>
            <a:pPr lvl="1" eaLnBrk="1" hangingPunct="1"/>
            <a:r>
              <a:rPr lang="en-US" sz="2000">
                <a:latin typeface="Arial" charset="0"/>
              </a:rPr>
              <a:t>to make decisions about future programming.</a:t>
            </a:r>
          </a:p>
          <a:p>
            <a:pPr eaLnBrk="1" hangingPunct="1"/>
            <a:r>
              <a:rPr lang="en-US" sz="2400">
                <a:latin typeface="Arial" charset="0"/>
              </a:rPr>
              <a:t>DFN2:  </a:t>
            </a:r>
            <a:r>
              <a:rPr lang="ja-JP" altLang="en-US" sz="2400">
                <a:latin typeface="Arial" charset="0"/>
              </a:rPr>
              <a:t>“</a:t>
            </a:r>
            <a:r>
              <a:rPr lang="en-US" sz="2400">
                <a:latin typeface="Arial" charset="0"/>
              </a:rPr>
              <a:t>Evaluation is the </a:t>
            </a:r>
            <a:r>
              <a:rPr lang="en-US" sz="2400" i="1">
                <a:latin typeface="Arial" charset="0"/>
              </a:rPr>
              <a:t>systematic assessment </a:t>
            </a:r>
            <a:r>
              <a:rPr lang="en-US" sz="2400">
                <a:latin typeface="Arial" charset="0"/>
              </a:rPr>
              <a:t>of the </a:t>
            </a:r>
            <a:r>
              <a:rPr lang="en-US" sz="2400" i="1">
                <a:latin typeface="Arial" charset="0"/>
              </a:rPr>
              <a:t>operation</a:t>
            </a:r>
            <a:r>
              <a:rPr lang="en-US" sz="2400">
                <a:latin typeface="Arial" charset="0"/>
              </a:rPr>
              <a:t> and/or </a:t>
            </a:r>
            <a:r>
              <a:rPr lang="en-US" sz="2400" i="1">
                <a:latin typeface="Arial" charset="0"/>
              </a:rPr>
              <a:t>outcomes</a:t>
            </a:r>
            <a:r>
              <a:rPr lang="en-US" sz="2400">
                <a:latin typeface="Arial" charset="0"/>
              </a:rPr>
              <a:t> of a program or policy, compared to a set of </a:t>
            </a:r>
            <a:r>
              <a:rPr lang="en-US" sz="2400" i="1">
                <a:latin typeface="Arial" charset="0"/>
              </a:rPr>
              <a:t>explicit </a:t>
            </a:r>
            <a:r>
              <a:rPr lang="en-US" sz="2400">
                <a:latin typeface="Arial" charset="0"/>
              </a:rPr>
              <a:t>or </a:t>
            </a:r>
            <a:r>
              <a:rPr lang="en-US" sz="2400" i="1">
                <a:latin typeface="Arial" charset="0"/>
              </a:rPr>
              <a:t>implicit</a:t>
            </a:r>
            <a:r>
              <a:rPr lang="en-US" sz="2400">
                <a:latin typeface="Arial" charset="0"/>
              </a:rPr>
              <a:t> </a:t>
            </a:r>
            <a:r>
              <a:rPr lang="en-US" sz="2400" i="1">
                <a:latin typeface="Arial" charset="0"/>
              </a:rPr>
              <a:t>standards</a:t>
            </a:r>
            <a:r>
              <a:rPr lang="en-US" sz="2400">
                <a:latin typeface="Arial" charset="0"/>
              </a:rPr>
              <a:t>, as a means of contributing to the </a:t>
            </a:r>
            <a:r>
              <a:rPr lang="en-US" sz="2400" i="1">
                <a:latin typeface="Arial" charset="0"/>
              </a:rPr>
              <a:t>improvement</a:t>
            </a:r>
            <a:r>
              <a:rPr lang="en-US" sz="2400">
                <a:latin typeface="Arial" charset="0"/>
              </a:rPr>
              <a:t> of the program or policy.</a:t>
            </a:r>
            <a:r>
              <a:rPr lang="ja-JP" altLang="en-US" sz="2400">
                <a:latin typeface="Arial" charset="0"/>
              </a:rPr>
              <a:t>”</a:t>
            </a:r>
            <a:r>
              <a:rPr lang="en-US" sz="2400">
                <a:latin typeface="Arial" charset="0"/>
              </a:rPr>
              <a:t>  </a:t>
            </a:r>
            <a:r>
              <a:rPr lang="en-US" sz="1800">
                <a:latin typeface="Arial" charset="0"/>
              </a:rPr>
              <a:t>Weiss, page 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"/>
            <a:ext cx="7313612" cy="990600"/>
          </a:xfrm>
        </p:spPr>
        <p:txBody>
          <a:bodyPr/>
          <a:lstStyle/>
          <a:p>
            <a:r>
              <a:rPr lang="en-US" dirty="0" smtClean="0"/>
              <a:t>Planning an evaluation</a:t>
            </a:r>
            <a:endParaRPr lang="en-US" dirty="0"/>
          </a:p>
        </p:txBody>
      </p:sp>
      <p:pic>
        <p:nvPicPr>
          <p:cNvPr id="4" name="Content Placeholder 3" descr="ProgramEvaluationSm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1" b="13581"/>
          <a:stretch>
            <a:fillRect/>
          </a:stretch>
        </p:blipFill>
        <p:spPr>
          <a:xfrm>
            <a:off x="457200" y="1143000"/>
            <a:ext cx="9074296" cy="5105400"/>
          </a:xfrm>
        </p:spPr>
      </p:pic>
    </p:spTree>
    <p:extLst>
      <p:ext uri="{BB962C8B-B14F-4D97-AF65-F5344CB8AC3E}">
        <p14:creationId xmlns:p14="http://schemas.microsoft.com/office/powerpoint/2010/main" val="283569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latin typeface="Arial" charset="0"/>
              </a:rPr>
              <a:t>Why Evaluate?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Arial" charset="0"/>
              </a:rPr>
              <a:t>Ensure program effectiveness and appropriateness</a:t>
            </a:r>
          </a:p>
          <a:p>
            <a:pPr eaLnBrk="1" hangingPunct="1"/>
            <a:r>
              <a:rPr lang="en-US" sz="2400">
                <a:latin typeface="Arial" charset="0"/>
              </a:rPr>
              <a:t>Demonstrate accountability</a:t>
            </a:r>
          </a:p>
          <a:p>
            <a:pPr eaLnBrk="1" hangingPunct="1"/>
            <a:r>
              <a:rPr lang="en-US" sz="2400">
                <a:latin typeface="Arial" charset="0"/>
              </a:rPr>
              <a:t>Contribute to public health knowledge base</a:t>
            </a:r>
          </a:p>
          <a:p>
            <a:pPr eaLnBrk="1" hangingPunct="1"/>
            <a:r>
              <a:rPr lang="en-US" sz="2400">
                <a:latin typeface="Arial" charset="0"/>
              </a:rPr>
              <a:t>Improve program operations and service delivery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Rise of the great society</a:t>
            </a:r>
          </a:p>
          <a:p>
            <a:r>
              <a:rPr lang="en-US" dirty="0" smtClean="0"/>
              <a:t>What was the worth of social activities?</a:t>
            </a:r>
          </a:p>
          <a:p>
            <a:r>
              <a:rPr lang="en-US" dirty="0" smtClean="0"/>
              <a:t>Primarily motivated by federal programming.</a:t>
            </a:r>
          </a:p>
        </p:txBody>
      </p:sp>
    </p:spTree>
    <p:extLst>
      <p:ext uri="{BB962C8B-B14F-4D97-AF65-F5344CB8AC3E}">
        <p14:creationId xmlns:p14="http://schemas.microsoft.com/office/powerpoint/2010/main" val="347497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on Poverty</a:t>
            </a:r>
            <a:endParaRPr lang="en-US" dirty="0"/>
          </a:p>
        </p:txBody>
      </p:sp>
      <p:pic>
        <p:nvPicPr>
          <p:cNvPr id="4" name="Content Placeholder 3" descr="AP640424029-62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 b="1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175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60s, mental health and education</a:t>
            </a:r>
          </a:p>
          <a:p>
            <a:r>
              <a:rPr lang="en-US" dirty="0" smtClean="0"/>
              <a:t>In the 80’s performance auditing (after the fact evaluations)</a:t>
            </a:r>
          </a:p>
          <a:p>
            <a:r>
              <a:rPr lang="en-US" dirty="0" smtClean="0"/>
              <a:t>1993 </a:t>
            </a:r>
            <a:r>
              <a:rPr lang="en-US" dirty="0" err="1" smtClean="0"/>
              <a:t>Govt</a:t>
            </a:r>
            <a:r>
              <a:rPr lang="en-US" dirty="0" smtClean="0"/>
              <a:t> Performance and Results Act (GPRA)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rise in interest?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7213"/>
            <a:ext cx="7769225" cy="4114800"/>
          </a:xfrm>
        </p:spPr>
        <p:txBody>
          <a:bodyPr/>
          <a:lstStyle/>
          <a:p>
            <a:r>
              <a:rPr lang="en-US" dirty="0" smtClean="0"/>
              <a:t>Social program spending went from $23.5 billion in 1950 to $428 billion in 1979</a:t>
            </a:r>
          </a:p>
          <a:p>
            <a:pPr lvl="1"/>
            <a:r>
              <a:rPr lang="en-US" dirty="0" smtClean="0"/>
              <a:t>Head Start</a:t>
            </a:r>
          </a:p>
          <a:p>
            <a:pPr lvl="1"/>
            <a:r>
              <a:rPr lang="en-US" dirty="0" smtClean="0"/>
              <a:t>Economic Opportunity Act</a:t>
            </a:r>
          </a:p>
          <a:p>
            <a:r>
              <a:rPr lang="en-US" dirty="0" smtClean="0"/>
              <a:t>In the 1960s, social science programs expanded in University settings while academic jobs decreased.</a:t>
            </a:r>
          </a:p>
          <a:p>
            <a:r>
              <a:rPr lang="en-US" dirty="0" smtClean="0"/>
              <a:t>Evaluation emerged as a profession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1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Principles for Evaluators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7212"/>
            <a:ext cx="8077200" cy="4649787"/>
          </a:xfrm>
        </p:spPr>
        <p:txBody>
          <a:bodyPr/>
          <a:lstStyle/>
          <a:p>
            <a:pPr marL="406400" indent="-355600">
              <a:spcAft>
                <a:spcPts val="800"/>
              </a:spcAft>
              <a:buNone/>
            </a:pPr>
            <a:r>
              <a:rPr lang="en-US" sz="1800" dirty="0"/>
              <a:t>A. </a:t>
            </a:r>
            <a:r>
              <a:rPr lang="en-US" sz="1800" b="1" dirty="0"/>
              <a:t>Systematic Inquiry:</a:t>
            </a:r>
            <a:r>
              <a:rPr lang="en-US" sz="1800" dirty="0"/>
              <a:t> Evaluators conduct systematic, data-based inquiries about whatever is being evaluated.</a:t>
            </a:r>
          </a:p>
          <a:p>
            <a:pPr marL="406400" indent="-355600">
              <a:spcAft>
                <a:spcPts val="800"/>
              </a:spcAft>
              <a:buNone/>
            </a:pPr>
            <a:r>
              <a:rPr lang="en-US" sz="1800" dirty="0"/>
              <a:t>B. </a:t>
            </a:r>
            <a:r>
              <a:rPr lang="en-US" sz="1800" b="1" dirty="0"/>
              <a:t>Competence:</a:t>
            </a:r>
            <a:r>
              <a:rPr lang="en-US" sz="1800" dirty="0"/>
              <a:t> Evaluators provide competent performance to stakeholders.</a:t>
            </a:r>
          </a:p>
          <a:p>
            <a:pPr marL="406400" indent="-355600">
              <a:spcAft>
                <a:spcPts val="800"/>
              </a:spcAft>
              <a:buNone/>
            </a:pPr>
            <a:r>
              <a:rPr lang="en-US" sz="1800" dirty="0"/>
              <a:t>C. </a:t>
            </a:r>
            <a:r>
              <a:rPr lang="en-US" sz="1800" b="1" dirty="0"/>
              <a:t>Integrity/Honesty:</a:t>
            </a:r>
            <a:r>
              <a:rPr lang="en-US" sz="1800" dirty="0"/>
              <a:t> Evaluators ensure the honesty and integrity of the entire evaluation process.</a:t>
            </a:r>
          </a:p>
          <a:p>
            <a:pPr marL="406400" indent="-355600">
              <a:spcAft>
                <a:spcPts val="800"/>
              </a:spcAft>
              <a:buNone/>
            </a:pPr>
            <a:r>
              <a:rPr lang="en-US" sz="1800" dirty="0"/>
              <a:t>D. </a:t>
            </a:r>
            <a:r>
              <a:rPr lang="en-US" sz="1800" b="1" dirty="0"/>
              <a:t>Respect for People:</a:t>
            </a:r>
            <a:r>
              <a:rPr lang="en-US" sz="1800" dirty="0"/>
              <a:t> Evaluators respect the security, dignity and self-worth of the respondents, program participants, clients, and other stakeholders with whom they interact.</a:t>
            </a:r>
          </a:p>
          <a:p>
            <a:pPr marL="406400" indent="-355600">
              <a:spcAft>
                <a:spcPts val="800"/>
              </a:spcAft>
              <a:buNone/>
            </a:pPr>
            <a:r>
              <a:rPr lang="en-US" sz="1800" dirty="0"/>
              <a:t>E. </a:t>
            </a:r>
            <a:r>
              <a:rPr lang="en-US" sz="1800" b="1" dirty="0"/>
              <a:t>Responsibilities for General and Public Welfare:</a:t>
            </a:r>
            <a:r>
              <a:rPr lang="en-US" sz="1800" dirty="0"/>
              <a:t> Evaluators articulate and take into account the diversity of interests and values that may be related to the general and public welfare.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104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2090</TotalTime>
  <Words>1319</Words>
  <Application>Microsoft Macintosh PowerPoint</Application>
  <PresentationFormat>On-screen Show (4:3)</PresentationFormat>
  <Paragraphs>187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Eclipse</vt:lpstr>
      <vt:lpstr>Introduction to Evaluation/Purpose of Evaluation/Describing the Program </vt:lpstr>
      <vt:lpstr>Session 1 Overview</vt:lpstr>
      <vt:lpstr>What is Program Evaluation?</vt:lpstr>
      <vt:lpstr>Why Evaluate?</vt:lpstr>
      <vt:lpstr>History of evaluation</vt:lpstr>
      <vt:lpstr>War on Poverty</vt:lpstr>
      <vt:lpstr>History of evaluation</vt:lpstr>
      <vt:lpstr>Why the rise in interest?</vt:lpstr>
      <vt:lpstr>Guiding Principles for Evaluators</vt:lpstr>
      <vt:lpstr>Components of Program Evaluation</vt:lpstr>
      <vt:lpstr>Timing of Evaluation Relative to Planning and Implementation</vt:lpstr>
      <vt:lpstr>Formative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Process Evaluation</vt:lpstr>
      <vt:lpstr>Process Evaluation Questions:</vt:lpstr>
      <vt:lpstr>Outcome Evaluation Questions</vt:lpstr>
      <vt:lpstr>Outcomes can be…</vt:lpstr>
      <vt:lpstr>PowerPoint Presentation</vt:lpstr>
      <vt:lpstr>Understanding the Program</vt:lpstr>
      <vt:lpstr>Good objectives include (McKenzie &amp; Smeltzer 2001)</vt:lpstr>
      <vt:lpstr>Developing Program Theory</vt:lpstr>
      <vt:lpstr>Use of Logic Models</vt:lpstr>
      <vt:lpstr>A simple version…</vt:lpstr>
      <vt:lpstr>PowerPoint Presentation</vt:lpstr>
      <vt:lpstr>This quarter, for your evaluation plan: </vt:lpstr>
      <vt:lpstr>Planning an evaluation</vt:lpstr>
    </vt:vector>
  </TitlesOfParts>
  <Company>UCSF-PSG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Objectives,  Identifying Outcomes &amp; Impacts</dc:title>
  <dc:creator>Richard Vezina</dc:creator>
  <cp:lastModifiedBy>Janet Myers</cp:lastModifiedBy>
  <cp:revision>243</cp:revision>
  <dcterms:created xsi:type="dcterms:W3CDTF">2014-09-18T16:20:03Z</dcterms:created>
  <dcterms:modified xsi:type="dcterms:W3CDTF">2015-09-17T17:36:21Z</dcterms:modified>
</cp:coreProperties>
</file>