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1"/>
  </p:notesMasterIdLst>
  <p:sldIdLst>
    <p:sldId id="256" r:id="rId2"/>
    <p:sldId id="257" r:id="rId3"/>
    <p:sldId id="259" r:id="rId4"/>
    <p:sldId id="260" r:id="rId5"/>
    <p:sldId id="261" r:id="rId6"/>
    <p:sldId id="262" r:id="rId7"/>
    <p:sldId id="263" r:id="rId8"/>
    <p:sldId id="264" r:id="rId9"/>
    <p:sldId id="297" r:id="rId10"/>
    <p:sldId id="298" r:id="rId11"/>
    <p:sldId id="265" r:id="rId12"/>
    <p:sldId id="266" r:id="rId13"/>
    <p:sldId id="267" r:id="rId14"/>
    <p:sldId id="268" r:id="rId15"/>
    <p:sldId id="270" r:id="rId16"/>
    <p:sldId id="271" r:id="rId17"/>
    <p:sldId id="272" r:id="rId18"/>
    <p:sldId id="304" r:id="rId19"/>
    <p:sldId id="305" r:id="rId20"/>
    <p:sldId id="306" r:id="rId21"/>
    <p:sldId id="273" r:id="rId22"/>
    <p:sldId id="274" r:id="rId23"/>
    <p:sldId id="340" r:id="rId24"/>
    <p:sldId id="301" r:id="rId25"/>
    <p:sldId id="299" r:id="rId26"/>
    <p:sldId id="300" r:id="rId27"/>
    <p:sldId id="302" r:id="rId28"/>
    <p:sldId id="314" r:id="rId29"/>
    <p:sldId id="330" r:id="rId30"/>
    <p:sldId id="317" r:id="rId31"/>
    <p:sldId id="331" r:id="rId32"/>
    <p:sldId id="277" r:id="rId33"/>
    <p:sldId id="278" r:id="rId34"/>
    <p:sldId id="285" r:id="rId35"/>
    <p:sldId id="289" r:id="rId36"/>
    <p:sldId id="290" r:id="rId37"/>
    <p:sldId id="291" r:id="rId38"/>
    <p:sldId id="292" r:id="rId39"/>
    <p:sldId id="294" r:id="rId40"/>
    <p:sldId id="295" r:id="rId41"/>
    <p:sldId id="296" r:id="rId42"/>
    <p:sldId id="351" r:id="rId43"/>
    <p:sldId id="350" r:id="rId44"/>
    <p:sldId id="352" r:id="rId45"/>
    <p:sldId id="353" r:id="rId46"/>
    <p:sldId id="354" r:id="rId47"/>
    <p:sldId id="355" r:id="rId48"/>
    <p:sldId id="345" r:id="rId49"/>
    <p:sldId id="347" r:id="rId50"/>
    <p:sldId id="346" r:id="rId51"/>
    <p:sldId id="283" r:id="rId52"/>
    <p:sldId id="328" r:id="rId53"/>
    <p:sldId id="326" r:id="rId54"/>
    <p:sldId id="327" r:id="rId55"/>
    <p:sldId id="341" r:id="rId56"/>
    <p:sldId id="348" r:id="rId57"/>
    <p:sldId id="342" r:id="rId58"/>
    <p:sldId id="325" r:id="rId59"/>
    <p:sldId id="322" r:id="rId60"/>
    <p:sldId id="356" r:id="rId61"/>
    <p:sldId id="357" r:id="rId62"/>
    <p:sldId id="332" r:id="rId63"/>
    <p:sldId id="333" r:id="rId64"/>
    <p:sldId id="334" r:id="rId65"/>
    <p:sldId id="312" r:id="rId66"/>
    <p:sldId id="344" r:id="rId67"/>
    <p:sldId id="381" r:id="rId68"/>
    <p:sldId id="358" r:id="rId69"/>
    <p:sldId id="359" r:id="rId70"/>
    <p:sldId id="360" r:id="rId71"/>
    <p:sldId id="361" r:id="rId72"/>
    <p:sldId id="362" r:id="rId73"/>
    <p:sldId id="363" r:id="rId74"/>
    <p:sldId id="364" r:id="rId75"/>
    <p:sldId id="365" r:id="rId76"/>
    <p:sldId id="366" r:id="rId77"/>
    <p:sldId id="367" r:id="rId78"/>
    <p:sldId id="368" r:id="rId79"/>
    <p:sldId id="369" r:id="rId80"/>
    <p:sldId id="370" r:id="rId81"/>
    <p:sldId id="371" r:id="rId82"/>
    <p:sldId id="372" r:id="rId83"/>
    <p:sldId id="373" r:id="rId84"/>
    <p:sldId id="374" r:id="rId85"/>
    <p:sldId id="375" r:id="rId86"/>
    <p:sldId id="376" r:id="rId87"/>
    <p:sldId id="377" r:id="rId88"/>
    <p:sldId id="378" r:id="rId89"/>
    <p:sldId id="379"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5" autoAdjust="0"/>
    <p:restoredTop sz="94660"/>
  </p:normalViewPr>
  <p:slideViewPr>
    <p:cSldViewPr snapToGrid="0">
      <p:cViewPr varScale="1">
        <p:scale>
          <a:sx n="80" d="100"/>
          <a:sy n="80" d="100"/>
        </p:scale>
        <p:origin x="9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1261E-FCE5-4FA5-975A-39898FC9178B}" type="datetimeFigureOut">
              <a:rPr lang="en-US" smtClean="0"/>
              <a:t>8/21/2018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DA2621-8309-4616-832C-75EFF09F3F8D}" type="slidenum">
              <a:rPr lang="en-US" smtClean="0"/>
              <a:t>‹#›</a:t>
            </a:fld>
            <a:endParaRPr lang="en-US"/>
          </a:p>
        </p:txBody>
      </p:sp>
    </p:spTree>
    <p:extLst>
      <p:ext uri="{BB962C8B-B14F-4D97-AF65-F5344CB8AC3E}">
        <p14:creationId xmlns:p14="http://schemas.microsoft.com/office/powerpoint/2010/main" val="3161517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pPr eaLnBrk="1" hangingPunct="1"/>
            <a:r>
              <a:rPr lang="en-US" smtClean="0">
                <a:latin typeface="Arial" pitchFamily="34" charset="0"/>
              </a:rPr>
              <a:t>This is a big deal.  These cohort studies have been the scientific engine that has driven a lot of the new knowledge generation over the years, and scaling back support could really hamper progress in our field.  We need to figure out ways to do the same type of research for less money.</a:t>
            </a:r>
          </a:p>
        </p:txBody>
      </p:sp>
      <p:sp>
        <p:nvSpPr>
          <p:cNvPr id="91140" name="Slide Number Placeholder 3"/>
          <p:cNvSpPr>
            <a:spLocks noGrp="1"/>
          </p:cNvSpPr>
          <p:nvPr>
            <p:ph type="sldNum" sz="quarter" idx="5"/>
          </p:nvPr>
        </p:nvSpPr>
        <p:spPr>
          <a:noFill/>
          <a:ln>
            <a:miter lim="800000"/>
            <a:headEnd/>
            <a:tailEnd/>
          </a:ln>
        </p:spPr>
        <p:txBody>
          <a:bodyPr/>
          <a:lstStyle/>
          <a:p>
            <a:fld id="{2421C94C-AD60-4CB8-AB90-E63586694A3C}" type="slidenum">
              <a:rPr lang="en-US" altLang="en-US" smtClean="0">
                <a:latin typeface="Arial" pitchFamily="34" charset="0"/>
              </a:rPr>
              <a:pPr/>
              <a:t>4</a:t>
            </a:fld>
            <a:endParaRPr lang="en-US" altLang="en-US" smtClean="0">
              <a:latin typeface="Arial" pitchFamily="34" charset="0"/>
            </a:endParaRPr>
          </a:p>
        </p:txBody>
      </p:sp>
    </p:spTree>
    <p:extLst>
      <p:ext uri="{BB962C8B-B14F-4D97-AF65-F5344CB8AC3E}">
        <p14:creationId xmlns:p14="http://schemas.microsoft.com/office/powerpoint/2010/main" val="4115303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miter lim="800000"/>
            <a:headEnd/>
            <a:tailEnd/>
          </a:ln>
        </p:spPr>
        <p:txBody>
          <a:bodyPr/>
          <a:lstStyle/>
          <a:p>
            <a:fld id="{7D9D5E50-8525-4B39-B425-BBB5E8504748}" type="slidenum">
              <a:rPr lang="en-US" altLang="en-US" smtClean="0">
                <a:latin typeface="Arial" pitchFamily="34" charset="0"/>
              </a:rPr>
              <a:pPr/>
              <a:t>11</a:t>
            </a:fld>
            <a:endParaRPr lang="en-US" altLang="en-US" smtClean="0">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altLang="en-US" smtClean="0">
                <a:latin typeface="Arial" pitchFamily="34" charset="0"/>
              </a:rPr>
              <a:t>Are eCohorts the answer?  Can we </a:t>
            </a:r>
          </a:p>
        </p:txBody>
      </p:sp>
    </p:spTree>
    <p:extLst>
      <p:ext uri="{BB962C8B-B14F-4D97-AF65-F5344CB8AC3E}">
        <p14:creationId xmlns:p14="http://schemas.microsoft.com/office/powerpoint/2010/main" val="4082065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miter lim="800000"/>
            <a:headEnd/>
            <a:tailEnd/>
          </a:ln>
        </p:spPr>
        <p:txBody>
          <a:bodyPr/>
          <a:lstStyle/>
          <a:p>
            <a:fld id="{3A4049C8-861D-40AF-A370-C27B9F156295}" type="slidenum">
              <a:rPr lang="en-US" altLang="en-US" smtClean="0">
                <a:latin typeface="Arial" pitchFamily="34" charset="0"/>
              </a:rPr>
              <a:pPr/>
              <a:t>12</a:t>
            </a:fld>
            <a:endParaRPr lang="en-US" altLang="en-US" smtClean="0">
              <a:latin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r>
              <a:rPr lang="en-US" altLang="en-US" smtClean="0">
                <a:latin typeface="Arial" pitchFamily="34" charset="0"/>
              </a:rPr>
              <a:t>Are eCohorts the answer?  Can we </a:t>
            </a:r>
          </a:p>
        </p:txBody>
      </p:sp>
    </p:spTree>
    <p:extLst>
      <p:ext uri="{BB962C8B-B14F-4D97-AF65-F5344CB8AC3E}">
        <p14:creationId xmlns:p14="http://schemas.microsoft.com/office/powerpoint/2010/main" val="1146587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p:spPr>
        <p:txBody>
          <a:bodyPr/>
          <a:lstStyle/>
          <a:p>
            <a:r>
              <a:rPr lang="en-US" smtClean="0">
                <a:latin typeface="Arial" pitchFamily="34" charset="0"/>
              </a:rPr>
              <a:t>That was our motivation for launching the Health eHeart Study, and I think it remains a compelling vision.</a:t>
            </a:r>
          </a:p>
        </p:txBody>
      </p:sp>
      <p:sp>
        <p:nvSpPr>
          <p:cNvPr id="94212" name="Slide Number Placeholder 3"/>
          <p:cNvSpPr>
            <a:spLocks noGrp="1"/>
          </p:cNvSpPr>
          <p:nvPr>
            <p:ph type="sldNum" sz="quarter" idx="5"/>
          </p:nvPr>
        </p:nvSpPr>
        <p:spPr>
          <a:noFill/>
          <a:ln>
            <a:miter lim="800000"/>
            <a:headEnd/>
            <a:tailEnd/>
          </a:ln>
        </p:spPr>
        <p:txBody>
          <a:bodyPr/>
          <a:lstStyle/>
          <a:p>
            <a:fld id="{CEF6197D-2CC6-4A96-8221-713A1DB33247}" type="slidenum">
              <a:rPr lang="en-US" altLang="en-US" smtClean="0">
                <a:latin typeface="Arial" pitchFamily="34" charset="0"/>
              </a:rPr>
              <a:pPr/>
              <a:t>13</a:t>
            </a:fld>
            <a:endParaRPr lang="en-US" altLang="en-US" smtClean="0">
              <a:latin typeface="Arial" pitchFamily="34" charset="0"/>
            </a:endParaRPr>
          </a:p>
        </p:txBody>
      </p:sp>
    </p:spTree>
    <p:extLst>
      <p:ext uri="{BB962C8B-B14F-4D97-AF65-F5344CB8AC3E}">
        <p14:creationId xmlns:p14="http://schemas.microsoft.com/office/powerpoint/2010/main" val="403254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5349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143" name="Shape 143"/>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pPr lvl="0" rtl="0">
                <a:spcBef>
                  <a:spcPts val="0"/>
                </a:spcBef>
                <a:buClr>
                  <a:srgbClr val="000000"/>
                </a:buClr>
                <a:buSzPct val="25000"/>
                <a:buFont typeface="Arial"/>
                <a:buNone/>
              </a:pPr>
              <a:t>19</a:t>
            </a:fld>
            <a:endParaRPr lang="en-US"/>
          </a:p>
        </p:txBody>
      </p:sp>
    </p:spTree>
    <p:extLst>
      <p:ext uri="{BB962C8B-B14F-4D97-AF65-F5344CB8AC3E}">
        <p14:creationId xmlns:p14="http://schemas.microsoft.com/office/powerpoint/2010/main" val="2077846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4364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1" name="Shape 24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23</a:t>
            </a:fld>
            <a:endParaRPr lang="en-US"/>
          </a:p>
        </p:txBody>
      </p:sp>
    </p:spTree>
    <p:extLst>
      <p:ext uri="{BB962C8B-B14F-4D97-AF65-F5344CB8AC3E}">
        <p14:creationId xmlns:p14="http://schemas.microsoft.com/office/powerpoint/2010/main" val="3828994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A94D807-E78A-4CFF-8EEF-9BA52FBFC840}"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E5BC7-2383-4E98-97D7-B115801884AC}" type="slidenum">
              <a:rPr lang="en-US" smtClean="0"/>
              <a:t>‹#›</a:t>
            </a:fld>
            <a:endParaRPr lang="en-US"/>
          </a:p>
        </p:txBody>
      </p:sp>
    </p:spTree>
    <p:extLst>
      <p:ext uri="{BB962C8B-B14F-4D97-AF65-F5344CB8AC3E}">
        <p14:creationId xmlns:p14="http://schemas.microsoft.com/office/powerpoint/2010/main" val="2772576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94D807-E78A-4CFF-8EEF-9BA52FBFC840}"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E5BC7-2383-4E98-97D7-B115801884AC}" type="slidenum">
              <a:rPr lang="en-US" smtClean="0"/>
              <a:t>‹#›</a:t>
            </a:fld>
            <a:endParaRPr lang="en-US"/>
          </a:p>
        </p:txBody>
      </p:sp>
    </p:spTree>
    <p:extLst>
      <p:ext uri="{BB962C8B-B14F-4D97-AF65-F5344CB8AC3E}">
        <p14:creationId xmlns:p14="http://schemas.microsoft.com/office/powerpoint/2010/main" val="1061114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94D807-E78A-4CFF-8EEF-9BA52FBFC840}"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E5BC7-2383-4E98-97D7-B115801884AC}" type="slidenum">
              <a:rPr lang="en-US" smtClean="0"/>
              <a:t>‹#›</a:t>
            </a:fld>
            <a:endParaRPr lang="en-US"/>
          </a:p>
        </p:txBody>
      </p:sp>
    </p:spTree>
    <p:extLst>
      <p:ext uri="{BB962C8B-B14F-4D97-AF65-F5344CB8AC3E}">
        <p14:creationId xmlns:p14="http://schemas.microsoft.com/office/powerpoint/2010/main" val="3236270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94D807-E78A-4CFF-8EEF-9BA52FBFC840}"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E5BC7-2383-4E98-97D7-B115801884AC}" type="slidenum">
              <a:rPr lang="en-US" smtClean="0"/>
              <a:t>‹#›</a:t>
            </a:fld>
            <a:endParaRPr lang="en-US"/>
          </a:p>
        </p:txBody>
      </p:sp>
    </p:spTree>
    <p:extLst>
      <p:ext uri="{BB962C8B-B14F-4D97-AF65-F5344CB8AC3E}">
        <p14:creationId xmlns:p14="http://schemas.microsoft.com/office/powerpoint/2010/main" val="979435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94D807-E78A-4CFF-8EEF-9BA52FBFC840}"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E5BC7-2383-4E98-97D7-B115801884AC}" type="slidenum">
              <a:rPr lang="en-US" smtClean="0"/>
              <a:t>‹#›</a:t>
            </a:fld>
            <a:endParaRPr lang="en-US"/>
          </a:p>
        </p:txBody>
      </p:sp>
    </p:spTree>
    <p:extLst>
      <p:ext uri="{BB962C8B-B14F-4D97-AF65-F5344CB8AC3E}">
        <p14:creationId xmlns:p14="http://schemas.microsoft.com/office/powerpoint/2010/main" val="211578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94D807-E78A-4CFF-8EEF-9BA52FBFC840}" type="datetimeFigureOut">
              <a:rPr lang="en-US" smtClean="0"/>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E5BC7-2383-4E98-97D7-B115801884AC}" type="slidenum">
              <a:rPr lang="en-US" smtClean="0"/>
              <a:t>‹#›</a:t>
            </a:fld>
            <a:endParaRPr lang="en-US"/>
          </a:p>
        </p:txBody>
      </p:sp>
    </p:spTree>
    <p:extLst>
      <p:ext uri="{BB962C8B-B14F-4D97-AF65-F5344CB8AC3E}">
        <p14:creationId xmlns:p14="http://schemas.microsoft.com/office/powerpoint/2010/main" val="4224864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94D807-E78A-4CFF-8EEF-9BA52FBFC840}" type="datetimeFigureOut">
              <a:rPr lang="en-US" smtClean="0"/>
              <a:t>8/21/2018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8E5BC7-2383-4E98-97D7-B115801884AC}" type="slidenum">
              <a:rPr lang="en-US" smtClean="0"/>
              <a:t>‹#›</a:t>
            </a:fld>
            <a:endParaRPr lang="en-US"/>
          </a:p>
        </p:txBody>
      </p:sp>
    </p:spTree>
    <p:extLst>
      <p:ext uri="{BB962C8B-B14F-4D97-AF65-F5344CB8AC3E}">
        <p14:creationId xmlns:p14="http://schemas.microsoft.com/office/powerpoint/2010/main" val="1630000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A94D807-E78A-4CFF-8EEF-9BA52FBFC840}" type="datetimeFigureOut">
              <a:rPr lang="en-US" smtClean="0"/>
              <a:t>8/21/2018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8E5BC7-2383-4E98-97D7-B115801884AC}" type="slidenum">
              <a:rPr lang="en-US" smtClean="0"/>
              <a:t>‹#›</a:t>
            </a:fld>
            <a:endParaRPr lang="en-US"/>
          </a:p>
        </p:txBody>
      </p:sp>
    </p:spTree>
    <p:extLst>
      <p:ext uri="{BB962C8B-B14F-4D97-AF65-F5344CB8AC3E}">
        <p14:creationId xmlns:p14="http://schemas.microsoft.com/office/powerpoint/2010/main" val="398066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4D807-E78A-4CFF-8EEF-9BA52FBFC840}" type="datetimeFigureOut">
              <a:rPr lang="en-US" smtClean="0"/>
              <a:t>8/21/2018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8E5BC7-2383-4E98-97D7-B115801884AC}" type="slidenum">
              <a:rPr lang="en-US" smtClean="0"/>
              <a:t>‹#›</a:t>
            </a:fld>
            <a:endParaRPr lang="en-US"/>
          </a:p>
        </p:txBody>
      </p:sp>
    </p:spTree>
    <p:extLst>
      <p:ext uri="{BB962C8B-B14F-4D97-AF65-F5344CB8AC3E}">
        <p14:creationId xmlns:p14="http://schemas.microsoft.com/office/powerpoint/2010/main" val="733536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94D807-E78A-4CFF-8EEF-9BA52FBFC840}" type="datetimeFigureOut">
              <a:rPr lang="en-US" smtClean="0"/>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E5BC7-2383-4E98-97D7-B115801884AC}" type="slidenum">
              <a:rPr lang="en-US" smtClean="0"/>
              <a:t>‹#›</a:t>
            </a:fld>
            <a:endParaRPr lang="en-US"/>
          </a:p>
        </p:txBody>
      </p:sp>
    </p:spTree>
    <p:extLst>
      <p:ext uri="{BB962C8B-B14F-4D97-AF65-F5344CB8AC3E}">
        <p14:creationId xmlns:p14="http://schemas.microsoft.com/office/powerpoint/2010/main" val="1107696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94D807-E78A-4CFF-8EEF-9BA52FBFC840}" type="datetimeFigureOut">
              <a:rPr lang="en-US" smtClean="0"/>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E5BC7-2383-4E98-97D7-B115801884AC}" type="slidenum">
              <a:rPr lang="en-US" smtClean="0"/>
              <a:t>‹#›</a:t>
            </a:fld>
            <a:endParaRPr lang="en-US"/>
          </a:p>
        </p:txBody>
      </p:sp>
    </p:spTree>
    <p:extLst>
      <p:ext uri="{BB962C8B-B14F-4D97-AF65-F5344CB8AC3E}">
        <p14:creationId xmlns:p14="http://schemas.microsoft.com/office/powerpoint/2010/main" val="1849912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4D807-E78A-4CFF-8EEF-9BA52FBFC840}" type="datetimeFigureOut">
              <a:rPr lang="en-US" smtClean="0"/>
              <a:t>8/21/2018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E5BC7-2383-4E98-97D7-B115801884AC}" type="slidenum">
              <a:rPr lang="en-US" smtClean="0"/>
              <a:t>‹#›</a:t>
            </a:fld>
            <a:endParaRPr lang="en-US"/>
          </a:p>
        </p:txBody>
      </p:sp>
    </p:spTree>
    <p:extLst>
      <p:ext uri="{BB962C8B-B14F-4D97-AF65-F5344CB8AC3E}">
        <p14:creationId xmlns:p14="http://schemas.microsoft.com/office/powerpoint/2010/main" val="2603178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ww.dropbox.com/s/vqsfgrxjv2qzu84/mCerebrum-captions.mp4?dl=0"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dropbox.com/s/vqsfgrxjv2qzu84/mCerebrum-captions.mp4?dl=0"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www.openmhealth.org/"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park.apache.org/" TargetMode="External"/><Relationship Id="rId2" Type="http://schemas.openxmlformats.org/officeDocument/2006/relationships/hyperlink" Target="https://aws.amazon.com/redshif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mailto:mpletcher@epi.ucsf.edu"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www.nih.gov/precision-medicine-initiative-cohort-program"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info.eurekaplatform.org/"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tiff"/><Relationship Id="rId7" Type="http://schemas.openxmlformats.org/officeDocument/2006/relationships/image" Target="../media/image36.png"/><Relationship Id="rId2" Type="http://schemas.openxmlformats.org/officeDocument/2006/relationships/image" Target="../media/image31.tiff"/><Relationship Id="rId1" Type="http://schemas.openxmlformats.org/officeDocument/2006/relationships/slideLayout" Target="../slideLayouts/slideLayout2.xml"/><Relationship Id="rId6" Type="http://schemas.openxmlformats.org/officeDocument/2006/relationships/image" Target="../media/image35.tiff"/><Relationship Id="rId5" Type="http://schemas.openxmlformats.org/officeDocument/2006/relationships/image" Target="../media/image34.tiff"/><Relationship Id="rId10" Type="http://schemas.openxmlformats.org/officeDocument/2006/relationships/image" Target="../media/image39.png"/><Relationship Id="rId4" Type="http://schemas.openxmlformats.org/officeDocument/2006/relationships/image" Target="../media/image33.tiff"/><Relationship Id="rId9" Type="http://schemas.openxmlformats.org/officeDocument/2006/relationships/image" Target="../media/image38.png"/></Relationships>
</file>

<file path=ppt/slides/_rels/slide7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tif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tiff"/><Relationship Id="rId4" Type="http://schemas.openxmlformats.org/officeDocument/2006/relationships/image" Target="../media/image42.png"/><Relationship Id="rId9" Type="http://schemas.openxmlformats.org/officeDocument/2006/relationships/image" Target="../media/image47.tif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31.tiff"/><Relationship Id="rId1" Type="http://schemas.openxmlformats.org/officeDocument/2006/relationships/slideLayout" Target="../slideLayouts/slideLayout2.xml"/><Relationship Id="rId5" Type="http://schemas.openxmlformats.org/officeDocument/2006/relationships/image" Target="../media/image50.tiff"/><Relationship Id="rId4" Type="http://schemas.openxmlformats.org/officeDocument/2006/relationships/image" Target="../media/image49.tif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31.tiff"/><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tiff"/></Relationships>
</file>

<file path=ppt/slides/_rels/slide7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31.tiff"/><Relationship Id="rId1" Type="http://schemas.openxmlformats.org/officeDocument/2006/relationships/slideLayout" Target="../slideLayouts/slideLayout2.xml"/><Relationship Id="rId5" Type="http://schemas.openxmlformats.org/officeDocument/2006/relationships/image" Target="../media/image56.tiff"/><Relationship Id="rId4" Type="http://schemas.openxmlformats.org/officeDocument/2006/relationships/image" Target="../media/image55.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normAutofit/>
          </a:bodyPr>
          <a:lstStyle/>
          <a:p>
            <a:r>
              <a:rPr lang="en-US" sz="7200" dirty="0" smtClean="0"/>
              <a:t>Digital Health</a:t>
            </a:r>
            <a:br>
              <a:rPr lang="en-US" sz="7200" dirty="0" smtClean="0"/>
            </a:br>
            <a:r>
              <a:rPr lang="en-US" sz="4400" dirty="0" smtClean="0"/>
              <a:t>Opportunities and Challenges</a:t>
            </a:r>
            <a:endParaRPr lang="en-US" sz="4800" dirty="0"/>
          </a:p>
        </p:txBody>
      </p:sp>
      <p:sp>
        <p:nvSpPr>
          <p:cNvPr id="3" name="Subtitle 2"/>
          <p:cNvSpPr>
            <a:spLocks noGrp="1"/>
          </p:cNvSpPr>
          <p:nvPr>
            <p:ph type="subTitle" idx="1"/>
          </p:nvPr>
        </p:nvSpPr>
        <p:spPr>
          <a:xfrm>
            <a:off x="1143000" y="4269695"/>
            <a:ext cx="6858000" cy="1655762"/>
          </a:xfrm>
        </p:spPr>
        <p:txBody>
          <a:bodyPr>
            <a:normAutofit/>
          </a:bodyPr>
          <a:lstStyle/>
          <a:p>
            <a:r>
              <a:rPr lang="en-US" sz="2800" dirty="0" smtClean="0"/>
              <a:t>Data Science Course 2018</a:t>
            </a:r>
            <a:endParaRPr lang="en-US" sz="2000" dirty="0" smtClean="0"/>
          </a:p>
          <a:p>
            <a:r>
              <a:rPr lang="en-US" sz="2000" dirty="0" smtClean="0"/>
              <a:t>Mark J. Pletcher, MD MPH</a:t>
            </a:r>
          </a:p>
          <a:p>
            <a:r>
              <a:rPr lang="en-US" sz="2000" dirty="0" smtClean="0"/>
              <a:t>Department of Epidemiology and Biostatistics</a:t>
            </a:r>
          </a:p>
          <a:p>
            <a:endParaRPr lang="en-US" sz="2000" dirty="0"/>
          </a:p>
        </p:txBody>
      </p:sp>
    </p:spTree>
    <p:extLst>
      <p:ext uri="{BB962C8B-B14F-4D97-AF65-F5344CB8AC3E}">
        <p14:creationId xmlns:p14="http://schemas.microsoft.com/office/powerpoint/2010/main" val="165525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Question</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Can </a:t>
            </a:r>
            <a:r>
              <a:rPr lang="en-US" sz="3600" dirty="0"/>
              <a:t>we use emerging technology to improve health</a:t>
            </a:r>
            <a:r>
              <a:rPr lang="en-US" sz="3600" dirty="0" smtClean="0"/>
              <a:t>?</a:t>
            </a:r>
          </a:p>
          <a:p>
            <a:r>
              <a:rPr lang="en-US" sz="3600" dirty="0" smtClean="0"/>
              <a:t>3 Mechanisms:</a:t>
            </a:r>
          </a:p>
          <a:p>
            <a:pPr lvl="1">
              <a:buFont typeface="Wingdings" panose="05000000000000000000" pitchFamily="2" charset="2"/>
              <a:buChar char="§"/>
            </a:pPr>
            <a:r>
              <a:rPr lang="en-US" sz="2800" dirty="0" smtClean="0"/>
              <a:t>Do </a:t>
            </a:r>
            <a:r>
              <a:rPr lang="en-US" sz="2800" dirty="0"/>
              <a:t>research more </a:t>
            </a:r>
            <a:r>
              <a:rPr lang="en-US" sz="2800" dirty="0" smtClean="0"/>
              <a:t>efficiency</a:t>
            </a:r>
          </a:p>
          <a:p>
            <a:pPr lvl="1">
              <a:buFont typeface="Wingdings" panose="05000000000000000000" pitchFamily="2" charset="2"/>
              <a:buChar char="§"/>
            </a:pPr>
            <a:r>
              <a:rPr lang="en-US" sz="2800" dirty="0" smtClean="0"/>
              <a:t>Collect </a:t>
            </a:r>
            <a:r>
              <a:rPr lang="en-US" sz="2800" dirty="0"/>
              <a:t>new types of </a:t>
            </a:r>
            <a:r>
              <a:rPr lang="en-US" sz="2800" dirty="0" smtClean="0"/>
              <a:t>measurements</a:t>
            </a:r>
          </a:p>
          <a:p>
            <a:pPr lvl="1">
              <a:buFont typeface="Wingdings" panose="05000000000000000000" pitchFamily="2" charset="2"/>
              <a:buChar char="§"/>
            </a:pPr>
            <a:r>
              <a:rPr lang="en-US" sz="2800" dirty="0" smtClean="0"/>
              <a:t>Design </a:t>
            </a:r>
            <a:r>
              <a:rPr lang="en-US" sz="2800" dirty="0"/>
              <a:t>and test new </a:t>
            </a:r>
            <a:r>
              <a:rPr lang="en-US" sz="2800" dirty="0" smtClean="0"/>
              <a:t>types of interventions</a:t>
            </a:r>
            <a:endParaRPr lang="en-US" sz="2800" dirty="0"/>
          </a:p>
          <a:p>
            <a:endParaRPr lang="en-US" dirty="0" smtClean="0"/>
          </a:p>
        </p:txBody>
      </p:sp>
    </p:spTree>
    <p:extLst>
      <p:ext uri="{BB962C8B-B14F-4D97-AF65-F5344CB8AC3E}">
        <p14:creationId xmlns:p14="http://schemas.microsoft.com/office/powerpoint/2010/main" val="370484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dirty="0" smtClean="0"/>
              <a:t>The “</a:t>
            </a:r>
            <a:r>
              <a:rPr lang="en-US" altLang="en-US" dirty="0" err="1" smtClean="0"/>
              <a:t>eCohort</a:t>
            </a:r>
            <a:r>
              <a:rPr lang="en-US" altLang="en-US" dirty="0" smtClean="0"/>
              <a:t>” Concept</a:t>
            </a:r>
          </a:p>
        </p:txBody>
      </p:sp>
      <p:sp>
        <p:nvSpPr>
          <p:cNvPr id="11267" name="Rectangle 3"/>
          <p:cNvSpPr>
            <a:spLocks noGrp="1" noChangeArrowheads="1"/>
          </p:cNvSpPr>
          <p:nvPr>
            <p:ph type="body" idx="1"/>
          </p:nvPr>
        </p:nvSpPr>
        <p:spPr/>
        <p:txBody>
          <a:bodyPr/>
          <a:lstStyle/>
          <a:p>
            <a:pPr eaLnBrk="1" hangingPunct="1">
              <a:lnSpc>
                <a:spcPct val="90000"/>
              </a:lnSpc>
            </a:pPr>
            <a:r>
              <a:rPr lang="en-US" altLang="en-US" dirty="0" err="1" smtClean="0"/>
              <a:t>eCohort</a:t>
            </a:r>
            <a:r>
              <a:rPr lang="en-US" altLang="en-US" dirty="0" smtClean="0"/>
              <a:t> ~= Electronic Cohort Study</a:t>
            </a:r>
          </a:p>
          <a:p>
            <a:pPr lvl="1" eaLnBrk="1" hangingPunct="1">
              <a:lnSpc>
                <a:spcPct val="90000"/>
              </a:lnSpc>
            </a:pPr>
            <a:r>
              <a:rPr lang="en-US" altLang="en-US" dirty="0" smtClean="0"/>
              <a:t>Approach, consent, enroll over the internet</a:t>
            </a:r>
          </a:p>
          <a:p>
            <a:pPr lvl="1" eaLnBrk="1" hangingPunct="1">
              <a:lnSpc>
                <a:spcPct val="90000"/>
              </a:lnSpc>
            </a:pPr>
            <a:r>
              <a:rPr lang="en-US" altLang="en-US" dirty="0" smtClean="0"/>
              <a:t>Use online surveys for self-reported data</a:t>
            </a:r>
          </a:p>
          <a:p>
            <a:pPr lvl="1" eaLnBrk="1" hangingPunct="1">
              <a:lnSpc>
                <a:spcPct val="90000"/>
              </a:lnSpc>
            </a:pPr>
            <a:r>
              <a:rPr lang="en-US" altLang="en-US" dirty="0" smtClean="0"/>
              <a:t>Use electronic health records for health measurements and outcomes</a:t>
            </a:r>
          </a:p>
          <a:p>
            <a:pPr lvl="1" eaLnBrk="1" hangingPunct="1">
              <a:lnSpc>
                <a:spcPct val="90000"/>
              </a:lnSpc>
            </a:pPr>
            <a:r>
              <a:rPr lang="en-US" altLang="en-US" dirty="0" smtClean="0"/>
              <a:t>Use sensors to collect and transmit real-time/real-life data</a:t>
            </a:r>
          </a:p>
          <a:p>
            <a:pPr lvl="1" eaLnBrk="1" hangingPunct="1">
              <a:lnSpc>
                <a:spcPct val="90000"/>
              </a:lnSpc>
            </a:pPr>
            <a:r>
              <a:rPr lang="en-US" altLang="en-US" dirty="0" smtClean="0"/>
              <a:t>Use online social networks to collect social data, engage </a:t>
            </a:r>
            <a:r>
              <a:rPr lang="en-US" altLang="en-US" dirty="0" err="1" smtClean="0"/>
              <a:t>ppts</a:t>
            </a:r>
            <a:r>
              <a:rPr lang="en-US" altLang="en-US" dirty="0" smtClean="0"/>
              <a:t>, deliver interventions</a:t>
            </a:r>
          </a:p>
        </p:txBody>
      </p:sp>
    </p:spTree>
    <p:extLst>
      <p:ext uri="{BB962C8B-B14F-4D97-AF65-F5344CB8AC3E}">
        <p14:creationId xmlns:p14="http://schemas.microsoft.com/office/powerpoint/2010/main" val="33626110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dirty="0"/>
              <a:t>The “</a:t>
            </a:r>
            <a:r>
              <a:rPr lang="en-US" altLang="en-US" dirty="0" err="1"/>
              <a:t>eCohort</a:t>
            </a:r>
            <a:r>
              <a:rPr lang="en-US" altLang="en-US" dirty="0"/>
              <a:t>” Concept</a:t>
            </a:r>
            <a:endParaRPr lang="en-US" altLang="en-US" dirty="0" smtClean="0"/>
          </a:p>
        </p:txBody>
      </p:sp>
      <p:sp>
        <p:nvSpPr>
          <p:cNvPr id="12291" name="Rectangle 3"/>
          <p:cNvSpPr>
            <a:spLocks noGrp="1" noChangeArrowheads="1"/>
          </p:cNvSpPr>
          <p:nvPr>
            <p:ph type="body" idx="1"/>
          </p:nvPr>
        </p:nvSpPr>
        <p:spPr/>
        <p:txBody>
          <a:bodyPr/>
          <a:lstStyle/>
          <a:p>
            <a:pPr eaLnBrk="1" hangingPunct="1">
              <a:lnSpc>
                <a:spcPct val="90000"/>
              </a:lnSpc>
            </a:pPr>
            <a:r>
              <a:rPr lang="en-US" altLang="en-US" smtClean="0"/>
              <a:t>eCohort ~= Electronic Cohort Study</a:t>
            </a:r>
          </a:p>
          <a:p>
            <a:pPr lvl="1" eaLnBrk="1" hangingPunct="1">
              <a:lnSpc>
                <a:spcPct val="90000"/>
              </a:lnSpc>
            </a:pPr>
            <a:r>
              <a:rPr lang="en-US" altLang="en-US" smtClean="0"/>
              <a:t>Approach, consent, enroll over the internet</a:t>
            </a:r>
          </a:p>
          <a:p>
            <a:pPr lvl="1" eaLnBrk="1" hangingPunct="1">
              <a:lnSpc>
                <a:spcPct val="90000"/>
              </a:lnSpc>
            </a:pPr>
            <a:r>
              <a:rPr lang="en-US" altLang="en-US" smtClean="0"/>
              <a:t>Use online surveys for self-reported data</a:t>
            </a:r>
          </a:p>
          <a:p>
            <a:pPr lvl="1" eaLnBrk="1" hangingPunct="1">
              <a:lnSpc>
                <a:spcPct val="90000"/>
              </a:lnSpc>
            </a:pPr>
            <a:r>
              <a:rPr lang="en-US" altLang="en-US" smtClean="0"/>
              <a:t>Use electronic health records for health measurements and outcomes</a:t>
            </a:r>
          </a:p>
          <a:p>
            <a:pPr lvl="1" eaLnBrk="1" hangingPunct="1">
              <a:lnSpc>
                <a:spcPct val="90000"/>
              </a:lnSpc>
            </a:pPr>
            <a:r>
              <a:rPr lang="en-US" altLang="en-US" smtClean="0"/>
              <a:t>Use sensors to collect and transmit real-time/real-life data</a:t>
            </a:r>
          </a:p>
          <a:p>
            <a:pPr lvl="1" eaLnBrk="1" hangingPunct="1">
              <a:lnSpc>
                <a:spcPct val="90000"/>
              </a:lnSpc>
            </a:pPr>
            <a:r>
              <a:rPr lang="en-US" altLang="en-US" smtClean="0"/>
              <a:t>Use online social networks to collect social data, engage ppts, deliver interventions</a:t>
            </a:r>
          </a:p>
        </p:txBody>
      </p:sp>
      <p:sp>
        <p:nvSpPr>
          <p:cNvPr id="12292" name="Text Box 4"/>
          <p:cNvSpPr txBox="1">
            <a:spLocks noChangeArrowheads="1"/>
          </p:cNvSpPr>
          <p:nvPr/>
        </p:nvSpPr>
        <p:spPr bwMode="auto">
          <a:xfrm>
            <a:off x="1600200" y="2819400"/>
            <a:ext cx="5334000" cy="1736725"/>
          </a:xfrm>
          <a:prstGeom prst="rect">
            <a:avLst/>
          </a:prstGeom>
          <a:solidFill>
            <a:schemeClr val="bg1"/>
          </a:solidFill>
          <a:ln w="9525">
            <a:noFill/>
            <a:miter lim="800000"/>
            <a:headEnd/>
            <a:tailEnd/>
          </a:ln>
        </p:spPr>
        <p:txBody>
          <a:bodyPr>
            <a:spAutoFit/>
          </a:bodyPr>
          <a:lstStyle/>
          <a:p>
            <a:pPr>
              <a:spcBef>
                <a:spcPct val="50000"/>
              </a:spcBef>
            </a:pPr>
            <a:r>
              <a:rPr lang="en-US" altLang="en-US" sz="5400">
                <a:solidFill>
                  <a:srgbClr val="FF0000"/>
                </a:solidFill>
              </a:rPr>
              <a:t>Cheaper, faster, easier, better?</a:t>
            </a:r>
          </a:p>
        </p:txBody>
      </p:sp>
    </p:spTree>
    <p:extLst>
      <p:ext uri="{BB962C8B-B14F-4D97-AF65-F5344CB8AC3E}">
        <p14:creationId xmlns:p14="http://schemas.microsoft.com/office/powerpoint/2010/main" val="13310566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107"/>
          <p:cNvPicPr preferRelativeResize="0"/>
          <p:nvPr/>
        </p:nvPicPr>
        <p:blipFill rotWithShape="1">
          <a:blip r:embed="rId3">
            <a:alphaModFix/>
          </a:blip>
          <a:srcRect/>
          <a:stretch/>
        </p:blipFill>
        <p:spPr>
          <a:xfrm>
            <a:off x="0" y="1906480"/>
            <a:ext cx="9084000" cy="2059199"/>
          </a:xfrm>
          <a:prstGeom prst="rect">
            <a:avLst/>
          </a:prstGeom>
          <a:noFill/>
          <a:ln>
            <a:noFill/>
          </a:ln>
        </p:spPr>
      </p:pic>
    </p:spTree>
    <p:extLst>
      <p:ext uri="{BB962C8B-B14F-4D97-AF65-F5344CB8AC3E}">
        <p14:creationId xmlns:p14="http://schemas.microsoft.com/office/powerpoint/2010/main" val="1425751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Health </a:t>
            </a:r>
            <a:r>
              <a:rPr lang="en-US" dirty="0" err="1" smtClean="0"/>
              <a:t>eHeart</a:t>
            </a:r>
            <a:r>
              <a:rPr lang="en-US" dirty="0" smtClean="0"/>
              <a:t> Study</a:t>
            </a:r>
            <a:endParaRPr lang="en-US" dirty="0"/>
          </a:p>
        </p:txBody>
      </p:sp>
      <p:sp>
        <p:nvSpPr>
          <p:cNvPr id="3" name="Content Placeholder 2"/>
          <p:cNvSpPr>
            <a:spLocks noGrp="1"/>
          </p:cNvSpPr>
          <p:nvPr>
            <p:ph idx="1"/>
          </p:nvPr>
        </p:nvSpPr>
        <p:spPr/>
        <p:txBody>
          <a:bodyPr>
            <a:normAutofit/>
          </a:bodyPr>
          <a:lstStyle/>
          <a:p>
            <a:r>
              <a:rPr lang="en-US" dirty="0" smtClean="0"/>
              <a:t>Overarching Goal:</a:t>
            </a:r>
          </a:p>
          <a:p>
            <a:pPr lvl="1"/>
            <a:r>
              <a:rPr lang="en-US" dirty="0" smtClean="0"/>
              <a:t>Do research that improves cardiovascular health</a:t>
            </a:r>
          </a:p>
          <a:p>
            <a:pPr lvl="1"/>
            <a:endParaRPr lang="en-US" dirty="0" smtClean="0"/>
          </a:p>
          <a:p>
            <a:r>
              <a:rPr lang="en-US" dirty="0" smtClean="0"/>
              <a:t>Approach:</a:t>
            </a:r>
            <a:endParaRPr lang="en-US" dirty="0"/>
          </a:p>
          <a:p>
            <a:pPr lvl="1"/>
            <a:r>
              <a:rPr lang="en-US" dirty="0" smtClean="0"/>
              <a:t>Collect “big data”</a:t>
            </a:r>
          </a:p>
          <a:p>
            <a:pPr lvl="1"/>
            <a:r>
              <a:rPr lang="en-US" dirty="0" smtClean="0"/>
              <a:t>Keep marginal costs low</a:t>
            </a:r>
          </a:p>
          <a:p>
            <a:pPr lvl="1"/>
            <a:r>
              <a:rPr lang="en-US" dirty="0" smtClean="0"/>
              <a:t>Support ancillary studies, including RCTs</a:t>
            </a:r>
          </a:p>
          <a:p>
            <a:pPr lvl="1"/>
            <a:endParaRPr lang="en-US" dirty="0" smtClean="0"/>
          </a:p>
        </p:txBody>
      </p:sp>
    </p:spTree>
    <p:extLst>
      <p:ext uri="{BB962C8B-B14F-4D97-AF65-F5344CB8AC3E}">
        <p14:creationId xmlns:p14="http://schemas.microsoft.com/office/powerpoint/2010/main" val="3198359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a:t>
            </a:r>
            <a:r>
              <a:rPr lang="en-US" dirty="0" err="1" smtClean="0"/>
              <a:t>eHeart</a:t>
            </a:r>
            <a:r>
              <a:rPr lang="en-US" dirty="0" smtClean="0"/>
              <a:t> Study</a:t>
            </a:r>
            <a:endParaRPr lang="en-US" dirty="0"/>
          </a:p>
        </p:txBody>
      </p:sp>
      <p:sp>
        <p:nvSpPr>
          <p:cNvPr id="3" name="Content Placeholder 2"/>
          <p:cNvSpPr>
            <a:spLocks noGrp="1"/>
          </p:cNvSpPr>
          <p:nvPr>
            <p:ph idx="1"/>
          </p:nvPr>
        </p:nvSpPr>
        <p:spPr/>
        <p:txBody>
          <a:bodyPr/>
          <a:lstStyle/>
          <a:p>
            <a:endParaRPr lang="en-US"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04800"/>
            <a:ext cx="8715654"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3464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09538" y="196850"/>
            <a:ext cx="8924925" cy="6469063"/>
          </a:xfrm>
          <a:prstGeom prst="rect">
            <a:avLst/>
          </a:prstGeom>
          <a:noFill/>
          <a:ln w="9525">
            <a:noFill/>
            <a:miter lim="800000"/>
            <a:headEnd/>
            <a:tailEnd/>
          </a:ln>
          <a:effectLst/>
        </p:spPr>
      </p:pic>
    </p:spTree>
    <p:extLst>
      <p:ext uri="{BB962C8B-B14F-4D97-AF65-F5344CB8AC3E}">
        <p14:creationId xmlns:p14="http://schemas.microsoft.com/office/powerpoint/2010/main" val="1338569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2862" y="0"/>
            <a:ext cx="4953000" cy="397965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119062" y="4062762"/>
            <a:ext cx="5062538" cy="2795238"/>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4893115" y="0"/>
            <a:ext cx="4250885" cy="3267075"/>
          </a:xfrm>
          <a:prstGeom prst="rect">
            <a:avLst/>
          </a:prstGeom>
          <a:noFill/>
          <a:ln w="9525">
            <a:noFill/>
            <a:miter lim="800000"/>
            <a:headEnd/>
            <a:tailEnd/>
          </a:ln>
          <a:effectLst/>
        </p:spPr>
      </p:pic>
      <p:sp>
        <p:nvSpPr>
          <p:cNvPr id="7" name="TextBox 6"/>
          <p:cNvSpPr txBox="1"/>
          <p:nvPr/>
        </p:nvSpPr>
        <p:spPr>
          <a:xfrm>
            <a:off x="5638800" y="3962400"/>
            <a:ext cx="3124200" cy="2308324"/>
          </a:xfrm>
          <a:prstGeom prst="rect">
            <a:avLst/>
          </a:prstGeom>
          <a:noFill/>
        </p:spPr>
        <p:txBody>
          <a:bodyPr wrap="square" rtlCol="0">
            <a:spAutoFit/>
          </a:bodyPr>
          <a:lstStyle/>
          <a:p>
            <a:r>
              <a:rPr lang="en-US" sz="4800" dirty="0" smtClean="0"/>
              <a:t>Integrated devices and apps</a:t>
            </a:r>
            <a:endParaRPr lang="en-US" sz="4800" dirty="0"/>
          </a:p>
        </p:txBody>
      </p:sp>
    </p:spTree>
    <p:extLst>
      <p:ext uri="{BB962C8B-B14F-4D97-AF65-F5344CB8AC3E}">
        <p14:creationId xmlns:p14="http://schemas.microsoft.com/office/powerpoint/2010/main" val="1075511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000" dirty="0">
                <a:solidFill>
                  <a:schemeClr val="dk1"/>
                </a:solidFill>
                <a:latin typeface="Calibri"/>
                <a:ea typeface="Calibri"/>
                <a:cs typeface="Calibri"/>
                <a:sym typeface="Calibri"/>
              </a:rPr>
              <a:t>Modular </a:t>
            </a:r>
            <a:r>
              <a:rPr lang="en-US" sz="4000" dirty="0" smtClean="0">
                <a:solidFill>
                  <a:schemeClr val="dk1"/>
                </a:solidFill>
                <a:latin typeface="Calibri"/>
                <a:ea typeface="Calibri"/>
                <a:cs typeface="Calibri"/>
                <a:sym typeface="Calibri"/>
              </a:rPr>
              <a:t>Consent </a:t>
            </a:r>
            <a:r>
              <a:rPr lang="en-US" sz="4000" dirty="0">
                <a:solidFill>
                  <a:schemeClr val="dk1"/>
                </a:solidFill>
                <a:latin typeface="Calibri"/>
                <a:ea typeface="Calibri"/>
                <a:cs typeface="Calibri"/>
                <a:sym typeface="Calibri"/>
              </a:rPr>
              <a:t>System</a:t>
            </a:r>
          </a:p>
        </p:txBody>
      </p:sp>
      <p:sp>
        <p:nvSpPr>
          <p:cNvPr id="139" name="Shape 139"/>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342900" marR="0" lvl="0" indent="-317500" algn="l" rtl="0">
              <a:lnSpc>
                <a:spcPct val="100000"/>
              </a:lnSpc>
              <a:spcBef>
                <a:spcPts val="0"/>
              </a:spcBef>
              <a:spcAft>
                <a:spcPts val="0"/>
              </a:spcAft>
              <a:buClr>
                <a:schemeClr val="dk1"/>
              </a:buClr>
              <a:buSzPct val="100000"/>
              <a:buFont typeface="Calibri"/>
              <a:buChar char="•"/>
            </a:pPr>
            <a:r>
              <a:rPr lang="en-US" sz="2800" dirty="0" smtClean="0">
                <a:solidFill>
                  <a:schemeClr val="dk1"/>
                </a:solidFill>
                <a:latin typeface="Calibri"/>
                <a:ea typeface="Calibri"/>
                <a:cs typeface="Calibri"/>
                <a:sym typeface="Calibri"/>
              </a:rPr>
              <a:t>Start </a:t>
            </a:r>
            <a:r>
              <a:rPr lang="en-US" sz="2800" dirty="0">
                <a:solidFill>
                  <a:schemeClr val="dk1"/>
                </a:solidFill>
                <a:latin typeface="Calibri"/>
                <a:ea typeface="Calibri"/>
                <a:cs typeface="Calibri"/>
                <a:sym typeface="Calibri"/>
              </a:rPr>
              <a:t>with “umbrella” consent to answer surveys and use data for </a:t>
            </a:r>
            <a:r>
              <a:rPr lang="en-US" sz="2800" dirty="0" smtClean="0">
                <a:solidFill>
                  <a:schemeClr val="dk1"/>
                </a:solidFill>
                <a:latin typeface="Calibri"/>
                <a:ea typeface="Calibri"/>
                <a:cs typeface="Calibri"/>
                <a:sym typeface="Calibri"/>
              </a:rPr>
              <a:t>research</a:t>
            </a:r>
          </a:p>
          <a:p>
            <a:pPr marL="342900" marR="0" lvl="0" indent="-317500" algn="l" rtl="0">
              <a:lnSpc>
                <a:spcPct val="100000"/>
              </a:lnSpc>
              <a:spcBef>
                <a:spcPts val="0"/>
              </a:spcBef>
              <a:spcAft>
                <a:spcPts val="0"/>
              </a:spcAft>
              <a:buClr>
                <a:schemeClr val="dk1"/>
              </a:buClr>
              <a:buSzPct val="100000"/>
              <a:buFont typeface="Calibri"/>
              <a:buChar char="•"/>
            </a:pPr>
            <a:endParaRPr lang="en-US" sz="2800" dirty="0" smtClean="0">
              <a:solidFill>
                <a:schemeClr val="dk1"/>
              </a:solidFill>
              <a:latin typeface="Calibri"/>
              <a:ea typeface="Calibri"/>
              <a:cs typeface="Calibri"/>
              <a:sym typeface="Calibri"/>
            </a:endParaRPr>
          </a:p>
          <a:p>
            <a:pPr marL="342900" marR="0" lvl="0" indent="-317500" algn="l" rtl="0">
              <a:lnSpc>
                <a:spcPct val="100000"/>
              </a:lnSpc>
              <a:spcBef>
                <a:spcPts val="0"/>
              </a:spcBef>
              <a:spcAft>
                <a:spcPts val="0"/>
              </a:spcAft>
              <a:buClr>
                <a:schemeClr val="dk1"/>
              </a:buClr>
              <a:buSzPct val="100000"/>
              <a:buFont typeface="Calibri"/>
              <a:buChar char="•"/>
            </a:pPr>
            <a:r>
              <a:rPr lang="en-US" sz="2800" dirty="0" smtClean="0">
                <a:solidFill>
                  <a:schemeClr val="dk1"/>
                </a:solidFill>
                <a:latin typeface="Calibri"/>
                <a:ea typeface="Calibri"/>
                <a:cs typeface="Calibri"/>
                <a:sym typeface="Calibri"/>
              </a:rPr>
              <a:t>Then </a:t>
            </a:r>
            <a:r>
              <a:rPr lang="en-US" sz="2800" dirty="0">
                <a:solidFill>
                  <a:schemeClr val="dk1"/>
                </a:solidFill>
                <a:latin typeface="Calibri"/>
                <a:ea typeface="Calibri"/>
                <a:cs typeface="Calibri"/>
                <a:sym typeface="Calibri"/>
              </a:rPr>
              <a:t>offer easy, short, just-in-time </a:t>
            </a:r>
            <a:r>
              <a:rPr lang="en-US" sz="2800" b="0" i="0" u="none" strike="noStrike" cap="none" dirty="0">
                <a:solidFill>
                  <a:schemeClr val="dk1"/>
                </a:solidFill>
                <a:latin typeface="Calibri"/>
                <a:ea typeface="Calibri"/>
                <a:cs typeface="Calibri"/>
                <a:sym typeface="Calibri"/>
              </a:rPr>
              <a:t>consent modules for each optional </a:t>
            </a:r>
            <a:r>
              <a:rPr lang="en-US" sz="2800" b="0" i="0" u="none" strike="noStrike" cap="none" dirty="0" smtClean="0">
                <a:solidFill>
                  <a:schemeClr val="dk1"/>
                </a:solidFill>
                <a:latin typeface="Calibri"/>
                <a:ea typeface="Calibri"/>
                <a:cs typeface="Calibri"/>
                <a:sym typeface="Calibri"/>
              </a:rPr>
              <a:t>feature</a:t>
            </a:r>
          </a:p>
          <a:p>
            <a:pPr marL="342900" marR="0" lvl="0" indent="-317500" algn="l" rtl="0">
              <a:lnSpc>
                <a:spcPct val="100000"/>
              </a:lnSpc>
              <a:spcBef>
                <a:spcPts val="0"/>
              </a:spcBef>
              <a:spcAft>
                <a:spcPts val="0"/>
              </a:spcAft>
              <a:buClr>
                <a:schemeClr val="dk1"/>
              </a:buClr>
              <a:buSzPct val="100000"/>
              <a:buNone/>
            </a:pPr>
            <a:r>
              <a:rPr lang="en-US" sz="2800" dirty="0" smtClean="0">
                <a:solidFill>
                  <a:schemeClr val="dk1"/>
                </a:solidFill>
                <a:latin typeface="Calibri"/>
                <a:ea typeface="Calibri"/>
                <a:cs typeface="Calibri"/>
                <a:sym typeface="Calibri"/>
              </a:rPr>
              <a:t>		- Each device company</a:t>
            </a:r>
          </a:p>
          <a:p>
            <a:pPr marL="342900" marR="0" lvl="0" indent="-317500" algn="l" rtl="0">
              <a:lnSpc>
                <a:spcPct val="100000"/>
              </a:lnSpc>
              <a:spcBef>
                <a:spcPts val="0"/>
              </a:spcBef>
              <a:spcAft>
                <a:spcPts val="0"/>
              </a:spcAft>
              <a:buClr>
                <a:schemeClr val="dk1"/>
              </a:buClr>
              <a:buSzPct val="100000"/>
              <a:buNone/>
            </a:pPr>
            <a:r>
              <a:rPr lang="en-US" sz="2800" b="0" i="0" u="none" strike="noStrike" cap="none" dirty="0" smtClean="0">
                <a:solidFill>
                  <a:schemeClr val="dk1"/>
                </a:solidFill>
                <a:latin typeface="Calibri"/>
                <a:ea typeface="Calibri"/>
                <a:cs typeface="Calibri"/>
                <a:sym typeface="Calibri"/>
              </a:rPr>
              <a:t>		- Medical records/HIPAA Authorization</a:t>
            </a:r>
          </a:p>
          <a:p>
            <a:pPr marL="342900" marR="0" lvl="0" indent="-317500" algn="l" rtl="0">
              <a:lnSpc>
                <a:spcPct val="100000"/>
              </a:lnSpc>
              <a:spcBef>
                <a:spcPts val="0"/>
              </a:spcBef>
              <a:spcAft>
                <a:spcPts val="0"/>
              </a:spcAft>
              <a:buClr>
                <a:schemeClr val="dk1"/>
              </a:buClr>
              <a:buSzPct val="100000"/>
              <a:buNone/>
            </a:pPr>
            <a:r>
              <a:rPr lang="en-US" sz="2800" dirty="0" smtClean="0">
                <a:solidFill>
                  <a:schemeClr val="dk1"/>
                </a:solidFill>
                <a:latin typeface="Calibri"/>
                <a:ea typeface="Calibri"/>
                <a:cs typeface="Calibri"/>
                <a:sym typeface="Calibri"/>
              </a:rPr>
              <a:t>		- Food Frequency Questionnaire</a:t>
            </a:r>
          </a:p>
          <a:p>
            <a:pPr marL="342900" marR="0" lvl="0" indent="-317500" algn="l" rtl="0">
              <a:lnSpc>
                <a:spcPct val="100000"/>
              </a:lnSpc>
              <a:spcBef>
                <a:spcPts val="0"/>
              </a:spcBef>
              <a:spcAft>
                <a:spcPts val="0"/>
              </a:spcAft>
              <a:buClr>
                <a:schemeClr val="dk1"/>
              </a:buClr>
              <a:buSzPct val="100000"/>
              <a:buNone/>
            </a:pPr>
            <a:r>
              <a:rPr lang="en-US" sz="2800" b="0" i="0" u="none" strike="noStrike" cap="none" dirty="0" smtClean="0">
                <a:solidFill>
                  <a:schemeClr val="dk1"/>
                </a:solidFill>
                <a:latin typeface="Calibri"/>
                <a:ea typeface="Calibri"/>
                <a:cs typeface="Calibri"/>
                <a:sym typeface="Calibri"/>
              </a:rPr>
              <a:t>		- Ginger.io and </a:t>
            </a:r>
            <a:r>
              <a:rPr lang="en-US" sz="2800" b="0" i="0" u="none" strike="noStrike" cap="none" dirty="0" err="1" smtClean="0">
                <a:solidFill>
                  <a:schemeClr val="dk1"/>
                </a:solidFill>
                <a:latin typeface="Calibri"/>
                <a:ea typeface="Calibri"/>
                <a:cs typeface="Calibri"/>
                <a:sym typeface="Calibri"/>
              </a:rPr>
              <a:t>Azumio</a:t>
            </a:r>
            <a:r>
              <a:rPr lang="en-US" sz="2800" b="0" i="0" u="none" strike="noStrike" cap="none" dirty="0" smtClean="0">
                <a:solidFill>
                  <a:schemeClr val="dk1"/>
                </a:solidFill>
                <a:latin typeface="Calibri"/>
                <a:ea typeface="Calibri"/>
                <a:cs typeface="Calibri"/>
                <a:sym typeface="Calibri"/>
              </a:rPr>
              <a:t> apps</a:t>
            </a:r>
          </a:p>
          <a:p>
            <a:pPr marL="342900" marR="0" lvl="0" indent="-317500" algn="l" rtl="0">
              <a:lnSpc>
                <a:spcPct val="100000"/>
              </a:lnSpc>
              <a:spcBef>
                <a:spcPts val="0"/>
              </a:spcBef>
              <a:spcAft>
                <a:spcPts val="0"/>
              </a:spcAft>
              <a:buClr>
                <a:schemeClr val="dk1"/>
              </a:buClr>
              <a:buSzPct val="100000"/>
              <a:buNone/>
            </a:pPr>
            <a:r>
              <a:rPr lang="en-US" sz="2800" dirty="0" smtClean="0">
                <a:solidFill>
                  <a:schemeClr val="dk1"/>
                </a:solidFill>
                <a:latin typeface="Calibri"/>
                <a:ea typeface="Calibri"/>
                <a:cs typeface="Calibri"/>
                <a:sym typeface="Calibri"/>
              </a:rPr>
              <a:t>		- In-person testing, </a:t>
            </a:r>
            <a:r>
              <a:rPr lang="en-US" sz="2800" dirty="0" err="1" smtClean="0">
                <a:solidFill>
                  <a:schemeClr val="dk1"/>
                </a:solidFill>
                <a:latin typeface="Calibri"/>
                <a:ea typeface="Calibri"/>
                <a:cs typeface="Calibri"/>
                <a:sym typeface="Calibri"/>
              </a:rPr>
              <a:t>biobanking</a:t>
            </a:r>
            <a:endParaRPr lang="en-US" sz="2800" b="0" i="0" u="none" strike="noStrike" cap="none" dirty="0">
              <a:solidFill>
                <a:schemeClr val="dk1"/>
              </a:solidFill>
              <a:latin typeface="Calibri"/>
              <a:ea typeface="Calibri"/>
              <a:cs typeface="Calibri"/>
              <a:sym typeface="Calibri"/>
            </a:endParaRPr>
          </a:p>
          <a:p>
            <a:pPr marL="0" marR="0" lvl="0" indent="0" algn="l" rtl="0">
              <a:spcBef>
                <a:spcPts val="560"/>
              </a:spcBef>
              <a:buNone/>
            </a:pPr>
            <a:endParaRPr sz="2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4217365"/>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sz="4400" dirty="0" smtClean="0">
                <a:latin typeface="Calibri"/>
                <a:ea typeface="Calibri"/>
                <a:cs typeface="Calibri"/>
                <a:sym typeface="Calibri"/>
              </a:rPr>
              <a:t>2-Step </a:t>
            </a:r>
            <a:r>
              <a:rPr lang="en-US" sz="4400" dirty="0" err="1" smtClean="0">
                <a:latin typeface="Calibri"/>
                <a:ea typeface="Calibri"/>
                <a:cs typeface="Calibri"/>
                <a:sym typeface="Calibri"/>
              </a:rPr>
              <a:t>Fitbit</a:t>
            </a:r>
            <a:r>
              <a:rPr lang="en-US" sz="4400" dirty="0" smtClean="0">
                <a:latin typeface="Calibri"/>
                <a:ea typeface="Calibri"/>
                <a:cs typeface="Calibri"/>
                <a:sym typeface="Calibri"/>
              </a:rPr>
              <a:t> </a:t>
            </a:r>
            <a:r>
              <a:rPr lang="en-US" sz="4400" dirty="0">
                <a:latin typeface="Calibri"/>
                <a:ea typeface="Calibri"/>
                <a:cs typeface="Calibri"/>
                <a:sym typeface="Calibri"/>
              </a:rPr>
              <a:t>Consent </a:t>
            </a:r>
            <a:r>
              <a:rPr lang="en-US" sz="4400" dirty="0" smtClean="0">
                <a:latin typeface="Calibri"/>
                <a:ea typeface="Calibri"/>
                <a:cs typeface="Calibri"/>
                <a:sym typeface="Calibri"/>
              </a:rPr>
              <a:t>Module</a:t>
            </a:r>
            <a:endParaRPr lang="en-US" sz="4400" dirty="0">
              <a:latin typeface="Calibri"/>
              <a:ea typeface="Calibri"/>
              <a:cs typeface="Calibri"/>
              <a:sym typeface="Calibri"/>
            </a:endParaRPr>
          </a:p>
        </p:txBody>
      </p:sp>
      <p:pic>
        <p:nvPicPr>
          <p:cNvPr id="146" name="Shape 146"/>
          <p:cNvPicPr preferRelativeResize="0"/>
          <p:nvPr/>
        </p:nvPicPr>
        <p:blipFill rotWithShape="1">
          <a:blip r:embed="rId3">
            <a:alphaModFix/>
          </a:blip>
          <a:srcRect l="1777" t="3351" r="2142" b="1987"/>
          <a:stretch/>
        </p:blipFill>
        <p:spPr>
          <a:xfrm>
            <a:off x="457200" y="1752600"/>
            <a:ext cx="3733800" cy="2895600"/>
          </a:xfrm>
          <a:prstGeom prst="rect">
            <a:avLst/>
          </a:prstGeom>
          <a:noFill/>
          <a:ln w="9525" cap="flat" cmpd="sng">
            <a:solidFill>
              <a:srgbClr val="000000"/>
            </a:solidFill>
            <a:prstDash val="solid"/>
            <a:round/>
            <a:headEnd type="none" w="med" len="med"/>
            <a:tailEnd type="none" w="med" len="med"/>
          </a:ln>
        </p:spPr>
      </p:pic>
      <p:cxnSp>
        <p:nvCxnSpPr>
          <p:cNvPr id="5" name="Straight Arrow Connector 4"/>
          <p:cNvCxnSpPr/>
          <p:nvPr/>
        </p:nvCxnSpPr>
        <p:spPr>
          <a:xfrm>
            <a:off x="4343400" y="2819400"/>
            <a:ext cx="6096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6" name="Shape 153"/>
          <p:cNvPicPr preferRelativeResize="0"/>
          <p:nvPr/>
        </p:nvPicPr>
        <p:blipFill>
          <a:blip r:embed="rId4">
            <a:alphaModFix/>
          </a:blip>
          <a:stretch>
            <a:fillRect/>
          </a:stretch>
        </p:blipFill>
        <p:spPr>
          <a:xfrm>
            <a:off x="5029200" y="1676400"/>
            <a:ext cx="3657600" cy="3048000"/>
          </a:xfrm>
          <a:prstGeom prst="rect">
            <a:avLst/>
          </a:prstGeom>
          <a:noFill/>
          <a:ln w="9525" cap="flat" cmpd="sng">
            <a:solidFill>
              <a:srgbClr val="000000"/>
            </a:solidFill>
            <a:prstDash val="solid"/>
            <a:round/>
            <a:headEnd type="none" w="med" len="med"/>
            <a:tailEnd type="none" w="med" len="med"/>
          </a:ln>
        </p:spPr>
      </p:pic>
    </p:spTree>
    <p:extLst>
      <p:ext uri="{BB962C8B-B14F-4D97-AF65-F5344CB8AC3E}">
        <p14:creationId xmlns:p14="http://schemas.microsoft.com/office/powerpoint/2010/main" val="3279161651"/>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Rationale: Emerging technology </a:t>
            </a:r>
            <a:r>
              <a:rPr lang="en-US" dirty="0" smtClean="0">
                <a:sym typeface="Wingdings" panose="05000000000000000000" pitchFamily="2" charset="2"/>
              </a:rPr>
              <a:t> health?</a:t>
            </a:r>
            <a:endParaRPr lang="en-US" dirty="0" smtClean="0"/>
          </a:p>
          <a:p>
            <a:r>
              <a:rPr lang="en-US" dirty="0" smtClean="0"/>
              <a:t>Health </a:t>
            </a:r>
            <a:r>
              <a:rPr lang="en-US" dirty="0" err="1" smtClean="0"/>
              <a:t>eHeart</a:t>
            </a:r>
            <a:r>
              <a:rPr lang="en-US" dirty="0" smtClean="0"/>
              <a:t> Study</a:t>
            </a:r>
          </a:p>
          <a:p>
            <a:pPr lvl="1"/>
            <a:r>
              <a:rPr lang="en-US" dirty="0" smtClean="0"/>
              <a:t>Features</a:t>
            </a:r>
          </a:p>
          <a:p>
            <a:pPr lvl="1"/>
            <a:r>
              <a:rPr lang="en-US" dirty="0" smtClean="0"/>
              <a:t>Recruitment</a:t>
            </a:r>
          </a:p>
          <a:p>
            <a:pPr lvl="1"/>
            <a:r>
              <a:rPr lang="en-US" dirty="0" smtClean="0"/>
              <a:t>Data collection</a:t>
            </a:r>
          </a:p>
          <a:p>
            <a:r>
              <a:rPr lang="en-US" dirty="0" smtClean="0"/>
              <a:t>A (shallow) dive into some big data</a:t>
            </a:r>
          </a:p>
          <a:p>
            <a:pPr lvl="1"/>
            <a:r>
              <a:rPr lang="en-US" dirty="0" smtClean="0"/>
              <a:t>Step counts by the minute</a:t>
            </a:r>
          </a:p>
          <a:p>
            <a:r>
              <a:rPr lang="en-US" dirty="0" smtClean="0"/>
              <a:t>How to get your hands on big digital data…</a:t>
            </a:r>
            <a:endParaRPr lang="en-US" dirty="0" smtClean="0"/>
          </a:p>
          <a:p>
            <a:r>
              <a:rPr lang="en-US" dirty="0" smtClean="0"/>
              <a:t>Time for questions</a:t>
            </a:r>
          </a:p>
        </p:txBody>
      </p:sp>
    </p:spTree>
    <p:extLst>
      <p:ext uri="{BB962C8B-B14F-4D97-AF65-F5344CB8AC3E}">
        <p14:creationId xmlns:p14="http://schemas.microsoft.com/office/powerpoint/2010/main" val="792424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000" dirty="0">
                <a:solidFill>
                  <a:schemeClr val="dk1"/>
                </a:solidFill>
                <a:latin typeface="Calibri"/>
                <a:ea typeface="Calibri"/>
                <a:cs typeface="Calibri"/>
                <a:sym typeface="Calibri"/>
              </a:rPr>
              <a:t>Modular </a:t>
            </a:r>
            <a:r>
              <a:rPr lang="en-US" sz="4000" dirty="0" smtClean="0">
                <a:solidFill>
                  <a:schemeClr val="dk1"/>
                </a:solidFill>
                <a:latin typeface="Calibri"/>
                <a:ea typeface="Calibri"/>
                <a:cs typeface="Calibri"/>
                <a:sym typeface="Calibri"/>
              </a:rPr>
              <a:t>Consent </a:t>
            </a:r>
            <a:r>
              <a:rPr lang="en-US" sz="4000" dirty="0">
                <a:solidFill>
                  <a:schemeClr val="dk1"/>
                </a:solidFill>
                <a:latin typeface="Calibri"/>
                <a:ea typeface="Calibri"/>
                <a:cs typeface="Calibri"/>
                <a:sym typeface="Calibri"/>
              </a:rPr>
              <a:t>System</a:t>
            </a:r>
          </a:p>
        </p:txBody>
      </p:sp>
      <p:sp>
        <p:nvSpPr>
          <p:cNvPr id="139" name="Shape 139"/>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800" dirty="0">
              <a:solidFill>
                <a:schemeClr val="dk1"/>
              </a:solidFill>
              <a:latin typeface="Calibri"/>
              <a:ea typeface="Calibri"/>
              <a:cs typeface="Calibri"/>
              <a:sym typeface="Calibri"/>
            </a:endParaRPr>
          </a:p>
          <a:p>
            <a:pPr indent="-317500">
              <a:spcBef>
                <a:spcPts val="0"/>
              </a:spcBef>
              <a:buSzPct val="100000"/>
              <a:buFont typeface="Calibri"/>
              <a:buChar char="•"/>
            </a:pPr>
            <a:r>
              <a:rPr lang="en-US" sz="2800" dirty="0" smtClean="0">
                <a:latin typeface="Calibri"/>
                <a:ea typeface="Calibri"/>
                <a:cs typeface="Calibri"/>
                <a:sym typeface="Calibri"/>
              </a:rPr>
              <a:t>Tech Detail: We use “3-legged” </a:t>
            </a:r>
            <a:r>
              <a:rPr lang="en-US" sz="2800" dirty="0" err="1" smtClean="0">
                <a:latin typeface="Calibri"/>
                <a:ea typeface="Calibri"/>
                <a:cs typeface="Calibri"/>
                <a:sym typeface="Calibri"/>
              </a:rPr>
              <a:t>Oauth</a:t>
            </a:r>
            <a:r>
              <a:rPr lang="en-US" sz="2800" dirty="0" smtClean="0">
                <a:latin typeface="Calibri"/>
                <a:ea typeface="Calibri"/>
                <a:cs typeface="Calibri"/>
                <a:sym typeface="Calibri"/>
              </a:rPr>
              <a:t> 2.0 – an industry standard – for authentication/ “integration”</a:t>
            </a:r>
          </a:p>
          <a:p>
            <a:pPr marL="342900" marR="0" lvl="0" indent="-317500" algn="l" rtl="0">
              <a:lnSpc>
                <a:spcPct val="100000"/>
              </a:lnSpc>
              <a:spcBef>
                <a:spcPts val="0"/>
              </a:spcBef>
              <a:spcAft>
                <a:spcPts val="0"/>
              </a:spcAft>
              <a:buClr>
                <a:schemeClr val="dk1"/>
              </a:buClr>
              <a:buSzPct val="100000"/>
              <a:buFont typeface="Calibri"/>
              <a:buChar char="•"/>
            </a:pPr>
            <a:endParaRPr lang="en-US" sz="2800" dirty="0" smtClean="0">
              <a:solidFill>
                <a:schemeClr val="dk1"/>
              </a:solidFill>
              <a:latin typeface="Calibri"/>
              <a:ea typeface="Calibri"/>
              <a:cs typeface="Calibri"/>
              <a:sym typeface="Calibri"/>
            </a:endParaRPr>
          </a:p>
          <a:p>
            <a:pPr marL="342900" marR="0" lvl="0" indent="-317500" algn="l" rtl="0">
              <a:lnSpc>
                <a:spcPct val="100000"/>
              </a:lnSpc>
              <a:spcBef>
                <a:spcPts val="0"/>
              </a:spcBef>
              <a:spcAft>
                <a:spcPts val="0"/>
              </a:spcAft>
              <a:buClr>
                <a:schemeClr val="dk1"/>
              </a:buClr>
              <a:buSzPct val="100000"/>
              <a:buFont typeface="Calibri"/>
              <a:buChar char="•"/>
            </a:pPr>
            <a:r>
              <a:rPr lang="en-US" dirty="0" smtClean="0">
                <a:solidFill>
                  <a:schemeClr val="dk1"/>
                </a:solidFill>
                <a:latin typeface="Calibri"/>
                <a:ea typeface="Calibri"/>
                <a:cs typeface="Calibri"/>
                <a:sym typeface="Calibri"/>
              </a:rPr>
              <a:t>(White board illustration)</a:t>
            </a:r>
            <a:endParaRPr lang="en-US" sz="2800" dirty="0" smtClean="0">
              <a:solidFill>
                <a:schemeClr val="dk1"/>
              </a:solidFill>
              <a:latin typeface="Calibri"/>
              <a:ea typeface="Calibri"/>
              <a:cs typeface="Calibri"/>
              <a:sym typeface="Calibri"/>
            </a:endParaRPr>
          </a:p>
          <a:p>
            <a:pPr marL="342900" marR="0" lvl="0" indent="-317500" algn="l" rtl="0">
              <a:lnSpc>
                <a:spcPct val="100000"/>
              </a:lnSpc>
              <a:spcBef>
                <a:spcPts val="0"/>
              </a:spcBef>
              <a:spcAft>
                <a:spcPts val="0"/>
              </a:spcAft>
              <a:buClr>
                <a:schemeClr val="dk1"/>
              </a:buClr>
              <a:buSzPct val="100000"/>
              <a:buFont typeface="Calibri"/>
              <a:buChar char="•"/>
            </a:pPr>
            <a:endParaRPr lang="en-US" dirty="0">
              <a:solidFill>
                <a:schemeClr val="dk1"/>
              </a:solidFill>
              <a:latin typeface="Calibri"/>
              <a:ea typeface="Calibri"/>
              <a:cs typeface="Calibri"/>
              <a:sym typeface="Calibri"/>
            </a:endParaRPr>
          </a:p>
          <a:p>
            <a:pPr marL="342900" marR="0" lvl="0" indent="-317500" algn="l" rtl="0">
              <a:lnSpc>
                <a:spcPct val="100000"/>
              </a:lnSpc>
              <a:spcBef>
                <a:spcPts val="0"/>
              </a:spcBef>
              <a:spcAft>
                <a:spcPts val="0"/>
              </a:spcAft>
              <a:buClr>
                <a:schemeClr val="dk1"/>
              </a:buClr>
              <a:buSzPct val="100000"/>
              <a:buFont typeface="Calibri"/>
              <a:buChar char="•"/>
            </a:pPr>
            <a:r>
              <a:rPr lang="en-US" sz="2800" dirty="0" smtClean="0">
                <a:solidFill>
                  <a:schemeClr val="dk1"/>
                </a:solidFill>
                <a:latin typeface="Calibri"/>
                <a:ea typeface="Calibri"/>
                <a:cs typeface="Calibri"/>
                <a:sym typeface="Calibri"/>
              </a:rPr>
              <a:t>Extremely efficient and secure</a:t>
            </a:r>
            <a:endParaRPr lang="en-US" sz="2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5749463"/>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9" y="209320"/>
            <a:ext cx="8853757" cy="652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33889" y="99152"/>
            <a:ext cx="6632154" cy="462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64396" y="946282"/>
            <a:ext cx="4961664" cy="1200329"/>
          </a:xfrm>
          <a:prstGeom prst="rect">
            <a:avLst/>
          </a:prstGeom>
          <a:noFill/>
        </p:spPr>
        <p:txBody>
          <a:bodyPr wrap="square" rtlCol="0">
            <a:spAutoFit/>
          </a:bodyPr>
          <a:lstStyle/>
          <a:p>
            <a:r>
              <a:rPr lang="en-US" sz="3600" dirty="0" smtClean="0"/>
              <a:t>Recruitment as of 8/9/16</a:t>
            </a:r>
          </a:p>
          <a:p>
            <a:r>
              <a:rPr lang="en-US" sz="3600" dirty="0" smtClean="0"/>
              <a:t>(now over </a:t>
            </a:r>
            <a:r>
              <a:rPr lang="en-US" sz="3600" dirty="0" smtClean="0"/>
              <a:t>200,000)</a:t>
            </a:r>
            <a:endParaRPr lang="en-US" sz="3600" dirty="0"/>
          </a:p>
        </p:txBody>
      </p:sp>
    </p:spTree>
    <p:extLst>
      <p:ext uri="{BB962C8B-B14F-4D97-AF65-F5344CB8AC3E}">
        <p14:creationId xmlns:p14="http://schemas.microsoft.com/office/powerpoint/2010/main" val="4259153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76200" y="457200"/>
            <a:ext cx="8967872" cy="5943600"/>
          </a:xfrm>
          <a:prstGeom prst="rect">
            <a:avLst/>
          </a:prstGeom>
          <a:noFill/>
          <a:ln w="9525">
            <a:noFill/>
            <a:miter lim="800000"/>
            <a:headEnd/>
            <a:tailEnd/>
          </a:ln>
          <a:effectLst/>
        </p:spPr>
      </p:pic>
    </p:spTree>
    <p:extLst>
      <p:ext uri="{BB962C8B-B14F-4D97-AF65-F5344CB8AC3E}">
        <p14:creationId xmlns:p14="http://schemas.microsoft.com/office/powerpoint/2010/main" val="2340363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457200" y="274647"/>
            <a:ext cx="8229600" cy="866699"/>
          </a:xfrm>
          <a:prstGeom prst="rect">
            <a:avLst/>
          </a:prstGeom>
        </p:spPr>
        <p:txBody>
          <a:bodyPr lIns="91425" tIns="91425" rIns="91425" bIns="91425" anchor="ctr" anchorCtr="0">
            <a:noAutofit/>
          </a:bodyPr>
          <a:lstStyle/>
          <a:p>
            <a:pPr lvl="0">
              <a:spcBef>
                <a:spcPts val="0"/>
              </a:spcBef>
              <a:buClr>
                <a:schemeClr val="dk1"/>
              </a:buClr>
              <a:buSzPct val="25000"/>
              <a:buFont typeface="Calibri"/>
              <a:buNone/>
            </a:pPr>
            <a:r>
              <a:rPr lang="en-US" sz="4400" dirty="0" smtClean="0">
                <a:solidFill>
                  <a:schemeClr val="dk1"/>
                </a:solidFill>
                <a:latin typeface="Calibri"/>
                <a:ea typeface="Calibri"/>
                <a:cs typeface="Calibri"/>
                <a:sym typeface="Calibri"/>
              </a:rPr>
              <a:t>Digital Health </a:t>
            </a:r>
            <a:r>
              <a:rPr lang="en-US" sz="4400" u="sng" dirty="0" smtClean="0">
                <a:solidFill>
                  <a:schemeClr val="dk1"/>
                </a:solidFill>
                <a:latin typeface="Calibri"/>
                <a:ea typeface="Calibri"/>
                <a:cs typeface="Calibri"/>
                <a:sym typeface="Calibri"/>
              </a:rPr>
              <a:t>Volunteers</a:t>
            </a:r>
            <a:r>
              <a:rPr lang="en-US" sz="2400" dirty="0" smtClean="0">
                <a:solidFill>
                  <a:schemeClr val="dk1"/>
                </a:solidFill>
                <a:latin typeface="Calibri"/>
                <a:ea typeface="Calibri"/>
                <a:cs typeface="Calibri"/>
                <a:sym typeface="Calibri"/>
              </a:rPr>
              <a:t> (non-random)</a:t>
            </a:r>
            <a:endParaRPr lang="en-US" sz="4400" dirty="0">
              <a:solidFill>
                <a:schemeClr val="dk1"/>
              </a:solidFill>
              <a:latin typeface="Calibri"/>
              <a:ea typeface="Calibri"/>
              <a:cs typeface="Calibri"/>
              <a:sym typeface="Calibri"/>
            </a:endParaRPr>
          </a:p>
        </p:txBody>
      </p:sp>
      <p:sp>
        <p:nvSpPr>
          <p:cNvPr id="244" name="Shape 244"/>
          <p:cNvSpPr txBox="1">
            <a:spLocks noGrp="1"/>
          </p:cNvSpPr>
          <p:nvPr>
            <p:ph type="body" idx="1"/>
          </p:nvPr>
        </p:nvSpPr>
        <p:spPr>
          <a:xfrm>
            <a:off x="457200" y="1244000"/>
            <a:ext cx="8229600" cy="5330700"/>
          </a:xfrm>
          <a:prstGeom prst="rect">
            <a:avLst/>
          </a:prstGeom>
        </p:spPr>
        <p:txBody>
          <a:bodyPr lIns="91425" tIns="91425" rIns="91425" bIns="91425" anchor="t" anchorCtr="0">
            <a:noAutofit/>
          </a:bodyPr>
          <a:lstStyle/>
          <a:p>
            <a:pPr marL="0" lvl="0" indent="0" rtl="0">
              <a:lnSpc>
                <a:spcPct val="90000"/>
              </a:lnSpc>
              <a:spcBef>
                <a:spcPts val="0"/>
              </a:spcBef>
              <a:buNone/>
            </a:pPr>
            <a:r>
              <a:rPr lang="en-US" sz="2800" dirty="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 </a:t>
            </a:r>
            <a:r>
              <a:rPr lang="en-US" sz="3200" u="sng" dirty="0" smtClean="0">
                <a:solidFill>
                  <a:schemeClr val="dk1"/>
                </a:solidFill>
                <a:latin typeface="Calibri"/>
                <a:ea typeface="Calibri"/>
                <a:cs typeface="Calibri"/>
                <a:sym typeface="Calibri"/>
              </a:rPr>
              <a:t>US pop</a:t>
            </a:r>
            <a:r>
              <a:rPr lang="en-US" sz="2800" dirty="0" smtClean="0">
                <a:solidFill>
                  <a:schemeClr val="dk1"/>
                </a:solidFill>
                <a:latin typeface="Calibri"/>
                <a:ea typeface="Calibri"/>
                <a:cs typeface="Calibri"/>
                <a:sym typeface="Calibri"/>
              </a:rPr>
              <a:t>	</a:t>
            </a:r>
            <a:r>
              <a:rPr lang="en-US" sz="2800" dirty="0">
                <a:solidFill>
                  <a:schemeClr val="dk1"/>
                </a:solidFill>
                <a:latin typeface="Calibri"/>
                <a:ea typeface="Calibri"/>
                <a:cs typeface="Calibri"/>
                <a:sym typeface="Calibri"/>
              </a:rPr>
              <a:t>		</a:t>
            </a:r>
            <a:r>
              <a:rPr lang="en-US" sz="3200" u="sng" dirty="0" smtClean="0">
                <a:solidFill>
                  <a:schemeClr val="dk1"/>
                </a:solidFill>
                <a:latin typeface="Calibri"/>
                <a:ea typeface="Calibri"/>
                <a:cs typeface="Calibri"/>
                <a:sym typeface="Calibri"/>
              </a:rPr>
              <a:t>Health eHeart</a:t>
            </a:r>
            <a:r>
              <a:rPr lang="en-US" sz="3200" u="sng" dirty="0">
                <a:solidFill>
                  <a:schemeClr val="dk1"/>
                </a:solidFill>
                <a:latin typeface="Calibri"/>
                <a:ea typeface="Calibri"/>
                <a:cs typeface="Calibri"/>
                <a:sym typeface="Calibri"/>
              </a:rPr>
              <a:t> </a:t>
            </a:r>
            <a:r>
              <a:rPr lang="en-US" sz="3200" dirty="0" smtClean="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NHANES</a:t>
            </a:r>
            <a:r>
              <a:rPr lang="en-US" sz="2800" dirty="0">
                <a:solidFill>
                  <a:schemeClr val="dk1"/>
                </a:solidFill>
                <a:latin typeface="Calibri"/>
                <a:ea typeface="Calibri"/>
                <a:cs typeface="Calibri"/>
                <a:sym typeface="Calibri"/>
              </a:rPr>
              <a:t>		All	</a:t>
            </a:r>
            <a:r>
              <a:rPr lang="en-US" sz="2800" dirty="0" smtClean="0">
                <a:solidFill>
                  <a:schemeClr val="dk1"/>
                </a:solidFill>
                <a:latin typeface="Calibri"/>
                <a:ea typeface="Calibri"/>
                <a:cs typeface="Calibri"/>
                <a:sym typeface="Calibri"/>
              </a:rPr>
              <a:t>      </a:t>
            </a:r>
            <a:r>
              <a:rPr lang="en-US" sz="2800" dirty="0" err="1" smtClean="0">
                <a:solidFill>
                  <a:schemeClr val="dk1"/>
                </a:solidFill>
                <a:latin typeface="Calibri"/>
                <a:ea typeface="Calibri"/>
                <a:cs typeface="Calibri"/>
                <a:sym typeface="Calibri"/>
              </a:rPr>
              <a:t>eVisit</a:t>
            </a:r>
            <a:r>
              <a:rPr lang="en-US" sz="2800" dirty="0" smtClean="0">
                <a:solidFill>
                  <a:schemeClr val="dk1"/>
                </a:solidFill>
                <a:latin typeface="Calibri"/>
                <a:ea typeface="Calibri"/>
                <a:cs typeface="Calibri"/>
                <a:sym typeface="Calibri"/>
              </a:rPr>
              <a:t> done + </a:t>
            </a:r>
            <a:r>
              <a:rPr lang="en-US" sz="2800" dirty="0">
                <a:solidFill>
                  <a:schemeClr val="dk1"/>
                </a:solidFill>
                <a:latin typeface="Calibri"/>
                <a:ea typeface="Calibri"/>
                <a:cs typeface="Calibri"/>
                <a:sym typeface="Calibri"/>
              </a:rPr>
              <a:t>Fitbit</a:t>
            </a:r>
          </a:p>
          <a:p>
            <a:pPr marL="0" lvl="0" indent="0" rtl="0">
              <a:lnSpc>
                <a:spcPct val="90000"/>
              </a:lnSpc>
              <a:spcBef>
                <a:spcPts val="0"/>
              </a:spcBef>
              <a:buNone/>
            </a:pPr>
            <a:r>
              <a:rPr lang="en-US" sz="240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        </a:t>
            </a:r>
            <a:r>
              <a:rPr lang="en-US" sz="2400" u="sng" dirty="0" smtClean="0">
                <a:solidFill>
                  <a:schemeClr val="dk1"/>
                </a:solidFill>
                <a:latin typeface="Calibri"/>
                <a:ea typeface="Calibri"/>
                <a:cs typeface="Calibri"/>
                <a:sym typeface="Calibri"/>
              </a:rPr>
              <a:t>n=6,113</a:t>
            </a:r>
            <a:r>
              <a:rPr lang="en-US" sz="2400" dirty="0">
                <a:solidFill>
                  <a:schemeClr val="dk1"/>
                </a:solidFill>
                <a:latin typeface="Calibri"/>
                <a:ea typeface="Calibri"/>
                <a:cs typeface="Calibri"/>
                <a:sym typeface="Calibri"/>
              </a:rPr>
              <a:t>		</a:t>
            </a:r>
            <a:r>
              <a:rPr lang="en-US" sz="2400" u="sng" dirty="0" smtClean="0">
                <a:solidFill>
                  <a:schemeClr val="dk1"/>
                </a:solidFill>
                <a:latin typeface="Calibri"/>
                <a:ea typeface="Calibri"/>
                <a:cs typeface="Calibri"/>
                <a:sym typeface="Calibri"/>
              </a:rPr>
              <a:t>n=26,982</a:t>
            </a:r>
            <a:r>
              <a:rPr lang="en-US" sz="240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   </a:t>
            </a:r>
            <a:r>
              <a:rPr lang="en-US" sz="2400" u="sng" dirty="0" smtClean="0">
                <a:solidFill>
                  <a:schemeClr val="dk1"/>
                </a:solidFill>
                <a:latin typeface="Calibri"/>
                <a:ea typeface="Calibri"/>
                <a:cs typeface="Calibri"/>
                <a:sym typeface="Calibri"/>
              </a:rPr>
              <a:t>n=16,501</a:t>
            </a:r>
            <a:r>
              <a:rPr lang="en-US" sz="240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        </a:t>
            </a:r>
            <a:r>
              <a:rPr lang="en-US" sz="2400" u="sng" dirty="0" smtClean="0">
                <a:solidFill>
                  <a:schemeClr val="dk1"/>
                </a:solidFill>
                <a:latin typeface="Calibri"/>
                <a:ea typeface="Calibri"/>
                <a:cs typeface="Calibri"/>
                <a:sym typeface="Calibri"/>
              </a:rPr>
              <a:t>n=1,276</a:t>
            </a:r>
            <a:endParaRPr lang="en-US" sz="2400" u="sng" dirty="0">
              <a:solidFill>
                <a:schemeClr val="dk1"/>
              </a:solidFill>
              <a:latin typeface="Calibri"/>
              <a:ea typeface="Calibri"/>
              <a:cs typeface="Calibri"/>
              <a:sym typeface="Calibri"/>
            </a:endParaRPr>
          </a:p>
          <a:p>
            <a:pPr marL="0" lvl="0" indent="0" rtl="0">
              <a:lnSpc>
                <a:spcPct val="90000"/>
              </a:lnSpc>
              <a:spcBef>
                <a:spcPts val="0"/>
              </a:spcBef>
              <a:buNone/>
            </a:pPr>
            <a:endParaRPr sz="2400" dirty="0">
              <a:solidFill>
                <a:schemeClr val="dk1"/>
              </a:solidFill>
              <a:latin typeface="Calibri"/>
              <a:ea typeface="Calibri"/>
              <a:cs typeface="Calibri"/>
              <a:sym typeface="Calibri"/>
            </a:endParaRPr>
          </a:p>
          <a:p>
            <a:pPr marL="0" lvl="0" indent="-69850" rtl="0">
              <a:lnSpc>
                <a:spcPct val="90000"/>
              </a:lnSpc>
              <a:spcBef>
                <a:spcPts val="0"/>
              </a:spcBef>
              <a:buClr>
                <a:schemeClr val="dk1"/>
              </a:buClr>
              <a:buSzPct val="42307"/>
              <a:buFont typeface="Arial"/>
              <a:buNone/>
            </a:pPr>
            <a:r>
              <a:rPr lang="en-US" sz="2800" dirty="0">
                <a:solidFill>
                  <a:schemeClr val="dk1"/>
                </a:solidFill>
                <a:latin typeface="Calibri"/>
                <a:ea typeface="Calibri"/>
                <a:cs typeface="Calibri"/>
                <a:sym typeface="Calibri"/>
              </a:rPr>
              <a:t>Age, </a:t>
            </a:r>
            <a:r>
              <a:rPr lang="en-US" sz="2800" dirty="0" smtClean="0">
                <a:solidFill>
                  <a:schemeClr val="dk1"/>
                </a:solidFill>
                <a:latin typeface="Calibri"/>
                <a:ea typeface="Calibri"/>
                <a:cs typeface="Calibri"/>
                <a:sym typeface="Calibri"/>
              </a:rPr>
              <a:t>mean   47</a:t>
            </a:r>
            <a:r>
              <a:rPr lang="en-US" sz="2800" dirty="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51</a:t>
            </a:r>
            <a:r>
              <a:rPr lang="en-US" sz="2800" dirty="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     52</a:t>
            </a:r>
            <a:r>
              <a:rPr lang="en-US" sz="2800" dirty="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       </a:t>
            </a:r>
            <a:r>
              <a:rPr lang="en-US" sz="2800" dirty="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       49</a:t>
            </a:r>
            <a:r>
              <a:rPr lang="en-US" sz="2800" dirty="0">
                <a:solidFill>
                  <a:schemeClr val="dk1"/>
                </a:solidFill>
                <a:latin typeface="Calibri"/>
                <a:ea typeface="Calibri"/>
                <a:cs typeface="Calibri"/>
                <a:sym typeface="Calibri"/>
              </a:rPr>
              <a:t>		</a:t>
            </a:r>
          </a:p>
          <a:p>
            <a:pPr marL="0" lvl="0" indent="-69850" rtl="0">
              <a:lnSpc>
                <a:spcPct val="90000"/>
              </a:lnSpc>
              <a:spcBef>
                <a:spcPts val="0"/>
              </a:spcBef>
              <a:buClr>
                <a:schemeClr val="dk1"/>
              </a:buClr>
              <a:buSzPct val="42307"/>
              <a:buFont typeface="Arial"/>
              <a:buNone/>
            </a:pPr>
            <a:endParaRPr sz="2800" dirty="0">
              <a:solidFill>
                <a:schemeClr val="dk1"/>
              </a:solidFill>
              <a:latin typeface="Calibri"/>
              <a:ea typeface="Calibri"/>
              <a:cs typeface="Calibri"/>
              <a:sym typeface="Calibri"/>
            </a:endParaRPr>
          </a:p>
          <a:p>
            <a:pPr marL="0" lvl="0" indent="-69850" rtl="0">
              <a:lnSpc>
                <a:spcPct val="90000"/>
              </a:lnSpc>
              <a:spcBef>
                <a:spcPts val="0"/>
              </a:spcBef>
              <a:buClr>
                <a:schemeClr val="dk1"/>
              </a:buClr>
              <a:buSzPct val="42307"/>
              <a:buFont typeface="Arial"/>
              <a:buNone/>
            </a:pPr>
            <a:r>
              <a:rPr lang="en-US" sz="2800" dirty="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Female</a:t>
            </a:r>
            <a:r>
              <a:rPr lang="en-US" sz="2800" dirty="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    52</a:t>
            </a:r>
            <a:r>
              <a:rPr lang="en-US" sz="2800" dirty="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75</a:t>
            </a:r>
            <a:r>
              <a:rPr lang="en-US" sz="2800" dirty="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      74%</a:t>
            </a:r>
            <a:r>
              <a:rPr lang="en-US" sz="2800" dirty="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     </a:t>
            </a:r>
            <a:r>
              <a:rPr lang="en-US" sz="2800" dirty="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       68</a:t>
            </a:r>
            <a:r>
              <a:rPr lang="en-US" sz="2800" dirty="0">
                <a:solidFill>
                  <a:schemeClr val="dk1"/>
                </a:solidFill>
                <a:latin typeface="Calibri"/>
                <a:ea typeface="Calibri"/>
                <a:cs typeface="Calibri"/>
                <a:sym typeface="Calibri"/>
              </a:rPr>
              <a:t>%</a:t>
            </a:r>
          </a:p>
          <a:p>
            <a:pPr marL="0" lvl="0" indent="-69850" rtl="0">
              <a:lnSpc>
                <a:spcPct val="90000"/>
              </a:lnSpc>
              <a:spcBef>
                <a:spcPts val="520"/>
              </a:spcBef>
              <a:buClr>
                <a:schemeClr val="dk1"/>
              </a:buClr>
              <a:buSzPct val="42307"/>
              <a:buFont typeface="Arial"/>
              <a:buNone/>
            </a:pPr>
            <a:endParaRPr sz="2800" b="1" dirty="0">
              <a:solidFill>
                <a:schemeClr val="dk1"/>
              </a:solidFill>
              <a:latin typeface="Calibri"/>
              <a:ea typeface="Calibri"/>
              <a:cs typeface="Calibri"/>
              <a:sym typeface="Calibri"/>
            </a:endParaRPr>
          </a:p>
          <a:p>
            <a:pPr marL="0" lvl="0" indent="-69850" rtl="0">
              <a:lnSpc>
                <a:spcPct val="90000"/>
              </a:lnSpc>
              <a:spcBef>
                <a:spcPts val="520"/>
              </a:spcBef>
              <a:buClr>
                <a:schemeClr val="dk1"/>
              </a:buClr>
              <a:buSzPct val="42307"/>
              <a:buFont typeface="Arial"/>
              <a:buNone/>
            </a:pPr>
            <a:r>
              <a:rPr lang="en-US" sz="2800" dirty="0">
                <a:solidFill>
                  <a:schemeClr val="dk1"/>
                </a:solidFill>
                <a:latin typeface="Calibri"/>
                <a:ea typeface="Calibri"/>
                <a:cs typeface="Calibri"/>
                <a:sym typeface="Calibri"/>
              </a:rPr>
              <a:t>% AA		</a:t>
            </a:r>
            <a:r>
              <a:rPr lang="en-US" sz="2800" dirty="0" smtClean="0">
                <a:solidFill>
                  <a:schemeClr val="dk1"/>
                </a:solidFill>
                <a:latin typeface="Calibri"/>
                <a:ea typeface="Calibri"/>
                <a:cs typeface="Calibri"/>
                <a:sym typeface="Calibri"/>
              </a:rPr>
              <a:t>12</a:t>
            </a:r>
            <a:r>
              <a:rPr lang="en-US" sz="2800" dirty="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6</a:t>
            </a:r>
            <a:r>
              <a:rPr lang="en-US" sz="2800" dirty="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     4%</a:t>
            </a:r>
            <a:r>
              <a:rPr lang="en-US" sz="2800" dirty="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       2</a:t>
            </a:r>
            <a:r>
              <a:rPr lang="en-US" sz="2800" dirty="0">
                <a:solidFill>
                  <a:schemeClr val="dk1"/>
                </a:solidFill>
                <a:latin typeface="Calibri"/>
                <a:ea typeface="Calibri"/>
                <a:cs typeface="Calibri"/>
                <a:sym typeface="Calibri"/>
              </a:rPr>
              <a:t>%</a:t>
            </a:r>
          </a:p>
          <a:p>
            <a:pPr marL="0" lvl="0" indent="-69850" rtl="0">
              <a:lnSpc>
                <a:spcPct val="90000"/>
              </a:lnSpc>
              <a:spcBef>
                <a:spcPts val="520"/>
              </a:spcBef>
              <a:buClr>
                <a:schemeClr val="dk1"/>
              </a:buClr>
              <a:buSzPct val="42307"/>
              <a:buFont typeface="Arial"/>
              <a:buNone/>
            </a:pPr>
            <a:endParaRPr sz="2800" dirty="0">
              <a:solidFill>
                <a:schemeClr val="dk1"/>
              </a:solidFill>
              <a:latin typeface="Calibri"/>
              <a:ea typeface="Calibri"/>
              <a:cs typeface="Calibri"/>
              <a:sym typeface="Calibri"/>
            </a:endParaRPr>
          </a:p>
          <a:p>
            <a:pPr marL="0" lvl="0" indent="-69850" rtl="0">
              <a:lnSpc>
                <a:spcPct val="90000"/>
              </a:lnSpc>
              <a:spcBef>
                <a:spcPts val="520"/>
              </a:spcBef>
              <a:buClr>
                <a:schemeClr val="dk1"/>
              </a:buClr>
              <a:buSzPct val="42307"/>
              <a:buFont typeface="Arial"/>
              <a:buNone/>
            </a:pPr>
            <a:r>
              <a:rPr lang="en-US" sz="2800" dirty="0">
                <a:solidFill>
                  <a:schemeClr val="dk1"/>
                </a:solidFill>
                <a:latin typeface="Calibri"/>
                <a:ea typeface="Calibri"/>
                <a:cs typeface="Calibri"/>
                <a:sym typeface="Calibri"/>
              </a:rPr>
              <a:t>% College+	29%		</a:t>
            </a:r>
            <a:r>
              <a:rPr lang="en-US" sz="2800" dirty="0" smtClean="0">
                <a:solidFill>
                  <a:schemeClr val="dk1"/>
                </a:solidFill>
                <a:latin typeface="Calibri"/>
                <a:ea typeface="Calibri"/>
                <a:cs typeface="Calibri"/>
                <a:sym typeface="Calibri"/>
              </a:rPr>
              <a:t>	      71</a:t>
            </a:r>
            <a:r>
              <a:rPr lang="en-US" sz="2800" dirty="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      74</a:t>
            </a:r>
            <a:r>
              <a:rPr lang="en-US" sz="2800" dirty="0">
                <a:solidFill>
                  <a:schemeClr val="dk1"/>
                </a:solidFill>
                <a:latin typeface="Calibri"/>
                <a:ea typeface="Calibri"/>
                <a:cs typeface="Calibri"/>
                <a:sym typeface="Calibri"/>
              </a:rPr>
              <a:t>%</a:t>
            </a:r>
          </a:p>
          <a:p>
            <a:pPr lvl="0" rtl="0">
              <a:spcBef>
                <a:spcPts val="0"/>
              </a:spcBef>
              <a:buNone/>
            </a:pPr>
            <a:endParaRPr sz="2400" dirty="0"/>
          </a:p>
        </p:txBody>
      </p:sp>
      <p:cxnSp>
        <p:nvCxnSpPr>
          <p:cNvPr id="245" name="Shape 245"/>
          <p:cNvCxnSpPr/>
          <p:nvPr/>
        </p:nvCxnSpPr>
        <p:spPr>
          <a:xfrm>
            <a:off x="3930650" y="1263000"/>
            <a:ext cx="21599" cy="5168099"/>
          </a:xfrm>
          <a:prstGeom prst="straightConnector1">
            <a:avLst/>
          </a:prstGeom>
          <a:noFill/>
          <a:ln w="38100" cap="flat" cmpd="sng">
            <a:solidFill>
              <a:srgbClr val="000000"/>
            </a:solidFill>
            <a:prstDash val="solid"/>
            <a:round/>
            <a:headEnd type="none" w="lg" len="lg"/>
            <a:tailEnd type="none" w="lg" len="lg"/>
          </a:ln>
        </p:spPr>
      </p:cxnSp>
    </p:spTree>
    <p:extLst>
      <p:ext uri="{BB962C8B-B14F-4D97-AF65-F5344CB8AC3E}">
        <p14:creationId xmlns:p14="http://schemas.microsoft.com/office/powerpoint/2010/main" val="2019012628"/>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Measurements collected</a:t>
            </a:r>
            <a:br>
              <a:rPr lang="en-US" dirty="0" smtClean="0"/>
            </a:br>
            <a:r>
              <a:rPr lang="en-US" sz="3200" dirty="0" smtClean="0"/>
              <a:t>As of 8/9/16</a:t>
            </a:r>
            <a:endParaRPr lang="en-US" sz="3200" dirty="0"/>
          </a:p>
        </p:txBody>
      </p:sp>
      <p:sp>
        <p:nvSpPr>
          <p:cNvPr id="3" name="Content Placeholder 2"/>
          <p:cNvSpPr>
            <a:spLocks noGrp="1"/>
          </p:cNvSpPr>
          <p:nvPr>
            <p:ph idx="1"/>
          </p:nvPr>
        </p:nvSpPr>
        <p:spPr>
          <a:xfrm>
            <a:off x="1154430" y="1825624"/>
            <a:ext cx="7989570" cy="4460875"/>
          </a:xfrm>
        </p:spPr>
        <p:txBody>
          <a:bodyPr>
            <a:normAutofit fontScale="77500" lnSpcReduction="20000"/>
          </a:bodyPr>
          <a:lstStyle/>
          <a:p>
            <a:pPr marL="0" indent="0">
              <a:buNone/>
            </a:pPr>
            <a:r>
              <a:rPr lang="en-US" dirty="0" smtClean="0"/>
              <a:t>Self report</a:t>
            </a:r>
          </a:p>
          <a:p>
            <a:r>
              <a:rPr lang="en-US" dirty="0" smtClean="0">
                <a:solidFill>
                  <a:srgbClr val="FF0000"/>
                </a:solidFill>
              </a:rPr>
              <a:t>815,928</a:t>
            </a:r>
            <a:r>
              <a:rPr lang="en-US" dirty="0" smtClean="0"/>
              <a:t> surveys completed (from 33,663 people)</a:t>
            </a:r>
          </a:p>
          <a:p>
            <a:r>
              <a:rPr lang="en-US" dirty="0" smtClean="0">
                <a:solidFill>
                  <a:srgbClr val="FF0000"/>
                </a:solidFill>
              </a:rPr>
              <a:t>146,207 </a:t>
            </a:r>
            <a:r>
              <a:rPr lang="en-US" dirty="0" smtClean="0"/>
              <a:t>vital signs (from 20,764)</a:t>
            </a:r>
          </a:p>
          <a:p>
            <a:r>
              <a:rPr lang="en-US" dirty="0" smtClean="0">
                <a:solidFill>
                  <a:srgbClr val="FF0000"/>
                </a:solidFill>
              </a:rPr>
              <a:t>59,090 </a:t>
            </a:r>
            <a:r>
              <a:rPr lang="en-US" dirty="0" smtClean="0"/>
              <a:t>lab results(from 8,976)</a:t>
            </a:r>
            <a:endParaRPr lang="en-US" dirty="0"/>
          </a:p>
          <a:p>
            <a:pPr marL="0" indent="0">
              <a:buNone/>
            </a:pPr>
            <a:r>
              <a:rPr lang="en-US" dirty="0" smtClean="0"/>
              <a:t>Participant-triggered device measurements</a:t>
            </a:r>
          </a:p>
          <a:p>
            <a:r>
              <a:rPr lang="en-US" dirty="0" smtClean="0">
                <a:solidFill>
                  <a:srgbClr val="FF0000"/>
                </a:solidFill>
              </a:rPr>
              <a:t>506,145 </a:t>
            </a:r>
            <a:r>
              <a:rPr lang="en-US" dirty="0" smtClean="0"/>
              <a:t>weights (from 1,372)</a:t>
            </a:r>
            <a:endParaRPr lang="en-US" dirty="0"/>
          </a:p>
          <a:p>
            <a:r>
              <a:rPr lang="en-US" dirty="0" smtClean="0">
                <a:solidFill>
                  <a:srgbClr val="FF0000"/>
                </a:solidFill>
              </a:rPr>
              <a:t>108,437 </a:t>
            </a:r>
            <a:r>
              <a:rPr lang="en-US" dirty="0" smtClean="0"/>
              <a:t>blood pressures (from 823)</a:t>
            </a:r>
          </a:p>
          <a:p>
            <a:r>
              <a:rPr lang="en-US" dirty="0">
                <a:solidFill>
                  <a:schemeClr val="tx2"/>
                </a:solidFill>
              </a:rPr>
              <a:t>18,657</a:t>
            </a:r>
            <a:r>
              <a:rPr lang="en-US" dirty="0"/>
              <a:t> EKGs from </a:t>
            </a:r>
            <a:r>
              <a:rPr lang="en-US" dirty="0" err="1" smtClean="0"/>
              <a:t>Alivecor</a:t>
            </a:r>
            <a:r>
              <a:rPr lang="en-US" dirty="0" smtClean="0"/>
              <a:t> (from xxx)</a:t>
            </a:r>
          </a:p>
          <a:p>
            <a:pPr marL="0" indent="0">
              <a:buNone/>
            </a:pPr>
            <a:r>
              <a:rPr lang="en-US" dirty="0" smtClean="0"/>
              <a:t>Passively collected device/app measurements</a:t>
            </a:r>
          </a:p>
          <a:p>
            <a:r>
              <a:rPr lang="en-US" dirty="0" smtClean="0">
                <a:solidFill>
                  <a:srgbClr val="FF0000"/>
                </a:solidFill>
              </a:rPr>
              <a:t>2,024,354 </a:t>
            </a:r>
            <a:r>
              <a:rPr lang="en-US" dirty="0" smtClean="0"/>
              <a:t>daily step counts (from 6,454)</a:t>
            </a:r>
          </a:p>
          <a:p>
            <a:r>
              <a:rPr lang="en-US" dirty="0" smtClean="0">
                <a:solidFill>
                  <a:srgbClr val="FF0000"/>
                </a:solidFill>
              </a:rPr>
              <a:t>314,361 </a:t>
            </a:r>
            <a:r>
              <a:rPr lang="en-US" dirty="0" smtClean="0"/>
              <a:t>days of movement/communication patterns (from 2,265)</a:t>
            </a:r>
          </a:p>
          <a:p>
            <a:r>
              <a:rPr lang="en-US" dirty="0" smtClean="0">
                <a:solidFill>
                  <a:schemeClr val="tx2"/>
                </a:solidFill>
              </a:rPr>
              <a:t>2,429 </a:t>
            </a:r>
            <a:r>
              <a:rPr lang="en-US" dirty="0" smtClean="0"/>
              <a:t>possible hospitalizations from </a:t>
            </a:r>
            <a:r>
              <a:rPr lang="en-US" dirty="0" smtClean="0">
                <a:solidFill>
                  <a:schemeClr val="tx2"/>
                </a:solidFill>
              </a:rPr>
              <a:t>179 </a:t>
            </a:r>
            <a:r>
              <a:rPr lang="en-US" dirty="0" smtClean="0"/>
              <a:t>hospitals </a:t>
            </a:r>
          </a:p>
        </p:txBody>
      </p:sp>
    </p:spTree>
    <p:extLst>
      <p:ext uri="{BB962C8B-B14F-4D97-AF65-F5344CB8AC3E}">
        <p14:creationId xmlns:p14="http://schemas.microsoft.com/office/powerpoint/2010/main" val="2821929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Measurements collected</a:t>
            </a:r>
            <a:br>
              <a:rPr lang="en-US" dirty="0" smtClean="0"/>
            </a:br>
            <a:r>
              <a:rPr lang="en-US" sz="3200" dirty="0" smtClean="0"/>
              <a:t>As of 8/9/16</a:t>
            </a:r>
            <a:endParaRPr lang="en-US" sz="3200" dirty="0"/>
          </a:p>
        </p:txBody>
      </p:sp>
      <p:sp>
        <p:nvSpPr>
          <p:cNvPr id="3" name="Content Placeholder 2"/>
          <p:cNvSpPr>
            <a:spLocks noGrp="1"/>
          </p:cNvSpPr>
          <p:nvPr>
            <p:ph idx="1"/>
          </p:nvPr>
        </p:nvSpPr>
        <p:spPr>
          <a:xfrm>
            <a:off x="1154430" y="1825624"/>
            <a:ext cx="7989570" cy="4460875"/>
          </a:xfrm>
        </p:spPr>
        <p:txBody>
          <a:bodyPr>
            <a:normAutofit fontScale="77500" lnSpcReduction="20000"/>
          </a:bodyPr>
          <a:lstStyle/>
          <a:p>
            <a:pPr marL="0" indent="0">
              <a:buNone/>
            </a:pPr>
            <a:r>
              <a:rPr lang="en-US" dirty="0" smtClean="0"/>
              <a:t>Self report</a:t>
            </a:r>
          </a:p>
          <a:p>
            <a:r>
              <a:rPr lang="en-US" dirty="0" smtClean="0">
                <a:solidFill>
                  <a:srgbClr val="FF0000"/>
                </a:solidFill>
              </a:rPr>
              <a:t>815,928</a:t>
            </a:r>
            <a:r>
              <a:rPr lang="en-US" dirty="0" smtClean="0"/>
              <a:t> surveys completed (from 33,663 people)</a:t>
            </a:r>
          </a:p>
          <a:p>
            <a:r>
              <a:rPr lang="en-US" dirty="0" smtClean="0">
                <a:solidFill>
                  <a:srgbClr val="FF0000"/>
                </a:solidFill>
              </a:rPr>
              <a:t>146,207 </a:t>
            </a:r>
            <a:r>
              <a:rPr lang="en-US" dirty="0" smtClean="0"/>
              <a:t>vital signs (from 20,764)</a:t>
            </a:r>
          </a:p>
          <a:p>
            <a:r>
              <a:rPr lang="en-US" dirty="0" smtClean="0">
                <a:solidFill>
                  <a:srgbClr val="FF0000"/>
                </a:solidFill>
              </a:rPr>
              <a:t>59,090 </a:t>
            </a:r>
            <a:r>
              <a:rPr lang="en-US" dirty="0" smtClean="0"/>
              <a:t>lab results(from 8,976)</a:t>
            </a:r>
            <a:endParaRPr lang="en-US" dirty="0"/>
          </a:p>
          <a:p>
            <a:pPr marL="0" indent="0">
              <a:buNone/>
            </a:pPr>
            <a:r>
              <a:rPr lang="en-US" dirty="0" smtClean="0"/>
              <a:t>Participant-triggered device measurements</a:t>
            </a:r>
          </a:p>
          <a:p>
            <a:r>
              <a:rPr lang="en-US" dirty="0" smtClean="0">
                <a:solidFill>
                  <a:srgbClr val="FF0000"/>
                </a:solidFill>
              </a:rPr>
              <a:t>506,145 </a:t>
            </a:r>
            <a:r>
              <a:rPr lang="en-US" dirty="0" smtClean="0"/>
              <a:t>weights (from 1,372)</a:t>
            </a:r>
            <a:endParaRPr lang="en-US" dirty="0"/>
          </a:p>
          <a:p>
            <a:r>
              <a:rPr lang="en-US" dirty="0" smtClean="0">
                <a:solidFill>
                  <a:srgbClr val="FF0000"/>
                </a:solidFill>
              </a:rPr>
              <a:t>108,437 </a:t>
            </a:r>
            <a:r>
              <a:rPr lang="en-US" dirty="0" smtClean="0"/>
              <a:t>blood pressures (from 823)</a:t>
            </a:r>
          </a:p>
          <a:p>
            <a:r>
              <a:rPr lang="en-US" dirty="0">
                <a:solidFill>
                  <a:schemeClr val="tx2"/>
                </a:solidFill>
              </a:rPr>
              <a:t>18,657</a:t>
            </a:r>
            <a:r>
              <a:rPr lang="en-US" dirty="0"/>
              <a:t> EKGs from </a:t>
            </a:r>
            <a:r>
              <a:rPr lang="en-US" dirty="0" err="1" smtClean="0"/>
              <a:t>Alivecor</a:t>
            </a:r>
            <a:r>
              <a:rPr lang="en-US" dirty="0" smtClean="0"/>
              <a:t> (from xxx)</a:t>
            </a:r>
          </a:p>
          <a:p>
            <a:pPr marL="0" indent="0">
              <a:buNone/>
            </a:pPr>
            <a:r>
              <a:rPr lang="en-US" dirty="0" smtClean="0"/>
              <a:t>Passively collected device/app measurements</a:t>
            </a:r>
          </a:p>
          <a:p>
            <a:r>
              <a:rPr lang="en-US" dirty="0" smtClean="0">
                <a:solidFill>
                  <a:srgbClr val="FF0000"/>
                </a:solidFill>
              </a:rPr>
              <a:t>2,024,354 </a:t>
            </a:r>
            <a:r>
              <a:rPr lang="en-US" dirty="0" smtClean="0"/>
              <a:t>daily step counts (from 6,454)</a:t>
            </a:r>
          </a:p>
          <a:p>
            <a:r>
              <a:rPr lang="en-US" dirty="0" smtClean="0">
                <a:solidFill>
                  <a:srgbClr val="FF0000"/>
                </a:solidFill>
              </a:rPr>
              <a:t>314,361 </a:t>
            </a:r>
            <a:r>
              <a:rPr lang="en-US" dirty="0" smtClean="0"/>
              <a:t>days of movement/communication patterns (from 2,265)</a:t>
            </a:r>
          </a:p>
          <a:p>
            <a:r>
              <a:rPr lang="en-US" dirty="0" smtClean="0">
                <a:solidFill>
                  <a:schemeClr val="tx2"/>
                </a:solidFill>
              </a:rPr>
              <a:t>2,429 </a:t>
            </a:r>
            <a:r>
              <a:rPr lang="en-US" dirty="0" smtClean="0"/>
              <a:t>possible hospitalizations from </a:t>
            </a:r>
            <a:r>
              <a:rPr lang="en-US" dirty="0" smtClean="0">
                <a:solidFill>
                  <a:schemeClr val="tx2"/>
                </a:solidFill>
              </a:rPr>
              <a:t>179 </a:t>
            </a:r>
            <a:r>
              <a:rPr lang="en-US" dirty="0" smtClean="0"/>
              <a:t>hospitals </a:t>
            </a:r>
          </a:p>
        </p:txBody>
      </p:sp>
      <p:sp>
        <p:nvSpPr>
          <p:cNvPr id="4" name="Content Placeholder 2"/>
          <p:cNvSpPr txBox="1">
            <a:spLocks/>
          </p:cNvSpPr>
          <p:nvPr/>
        </p:nvSpPr>
        <p:spPr>
          <a:xfrm>
            <a:off x="163830" y="1829435"/>
            <a:ext cx="7772400" cy="415988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u="sng" dirty="0" smtClean="0"/>
              <a:t>n/N</a:t>
            </a:r>
          </a:p>
          <a:p>
            <a:pPr marL="0" indent="0">
              <a:buFont typeface="Arial" panose="020B0604020202020204" pitchFamily="34" charset="0"/>
              <a:buNone/>
            </a:pPr>
            <a:r>
              <a:rPr lang="en-US" sz="2000" dirty="0" smtClean="0"/>
              <a:t>24</a:t>
            </a:r>
          </a:p>
          <a:p>
            <a:pPr marL="0" indent="0">
              <a:buFont typeface="Arial" panose="020B0604020202020204" pitchFamily="34" charset="0"/>
              <a:buNone/>
            </a:pPr>
            <a:r>
              <a:rPr lang="en-US" sz="2000" dirty="0" smtClean="0"/>
              <a:t>7.0</a:t>
            </a:r>
          </a:p>
          <a:p>
            <a:pPr marL="0" indent="0">
              <a:buFont typeface="Arial" panose="020B0604020202020204" pitchFamily="34" charset="0"/>
              <a:buNone/>
            </a:pPr>
            <a:r>
              <a:rPr lang="en-US" sz="2000" dirty="0" smtClean="0"/>
              <a:t>6.6</a:t>
            </a:r>
          </a:p>
          <a:p>
            <a:pPr marL="0" indent="0">
              <a:buFont typeface="Arial" panose="020B0604020202020204" pitchFamily="34" charset="0"/>
              <a:buNone/>
            </a:pPr>
            <a:endParaRPr lang="en-US" sz="2000" dirty="0" smtClean="0"/>
          </a:p>
          <a:p>
            <a:pPr marL="0" indent="0">
              <a:buFont typeface="Arial" panose="020B0604020202020204" pitchFamily="34" charset="0"/>
              <a:buNone/>
            </a:pPr>
            <a:r>
              <a:rPr lang="en-US" sz="2000" dirty="0" smtClean="0"/>
              <a:t>368</a:t>
            </a:r>
          </a:p>
          <a:p>
            <a:pPr marL="0" indent="0">
              <a:buFont typeface="Arial" panose="020B0604020202020204" pitchFamily="34" charset="0"/>
              <a:buNone/>
            </a:pPr>
            <a:r>
              <a:rPr lang="en-US" sz="2000" dirty="0" smtClean="0"/>
              <a:t>132</a:t>
            </a:r>
          </a:p>
          <a:p>
            <a:pPr marL="0" indent="0">
              <a:buFont typeface="Arial" panose="020B0604020202020204" pitchFamily="34" charset="0"/>
              <a:buNone/>
            </a:pPr>
            <a:endParaRPr lang="en-US" sz="2000" dirty="0" smtClean="0"/>
          </a:p>
          <a:p>
            <a:pPr marL="0" indent="0">
              <a:buFont typeface="Arial" panose="020B0604020202020204" pitchFamily="34" charset="0"/>
              <a:buNone/>
            </a:pPr>
            <a:endParaRPr lang="en-US" sz="2000" dirty="0" smtClean="0"/>
          </a:p>
          <a:p>
            <a:pPr marL="0" indent="0">
              <a:buFont typeface="Arial" panose="020B0604020202020204" pitchFamily="34" charset="0"/>
              <a:buNone/>
            </a:pPr>
            <a:r>
              <a:rPr lang="en-US" sz="2000" dirty="0" smtClean="0"/>
              <a:t>314</a:t>
            </a:r>
          </a:p>
          <a:p>
            <a:pPr marL="0" indent="0">
              <a:buFont typeface="Arial" panose="020B0604020202020204" pitchFamily="34" charset="0"/>
              <a:buNone/>
            </a:pPr>
            <a:r>
              <a:rPr lang="en-US" sz="2000" dirty="0" smtClean="0"/>
              <a:t>139</a:t>
            </a:r>
          </a:p>
          <a:p>
            <a:pPr marL="0" indent="0">
              <a:buFont typeface="Arial" panose="020B0604020202020204" pitchFamily="34" charset="0"/>
              <a:buNone/>
            </a:pPr>
            <a:endParaRPr lang="en-US" sz="2000" dirty="0" smtClean="0"/>
          </a:p>
        </p:txBody>
      </p:sp>
    </p:spTree>
    <p:extLst>
      <p:ext uri="{BB962C8B-B14F-4D97-AF65-F5344CB8AC3E}">
        <p14:creationId xmlns:p14="http://schemas.microsoft.com/office/powerpoint/2010/main" val="3832135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Measurements collected</a:t>
            </a:r>
            <a:br>
              <a:rPr lang="en-US" dirty="0" smtClean="0"/>
            </a:br>
            <a:r>
              <a:rPr lang="en-US" sz="3200" dirty="0" smtClean="0"/>
              <a:t>As of 8/9/16</a:t>
            </a:r>
            <a:endParaRPr lang="en-US" sz="3200" dirty="0"/>
          </a:p>
        </p:txBody>
      </p:sp>
      <p:sp>
        <p:nvSpPr>
          <p:cNvPr id="3" name="Content Placeholder 2"/>
          <p:cNvSpPr>
            <a:spLocks noGrp="1"/>
          </p:cNvSpPr>
          <p:nvPr>
            <p:ph idx="1"/>
          </p:nvPr>
        </p:nvSpPr>
        <p:spPr>
          <a:xfrm>
            <a:off x="1154430" y="1825625"/>
            <a:ext cx="7772400" cy="2963545"/>
          </a:xfrm>
        </p:spPr>
        <p:txBody>
          <a:bodyPr>
            <a:normAutofit fontScale="77500" lnSpcReduction="20000"/>
          </a:bodyPr>
          <a:lstStyle/>
          <a:p>
            <a:pPr marL="0" indent="0">
              <a:buNone/>
            </a:pPr>
            <a:endParaRPr lang="en-US" dirty="0" smtClean="0"/>
          </a:p>
          <a:p>
            <a:pPr marL="0" indent="0">
              <a:buNone/>
            </a:pPr>
            <a:r>
              <a:rPr lang="en-US" dirty="0" smtClean="0"/>
              <a:t>Self report</a:t>
            </a:r>
          </a:p>
          <a:p>
            <a:r>
              <a:rPr lang="en-US" dirty="0" smtClean="0">
                <a:solidFill>
                  <a:srgbClr val="FF0000"/>
                </a:solidFill>
              </a:rPr>
              <a:t>27,554 </a:t>
            </a:r>
            <a:r>
              <a:rPr lang="en-US" dirty="0" smtClean="0"/>
              <a:t>weights (from 19,359)</a:t>
            </a:r>
          </a:p>
          <a:p>
            <a:r>
              <a:rPr lang="en-US" dirty="0" smtClean="0">
                <a:solidFill>
                  <a:srgbClr val="FF0000"/>
                </a:solidFill>
              </a:rPr>
              <a:t>25,798 </a:t>
            </a:r>
            <a:r>
              <a:rPr lang="en-US" dirty="0" smtClean="0"/>
              <a:t>blood pressures (from 14,133)</a:t>
            </a:r>
            <a:endParaRPr lang="en-US" dirty="0"/>
          </a:p>
          <a:p>
            <a:pPr marL="0" indent="0">
              <a:buNone/>
            </a:pPr>
            <a:endParaRPr lang="en-US" dirty="0" smtClean="0"/>
          </a:p>
          <a:p>
            <a:pPr marL="0" indent="0">
              <a:buNone/>
            </a:pPr>
            <a:r>
              <a:rPr lang="en-US" dirty="0" smtClean="0"/>
              <a:t>Participant-triggered device measurements</a:t>
            </a:r>
          </a:p>
          <a:p>
            <a:r>
              <a:rPr lang="en-US" dirty="0" smtClean="0">
                <a:solidFill>
                  <a:srgbClr val="FF0000"/>
                </a:solidFill>
              </a:rPr>
              <a:t>506,145 </a:t>
            </a:r>
            <a:r>
              <a:rPr lang="en-US" dirty="0" smtClean="0"/>
              <a:t>weights (from 1,372)</a:t>
            </a:r>
            <a:endParaRPr lang="en-US" dirty="0"/>
          </a:p>
          <a:p>
            <a:r>
              <a:rPr lang="en-US" dirty="0" smtClean="0">
                <a:solidFill>
                  <a:srgbClr val="FF0000"/>
                </a:solidFill>
              </a:rPr>
              <a:t>108,437 </a:t>
            </a:r>
            <a:r>
              <a:rPr lang="en-US" dirty="0" smtClean="0"/>
              <a:t>blood pressures (from 823)</a:t>
            </a:r>
          </a:p>
        </p:txBody>
      </p:sp>
      <p:sp>
        <p:nvSpPr>
          <p:cNvPr id="4" name="Content Placeholder 2"/>
          <p:cNvSpPr txBox="1">
            <a:spLocks/>
          </p:cNvSpPr>
          <p:nvPr/>
        </p:nvSpPr>
        <p:spPr>
          <a:xfrm>
            <a:off x="163830" y="1829435"/>
            <a:ext cx="7772400" cy="286829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u="sng" dirty="0" smtClean="0"/>
              <a:t>n/N</a:t>
            </a:r>
          </a:p>
          <a:p>
            <a:pPr marL="0" indent="0">
              <a:buFont typeface="Arial" panose="020B0604020202020204" pitchFamily="34" charset="0"/>
              <a:buNone/>
            </a:pPr>
            <a:endParaRPr lang="en-US" sz="2000" dirty="0" smtClean="0"/>
          </a:p>
          <a:p>
            <a:pPr marL="0" indent="0">
              <a:buFont typeface="Arial" panose="020B0604020202020204" pitchFamily="34" charset="0"/>
              <a:buNone/>
            </a:pPr>
            <a:r>
              <a:rPr lang="en-US" sz="2000" dirty="0" smtClean="0"/>
              <a:t>1.4</a:t>
            </a:r>
          </a:p>
          <a:p>
            <a:pPr marL="0" indent="0">
              <a:buFont typeface="Arial" panose="020B0604020202020204" pitchFamily="34" charset="0"/>
              <a:buNone/>
            </a:pPr>
            <a:r>
              <a:rPr lang="en-US" sz="2000" dirty="0" smtClean="0"/>
              <a:t>1.8</a:t>
            </a:r>
          </a:p>
          <a:p>
            <a:pPr marL="0" indent="0">
              <a:buFont typeface="Arial" panose="020B0604020202020204" pitchFamily="34" charset="0"/>
              <a:buNone/>
            </a:pPr>
            <a:endParaRPr lang="en-US" sz="2000" dirty="0" smtClean="0"/>
          </a:p>
          <a:p>
            <a:pPr marL="0" indent="0">
              <a:buFont typeface="Arial" panose="020B0604020202020204" pitchFamily="34" charset="0"/>
              <a:buNone/>
            </a:pPr>
            <a:endParaRPr lang="en-US" sz="2000" dirty="0" smtClean="0"/>
          </a:p>
          <a:p>
            <a:pPr marL="0" indent="0">
              <a:buFont typeface="Arial" panose="020B0604020202020204" pitchFamily="34" charset="0"/>
              <a:buNone/>
            </a:pPr>
            <a:r>
              <a:rPr lang="en-US" sz="2000" dirty="0" smtClean="0"/>
              <a:t>368</a:t>
            </a:r>
          </a:p>
          <a:p>
            <a:pPr marL="0" indent="0">
              <a:buFont typeface="Arial" panose="020B0604020202020204" pitchFamily="34" charset="0"/>
              <a:buNone/>
            </a:pPr>
            <a:r>
              <a:rPr lang="en-US" sz="2000" dirty="0" smtClean="0"/>
              <a:t>132</a:t>
            </a:r>
          </a:p>
          <a:p>
            <a:pPr marL="0" indent="0">
              <a:buFont typeface="Arial" panose="020B0604020202020204" pitchFamily="34" charset="0"/>
              <a:buNone/>
            </a:pPr>
            <a:endParaRPr lang="en-US" sz="2000" dirty="0" smtClean="0"/>
          </a:p>
          <a:p>
            <a:pPr marL="0" indent="0">
              <a:buFont typeface="Arial" panose="020B0604020202020204" pitchFamily="34" charset="0"/>
              <a:buNone/>
            </a:pPr>
            <a:endParaRPr lang="en-US" sz="2000" dirty="0" smtClean="0"/>
          </a:p>
          <a:p>
            <a:pPr marL="0" indent="0">
              <a:buFont typeface="Arial" panose="020B0604020202020204" pitchFamily="34" charset="0"/>
              <a:buNone/>
            </a:pPr>
            <a:endParaRPr lang="en-US" sz="2000" dirty="0" smtClean="0"/>
          </a:p>
          <a:p>
            <a:pPr marL="0" indent="0">
              <a:buFont typeface="Arial" panose="020B0604020202020204" pitchFamily="34" charset="0"/>
              <a:buNone/>
            </a:pPr>
            <a:endParaRPr lang="en-US" sz="2000" dirty="0" smtClean="0"/>
          </a:p>
          <a:p>
            <a:pPr marL="0" indent="0">
              <a:buFont typeface="Arial" panose="020B0604020202020204" pitchFamily="34" charset="0"/>
              <a:buNone/>
            </a:pPr>
            <a:endParaRPr lang="en-US" sz="2000" dirty="0" smtClean="0"/>
          </a:p>
        </p:txBody>
      </p:sp>
    </p:spTree>
    <p:extLst>
      <p:ext uri="{BB962C8B-B14F-4D97-AF65-F5344CB8AC3E}">
        <p14:creationId xmlns:p14="http://schemas.microsoft.com/office/powerpoint/2010/main" val="720385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Measurements collected</a:t>
            </a:r>
            <a:br>
              <a:rPr lang="en-US" dirty="0" smtClean="0"/>
            </a:br>
            <a:r>
              <a:rPr lang="en-US" sz="3200" dirty="0" smtClean="0"/>
              <a:t>As of 8/9/16</a:t>
            </a:r>
            <a:endParaRPr lang="en-US" sz="3200" dirty="0"/>
          </a:p>
        </p:txBody>
      </p:sp>
      <p:sp>
        <p:nvSpPr>
          <p:cNvPr id="3" name="Content Placeholder 2"/>
          <p:cNvSpPr>
            <a:spLocks noGrp="1"/>
          </p:cNvSpPr>
          <p:nvPr>
            <p:ph idx="1"/>
          </p:nvPr>
        </p:nvSpPr>
        <p:spPr>
          <a:xfrm>
            <a:off x="1154430" y="1825625"/>
            <a:ext cx="7772400" cy="2963545"/>
          </a:xfrm>
        </p:spPr>
        <p:txBody>
          <a:bodyPr>
            <a:normAutofit fontScale="77500" lnSpcReduction="20000"/>
          </a:bodyPr>
          <a:lstStyle/>
          <a:p>
            <a:pPr marL="0" indent="0">
              <a:buNone/>
            </a:pPr>
            <a:endParaRPr lang="en-US" dirty="0" smtClean="0"/>
          </a:p>
          <a:p>
            <a:pPr marL="0" indent="0">
              <a:buNone/>
            </a:pPr>
            <a:r>
              <a:rPr lang="en-US" dirty="0" smtClean="0"/>
              <a:t>Self report</a:t>
            </a:r>
          </a:p>
          <a:p>
            <a:r>
              <a:rPr lang="en-US" dirty="0" smtClean="0"/>
              <a:t>27,554 weights (from 19,359)</a:t>
            </a:r>
          </a:p>
          <a:p>
            <a:r>
              <a:rPr lang="en-US" dirty="0" smtClean="0"/>
              <a:t>25,798 </a:t>
            </a:r>
            <a:r>
              <a:rPr lang="en-US" dirty="0"/>
              <a:t>blood pressures (from 14,133)</a:t>
            </a:r>
          </a:p>
          <a:p>
            <a:pPr marL="0" indent="0">
              <a:buNone/>
            </a:pPr>
            <a:endParaRPr lang="en-US" dirty="0" smtClean="0"/>
          </a:p>
          <a:p>
            <a:pPr marL="0" indent="0">
              <a:buNone/>
            </a:pPr>
            <a:r>
              <a:rPr lang="en-US" dirty="0" smtClean="0"/>
              <a:t>Participant-triggered device measurements</a:t>
            </a:r>
          </a:p>
          <a:p>
            <a:r>
              <a:rPr lang="en-US" dirty="0" smtClean="0"/>
              <a:t>506,145 weights (from 1,372)</a:t>
            </a:r>
            <a:endParaRPr lang="en-US" dirty="0"/>
          </a:p>
          <a:p>
            <a:r>
              <a:rPr lang="en-US" dirty="0" smtClean="0"/>
              <a:t>108,437 blood pressures (from 823)</a:t>
            </a:r>
          </a:p>
        </p:txBody>
      </p:sp>
      <p:sp>
        <p:nvSpPr>
          <p:cNvPr id="4" name="Content Placeholder 2"/>
          <p:cNvSpPr txBox="1">
            <a:spLocks/>
          </p:cNvSpPr>
          <p:nvPr/>
        </p:nvSpPr>
        <p:spPr>
          <a:xfrm>
            <a:off x="163830" y="1829435"/>
            <a:ext cx="7772400" cy="286829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u="sng" dirty="0" smtClean="0"/>
              <a:t>n/N</a:t>
            </a:r>
          </a:p>
          <a:p>
            <a:pPr marL="0" indent="0">
              <a:buFont typeface="Arial" panose="020B0604020202020204" pitchFamily="34" charset="0"/>
              <a:buNone/>
            </a:pPr>
            <a:endParaRPr lang="en-US" sz="2000" dirty="0" smtClean="0"/>
          </a:p>
          <a:p>
            <a:pPr marL="0" indent="0">
              <a:buFont typeface="Arial" panose="020B0604020202020204" pitchFamily="34" charset="0"/>
              <a:buNone/>
            </a:pPr>
            <a:r>
              <a:rPr lang="en-US" sz="2000" dirty="0" smtClean="0"/>
              <a:t>1.4</a:t>
            </a:r>
          </a:p>
          <a:p>
            <a:pPr marL="0" indent="0">
              <a:buFont typeface="Arial" panose="020B0604020202020204" pitchFamily="34" charset="0"/>
              <a:buNone/>
            </a:pPr>
            <a:r>
              <a:rPr lang="en-US" sz="2000" dirty="0" smtClean="0"/>
              <a:t>1.8</a:t>
            </a:r>
          </a:p>
          <a:p>
            <a:pPr marL="0" indent="0">
              <a:buFont typeface="Arial" panose="020B0604020202020204" pitchFamily="34" charset="0"/>
              <a:buNone/>
            </a:pPr>
            <a:endParaRPr lang="en-US" sz="2000" dirty="0" smtClean="0"/>
          </a:p>
          <a:p>
            <a:pPr marL="0" indent="0">
              <a:buFont typeface="Arial" panose="020B0604020202020204" pitchFamily="34" charset="0"/>
              <a:buNone/>
            </a:pPr>
            <a:endParaRPr lang="en-US" sz="2000" dirty="0" smtClean="0"/>
          </a:p>
          <a:p>
            <a:pPr marL="0" indent="0">
              <a:buFont typeface="Arial" panose="020B0604020202020204" pitchFamily="34" charset="0"/>
              <a:buNone/>
            </a:pPr>
            <a:r>
              <a:rPr lang="en-US" sz="2000" dirty="0" smtClean="0"/>
              <a:t>368</a:t>
            </a:r>
          </a:p>
          <a:p>
            <a:pPr marL="0" indent="0">
              <a:buFont typeface="Arial" panose="020B0604020202020204" pitchFamily="34" charset="0"/>
              <a:buNone/>
            </a:pPr>
            <a:r>
              <a:rPr lang="en-US" sz="2000" dirty="0" smtClean="0"/>
              <a:t>132</a:t>
            </a:r>
          </a:p>
          <a:p>
            <a:pPr marL="0" indent="0">
              <a:buFont typeface="Arial" panose="020B0604020202020204" pitchFamily="34" charset="0"/>
              <a:buNone/>
            </a:pPr>
            <a:endParaRPr lang="en-US" sz="2000" dirty="0" smtClean="0"/>
          </a:p>
          <a:p>
            <a:pPr marL="0" indent="0">
              <a:buFont typeface="Arial" panose="020B0604020202020204" pitchFamily="34" charset="0"/>
              <a:buNone/>
            </a:pPr>
            <a:endParaRPr lang="en-US" sz="2000" dirty="0" smtClean="0"/>
          </a:p>
          <a:p>
            <a:pPr marL="0" indent="0">
              <a:buFont typeface="Arial" panose="020B0604020202020204" pitchFamily="34" charset="0"/>
              <a:buNone/>
            </a:pPr>
            <a:endParaRPr lang="en-US" sz="2000" dirty="0" smtClean="0"/>
          </a:p>
          <a:p>
            <a:pPr marL="0" indent="0">
              <a:buFont typeface="Arial" panose="020B0604020202020204" pitchFamily="34" charset="0"/>
              <a:buNone/>
            </a:pPr>
            <a:endParaRPr lang="en-US" sz="2000" dirty="0" smtClean="0"/>
          </a:p>
          <a:p>
            <a:pPr marL="0" indent="0">
              <a:buFont typeface="Arial" panose="020B0604020202020204" pitchFamily="34" charset="0"/>
              <a:buNone/>
            </a:pPr>
            <a:endParaRPr lang="en-US" sz="2000" dirty="0" smtClean="0"/>
          </a:p>
        </p:txBody>
      </p:sp>
      <p:sp>
        <p:nvSpPr>
          <p:cNvPr id="6" name="TextBox 5"/>
          <p:cNvSpPr txBox="1"/>
          <p:nvPr/>
        </p:nvSpPr>
        <p:spPr>
          <a:xfrm>
            <a:off x="971550" y="5132070"/>
            <a:ext cx="7646670" cy="954107"/>
          </a:xfrm>
          <a:prstGeom prst="rect">
            <a:avLst/>
          </a:prstGeom>
          <a:noFill/>
        </p:spPr>
        <p:txBody>
          <a:bodyPr wrap="square" rtlCol="0">
            <a:spAutoFit/>
          </a:bodyPr>
          <a:lstStyle/>
          <a:p>
            <a:r>
              <a:rPr lang="en-US" sz="2800" dirty="0" smtClean="0">
                <a:solidFill>
                  <a:srgbClr val="FF0000"/>
                </a:solidFill>
              </a:rPr>
              <a:t>Much more efficient and less error-prone to get measurements directly from a device... </a:t>
            </a:r>
            <a:endParaRPr lang="en-US" sz="2800" dirty="0">
              <a:solidFill>
                <a:srgbClr val="FF0000"/>
              </a:solidFill>
            </a:endParaRPr>
          </a:p>
        </p:txBody>
      </p:sp>
    </p:spTree>
    <p:extLst>
      <p:ext uri="{BB962C8B-B14F-4D97-AF65-F5344CB8AC3E}">
        <p14:creationId xmlns:p14="http://schemas.microsoft.com/office/powerpoint/2010/main" val="2575480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digital data flow</a:t>
            </a:r>
            <a:endParaRPr lang="en-US" sz="2800" dirty="0"/>
          </a:p>
        </p:txBody>
      </p:sp>
      <p:sp>
        <p:nvSpPr>
          <p:cNvPr id="3" name="Content Placeholder 2"/>
          <p:cNvSpPr>
            <a:spLocks noGrp="1"/>
          </p:cNvSpPr>
          <p:nvPr>
            <p:ph idx="1"/>
          </p:nvPr>
        </p:nvSpPr>
        <p:spPr/>
        <p:txBody>
          <a:bodyPr>
            <a:normAutofit/>
          </a:bodyPr>
          <a:lstStyle/>
          <a:p>
            <a:r>
              <a:rPr lang="en-US" dirty="0" smtClean="0"/>
              <a:t>Sensor </a:t>
            </a:r>
            <a:r>
              <a:rPr lang="en-US" dirty="0" smtClean="0">
                <a:sym typeface="Wingdings" panose="05000000000000000000" pitchFamily="2" charset="2"/>
              </a:rPr>
              <a:t> Smartphone  3</a:t>
            </a:r>
            <a:r>
              <a:rPr lang="en-US" baseline="30000" dirty="0" smtClean="0">
                <a:sym typeface="Wingdings" panose="05000000000000000000" pitchFamily="2" charset="2"/>
              </a:rPr>
              <a:t>rd</a:t>
            </a:r>
            <a:r>
              <a:rPr lang="en-US" dirty="0" smtClean="0">
                <a:sym typeface="Wingdings" panose="05000000000000000000" pitchFamily="2" charset="2"/>
              </a:rPr>
              <a:t> party server  Health eHeart server (JSON)  Extract/Transform/Load to .csv files  Statistical software on Analyst’s computer system</a:t>
            </a:r>
          </a:p>
          <a:p>
            <a:endParaRPr lang="en-US" dirty="0">
              <a:sym typeface="Wingdings" panose="05000000000000000000" pitchFamily="2" charset="2"/>
            </a:endParaRPr>
          </a:p>
          <a:p>
            <a:r>
              <a:rPr lang="en-US" dirty="0"/>
              <a:t>JSON </a:t>
            </a:r>
            <a:r>
              <a:rPr lang="en-US" dirty="0" smtClean="0"/>
              <a:t>= “</a:t>
            </a:r>
            <a:r>
              <a:rPr lang="en-US" dirty="0"/>
              <a:t>JavaScript Object Notation</a:t>
            </a:r>
            <a:r>
              <a:rPr lang="en-US" dirty="0" smtClean="0"/>
              <a:t>” </a:t>
            </a:r>
            <a:r>
              <a:rPr lang="en-US" dirty="0"/>
              <a:t> </a:t>
            </a:r>
          </a:p>
          <a:p>
            <a:pPr lvl="1"/>
            <a:r>
              <a:rPr lang="en-US" dirty="0"/>
              <a:t>JSON is a data </a:t>
            </a:r>
            <a:r>
              <a:rPr lang="en-US" dirty="0" smtClean="0"/>
              <a:t>format, stores </a:t>
            </a:r>
            <a:r>
              <a:rPr lang="en-US" dirty="0"/>
              <a:t>data in key-value </a:t>
            </a:r>
            <a:r>
              <a:rPr lang="en-US" dirty="0" smtClean="0"/>
              <a:t>pairs</a:t>
            </a:r>
            <a:endParaRPr lang="en-US" dirty="0"/>
          </a:p>
          <a:p>
            <a:pPr lvl="1"/>
            <a:r>
              <a:rPr lang="en-US" dirty="0" smtClean="0"/>
              <a:t>{“</a:t>
            </a:r>
            <a:r>
              <a:rPr lang="en-US" dirty="0"/>
              <a:t>key1”:”value1”, “key2”:”value2”, … , “</a:t>
            </a:r>
            <a:r>
              <a:rPr lang="en-US" dirty="0" err="1"/>
              <a:t>keyN</a:t>
            </a:r>
            <a:r>
              <a:rPr lang="en-US" dirty="0"/>
              <a:t>”, “</a:t>
            </a:r>
            <a:r>
              <a:rPr lang="en-US" dirty="0" err="1"/>
              <a:t>valueN</a:t>
            </a:r>
            <a:r>
              <a:rPr lang="en-US" dirty="0" smtClean="0"/>
              <a:t>”}</a:t>
            </a:r>
          </a:p>
          <a:p>
            <a:pPr lvl="1"/>
            <a:r>
              <a:rPr lang="en-US" dirty="0" smtClean="0"/>
              <a:t>Values are encoded and compressed</a:t>
            </a:r>
            <a:endParaRPr lang="en-US" dirty="0"/>
          </a:p>
          <a:p>
            <a:endParaRPr lang="en-US" dirty="0" smtClean="0"/>
          </a:p>
          <a:p>
            <a:pPr lvl="2"/>
            <a:endParaRPr lang="en-US" dirty="0"/>
          </a:p>
        </p:txBody>
      </p:sp>
    </p:spTree>
    <p:extLst>
      <p:ext uri="{BB962C8B-B14F-4D97-AF65-F5344CB8AC3E}">
        <p14:creationId xmlns:p14="http://schemas.microsoft.com/office/powerpoint/2010/main" val="3462392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316523"/>
            <a:ext cx="7886700" cy="5672871"/>
          </a:xfrm>
        </p:spPr>
        <p:txBody>
          <a:bodyPr/>
          <a:lstStyle/>
          <a:p>
            <a:pPr marL="0" indent="0">
              <a:buNone/>
            </a:pPr>
            <a:r>
              <a:rPr lang="en-US" dirty="0" smtClean="0">
                <a:solidFill>
                  <a:srgbClr val="FF0000"/>
                </a:solidFill>
              </a:rPr>
              <a:t>One JSON “packet” from Fitbit: encodes 1440 different by-minute measurements...</a:t>
            </a:r>
            <a:endParaRPr lang="en-US" dirty="0">
              <a:solidFill>
                <a:srgbClr val="FF0000"/>
              </a:solidFill>
            </a:endParaRPr>
          </a:p>
        </p:txBody>
      </p:sp>
      <p:sp>
        <p:nvSpPr>
          <p:cNvPr id="8" name="TextBox 7"/>
          <p:cNvSpPr txBox="1"/>
          <p:nvPr/>
        </p:nvSpPr>
        <p:spPr>
          <a:xfrm>
            <a:off x="193431" y="1176606"/>
            <a:ext cx="8757138" cy="5632311"/>
          </a:xfrm>
          <a:prstGeom prst="rect">
            <a:avLst/>
          </a:prstGeom>
          <a:noFill/>
        </p:spPr>
        <p:txBody>
          <a:bodyPr wrap="square" rtlCol="0">
            <a:spAutoFit/>
          </a:bodyPr>
          <a:lstStyle/>
          <a:p>
            <a:r>
              <a:rPr lang="en-US" sz="1200" dirty="0"/>
              <a:t>{"</a:t>
            </a:r>
            <a:r>
              <a:rPr lang="en-US" sz="1200" dirty="0">
                <a:solidFill>
                  <a:srgbClr val="FF0000"/>
                </a:solidFill>
              </a:rPr>
              <a:t>calories</a:t>
            </a:r>
            <a:r>
              <a:rPr lang="en-US" sz="1200" dirty="0"/>
              <a:t>":"eJzNVy1vFVEQTRp+AD+h+wOAP9CURT6BJBhShcNV1uCaIEAhCK7BoHCAIUEQSHCIR/</a:t>
            </a:r>
            <a:r>
              <a:rPr lang="en-US" sz="1200" dirty="0" err="1"/>
              <a:t>gDTzTBgSKpgHMfZ</a:t>
            </a:r>
            <a:r>
              <a:rPr lang="en-US" sz="1200" dirty="0"/>
              <a:t>+/Z2Zm5+9oUnpjs7t2783nmzN3l8+Oby0CeHZ+E784rl6Fz2+SiMeL7OTr+Vy4zu3N9v6ycbLO0/Mf7o7PrPa73Dvf6TeLlXs1T9L2uqy0VrNGX/</a:t>
            </a:r>
            <a:r>
              <a:rPr lang="en-US" sz="1200" dirty="0" err="1"/>
              <a:t>dNFj+d</a:t>
            </a:r>
            <a:r>
              <a:rPr lang="en-US" sz="1200" dirty="0"/>
              <a:t>/lYdtqcd5xcvVOpfdkFP7bvfg7oXzq/WjPfgC3XhWP3CPunr1xx6t/1g6+02/s7w/sqMYpqwWhz3sYS/udW1qY4056mrFzL2KVbUPmx7ecdX9tjaM1fYF4oTvj2697B+8fd2/ufq0XI/OXv3R9a7c47p/+</a:t>
            </a:r>
            <a:r>
              <a:rPr lang="en-US" sz="1200" dirty="0" err="1"/>
              <a:t>rm</a:t>
            </a:r>
            <a:r>
              <a:rPr lang="en-US" sz="1200" dirty="0"/>
              <a:t>/fe0DbJdnvIcv0IM9WheLCdvPtq+9NX1HTK190lp2oxqJjuKj2v9453GJE3qYS8ZJ35kT7sUaYmReP71/OOioPtWYFVNZjNzj43x6bzmOV8autR7b9e2M16q/vq9je9HeqM5T3pjqj3he/be5iXy1+rAXdYOuNV67UQ21L/EN9rDmihViQjGGNevLNIZpHhS7Hudltcvy7uW5zbPdwBfkAvAgY1cOwxp7PtLv1SvDFnSy7zwsIsfo5RsvvhTBflzJk3gGZ3n8ZufY1yu/igAP0BvVjXX2chvNKc4Zv9ZTPHi9kGGnlfOsn7L+Yt7/znl3Ttq4rP9ZX0e+e1g3MsziqAZzauRxEzDDWW3nB/u9+tRNZlr1sUv7rJWbLF8Z1qzoOSj2tV2TzLbhvlR3hl2LGZt7b5YpBiOdeezT3OCKmMAFO8vVcMax9okTXInVCGMe/yp+aRN29ByX5T6qUZaHCLfgScS6WvwoAi7kPYTvfj757go4k2ehet6tc6yeXf0zxSZ8mmFF56a3z7MX2deeZ629fYxtWc6WewMmdg++lVzgbIz8gLciTqAti018h/M3vrVnAs5HX1zeHDBoscd5GfVpi1db51PloRbfbMJJrXde38/hTZ+jbU673p7FNK+WL1o8Ogf/xJtiMhLtN493IpzMmUt2D2cle8Ge2WhX/2H1W+X38XP9Dx+fB32fal66wQ+eS/U/Tv+Hsz7KuLc151R+Ax0MThs=","</a:t>
            </a:r>
            <a:r>
              <a:rPr lang="en-US" sz="1200" dirty="0">
                <a:solidFill>
                  <a:srgbClr val="FF0000"/>
                </a:solidFill>
              </a:rPr>
              <a:t>steps</a:t>
            </a:r>
            <a:r>
              <a:rPr lang="en-US" sz="1200" dirty="0"/>
              <a:t>":"eJztVWtPE0EUPQlLn9vu0tIuAuIDgTY+oiZg1Ch+aI0mVgIxhGAUPwr4wPD/E87M7OzO7KtbwyfjaWa7c3fm3nPP3JkB/</a:t>
            </a:r>
            <a:r>
              <a:rPr lang="en-US" sz="1200" dirty="0" err="1"/>
              <a:t>uNfgMvW</a:t>
            </a:r>
            <a:r>
              <a:rPr lang="en-US" sz="1200" dirty="0"/>
              <a:t>/</a:t>
            </a:r>
            <a:r>
              <a:rPr lang="en-US" sz="1200" dirty="0" err="1"/>
              <a:t>auZLeOtwWcf</a:t>
            </a:r>
            <a:r>
              <a:rPr lang="en-US" sz="1200" dirty="0"/>
              <a:t>/vVQumYsRG81VFCNeg2slvTQhIM2luXcOub4XDL8uujQqlGB0nOMe5yzwjnim0+bj/</a:t>
            </a:r>
            <a:r>
              <a:rPr lang="en-US" sz="1200" dirty="0" err="1"/>
              <a:t>vUaAMDvg</a:t>
            </a:r>
            <a:r>
              <a:rPr lang="en-US" sz="1200" dirty="0"/>
              <a:t>/QM/z3GKGOJAK5NgG9i/ktrId20W/R7kk2cVQFD2t4gHfYwwj7mOCAbwc4xhGe8/8DWQEfyatWMneBKsdPGFPMcdhrhvYdelR4wdzWyMyn7wmVcqU+r7DFOXck10dkdZu9m/IbpKckTEsjjJzmEse3M8+3xP7ykffdMXik2SjrY8bcYNtidjWuidL2LrVeohYLVGWXKy6wTU3SK21yd61+WiM7ch7jmqyCMddN7ck+eaxnjM3ycAuiiuLIu/</a:t>
            </a:r>
            <a:r>
              <a:rPr lang="en-US" sz="1200" dirty="0" err="1"/>
              <a:t>iEr</a:t>
            </a:r>
            <a:r>
              <a:rPr lang="en-US" sz="1200" dirty="0"/>
              <a:t>/jC1TthPk3umlFKYw+X/D3FG8s6LGCefVZMW6XpmGedzlPzHSO3+AQoWkfTh8YYm9zFZbGMRYjzQPnvkInQydYqXZ3T2KThTqmLNB6WHCf0V3zaVp12CmeZbAZ4glNWzHG0S4UmAfIz176H+MyzYjbEPkc4wwV+swr/8HmB7/</a:t>
            </a:r>
            <a:r>
              <a:rPr lang="en-US" sz="1200" dirty="0" err="1"/>
              <a:t>iFc</a:t>
            </a:r>
            <a:r>
              <a:rPr lang="en-US" sz="1200" dirty="0"/>
              <a:t>/xk+yHbS3kKDfmsyCwDeaqXQz3kap6ZRavWZaTAstxgzGeyDvv4xnPikLvqbWKWvk8dvMZ7Vp6OsJKTsUBD3gKKjz0uCTccr1E++9mhomj/TsRZ7cNZ6r1PLYOErSo9Ky++FQkZt5q21Jlxj71WxKbLytR6VKljU47qsqk7fBXmySGyanNGhd89eYsKBh4tgkOx9lm4AnuwJww=","</a:t>
            </a:r>
            <a:r>
              <a:rPr lang="en-US" sz="1200" dirty="0">
                <a:solidFill>
                  <a:srgbClr val="FF0000"/>
                </a:solidFill>
              </a:rPr>
              <a:t>distance</a:t>
            </a:r>
            <a:r>
              <a:rPr lang="en-US" sz="1200" dirty="0"/>
              <a:t>":"eJztmE1IVFEUx9WohhRcJFKkVCIuajVEFr57GQMJB2kTbbRVCOqiKISCiKSEqCB00QcqtZCEMDd9IAYGA4WBC6EwKNrMooUuxHATGC66v/c44/N5Z3zzYbSYA8Odue++e8/5n//5uFNSUpSiFOV/</a:t>
            </a:r>
            <a:r>
              <a:rPr lang="en-US" sz="1200" dirty="0" err="1"/>
              <a:t>kZromMPYuFaq</a:t>
            </a:r>
            <a:r>
              <a:rPr lang="en-US" sz="1200" dirty="0"/>
              <a:t>/tWZyeRrxzY3NH/</a:t>
            </a:r>
            <a:r>
              <a:rPr lang="en-US" sz="1200" dirty="0" err="1"/>
              <a:t>Pne</a:t>
            </a:r>
            <a:r>
              <a:rPr lang="en-US" sz="1200" dirty="0"/>
              <a:t>/or1YNSz82rSmKXRZHFjdh1bDU4dRE653RgdimZ+Bs5gvq747+J47xWdPoQMJJJqNKzp2IXzN6jDXx3eijbPrCwYn4b4e1wX2xgVH4ObxrSZl1inOap06658h7cIZ1jOPVDxU8qjh8Uxl7FfOMqy8rrXYzjw02HYIy3V6rJG74ju5yPjyO917ecIY85xnrO/VcChubrX5hbac+g26coxK1u7XBT125v0dXvtmhW2MVmjnG8uX92tisz/75oPhtbNZgxT4L3Ts1eMGLrezLRfAD+6MTdso5HidiDtj61zdPvXN19M+VdX1S+A17wQw80dvbM5rCHP5UjX9WC913XHvufrygBNfp9mcuVmbefVbWdTr1ngg6bWVPujWSo8TmMLjY7Bex+TyXNTb9cpFs3/fj5McjDDb+tcZHCjuJV0Z8i+/wIXHi5+3iSI+bA8gn8AI+wJWrt765MS7rBtsmFTwJE9M2QY8gd/wShkfpJBt85BwwkFxAHvTieb1Oku/AI5h/8tVhpuqcux/xZbMZ3E3+1BdnDulHlQc1sddyo07jH3hPrSFnbcVj9j/yqkXz6YtMYFtaO1pjD7KuX9ibTV+RbywVQobmI47XG0UceE7etPnN1gPkGo/p9AjOwcHGtdtuLc5nb5vAY3Om62Ni0K8/tQFMhE+ZeBUmd+aLTRjBhnzyRRgpXx4uaE8n/N/Io0TaHkn6nFwkQ71Vc09fqKnHxzQ5xutxNtZS4Qk9AGO2Pg/qTW75+fyApq/</a:t>
            </a:r>
            <a:r>
              <a:rPr lang="en-US" sz="1200" dirty="0" err="1"/>
              <a:t>IxZawYtOTPDnYdlwb</a:t>
            </a:r>
            <a:r>
              <a:rPr lang="en-US" sz="1200" dirty="0"/>
              <a:t>/fTsd+3mwustp9zvzJm40Ct1SveUntD7LjW5o6kDqfHtl9lUL4QdXq9an7pb8Vt69ULaIpwQXNP1mbnGGv2719/VpvVJX+Qo9d9ZqXuvJB9SE439mn5ivHqvplbFe39l9GvwfgpWM1Vf1fnJVbfuBm2gDqfbKxMX0VXuAiLSR2fSL5P4+xVb/doO3/8L8dsS1J/fQZz99XC78jvcgpeZOCnni85+Xfy9iM0nYe5qwTXEIT7mPsszf50U8e7CERXkB7rBR8mv7MVa7w6/</a:t>
            </a:r>
            <a:r>
              <a:rPr lang="en-US" sz="1200" dirty="0" err="1"/>
              <a:t>fg+X</a:t>
            </a:r>
            <a:r>
              <a:rPr lang="en-US" sz="1200" dirty="0"/>
              <a:t>/w5sPQfi/</a:t>
            </a:r>
            <a:r>
              <a:rPr lang="en-US" sz="1200" dirty="0" err="1"/>
              <a:t>b+QoGdxcw</a:t>
            </a:r>
            <a:r>
              <a:rPr lang="en-US" sz="1200" dirty="0"/>
              <a:t>/vs6/cRQUD5lgjOOTD+7DyF2ZZM3A=","</a:t>
            </a:r>
            <a:r>
              <a:rPr lang="en-US" sz="1200" dirty="0">
                <a:solidFill>
                  <a:srgbClr val="FF0000"/>
                </a:solidFill>
              </a:rPr>
              <a:t>floors</a:t>
            </a:r>
            <a:r>
              <a:rPr lang="en-US" sz="1200" dirty="0"/>
              <a:t>":null,"</a:t>
            </a:r>
            <a:r>
              <a:rPr lang="en-US" sz="1200" dirty="0">
                <a:solidFill>
                  <a:srgbClr val="FF0000"/>
                </a:solidFill>
              </a:rPr>
              <a:t>elevation</a:t>
            </a:r>
            <a:r>
              <a:rPr lang="en-US" sz="1200" dirty="0"/>
              <a:t>":null,"</a:t>
            </a:r>
            <a:r>
              <a:rPr lang="en-US" sz="1200" dirty="0">
                <a:solidFill>
                  <a:srgbClr val="FF0000"/>
                </a:solidFill>
              </a:rPr>
              <a:t>device_type":"</a:t>
            </a:r>
            <a:r>
              <a:rPr lang="en-US" sz="1200" dirty="0" err="1">
                <a:solidFill>
                  <a:srgbClr val="FF0000"/>
                </a:solidFill>
              </a:rPr>
              <a:t>MobileTrack</a:t>
            </a:r>
            <a:r>
              <a:rPr lang="en-US" sz="1200" dirty="0"/>
              <a:t>"}</a:t>
            </a:r>
          </a:p>
        </p:txBody>
      </p:sp>
    </p:spTree>
    <p:extLst>
      <p:ext uri="{BB962C8B-B14F-4D97-AF65-F5344CB8AC3E}">
        <p14:creationId xmlns:p14="http://schemas.microsoft.com/office/powerpoint/2010/main" val="190723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cstate="print"/>
          <a:srcRect/>
          <a:stretch>
            <a:fillRect/>
          </a:stretch>
        </p:blipFill>
        <p:spPr bwMode="auto">
          <a:xfrm>
            <a:off x="225425" y="228600"/>
            <a:ext cx="8693150" cy="6400800"/>
          </a:xfrm>
          <a:prstGeom prst="rect">
            <a:avLst/>
          </a:prstGeom>
          <a:noFill/>
          <a:ln w="9525">
            <a:noFill/>
            <a:miter lim="800000"/>
            <a:headEnd/>
            <a:tailEnd/>
          </a:ln>
        </p:spPr>
      </p:pic>
    </p:spTree>
    <p:extLst>
      <p:ext uri="{BB962C8B-B14F-4D97-AF65-F5344CB8AC3E}">
        <p14:creationId xmlns:p14="http://schemas.microsoft.com/office/powerpoint/2010/main" val="12824099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8777" y="207351"/>
            <a:ext cx="8784298" cy="5969611"/>
          </a:xfrm>
          <a:prstGeom prst="rect">
            <a:avLst/>
          </a:prstGeom>
        </p:spPr>
      </p:pic>
      <p:sp>
        <p:nvSpPr>
          <p:cNvPr id="5" name="TextBox 4"/>
          <p:cNvSpPr txBox="1"/>
          <p:nvPr/>
        </p:nvSpPr>
        <p:spPr>
          <a:xfrm>
            <a:off x="6166337" y="2122516"/>
            <a:ext cx="2572875" cy="2554545"/>
          </a:xfrm>
          <a:prstGeom prst="rect">
            <a:avLst/>
          </a:prstGeom>
          <a:noFill/>
        </p:spPr>
        <p:txBody>
          <a:bodyPr wrap="square" rtlCol="0">
            <a:spAutoFit/>
          </a:bodyPr>
          <a:lstStyle/>
          <a:p>
            <a:r>
              <a:rPr lang="en-US" sz="3200" dirty="0" smtClean="0">
                <a:solidFill>
                  <a:srgbClr val="FF0000"/>
                </a:solidFill>
              </a:rPr>
              <a:t>.CSV file of Fitbit activity data (DAILY, not by minute)</a:t>
            </a:r>
            <a:endParaRPr lang="en-US" sz="3200" dirty="0">
              <a:solidFill>
                <a:srgbClr val="FF0000"/>
              </a:solidFill>
            </a:endParaRPr>
          </a:p>
        </p:txBody>
      </p:sp>
    </p:spTree>
    <p:extLst>
      <p:ext uri="{BB962C8B-B14F-4D97-AF65-F5344CB8AC3E}">
        <p14:creationId xmlns:p14="http://schemas.microsoft.com/office/powerpoint/2010/main" val="2847915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6"/>
          <p:cNvPicPr>
            <a:picLocks noChangeAspect="1"/>
          </p:cNvPicPr>
          <p:nvPr/>
        </p:nvPicPr>
        <p:blipFill>
          <a:blip r:embed="rId2"/>
          <a:stretch>
            <a:fillRect/>
          </a:stretch>
        </p:blipFill>
        <p:spPr>
          <a:xfrm>
            <a:off x="448524" y="202188"/>
            <a:ext cx="8695476" cy="4043045"/>
          </a:xfrm>
          <a:prstGeom prst="rect">
            <a:avLst/>
          </a:prstGeom>
        </p:spPr>
      </p:pic>
      <p:sp>
        <p:nvSpPr>
          <p:cNvPr id="5" name="TextBox 4"/>
          <p:cNvSpPr txBox="1"/>
          <p:nvPr/>
        </p:nvSpPr>
        <p:spPr>
          <a:xfrm>
            <a:off x="628650" y="4467801"/>
            <a:ext cx="8012430" cy="1077218"/>
          </a:xfrm>
          <a:prstGeom prst="rect">
            <a:avLst/>
          </a:prstGeom>
          <a:noFill/>
        </p:spPr>
        <p:txBody>
          <a:bodyPr wrap="square" rtlCol="0">
            <a:spAutoFit/>
          </a:bodyPr>
          <a:lstStyle/>
          <a:p>
            <a:r>
              <a:rPr lang="en-US" sz="3200" dirty="0" smtClean="0">
                <a:solidFill>
                  <a:srgbClr val="FF0000"/>
                </a:solidFill>
              </a:rPr>
              <a:t>Stata screenshot of Fitbit “Intraday” data after it is unpacked and imported into Stata</a:t>
            </a:r>
            <a:endParaRPr lang="en-US" sz="3200" dirty="0">
              <a:solidFill>
                <a:srgbClr val="FF0000"/>
              </a:solidFill>
            </a:endParaRPr>
          </a:p>
        </p:txBody>
      </p:sp>
    </p:spTree>
    <p:extLst>
      <p:ext uri="{BB962C8B-B14F-4D97-AF65-F5344CB8AC3E}">
        <p14:creationId xmlns:p14="http://schemas.microsoft.com/office/powerpoint/2010/main" val="143572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28650" y="170953"/>
            <a:ext cx="7825471" cy="6687047"/>
          </a:xfrm>
          <a:prstGeom prst="rect">
            <a:avLst/>
          </a:prstGeom>
        </p:spPr>
      </p:pic>
      <p:sp>
        <p:nvSpPr>
          <p:cNvPr id="5" name="TextBox 4"/>
          <p:cNvSpPr txBox="1"/>
          <p:nvPr/>
        </p:nvSpPr>
        <p:spPr>
          <a:xfrm>
            <a:off x="4732020" y="2183130"/>
            <a:ext cx="2834640" cy="2062103"/>
          </a:xfrm>
          <a:prstGeom prst="rect">
            <a:avLst/>
          </a:prstGeom>
          <a:noFill/>
        </p:spPr>
        <p:txBody>
          <a:bodyPr wrap="square" rtlCol="0">
            <a:spAutoFit/>
          </a:bodyPr>
          <a:lstStyle/>
          <a:p>
            <a:r>
              <a:rPr lang="en-US" sz="3200" dirty="0" smtClean="0">
                <a:solidFill>
                  <a:srgbClr val="FF0000"/>
                </a:solidFill>
              </a:rPr>
              <a:t>.CSV file of Blood pressure data from </a:t>
            </a:r>
            <a:r>
              <a:rPr lang="en-US" sz="3200" dirty="0" err="1" smtClean="0">
                <a:solidFill>
                  <a:srgbClr val="FF0000"/>
                </a:solidFill>
              </a:rPr>
              <a:t>Withings</a:t>
            </a:r>
            <a:r>
              <a:rPr lang="en-US" sz="3200" dirty="0" smtClean="0">
                <a:solidFill>
                  <a:srgbClr val="FF0000"/>
                </a:solidFill>
              </a:rPr>
              <a:t> cuffs</a:t>
            </a:r>
            <a:endParaRPr lang="en-US" sz="3200" dirty="0">
              <a:solidFill>
                <a:srgbClr val="FF0000"/>
              </a:solidFill>
            </a:endParaRPr>
          </a:p>
        </p:txBody>
      </p:sp>
    </p:spTree>
    <p:extLst>
      <p:ext uri="{BB962C8B-B14F-4D97-AF65-F5344CB8AC3E}">
        <p14:creationId xmlns:p14="http://schemas.microsoft.com/office/powerpoint/2010/main" val="2181915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a:t>
            </a:r>
            <a:br>
              <a:rPr lang="en-US" dirty="0" smtClean="0"/>
            </a:br>
            <a:r>
              <a:rPr lang="en-US" sz="2800" dirty="0" smtClean="0"/>
              <a:t>Example: Health eHeart Fitbit data</a:t>
            </a:r>
            <a:endParaRPr lang="en-US" sz="2800" dirty="0"/>
          </a:p>
        </p:txBody>
      </p:sp>
      <p:sp>
        <p:nvSpPr>
          <p:cNvPr id="3" name="Content Placeholder 2"/>
          <p:cNvSpPr>
            <a:spLocks noGrp="1"/>
          </p:cNvSpPr>
          <p:nvPr>
            <p:ph idx="1"/>
          </p:nvPr>
        </p:nvSpPr>
        <p:spPr/>
        <p:txBody>
          <a:bodyPr>
            <a:normAutofit lnSpcReduction="10000"/>
          </a:bodyPr>
          <a:lstStyle/>
          <a:p>
            <a:r>
              <a:rPr lang="en-US" dirty="0" smtClean="0"/>
              <a:t>Step counts per day – not that big</a:t>
            </a:r>
          </a:p>
          <a:p>
            <a:pPr lvl="1"/>
            <a:r>
              <a:rPr lang="en-US" dirty="0" smtClean="0"/>
              <a:t>2213 participants contributing Fitbit step data</a:t>
            </a:r>
          </a:p>
          <a:p>
            <a:pPr lvl="1"/>
            <a:r>
              <a:rPr lang="en-US" dirty="0" smtClean="0"/>
              <a:t>1.04 </a:t>
            </a:r>
            <a:r>
              <a:rPr lang="en-US" dirty="0"/>
              <a:t>million total days of data (observations</a:t>
            </a:r>
            <a:r>
              <a:rPr lang="en-US" dirty="0" smtClean="0"/>
              <a:t>)</a:t>
            </a:r>
          </a:p>
          <a:p>
            <a:pPr lvl="2"/>
            <a:r>
              <a:rPr lang="en-US" dirty="0"/>
              <a:t>471 average days of data/</a:t>
            </a:r>
            <a:r>
              <a:rPr lang="en-US" dirty="0" err="1"/>
              <a:t>ppt</a:t>
            </a:r>
            <a:r>
              <a:rPr lang="en-US" dirty="0"/>
              <a:t> (range 1-2356 days</a:t>
            </a:r>
            <a:r>
              <a:rPr lang="en-US" dirty="0" smtClean="0"/>
              <a:t>)</a:t>
            </a:r>
          </a:p>
          <a:p>
            <a:pPr lvl="1"/>
            <a:r>
              <a:rPr lang="en-US" dirty="0" smtClean="0"/>
              <a:t>45 MB</a:t>
            </a:r>
            <a:endParaRPr lang="en-US" dirty="0"/>
          </a:p>
          <a:p>
            <a:pPr lvl="1"/>
            <a:endParaRPr lang="en-US" dirty="0" smtClean="0"/>
          </a:p>
          <a:p>
            <a:r>
              <a:rPr lang="en-US" dirty="0" smtClean="0"/>
              <a:t>Step counts per minute – pretty big</a:t>
            </a:r>
          </a:p>
          <a:p>
            <a:pPr lvl="1"/>
            <a:r>
              <a:rPr lang="en-US" dirty="0" smtClean="0"/>
              <a:t>231 million total </a:t>
            </a:r>
            <a:r>
              <a:rPr lang="en-US" u="sng" dirty="0" smtClean="0"/>
              <a:t>minutes</a:t>
            </a:r>
            <a:r>
              <a:rPr lang="en-US" dirty="0" smtClean="0"/>
              <a:t> of data (observations)</a:t>
            </a:r>
          </a:p>
          <a:p>
            <a:pPr lvl="2"/>
            <a:r>
              <a:rPr lang="en-US" dirty="0" smtClean="0"/>
              <a:t>221 average minutes/day with non-zero step count</a:t>
            </a:r>
          </a:p>
          <a:p>
            <a:pPr lvl="2"/>
            <a:r>
              <a:rPr lang="en-US" dirty="0" smtClean="0"/>
              <a:t>Lots of “zero” minutes (compare with 1440 minutes/day)</a:t>
            </a:r>
            <a:endParaRPr lang="en-US" dirty="0"/>
          </a:p>
          <a:p>
            <a:pPr lvl="1"/>
            <a:r>
              <a:rPr lang="en-US" dirty="0" smtClean="0"/>
              <a:t>12.1 GB</a:t>
            </a:r>
          </a:p>
          <a:p>
            <a:pPr lvl="2"/>
            <a:endParaRPr lang="en-US" dirty="0"/>
          </a:p>
        </p:txBody>
      </p:sp>
    </p:spTree>
    <p:extLst>
      <p:ext uri="{BB962C8B-B14F-4D97-AF65-F5344CB8AC3E}">
        <p14:creationId xmlns:p14="http://schemas.microsoft.com/office/powerpoint/2010/main" val="131872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64" y="161132"/>
            <a:ext cx="8974922" cy="6522472"/>
          </a:xfrm>
          <a:prstGeom prst="rect">
            <a:avLst/>
          </a:prstGeom>
        </p:spPr>
      </p:pic>
      <p:sp>
        <p:nvSpPr>
          <p:cNvPr id="6" name="TextBox 5"/>
          <p:cNvSpPr txBox="1"/>
          <p:nvPr/>
        </p:nvSpPr>
        <p:spPr>
          <a:xfrm>
            <a:off x="4933163" y="1233925"/>
            <a:ext cx="3654655" cy="1077218"/>
          </a:xfrm>
          <a:prstGeom prst="rect">
            <a:avLst/>
          </a:prstGeom>
          <a:noFill/>
        </p:spPr>
        <p:txBody>
          <a:bodyPr wrap="square" rtlCol="0">
            <a:spAutoFit/>
          </a:bodyPr>
          <a:lstStyle/>
          <a:p>
            <a:r>
              <a:rPr lang="en-US" sz="3200" dirty="0" smtClean="0"/>
              <a:t>Average of Averages = 7618 steps/day</a:t>
            </a:r>
            <a:endParaRPr lang="en-US" sz="3200" dirty="0"/>
          </a:p>
        </p:txBody>
      </p:sp>
    </p:spTree>
    <p:extLst>
      <p:ext uri="{BB962C8B-B14F-4D97-AF65-F5344CB8AC3E}">
        <p14:creationId xmlns:p14="http://schemas.microsoft.com/office/powerpoint/2010/main" val="30092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a:t>
            </a:r>
            <a:br>
              <a:rPr lang="en-US" dirty="0" smtClean="0"/>
            </a:br>
            <a:r>
              <a:rPr lang="en-US" sz="2800" dirty="0" smtClean="0"/>
              <a:t>Example: Health eHeart Fitbit data</a:t>
            </a:r>
            <a:endParaRPr lang="en-US" sz="2800" dirty="0"/>
          </a:p>
        </p:txBody>
      </p:sp>
      <p:sp>
        <p:nvSpPr>
          <p:cNvPr id="6" name="TextBox 5"/>
          <p:cNvSpPr txBox="1"/>
          <p:nvPr/>
        </p:nvSpPr>
        <p:spPr>
          <a:xfrm>
            <a:off x="4820042" y="2459410"/>
            <a:ext cx="2514012" cy="707886"/>
          </a:xfrm>
          <a:prstGeom prst="rect">
            <a:avLst/>
          </a:prstGeom>
          <a:noFill/>
        </p:spPr>
        <p:txBody>
          <a:bodyPr wrap="square" rtlCol="0">
            <a:spAutoFit/>
          </a:bodyPr>
          <a:lstStyle/>
          <a:p>
            <a:r>
              <a:rPr lang="en-US" sz="2000" dirty="0" smtClean="0"/>
              <a:t>Average of Averages = 7618 steps/day</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325"/>
            <a:ext cx="9144000" cy="664534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325"/>
            <a:ext cx="9144000" cy="6645349"/>
          </a:xfrm>
          <a:prstGeom prst="rect">
            <a:avLst/>
          </a:prstGeom>
        </p:spPr>
      </p:pic>
      <p:sp>
        <p:nvSpPr>
          <p:cNvPr id="7" name="TextBox 6"/>
          <p:cNvSpPr txBox="1"/>
          <p:nvPr/>
        </p:nvSpPr>
        <p:spPr>
          <a:xfrm>
            <a:off x="5279010" y="1027907"/>
            <a:ext cx="3550665" cy="1077218"/>
          </a:xfrm>
          <a:prstGeom prst="rect">
            <a:avLst/>
          </a:prstGeom>
          <a:noFill/>
        </p:spPr>
        <p:txBody>
          <a:bodyPr wrap="square" rtlCol="0">
            <a:spAutoFit/>
          </a:bodyPr>
          <a:lstStyle/>
          <a:p>
            <a:r>
              <a:rPr lang="en-US" sz="3200" dirty="0" smtClean="0"/>
              <a:t>Average of Totals = </a:t>
            </a:r>
            <a:r>
              <a:rPr lang="en-US" sz="3200" dirty="0" smtClean="0">
                <a:solidFill>
                  <a:srgbClr val="FF0000"/>
                </a:solidFill>
              </a:rPr>
              <a:t>8172 </a:t>
            </a:r>
            <a:r>
              <a:rPr lang="en-US" sz="3200" dirty="0" smtClean="0"/>
              <a:t>steps/day</a:t>
            </a:r>
            <a:endParaRPr lang="en-US" sz="3200" dirty="0"/>
          </a:p>
        </p:txBody>
      </p:sp>
    </p:spTree>
    <p:extLst>
      <p:ext uri="{BB962C8B-B14F-4D97-AF65-F5344CB8AC3E}">
        <p14:creationId xmlns:p14="http://schemas.microsoft.com/office/powerpoint/2010/main" val="3352555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a:t>
            </a:r>
            <a:br>
              <a:rPr lang="en-US" dirty="0" smtClean="0"/>
            </a:br>
            <a:r>
              <a:rPr lang="en-US" sz="2800" dirty="0" smtClean="0"/>
              <a:t>Example: Health eHeart Fitbit data</a:t>
            </a:r>
            <a:endParaRPr lang="en-US" sz="2800" dirty="0"/>
          </a:p>
        </p:txBody>
      </p:sp>
      <p:sp>
        <p:nvSpPr>
          <p:cNvPr id="6" name="TextBox 5"/>
          <p:cNvSpPr txBox="1"/>
          <p:nvPr/>
        </p:nvSpPr>
        <p:spPr>
          <a:xfrm>
            <a:off x="4820042" y="2459410"/>
            <a:ext cx="2514012" cy="707886"/>
          </a:xfrm>
          <a:prstGeom prst="rect">
            <a:avLst/>
          </a:prstGeom>
          <a:noFill/>
        </p:spPr>
        <p:txBody>
          <a:bodyPr wrap="square" rtlCol="0">
            <a:spAutoFit/>
          </a:bodyPr>
          <a:lstStyle/>
          <a:p>
            <a:r>
              <a:rPr lang="en-US" sz="2000" dirty="0" smtClean="0"/>
              <a:t>Average of Averages = 7618 steps/day</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325"/>
            <a:ext cx="9144000" cy="6645349"/>
          </a:xfrm>
          <a:prstGeom prst="rect">
            <a:avLst/>
          </a:prstGeom>
        </p:spPr>
      </p:pic>
      <p:sp>
        <p:nvSpPr>
          <p:cNvPr id="3" name="TextBox 2"/>
          <p:cNvSpPr txBox="1"/>
          <p:nvPr/>
        </p:nvSpPr>
        <p:spPr>
          <a:xfrm>
            <a:off x="914401" y="116559"/>
            <a:ext cx="7999534" cy="1077218"/>
          </a:xfrm>
          <a:prstGeom prst="rect">
            <a:avLst/>
          </a:prstGeom>
          <a:solidFill>
            <a:schemeClr val="bg1"/>
          </a:solidFill>
        </p:spPr>
        <p:txBody>
          <a:bodyPr wrap="square" rtlCol="0">
            <a:spAutoFit/>
          </a:bodyPr>
          <a:lstStyle/>
          <a:p>
            <a:pPr algn="ctr"/>
            <a:r>
              <a:rPr lang="en-US" sz="3200" dirty="0" smtClean="0"/>
              <a:t>Distribution of minutes in the day with non-zero step counts</a:t>
            </a:r>
            <a:endParaRPr lang="en-US" sz="3200" dirty="0"/>
          </a:p>
        </p:txBody>
      </p:sp>
    </p:spTree>
    <p:extLst>
      <p:ext uri="{BB962C8B-B14F-4D97-AF65-F5344CB8AC3E}">
        <p14:creationId xmlns:p14="http://schemas.microsoft.com/office/powerpoint/2010/main" val="1999790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a:t>
            </a:r>
            <a:br>
              <a:rPr lang="en-US" dirty="0" smtClean="0"/>
            </a:br>
            <a:r>
              <a:rPr lang="en-US" sz="2800" dirty="0" smtClean="0"/>
              <a:t>Example: Health eHeart Fitbit data</a:t>
            </a:r>
            <a:endParaRPr lang="en-US" sz="2800" dirty="0"/>
          </a:p>
        </p:txBody>
      </p:sp>
      <p:sp>
        <p:nvSpPr>
          <p:cNvPr id="6" name="TextBox 5"/>
          <p:cNvSpPr txBox="1"/>
          <p:nvPr/>
        </p:nvSpPr>
        <p:spPr>
          <a:xfrm>
            <a:off x="4820042" y="2459410"/>
            <a:ext cx="2514012" cy="707886"/>
          </a:xfrm>
          <a:prstGeom prst="rect">
            <a:avLst/>
          </a:prstGeom>
          <a:noFill/>
        </p:spPr>
        <p:txBody>
          <a:bodyPr wrap="square" rtlCol="0">
            <a:spAutoFit/>
          </a:bodyPr>
          <a:lstStyle/>
          <a:p>
            <a:r>
              <a:rPr lang="en-US" sz="2000" dirty="0" smtClean="0"/>
              <a:t>Average of Averages = 7618 steps/day</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325"/>
            <a:ext cx="9144000" cy="6645349"/>
          </a:xfrm>
          <a:prstGeom prst="rect">
            <a:avLst/>
          </a:prstGeom>
        </p:spPr>
      </p:pic>
      <p:sp>
        <p:nvSpPr>
          <p:cNvPr id="5" name="TextBox 4"/>
          <p:cNvSpPr txBox="1"/>
          <p:nvPr/>
        </p:nvSpPr>
        <p:spPr>
          <a:xfrm>
            <a:off x="914401" y="116559"/>
            <a:ext cx="7999534" cy="1077218"/>
          </a:xfrm>
          <a:prstGeom prst="rect">
            <a:avLst/>
          </a:prstGeom>
          <a:solidFill>
            <a:schemeClr val="bg1"/>
          </a:solidFill>
        </p:spPr>
        <p:txBody>
          <a:bodyPr wrap="square" rtlCol="0">
            <a:spAutoFit/>
          </a:bodyPr>
          <a:lstStyle/>
          <a:p>
            <a:pPr algn="ctr"/>
            <a:r>
              <a:rPr lang="en-US" sz="3200" dirty="0" smtClean="0"/>
              <a:t>Distribution of minutes in the day with non-zero step counts</a:t>
            </a:r>
            <a:endParaRPr lang="en-US" sz="3200" dirty="0"/>
          </a:p>
        </p:txBody>
      </p:sp>
    </p:spTree>
    <p:extLst>
      <p:ext uri="{BB962C8B-B14F-4D97-AF65-F5344CB8AC3E}">
        <p14:creationId xmlns:p14="http://schemas.microsoft.com/office/powerpoint/2010/main" val="3044592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a:t>
            </a:r>
            <a:br>
              <a:rPr lang="en-US" dirty="0" smtClean="0"/>
            </a:br>
            <a:r>
              <a:rPr lang="en-US" sz="2800" dirty="0" smtClean="0"/>
              <a:t>Example: Health eHeart Fitbit data</a:t>
            </a:r>
            <a:endParaRPr lang="en-US" sz="2800" dirty="0"/>
          </a:p>
        </p:txBody>
      </p:sp>
      <p:sp>
        <p:nvSpPr>
          <p:cNvPr id="6" name="TextBox 5"/>
          <p:cNvSpPr txBox="1"/>
          <p:nvPr/>
        </p:nvSpPr>
        <p:spPr>
          <a:xfrm>
            <a:off x="4820042" y="2459410"/>
            <a:ext cx="2514012" cy="707886"/>
          </a:xfrm>
          <a:prstGeom prst="rect">
            <a:avLst/>
          </a:prstGeom>
          <a:noFill/>
        </p:spPr>
        <p:txBody>
          <a:bodyPr wrap="square" rtlCol="0">
            <a:spAutoFit/>
          </a:bodyPr>
          <a:lstStyle/>
          <a:p>
            <a:r>
              <a:rPr lang="en-US" sz="2000" dirty="0" smtClean="0"/>
              <a:t>Average of Averages = 7618 steps/day</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325"/>
            <a:ext cx="9144000" cy="6645349"/>
          </a:xfrm>
          <a:prstGeom prst="rect">
            <a:avLst/>
          </a:prstGeom>
        </p:spPr>
      </p:pic>
      <p:sp>
        <p:nvSpPr>
          <p:cNvPr id="4" name="TextBox 3"/>
          <p:cNvSpPr txBox="1"/>
          <p:nvPr/>
        </p:nvSpPr>
        <p:spPr>
          <a:xfrm>
            <a:off x="3433894" y="3258050"/>
            <a:ext cx="4430598" cy="830997"/>
          </a:xfrm>
          <a:prstGeom prst="rect">
            <a:avLst/>
          </a:prstGeom>
          <a:noFill/>
        </p:spPr>
        <p:txBody>
          <a:bodyPr wrap="square" rtlCol="0">
            <a:spAutoFit/>
          </a:bodyPr>
          <a:lstStyle/>
          <a:p>
            <a:r>
              <a:rPr lang="en-US" sz="2400" dirty="0" smtClean="0"/>
              <a:t>People walk to meetings…</a:t>
            </a:r>
          </a:p>
          <a:p>
            <a:pPr marL="285750" indent="-285750">
              <a:buFontTx/>
              <a:buChar char="-"/>
            </a:pPr>
            <a:endParaRPr lang="en-US" sz="2400" dirty="0"/>
          </a:p>
        </p:txBody>
      </p:sp>
      <p:sp>
        <p:nvSpPr>
          <p:cNvPr id="7" name="TextBox 6"/>
          <p:cNvSpPr txBox="1"/>
          <p:nvPr/>
        </p:nvSpPr>
        <p:spPr>
          <a:xfrm>
            <a:off x="914401" y="116559"/>
            <a:ext cx="7999534" cy="1077218"/>
          </a:xfrm>
          <a:prstGeom prst="rect">
            <a:avLst/>
          </a:prstGeom>
          <a:solidFill>
            <a:schemeClr val="bg1"/>
          </a:solidFill>
        </p:spPr>
        <p:txBody>
          <a:bodyPr wrap="square" rtlCol="0">
            <a:spAutoFit/>
          </a:bodyPr>
          <a:lstStyle/>
          <a:p>
            <a:pPr algn="ctr"/>
            <a:r>
              <a:rPr lang="en-US" sz="3200" dirty="0" smtClean="0"/>
              <a:t>Distribution of minutes in the day with non-zero step counts</a:t>
            </a:r>
            <a:endParaRPr lang="en-US" sz="3200" dirty="0"/>
          </a:p>
        </p:txBody>
      </p:sp>
    </p:spTree>
    <p:extLst>
      <p:ext uri="{BB962C8B-B14F-4D97-AF65-F5344CB8AC3E}">
        <p14:creationId xmlns:p14="http://schemas.microsoft.com/office/powerpoint/2010/main" val="2513107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a:t>
            </a:r>
            <a:br>
              <a:rPr lang="en-US" dirty="0" smtClean="0"/>
            </a:br>
            <a:r>
              <a:rPr lang="en-US" sz="2800" dirty="0" smtClean="0"/>
              <a:t>Example: Health eHeart Fitbit data</a:t>
            </a:r>
            <a:endParaRPr lang="en-US" sz="2800" dirty="0"/>
          </a:p>
        </p:txBody>
      </p:sp>
      <p:sp>
        <p:nvSpPr>
          <p:cNvPr id="6" name="TextBox 5"/>
          <p:cNvSpPr txBox="1"/>
          <p:nvPr/>
        </p:nvSpPr>
        <p:spPr>
          <a:xfrm>
            <a:off x="4820042" y="2459410"/>
            <a:ext cx="2514012" cy="707886"/>
          </a:xfrm>
          <a:prstGeom prst="rect">
            <a:avLst/>
          </a:prstGeom>
          <a:noFill/>
        </p:spPr>
        <p:txBody>
          <a:bodyPr wrap="square" rtlCol="0">
            <a:spAutoFit/>
          </a:bodyPr>
          <a:lstStyle/>
          <a:p>
            <a:r>
              <a:rPr lang="en-US" sz="2000" dirty="0" smtClean="0"/>
              <a:t>Average of Averages = 7618 steps/day</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325"/>
            <a:ext cx="9144000" cy="6645349"/>
          </a:xfrm>
          <a:prstGeom prst="rect">
            <a:avLst/>
          </a:prstGeom>
        </p:spPr>
      </p:pic>
    </p:spTree>
    <p:extLst>
      <p:ext uri="{BB962C8B-B14F-4D97-AF65-F5344CB8AC3E}">
        <p14:creationId xmlns:p14="http://schemas.microsoft.com/office/powerpoint/2010/main" val="300441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3" cstate="print"/>
          <a:srcRect b="42762"/>
          <a:stretch>
            <a:fillRect/>
          </a:stretch>
        </p:blipFill>
        <p:spPr bwMode="auto">
          <a:xfrm>
            <a:off x="798513" y="1123950"/>
            <a:ext cx="7546975" cy="4895842"/>
          </a:xfrm>
          <a:prstGeom prst="rect">
            <a:avLst/>
          </a:prstGeom>
          <a:noFill/>
          <a:ln w="9525">
            <a:noFill/>
            <a:miter lim="800000"/>
            <a:headEnd/>
            <a:tailEnd/>
          </a:ln>
        </p:spPr>
      </p:pic>
      <p:sp>
        <p:nvSpPr>
          <p:cNvPr id="6147" name="Rectangle 5"/>
          <p:cNvSpPr>
            <a:spLocks noChangeArrowheads="1"/>
          </p:cNvSpPr>
          <p:nvPr/>
        </p:nvSpPr>
        <p:spPr bwMode="auto">
          <a:xfrm>
            <a:off x="533400" y="5181600"/>
            <a:ext cx="7772400" cy="1295400"/>
          </a:xfrm>
          <a:prstGeom prst="rect">
            <a:avLst/>
          </a:prstGeom>
          <a:solidFill>
            <a:schemeClr val="bg1"/>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2142521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a:t>
            </a:r>
            <a:br>
              <a:rPr lang="en-US" dirty="0" smtClean="0"/>
            </a:br>
            <a:r>
              <a:rPr lang="en-US" sz="2800" dirty="0" smtClean="0"/>
              <a:t>Example: Health eHeart Fitbit data</a:t>
            </a:r>
            <a:endParaRPr lang="en-US" sz="2800" dirty="0"/>
          </a:p>
        </p:txBody>
      </p:sp>
      <p:sp>
        <p:nvSpPr>
          <p:cNvPr id="6" name="TextBox 5"/>
          <p:cNvSpPr txBox="1"/>
          <p:nvPr/>
        </p:nvSpPr>
        <p:spPr>
          <a:xfrm>
            <a:off x="4820042" y="2459410"/>
            <a:ext cx="2514012" cy="707886"/>
          </a:xfrm>
          <a:prstGeom prst="rect">
            <a:avLst/>
          </a:prstGeom>
          <a:noFill/>
        </p:spPr>
        <p:txBody>
          <a:bodyPr wrap="square" rtlCol="0">
            <a:spAutoFit/>
          </a:bodyPr>
          <a:lstStyle/>
          <a:p>
            <a:r>
              <a:rPr lang="en-US" sz="2000" dirty="0" smtClean="0"/>
              <a:t>Average of Averages = 7618 steps/day</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325"/>
            <a:ext cx="9144000" cy="6645349"/>
          </a:xfrm>
          <a:prstGeom prst="rect">
            <a:avLst/>
          </a:prstGeom>
        </p:spPr>
      </p:pic>
      <p:sp>
        <p:nvSpPr>
          <p:cNvPr id="5" name="TextBox 4"/>
          <p:cNvSpPr txBox="1"/>
          <p:nvPr/>
        </p:nvSpPr>
        <p:spPr>
          <a:xfrm>
            <a:off x="3440784" y="4760536"/>
            <a:ext cx="2026762" cy="523220"/>
          </a:xfrm>
          <a:prstGeom prst="rect">
            <a:avLst/>
          </a:prstGeom>
          <a:noFill/>
        </p:spPr>
        <p:txBody>
          <a:bodyPr wrap="square" rtlCol="0">
            <a:spAutoFit/>
          </a:bodyPr>
          <a:lstStyle/>
          <a:p>
            <a:r>
              <a:rPr lang="en-US" sz="2800" dirty="0" smtClean="0"/>
              <a:t>↓ Running?</a:t>
            </a:r>
            <a:endParaRPr lang="en-US" sz="2800" dirty="0"/>
          </a:p>
        </p:txBody>
      </p:sp>
    </p:spTree>
    <p:extLst>
      <p:ext uri="{BB962C8B-B14F-4D97-AF65-F5344CB8AC3E}">
        <p14:creationId xmlns:p14="http://schemas.microsoft.com/office/powerpoint/2010/main" val="2144248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325"/>
            <a:ext cx="9144000" cy="6645349"/>
          </a:xfrm>
          <a:prstGeom prst="rect">
            <a:avLst/>
          </a:prstGeom>
        </p:spPr>
      </p:pic>
      <p:sp>
        <p:nvSpPr>
          <p:cNvPr id="4" name="TextBox 3"/>
          <p:cNvSpPr txBox="1"/>
          <p:nvPr/>
        </p:nvSpPr>
        <p:spPr>
          <a:xfrm>
            <a:off x="3162412" y="3903999"/>
            <a:ext cx="4631583" cy="646331"/>
          </a:xfrm>
          <a:prstGeom prst="rect">
            <a:avLst/>
          </a:prstGeom>
          <a:noFill/>
        </p:spPr>
        <p:txBody>
          <a:bodyPr wrap="square" rtlCol="0">
            <a:spAutoFit/>
          </a:bodyPr>
          <a:lstStyle/>
          <a:p>
            <a:r>
              <a:rPr lang="en-US" dirty="0" smtClean="0"/>
              <a:t>Slightly different pattern than walking minutes</a:t>
            </a:r>
            <a:endParaRPr lang="en-US" dirty="0"/>
          </a:p>
          <a:p>
            <a:pPr marL="285750" indent="-285750">
              <a:buFontTx/>
              <a:buChar char="-"/>
            </a:pPr>
            <a:endParaRPr lang="en-US" dirty="0"/>
          </a:p>
        </p:txBody>
      </p:sp>
    </p:spTree>
    <p:extLst>
      <p:ext uri="{BB962C8B-B14F-4D97-AF65-F5344CB8AC3E}">
        <p14:creationId xmlns:p14="http://schemas.microsoft.com/office/powerpoint/2010/main" val="483442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Big Data</a:t>
            </a:r>
            <a:br>
              <a:rPr lang="en-US" dirty="0"/>
            </a:br>
            <a:r>
              <a:rPr lang="en-US" sz="2800" dirty="0"/>
              <a:t>Example: Health </a:t>
            </a:r>
            <a:r>
              <a:rPr lang="en-US" sz="2800" dirty="0" err="1"/>
              <a:t>eHeart</a:t>
            </a:r>
            <a:r>
              <a:rPr lang="en-US" sz="2800" dirty="0"/>
              <a:t> Fitbit data</a:t>
            </a:r>
          </a:p>
        </p:txBody>
      </p:sp>
      <p:sp>
        <p:nvSpPr>
          <p:cNvPr id="3" name="Content Placeholder 2"/>
          <p:cNvSpPr>
            <a:spLocks noGrp="1"/>
          </p:cNvSpPr>
          <p:nvPr>
            <p:ph idx="1"/>
          </p:nvPr>
        </p:nvSpPr>
        <p:spPr/>
        <p:txBody>
          <a:bodyPr/>
          <a:lstStyle/>
          <a:p>
            <a:r>
              <a:rPr lang="en-US" dirty="0" smtClean="0"/>
              <a:t>We also have survey data</a:t>
            </a:r>
          </a:p>
          <a:p>
            <a:r>
              <a:rPr lang="en-US" dirty="0" smtClean="0"/>
              <a:t>IPAQ – International Physical Activity Questionnaire</a:t>
            </a:r>
          </a:p>
          <a:p>
            <a:pPr lvl="1"/>
            <a:r>
              <a:rPr lang="en-US" dirty="0" smtClean="0"/>
              <a:t>Minutes sitting, walking, moderate and vigorous activity per week</a:t>
            </a:r>
          </a:p>
          <a:p>
            <a:pPr lvl="1"/>
            <a:r>
              <a:rPr lang="en-US" dirty="0" smtClean="0"/>
              <a:t>METS/day</a:t>
            </a:r>
          </a:p>
          <a:p>
            <a:endParaRPr lang="en-US" dirty="0" smtClean="0"/>
          </a:p>
          <a:p>
            <a:r>
              <a:rPr lang="en-US" dirty="0" smtClean="0"/>
              <a:t>Does Fitbit data correlate?</a:t>
            </a:r>
          </a:p>
          <a:p>
            <a:r>
              <a:rPr lang="en-US" dirty="0" smtClean="0"/>
              <a:t>Which is “better”?</a:t>
            </a:r>
            <a:endParaRPr lang="en-US" dirty="0"/>
          </a:p>
        </p:txBody>
      </p:sp>
      <p:sp>
        <p:nvSpPr>
          <p:cNvPr id="4" name="TextBox 3"/>
          <p:cNvSpPr txBox="1"/>
          <p:nvPr/>
        </p:nvSpPr>
        <p:spPr>
          <a:xfrm>
            <a:off x="490234" y="6488668"/>
            <a:ext cx="3330784" cy="369332"/>
          </a:xfrm>
          <a:prstGeom prst="rect">
            <a:avLst/>
          </a:prstGeom>
          <a:noFill/>
        </p:spPr>
        <p:txBody>
          <a:bodyPr wrap="none" rtlCol="0">
            <a:spAutoFit/>
          </a:bodyPr>
          <a:lstStyle/>
          <a:p>
            <a:r>
              <a:rPr lang="en-US" dirty="0" smtClean="0"/>
              <a:t>Alex Beagle, UCSF Medical School</a:t>
            </a:r>
            <a:endParaRPr lang="en-US" dirty="0"/>
          </a:p>
        </p:txBody>
      </p:sp>
    </p:spTree>
    <p:extLst>
      <p:ext uri="{BB962C8B-B14F-4D97-AF65-F5344CB8AC3E}">
        <p14:creationId xmlns:p14="http://schemas.microsoft.com/office/powerpoint/2010/main" val="1347251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a:t>
            </a:r>
            <a:br>
              <a:rPr lang="en-US" dirty="0" smtClean="0"/>
            </a:br>
            <a:r>
              <a:rPr lang="en-US" sz="2800" dirty="0" smtClean="0"/>
              <a:t>Example: Health eHeart Fitbit data</a:t>
            </a:r>
            <a:endParaRPr lang="en-US" sz="2800" dirty="0"/>
          </a:p>
        </p:txBody>
      </p:sp>
      <p:sp>
        <p:nvSpPr>
          <p:cNvPr id="6" name="TextBox 5"/>
          <p:cNvSpPr txBox="1"/>
          <p:nvPr/>
        </p:nvSpPr>
        <p:spPr>
          <a:xfrm>
            <a:off x="4820042" y="2459410"/>
            <a:ext cx="2514012" cy="707886"/>
          </a:xfrm>
          <a:prstGeom prst="rect">
            <a:avLst/>
          </a:prstGeom>
          <a:noFill/>
        </p:spPr>
        <p:txBody>
          <a:bodyPr wrap="square" rtlCol="0">
            <a:spAutoFit/>
          </a:bodyPr>
          <a:lstStyle/>
          <a:p>
            <a:r>
              <a:rPr lang="en-US" sz="2000" dirty="0" smtClean="0"/>
              <a:t>Average of Averages = 7618 steps/day</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325"/>
            <a:ext cx="9144000" cy="6645349"/>
          </a:xfrm>
          <a:prstGeom prst="rect">
            <a:avLst/>
          </a:prstGeom>
        </p:spPr>
      </p:pic>
      <p:cxnSp>
        <p:nvCxnSpPr>
          <p:cNvPr id="9" name="Straight Connector 8"/>
          <p:cNvCxnSpPr/>
          <p:nvPr/>
        </p:nvCxnSpPr>
        <p:spPr>
          <a:xfrm flipH="1">
            <a:off x="3558541" y="1690689"/>
            <a:ext cx="45720" cy="48015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428930" y="1690689"/>
            <a:ext cx="45720" cy="48015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153223" y="1593202"/>
            <a:ext cx="45720" cy="4801551"/>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26141" y="1027907"/>
            <a:ext cx="2064796" cy="830997"/>
          </a:xfrm>
          <a:prstGeom prst="rect">
            <a:avLst/>
          </a:prstGeom>
          <a:noFill/>
        </p:spPr>
        <p:txBody>
          <a:bodyPr wrap="none" rtlCol="0">
            <a:spAutoFit/>
          </a:bodyPr>
          <a:lstStyle/>
          <a:p>
            <a:r>
              <a:rPr lang="en-US" sz="2400" dirty="0" smtClean="0"/>
              <a:t>“Slow walking”</a:t>
            </a:r>
          </a:p>
          <a:p>
            <a:r>
              <a:rPr lang="en-US" sz="2400" dirty="0" smtClean="0"/>
              <a:t>2-3.1 METS</a:t>
            </a:r>
            <a:endParaRPr lang="en-US" sz="2400" dirty="0"/>
          </a:p>
        </p:txBody>
      </p:sp>
      <p:sp>
        <p:nvSpPr>
          <p:cNvPr id="13" name="TextBox 12"/>
          <p:cNvSpPr txBox="1"/>
          <p:nvPr/>
        </p:nvSpPr>
        <p:spPr>
          <a:xfrm>
            <a:off x="2953316" y="1858904"/>
            <a:ext cx="2077235" cy="830997"/>
          </a:xfrm>
          <a:prstGeom prst="rect">
            <a:avLst/>
          </a:prstGeom>
          <a:noFill/>
        </p:spPr>
        <p:txBody>
          <a:bodyPr wrap="none" rtlCol="0">
            <a:spAutoFit/>
          </a:bodyPr>
          <a:lstStyle/>
          <a:p>
            <a:r>
              <a:rPr lang="en-US" sz="2400" dirty="0" smtClean="0"/>
              <a:t>“Brisk walking”</a:t>
            </a:r>
          </a:p>
          <a:p>
            <a:r>
              <a:rPr lang="en-US" sz="2400" dirty="0" smtClean="0"/>
              <a:t>2.9-5.5 METS</a:t>
            </a:r>
            <a:endParaRPr lang="en-US" sz="2400" dirty="0"/>
          </a:p>
        </p:txBody>
      </p:sp>
      <p:sp>
        <p:nvSpPr>
          <p:cNvPr id="14" name="TextBox 13"/>
          <p:cNvSpPr txBox="1"/>
          <p:nvPr/>
        </p:nvSpPr>
        <p:spPr>
          <a:xfrm>
            <a:off x="4428930" y="2929101"/>
            <a:ext cx="2377905" cy="1584949"/>
          </a:xfrm>
          <a:prstGeom prst="rect">
            <a:avLst/>
          </a:prstGeom>
          <a:noFill/>
        </p:spPr>
        <p:txBody>
          <a:bodyPr wrap="square" rtlCol="0">
            <a:spAutoFit/>
          </a:bodyPr>
          <a:lstStyle/>
          <a:p>
            <a:r>
              <a:rPr lang="en-US" sz="2400" dirty="0" smtClean="0"/>
              <a:t>“Vigorous walking/jogging/running”</a:t>
            </a:r>
          </a:p>
          <a:p>
            <a:r>
              <a:rPr lang="en-US" sz="2400" dirty="0" smtClean="0"/>
              <a:t>6.9-13 METS</a:t>
            </a:r>
            <a:endParaRPr lang="en-US" sz="2400" dirty="0"/>
          </a:p>
        </p:txBody>
      </p:sp>
      <p:sp>
        <p:nvSpPr>
          <p:cNvPr id="15" name="TextBox 14"/>
          <p:cNvSpPr txBox="1"/>
          <p:nvPr/>
        </p:nvSpPr>
        <p:spPr>
          <a:xfrm>
            <a:off x="490234" y="6488668"/>
            <a:ext cx="3330784" cy="369332"/>
          </a:xfrm>
          <a:prstGeom prst="rect">
            <a:avLst/>
          </a:prstGeom>
          <a:noFill/>
        </p:spPr>
        <p:txBody>
          <a:bodyPr wrap="none" rtlCol="0">
            <a:spAutoFit/>
          </a:bodyPr>
          <a:lstStyle/>
          <a:p>
            <a:r>
              <a:rPr lang="en-US" dirty="0" smtClean="0"/>
              <a:t>Alex Beagle, UCSF Medical School</a:t>
            </a:r>
            <a:endParaRPr lang="en-US" dirty="0"/>
          </a:p>
        </p:txBody>
      </p:sp>
    </p:spTree>
    <p:extLst>
      <p:ext uri="{BB962C8B-B14F-4D97-AF65-F5344CB8AC3E}">
        <p14:creationId xmlns:p14="http://schemas.microsoft.com/office/powerpoint/2010/main" val="750763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806" y="152400"/>
            <a:ext cx="8977194" cy="6522720"/>
          </a:xfrm>
        </p:spPr>
      </p:pic>
      <p:sp>
        <p:nvSpPr>
          <p:cNvPr id="12" name="TextBox 11"/>
          <p:cNvSpPr txBox="1"/>
          <p:nvPr/>
        </p:nvSpPr>
        <p:spPr>
          <a:xfrm>
            <a:off x="490234" y="6488668"/>
            <a:ext cx="3330784" cy="369332"/>
          </a:xfrm>
          <a:prstGeom prst="rect">
            <a:avLst/>
          </a:prstGeom>
          <a:noFill/>
        </p:spPr>
        <p:txBody>
          <a:bodyPr wrap="none" rtlCol="0">
            <a:spAutoFit/>
          </a:bodyPr>
          <a:lstStyle/>
          <a:p>
            <a:r>
              <a:rPr lang="en-US" dirty="0" smtClean="0"/>
              <a:t>Alex Beagle, UCSF Medical School</a:t>
            </a:r>
            <a:endParaRPr lang="en-US" dirty="0"/>
          </a:p>
        </p:txBody>
      </p:sp>
    </p:spTree>
    <p:extLst>
      <p:ext uri="{BB962C8B-B14F-4D97-AF65-F5344CB8AC3E}">
        <p14:creationId xmlns:p14="http://schemas.microsoft.com/office/powerpoint/2010/main" val="3956275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806" y="152400"/>
            <a:ext cx="8977194" cy="6522720"/>
          </a:xfrm>
        </p:spPr>
      </p:pic>
      <p:sp>
        <p:nvSpPr>
          <p:cNvPr id="5" name="Oval 4"/>
          <p:cNvSpPr/>
          <p:nvPr/>
        </p:nvSpPr>
        <p:spPr>
          <a:xfrm>
            <a:off x="0" y="0"/>
            <a:ext cx="4999554" cy="411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144446" y="2743200"/>
            <a:ext cx="4999554" cy="411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6806" y="3413760"/>
            <a:ext cx="3844963" cy="923330"/>
          </a:xfrm>
          <a:prstGeom prst="rect">
            <a:avLst/>
          </a:prstGeom>
          <a:solidFill>
            <a:schemeClr val="bg1"/>
          </a:solidFill>
        </p:spPr>
        <p:txBody>
          <a:bodyPr wrap="none" rtlCol="0">
            <a:spAutoFit/>
          </a:bodyPr>
          <a:lstStyle/>
          <a:p>
            <a:r>
              <a:rPr lang="en-US" sz="5400" dirty="0" smtClean="0">
                <a:solidFill>
                  <a:srgbClr val="FF0000"/>
                </a:solidFill>
              </a:rPr>
              <a:t>Fitbit version</a:t>
            </a:r>
            <a:endParaRPr lang="en-US" sz="5400" dirty="0">
              <a:solidFill>
                <a:srgbClr val="FF0000"/>
              </a:solidFill>
            </a:endParaRPr>
          </a:p>
        </p:txBody>
      </p:sp>
      <p:sp>
        <p:nvSpPr>
          <p:cNvPr id="9" name="TextBox 8"/>
          <p:cNvSpPr txBox="1"/>
          <p:nvPr/>
        </p:nvSpPr>
        <p:spPr>
          <a:xfrm>
            <a:off x="5421538" y="2281535"/>
            <a:ext cx="3722045" cy="923330"/>
          </a:xfrm>
          <a:prstGeom prst="rect">
            <a:avLst/>
          </a:prstGeom>
          <a:solidFill>
            <a:schemeClr val="bg1"/>
          </a:solidFill>
        </p:spPr>
        <p:txBody>
          <a:bodyPr wrap="none" rtlCol="0">
            <a:spAutoFit/>
          </a:bodyPr>
          <a:lstStyle/>
          <a:p>
            <a:r>
              <a:rPr lang="en-US" sz="5400" dirty="0" smtClean="0">
                <a:solidFill>
                  <a:srgbClr val="FF0000"/>
                </a:solidFill>
              </a:rPr>
              <a:t>IPAQ version</a:t>
            </a:r>
            <a:endParaRPr lang="en-US" sz="5400" dirty="0">
              <a:solidFill>
                <a:srgbClr val="FF0000"/>
              </a:solidFill>
            </a:endParaRPr>
          </a:p>
        </p:txBody>
      </p:sp>
      <p:sp>
        <p:nvSpPr>
          <p:cNvPr id="11" name="TextBox 10"/>
          <p:cNvSpPr txBox="1"/>
          <p:nvPr/>
        </p:nvSpPr>
        <p:spPr>
          <a:xfrm>
            <a:off x="490234" y="6488668"/>
            <a:ext cx="3330784" cy="369332"/>
          </a:xfrm>
          <a:prstGeom prst="rect">
            <a:avLst/>
          </a:prstGeom>
          <a:noFill/>
        </p:spPr>
        <p:txBody>
          <a:bodyPr wrap="none" rtlCol="0">
            <a:spAutoFit/>
          </a:bodyPr>
          <a:lstStyle/>
          <a:p>
            <a:r>
              <a:rPr lang="en-US" dirty="0" smtClean="0"/>
              <a:t>Alex Beagle, UCSF Medical School</a:t>
            </a:r>
            <a:endParaRPr lang="en-US" dirty="0"/>
          </a:p>
        </p:txBody>
      </p:sp>
    </p:spTree>
    <p:extLst>
      <p:ext uri="{BB962C8B-B14F-4D97-AF65-F5344CB8AC3E}">
        <p14:creationId xmlns:p14="http://schemas.microsoft.com/office/powerpoint/2010/main" val="2945035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806" y="152400"/>
            <a:ext cx="8977194" cy="6522720"/>
          </a:xfrm>
        </p:spPr>
      </p:pic>
      <p:sp>
        <p:nvSpPr>
          <p:cNvPr id="10" name="Oval 9"/>
          <p:cNvSpPr/>
          <p:nvPr/>
        </p:nvSpPr>
        <p:spPr>
          <a:xfrm rot="19443502">
            <a:off x="-571516" y="2944281"/>
            <a:ext cx="10650945" cy="93895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90234" y="6488668"/>
            <a:ext cx="3330784" cy="369332"/>
          </a:xfrm>
          <a:prstGeom prst="rect">
            <a:avLst/>
          </a:prstGeom>
          <a:noFill/>
        </p:spPr>
        <p:txBody>
          <a:bodyPr wrap="none" rtlCol="0">
            <a:spAutoFit/>
          </a:bodyPr>
          <a:lstStyle/>
          <a:p>
            <a:r>
              <a:rPr lang="en-US" dirty="0" smtClean="0"/>
              <a:t>Alex Beagle, UCSF Medical School</a:t>
            </a:r>
            <a:endParaRPr lang="en-US" dirty="0"/>
          </a:p>
        </p:txBody>
      </p:sp>
    </p:spTree>
    <p:extLst>
      <p:ext uri="{BB962C8B-B14F-4D97-AF65-F5344CB8AC3E}">
        <p14:creationId xmlns:p14="http://schemas.microsoft.com/office/powerpoint/2010/main" val="358221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predicts BMI more strongly?</a:t>
            </a:r>
            <a:endParaRPr lang="en-US" dirty="0"/>
          </a:p>
        </p:txBody>
      </p:sp>
      <p:sp>
        <p:nvSpPr>
          <p:cNvPr id="3" name="Content Placeholder 2"/>
          <p:cNvSpPr>
            <a:spLocks noGrp="1"/>
          </p:cNvSpPr>
          <p:nvPr>
            <p:ph idx="1"/>
          </p:nvPr>
        </p:nvSpPr>
        <p:spPr/>
        <p:txBody>
          <a:bodyPr/>
          <a:lstStyle/>
          <a:p>
            <a:r>
              <a:rPr lang="en-US" dirty="0" smtClean="0"/>
              <a:t>Head to head comparisons in adjusted models:</a:t>
            </a:r>
          </a:p>
          <a:p>
            <a:pPr marL="0" indent="0">
              <a:buNone/>
            </a:pPr>
            <a:r>
              <a:rPr lang="en-US" dirty="0" smtClean="0"/>
              <a:t>		</a:t>
            </a:r>
            <a:endParaRPr lang="en-US" dirty="0"/>
          </a:p>
          <a:p>
            <a:pPr marL="0" indent="0">
              <a:buNone/>
            </a:pPr>
            <a:r>
              <a:rPr lang="en-US" dirty="0" smtClean="0"/>
              <a:t>		</a:t>
            </a:r>
            <a:r>
              <a:rPr lang="en-US" u="sng" dirty="0" smtClean="0"/>
              <a:t>BMI units per 1 SD change in activity</a:t>
            </a:r>
          </a:p>
          <a:p>
            <a:pPr marL="0" indent="0">
              <a:buNone/>
            </a:pPr>
            <a:r>
              <a:rPr lang="en-US" dirty="0" smtClean="0"/>
              <a:t>		Overall			R</a:t>
            </a:r>
            <a:r>
              <a:rPr lang="en-US" baseline="30000" dirty="0" smtClean="0"/>
              <a:t>2 </a:t>
            </a:r>
            <a:r>
              <a:rPr lang="en-US" dirty="0" smtClean="0"/>
              <a:t>added</a:t>
            </a:r>
          </a:p>
          <a:p>
            <a:pPr marL="0" indent="0">
              <a:buNone/>
            </a:pPr>
            <a:r>
              <a:rPr lang="en-US" dirty="0" smtClean="0"/>
              <a:t>Fitbit		-1.19 (-1.82- -0.56)		.044</a:t>
            </a:r>
          </a:p>
          <a:p>
            <a:pPr marL="0" indent="0">
              <a:buNone/>
            </a:pPr>
            <a:r>
              <a:rPr lang="en-US" dirty="0" smtClean="0"/>
              <a:t>IPAQ		-0.29	(-0.18- -0.23)</a:t>
            </a:r>
            <a:r>
              <a:rPr lang="en-US" dirty="0"/>
              <a:t>	</a:t>
            </a:r>
            <a:r>
              <a:rPr lang="en-US" dirty="0" smtClean="0"/>
              <a:t>.003	</a:t>
            </a:r>
            <a:endParaRPr lang="en-US" dirty="0"/>
          </a:p>
        </p:txBody>
      </p:sp>
      <p:sp>
        <p:nvSpPr>
          <p:cNvPr id="5" name="TextBox 4"/>
          <p:cNvSpPr txBox="1"/>
          <p:nvPr/>
        </p:nvSpPr>
        <p:spPr>
          <a:xfrm>
            <a:off x="490234" y="6488668"/>
            <a:ext cx="3330784" cy="369332"/>
          </a:xfrm>
          <a:prstGeom prst="rect">
            <a:avLst/>
          </a:prstGeom>
          <a:noFill/>
        </p:spPr>
        <p:txBody>
          <a:bodyPr wrap="none" rtlCol="0">
            <a:spAutoFit/>
          </a:bodyPr>
          <a:lstStyle/>
          <a:p>
            <a:r>
              <a:rPr lang="en-US" dirty="0" smtClean="0"/>
              <a:t>Alex Beagle, UCSF Medical School</a:t>
            </a:r>
            <a:endParaRPr lang="en-US" dirty="0"/>
          </a:p>
        </p:txBody>
      </p:sp>
    </p:spTree>
    <p:extLst>
      <p:ext uri="{BB962C8B-B14F-4D97-AF65-F5344CB8AC3E}">
        <p14:creationId xmlns:p14="http://schemas.microsoft.com/office/powerpoint/2010/main" val="1121435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Big Data</a:t>
            </a:r>
            <a:br>
              <a:rPr lang="en-US" dirty="0"/>
            </a:br>
            <a:r>
              <a:rPr lang="en-US" sz="2800" dirty="0"/>
              <a:t>Analysis commands – </a:t>
            </a:r>
            <a:r>
              <a:rPr lang="en-US" sz="2800" dirty="0">
                <a:solidFill>
                  <a:srgbClr val="FF0000"/>
                </a:solidFill>
              </a:rPr>
              <a:t>how long did it take</a:t>
            </a:r>
            <a:r>
              <a:rPr lang="en-US" sz="2800" dirty="0"/>
              <a:t>?</a:t>
            </a:r>
            <a:endParaRPr lang="en-US" sz="2000" dirty="0"/>
          </a:p>
        </p:txBody>
      </p:sp>
      <p:sp>
        <p:nvSpPr>
          <p:cNvPr id="3" name="Content Placeholder 2"/>
          <p:cNvSpPr>
            <a:spLocks noGrp="1"/>
          </p:cNvSpPr>
          <p:nvPr>
            <p:ph idx="1"/>
          </p:nvPr>
        </p:nvSpPr>
        <p:spPr>
          <a:xfrm>
            <a:off x="1320799" y="1825625"/>
            <a:ext cx="7627257" cy="4351338"/>
          </a:xfrm>
        </p:spPr>
        <p:txBody>
          <a:bodyPr/>
          <a:lstStyle/>
          <a:p>
            <a:r>
              <a:rPr lang="en-US" dirty="0" smtClean="0"/>
              <a:t>Simple Stata Commands</a:t>
            </a:r>
          </a:p>
          <a:p>
            <a:pPr marL="0" indent="0">
              <a:buNone/>
            </a:pPr>
            <a:r>
              <a:rPr lang="en-US" sz="1600" dirty="0">
                <a:latin typeface="Courier New" panose="02070309020205020404" pitchFamily="49" charset="0"/>
                <a:cs typeface="Courier New" panose="02070309020205020404" pitchFamily="49" charset="0"/>
              </a:rPr>
              <a:t>import delimited "meas_FitBit_Intraday.txt", delimiter</a:t>
            </a:r>
            <a:r>
              <a:rPr lang="en-US" sz="1600" dirty="0" smtClean="0">
                <a:latin typeface="Courier New" panose="02070309020205020404" pitchFamily="49" charset="0"/>
                <a:cs typeface="Courier New" panose="02070309020205020404" pitchFamily="49" charset="0"/>
              </a:rPr>
              <a:t>("|")</a:t>
            </a:r>
          </a:p>
          <a:p>
            <a:pPr marL="0" indent="0">
              <a:buNone/>
            </a:pPr>
            <a:r>
              <a:rPr lang="en-US" sz="1600" dirty="0" smtClean="0">
                <a:latin typeface="Courier New" panose="02070309020205020404" pitchFamily="49" charset="0"/>
                <a:cs typeface="Courier New" panose="02070309020205020404" pitchFamily="49" charset="0"/>
              </a:rPr>
              <a:t>save </a:t>
            </a: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Fitbit_Intraday_imported.dta</a:t>
            </a:r>
            <a:r>
              <a:rPr lang="en-US" sz="1600" dirty="0">
                <a:latin typeface="Courier New" panose="02070309020205020404" pitchFamily="49" charset="0"/>
                <a:cs typeface="Courier New" panose="02070309020205020404" pitchFamily="49" charset="0"/>
              </a:rPr>
              <a:t>", </a:t>
            </a:r>
            <a:r>
              <a:rPr lang="en-US" sz="1600" dirty="0" smtClean="0">
                <a:latin typeface="Courier New" panose="02070309020205020404" pitchFamily="49" charset="0"/>
                <a:cs typeface="Courier New" panose="02070309020205020404" pitchFamily="49" charset="0"/>
              </a:rPr>
              <a:t>replace</a:t>
            </a:r>
          </a:p>
          <a:p>
            <a:pPr marL="0" indent="0">
              <a:buNone/>
            </a:pPr>
            <a:r>
              <a:rPr lang="en-US" sz="1600" dirty="0">
                <a:latin typeface="Courier New" panose="02070309020205020404" pitchFamily="49" charset="0"/>
                <a:cs typeface="Courier New" panose="02070309020205020404" pitchFamily="49" charset="0"/>
              </a:rPr>
              <a:t>use "</a:t>
            </a:r>
            <a:r>
              <a:rPr lang="en-US" sz="1600" dirty="0" err="1">
                <a:latin typeface="Courier New" panose="02070309020205020404" pitchFamily="49" charset="0"/>
                <a:cs typeface="Courier New" panose="02070309020205020404" pitchFamily="49" charset="0"/>
              </a:rPr>
              <a:t>Fitbit_Intraday.dta</a:t>
            </a:r>
            <a:r>
              <a:rPr lang="en-US" sz="1600" dirty="0">
                <a:latin typeface="Courier New" panose="02070309020205020404" pitchFamily="49" charset="0"/>
                <a:cs typeface="Courier New" panose="02070309020205020404" pitchFamily="49" charset="0"/>
              </a:rPr>
              <a:t>", clear</a:t>
            </a:r>
          </a:p>
          <a:p>
            <a:pPr marL="0" indent="0">
              <a:buNone/>
            </a:pPr>
            <a:r>
              <a:rPr lang="en-US" sz="1600" dirty="0" smtClean="0">
                <a:latin typeface="Courier New" panose="02070309020205020404" pitchFamily="49" charset="0"/>
                <a:cs typeface="Courier New" panose="02070309020205020404" pitchFamily="49" charset="0"/>
              </a:rPr>
              <a:t>gen </a:t>
            </a:r>
            <a:r>
              <a:rPr lang="en-US" sz="1600" dirty="0" err="1" smtClean="0">
                <a:latin typeface="Courier New" panose="02070309020205020404" pitchFamily="49" charset="0"/>
                <a:cs typeface="Courier New" panose="02070309020205020404" pitchFamily="49" charset="0"/>
              </a:rPr>
              <a:t>newdate</a:t>
            </a:r>
            <a:r>
              <a:rPr lang="en-US" sz="1600" dirty="0" smtClean="0">
                <a:latin typeface="Courier New" panose="02070309020205020404" pitchFamily="49" charset="0"/>
                <a:cs typeface="Courier New" panose="02070309020205020404" pitchFamily="49" charset="0"/>
              </a:rPr>
              <a:t> = date(date, "DMY")</a:t>
            </a:r>
          </a:p>
          <a:p>
            <a:pPr marL="0" indent="0">
              <a:buNone/>
            </a:pPr>
            <a:r>
              <a:rPr lang="en-US" sz="1600" dirty="0" smtClean="0">
                <a:latin typeface="Courier New" panose="02070309020205020404" pitchFamily="49" charset="0"/>
                <a:cs typeface="Courier New" panose="02070309020205020404" pitchFamily="49" charset="0"/>
              </a:rPr>
              <a:t>sort </a:t>
            </a:r>
            <a:r>
              <a:rPr lang="en-US" sz="1600" dirty="0" err="1">
                <a:latin typeface="Courier New" panose="02070309020205020404" pitchFamily="49" charset="0"/>
                <a:cs typeface="Courier New" panose="02070309020205020404" pitchFamily="49" charset="0"/>
              </a:rPr>
              <a:t>user_id</a:t>
            </a:r>
            <a:r>
              <a:rPr lang="en-US" sz="1600" dirty="0">
                <a:latin typeface="Courier New" panose="02070309020205020404" pitchFamily="49" charset="0"/>
                <a:cs typeface="Courier New" panose="02070309020205020404" pitchFamily="49" charset="0"/>
              </a:rPr>
              <a:t> </a:t>
            </a:r>
            <a:r>
              <a:rPr lang="en-US" sz="1600" dirty="0" err="1" smtClean="0">
                <a:latin typeface="Courier New" panose="02070309020205020404" pitchFamily="49" charset="0"/>
                <a:cs typeface="Courier New" panose="02070309020205020404" pitchFamily="49" charset="0"/>
              </a:rPr>
              <a:t>datetime</a:t>
            </a:r>
            <a:endParaRPr lang="en-US" sz="1600" dirty="0" smtClean="0">
              <a:latin typeface="Courier New" panose="02070309020205020404" pitchFamily="49" charset="0"/>
              <a:cs typeface="Courier New" panose="02070309020205020404" pitchFamily="49" charset="0"/>
            </a:endParaRPr>
          </a:p>
          <a:p>
            <a:pPr marL="0" indent="0">
              <a:buNone/>
            </a:pPr>
            <a:r>
              <a:rPr lang="en-US" sz="1600" dirty="0" err="1">
                <a:latin typeface="Courier New" panose="02070309020205020404" pitchFamily="49" charset="0"/>
                <a:cs typeface="Courier New" panose="02070309020205020404" pitchFamily="49" charset="0"/>
              </a:rPr>
              <a:t>egen</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totaldaysteps</a:t>
            </a:r>
            <a:r>
              <a:rPr lang="en-US" sz="1600" dirty="0">
                <a:latin typeface="Courier New" panose="02070309020205020404" pitchFamily="49" charset="0"/>
                <a:cs typeface="Courier New" panose="02070309020205020404" pitchFamily="49" charset="0"/>
              </a:rPr>
              <a:t> = sum(value), by(</a:t>
            </a:r>
            <a:r>
              <a:rPr lang="en-US" sz="1600" dirty="0" err="1">
                <a:latin typeface="Courier New" panose="02070309020205020404" pitchFamily="49" charset="0"/>
                <a:cs typeface="Courier New" panose="02070309020205020404" pitchFamily="49" charset="0"/>
              </a:rPr>
              <a:t>id_date</a:t>
            </a:r>
            <a:r>
              <a:rPr lang="en-US" sz="1600" dirty="0">
                <a:latin typeface="Courier New" panose="02070309020205020404" pitchFamily="49" charset="0"/>
                <a:cs typeface="Courier New" panose="02070309020205020404" pitchFamily="49" charset="0"/>
              </a:rPr>
              <a:t>)</a:t>
            </a:r>
          </a:p>
          <a:p>
            <a:pPr marL="0" indent="0">
              <a:buNone/>
            </a:pPr>
            <a:r>
              <a:rPr lang="en-US" sz="1600" dirty="0">
                <a:latin typeface="Courier New" panose="02070309020205020404" pitchFamily="49" charset="0"/>
                <a:cs typeface="Courier New" panose="02070309020205020404" pitchFamily="49" charset="0"/>
              </a:rPr>
              <a:t>duplicates drop</a:t>
            </a:r>
          </a:p>
          <a:p>
            <a:pPr marL="0" indent="0">
              <a:buNone/>
            </a:pPr>
            <a:r>
              <a:rPr lang="en-US" sz="1600" dirty="0">
                <a:latin typeface="Courier New" panose="02070309020205020404" pitchFamily="49" charset="0"/>
                <a:cs typeface="Courier New" panose="02070309020205020404" pitchFamily="49" charset="0"/>
              </a:rPr>
              <a:t>sum steps, detail</a:t>
            </a:r>
          </a:p>
          <a:p>
            <a:pPr marL="0" indent="0">
              <a:buNone/>
            </a:pPr>
            <a:r>
              <a:rPr lang="en-US" sz="1600" dirty="0" err="1" smtClean="0">
                <a:latin typeface="Courier New" panose="02070309020205020404" pitchFamily="49" charset="0"/>
                <a:cs typeface="Courier New" panose="02070309020205020404" pitchFamily="49" charset="0"/>
              </a:rPr>
              <a:t>hist</a:t>
            </a:r>
            <a:r>
              <a:rPr lang="en-US" sz="1600" dirty="0" smtClean="0">
                <a:latin typeface="Courier New" panose="02070309020205020404" pitchFamily="49" charset="0"/>
                <a:cs typeface="Courier New" panose="02070309020205020404" pitchFamily="49" charset="0"/>
              </a:rPr>
              <a:t> </a:t>
            </a:r>
            <a:r>
              <a:rPr lang="en-US" sz="1600" dirty="0">
                <a:latin typeface="Courier New" panose="02070309020205020404" pitchFamily="49" charset="0"/>
                <a:cs typeface="Courier New" panose="02070309020205020404" pitchFamily="49" charset="0"/>
              </a:rPr>
              <a:t>steps if steps&lt;300 </a:t>
            </a:r>
          </a:p>
          <a:p>
            <a:pPr marL="0" indent="0">
              <a:buNone/>
            </a:pPr>
            <a:endParaRPr lang="en-US" sz="1600" dirty="0" smtClean="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22224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Big Data</a:t>
            </a:r>
            <a:br>
              <a:rPr lang="en-US" dirty="0"/>
            </a:br>
            <a:r>
              <a:rPr lang="en-US" sz="2800" dirty="0"/>
              <a:t>Analysis commands – </a:t>
            </a:r>
            <a:r>
              <a:rPr lang="en-US" sz="2800" dirty="0">
                <a:solidFill>
                  <a:srgbClr val="FF0000"/>
                </a:solidFill>
              </a:rPr>
              <a:t>how long did it take</a:t>
            </a:r>
            <a:r>
              <a:rPr lang="en-US" sz="2800" dirty="0"/>
              <a:t>?</a:t>
            </a:r>
            <a:endParaRPr lang="en-US" sz="2000" dirty="0"/>
          </a:p>
        </p:txBody>
      </p:sp>
      <p:sp>
        <p:nvSpPr>
          <p:cNvPr id="3" name="Content Placeholder 2"/>
          <p:cNvSpPr>
            <a:spLocks noGrp="1"/>
          </p:cNvSpPr>
          <p:nvPr>
            <p:ph idx="1"/>
          </p:nvPr>
        </p:nvSpPr>
        <p:spPr>
          <a:xfrm>
            <a:off x="1320799" y="1825625"/>
            <a:ext cx="7627257" cy="4351338"/>
          </a:xfrm>
        </p:spPr>
        <p:txBody>
          <a:bodyPr/>
          <a:lstStyle/>
          <a:p>
            <a:r>
              <a:rPr lang="en-US" dirty="0" smtClean="0"/>
              <a:t>Simple Stata Commands</a:t>
            </a:r>
          </a:p>
          <a:p>
            <a:pPr marL="0" indent="0">
              <a:buNone/>
            </a:pPr>
            <a:r>
              <a:rPr lang="en-US" sz="1600" dirty="0">
                <a:latin typeface="Courier New" panose="02070309020205020404" pitchFamily="49" charset="0"/>
                <a:cs typeface="Courier New" panose="02070309020205020404" pitchFamily="49" charset="0"/>
              </a:rPr>
              <a:t>import delimited "meas_FitBit_Intraday.txt", delimiter</a:t>
            </a:r>
            <a:r>
              <a:rPr lang="en-US" sz="1600" dirty="0" smtClean="0">
                <a:latin typeface="Courier New" panose="02070309020205020404" pitchFamily="49" charset="0"/>
                <a:cs typeface="Courier New" panose="02070309020205020404" pitchFamily="49" charset="0"/>
              </a:rPr>
              <a:t>("|")</a:t>
            </a:r>
          </a:p>
          <a:p>
            <a:pPr marL="0" indent="0">
              <a:buNone/>
            </a:pPr>
            <a:r>
              <a:rPr lang="en-US" sz="1600" dirty="0" smtClean="0">
                <a:latin typeface="Courier New" panose="02070309020205020404" pitchFamily="49" charset="0"/>
                <a:cs typeface="Courier New" panose="02070309020205020404" pitchFamily="49" charset="0"/>
              </a:rPr>
              <a:t>save </a:t>
            </a: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Fitbit_Intraday_imported.dta</a:t>
            </a:r>
            <a:r>
              <a:rPr lang="en-US" sz="1600" dirty="0">
                <a:latin typeface="Courier New" panose="02070309020205020404" pitchFamily="49" charset="0"/>
                <a:cs typeface="Courier New" panose="02070309020205020404" pitchFamily="49" charset="0"/>
              </a:rPr>
              <a:t>", </a:t>
            </a:r>
            <a:r>
              <a:rPr lang="en-US" sz="1600" dirty="0" smtClean="0">
                <a:latin typeface="Courier New" panose="02070309020205020404" pitchFamily="49" charset="0"/>
                <a:cs typeface="Courier New" panose="02070309020205020404" pitchFamily="49" charset="0"/>
              </a:rPr>
              <a:t>replace</a:t>
            </a:r>
          </a:p>
          <a:p>
            <a:pPr marL="0" indent="0">
              <a:buNone/>
            </a:pPr>
            <a:r>
              <a:rPr lang="en-US" sz="1600" dirty="0">
                <a:latin typeface="Courier New" panose="02070309020205020404" pitchFamily="49" charset="0"/>
                <a:cs typeface="Courier New" panose="02070309020205020404" pitchFamily="49" charset="0"/>
              </a:rPr>
              <a:t>use "</a:t>
            </a:r>
            <a:r>
              <a:rPr lang="en-US" sz="1600" dirty="0" err="1">
                <a:latin typeface="Courier New" panose="02070309020205020404" pitchFamily="49" charset="0"/>
                <a:cs typeface="Courier New" panose="02070309020205020404" pitchFamily="49" charset="0"/>
              </a:rPr>
              <a:t>Fitbit_Intraday.dta</a:t>
            </a:r>
            <a:r>
              <a:rPr lang="en-US" sz="1600" dirty="0">
                <a:latin typeface="Courier New" panose="02070309020205020404" pitchFamily="49" charset="0"/>
                <a:cs typeface="Courier New" panose="02070309020205020404" pitchFamily="49" charset="0"/>
              </a:rPr>
              <a:t>", clear</a:t>
            </a:r>
          </a:p>
          <a:p>
            <a:pPr marL="0" indent="0">
              <a:buNone/>
            </a:pPr>
            <a:r>
              <a:rPr lang="en-US" sz="1600" dirty="0" smtClean="0">
                <a:latin typeface="Courier New" panose="02070309020205020404" pitchFamily="49" charset="0"/>
                <a:cs typeface="Courier New" panose="02070309020205020404" pitchFamily="49" charset="0"/>
              </a:rPr>
              <a:t>gen </a:t>
            </a:r>
            <a:r>
              <a:rPr lang="en-US" sz="1600" dirty="0" err="1" smtClean="0">
                <a:latin typeface="Courier New" panose="02070309020205020404" pitchFamily="49" charset="0"/>
                <a:cs typeface="Courier New" panose="02070309020205020404" pitchFamily="49" charset="0"/>
              </a:rPr>
              <a:t>newdate</a:t>
            </a:r>
            <a:r>
              <a:rPr lang="en-US" sz="1600" dirty="0" smtClean="0">
                <a:latin typeface="Courier New" panose="02070309020205020404" pitchFamily="49" charset="0"/>
                <a:cs typeface="Courier New" panose="02070309020205020404" pitchFamily="49" charset="0"/>
              </a:rPr>
              <a:t> = date(date, "DMY")</a:t>
            </a:r>
          </a:p>
          <a:p>
            <a:pPr marL="0" indent="0">
              <a:buNone/>
            </a:pPr>
            <a:r>
              <a:rPr lang="en-US" sz="1600" dirty="0" smtClean="0">
                <a:latin typeface="Courier New" panose="02070309020205020404" pitchFamily="49" charset="0"/>
                <a:cs typeface="Courier New" panose="02070309020205020404" pitchFamily="49" charset="0"/>
              </a:rPr>
              <a:t>sort </a:t>
            </a:r>
            <a:r>
              <a:rPr lang="en-US" sz="1600" dirty="0" err="1">
                <a:latin typeface="Courier New" panose="02070309020205020404" pitchFamily="49" charset="0"/>
                <a:cs typeface="Courier New" panose="02070309020205020404" pitchFamily="49" charset="0"/>
              </a:rPr>
              <a:t>user_id</a:t>
            </a:r>
            <a:r>
              <a:rPr lang="en-US" sz="1600" dirty="0">
                <a:latin typeface="Courier New" panose="02070309020205020404" pitchFamily="49" charset="0"/>
                <a:cs typeface="Courier New" panose="02070309020205020404" pitchFamily="49" charset="0"/>
              </a:rPr>
              <a:t> </a:t>
            </a:r>
            <a:r>
              <a:rPr lang="en-US" sz="1600" dirty="0" err="1" smtClean="0">
                <a:latin typeface="Courier New" panose="02070309020205020404" pitchFamily="49" charset="0"/>
                <a:cs typeface="Courier New" panose="02070309020205020404" pitchFamily="49" charset="0"/>
              </a:rPr>
              <a:t>datetime</a:t>
            </a:r>
            <a:endParaRPr lang="en-US" sz="1600" dirty="0" smtClean="0">
              <a:latin typeface="Courier New" panose="02070309020205020404" pitchFamily="49" charset="0"/>
              <a:cs typeface="Courier New" panose="02070309020205020404" pitchFamily="49" charset="0"/>
            </a:endParaRPr>
          </a:p>
          <a:p>
            <a:pPr marL="0" indent="0">
              <a:buNone/>
            </a:pPr>
            <a:r>
              <a:rPr lang="en-US" sz="1600" dirty="0" err="1">
                <a:latin typeface="Courier New" panose="02070309020205020404" pitchFamily="49" charset="0"/>
                <a:cs typeface="Courier New" panose="02070309020205020404" pitchFamily="49" charset="0"/>
              </a:rPr>
              <a:t>egen</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totaldaysteps</a:t>
            </a:r>
            <a:r>
              <a:rPr lang="en-US" sz="1600" dirty="0">
                <a:latin typeface="Courier New" panose="02070309020205020404" pitchFamily="49" charset="0"/>
                <a:cs typeface="Courier New" panose="02070309020205020404" pitchFamily="49" charset="0"/>
              </a:rPr>
              <a:t> = sum(value), by(</a:t>
            </a:r>
            <a:r>
              <a:rPr lang="en-US" sz="1600" dirty="0" err="1">
                <a:latin typeface="Courier New" panose="02070309020205020404" pitchFamily="49" charset="0"/>
                <a:cs typeface="Courier New" panose="02070309020205020404" pitchFamily="49" charset="0"/>
              </a:rPr>
              <a:t>id_date</a:t>
            </a:r>
            <a:r>
              <a:rPr lang="en-US" sz="1600" dirty="0">
                <a:latin typeface="Courier New" panose="02070309020205020404" pitchFamily="49" charset="0"/>
                <a:cs typeface="Courier New" panose="02070309020205020404" pitchFamily="49" charset="0"/>
              </a:rPr>
              <a:t>)</a:t>
            </a:r>
          </a:p>
          <a:p>
            <a:pPr marL="0" indent="0">
              <a:buNone/>
            </a:pPr>
            <a:r>
              <a:rPr lang="en-US" sz="1600" dirty="0">
                <a:latin typeface="Courier New" panose="02070309020205020404" pitchFamily="49" charset="0"/>
                <a:cs typeface="Courier New" panose="02070309020205020404" pitchFamily="49" charset="0"/>
              </a:rPr>
              <a:t>duplicates drop</a:t>
            </a:r>
          </a:p>
          <a:p>
            <a:pPr marL="0" indent="0">
              <a:buNone/>
            </a:pPr>
            <a:r>
              <a:rPr lang="en-US" sz="1600" dirty="0">
                <a:latin typeface="Courier New" panose="02070309020205020404" pitchFamily="49" charset="0"/>
                <a:cs typeface="Courier New" panose="02070309020205020404" pitchFamily="49" charset="0"/>
              </a:rPr>
              <a:t>sum steps, detail</a:t>
            </a:r>
          </a:p>
          <a:p>
            <a:pPr marL="0" indent="0">
              <a:buNone/>
            </a:pPr>
            <a:r>
              <a:rPr lang="en-US" sz="1600" dirty="0" err="1" smtClean="0">
                <a:latin typeface="Courier New" panose="02070309020205020404" pitchFamily="49" charset="0"/>
                <a:cs typeface="Courier New" panose="02070309020205020404" pitchFamily="49" charset="0"/>
              </a:rPr>
              <a:t>hist</a:t>
            </a:r>
            <a:r>
              <a:rPr lang="en-US" sz="1600" dirty="0" smtClean="0">
                <a:latin typeface="Courier New" panose="02070309020205020404" pitchFamily="49" charset="0"/>
                <a:cs typeface="Courier New" panose="02070309020205020404" pitchFamily="49" charset="0"/>
              </a:rPr>
              <a:t> </a:t>
            </a:r>
            <a:r>
              <a:rPr lang="en-US" sz="1600" dirty="0">
                <a:latin typeface="Courier New" panose="02070309020205020404" pitchFamily="49" charset="0"/>
                <a:cs typeface="Courier New" panose="02070309020205020404" pitchFamily="49" charset="0"/>
              </a:rPr>
              <a:t>steps if steps&lt;300 </a:t>
            </a:r>
          </a:p>
          <a:p>
            <a:pPr marL="0" indent="0">
              <a:buNone/>
            </a:pPr>
            <a:endParaRPr lang="en-US" sz="1600" dirty="0" smtClean="0">
              <a:latin typeface="Courier New" panose="02070309020205020404" pitchFamily="49" charset="0"/>
              <a:cs typeface="Courier New" panose="02070309020205020404" pitchFamily="49" charset="0"/>
            </a:endParaRPr>
          </a:p>
        </p:txBody>
      </p:sp>
      <p:sp>
        <p:nvSpPr>
          <p:cNvPr id="4" name="Content Placeholder 2"/>
          <p:cNvSpPr txBox="1">
            <a:spLocks/>
          </p:cNvSpPr>
          <p:nvPr/>
        </p:nvSpPr>
        <p:spPr>
          <a:xfrm>
            <a:off x="224975" y="1832885"/>
            <a:ext cx="126274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rgbClr val="FF0000"/>
                </a:solidFill>
              </a:rPr>
              <a:t>TIME</a:t>
            </a:r>
          </a:p>
          <a:p>
            <a:pPr marL="0" indent="0">
              <a:buFont typeface="Arial" panose="020B0604020202020204" pitchFamily="34" charset="0"/>
              <a:buNone/>
            </a:pPr>
            <a:r>
              <a:rPr lang="en-US" sz="1600" dirty="0" smtClean="0">
                <a:solidFill>
                  <a:srgbClr val="FF0000"/>
                </a:solidFill>
                <a:latin typeface="Courier New" panose="02070309020205020404" pitchFamily="49" charset="0"/>
                <a:cs typeface="Courier New" panose="02070309020205020404" pitchFamily="49" charset="0"/>
              </a:rPr>
              <a:t>1h 33m</a:t>
            </a:r>
          </a:p>
          <a:p>
            <a:pPr marL="0" indent="0">
              <a:buFont typeface="Arial" panose="020B0604020202020204" pitchFamily="34" charset="0"/>
              <a:buNone/>
            </a:pPr>
            <a:endParaRPr lang="en-US" sz="1600" dirty="0" smtClean="0">
              <a:solidFill>
                <a:srgbClr val="FF0000"/>
              </a:solidFill>
              <a:latin typeface="Courier New" panose="02070309020205020404" pitchFamily="49" charset="0"/>
              <a:cs typeface="Courier New" panose="02070309020205020404" pitchFamily="49" charset="0"/>
            </a:endParaRPr>
          </a:p>
          <a:p>
            <a:pPr marL="0" indent="0">
              <a:buFont typeface="Arial" panose="020B0604020202020204" pitchFamily="34" charset="0"/>
              <a:buNone/>
            </a:pPr>
            <a:endParaRPr lang="en-US" sz="1600" dirty="0" smtClean="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968074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mtClean="0"/>
              <a:t>US Technology use</a:t>
            </a:r>
          </a:p>
        </p:txBody>
      </p:sp>
      <p:pic>
        <p:nvPicPr>
          <p:cNvPr id="7171" name="Picture 35"/>
          <p:cNvPicPr>
            <a:picLocks noChangeAspect="1"/>
          </p:cNvPicPr>
          <p:nvPr/>
        </p:nvPicPr>
        <p:blipFill>
          <a:blip r:embed="rId2" cstate="print"/>
          <a:srcRect t="7320"/>
          <a:stretch>
            <a:fillRect/>
          </a:stretch>
        </p:blipFill>
        <p:spPr bwMode="auto">
          <a:xfrm>
            <a:off x="1087438" y="1363663"/>
            <a:ext cx="6731000" cy="5313362"/>
          </a:xfrm>
          <a:prstGeom prst="rect">
            <a:avLst/>
          </a:prstGeom>
          <a:noFill/>
          <a:ln w="9525">
            <a:noFill/>
            <a:miter lim="800000"/>
            <a:headEnd/>
            <a:tailEnd/>
          </a:ln>
        </p:spPr>
      </p:pic>
    </p:spTree>
    <p:extLst>
      <p:ext uri="{BB962C8B-B14F-4D97-AF65-F5344CB8AC3E}">
        <p14:creationId xmlns:p14="http://schemas.microsoft.com/office/powerpoint/2010/main" val="24785567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Big Data</a:t>
            </a:r>
            <a:br>
              <a:rPr lang="en-US" dirty="0"/>
            </a:br>
            <a:r>
              <a:rPr lang="en-US" sz="2800" dirty="0"/>
              <a:t>Analysis commands – </a:t>
            </a:r>
            <a:r>
              <a:rPr lang="en-US" sz="2800" dirty="0">
                <a:solidFill>
                  <a:srgbClr val="FF0000"/>
                </a:solidFill>
              </a:rPr>
              <a:t>how long did it take</a:t>
            </a:r>
            <a:r>
              <a:rPr lang="en-US" sz="2800" dirty="0"/>
              <a:t>?</a:t>
            </a:r>
            <a:endParaRPr lang="en-US" sz="2000" dirty="0"/>
          </a:p>
        </p:txBody>
      </p:sp>
      <p:sp>
        <p:nvSpPr>
          <p:cNvPr id="3" name="Content Placeholder 2"/>
          <p:cNvSpPr>
            <a:spLocks noGrp="1"/>
          </p:cNvSpPr>
          <p:nvPr>
            <p:ph idx="1"/>
          </p:nvPr>
        </p:nvSpPr>
        <p:spPr>
          <a:xfrm>
            <a:off x="1320799" y="1825625"/>
            <a:ext cx="7627257" cy="4351338"/>
          </a:xfrm>
        </p:spPr>
        <p:txBody>
          <a:bodyPr/>
          <a:lstStyle/>
          <a:p>
            <a:r>
              <a:rPr lang="en-US" dirty="0" smtClean="0"/>
              <a:t>Simple Stata Commands</a:t>
            </a:r>
          </a:p>
          <a:p>
            <a:pPr marL="0" indent="0">
              <a:buNone/>
            </a:pPr>
            <a:r>
              <a:rPr lang="en-US" sz="1600" dirty="0">
                <a:latin typeface="Courier New" panose="02070309020205020404" pitchFamily="49" charset="0"/>
                <a:cs typeface="Courier New" panose="02070309020205020404" pitchFamily="49" charset="0"/>
              </a:rPr>
              <a:t>import delimited "meas_FitBit_Intraday.txt", delimiter</a:t>
            </a:r>
            <a:r>
              <a:rPr lang="en-US" sz="1600" dirty="0" smtClean="0">
                <a:latin typeface="Courier New" panose="02070309020205020404" pitchFamily="49" charset="0"/>
                <a:cs typeface="Courier New" panose="02070309020205020404" pitchFamily="49" charset="0"/>
              </a:rPr>
              <a:t>("|")</a:t>
            </a:r>
          </a:p>
          <a:p>
            <a:pPr marL="0" indent="0">
              <a:buNone/>
            </a:pPr>
            <a:r>
              <a:rPr lang="en-US" sz="1600" dirty="0" smtClean="0">
                <a:latin typeface="Courier New" panose="02070309020205020404" pitchFamily="49" charset="0"/>
                <a:cs typeface="Courier New" panose="02070309020205020404" pitchFamily="49" charset="0"/>
              </a:rPr>
              <a:t>save </a:t>
            </a: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Fitbit_Intraday_imported.dta</a:t>
            </a:r>
            <a:r>
              <a:rPr lang="en-US" sz="1600" dirty="0">
                <a:latin typeface="Courier New" panose="02070309020205020404" pitchFamily="49" charset="0"/>
                <a:cs typeface="Courier New" panose="02070309020205020404" pitchFamily="49" charset="0"/>
              </a:rPr>
              <a:t>", </a:t>
            </a:r>
            <a:r>
              <a:rPr lang="en-US" sz="1600" dirty="0" smtClean="0">
                <a:latin typeface="Courier New" panose="02070309020205020404" pitchFamily="49" charset="0"/>
                <a:cs typeface="Courier New" panose="02070309020205020404" pitchFamily="49" charset="0"/>
              </a:rPr>
              <a:t>replace</a:t>
            </a:r>
          </a:p>
          <a:p>
            <a:pPr marL="0" indent="0">
              <a:buNone/>
            </a:pPr>
            <a:r>
              <a:rPr lang="en-US" sz="1600" dirty="0">
                <a:latin typeface="Courier New" panose="02070309020205020404" pitchFamily="49" charset="0"/>
                <a:cs typeface="Courier New" panose="02070309020205020404" pitchFamily="49" charset="0"/>
              </a:rPr>
              <a:t>use "</a:t>
            </a:r>
            <a:r>
              <a:rPr lang="en-US" sz="1600" dirty="0" err="1">
                <a:latin typeface="Courier New" panose="02070309020205020404" pitchFamily="49" charset="0"/>
                <a:cs typeface="Courier New" panose="02070309020205020404" pitchFamily="49" charset="0"/>
              </a:rPr>
              <a:t>Fitbit_Intraday.dta</a:t>
            </a:r>
            <a:r>
              <a:rPr lang="en-US" sz="1600" dirty="0">
                <a:latin typeface="Courier New" panose="02070309020205020404" pitchFamily="49" charset="0"/>
                <a:cs typeface="Courier New" panose="02070309020205020404" pitchFamily="49" charset="0"/>
              </a:rPr>
              <a:t>", clear</a:t>
            </a:r>
          </a:p>
          <a:p>
            <a:pPr marL="0" indent="0">
              <a:buNone/>
            </a:pPr>
            <a:r>
              <a:rPr lang="en-US" sz="1600" dirty="0" smtClean="0">
                <a:latin typeface="Courier New" panose="02070309020205020404" pitchFamily="49" charset="0"/>
                <a:cs typeface="Courier New" panose="02070309020205020404" pitchFamily="49" charset="0"/>
              </a:rPr>
              <a:t>gen </a:t>
            </a:r>
            <a:r>
              <a:rPr lang="en-US" sz="1600" dirty="0" err="1" smtClean="0">
                <a:latin typeface="Courier New" panose="02070309020205020404" pitchFamily="49" charset="0"/>
                <a:cs typeface="Courier New" panose="02070309020205020404" pitchFamily="49" charset="0"/>
              </a:rPr>
              <a:t>newdate</a:t>
            </a:r>
            <a:r>
              <a:rPr lang="en-US" sz="1600" dirty="0" smtClean="0">
                <a:latin typeface="Courier New" panose="02070309020205020404" pitchFamily="49" charset="0"/>
                <a:cs typeface="Courier New" panose="02070309020205020404" pitchFamily="49" charset="0"/>
              </a:rPr>
              <a:t> = date(date, "DMY")</a:t>
            </a:r>
          </a:p>
          <a:p>
            <a:pPr marL="0" indent="0">
              <a:buNone/>
            </a:pPr>
            <a:r>
              <a:rPr lang="en-US" sz="1600" dirty="0" smtClean="0">
                <a:latin typeface="Courier New" panose="02070309020205020404" pitchFamily="49" charset="0"/>
                <a:cs typeface="Courier New" panose="02070309020205020404" pitchFamily="49" charset="0"/>
              </a:rPr>
              <a:t>sort </a:t>
            </a:r>
            <a:r>
              <a:rPr lang="en-US" sz="1600" dirty="0" err="1">
                <a:latin typeface="Courier New" panose="02070309020205020404" pitchFamily="49" charset="0"/>
                <a:cs typeface="Courier New" panose="02070309020205020404" pitchFamily="49" charset="0"/>
              </a:rPr>
              <a:t>user_id</a:t>
            </a:r>
            <a:r>
              <a:rPr lang="en-US" sz="1600" dirty="0">
                <a:latin typeface="Courier New" panose="02070309020205020404" pitchFamily="49" charset="0"/>
                <a:cs typeface="Courier New" panose="02070309020205020404" pitchFamily="49" charset="0"/>
              </a:rPr>
              <a:t> </a:t>
            </a:r>
            <a:r>
              <a:rPr lang="en-US" sz="1600" dirty="0" err="1" smtClean="0">
                <a:latin typeface="Courier New" panose="02070309020205020404" pitchFamily="49" charset="0"/>
                <a:cs typeface="Courier New" panose="02070309020205020404" pitchFamily="49" charset="0"/>
              </a:rPr>
              <a:t>datetime</a:t>
            </a:r>
            <a:endParaRPr lang="en-US" sz="1600" dirty="0" smtClean="0">
              <a:latin typeface="Courier New" panose="02070309020205020404" pitchFamily="49" charset="0"/>
              <a:cs typeface="Courier New" panose="02070309020205020404" pitchFamily="49" charset="0"/>
            </a:endParaRPr>
          </a:p>
          <a:p>
            <a:pPr marL="0" indent="0">
              <a:buNone/>
            </a:pPr>
            <a:r>
              <a:rPr lang="en-US" sz="1600" dirty="0" err="1">
                <a:latin typeface="Courier New" panose="02070309020205020404" pitchFamily="49" charset="0"/>
                <a:cs typeface="Courier New" panose="02070309020205020404" pitchFamily="49" charset="0"/>
              </a:rPr>
              <a:t>egen</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totaldaysteps</a:t>
            </a:r>
            <a:r>
              <a:rPr lang="en-US" sz="1600" dirty="0">
                <a:latin typeface="Courier New" panose="02070309020205020404" pitchFamily="49" charset="0"/>
                <a:cs typeface="Courier New" panose="02070309020205020404" pitchFamily="49" charset="0"/>
              </a:rPr>
              <a:t> = sum(value), by(</a:t>
            </a:r>
            <a:r>
              <a:rPr lang="en-US" sz="1600" dirty="0" err="1">
                <a:latin typeface="Courier New" panose="02070309020205020404" pitchFamily="49" charset="0"/>
                <a:cs typeface="Courier New" panose="02070309020205020404" pitchFamily="49" charset="0"/>
              </a:rPr>
              <a:t>id_date</a:t>
            </a:r>
            <a:r>
              <a:rPr lang="en-US" sz="1600" dirty="0">
                <a:latin typeface="Courier New" panose="02070309020205020404" pitchFamily="49" charset="0"/>
                <a:cs typeface="Courier New" panose="02070309020205020404" pitchFamily="49" charset="0"/>
              </a:rPr>
              <a:t>)</a:t>
            </a:r>
          </a:p>
          <a:p>
            <a:pPr marL="0" indent="0">
              <a:buNone/>
            </a:pPr>
            <a:r>
              <a:rPr lang="en-US" sz="1600" dirty="0">
                <a:latin typeface="Courier New" panose="02070309020205020404" pitchFamily="49" charset="0"/>
                <a:cs typeface="Courier New" panose="02070309020205020404" pitchFamily="49" charset="0"/>
              </a:rPr>
              <a:t>duplicates drop</a:t>
            </a:r>
          </a:p>
          <a:p>
            <a:pPr marL="0" indent="0">
              <a:buNone/>
            </a:pPr>
            <a:r>
              <a:rPr lang="en-US" sz="1600" dirty="0">
                <a:latin typeface="Courier New" panose="02070309020205020404" pitchFamily="49" charset="0"/>
                <a:cs typeface="Courier New" panose="02070309020205020404" pitchFamily="49" charset="0"/>
              </a:rPr>
              <a:t>sum steps, detail</a:t>
            </a:r>
          </a:p>
          <a:p>
            <a:pPr marL="0" indent="0">
              <a:buNone/>
            </a:pPr>
            <a:r>
              <a:rPr lang="en-US" sz="1600" dirty="0" err="1" smtClean="0">
                <a:latin typeface="Courier New" panose="02070309020205020404" pitchFamily="49" charset="0"/>
                <a:cs typeface="Courier New" panose="02070309020205020404" pitchFamily="49" charset="0"/>
              </a:rPr>
              <a:t>hist</a:t>
            </a:r>
            <a:r>
              <a:rPr lang="en-US" sz="1600" dirty="0" smtClean="0">
                <a:latin typeface="Courier New" panose="02070309020205020404" pitchFamily="49" charset="0"/>
                <a:cs typeface="Courier New" panose="02070309020205020404" pitchFamily="49" charset="0"/>
              </a:rPr>
              <a:t> </a:t>
            </a:r>
            <a:r>
              <a:rPr lang="en-US" sz="1600" dirty="0">
                <a:latin typeface="Courier New" panose="02070309020205020404" pitchFamily="49" charset="0"/>
                <a:cs typeface="Courier New" panose="02070309020205020404" pitchFamily="49" charset="0"/>
              </a:rPr>
              <a:t>steps if steps&lt;300 </a:t>
            </a:r>
          </a:p>
          <a:p>
            <a:pPr marL="0" indent="0">
              <a:buNone/>
            </a:pPr>
            <a:endParaRPr lang="en-US" sz="1600" dirty="0" smtClean="0">
              <a:latin typeface="Courier New" panose="02070309020205020404" pitchFamily="49" charset="0"/>
              <a:cs typeface="Courier New" panose="02070309020205020404" pitchFamily="49" charset="0"/>
            </a:endParaRPr>
          </a:p>
        </p:txBody>
      </p:sp>
      <p:sp>
        <p:nvSpPr>
          <p:cNvPr id="4" name="Content Placeholder 2"/>
          <p:cNvSpPr txBox="1">
            <a:spLocks/>
          </p:cNvSpPr>
          <p:nvPr/>
        </p:nvSpPr>
        <p:spPr>
          <a:xfrm>
            <a:off x="224975" y="1832885"/>
            <a:ext cx="126274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rgbClr val="FF0000"/>
                </a:solidFill>
              </a:rPr>
              <a:t>TIME</a:t>
            </a:r>
          </a:p>
          <a:p>
            <a:pPr marL="0" indent="0">
              <a:buFont typeface="Arial" panose="020B0604020202020204" pitchFamily="34" charset="0"/>
              <a:buNone/>
            </a:pPr>
            <a:r>
              <a:rPr lang="en-US" sz="1600" dirty="0" smtClean="0">
                <a:solidFill>
                  <a:srgbClr val="FF0000"/>
                </a:solidFill>
                <a:latin typeface="Courier New" panose="02070309020205020404" pitchFamily="49" charset="0"/>
                <a:cs typeface="Courier New" panose="02070309020205020404" pitchFamily="49" charset="0"/>
              </a:rPr>
              <a:t>1h 33m</a:t>
            </a:r>
          </a:p>
          <a:p>
            <a:pPr marL="0" indent="0">
              <a:buFont typeface="Arial" panose="020B0604020202020204" pitchFamily="34" charset="0"/>
              <a:buNone/>
            </a:pPr>
            <a:r>
              <a:rPr lang="en-US" sz="1600" dirty="0" smtClean="0">
                <a:solidFill>
                  <a:srgbClr val="FF0000"/>
                </a:solidFill>
                <a:latin typeface="Courier New" panose="02070309020205020404" pitchFamily="49" charset="0"/>
                <a:cs typeface="Courier New" panose="02070309020205020404" pitchFamily="49" charset="0"/>
              </a:rPr>
              <a:t>12 sec</a:t>
            </a:r>
          </a:p>
          <a:p>
            <a:pPr marL="0" indent="0">
              <a:buNone/>
            </a:pPr>
            <a:r>
              <a:rPr lang="en-US" sz="1600" dirty="0">
                <a:solidFill>
                  <a:srgbClr val="FF0000"/>
                </a:solidFill>
                <a:latin typeface="Courier New" panose="02070309020205020404" pitchFamily="49" charset="0"/>
                <a:cs typeface="Courier New" panose="02070309020205020404" pitchFamily="49" charset="0"/>
              </a:rPr>
              <a:t>22 sec</a:t>
            </a:r>
          </a:p>
          <a:p>
            <a:pPr marL="0" indent="0">
              <a:buFont typeface="Arial" panose="020B0604020202020204" pitchFamily="34" charset="0"/>
              <a:buNone/>
            </a:pPr>
            <a:endParaRPr lang="en-US" sz="1600" dirty="0" smtClean="0">
              <a:solidFill>
                <a:srgbClr val="FF0000"/>
              </a:solidFill>
              <a:latin typeface="Courier New" panose="02070309020205020404" pitchFamily="49" charset="0"/>
              <a:cs typeface="Courier New" panose="02070309020205020404" pitchFamily="49" charset="0"/>
            </a:endParaRPr>
          </a:p>
          <a:p>
            <a:pPr marL="0" indent="0">
              <a:buFont typeface="Arial" panose="020B0604020202020204" pitchFamily="34" charset="0"/>
              <a:buNone/>
            </a:pPr>
            <a:endParaRPr lang="en-US" sz="1600" dirty="0" smtClean="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275764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Big Data</a:t>
            </a:r>
            <a:br>
              <a:rPr lang="en-US" dirty="0"/>
            </a:br>
            <a:r>
              <a:rPr lang="en-US" sz="2800" dirty="0"/>
              <a:t>Analysis commands – </a:t>
            </a:r>
            <a:r>
              <a:rPr lang="en-US" sz="2800" dirty="0">
                <a:solidFill>
                  <a:srgbClr val="FF0000"/>
                </a:solidFill>
              </a:rPr>
              <a:t>how long did it take</a:t>
            </a:r>
            <a:r>
              <a:rPr lang="en-US" sz="2800" dirty="0"/>
              <a:t>?</a:t>
            </a:r>
            <a:endParaRPr lang="en-US" sz="2000" dirty="0"/>
          </a:p>
        </p:txBody>
      </p:sp>
      <p:sp>
        <p:nvSpPr>
          <p:cNvPr id="3" name="Content Placeholder 2"/>
          <p:cNvSpPr>
            <a:spLocks noGrp="1"/>
          </p:cNvSpPr>
          <p:nvPr>
            <p:ph idx="1"/>
          </p:nvPr>
        </p:nvSpPr>
        <p:spPr>
          <a:xfrm>
            <a:off x="1320799" y="1825625"/>
            <a:ext cx="7627257" cy="4351338"/>
          </a:xfrm>
        </p:spPr>
        <p:txBody>
          <a:bodyPr/>
          <a:lstStyle/>
          <a:p>
            <a:r>
              <a:rPr lang="en-US" dirty="0" smtClean="0"/>
              <a:t>Simple Stata Commands</a:t>
            </a:r>
          </a:p>
          <a:p>
            <a:pPr marL="0" indent="0">
              <a:buNone/>
            </a:pPr>
            <a:r>
              <a:rPr lang="en-US" sz="1600" dirty="0">
                <a:latin typeface="Courier New" panose="02070309020205020404" pitchFamily="49" charset="0"/>
                <a:cs typeface="Courier New" panose="02070309020205020404" pitchFamily="49" charset="0"/>
              </a:rPr>
              <a:t>import delimited "meas_FitBit_Intraday.txt", delimiter</a:t>
            </a:r>
            <a:r>
              <a:rPr lang="en-US" sz="1600" dirty="0" smtClean="0">
                <a:latin typeface="Courier New" panose="02070309020205020404" pitchFamily="49" charset="0"/>
                <a:cs typeface="Courier New" panose="02070309020205020404" pitchFamily="49" charset="0"/>
              </a:rPr>
              <a:t>("|")</a:t>
            </a:r>
          </a:p>
          <a:p>
            <a:pPr marL="0" indent="0">
              <a:buNone/>
            </a:pPr>
            <a:r>
              <a:rPr lang="en-US" sz="1600" dirty="0" smtClean="0">
                <a:latin typeface="Courier New" panose="02070309020205020404" pitchFamily="49" charset="0"/>
                <a:cs typeface="Courier New" panose="02070309020205020404" pitchFamily="49" charset="0"/>
              </a:rPr>
              <a:t>save </a:t>
            </a: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Fitbit_Intraday_imported.dta</a:t>
            </a:r>
            <a:r>
              <a:rPr lang="en-US" sz="1600" dirty="0">
                <a:latin typeface="Courier New" panose="02070309020205020404" pitchFamily="49" charset="0"/>
                <a:cs typeface="Courier New" panose="02070309020205020404" pitchFamily="49" charset="0"/>
              </a:rPr>
              <a:t>", </a:t>
            </a:r>
            <a:r>
              <a:rPr lang="en-US" sz="1600" dirty="0" smtClean="0">
                <a:latin typeface="Courier New" panose="02070309020205020404" pitchFamily="49" charset="0"/>
                <a:cs typeface="Courier New" panose="02070309020205020404" pitchFamily="49" charset="0"/>
              </a:rPr>
              <a:t>replace</a:t>
            </a:r>
          </a:p>
          <a:p>
            <a:pPr marL="0" indent="0">
              <a:buNone/>
            </a:pPr>
            <a:r>
              <a:rPr lang="en-US" sz="1600" dirty="0">
                <a:latin typeface="Courier New" panose="02070309020205020404" pitchFamily="49" charset="0"/>
                <a:cs typeface="Courier New" panose="02070309020205020404" pitchFamily="49" charset="0"/>
              </a:rPr>
              <a:t>use "</a:t>
            </a:r>
            <a:r>
              <a:rPr lang="en-US" sz="1600" dirty="0" err="1">
                <a:latin typeface="Courier New" panose="02070309020205020404" pitchFamily="49" charset="0"/>
                <a:cs typeface="Courier New" panose="02070309020205020404" pitchFamily="49" charset="0"/>
              </a:rPr>
              <a:t>Fitbit_Intraday.dta</a:t>
            </a:r>
            <a:r>
              <a:rPr lang="en-US" sz="1600" dirty="0">
                <a:latin typeface="Courier New" panose="02070309020205020404" pitchFamily="49" charset="0"/>
                <a:cs typeface="Courier New" panose="02070309020205020404" pitchFamily="49" charset="0"/>
              </a:rPr>
              <a:t>", clear</a:t>
            </a:r>
          </a:p>
          <a:p>
            <a:pPr marL="0" indent="0">
              <a:buNone/>
            </a:pPr>
            <a:r>
              <a:rPr lang="en-US" sz="1600" dirty="0" smtClean="0">
                <a:latin typeface="Courier New" panose="02070309020205020404" pitchFamily="49" charset="0"/>
                <a:cs typeface="Courier New" panose="02070309020205020404" pitchFamily="49" charset="0"/>
              </a:rPr>
              <a:t>gen </a:t>
            </a:r>
            <a:r>
              <a:rPr lang="en-US" sz="1600" dirty="0" err="1" smtClean="0">
                <a:latin typeface="Courier New" panose="02070309020205020404" pitchFamily="49" charset="0"/>
                <a:cs typeface="Courier New" panose="02070309020205020404" pitchFamily="49" charset="0"/>
              </a:rPr>
              <a:t>newdate</a:t>
            </a:r>
            <a:r>
              <a:rPr lang="en-US" sz="1600" dirty="0" smtClean="0">
                <a:latin typeface="Courier New" panose="02070309020205020404" pitchFamily="49" charset="0"/>
                <a:cs typeface="Courier New" panose="02070309020205020404" pitchFamily="49" charset="0"/>
              </a:rPr>
              <a:t> = date(date, "DMY")</a:t>
            </a:r>
          </a:p>
          <a:p>
            <a:pPr marL="0" indent="0">
              <a:buNone/>
            </a:pPr>
            <a:r>
              <a:rPr lang="en-US" sz="1600" dirty="0" smtClean="0">
                <a:latin typeface="Courier New" panose="02070309020205020404" pitchFamily="49" charset="0"/>
                <a:cs typeface="Courier New" panose="02070309020205020404" pitchFamily="49" charset="0"/>
              </a:rPr>
              <a:t>sort </a:t>
            </a:r>
            <a:r>
              <a:rPr lang="en-US" sz="1600" dirty="0" err="1">
                <a:latin typeface="Courier New" panose="02070309020205020404" pitchFamily="49" charset="0"/>
                <a:cs typeface="Courier New" panose="02070309020205020404" pitchFamily="49" charset="0"/>
              </a:rPr>
              <a:t>user_id</a:t>
            </a:r>
            <a:r>
              <a:rPr lang="en-US" sz="1600" dirty="0">
                <a:latin typeface="Courier New" panose="02070309020205020404" pitchFamily="49" charset="0"/>
                <a:cs typeface="Courier New" panose="02070309020205020404" pitchFamily="49" charset="0"/>
              </a:rPr>
              <a:t> </a:t>
            </a:r>
            <a:r>
              <a:rPr lang="en-US" sz="1600" dirty="0" err="1" smtClean="0">
                <a:latin typeface="Courier New" panose="02070309020205020404" pitchFamily="49" charset="0"/>
                <a:cs typeface="Courier New" panose="02070309020205020404" pitchFamily="49" charset="0"/>
              </a:rPr>
              <a:t>datetime</a:t>
            </a:r>
            <a:endParaRPr lang="en-US" sz="1600" dirty="0" smtClean="0">
              <a:latin typeface="Courier New" panose="02070309020205020404" pitchFamily="49" charset="0"/>
              <a:cs typeface="Courier New" panose="02070309020205020404" pitchFamily="49" charset="0"/>
            </a:endParaRPr>
          </a:p>
          <a:p>
            <a:pPr marL="0" indent="0">
              <a:buNone/>
            </a:pPr>
            <a:r>
              <a:rPr lang="en-US" sz="1600" dirty="0" err="1">
                <a:latin typeface="Courier New" panose="02070309020205020404" pitchFamily="49" charset="0"/>
                <a:cs typeface="Courier New" panose="02070309020205020404" pitchFamily="49" charset="0"/>
              </a:rPr>
              <a:t>egen</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totaldaysteps</a:t>
            </a:r>
            <a:r>
              <a:rPr lang="en-US" sz="1600" dirty="0">
                <a:latin typeface="Courier New" panose="02070309020205020404" pitchFamily="49" charset="0"/>
                <a:cs typeface="Courier New" panose="02070309020205020404" pitchFamily="49" charset="0"/>
              </a:rPr>
              <a:t> = sum(value), by(</a:t>
            </a:r>
            <a:r>
              <a:rPr lang="en-US" sz="1600" dirty="0" err="1">
                <a:latin typeface="Courier New" panose="02070309020205020404" pitchFamily="49" charset="0"/>
                <a:cs typeface="Courier New" panose="02070309020205020404" pitchFamily="49" charset="0"/>
              </a:rPr>
              <a:t>id_date</a:t>
            </a:r>
            <a:r>
              <a:rPr lang="en-US" sz="1600" dirty="0">
                <a:latin typeface="Courier New" panose="02070309020205020404" pitchFamily="49" charset="0"/>
                <a:cs typeface="Courier New" panose="02070309020205020404" pitchFamily="49" charset="0"/>
              </a:rPr>
              <a:t>)</a:t>
            </a:r>
          </a:p>
          <a:p>
            <a:pPr marL="0" indent="0">
              <a:buNone/>
            </a:pPr>
            <a:r>
              <a:rPr lang="en-US" sz="1600" dirty="0">
                <a:latin typeface="Courier New" panose="02070309020205020404" pitchFamily="49" charset="0"/>
                <a:cs typeface="Courier New" panose="02070309020205020404" pitchFamily="49" charset="0"/>
              </a:rPr>
              <a:t>duplicates drop</a:t>
            </a:r>
          </a:p>
          <a:p>
            <a:pPr marL="0" indent="0">
              <a:buNone/>
            </a:pPr>
            <a:r>
              <a:rPr lang="en-US" sz="1600" dirty="0">
                <a:latin typeface="Courier New" panose="02070309020205020404" pitchFamily="49" charset="0"/>
                <a:cs typeface="Courier New" panose="02070309020205020404" pitchFamily="49" charset="0"/>
              </a:rPr>
              <a:t>sum steps, detail</a:t>
            </a:r>
          </a:p>
          <a:p>
            <a:pPr marL="0" indent="0">
              <a:buNone/>
            </a:pPr>
            <a:r>
              <a:rPr lang="en-US" sz="1600" dirty="0" err="1" smtClean="0">
                <a:latin typeface="Courier New" panose="02070309020205020404" pitchFamily="49" charset="0"/>
                <a:cs typeface="Courier New" panose="02070309020205020404" pitchFamily="49" charset="0"/>
              </a:rPr>
              <a:t>hist</a:t>
            </a:r>
            <a:r>
              <a:rPr lang="en-US" sz="1600" dirty="0" smtClean="0">
                <a:latin typeface="Courier New" panose="02070309020205020404" pitchFamily="49" charset="0"/>
                <a:cs typeface="Courier New" panose="02070309020205020404" pitchFamily="49" charset="0"/>
              </a:rPr>
              <a:t> </a:t>
            </a:r>
            <a:r>
              <a:rPr lang="en-US" sz="1600" dirty="0">
                <a:latin typeface="Courier New" panose="02070309020205020404" pitchFamily="49" charset="0"/>
                <a:cs typeface="Courier New" panose="02070309020205020404" pitchFamily="49" charset="0"/>
              </a:rPr>
              <a:t>steps if steps&lt;300 </a:t>
            </a:r>
          </a:p>
          <a:p>
            <a:pPr marL="0" indent="0">
              <a:buNone/>
            </a:pPr>
            <a:endParaRPr lang="en-US" sz="1600" dirty="0" smtClean="0">
              <a:latin typeface="Courier New" panose="02070309020205020404" pitchFamily="49" charset="0"/>
              <a:cs typeface="Courier New" panose="02070309020205020404" pitchFamily="49" charset="0"/>
            </a:endParaRPr>
          </a:p>
        </p:txBody>
      </p:sp>
      <p:sp>
        <p:nvSpPr>
          <p:cNvPr id="4" name="Content Placeholder 2"/>
          <p:cNvSpPr txBox="1">
            <a:spLocks/>
          </p:cNvSpPr>
          <p:nvPr/>
        </p:nvSpPr>
        <p:spPr>
          <a:xfrm>
            <a:off x="224975" y="1832885"/>
            <a:ext cx="126274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rgbClr val="FF0000"/>
                </a:solidFill>
              </a:rPr>
              <a:t>TIME</a:t>
            </a:r>
          </a:p>
          <a:p>
            <a:pPr marL="0" indent="0">
              <a:buFont typeface="Arial" panose="020B0604020202020204" pitchFamily="34" charset="0"/>
              <a:buNone/>
            </a:pPr>
            <a:r>
              <a:rPr lang="en-US" sz="1600" dirty="0" smtClean="0">
                <a:solidFill>
                  <a:srgbClr val="FF0000"/>
                </a:solidFill>
                <a:latin typeface="Courier New" panose="02070309020205020404" pitchFamily="49" charset="0"/>
                <a:cs typeface="Courier New" panose="02070309020205020404" pitchFamily="49" charset="0"/>
              </a:rPr>
              <a:t>1h 33m</a:t>
            </a:r>
          </a:p>
          <a:p>
            <a:pPr marL="0" indent="0">
              <a:buFont typeface="Arial" panose="020B0604020202020204" pitchFamily="34" charset="0"/>
              <a:buNone/>
            </a:pPr>
            <a:r>
              <a:rPr lang="en-US" sz="1600" dirty="0" smtClean="0">
                <a:solidFill>
                  <a:srgbClr val="FF0000"/>
                </a:solidFill>
                <a:latin typeface="Courier New" panose="02070309020205020404" pitchFamily="49" charset="0"/>
                <a:cs typeface="Courier New" panose="02070309020205020404" pitchFamily="49" charset="0"/>
              </a:rPr>
              <a:t>12 sec</a:t>
            </a:r>
          </a:p>
          <a:p>
            <a:pPr marL="0" indent="0">
              <a:buNone/>
            </a:pPr>
            <a:r>
              <a:rPr lang="en-US" sz="1600" dirty="0">
                <a:solidFill>
                  <a:srgbClr val="FF0000"/>
                </a:solidFill>
                <a:latin typeface="Courier New" panose="02070309020205020404" pitchFamily="49" charset="0"/>
                <a:cs typeface="Courier New" panose="02070309020205020404" pitchFamily="49" charset="0"/>
              </a:rPr>
              <a:t>22 sec</a:t>
            </a:r>
          </a:p>
          <a:p>
            <a:pPr marL="0" indent="0">
              <a:buFont typeface="Arial" panose="020B0604020202020204" pitchFamily="34" charset="0"/>
              <a:buNone/>
            </a:pPr>
            <a:r>
              <a:rPr lang="en-US" sz="1600" dirty="0" smtClean="0">
                <a:solidFill>
                  <a:srgbClr val="FF0000"/>
                </a:solidFill>
                <a:latin typeface="Courier New" panose="02070309020205020404" pitchFamily="49" charset="0"/>
                <a:cs typeface="Courier New" panose="02070309020205020404" pitchFamily="49" charset="0"/>
              </a:rPr>
              <a:t>29 sec</a:t>
            </a:r>
          </a:p>
          <a:p>
            <a:pPr marL="0" indent="0">
              <a:buNone/>
            </a:pPr>
            <a:r>
              <a:rPr lang="en-US" sz="1600" dirty="0" smtClean="0">
                <a:solidFill>
                  <a:srgbClr val="FF0000"/>
                </a:solidFill>
                <a:latin typeface="Courier New" panose="02070309020205020404" pitchFamily="49" charset="0"/>
                <a:cs typeface="Courier New" panose="02070309020205020404" pitchFamily="49" charset="0"/>
              </a:rPr>
              <a:t>2m 10s</a:t>
            </a:r>
          </a:p>
          <a:p>
            <a:pPr marL="0" indent="0">
              <a:buNone/>
            </a:pPr>
            <a:r>
              <a:rPr lang="en-US" sz="1600" dirty="0">
                <a:solidFill>
                  <a:srgbClr val="FF0000"/>
                </a:solidFill>
                <a:latin typeface="Courier New" panose="02070309020205020404" pitchFamily="49" charset="0"/>
                <a:cs typeface="Courier New" panose="02070309020205020404" pitchFamily="49" charset="0"/>
              </a:rPr>
              <a:t>12m 16s</a:t>
            </a:r>
          </a:p>
          <a:p>
            <a:pPr marL="0" indent="0">
              <a:buNone/>
            </a:pPr>
            <a:r>
              <a:rPr lang="en-US" sz="1600" dirty="0">
                <a:solidFill>
                  <a:srgbClr val="FF0000"/>
                </a:solidFill>
                <a:latin typeface="Courier New" panose="02070309020205020404" pitchFamily="49" charset="0"/>
                <a:cs typeface="Courier New" panose="02070309020205020404" pitchFamily="49" charset="0"/>
              </a:rPr>
              <a:t>26m 58s</a:t>
            </a:r>
          </a:p>
          <a:p>
            <a:pPr marL="0" indent="0">
              <a:buNone/>
            </a:pPr>
            <a:r>
              <a:rPr lang="en-US" sz="1600" dirty="0">
                <a:solidFill>
                  <a:srgbClr val="FF0000"/>
                </a:solidFill>
                <a:latin typeface="Courier New" panose="02070309020205020404" pitchFamily="49" charset="0"/>
                <a:cs typeface="Courier New" panose="02070309020205020404" pitchFamily="49" charset="0"/>
              </a:rPr>
              <a:t>3m 15s</a:t>
            </a:r>
          </a:p>
          <a:p>
            <a:pPr marL="0" indent="0">
              <a:buNone/>
            </a:pPr>
            <a:r>
              <a:rPr lang="en-US" sz="1600" dirty="0" smtClean="0">
                <a:solidFill>
                  <a:srgbClr val="FF0000"/>
                </a:solidFill>
                <a:latin typeface="Courier New" panose="02070309020205020404" pitchFamily="49" charset="0"/>
                <a:cs typeface="Courier New" panose="02070309020205020404" pitchFamily="49" charset="0"/>
              </a:rPr>
              <a:t>2m </a:t>
            </a:r>
            <a:r>
              <a:rPr lang="en-US" sz="1600" dirty="0">
                <a:solidFill>
                  <a:srgbClr val="FF0000"/>
                </a:solidFill>
                <a:latin typeface="Courier New" panose="02070309020205020404" pitchFamily="49" charset="0"/>
                <a:cs typeface="Courier New" panose="02070309020205020404" pitchFamily="49" charset="0"/>
              </a:rPr>
              <a:t>46s</a:t>
            </a:r>
            <a:endParaRPr lang="en-US" sz="1600" dirty="0" smtClean="0">
              <a:solidFill>
                <a:srgbClr val="FF0000"/>
              </a:solidFill>
              <a:latin typeface="Courier New" panose="02070309020205020404" pitchFamily="49" charset="0"/>
              <a:cs typeface="Courier New" panose="02070309020205020404" pitchFamily="49" charset="0"/>
            </a:endParaRPr>
          </a:p>
          <a:p>
            <a:pPr marL="0" indent="0">
              <a:buFont typeface="Arial" panose="020B0604020202020204" pitchFamily="34" charset="0"/>
              <a:buNone/>
            </a:pPr>
            <a:endParaRPr lang="en-US" sz="1600" dirty="0" smtClean="0">
              <a:solidFill>
                <a:srgbClr val="FF0000"/>
              </a:solidFill>
              <a:latin typeface="Courier New" panose="02070309020205020404" pitchFamily="49" charset="0"/>
              <a:cs typeface="Courier New" panose="02070309020205020404" pitchFamily="49" charset="0"/>
            </a:endParaRPr>
          </a:p>
          <a:p>
            <a:pPr marL="0" indent="0">
              <a:buFont typeface="Arial" panose="020B0604020202020204" pitchFamily="34" charset="0"/>
              <a:buNone/>
            </a:pPr>
            <a:endParaRPr lang="en-US" sz="1600" dirty="0" smtClean="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7401833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a:t>
            </a:r>
            <a:br>
              <a:rPr lang="en-US" dirty="0" smtClean="0"/>
            </a:br>
            <a:r>
              <a:rPr lang="en-US" sz="2800" dirty="0"/>
              <a:t>Analysis commands – </a:t>
            </a:r>
            <a:r>
              <a:rPr lang="en-US" sz="2800" dirty="0">
                <a:solidFill>
                  <a:srgbClr val="FF0000"/>
                </a:solidFill>
              </a:rPr>
              <a:t>how long did it take</a:t>
            </a:r>
            <a:r>
              <a:rPr lang="en-US" sz="2800" dirty="0"/>
              <a:t>?</a:t>
            </a:r>
          </a:p>
        </p:txBody>
      </p:sp>
      <p:sp>
        <p:nvSpPr>
          <p:cNvPr id="3" name="Content Placeholder 2"/>
          <p:cNvSpPr>
            <a:spLocks noGrp="1"/>
          </p:cNvSpPr>
          <p:nvPr>
            <p:ph idx="1"/>
          </p:nvPr>
        </p:nvSpPr>
        <p:spPr>
          <a:xfrm>
            <a:off x="758371" y="1825625"/>
            <a:ext cx="7627257" cy="4351338"/>
          </a:xfrm>
        </p:spPr>
        <p:txBody>
          <a:bodyPr>
            <a:normAutofit/>
          </a:bodyPr>
          <a:lstStyle/>
          <a:p>
            <a:r>
              <a:rPr lang="en-US" dirty="0" smtClean="0"/>
              <a:t>Answer: Annoyingly long, but not impossible...at least not with 230 million rows.</a:t>
            </a:r>
          </a:p>
        </p:txBody>
      </p:sp>
    </p:spTree>
    <p:extLst>
      <p:ext uri="{BB962C8B-B14F-4D97-AF65-F5344CB8AC3E}">
        <p14:creationId xmlns:p14="http://schemas.microsoft.com/office/powerpoint/2010/main" val="2086933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Big Data</a:t>
            </a:r>
            <a:endParaRPr lang="en-US" dirty="0"/>
          </a:p>
        </p:txBody>
      </p:sp>
      <p:sp>
        <p:nvSpPr>
          <p:cNvPr id="3" name="Content Placeholder 2"/>
          <p:cNvSpPr>
            <a:spLocks noGrp="1"/>
          </p:cNvSpPr>
          <p:nvPr>
            <p:ph idx="1"/>
          </p:nvPr>
        </p:nvSpPr>
        <p:spPr/>
        <p:txBody>
          <a:bodyPr/>
          <a:lstStyle/>
          <a:p>
            <a:r>
              <a:rPr lang="en-US" dirty="0" smtClean="0"/>
              <a:t>You think that dataset is big...</a:t>
            </a:r>
          </a:p>
          <a:p>
            <a:pPr marL="457200" lvl="1" indent="0">
              <a:buNone/>
            </a:pPr>
            <a:endParaRPr lang="en-US" dirty="0"/>
          </a:p>
          <a:p>
            <a:pPr marL="457200" lvl="1" indent="0">
              <a:buNone/>
            </a:pPr>
            <a:r>
              <a:rPr lang="en-US" dirty="0" smtClean="0">
                <a:hlinkClick r:id="rId2"/>
              </a:rPr>
              <a:t>Demonstration Video</a:t>
            </a:r>
            <a:endParaRPr lang="en-US" dirty="0" smtClean="0"/>
          </a:p>
          <a:p>
            <a:pPr marL="457200" lvl="1" indent="0">
              <a:buNone/>
            </a:pPr>
            <a:endParaRPr lang="en-US" dirty="0" smtClean="0"/>
          </a:p>
          <a:p>
            <a:pPr lvl="1"/>
            <a:endParaRPr lang="en-US" dirty="0" smtClean="0"/>
          </a:p>
          <a:p>
            <a:pPr lvl="2"/>
            <a:endParaRPr lang="en-US" dirty="0" smtClean="0"/>
          </a:p>
        </p:txBody>
      </p:sp>
    </p:spTree>
    <p:extLst>
      <p:ext uri="{BB962C8B-B14F-4D97-AF65-F5344CB8AC3E}">
        <p14:creationId xmlns:p14="http://schemas.microsoft.com/office/powerpoint/2010/main" val="5148465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Big Data</a:t>
            </a:r>
            <a:endParaRPr lang="en-US" dirty="0"/>
          </a:p>
        </p:txBody>
      </p:sp>
      <p:sp>
        <p:nvSpPr>
          <p:cNvPr id="3" name="Content Placeholder 2"/>
          <p:cNvSpPr>
            <a:spLocks noGrp="1"/>
          </p:cNvSpPr>
          <p:nvPr>
            <p:ph idx="1"/>
          </p:nvPr>
        </p:nvSpPr>
        <p:spPr/>
        <p:txBody>
          <a:bodyPr/>
          <a:lstStyle/>
          <a:p>
            <a:r>
              <a:rPr lang="en-US" dirty="0" smtClean="0"/>
              <a:t>You think that dataset is big...</a:t>
            </a:r>
          </a:p>
          <a:p>
            <a:pPr marL="457200" lvl="1" indent="0">
              <a:buNone/>
            </a:pPr>
            <a:endParaRPr lang="en-US" dirty="0"/>
          </a:p>
          <a:p>
            <a:pPr marL="457200" lvl="1" indent="0">
              <a:buNone/>
            </a:pPr>
            <a:r>
              <a:rPr lang="en-US" dirty="0" smtClean="0">
                <a:hlinkClick r:id="rId2"/>
              </a:rPr>
              <a:t>Demonstration Video</a:t>
            </a:r>
            <a:endParaRPr lang="en-US" dirty="0" smtClean="0"/>
          </a:p>
          <a:p>
            <a:pPr marL="457200" lvl="1" indent="0">
              <a:buNone/>
            </a:pPr>
            <a:endParaRPr lang="en-US" dirty="0" smtClean="0"/>
          </a:p>
          <a:p>
            <a:r>
              <a:rPr lang="en-US" dirty="0" smtClean="0"/>
              <a:t>If 5 channels, sampling rate of 10/second:</a:t>
            </a:r>
          </a:p>
          <a:p>
            <a:pPr lvl="1"/>
            <a:r>
              <a:rPr lang="en-US" dirty="0" smtClean="0"/>
              <a:t>5 channels x 60 seconds/minute x 10 samples/second</a:t>
            </a:r>
          </a:p>
          <a:p>
            <a:pPr marL="457200" lvl="1" indent="0">
              <a:buNone/>
            </a:pPr>
            <a:r>
              <a:rPr lang="en-US" dirty="0" smtClean="0"/>
              <a:t>= 3000 times the size of the Fitbit Intraday data (per person-day)</a:t>
            </a:r>
          </a:p>
          <a:p>
            <a:pPr lvl="1"/>
            <a:endParaRPr lang="en-US" dirty="0" smtClean="0"/>
          </a:p>
          <a:p>
            <a:pPr lvl="2"/>
            <a:endParaRPr lang="en-US" dirty="0" smtClean="0"/>
          </a:p>
        </p:txBody>
      </p:sp>
    </p:spTree>
    <p:extLst>
      <p:ext uri="{BB962C8B-B14F-4D97-AF65-F5344CB8AC3E}">
        <p14:creationId xmlns:p14="http://schemas.microsoft.com/office/powerpoint/2010/main" val="29501790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Other Big Data issues</a:t>
            </a:r>
            <a:endParaRPr lang="en-US" dirty="0"/>
          </a:p>
        </p:txBody>
      </p:sp>
      <p:sp>
        <p:nvSpPr>
          <p:cNvPr id="5" name="Content Placeholder 2"/>
          <p:cNvSpPr>
            <a:spLocks noGrp="1"/>
          </p:cNvSpPr>
          <p:nvPr>
            <p:ph idx="1"/>
          </p:nvPr>
        </p:nvSpPr>
        <p:spPr>
          <a:xfrm>
            <a:off x="628650" y="1825625"/>
            <a:ext cx="7886700" cy="4351338"/>
          </a:xfrm>
        </p:spPr>
        <p:txBody>
          <a:bodyPr>
            <a:normAutofit/>
          </a:bodyPr>
          <a:lstStyle/>
          <a:p>
            <a:r>
              <a:rPr lang="en-US" dirty="0" smtClean="0"/>
              <a:t>Standardization</a:t>
            </a:r>
          </a:p>
          <a:p>
            <a:pPr lvl="1"/>
            <a:r>
              <a:rPr lang="en-US" dirty="0" smtClean="0"/>
              <a:t>Step counts from Fitbit vs. Jawbone vs. apps</a:t>
            </a:r>
          </a:p>
          <a:p>
            <a:pPr lvl="1"/>
            <a:r>
              <a:rPr lang="en-US" dirty="0" smtClean="0"/>
              <a:t>Time zones</a:t>
            </a:r>
          </a:p>
          <a:p>
            <a:pPr lvl="1"/>
            <a:r>
              <a:rPr lang="en-US" dirty="0" smtClean="0"/>
              <a:t>Other “meta-data”</a:t>
            </a:r>
          </a:p>
          <a:p>
            <a:pPr lvl="1"/>
            <a:r>
              <a:rPr lang="en-US" dirty="0" smtClean="0"/>
              <a:t>Data structure</a:t>
            </a:r>
          </a:p>
          <a:p>
            <a:pPr lvl="1"/>
            <a:endParaRPr lang="en-US" dirty="0"/>
          </a:p>
          <a:p>
            <a:r>
              <a:rPr lang="en-US" dirty="0" smtClean="0"/>
              <a:t>Open </a:t>
            </a:r>
            <a:r>
              <a:rPr lang="en-US" dirty="0" err="1" smtClean="0"/>
              <a:t>mHealth</a:t>
            </a:r>
            <a:r>
              <a:rPr lang="en-US" dirty="0" smtClean="0"/>
              <a:t> provides schema for standardizing</a:t>
            </a:r>
          </a:p>
          <a:p>
            <a:pPr lvl="1"/>
            <a:r>
              <a:rPr lang="en-US" dirty="0">
                <a:hlinkClick r:id="rId2"/>
              </a:rPr>
              <a:t>http://www.openmhealth.org</a:t>
            </a:r>
            <a:r>
              <a:rPr lang="en-US" dirty="0" smtClean="0">
                <a:hlinkClick r:id="rId2"/>
              </a:rPr>
              <a:t>/</a:t>
            </a:r>
            <a:r>
              <a:rPr lang="en-US" dirty="0" smtClean="0"/>
              <a:t> </a:t>
            </a:r>
          </a:p>
          <a:p>
            <a:pPr lvl="1"/>
            <a:r>
              <a:rPr lang="en-US" dirty="0" smtClean="0"/>
              <a:t>Ida Sim here at UCSF</a:t>
            </a:r>
          </a:p>
        </p:txBody>
      </p:sp>
    </p:spTree>
    <p:extLst>
      <p:ext uri="{BB962C8B-B14F-4D97-AF65-F5344CB8AC3E}">
        <p14:creationId xmlns:p14="http://schemas.microsoft.com/office/powerpoint/2010/main" val="23454955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6093" y="77027"/>
            <a:ext cx="8091813" cy="6686891"/>
          </a:xfrm>
          <a:prstGeom prst="rect">
            <a:avLst/>
          </a:prstGeom>
        </p:spPr>
      </p:pic>
    </p:spTree>
    <p:extLst>
      <p:ext uri="{BB962C8B-B14F-4D97-AF65-F5344CB8AC3E}">
        <p14:creationId xmlns:p14="http://schemas.microsoft.com/office/powerpoint/2010/main" val="17037527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Other Big Data issues</a:t>
            </a:r>
            <a:endParaRPr lang="en-US" dirty="0"/>
          </a:p>
        </p:txBody>
      </p:sp>
      <p:sp>
        <p:nvSpPr>
          <p:cNvPr id="5" name="Content Placeholder 2"/>
          <p:cNvSpPr>
            <a:spLocks noGrp="1"/>
          </p:cNvSpPr>
          <p:nvPr>
            <p:ph idx="1"/>
          </p:nvPr>
        </p:nvSpPr>
        <p:spPr>
          <a:xfrm>
            <a:off x="5568462" y="1825625"/>
            <a:ext cx="2946888" cy="4351338"/>
          </a:xfrm>
        </p:spPr>
        <p:txBody>
          <a:bodyPr>
            <a:normAutofit/>
          </a:bodyPr>
          <a:lstStyle/>
          <a:p>
            <a:r>
              <a:rPr lang="en-US" dirty="0" smtClean="0"/>
              <a:t>Open </a:t>
            </a:r>
            <a:r>
              <a:rPr lang="en-US" dirty="0" err="1" smtClean="0"/>
              <a:t>mHealth</a:t>
            </a:r>
            <a:r>
              <a:rPr lang="en-US" dirty="0" smtClean="0"/>
              <a:t> schema for blood pressure measurements (JSON format)</a:t>
            </a:r>
          </a:p>
        </p:txBody>
      </p:sp>
      <p:sp>
        <p:nvSpPr>
          <p:cNvPr id="3" name="TextBox 2"/>
          <p:cNvSpPr txBox="1"/>
          <p:nvPr/>
        </p:nvSpPr>
        <p:spPr>
          <a:xfrm>
            <a:off x="628650" y="2532185"/>
            <a:ext cx="184731" cy="369332"/>
          </a:xfrm>
          <a:prstGeom prst="rect">
            <a:avLst/>
          </a:prstGeom>
          <a:noFill/>
        </p:spPr>
        <p:txBody>
          <a:bodyPr wrap="none" rtlCol="0">
            <a:spAutoFit/>
          </a:bodyPr>
          <a:lstStyle/>
          <a:p>
            <a:endParaRPr lang="en-US" dirty="0"/>
          </a:p>
        </p:txBody>
      </p:sp>
      <p:sp>
        <p:nvSpPr>
          <p:cNvPr id="4" name="TextBox 3"/>
          <p:cNvSpPr txBox="1"/>
          <p:nvPr/>
        </p:nvSpPr>
        <p:spPr>
          <a:xfrm>
            <a:off x="628650" y="6176963"/>
            <a:ext cx="8169481" cy="307777"/>
          </a:xfrm>
          <a:prstGeom prst="rect">
            <a:avLst/>
          </a:prstGeom>
          <a:noFill/>
        </p:spPr>
        <p:txBody>
          <a:bodyPr wrap="none" rtlCol="0">
            <a:spAutoFit/>
          </a:bodyPr>
          <a:lstStyle/>
          <a:p>
            <a:r>
              <a:rPr lang="en-US" sz="1400" dirty="0"/>
              <a:t>http://www.openmhealth.org/documentation/#/schema-docs/schema-library/schemas/omh_blood-pressure</a:t>
            </a:r>
          </a:p>
        </p:txBody>
      </p:sp>
      <p:sp>
        <p:nvSpPr>
          <p:cNvPr id="6" name="TextBox 5"/>
          <p:cNvSpPr txBox="1"/>
          <p:nvPr/>
        </p:nvSpPr>
        <p:spPr>
          <a:xfrm>
            <a:off x="504092" y="1482679"/>
            <a:ext cx="5732585" cy="4647426"/>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t>
            </a:r>
          </a:p>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systolic_blood_pressure</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"value": 160,</a:t>
            </a:r>
          </a:p>
          <a:p>
            <a:r>
              <a:rPr lang="en-US" sz="1600" dirty="0">
                <a:latin typeface="Arial" panose="020B0604020202020204" pitchFamily="34" charset="0"/>
                <a:cs typeface="Arial" panose="020B0604020202020204" pitchFamily="34" charset="0"/>
              </a:rPr>
              <a:t>        "unit": "mmHg"</a:t>
            </a:r>
          </a:p>
          <a:p>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diastolic_blood_pressure</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"value": 60,</a:t>
            </a:r>
          </a:p>
          <a:p>
            <a:r>
              <a:rPr lang="en-US" sz="1600" dirty="0">
                <a:latin typeface="Arial" panose="020B0604020202020204" pitchFamily="34" charset="0"/>
                <a:cs typeface="Arial" panose="020B0604020202020204" pitchFamily="34" charset="0"/>
              </a:rPr>
              <a:t>        "unit": "mmHg"</a:t>
            </a:r>
          </a:p>
          <a:p>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effective_time_frame</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time_interval</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start_date_time</a:t>
            </a:r>
            <a:r>
              <a:rPr lang="en-US" sz="1600" dirty="0">
                <a:latin typeface="Arial" panose="020B0604020202020204" pitchFamily="34" charset="0"/>
                <a:cs typeface="Arial" panose="020B0604020202020204" pitchFamily="34" charset="0"/>
              </a:rPr>
              <a:t>": "2013-02-05T07:25:00Z",</a:t>
            </a:r>
          </a:p>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end_date_time</a:t>
            </a:r>
            <a:r>
              <a:rPr lang="en-US" sz="1600" dirty="0">
                <a:latin typeface="Arial" panose="020B0604020202020204" pitchFamily="34" charset="0"/>
                <a:cs typeface="Arial" panose="020B0604020202020204" pitchFamily="34" charset="0"/>
              </a:rPr>
              <a:t>": "2013-06-05T07:25:00Z"</a:t>
            </a:r>
          </a:p>
          <a:p>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body_posture</a:t>
            </a:r>
            <a:r>
              <a:rPr lang="en-US" sz="1600" dirty="0">
                <a:latin typeface="Arial" panose="020B0604020202020204" pitchFamily="34" charset="0"/>
                <a:cs typeface="Arial" panose="020B0604020202020204" pitchFamily="34" charset="0"/>
              </a:rPr>
              <a:t>": "sitting",</a:t>
            </a:r>
          </a:p>
          <a:p>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descriptive_statistic</a:t>
            </a:r>
            <a:r>
              <a:rPr lang="en-US" sz="1600" dirty="0">
                <a:latin typeface="Arial" panose="020B0604020202020204" pitchFamily="34" charset="0"/>
                <a:cs typeface="Arial" panose="020B0604020202020204" pitchFamily="34" charset="0"/>
              </a:rPr>
              <a:t>": "maximum"</a:t>
            </a:r>
          </a:p>
          <a:p>
            <a:r>
              <a:rPr lang="en-US"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93754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Digital Data – Lessons learned (so far)</a:t>
            </a:r>
            <a:endParaRPr lang="en-US" dirty="0"/>
          </a:p>
        </p:txBody>
      </p:sp>
      <p:sp>
        <p:nvSpPr>
          <p:cNvPr id="3" name="Content Placeholder 2"/>
          <p:cNvSpPr>
            <a:spLocks noGrp="1"/>
          </p:cNvSpPr>
          <p:nvPr>
            <p:ph idx="1"/>
          </p:nvPr>
        </p:nvSpPr>
        <p:spPr/>
        <p:txBody>
          <a:bodyPr>
            <a:normAutofit lnSpcReduction="10000"/>
          </a:bodyPr>
          <a:lstStyle/>
          <a:p>
            <a:r>
              <a:rPr lang="en-US" dirty="0" smtClean="0"/>
              <a:t>Time series data is the norm</a:t>
            </a:r>
          </a:p>
          <a:p>
            <a:r>
              <a:rPr lang="en-US" dirty="0" smtClean="0"/>
              <a:t>Data requires cleaning and “wrestling down”</a:t>
            </a:r>
          </a:p>
          <a:p>
            <a:r>
              <a:rPr lang="en-US" dirty="0" smtClean="0"/>
              <a:t>Even basic interpretation can be a challenge</a:t>
            </a:r>
          </a:p>
          <a:p>
            <a:pPr lvl="1"/>
            <a:r>
              <a:rPr lang="en-US" dirty="0" smtClean="0"/>
              <a:t>What does a zero or missing value in the time-series sequence mean?</a:t>
            </a:r>
          </a:p>
          <a:p>
            <a:r>
              <a:rPr lang="en-US" dirty="0" smtClean="0"/>
              <a:t>Data “meaning” often requires meta-data</a:t>
            </a:r>
          </a:p>
          <a:p>
            <a:r>
              <a:rPr lang="en-US" dirty="0" smtClean="0"/>
              <a:t>Datasets </a:t>
            </a:r>
            <a:r>
              <a:rPr lang="en-US" dirty="0" smtClean="0"/>
              <a:t>get to be quite large</a:t>
            </a:r>
          </a:p>
          <a:p>
            <a:pPr lvl="1"/>
            <a:r>
              <a:rPr lang="en-US" dirty="0" smtClean="0"/>
              <a:t>Inconvenient to analyze using standard statistical packages</a:t>
            </a:r>
          </a:p>
          <a:p>
            <a:pPr lvl="1"/>
            <a:r>
              <a:rPr lang="en-US" dirty="0" smtClean="0"/>
              <a:t>Inconvenient to move around</a:t>
            </a:r>
          </a:p>
          <a:p>
            <a:pPr lvl="2"/>
            <a:endParaRPr lang="en-US" dirty="0" smtClean="0"/>
          </a:p>
        </p:txBody>
      </p:sp>
    </p:spTree>
    <p:extLst>
      <p:ext uri="{BB962C8B-B14F-4D97-AF65-F5344CB8AC3E}">
        <p14:creationId xmlns:p14="http://schemas.microsoft.com/office/powerpoint/2010/main" val="13155511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Digital Data – Lessons learned (so far)</a:t>
            </a:r>
          </a:p>
        </p:txBody>
      </p:sp>
      <p:sp>
        <p:nvSpPr>
          <p:cNvPr id="3" name="Content Placeholder 2"/>
          <p:cNvSpPr>
            <a:spLocks noGrp="1"/>
          </p:cNvSpPr>
          <p:nvPr>
            <p:ph idx="1"/>
          </p:nvPr>
        </p:nvSpPr>
        <p:spPr/>
        <p:txBody>
          <a:bodyPr/>
          <a:lstStyle/>
          <a:p>
            <a:r>
              <a:rPr lang="en-US" dirty="0" smtClean="0"/>
              <a:t>Possibly-relevant terms/tools from my perspective as non-data-scientist:</a:t>
            </a:r>
          </a:p>
          <a:p>
            <a:pPr lvl="1"/>
            <a:r>
              <a:rPr lang="en-US" dirty="0" smtClean="0"/>
              <a:t>“</a:t>
            </a:r>
            <a:r>
              <a:rPr lang="en-US" dirty="0" err="1" smtClean="0"/>
              <a:t>Sharded</a:t>
            </a:r>
            <a:r>
              <a:rPr lang="en-US" dirty="0" smtClean="0"/>
              <a:t>” databases and distributed analysis?</a:t>
            </a:r>
          </a:p>
          <a:p>
            <a:pPr lvl="2"/>
            <a:r>
              <a:rPr lang="en-US" dirty="0" smtClean="0"/>
              <a:t>“Redshift”, </a:t>
            </a:r>
            <a:r>
              <a:rPr lang="en-US" dirty="0" err="1" smtClean="0"/>
              <a:t>etc</a:t>
            </a:r>
            <a:r>
              <a:rPr lang="en-US" dirty="0"/>
              <a:t>: </a:t>
            </a:r>
            <a:r>
              <a:rPr lang="en-US" dirty="0">
                <a:hlinkClick r:id="rId2"/>
              </a:rPr>
              <a:t>https://aws.amazon.com/redshift</a:t>
            </a:r>
            <a:r>
              <a:rPr lang="en-US" dirty="0" smtClean="0">
                <a:hlinkClick r:id="rId2"/>
              </a:rPr>
              <a:t>/</a:t>
            </a:r>
            <a:r>
              <a:rPr lang="en-US" dirty="0" smtClean="0"/>
              <a:t> </a:t>
            </a:r>
          </a:p>
          <a:p>
            <a:pPr lvl="2"/>
            <a:r>
              <a:rPr lang="en-US" dirty="0" smtClean="0"/>
              <a:t>Sequel queries are quicker...</a:t>
            </a:r>
          </a:p>
          <a:p>
            <a:pPr lvl="1"/>
            <a:r>
              <a:rPr lang="en-US" dirty="0" smtClean="0"/>
              <a:t>“Map/Reduce” – Google analytics?</a:t>
            </a:r>
          </a:p>
          <a:p>
            <a:pPr lvl="1"/>
            <a:r>
              <a:rPr lang="en-US" dirty="0" smtClean="0"/>
              <a:t>“Hadoop” – for storage, not analytics?</a:t>
            </a:r>
          </a:p>
          <a:p>
            <a:pPr lvl="1"/>
            <a:r>
              <a:rPr lang="en-US" dirty="0"/>
              <a:t>“Apache Spark” - </a:t>
            </a:r>
            <a:r>
              <a:rPr lang="en-US" dirty="0">
                <a:hlinkClick r:id="rId3"/>
              </a:rPr>
              <a:t>http://spark.apache.org</a:t>
            </a:r>
            <a:r>
              <a:rPr lang="en-US" dirty="0" smtClean="0">
                <a:hlinkClick r:id="rId3"/>
              </a:rPr>
              <a:t>/</a:t>
            </a:r>
            <a:r>
              <a:rPr lang="en-US" dirty="0" smtClean="0"/>
              <a:t> </a:t>
            </a:r>
          </a:p>
          <a:p>
            <a:pPr lvl="1"/>
            <a:endParaRPr lang="en-US" dirty="0" smtClean="0"/>
          </a:p>
          <a:p>
            <a:pPr lvl="1"/>
            <a:endParaRPr lang="en-US" dirty="0" smtClean="0"/>
          </a:p>
          <a:p>
            <a:pPr lvl="2"/>
            <a:endParaRPr lang="en-US" dirty="0" smtClean="0"/>
          </a:p>
        </p:txBody>
      </p:sp>
    </p:spTree>
    <p:extLst>
      <p:ext uri="{BB962C8B-B14F-4D97-AF65-F5344CB8AC3E}">
        <p14:creationId xmlns:p14="http://schemas.microsoft.com/office/powerpoint/2010/main" val="634860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cstate="print"/>
          <a:srcRect/>
          <a:stretch>
            <a:fillRect/>
          </a:stretch>
        </p:blipFill>
        <p:spPr bwMode="auto">
          <a:xfrm>
            <a:off x="838200" y="762000"/>
            <a:ext cx="7443788" cy="6042025"/>
          </a:xfrm>
          <a:prstGeom prst="rect">
            <a:avLst/>
          </a:prstGeom>
          <a:noFill/>
          <a:ln w="9525">
            <a:noFill/>
            <a:miter lim="800000"/>
            <a:headEnd/>
            <a:tailEnd/>
          </a:ln>
        </p:spPr>
      </p:pic>
      <p:sp>
        <p:nvSpPr>
          <p:cNvPr id="8195" name="Rectangle 2"/>
          <p:cNvSpPr>
            <a:spLocks noGrp="1" noChangeArrowheads="1"/>
          </p:cNvSpPr>
          <p:nvPr>
            <p:ph type="title"/>
          </p:nvPr>
        </p:nvSpPr>
        <p:spPr/>
        <p:txBody>
          <a:bodyPr/>
          <a:lstStyle/>
          <a:p>
            <a:pPr algn="l" eaLnBrk="1" hangingPunct="1"/>
            <a:r>
              <a:rPr lang="en-US" altLang="en-US" smtClean="0"/>
              <a:t>Wearable sensors</a:t>
            </a:r>
          </a:p>
        </p:txBody>
      </p:sp>
    </p:spTree>
    <p:extLst>
      <p:ext uri="{BB962C8B-B14F-4D97-AF65-F5344CB8AC3E}">
        <p14:creationId xmlns:p14="http://schemas.microsoft.com/office/powerpoint/2010/main" val="24527891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Data – How to get some!</a:t>
            </a:r>
            <a:endParaRPr lang="en-US" dirty="0"/>
          </a:p>
        </p:txBody>
      </p:sp>
      <p:sp>
        <p:nvSpPr>
          <p:cNvPr id="3" name="Content Placeholder 2"/>
          <p:cNvSpPr>
            <a:spLocks noGrp="1"/>
          </p:cNvSpPr>
          <p:nvPr>
            <p:ph idx="1"/>
          </p:nvPr>
        </p:nvSpPr>
        <p:spPr/>
        <p:txBody>
          <a:bodyPr/>
          <a:lstStyle/>
          <a:p>
            <a:r>
              <a:rPr lang="en-US" dirty="0" smtClean="0"/>
              <a:t>Health </a:t>
            </a:r>
            <a:r>
              <a:rPr lang="en-US" dirty="0" err="1" smtClean="0"/>
              <a:t>eHeart</a:t>
            </a:r>
            <a:r>
              <a:rPr lang="en-US" dirty="0" smtClean="0"/>
              <a:t> Study (now)</a:t>
            </a:r>
          </a:p>
          <a:p>
            <a:r>
              <a:rPr lang="en-US" dirty="0" smtClean="0"/>
              <a:t>Precision Medicine Initiative</a:t>
            </a:r>
          </a:p>
          <a:p>
            <a:r>
              <a:rPr lang="en-US" dirty="0" smtClean="0"/>
              <a:t>Eureka Research Platform</a:t>
            </a:r>
            <a:endParaRPr lang="en-US" dirty="0"/>
          </a:p>
        </p:txBody>
      </p:sp>
    </p:spTree>
    <p:extLst>
      <p:ext uri="{BB962C8B-B14F-4D97-AF65-F5344CB8AC3E}">
        <p14:creationId xmlns:p14="http://schemas.microsoft.com/office/powerpoint/2010/main" val="34762943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a:t>
            </a:r>
            <a:r>
              <a:rPr lang="en-US" dirty="0" err="1" smtClean="0"/>
              <a:t>eHeart</a:t>
            </a:r>
            <a:r>
              <a:rPr lang="en-US" dirty="0" smtClean="0"/>
              <a:t> Study</a:t>
            </a:r>
            <a:endParaRPr lang="en-US" dirty="0"/>
          </a:p>
        </p:txBody>
      </p:sp>
      <p:sp>
        <p:nvSpPr>
          <p:cNvPr id="3" name="Content Placeholder 2"/>
          <p:cNvSpPr>
            <a:spLocks noGrp="1"/>
          </p:cNvSpPr>
          <p:nvPr>
            <p:ph idx="1"/>
          </p:nvPr>
        </p:nvSpPr>
        <p:spPr/>
        <p:txBody>
          <a:bodyPr/>
          <a:lstStyle/>
          <a:p>
            <a:r>
              <a:rPr lang="en-US" dirty="0" smtClean="0"/>
              <a:t>Data are available to analyze</a:t>
            </a:r>
          </a:p>
          <a:p>
            <a:pPr lvl="1"/>
            <a:r>
              <a:rPr lang="en-US" dirty="0" smtClean="0"/>
              <a:t>Email me with your ideas; </a:t>
            </a:r>
            <a:r>
              <a:rPr lang="en-US" dirty="0" smtClean="0">
                <a:hlinkClick r:id="rId2"/>
              </a:rPr>
              <a:t>mpletcher@epi.ucsf.edu</a:t>
            </a:r>
            <a:r>
              <a:rPr lang="en-US" dirty="0" smtClean="0"/>
              <a:t> </a:t>
            </a:r>
          </a:p>
          <a:p>
            <a:pPr lvl="1"/>
            <a:r>
              <a:rPr lang="en-US" dirty="0" smtClean="0"/>
              <a:t>Simple manuscript proposal process</a:t>
            </a:r>
            <a:endParaRPr lang="en-US" dirty="0"/>
          </a:p>
        </p:txBody>
      </p:sp>
    </p:spTree>
    <p:extLst>
      <p:ext uri="{BB962C8B-B14F-4D97-AF65-F5344CB8AC3E}">
        <p14:creationId xmlns:p14="http://schemas.microsoft.com/office/powerpoint/2010/main" val="27489539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Precision Medicine Initiative</a:t>
            </a:r>
            <a:endParaRPr lang="en-US" sz="4000"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www.nih.gov/precision-medicine-initiative-cohort-program</a:t>
            </a:r>
            <a:endParaRPr lang="en-US" dirty="0" smtClean="0"/>
          </a:p>
          <a:p>
            <a:r>
              <a:rPr lang="en-US" dirty="0" smtClean="0"/>
              <a:t>“Through </a:t>
            </a:r>
            <a:r>
              <a:rPr lang="en-US" dirty="0"/>
              <a:t>advances in research, technology and policies that empower patients, the PMI will enable a new era of medicine in which researchers, providers and patients work together to develop individualized care</a:t>
            </a:r>
            <a:r>
              <a:rPr lang="en-US" dirty="0" smtClean="0"/>
              <a:t>.”</a:t>
            </a:r>
          </a:p>
          <a:p>
            <a:pPr lvl="2"/>
            <a:endParaRPr lang="en-US" dirty="0" smtClean="0"/>
          </a:p>
        </p:txBody>
      </p:sp>
    </p:spTree>
    <p:extLst>
      <p:ext uri="{BB962C8B-B14F-4D97-AF65-F5344CB8AC3E}">
        <p14:creationId xmlns:p14="http://schemas.microsoft.com/office/powerpoint/2010/main" val="14837533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Precision Medicine Initiative</a:t>
            </a:r>
            <a:endParaRPr lang="en-US" sz="4000" dirty="0"/>
          </a:p>
        </p:txBody>
      </p:sp>
      <p:sp>
        <p:nvSpPr>
          <p:cNvPr id="3" name="Content Placeholder 2"/>
          <p:cNvSpPr>
            <a:spLocks noGrp="1"/>
          </p:cNvSpPr>
          <p:nvPr>
            <p:ph idx="1"/>
          </p:nvPr>
        </p:nvSpPr>
        <p:spPr/>
        <p:txBody>
          <a:bodyPr/>
          <a:lstStyle/>
          <a:p>
            <a:r>
              <a:rPr lang="en-US" dirty="0" smtClean="0"/>
              <a:t>Tailoring treatments to individuals</a:t>
            </a:r>
          </a:p>
          <a:p>
            <a:pPr lvl="1"/>
            <a:r>
              <a:rPr lang="en-US" dirty="0" smtClean="0"/>
              <a:t>Original vision: Genetic testing </a:t>
            </a:r>
            <a:r>
              <a:rPr lang="en-US" dirty="0" smtClean="0">
                <a:sym typeface="Wingdings" panose="05000000000000000000" pitchFamily="2" charset="2"/>
              </a:rPr>
              <a:t> </a:t>
            </a:r>
            <a:r>
              <a:rPr lang="en-US" dirty="0" smtClean="0"/>
              <a:t>precision treatments</a:t>
            </a:r>
          </a:p>
          <a:p>
            <a:pPr lvl="1"/>
            <a:r>
              <a:rPr lang="en-US" dirty="0" smtClean="0"/>
              <a:t>Revised vision: Includes digital health monitoring</a:t>
            </a:r>
          </a:p>
          <a:p>
            <a:pPr lvl="1"/>
            <a:endParaRPr lang="en-US" dirty="0"/>
          </a:p>
          <a:p>
            <a:r>
              <a:rPr lang="en-US" dirty="0" smtClean="0"/>
              <a:t>Expect lots of new </a:t>
            </a:r>
            <a:r>
              <a:rPr lang="en-US" dirty="0" err="1" smtClean="0"/>
              <a:t>mHealth</a:t>
            </a:r>
            <a:r>
              <a:rPr lang="en-US" dirty="0" smtClean="0"/>
              <a:t> data in 5-10 years on large (n=1 million?) cohort</a:t>
            </a:r>
          </a:p>
          <a:p>
            <a:pPr lvl="1"/>
            <a:endParaRPr lang="en-US" dirty="0" smtClean="0"/>
          </a:p>
          <a:p>
            <a:pPr lvl="2"/>
            <a:endParaRPr lang="en-US" dirty="0" smtClean="0"/>
          </a:p>
        </p:txBody>
      </p:sp>
    </p:spTree>
    <p:extLst>
      <p:ext uri="{BB962C8B-B14F-4D97-AF65-F5344CB8AC3E}">
        <p14:creationId xmlns:p14="http://schemas.microsoft.com/office/powerpoint/2010/main" val="42889941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Eureka Research Platform</a:t>
            </a:r>
            <a:endParaRPr lang="en-US" sz="4000" dirty="0"/>
          </a:p>
        </p:txBody>
      </p:sp>
      <p:sp>
        <p:nvSpPr>
          <p:cNvPr id="3" name="Content Placeholder 2"/>
          <p:cNvSpPr>
            <a:spLocks noGrp="1"/>
          </p:cNvSpPr>
          <p:nvPr>
            <p:ph idx="1"/>
          </p:nvPr>
        </p:nvSpPr>
        <p:spPr/>
        <p:txBody>
          <a:bodyPr>
            <a:normAutofit fontScale="92500" lnSpcReduction="20000"/>
          </a:bodyPr>
          <a:lstStyle/>
          <a:p>
            <a:r>
              <a:rPr lang="en-US" dirty="0" smtClean="0"/>
              <a:t>Health eHeart </a:t>
            </a:r>
            <a:r>
              <a:rPr lang="en-US" dirty="0" smtClean="0">
                <a:sym typeface="Wingdings" panose="05000000000000000000" pitchFamily="2" charset="2"/>
              </a:rPr>
              <a:t> </a:t>
            </a:r>
            <a:r>
              <a:rPr lang="en-US" dirty="0" smtClean="0">
                <a:sym typeface="Wingdings" panose="05000000000000000000" pitchFamily="2" charset="2"/>
              </a:rPr>
              <a:t>“Health </a:t>
            </a:r>
            <a:r>
              <a:rPr lang="en-US" dirty="0" err="1" smtClean="0">
                <a:sym typeface="Wingdings" panose="05000000000000000000" pitchFamily="2" charset="2"/>
              </a:rPr>
              <a:t>ePeople</a:t>
            </a:r>
            <a:r>
              <a:rPr lang="en-US" dirty="0" smtClean="0">
                <a:sym typeface="Wingdings" panose="05000000000000000000" pitchFamily="2" charset="2"/>
              </a:rPr>
              <a:t>”</a:t>
            </a:r>
            <a:endParaRPr lang="en-US" dirty="0" smtClean="0">
              <a:sym typeface="Wingdings" panose="05000000000000000000" pitchFamily="2" charset="2"/>
            </a:endParaRPr>
          </a:p>
          <a:p>
            <a:pPr lvl="1"/>
            <a:r>
              <a:rPr lang="en-US" dirty="0" smtClean="0">
                <a:sym typeface="Wingdings" panose="05000000000000000000" pitchFamily="2" charset="2"/>
              </a:rPr>
              <a:t>NIH U2C Award to create </a:t>
            </a:r>
            <a:r>
              <a:rPr lang="en-US" dirty="0" smtClean="0">
                <a:sym typeface="Wingdings" panose="05000000000000000000" pitchFamily="2" charset="2"/>
              </a:rPr>
              <a:t>infrastructure</a:t>
            </a:r>
          </a:p>
          <a:p>
            <a:pPr lvl="1"/>
            <a:r>
              <a:rPr lang="en-US" dirty="0" smtClean="0">
                <a:sym typeface="Wingdings" panose="05000000000000000000" pitchFamily="2" charset="2"/>
              </a:rPr>
              <a:t>Create your own Health </a:t>
            </a:r>
            <a:r>
              <a:rPr lang="en-US" dirty="0" err="1" smtClean="0">
                <a:sym typeface="Wingdings" panose="05000000000000000000" pitchFamily="2" charset="2"/>
              </a:rPr>
              <a:t>eHeart</a:t>
            </a:r>
            <a:r>
              <a:rPr lang="en-US" dirty="0" smtClean="0">
                <a:sym typeface="Wingdings" panose="05000000000000000000" pitchFamily="2" charset="2"/>
              </a:rPr>
              <a:t> Study…</a:t>
            </a:r>
            <a:endParaRPr lang="en-US" dirty="0" smtClean="0">
              <a:sym typeface="Wingdings" panose="05000000000000000000" pitchFamily="2" charset="2"/>
            </a:endParaRPr>
          </a:p>
          <a:p>
            <a:endParaRPr lang="en-US" dirty="0" smtClean="0">
              <a:sym typeface="Wingdings" panose="05000000000000000000" pitchFamily="2" charset="2"/>
            </a:endParaRPr>
          </a:p>
          <a:p>
            <a:r>
              <a:rPr lang="en-US" dirty="0" smtClean="0">
                <a:sym typeface="Wingdings" panose="05000000000000000000" pitchFamily="2" charset="2"/>
              </a:rPr>
              <a:t>Modular/configurable data collection system</a:t>
            </a:r>
          </a:p>
          <a:p>
            <a:pPr lvl="1"/>
            <a:r>
              <a:rPr lang="en-US" dirty="0" err="1" smtClean="0">
                <a:sym typeface="Wingdings" panose="05000000000000000000" pitchFamily="2" charset="2"/>
              </a:rPr>
              <a:t>eConsent</a:t>
            </a:r>
            <a:r>
              <a:rPr lang="en-US" dirty="0" smtClean="0">
                <a:sym typeface="Wingdings" panose="05000000000000000000" pitchFamily="2" charset="2"/>
              </a:rPr>
              <a:t> &amp; Surveys</a:t>
            </a:r>
          </a:p>
          <a:p>
            <a:pPr lvl="1"/>
            <a:r>
              <a:rPr lang="en-US" dirty="0" smtClean="0">
                <a:sym typeface="Wingdings" panose="05000000000000000000" pitchFamily="2" charset="2"/>
              </a:rPr>
              <a:t>Commercial </a:t>
            </a:r>
            <a:r>
              <a:rPr lang="en-US" dirty="0">
                <a:sym typeface="Wingdings" panose="05000000000000000000" pitchFamily="2" charset="2"/>
              </a:rPr>
              <a:t>sensors and </a:t>
            </a:r>
            <a:r>
              <a:rPr lang="en-US" dirty="0" smtClean="0">
                <a:sym typeface="Wingdings" panose="05000000000000000000" pitchFamily="2" charset="2"/>
              </a:rPr>
              <a:t>apps connected</a:t>
            </a:r>
            <a:endParaRPr lang="en-US" dirty="0" smtClean="0">
              <a:sym typeface="Wingdings" panose="05000000000000000000" pitchFamily="2" charset="2"/>
            </a:endParaRPr>
          </a:p>
          <a:p>
            <a:pPr lvl="1"/>
            <a:r>
              <a:rPr lang="en-US" dirty="0" smtClean="0">
                <a:sym typeface="Wingdings" panose="05000000000000000000" pitchFamily="2" charset="2"/>
              </a:rPr>
              <a:t>Messaging system for reminders/interventions</a:t>
            </a:r>
          </a:p>
          <a:p>
            <a:endParaRPr lang="en-US" dirty="0">
              <a:sym typeface="Wingdings" panose="05000000000000000000" pitchFamily="2" charset="2"/>
            </a:endParaRPr>
          </a:p>
          <a:p>
            <a:r>
              <a:rPr lang="en-US" dirty="0" smtClean="0">
                <a:sym typeface="Wingdings" panose="05000000000000000000" pitchFamily="2" charset="2"/>
              </a:rPr>
              <a:t>Relatively cheap Cohort/Registry/RCT</a:t>
            </a:r>
          </a:p>
          <a:p>
            <a:pPr lvl="1"/>
            <a:r>
              <a:rPr lang="en-US" dirty="0">
                <a:sym typeface="Wingdings" panose="05000000000000000000" pitchFamily="2" charset="2"/>
                <a:hlinkClick r:id="rId2"/>
              </a:rPr>
              <a:t>http://info.eurekaplatform.org</a:t>
            </a:r>
            <a:r>
              <a:rPr lang="en-US" dirty="0" smtClean="0">
                <a:sym typeface="Wingdings" panose="05000000000000000000" pitchFamily="2" charset="2"/>
                <a:hlinkClick r:id="rId2"/>
              </a:rPr>
              <a:t>/</a:t>
            </a:r>
            <a:r>
              <a:rPr lang="en-US" dirty="0" smtClean="0">
                <a:sym typeface="Wingdings" panose="05000000000000000000" pitchFamily="2" charset="2"/>
              </a:rPr>
              <a:t> </a:t>
            </a:r>
            <a:endParaRPr lang="en-US" dirty="0" smtClean="0">
              <a:sym typeface="Wingdings" panose="05000000000000000000" pitchFamily="2" charset="2"/>
            </a:endParaRPr>
          </a:p>
          <a:p>
            <a:pPr lvl="1"/>
            <a:r>
              <a:rPr lang="en-US" dirty="0" smtClean="0">
                <a:sym typeface="Wingdings" panose="05000000000000000000" pitchFamily="2" charset="2"/>
              </a:rPr>
              <a:t>(or email me)</a:t>
            </a:r>
            <a:endParaRPr lang="en-US" dirty="0" smtClean="0"/>
          </a:p>
        </p:txBody>
      </p:sp>
    </p:spTree>
    <p:extLst>
      <p:ext uri="{BB962C8B-B14F-4D97-AF65-F5344CB8AC3E}">
        <p14:creationId xmlns:p14="http://schemas.microsoft.com/office/powerpoint/2010/main" val="5533647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Points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Digital Health is here to stay</a:t>
            </a:r>
          </a:p>
          <a:p>
            <a:r>
              <a:rPr lang="en-US" dirty="0" smtClean="0"/>
              <a:t>It will take a while to make it useful</a:t>
            </a:r>
          </a:p>
          <a:p>
            <a:pPr lvl="1"/>
            <a:r>
              <a:rPr lang="en-US" dirty="0" smtClean="0"/>
              <a:t>Think of lag between whole genome sequencing to clinical utility and health</a:t>
            </a:r>
          </a:p>
          <a:p>
            <a:r>
              <a:rPr lang="en-US" dirty="0" smtClean="0"/>
              <a:t>Not everyone uses digital technologies</a:t>
            </a:r>
          </a:p>
          <a:p>
            <a:pPr lvl="1"/>
            <a:r>
              <a:rPr lang="en-US" dirty="0" smtClean="0"/>
              <a:t>Could we be increasing disparities?</a:t>
            </a:r>
          </a:p>
          <a:p>
            <a:r>
              <a:rPr lang="en-US" dirty="0" smtClean="0"/>
              <a:t>Tech is moving target</a:t>
            </a:r>
          </a:p>
          <a:p>
            <a:r>
              <a:rPr lang="en-US" dirty="0" smtClean="0"/>
              <a:t>New tools/infrastructure/data coming soon</a:t>
            </a:r>
          </a:p>
          <a:p>
            <a:r>
              <a:rPr lang="en-US" dirty="0" smtClean="0"/>
              <a:t>Most skills we teach are relevant, but bigness of data may require different skills...</a:t>
            </a:r>
          </a:p>
          <a:p>
            <a:r>
              <a:rPr lang="en-US" dirty="0" smtClean="0"/>
              <a:t>Start planning your own digital health study!?</a:t>
            </a:r>
            <a:endParaRPr lang="en-US" dirty="0"/>
          </a:p>
        </p:txBody>
      </p:sp>
    </p:spTree>
    <p:extLst>
      <p:ext uri="{BB962C8B-B14F-4D97-AF65-F5344CB8AC3E}">
        <p14:creationId xmlns:p14="http://schemas.microsoft.com/office/powerpoint/2010/main" val="13653883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Points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Digital Health is here to stay</a:t>
            </a:r>
          </a:p>
          <a:p>
            <a:r>
              <a:rPr lang="en-US" dirty="0" smtClean="0"/>
              <a:t>It will take a while to make it useful</a:t>
            </a:r>
          </a:p>
          <a:p>
            <a:pPr lvl="1"/>
            <a:r>
              <a:rPr lang="en-US" dirty="0" smtClean="0"/>
              <a:t>Think of lag between whole genome sequencing to clinical utility and health</a:t>
            </a:r>
          </a:p>
          <a:p>
            <a:r>
              <a:rPr lang="en-US" dirty="0" smtClean="0"/>
              <a:t>Not everyone uses digital technologies</a:t>
            </a:r>
          </a:p>
          <a:p>
            <a:pPr lvl="1"/>
            <a:r>
              <a:rPr lang="en-US" dirty="0" smtClean="0"/>
              <a:t>Could we be increasing disparities?</a:t>
            </a:r>
          </a:p>
          <a:p>
            <a:r>
              <a:rPr lang="en-US" dirty="0" smtClean="0"/>
              <a:t>Tech is moving target</a:t>
            </a:r>
          </a:p>
          <a:p>
            <a:r>
              <a:rPr lang="en-US" dirty="0" smtClean="0"/>
              <a:t>New tools/infrastructure/data coming soon</a:t>
            </a:r>
          </a:p>
          <a:p>
            <a:r>
              <a:rPr lang="en-US" dirty="0" smtClean="0"/>
              <a:t>Most skills we teach are relevant, but bigness of data may require different skills...</a:t>
            </a:r>
          </a:p>
          <a:p>
            <a:r>
              <a:rPr lang="en-US" dirty="0" smtClean="0"/>
              <a:t>Start planning your own digital health study!?</a:t>
            </a:r>
            <a:endParaRPr lang="en-US" dirty="0"/>
          </a:p>
        </p:txBody>
      </p:sp>
      <p:sp>
        <p:nvSpPr>
          <p:cNvPr id="4" name="TextBox 3"/>
          <p:cNvSpPr txBox="1"/>
          <p:nvPr/>
        </p:nvSpPr>
        <p:spPr>
          <a:xfrm>
            <a:off x="5205046" y="726831"/>
            <a:ext cx="2984600" cy="830997"/>
          </a:xfrm>
          <a:prstGeom prst="rect">
            <a:avLst/>
          </a:prstGeom>
          <a:noFill/>
        </p:spPr>
        <p:txBody>
          <a:bodyPr wrap="none" rtlCol="0">
            <a:spAutoFit/>
          </a:bodyPr>
          <a:lstStyle/>
          <a:p>
            <a:r>
              <a:rPr lang="en-US" sz="4800" dirty="0" smtClean="0">
                <a:solidFill>
                  <a:srgbClr val="FF0000"/>
                </a:solidFill>
              </a:rPr>
              <a:t>Questions?</a:t>
            </a:r>
            <a:endParaRPr lang="en-US" sz="4800" dirty="0">
              <a:solidFill>
                <a:srgbClr val="FF0000"/>
              </a:solidFill>
            </a:endParaRPr>
          </a:p>
        </p:txBody>
      </p:sp>
    </p:spTree>
    <p:extLst>
      <p:ext uri="{BB962C8B-B14F-4D97-AF65-F5344CB8AC3E}">
        <p14:creationId xmlns:p14="http://schemas.microsoft.com/office/powerpoint/2010/main" val="16441228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 slides</a:t>
            </a:r>
            <a:br>
              <a:rPr lang="en-US" dirty="0"/>
            </a:br>
            <a:endParaRPr lang="en-US" dirty="0"/>
          </a:p>
        </p:txBody>
      </p:sp>
    </p:spTree>
    <p:extLst>
      <p:ext uri="{BB962C8B-B14F-4D97-AF65-F5344CB8AC3E}">
        <p14:creationId xmlns:p14="http://schemas.microsoft.com/office/powerpoint/2010/main" val="5572137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5107" y="660853"/>
            <a:ext cx="7886700" cy="4351338"/>
          </a:xfrm>
        </p:spPr>
        <p:txBody>
          <a:bodyPr/>
          <a:lstStyle/>
          <a:p>
            <a:pPr marL="0" indent="0">
              <a:buNone/>
            </a:pPr>
            <a:endParaRPr lang="en-US" dirty="0">
              <a:sym typeface="Wingdings" panose="05000000000000000000" pitchFamily="2" charset="2"/>
            </a:endParaRPr>
          </a:p>
          <a:p>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312" y="854277"/>
            <a:ext cx="7791680" cy="3964489"/>
          </a:xfrm>
          <a:prstGeom prst="rect">
            <a:avLst/>
          </a:prstGeom>
        </p:spPr>
      </p:pic>
    </p:spTree>
    <p:extLst>
      <p:ext uri="{BB962C8B-B14F-4D97-AF65-F5344CB8AC3E}">
        <p14:creationId xmlns:p14="http://schemas.microsoft.com/office/powerpoint/2010/main" val="29586505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Eureka Research Platform</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Aims:</a:t>
            </a:r>
          </a:p>
          <a:p>
            <a:pPr marL="514350" indent="-514350">
              <a:buAutoNum type="arabicParenR"/>
            </a:pPr>
            <a:r>
              <a:rPr lang="en-US" dirty="0" smtClean="0"/>
              <a:t>Create infrastructure for efficient </a:t>
            </a:r>
            <a:r>
              <a:rPr lang="en-US" dirty="0" err="1" smtClean="0"/>
              <a:t>mHealth</a:t>
            </a:r>
            <a:r>
              <a:rPr lang="en-US" dirty="0" smtClean="0"/>
              <a:t> research</a:t>
            </a:r>
          </a:p>
          <a:p>
            <a:pPr marL="514350" indent="-514350">
              <a:buAutoNum type="arabicParenR"/>
            </a:pPr>
            <a:r>
              <a:rPr lang="en-US" dirty="0" smtClean="0"/>
              <a:t>Build cohort of engaged participants willing to volunteer</a:t>
            </a:r>
          </a:p>
          <a:p>
            <a:pPr marL="514350" indent="-514350">
              <a:buAutoNum type="arabicParenR"/>
            </a:pPr>
            <a:r>
              <a:rPr lang="en-US" dirty="0" smtClean="0"/>
              <a:t>Governance, tech, procedures to support rapid access, data sharing, integration with other projects</a:t>
            </a:r>
          </a:p>
          <a:p>
            <a:pPr marL="514350" indent="-514350">
              <a:buAutoNum type="arabicParenR"/>
            </a:pPr>
            <a:r>
              <a:rPr lang="en-US" dirty="0" smtClean="0"/>
              <a:t>Financial sustainability</a:t>
            </a:r>
          </a:p>
        </p:txBody>
      </p:sp>
    </p:spTree>
    <p:extLst>
      <p:ext uri="{BB962C8B-B14F-4D97-AF65-F5344CB8AC3E}">
        <p14:creationId xmlns:p14="http://schemas.microsoft.com/office/powerpoint/2010/main" val="2674829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title"/>
          </p:nvPr>
        </p:nvSpPr>
        <p:spPr/>
        <p:txBody>
          <a:bodyPr/>
          <a:lstStyle/>
          <a:p>
            <a:pPr eaLnBrk="1" hangingPunct="1"/>
            <a:r>
              <a:rPr lang="en-US" altLang="en-US" smtClean="0"/>
              <a:t>Online social networks</a:t>
            </a:r>
          </a:p>
        </p:txBody>
      </p:sp>
      <p:pic>
        <p:nvPicPr>
          <p:cNvPr id="9219" name="Picture 6" descr="Pew-survey-graph"/>
          <p:cNvPicPr>
            <a:picLocks noChangeAspect="1" noChangeArrowheads="1"/>
          </p:cNvPicPr>
          <p:nvPr/>
        </p:nvPicPr>
        <p:blipFill>
          <a:blip r:embed="rId2" cstate="print"/>
          <a:srcRect/>
          <a:stretch>
            <a:fillRect/>
          </a:stretch>
        </p:blipFill>
        <p:spPr bwMode="auto">
          <a:xfrm>
            <a:off x="4038600" y="1257300"/>
            <a:ext cx="5048250" cy="5524500"/>
          </a:xfrm>
          <a:prstGeom prst="rect">
            <a:avLst/>
          </a:prstGeom>
          <a:noFill/>
          <a:ln w="9525">
            <a:noFill/>
            <a:miter lim="800000"/>
            <a:headEnd/>
            <a:tailEnd/>
          </a:ln>
        </p:spPr>
      </p:pic>
      <p:sp>
        <p:nvSpPr>
          <p:cNvPr id="9220" name="Rectangle 7"/>
          <p:cNvSpPr>
            <a:spLocks noGrp="1" noChangeArrowheads="1"/>
          </p:cNvSpPr>
          <p:nvPr>
            <p:ph type="body" idx="1"/>
          </p:nvPr>
        </p:nvSpPr>
        <p:spPr>
          <a:xfrm>
            <a:off x="457200" y="1600200"/>
            <a:ext cx="3733800" cy="4525963"/>
          </a:xfrm>
          <a:noFill/>
        </p:spPr>
        <p:txBody>
          <a:bodyPr/>
          <a:lstStyle/>
          <a:p>
            <a:pPr eaLnBrk="1" hangingPunct="1"/>
            <a:r>
              <a:rPr lang="en-US" altLang="en-US" smtClean="0"/>
              <a:t>1.3 billion Facebook users</a:t>
            </a:r>
          </a:p>
          <a:p>
            <a:pPr eaLnBrk="1" hangingPunct="1"/>
            <a:r>
              <a:rPr lang="en-US" altLang="en-US" smtClean="0"/>
              <a:t>50% log in on any given day</a:t>
            </a:r>
          </a:p>
        </p:txBody>
      </p:sp>
    </p:spTree>
    <p:extLst>
      <p:ext uri="{BB962C8B-B14F-4D97-AF65-F5344CB8AC3E}">
        <p14:creationId xmlns:p14="http://schemas.microsoft.com/office/powerpoint/2010/main" val="12254805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Eureka Research Platform</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Features</a:t>
            </a:r>
          </a:p>
          <a:p>
            <a:pPr marL="514350" indent="-514350">
              <a:buAutoNum type="arabicParenR"/>
            </a:pPr>
            <a:r>
              <a:rPr lang="en-US" dirty="0" smtClean="0"/>
              <a:t>Web portal and app, with synchronized back end</a:t>
            </a:r>
          </a:p>
          <a:p>
            <a:pPr marL="0" indent="0">
              <a:buNone/>
            </a:pPr>
            <a:endParaRPr lang="en-US" dirty="0" smtClean="0"/>
          </a:p>
        </p:txBody>
      </p:sp>
    </p:spTree>
    <p:extLst>
      <p:ext uri="{BB962C8B-B14F-4D97-AF65-F5344CB8AC3E}">
        <p14:creationId xmlns:p14="http://schemas.microsoft.com/office/powerpoint/2010/main" val="1970540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0201" y="79957"/>
            <a:ext cx="8470900" cy="6778043"/>
          </a:xfrm>
          <a:prstGeom prst="rect">
            <a:avLst/>
          </a:prstGeom>
        </p:spPr>
      </p:pic>
    </p:spTree>
    <p:extLst>
      <p:ext uri="{BB962C8B-B14F-4D97-AF65-F5344CB8AC3E}">
        <p14:creationId xmlns:p14="http://schemas.microsoft.com/office/powerpoint/2010/main" val="39018598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5092405"/>
            <a:ext cx="1406734" cy="11986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11" charset="0"/>
            </a:endParaRPr>
          </a:p>
        </p:txBody>
      </p:sp>
      <p:pic>
        <p:nvPicPr>
          <p:cNvPr id="5" name="Picture 4"/>
          <p:cNvPicPr>
            <a:picLocks noChangeAspect="1"/>
          </p:cNvPicPr>
          <p:nvPr/>
        </p:nvPicPr>
        <p:blipFill>
          <a:blip r:embed="rId2"/>
          <a:stretch>
            <a:fillRect/>
          </a:stretch>
        </p:blipFill>
        <p:spPr>
          <a:xfrm>
            <a:off x="252300" y="186745"/>
            <a:ext cx="2100707" cy="4226064"/>
          </a:xfrm>
          <a:prstGeom prst="rect">
            <a:avLst/>
          </a:prstGeom>
        </p:spPr>
      </p:pic>
      <p:pic>
        <p:nvPicPr>
          <p:cNvPr id="6" name="Picture 5"/>
          <p:cNvPicPr>
            <a:picLocks noChangeAspect="1"/>
          </p:cNvPicPr>
          <p:nvPr/>
        </p:nvPicPr>
        <p:blipFill>
          <a:blip r:embed="rId2"/>
          <a:stretch>
            <a:fillRect/>
          </a:stretch>
        </p:blipFill>
        <p:spPr>
          <a:xfrm>
            <a:off x="2427917" y="186745"/>
            <a:ext cx="2100707" cy="4226064"/>
          </a:xfrm>
          <a:prstGeom prst="rect">
            <a:avLst/>
          </a:prstGeom>
        </p:spPr>
      </p:pic>
      <p:pic>
        <p:nvPicPr>
          <p:cNvPr id="7" name="Picture 6"/>
          <p:cNvPicPr>
            <a:picLocks noChangeAspect="1"/>
          </p:cNvPicPr>
          <p:nvPr/>
        </p:nvPicPr>
        <p:blipFill>
          <a:blip r:embed="rId2"/>
          <a:stretch>
            <a:fillRect/>
          </a:stretch>
        </p:blipFill>
        <p:spPr>
          <a:xfrm>
            <a:off x="4622058" y="186745"/>
            <a:ext cx="2100707" cy="4226064"/>
          </a:xfrm>
          <a:prstGeom prst="rect">
            <a:avLst/>
          </a:prstGeom>
        </p:spPr>
      </p:pic>
      <p:pic>
        <p:nvPicPr>
          <p:cNvPr id="8" name="Picture 7"/>
          <p:cNvPicPr>
            <a:picLocks noChangeAspect="1"/>
          </p:cNvPicPr>
          <p:nvPr/>
        </p:nvPicPr>
        <p:blipFill>
          <a:blip r:embed="rId2"/>
          <a:stretch>
            <a:fillRect/>
          </a:stretch>
        </p:blipFill>
        <p:spPr>
          <a:xfrm>
            <a:off x="6816200" y="186745"/>
            <a:ext cx="2100707" cy="4226064"/>
          </a:xfrm>
          <a:prstGeom prst="rect">
            <a:avLst/>
          </a:prstGeom>
        </p:spPr>
      </p:pic>
      <p:pic>
        <p:nvPicPr>
          <p:cNvPr id="9" name="Picture 8"/>
          <p:cNvPicPr>
            <a:picLocks noChangeAspect="1"/>
          </p:cNvPicPr>
          <p:nvPr/>
        </p:nvPicPr>
        <p:blipFill>
          <a:blip r:embed="rId3"/>
          <a:stretch>
            <a:fillRect/>
          </a:stretch>
        </p:blipFill>
        <p:spPr>
          <a:xfrm>
            <a:off x="480335" y="823131"/>
            <a:ext cx="1644635" cy="2920339"/>
          </a:xfrm>
          <a:prstGeom prst="rect">
            <a:avLst/>
          </a:prstGeom>
        </p:spPr>
      </p:pic>
      <p:pic>
        <p:nvPicPr>
          <p:cNvPr id="10" name="Picture 9"/>
          <p:cNvPicPr>
            <a:picLocks noChangeAspect="1"/>
          </p:cNvPicPr>
          <p:nvPr/>
        </p:nvPicPr>
        <p:blipFill>
          <a:blip r:embed="rId4"/>
          <a:stretch>
            <a:fillRect/>
          </a:stretch>
        </p:blipFill>
        <p:spPr>
          <a:xfrm>
            <a:off x="2655959" y="839632"/>
            <a:ext cx="1644621" cy="2920314"/>
          </a:xfrm>
          <a:prstGeom prst="rect">
            <a:avLst/>
          </a:prstGeom>
        </p:spPr>
      </p:pic>
      <p:pic>
        <p:nvPicPr>
          <p:cNvPr id="11" name="Picture 10"/>
          <p:cNvPicPr>
            <a:picLocks noChangeAspect="1"/>
          </p:cNvPicPr>
          <p:nvPr/>
        </p:nvPicPr>
        <p:blipFill>
          <a:blip r:embed="rId5"/>
          <a:stretch>
            <a:fillRect/>
          </a:stretch>
        </p:blipFill>
        <p:spPr>
          <a:xfrm>
            <a:off x="4853037" y="823133"/>
            <a:ext cx="1653913" cy="2936814"/>
          </a:xfrm>
          <a:prstGeom prst="rect">
            <a:avLst/>
          </a:prstGeom>
        </p:spPr>
      </p:pic>
      <p:pic>
        <p:nvPicPr>
          <p:cNvPr id="12" name="Picture 11"/>
          <p:cNvPicPr>
            <a:picLocks noChangeAspect="1"/>
          </p:cNvPicPr>
          <p:nvPr/>
        </p:nvPicPr>
        <p:blipFill>
          <a:blip r:embed="rId6"/>
          <a:stretch>
            <a:fillRect/>
          </a:stretch>
        </p:blipFill>
        <p:spPr>
          <a:xfrm>
            <a:off x="7044302" y="823133"/>
            <a:ext cx="1653913" cy="2936813"/>
          </a:xfrm>
          <a:prstGeom prst="rect">
            <a:avLst/>
          </a:prstGeom>
        </p:spPr>
      </p:pic>
      <p:sp>
        <p:nvSpPr>
          <p:cNvPr id="13" name="Rectangle 12"/>
          <p:cNvSpPr/>
          <p:nvPr/>
        </p:nvSpPr>
        <p:spPr bwMode="auto">
          <a:xfrm>
            <a:off x="178993" y="3182306"/>
            <a:ext cx="8759091" cy="13735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11" charset="0"/>
            </a:endParaRPr>
          </a:p>
        </p:txBody>
      </p:sp>
      <p:pic>
        <p:nvPicPr>
          <p:cNvPr id="14" name="Picture 13"/>
          <p:cNvPicPr>
            <a:picLocks noChangeAspect="1"/>
          </p:cNvPicPr>
          <p:nvPr/>
        </p:nvPicPr>
        <p:blipFill rotWithShape="1">
          <a:blip r:embed="rId2"/>
          <a:srcRect b="28169"/>
          <a:stretch/>
        </p:blipFill>
        <p:spPr>
          <a:xfrm>
            <a:off x="2427917" y="3255367"/>
            <a:ext cx="2100707" cy="3035643"/>
          </a:xfrm>
          <a:prstGeom prst="rect">
            <a:avLst/>
          </a:prstGeom>
        </p:spPr>
      </p:pic>
      <p:pic>
        <p:nvPicPr>
          <p:cNvPr id="15" name="Picture 14"/>
          <p:cNvPicPr>
            <a:picLocks noChangeAspect="1"/>
          </p:cNvPicPr>
          <p:nvPr/>
        </p:nvPicPr>
        <p:blipFill rotWithShape="1">
          <a:blip r:embed="rId2"/>
          <a:srcRect b="28169"/>
          <a:stretch/>
        </p:blipFill>
        <p:spPr>
          <a:xfrm>
            <a:off x="4622058" y="3255367"/>
            <a:ext cx="2100707" cy="3035643"/>
          </a:xfrm>
          <a:prstGeom prst="rect">
            <a:avLst/>
          </a:prstGeom>
        </p:spPr>
      </p:pic>
      <p:pic>
        <p:nvPicPr>
          <p:cNvPr id="16" name="Picture 15"/>
          <p:cNvPicPr>
            <a:picLocks noChangeAspect="1"/>
          </p:cNvPicPr>
          <p:nvPr/>
        </p:nvPicPr>
        <p:blipFill rotWithShape="1">
          <a:blip r:embed="rId2"/>
          <a:srcRect b="28169"/>
          <a:stretch/>
        </p:blipFill>
        <p:spPr>
          <a:xfrm>
            <a:off x="6816200" y="3255367"/>
            <a:ext cx="2100707" cy="3035643"/>
          </a:xfrm>
          <a:prstGeom prst="rect">
            <a:avLst/>
          </a:prstGeom>
        </p:spPr>
      </p:pic>
      <p:pic>
        <p:nvPicPr>
          <p:cNvPr id="17" name="Picture 16"/>
          <p:cNvPicPr>
            <a:picLocks noChangeAspect="1"/>
          </p:cNvPicPr>
          <p:nvPr/>
        </p:nvPicPr>
        <p:blipFill rotWithShape="1">
          <a:blip r:embed="rId2"/>
          <a:srcRect b="28363"/>
          <a:stretch/>
        </p:blipFill>
        <p:spPr>
          <a:xfrm>
            <a:off x="215612" y="3263577"/>
            <a:ext cx="2100707" cy="3027433"/>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b="18975"/>
          <a:stretch/>
        </p:blipFill>
        <p:spPr>
          <a:xfrm>
            <a:off x="437461" y="3902977"/>
            <a:ext cx="1657007" cy="2388033"/>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t="1" b="41527"/>
          <a:stretch/>
        </p:blipFill>
        <p:spPr>
          <a:xfrm>
            <a:off x="2655959" y="3924707"/>
            <a:ext cx="1647729" cy="2366303"/>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b="30322"/>
          <a:stretch/>
        </p:blipFill>
        <p:spPr>
          <a:xfrm>
            <a:off x="4861275" y="3924706"/>
            <a:ext cx="1630631" cy="2366304"/>
          </a:xfrm>
          <a:prstGeom prst="rect">
            <a:avLst/>
          </a:prstGeom>
        </p:spPr>
      </p:pic>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t="1" b="19115"/>
          <a:stretch/>
        </p:blipFill>
        <p:spPr>
          <a:xfrm>
            <a:off x="7044302" y="3924706"/>
            <a:ext cx="1644791" cy="2366304"/>
          </a:xfrm>
          <a:prstGeom prst="rect">
            <a:avLst/>
          </a:prstGeom>
        </p:spPr>
      </p:pic>
    </p:spTree>
    <p:extLst>
      <p:ext uri="{BB962C8B-B14F-4D97-AF65-F5344CB8AC3E}">
        <p14:creationId xmlns:p14="http://schemas.microsoft.com/office/powerpoint/2010/main" val="6336070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74874" y="1970428"/>
            <a:ext cx="3125972" cy="2033679"/>
            <a:chOff x="4564911" y="2469705"/>
            <a:chExt cx="3125972" cy="2033679"/>
          </a:xfrm>
        </p:grpSpPr>
        <p:pic>
          <p:nvPicPr>
            <p:cNvPr id="30" name="Picture 29"/>
            <p:cNvPicPr>
              <a:picLocks noChangeAspect="1"/>
            </p:cNvPicPr>
            <p:nvPr/>
          </p:nvPicPr>
          <p:blipFill>
            <a:blip r:embed="rId2">
              <a:alphaModFix amt="89000"/>
            </a:blip>
            <a:stretch>
              <a:fillRect/>
            </a:stretch>
          </p:blipFill>
          <p:spPr>
            <a:xfrm>
              <a:off x="5687307" y="2790833"/>
              <a:ext cx="1173056" cy="1439332"/>
            </a:xfrm>
            <a:prstGeom prst="rect">
              <a:avLst/>
            </a:prstGeom>
          </p:spPr>
        </p:pic>
        <p:pic>
          <p:nvPicPr>
            <p:cNvPr id="31" name="Picture 30"/>
            <p:cNvPicPr>
              <a:picLocks noChangeAspect="1"/>
            </p:cNvPicPr>
            <p:nvPr/>
          </p:nvPicPr>
          <p:blipFill>
            <a:blip r:embed="rId3">
              <a:alphaModFix amt="60000"/>
            </a:blip>
            <a:stretch>
              <a:fillRect/>
            </a:stretch>
          </p:blipFill>
          <p:spPr>
            <a:xfrm>
              <a:off x="4564911" y="2469705"/>
              <a:ext cx="3125972" cy="2033679"/>
            </a:xfrm>
            <a:prstGeom prst="rect">
              <a:avLst/>
            </a:prstGeom>
          </p:spPr>
        </p:pic>
      </p:grpSp>
      <p:grpSp>
        <p:nvGrpSpPr>
          <p:cNvPr id="5" name="Group 4"/>
          <p:cNvGrpSpPr/>
          <p:nvPr/>
        </p:nvGrpSpPr>
        <p:grpSpPr>
          <a:xfrm>
            <a:off x="819271" y="2252149"/>
            <a:ext cx="1055762" cy="1077955"/>
            <a:chOff x="815567" y="4113010"/>
            <a:chExt cx="1055762" cy="1077955"/>
          </a:xfrm>
        </p:grpSpPr>
        <p:pic>
          <p:nvPicPr>
            <p:cNvPr id="27" name="Picture 26"/>
            <p:cNvPicPr>
              <a:picLocks noChangeAspect="1"/>
            </p:cNvPicPr>
            <p:nvPr/>
          </p:nvPicPr>
          <p:blipFill>
            <a:blip r:embed="rId4"/>
            <a:stretch>
              <a:fillRect/>
            </a:stretch>
          </p:blipFill>
          <p:spPr>
            <a:xfrm flipH="1">
              <a:off x="815567" y="4113010"/>
              <a:ext cx="1055762" cy="1077955"/>
            </a:xfrm>
            <a:prstGeom prst="rect">
              <a:avLst/>
            </a:prstGeom>
          </p:spPr>
        </p:pic>
        <p:sp>
          <p:nvSpPr>
            <p:cNvPr id="28" name="Rectangle 27"/>
            <p:cNvSpPr/>
            <p:nvPr/>
          </p:nvSpPr>
          <p:spPr bwMode="auto">
            <a:xfrm>
              <a:off x="1051313" y="4210199"/>
              <a:ext cx="584270" cy="765544"/>
            </a:xfrm>
            <a:prstGeom prst="rect">
              <a:avLst/>
            </a:prstGeom>
            <a:solidFill>
              <a:schemeClr val="bg1"/>
            </a:solidFill>
            <a:ln w="9525" cap="flat" cmpd="sng" algn="ctr">
              <a:noFill/>
              <a:prstDash val="solid"/>
              <a:round/>
              <a:headEnd type="none" w="med" len="med"/>
              <a:tailEnd type="none" w="med" len="med"/>
            </a:ln>
            <a:effectLst/>
            <a:scene3d>
              <a:camera prst="orthographicFront">
                <a:rot lat="962418" lon="2373899" rev="1851172"/>
              </a:camera>
              <a:lightRig rig="threePt" dir="t"/>
            </a:scene3d>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1" charset="0"/>
              </a:endParaRPr>
            </a:p>
          </p:txBody>
        </p:sp>
        <p:pic>
          <p:nvPicPr>
            <p:cNvPr id="29" name="Picture 28"/>
            <p:cNvPicPr>
              <a:picLocks noChangeAspect="1"/>
            </p:cNvPicPr>
            <p:nvPr/>
          </p:nvPicPr>
          <p:blipFill>
            <a:blip r:embed="rId5">
              <a:clrChange>
                <a:clrFrom>
                  <a:srgbClr val="FFFFFF"/>
                </a:clrFrom>
                <a:clrTo>
                  <a:srgbClr val="FFFFFF">
                    <a:alpha val="0"/>
                  </a:srgbClr>
                </a:clrTo>
              </a:clrChange>
            </a:blip>
            <a:stretch>
              <a:fillRect/>
            </a:stretch>
          </p:blipFill>
          <p:spPr>
            <a:xfrm>
              <a:off x="1120858" y="4269215"/>
              <a:ext cx="465961" cy="647512"/>
            </a:xfrm>
            <a:prstGeom prst="rect">
              <a:avLst/>
            </a:prstGeom>
            <a:scene3d>
              <a:camera prst="orthographicFront">
                <a:rot lat="415505" lon="1749982" rev="1524945"/>
              </a:camera>
              <a:lightRig rig="threePt" dir="t"/>
            </a:scene3d>
          </p:spPr>
        </p:pic>
      </p:grpSp>
      <p:grpSp>
        <p:nvGrpSpPr>
          <p:cNvPr id="6" name="Group 5"/>
          <p:cNvGrpSpPr/>
          <p:nvPr/>
        </p:nvGrpSpPr>
        <p:grpSpPr>
          <a:xfrm>
            <a:off x="799648" y="3990626"/>
            <a:ext cx="2150769" cy="1386115"/>
            <a:chOff x="511435" y="2425042"/>
            <a:chExt cx="2150769" cy="1386115"/>
          </a:xfrm>
        </p:grpSpPr>
        <p:pic>
          <p:nvPicPr>
            <p:cNvPr id="24" name="Picture 23"/>
            <p:cNvPicPr>
              <a:picLocks noChangeAspect="1"/>
            </p:cNvPicPr>
            <p:nvPr/>
          </p:nvPicPr>
          <p:blipFill>
            <a:blip r:embed="rId6"/>
            <a:stretch>
              <a:fillRect/>
            </a:stretch>
          </p:blipFill>
          <p:spPr>
            <a:xfrm>
              <a:off x="511435" y="2425042"/>
              <a:ext cx="2150769" cy="1386115"/>
            </a:xfrm>
            <a:prstGeom prst="rect">
              <a:avLst/>
            </a:prstGeom>
          </p:spPr>
        </p:pic>
        <p:sp>
          <p:nvSpPr>
            <p:cNvPr id="25" name="Trapezoid 13"/>
            <p:cNvSpPr/>
            <p:nvPr/>
          </p:nvSpPr>
          <p:spPr bwMode="auto">
            <a:xfrm flipV="1">
              <a:off x="843922" y="2594343"/>
              <a:ext cx="829074" cy="580462"/>
            </a:xfrm>
            <a:custGeom>
              <a:avLst/>
              <a:gdLst>
                <a:gd name="connsiteX0" fmla="*/ 0 w 820016"/>
                <a:gd name="connsiteY0" fmla="*/ 502489 h 502489"/>
                <a:gd name="connsiteX1" fmla="*/ 125622 w 820016"/>
                <a:gd name="connsiteY1" fmla="*/ 0 h 502489"/>
                <a:gd name="connsiteX2" fmla="*/ 694394 w 820016"/>
                <a:gd name="connsiteY2" fmla="*/ 0 h 502489"/>
                <a:gd name="connsiteX3" fmla="*/ 820016 w 820016"/>
                <a:gd name="connsiteY3" fmla="*/ 502489 h 502489"/>
                <a:gd name="connsiteX4" fmla="*/ 0 w 820016"/>
                <a:gd name="connsiteY4" fmla="*/ 502489 h 502489"/>
                <a:gd name="connsiteX0" fmla="*/ 0 w 857427"/>
                <a:gd name="connsiteY0" fmla="*/ 502489 h 502489"/>
                <a:gd name="connsiteX1" fmla="*/ 125622 w 857427"/>
                <a:gd name="connsiteY1" fmla="*/ 0 h 502489"/>
                <a:gd name="connsiteX2" fmla="*/ 857427 w 857427"/>
                <a:gd name="connsiteY2" fmla="*/ 0 h 502489"/>
                <a:gd name="connsiteX3" fmla="*/ 820016 w 857427"/>
                <a:gd name="connsiteY3" fmla="*/ 502489 h 502489"/>
                <a:gd name="connsiteX4" fmla="*/ 0 w 857427"/>
                <a:gd name="connsiteY4" fmla="*/ 502489 h 502489"/>
                <a:gd name="connsiteX0" fmla="*/ 0 w 857427"/>
                <a:gd name="connsiteY0" fmla="*/ 559196 h 559196"/>
                <a:gd name="connsiteX1" fmla="*/ 76003 w 857427"/>
                <a:gd name="connsiteY1" fmla="*/ 0 h 559196"/>
                <a:gd name="connsiteX2" fmla="*/ 857427 w 857427"/>
                <a:gd name="connsiteY2" fmla="*/ 56707 h 559196"/>
                <a:gd name="connsiteX3" fmla="*/ 820016 w 857427"/>
                <a:gd name="connsiteY3" fmla="*/ 559196 h 559196"/>
                <a:gd name="connsiteX4" fmla="*/ 0 w 857427"/>
                <a:gd name="connsiteY4" fmla="*/ 559196 h 559196"/>
                <a:gd name="connsiteX0" fmla="*/ 0 w 793632"/>
                <a:gd name="connsiteY0" fmla="*/ 594638 h 594638"/>
                <a:gd name="connsiteX1" fmla="*/ 12208 w 793632"/>
                <a:gd name="connsiteY1" fmla="*/ 0 h 594638"/>
                <a:gd name="connsiteX2" fmla="*/ 793632 w 793632"/>
                <a:gd name="connsiteY2" fmla="*/ 56707 h 594638"/>
                <a:gd name="connsiteX3" fmla="*/ 756221 w 793632"/>
                <a:gd name="connsiteY3" fmla="*/ 559196 h 594638"/>
                <a:gd name="connsiteX4" fmla="*/ 0 w 793632"/>
                <a:gd name="connsiteY4" fmla="*/ 594638 h 594638"/>
                <a:gd name="connsiteX0" fmla="*/ 0 w 829074"/>
                <a:gd name="connsiteY0" fmla="*/ 580462 h 580462"/>
                <a:gd name="connsiteX1" fmla="*/ 47650 w 829074"/>
                <a:gd name="connsiteY1" fmla="*/ 0 h 580462"/>
                <a:gd name="connsiteX2" fmla="*/ 829074 w 829074"/>
                <a:gd name="connsiteY2" fmla="*/ 56707 h 580462"/>
                <a:gd name="connsiteX3" fmla="*/ 791663 w 829074"/>
                <a:gd name="connsiteY3" fmla="*/ 559196 h 580462"/>
                <a:gd name="connsiteX4" fmla="*/ 0 w 829074"/>
                <a:gd name="connsiteY4" fmla="*/ 580462 h 580462"/>
                <a:gd name="connsiteX0" fmla="*/ 0 w 829074"/>
                <a:gd name="connsiteY0" fmla="*/ 580462 h 580462"/>
                <a:gd name="connsiteX1" fmla="*/ 47650 w 829074"/>
                <a:gd name="connsiteY1" fmla="*/ 0 h 580462"/>
                <a:gd name="connsiteX2" fmla="*/ 829074 w 829074"/>
                <a:gd name="connsiteY2" fmla="*/ 56707 h 580462"/>
                <a:gd name="connsiteX3" fmla="*/ 777486 w 829074"/>
                <a:gd name="connsiteY3" fmla="*/ 573373 h 580462"/>
                <a:gd name="connsiteX4" fmla="*/ 0 w 829074"/>
                <a:gd name="connsiteY4" fmla="*/ 580462 h 580462"/>
                <a:gd name="connsiteX0" fmla="*/ 0 w 829074"/>
                <a:gd name="connsiteY0" fmla="*/ 580462 h 580462"/>
                <a:gd name="connsiteX1" fmla="*/ 47650 w 829074"/>
                <a:gd name="connsiteY1" fmla="*/ 0 h 580462"/>
                <a:gd name="connsiteX2" fmla="*/ 829074 w 829074"/>
                <a:gd name="connsiteY2" fmla="*/ 56707 h 580462"/>
                <a:gd name="connsiteX3" fmla="*/ 805839 w 829074"/>
                <a:gd name="connsiteY3" fmla="*/ 573373 h 580462"/>
                <a:gd name="connsiteX4" fmla="*/ 0 w 829074"/>
                <a:gd name="connsiteY4" fmla="*/ 580462 h 580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074" h="580462">
                  <a:moveTo>
                    <a:pt x="0" y="580462"/>
                  </a:moveTo>
                  <a:lnTo>
                    <a:pt x="47650" y="0"/>
                  </a:lnTo>
                  <a:lnTo>
                    <a:pt x="829074" y="56707"/>
                  </a:lnTo>
                  <a:lnTo>
                    <a:pt x="805839" y="573373"/>
                  </a:lnTo>
                  <a:lnTo>
                    <a:pt x="0" y="580462"/>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1" charset="0"/>
              </a:endParaRPr>
            </a:p>
          </p:txBody>
        </p:sp>
        <p:pic>
          <p:nvPicPr>
            <p:cNvPr id="26" name="Picture 25"/>
            <p:cNvPicPr>
              <a:picLocks noChangeAspect="1"/>
            </p:cNvPicPr>
            <p:nvPr/>
          </p:nvPicPr>
          <p:blipFill rotWithShape="1">
            <a:blip r:embed="rId7"/>
            <a:srcRect r="69183"/>
            <a:stretch/>
          </p:blipFill>
          <p:spPr>
            <a:xfrm>
              <a:off x="1051313" y="2634172"/>
              <a:ext cx="513706" cy="497295"/>
            </a:xfrm>
            <a:prstGeom prst="rect">
              <a:avLst/>
            </a:prstGeom>
            <a:scene3d>
              <a:camera prst="orthographicFront">
                <a:rot lat="828885" lon="695790" rev="463763"/>
              </a:camera>
              <a:lightRig rig="threePt" dir="t"/>
            </a:scene3d>
          </p:spPr>
        </p:pic>
      </p:grpSp>
      <p:sp>
        <p:nvSpPr>
          <p:cNvPr id="7" name="Rectangle 6"/>
          <p:cNvSpPr/>
          <p:nvPr/>
        </p:nvSpPr>
        <p:spPr>
          <a:xfrm>
            <a:off x="54895" y="1481260"/>
            <a:ext cx="2901756" cy="430887"/>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r>
              <a:rPr lang="en-US" sz="2200" b="1" kern="0" dirty="0" smtClean="0">
                <a:solidFill>
                  <a:srgbClr val="4D565C"/>
                </a:solidFill>
                <a:latin typeface="Arial"/>
                <a:ea typeface="ＭＳ Ｐゴシック" pitchFamily="-111" charset="-128"/>
                <a:cs typeface="ＭＳ Ｐゴシック" pitchFamily="-111" charset="-128"/>
              </a:rPr>
              <a:t>Participant Interface</a:t>
            </a:r>
            <a:endParaRPr lang="en-US" sz="2200" b="1" dirty="0"/>
          </a:p>
        </p:txBody>
      </p:sp>
      <p:sp>
        <p:nvSpPr>
          <p:cNvPr id="8" name="Rectangle 7"/>
          <p:cNvSpPr/>
          <p:nvPr/>
        </p:nvSpPr>
        <p:spPr>
          <a:xfrm>
            <a:off x="3388534" y="1481259"/>
            <a:ext cx="2242922" cy="430887"/>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r>
              <a:rPr lang="en-US" sz="2200" b="1" kern="0" smtClean="0">
                <a:solidFill>
                  <a:srgbClr val="4D565C"/>
                </a:solidFill>
                <a:latin typeface="Arial"/>
                <a:ea typeface="ＭＳ Ｐゴシック" pitchFamily="-111" charset="-128"/>
                <a:cs typeface="ＭＳ Ｐゴシック" pitchFamily="-111" charset="-128"/>
              </a:rPr>
              <a:t>Cloud Backend</a:t>
            </a:r>
            <a:endParaRPr lang="en-US" sz="2200" b="1" dirty="0"/>
          </a:p>
        </p:txBody>
      </p:sp>
      <p:sp>
        <p:nvSpPr>
          <p:cNvPr id="9" name="Rectangle 8"/>
          <p:cNvSpPr/>
          <p:nvPr/>
        </p:nvSpPr>
        <p:spPr>
          <a:xfrm>
            <a:off x="6046284" y="1481259"/>
            <a:ext cx="3042821" cy="430887"/>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r>
              <a:rPr lang="en-US" sz="2200" b="1" kern="0" smtClean="0">
                <a:solidFill>
                  <a:srgbClr val="4D565C"/>
                </a:solidFill>
                <a:latin typeface="Arial"/>
                <a:ea typeface="ＭＳ Ｐゴシック" pitchFamily="-111" charset="-128"/>
                <a:cs typeface="ＭＳ Ｐゴシック" pitchFamily="-111" charset="-128"/>
              </a:rPr>
              <a:t>Study Team Interface</a:t>
            </a:r>
            <a:endParaRPr lang="en-US" sz="2200" b="1" dirty="0"/>
          </a:p>
        </p:txBody>
      </p:sp>
      <p:cxnSp>
        <p:nvCxnSpPr>
          <p:cNvPr id="10" name="Straight Arrow Connector 9"/>
          <p:cNvCxnSpPr>
            <a:endCxn id="27" idx="1"/>
          </p:cNvCxnSpPr>
          <p:nvPr/>
        </p:nvCxnSpPr>
        <p:spPr bwMode="auto">
          <a:xfrm flipH="1" flipV="1">
            <a:off x="1875033" y="2791127"/>
            <a:ext cx="1031216" cy="416004"/>
          </a:xfrm>
          <a:prstGeom prst="straightConnector1">
            <a:avLst/>
          </a:prstGeom>
          <a:solidFill>
            <a:schemeClr val="accent1"/>
          </a:solidFill>
          <a:ln w="19050" cap="flat" cmpd="sng" algn="ctr">
            <a:solidFill>
              <a:srgbClr val="4D565C"/>
            </a:solidFill>
            <a:prstDash val="solid"/>
            <a:round/>
            <a:headEnd type="triangle" w="med" len="med"/>
            <a:tailEnd type="triangle"/>
          </a:ln>
          <a:effectLst/>
        </p:spPr>
      </p:cxnSp>
      <p:cxnSp>
        <p:nvCxnSpPr>
          <p:cNvPr id="11" name="Straight Arrow Connector 10"/>
          <p:cNvCxnSpPr/>
          <p:nvPr/>
        </p:nvCxnSpPr>
        <p:spPr bwMode="auto">
          <a:xfrm flipH="1">
            <a:off x="2117637" y="3330104"/>
            <a:ext cx="763209" cy="803279"/>
          </a:xfrm>
          <a:prstGeom prst="straightConnector1">
            <a:avLst/>
          </a:prstGeom>
          <a:solidFill>
            <a:schemeClr val="accent1"/>
          </a:solidFill>
          <a:ln w="19050" cap="flat" cmpd="sng" algn="ctr">
            <a:solidFill>
              <a:srgbClr val="4D565C"/>
            </a:solidFill>
            <a:prstDash val="solid"/>
            <a:round/>
            <a:headEnd type="triangle" w="med" len="med"/>
            <a:tailEnd type="triangle"/>
          </a:ln>
          <a:effectLst/>
        </p:spPr>
      </p:cxnSp>
      <p:cxnSp>
        <p:nvCxnSpPr>
          <p:cNvPr id="12" name="Straight Arrow Connector 11"/>
          <p:cNvCxnSpPr/>
          <p:nvPr/>
        </p:nvCxnSpPr>
        <p:spPr bwMode="auto">
          <a:xfrm flipH="1" flipV="1">
            <a:off x="1541378" y="3369933"/>
            <a:ext cx="3291" cy="675059"/>
          </a:xfrm>
          <a:prstGeom prst="straightConnector1">
            <a:avLst/>
          </a:prstGeom>
          <a:solidFill>
            <a:schemeClr val="accent1"/>
          </a:solidFill>
          <a:ln w="12700" cap="flat" cmpd="sng" algn="ctr">
            <a:solidFill>
              <a:srgbClr val="4D565C">
                <a:alpha val="73000"/>
              </a:srgbClr>
            </a:solidFill>
            <a:prstDash val="solid"/>
            <a:round/>
            <a:headEnd type="triangle" w="med" len="med"/>
            <a:tailEnd type="triangle"/>
          </a:ln>
          <a:effectLst/>
        </p:spPr>
      </p:cxnSp>
      <p:sp>
        <p:nvSpPr>
          <p:cNvPr id="13" name="Rectangle 12"/>
          <p:cNvSpPr/>
          <p:nvPr/>
        </p:nvSpPr>
        <p:spPr>
          <a:xfrm>
            <a:off x="141890" y="3553573"/>
            <a:ext cx="2215671" cy="307777"/>
          </a:xfrm>
          <a:prstGeom prst="rect">
            <a:avLst/>
          </a:prstGeom>
          <a:solidFill>
            <a:schemeClr val="bg1"/>
          </a:solidFill>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r>
              <a:rPr lang="en-US" sz="1400" kern="0" dirty="0" smtClean="0">
                <a:solidFill>
                  <a:srgbClr val="4D565C"/>
                </a:solidFill>
                <a:latin typeface="Arial"/>
                <a:ea typeface="ＭＳ Ｐゴシック" pitchFamily="-111" charset="-128"/>
                <a:cs typeface="ＭＳ Ｐゴシック" pitchFamily="-111" charset="-128"/>
              </a:rPr>
              <a:t>Synchronized Experience</a:t>
            </a:r>
            <a:endParaRPr lang="en-US" sz="1400" dirty="0"/>
          </a:p>
        </p:txBody>
      </p:sp>
      <p:cxnSp>
        <p:nvCxnSpPr>
          <p:cNvPr id="14" name="Straight Arrow Connector 13"/>
          <p:cNvCxnSpPr>
            <a:endCxn id="31" idx="3"/>
          </p:cNvCxnSpPr>
          <p:nvPr/>
        </p:nvCxnSpPr>
        <p:spPr bwMode="auto">
          <a:xfrm flipH="1">
            <a:off x="6000846" y="2987267"/>
            <a:ext cx="858420" cy="1"/>
          </a:xfrm>
          <a:prstGeom prst="straightConnector1">
            <a:avLst/>
          </a:prstGeom>
          <a:solidFill>
            <a:schemeClr val="accent1"/>
          </a:solidFill>
          <a:ln w="19050" cap="flat" cmpd="sng" algn="ctr">
            <a:solidFill>
              <a:srgbClr val="4D565C"/>
            </a:solidFill>
            <a:prstDash val="solid"/>
            <a:round/>
            <a:headEnd type="triangle" w="med" len="med"/>
            <a:tailEnd type="triangle"/>
          </a:ln>
          <a:effectLst/>
        </p:spPr>
      </p:cxnSp>
      <p:grpSp>
        <p:nvGrpSpPr>
          <p:cNvPr id="15" name="Group 14"/>
          <p:cNvGrpSpPr/>
          <p:nvPr/>
        </p:nvGrpSpPr>
        <p:grpSpPr>
          <a:xfrm>
            <a:off x="6302472" y="2390713"/>
            <a:ext cx="2150769" cy="1386115"/>
            <a:chOff x="6614614" y="3769786"/>
            <a:chExt cx="2150769" cy="1386115"/>
          </a:xfrm>
        </p:grpSpPr>
        <p:pic>
          <p:nvPicPr>
            <p:cNvPr id="20" name="Picture 19"/>
            <p:cNvPicPr>
              <a:picLocks noChangeAspect="1"/>
            </p:cNvPicPr>
            <p:nvPr/>
          </p:nvPicPr>
          <p:blipFill>
            <a:blip r:embed="rId6"/>
            <a:stretch>
              <a:fillRect/>
            </a:stretch>
          </p:blipFill>
          <p:spPr>
            <a:xfrm flipH="1">
              <a:off x="6614614" y="3769786"/>
              <a:ext cx="2150769" cy="1386115"/>
            </a:xfrm>
            <a:prstGeom prst="rect">
              <a:avLst/>
            </a:prstGeom>
          </p:spPr>
        </p:pic>
        <p:sp>
          <p:nvSpPr>
            <p:cNvPr id="21" name="Trapezoid 13"/>
            <p:cNvSpPr/>
            <p:nvPr/>
          </p:nvSpPr>
          <p:spPr bwMode="auto">
            <a:xfrm flipH="1" flipV="1">
              <a:off x="7603822" y="3939087"/>
              <a:ext cx="829074" cy="580462"/>
            </a:xfrm>
            <a:custGeom>
              <a:avLst/>
              <a:gdLst>
                <a:gd name="connsiteX0" fmla="*/ 0 w 820016"/>
                <a:gd name="connsiteY0" fmla="*/ 502489 h 502489"/>
                <a:gd name="connsiteX1" fmla="*/ 125622 w 820016"/>
                <a:gd name="connsiteY1" fmla="*/ 0 h 502489"/>
                <a:gd name="connsiteX2" fmla="*/ 694394 w 820016"/>
                <a:gd name="connsiteY2" fmla="*/ 0 h 502489"/>
                <a:gd name="connsiteX3" fmla="*/ 820016 w 820016"/>
                <a:gd name="connsiteY3" fmla="*/ 502489 h 502489"/>
                <a:gd name="connsiteX4" fmla="*/ 0 w 820016"/>
                <a:gd name="connsiteY4" fmla="*/ 502489 h 502489"/>
                <a:gd name="connsiteX0" fmla="*/ 0 w 857427"/>
                <a:gd name="connsiteY0" fmla="*/ 502489 h 502489"/>
                <a:gd name="connsiteX1" fmla="*/ 125622 w 857427"/>
                <a:gd name="connsiteY1" fmla="*/ 0 h 502489"/>
                <a:gd name="connsiteX2" fmla="*/ 857427 w 857427"/>
                <a:gd name="connsiteY2" fmla="*/ 0 h 502489"/>
                <a:gd name="connsiteX3" fmla="*/ 820016 w 857427"/>
                <a:gd name="connsiteY3" fmla="*/ 502489 h 502489"/>
                <a:gd name="connsiteX4" fmla="*/ 0 w 857427"/>
                <a:gd name="connsiteY4" fmla="*/ 502489 h 502489"/>
                <a:gd name="connsiteX0" fmla="*/ 0 w 857427"/>
                <a:gd name="connsiteY0" fmla="*/ 559196 h 559196"/>
                <a:gd name="connsiteX1" fmla="*/ 76003 w 857427"/>
                <a:gd name="connsiteY1" fmla="*/ 0 h 559196"/>
                <a:gd name="connsiteX2" fmla="*/ 857427 w 857427"/>
                <a:gd name="connsiteY2" fmla="*/ 56707 h 559196"/>
                <a:gd name="connsiteX3" fmla="*/ 820016 w 857427"/>
                <a:gd name="connsiteY3" fmla="*/ 559196 h 559196"/>
                <a:gd name="connsiteX4" fmla="*/ 0 w 857427"/>
                <a:gd name="connsiteY4" fmla="*/ 559196 h 559196"/>
                <a:gd name="connsiteX0" fmla="*/ 0 w 793632"/>
                <a:gd name="connsiteY0" fmla="*/ 594638 h 594638"/>
                <a:gd name="connsiteX1" fmla="*/ 12208 w 793632"/>
                <a:gd name="connsiteY1" fmla="*/ 0 h 594638"/>
                <a:gd name="connsiteX2" fmla="*/ 793632 w 793632"/>
                <a:gd name="connsiteY2" fmla="*/ 56707 h 594638"/>
                <a:gd name="connsiteX3" fmla="*/ 756221 w 793632"/>
                <a:gd name="connsiteY3" fmla="*/ 559196 h 594638"/>
                <a:gd name="connsiteX4" fmla="*/ 0 w 793632"/>
                <a:gd name="connsiteY4" fmla="*/ 594638 h 594638"/>
                <a:gd name="connsiteX0" fmla="*/ 0 w 829074"/>
                <a:gd name="connsiteY0" fmla="*/ 580462 h 580462"/>
                <a:gd name="connsiteX1" fmla="*/ 47650 w 829074"/>
                <a:gd name="connsiteY1" fmla="*/ 0 h 580462"/>
                <a:gd name="connsiteX2" fmla="*/ 829074 w 829074"/>
                <a:gd name="connsiteY2" fmla="*/ 56707 h 580462"/>
                <a:gd name="connsiteX3" fmla="*/ 791663 w 829074"/>
                <a:gd name="connsiteY3" fmla="*/ 559196 h 580462"/>
                <a:gd name="connsiteX4" fmla="*/ 0 w 829074"/>
                <a:gd name="connsiteY4" fmla="*/ 580462 h 580462"/>
                <a:gd name="connsiteX0" fmla="*/ 0 w 829074"/>
                <a:gd name="connsiteY0" fmla="*/ 580462 h 580462"/>
                <a:gd name="connsiteX1" fmla="*/ 47650 w 829074"/>
                <a:gd name="connsiteY1" fmla="*/ 0 h 580462"/>
                <a:gd name="connsiteX2" fmla="*/ 829074 w 829074"/>
                <a:gd name="connsiteY2" fmla="*/ 56707 h 580462"/>
                <a:gd name="connsiteX3" fmla="*/ 777486 w 829074"/>
                <a:gd name="connsiteY3" fmla="*/ 573373 h 580462"/>
                <a:gd name="connsiteX4" fmla="*/ 0 w 829074"/>
                <a:gd name="connsiteY4" fmla="*/ 580462 h 580462"/>
                <a:gd name="connsiteX0" fmla="*/ 0 w 829074"/>
                <a:gd name="connsiteY0" fmla="*/ 580462 h 580462"/>
                <a:gd name="connsiteX1" fmla="*/ 47650 w 829074"/>
                <a:gd name="connsiteY1" fmla="*/ 0 h 580462"/>
                <a:gd name="connsiteX2" fmla="*/ 829074 w 829074"/>
                <a:gd name="connsiteY2" fmla="*/ 56707 h 580462"/>
                <a:gd name="connsiteX3" fmla="*/ 805839 w 829074"/>
                <a:gd name="connsiteY3" fmla="*/ 573373 h 580462"/>
                <a:gd name="connsiteX4" fmla="*/ 0 w 829074"/>
                <a:gd name="connsiteY4" fmla="*/ 580462 h 580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074" h="580462">
                  <a:moveTo>
                    <a:pt x="0" y="580462"/>
                  </a:moveTo>
                  <a:lnTo>
                    <a:pt x="47650" y="0"/>
                  </a:lnTo>
                  <a:lnTo>
                    <a:pt x="829074" y="56707"/>
                  </a:lnTo>
                  <a:lnTo>
                    <a:pt x="805839" y="573373"/>
                  </a:lnTo>
                  <a:lnTo>
                    <a:pt x="0" y="580462"/>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1" charset="0"/>
              </a:endParaRPr>
            </a:p>
          </p:txBody>
        </p:sp>
        <p:pic>
          <p:nvPicPr>
            <p:cNvPr id="22" name="Picture 21"/>
            <p:cNvPicPr>
              <a:picLocks noChangeAspect="1"/>
            </p:cNvPicPr>
            <p:nvPr/>
          </p:nvPicPr>
          <p:blipFill rotWithShape="1">
            <a:blip r:embed="rId7"/>
            <a:srcRect l="-1" r="-566"/>
            <a:stretch/>
          </p:blipFill>
          <p:spPr>
            <a:xfrm>
              <a:off x="7839182" y="3961570"/>
              <a:ext cx="421957" cy="125171"/>
            </a:xfrm>
            <a:prstGeom prst="rect">
              <a:avLst/>
            </a:prstGeom>
            <a:scene3d>
              <a:camera prst="orthographicFront">
                <a:rot lat="1725258" lon="773143" rev="189777"/>
              </a:camera>
              <a:lightRig rig="threePt" dir="t"/>
            </a:scene3d>
          </p:spPr>
        </p:pic>
        <p:pic>
          <p:nvPicPr>
            <p:cNvPr id="23" name="Picture 22"/>
            <p:cNvPicPr>
              <a:picLocks noChangeAspect="1"/>
            </p:cNvPicPr>
            <p:nvPr/>
          </p:nvPicPr>
          <p:blipFill rotWithShape="1">
            <a:blip r:embed="rId8"/>
            <a:srcRect l="10251" t="33888" r="8820"/>
            <a:stretch/>
          </p:blipFill>
          <p:spPr>
            <a:xfrm>
              <a:off x="7610910" y="4077560"/>
              <a:ext cx="796160" cy="441990"/>
            </a:xfrm>
            <a:prstGeom prst="rect">
              <a:avLst/>
            </a:prstGeom>
            <a:scene3d>
              <a:camera prst="orthographicFront">
                <a:rot lat="532665" lon="878687" rev="21511239"/>
              </a:camera>
              <a:lightRig rig="threePt" dir="t"/>
            </a:scene3d>
          </p:spPr>
        </p:pic>
      </p:grpSp>
      <p:pic>
        <p:nvPicPr>
          <p:cNvPr id="16" name="Picture 15"/>
          <p:cNvPicPr>
            <a:picLocks noChangeAspect="1"/>
          </p:cNvPicPr>
          <p:nvPr/>
        </p:nvPicPr>
        <p:blipFill>
          <a:blip r:embed="rId9">
            <a:alphaModFix amt="72000"/>
          </a:blip>
          <a:stretch>
            <a:fillRect/>
          </a:stretch>
        </p:blipFill>
        <p:spPr>
          <a:xfrm>
            <a:off x="7291680" y="4452636"/>
            <a:ext cx="769088" cy="862320"/>
          </a:xfrm>
          <a:prstGeom prst="rect">
            <a:avLst/>
          </a:prstGeom>
        </p:spPr>
      </p:pic>
      <p:cxnSp>
        <p:nvCxnSpPr>
          <p:cNvPr id="17" name="Straight Arrow Connector 16"/>
          <p:cNvCxnSpPr>
            <a:endCxn id="16" idx="0"/>
          </p:cNvCxnSpPr>
          <p:nvPr/>
        </p:nvCxnSpPr>
        <p:spPr bwMode="auto">
          <a:xfrm>
            <a:off x="7676224" y="3637347"/>
            <a:ext cx="0" cy="815289"/>
          </a:xfrm>
          <a:prstGeom prst="straightConnector1">
            <a:avLst/>
          </a:prstGeom>
          <a:solidFill>
            <a:schemeClr val="accent1"/>
          </a:solidFill>
          <a:ln w="19050" cap="flat" cmpd="sng" algn="ctr">
            <a:solidFill>
              <a:srgbClr val="4D565C"/>
            </a:solidFill>
            <a:prstDash val="solid"/>
            <a:round/>
            <a:headEnd type="none" w="med" len="med"/>
            <a:tailEnd type="triangle"/>
          </a:ln>
          <a:effectLst/>
        </p:spPr>
      </p:cxnSp>
      <p:sp>
        <p:nvSpPr>
          <p:cNvPr id="18" name="Rectangle 17"/>
          <p:cNvSpPr/>
          <p:nvPr/>
        </p:nvSpPr>
        <p:spPr>
          <a:xfrm>
            <a:off x="6749606" y="3941115"/>
            <a:ext cx="1976823" cy="307777"/>
          </a:xfrm>
          <a:prstGeom prst="rect">
            <a:avLst/>
          </a:prstGeom>
          <a:solidFill>
            <a:schemeClr val="bg1"/>
          </a:solidFill>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r>
              <a:rPr lang="en-US" sz="1400" kern="0" dirty="0" smtClean="0">
                <a:solidFill>
                  <a:srgbClr val="4D565C"/>
                </a:solidFill>
                <a:latin typeface="Arial"/>
                <a:ea typeface="ＭＳ Ｐゴシック" pitchFamily="-111" charset="-128"/>
                <a:cs typeface="ＭＳ Ｐゴシック" pitchFamily="-111" charset="-128"/>
              </a:rPr>
              <a:t>Reports &amp; Data Export</a:t>
            </a:r>
            <a:endParaRPr lang="en-US" sz="1400" dirty="0"/>
          </a:p>
        </p:txBody>
      </p:sp>
      <p:sp>
        <p:nvSpPr>
          <p:cNvPr id="19" name="Rectangle 18"/>
          <p:cNvSpPr/>
          <p:nvPr/>
        </p:nvSpPr>
        <p:spPr>
          <a:xfrm>
            <a:off x="6241240" y="2177388"/>
            <a:ext cx="2802370" cy="307777"/>
          </a:xfrm>
          <a:prstGeom prst="rect">
            <a:avLst/>
          </a:prstGeom>
          <a:noFill/>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r>
              <a:rPr lang="en-US" sz="1400" kern="0" dirty="0" smtClean="0">
                <a:solidFill>
                  <a:srgbClr val="4D565C"/>
                </a:solidFill>
                <a:latin typeface="Arial"/>
                <a:ea typeface="ＭＳ Ｐゴシック" pitchFamily="-111" charset="-128"/>
                <a:cs typeface="ＭＳ Ｐゴシック" pitchFamily="-111" charset="-128"/>
              </a:rPr>
              <a:t>Study &amp; Participant Management</a:t>
            </a:r>
            <a:endParaRPr lang="en-US" sz="1400" dirty="0"/>
          </a:p>
        </p:txBody>
      </p:sp>
      <p:sp>
        <p:nvSpPr>
          <p:cNvPr id="32" name="Title 1"/>
          <p:cNvSpPr>
            <a:spLocks noGrp="1"/>
          </p:cNvSpPr>
          <p:nvPr>
            <p:ph type="title"/>
          </p:nvPr>
        </p:nvSpPr>
        <p:spPr>
          <a:xfrm>
            <a:off x="640448" y="183803"/>
            <a:ext cx="7886700" cy="1325563"/>
          </a:xfrm>
        </p:spPr>
        <p:txBody>
          <a:bodyPr/>
          <a:lstStyle/>
          <a:p>
            <a:r>
              <a:rPr lang="en-US" dirty="0" smtClean="0"/>
              <a:t>Synchronized and integrated</a:t>
            </a:r>
            <a:endParaRPr lang="en-US" dirty="0"/>
          </a:p>
        </p:txBody>
      </p:sp>
    </p:spTree>
    <p:extLst>
      <p:ext uri="{BB962C8B-B14F-4D97-AF65-F5344CB8AC3E}">
        <p14:creationId xmlns:p14="http://schemas.microsoft.com/office/powerpoint/2010/main" val="22998009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Eureka Research Platform</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Features</a:t>
            </a:r>
          </a:p>
          <a:p>
            <a:pPr marL="514350" indent="-514350">
              <a:buAutoNum type="arabicParenR"/>
            </a:pPr>
            <a:r>
              <a:rPr lang="en-US" dirty="0" smtClean="0">
                <a:solidFill>
                  <a:schemeClr val="bg1">
                    <a:lumMod val="75000"/>
                  </a:schemeClr>
                </a:solidFill>
              </a:rPr>
              <a:t>Web portal and app, with synchronized back end</a:t>
            </a:r>
          </a:p>
          <a:p>
            <a:pPr marL="514350" indent="-514350">
              <a:buAutoNum type="arabicParenR"/>
            </a:pPr>
            <a:r>
              <a:rPr lang="en-US" dirty="0" smtClean="0"/>
              <a:t>Single sign-on registration system</a:t>
            </a:r>
          </a:p>
          <a:p>
            <a:pPr marL="0" indent="0">
              <a:buNone/>
            </a:pPr>
            <a:endParaRPr lang="en-US" dirty="0" smtClean="0"/>
          </a:p>
        </p:txBody>
      </p:sp>
    </p:spTree>
    <p:extLst>
      <p:ext uri="{BB962C8B-B14F-4D97-AF65-F5344CB8AC3E}">
        <p14:creationId xmlns:p14="http://schemas.microsoft.com/office/powerpoint/2010/main" val="3062284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Enables multi-study engagement</a:t>
            </a:r>
            <a:endParaRPr lang="en-US" dirty="0"/>
          </a:p>
        </p:txBody>
      </p:sp>
      <p:grpSp>
        <p:nvGrpSpPr>
          <p:cNvPr id="4" name="Group 3"/>
          <p:cNvGrpSpPr/>
          <p:nvPr/>
        </p:nvGrpSpPr>
        <p:grpSpPr>
          <a:xfrm>
            <a:off x="1052373" y="1756352"/>
            <a:ext cx="2223045" cy="4648679"/>
            <a:chOff x="2111729" y="1882318"/>
            <a:chExt cx="2100707" cy="4226064"/>
          </a:xfrm>
        </p:grpSpPr>
        <p:pic>
          <p:nvPicPr>
            <p:cNvPr id="14" name="Picture 13"/>
            <p:cNvPicPr>
              <a:picLocks noChangeAspect="1"/>
            </p:cNvPicPr>
            <p:nvPr/>
          </p:nvPicPr>
          <p:blipFill>
            <a:blip r:embed="rId2"/>
            <a:stretch>
              <a:fillRect/>
            </a:stretch>
          </p:blipFill>
          <p:spPr>
            <a:xfrm>
              <a:off x="2111729" y="1882318"/>
              <a:ext cx="2100707" cy="4226064"/>
            </a:xfrm>
            <a:prstGeom prst="rect">
              <a:avLst/>
            </a:prstGeom>
          </p:spPr>
        </p:pic>
        <p:pic>
          <p:nvPicPr>
            <p:cNvPr id="15" name="Picture 14"/>
            <p:cNvPicPr>
              <a:picLocks noChangeAspect="1"/>
            </p:cNvPicPr>
            <p:nvPr/>
          </p:nvPicPr>
          <p:blipFill>
            <a:blip r:embed="rId3"/>
            <a:stretch>
              <a:fillRect/>
            </a:stretch>
          </p:blipFill>
          <p:spPr>
            <a:xfrm>
              <a:off x="2354245" y="2555107"/>
              <a:ext cx="1625289" cy="2885985"/>
            </a:xfrm>
            <a:prstGeom prst="rect">
              <a:avLst/>
            </a:prstGeom>
          </p:spPr>
        </p:pic>
      </p:grpSp>
      <p:grpSp>
        <p:nvGrpSpPr>
          <p:cNvPr id="6" name="Group 5"/>
          <p:cNvGrpSpPr/>
          <p:nvPr/>
        </p:nvGrpSpPr>
        <p:grpSpPr>
          <a:xfrm>
            <a:off x="3315989" y="1756353"/>
            <a:ext cx="2223045" cy="4648679"/>
            <a:chOff x="6037451" y="1882317"/>
            <a:chExt cx="2100707" cy="4226064"/>
          </a:xfrm>
        </p:grpSpPr>
        <p:pic>
          <p:nvPicPr>
            <p:cNvPr id="10" name="Picture 9"/>
            <p:cNvPicPr>
              <a:picLocks noChangeAspect="1"/>
            </p:cNvPicPr>
            <p:nvPr/>
          </p:nvPicPr>
          <p:blipFill>
            <a:blip r:embed="rId2"/>
            <a:stretch>
              <a:fillRect/>
            </a:stretch>
          </p:blipFill>
          <p:spPr>
            <a:xfrm>
              <a:off x="6037451" y="1882317"/>
              <a:ext cx="2100707" cy="4226064"/>
            </a:xfrm>
            <a:prstGeom prst="rect">
              <a:avLst/>
            </a:prstGeom>
          </p:spPr>
        </p:pic>
        <p:pic>
          <p:nvPicPr>
            <p:cNvPr id="11" name="Picture 10"/>
            <p:cNvPicPr>
              <a:picLocks noChangeAspect="1"/>
            </p:cNvPicPr>
            <p:nvPr/>
          </p:nvPicPr>
          <p:blipFill>
            <a:blip r:embed="rId4"/>
            <a:stretch>
              <a:fillRect/>
            </a:stretch>
          </p:blipFill>
          <p:spPr>
            <a:xfrm>
              <a:off x="6267483" y="2565407"/>
              <a:ext cx="1619487" cy="2875685"/>
            </a:xfrm>
            <a:prstGeom prst="rect">
              <a:avLst/>
            </a:prstGeom>
          </p:spPr>
        </p:pic>
      </p:grpSp>
      <p:grpSp>
        <p:nvGrpSpPr>
          <p:cNvPr id="7" name="Group 6"/>
          <p:cNvGrpSpPr/>
          <p:nvPr/>
        </p:nvGrpSpPr>
        <p:grpSpPr>
          <a:xfrm>
            <a:off x="5579605" y="1756353"/>
            <a:ext cx="2223045" cy="4648679"/>
            <a:chOff x="6948973" y="1223290"/>
            <a:chExt cx="2100707" cy="4226064"/>
          </a:xfrm>
        </p:grpSpPr>
        <p:pic>
          <p:nvPicPr>
            <p:cNvPr id="8" name="Picture 7"/>
            <p:cNvPicPr>
              <a:picLocks noChangeAspect="1"/>
            </p:cNvPicPr>
            <p:nvPr/>
          </p:nvPicPr>
          <p:blipFill>
            <a:blip r:embed="rId2"/>
            <a:stretch>
              <a:fillRect/>
            </a:stretch>
          </p:blipFill>
          <p:spPr>
            <a:xfrm>
              <a:off x="6948973" y="1223290"/>
              <a:ext cx="2100707" cy="4226064"/>
            </a:xfrm>
            <a:prstGeom prst="rect">
              <a:avLst/>
            </a:prstGeom>
          </p:spPr>
        </p:pic>
        <p:pic>
          <p:nvPicPr>
            <p:cNvPr id="9" name="Picture 8"/>
            <p:cNvPicPr>
              <a:picLocks noChangeAspect="1"/>
            </p:cNvPicPr>
            <p:nvPr/>
          </p:nvPicPr>
          <p:blipFill>
            <a:blip r:embed="rId5"/>
            <a:stretch>
              <a:fillRect/>
            </a:stretch>
          </p:blipFill>
          <p:spPr>
            <a:xfrm>
              <a:off x="7191632" y="1887832"/>
              <a:ext cx="1641886" cy="2915457"/>
            </a:xfrm>
            <a:prstGeom prst="rect">
              <a:avLst/>
            </a:prstGeom>
          </p:spPr>
        </p:pic>
      </p:grpSp>
    </p:spTree>
    <p:extLst>
      <p:ext uri="{BB962C8B-B14F-4D97-AF65-F5344CB8AC3E}">
        <p14:creationId xmlns:p14="http://schemas.microsoft.com/office/powerpoint/2010/main" val="7622993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Eureka Research Platform</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Features</a:t>
            </a:r>
          </a:p>
          <a:p>
            <a:pPr marL="514350" indent="-514350">
              <a:buAutoNum type="arabicParenR"/>
            </a:pPr>
            <a:r>
              <a:rPr lang="en-US" dirty="0" smtClean="0">
                <a:solidFill>
                  <a:schemeClr val="bg1">
                    <a:lumMod val="75000"/>
                  </a:schemeClr>
                </a:solidFill>
              </a:rPr>
              <a:t>Web portal and app, with synchronized back end</a:t>
            </a:r>
          </a:p>
          <a:p>
            <a:pPr marL="514350" indent="-514350">
              <a:buAutoNum type="arabicParenR"/>
            </a:pPr>
            <a:r>
              <a:rPr lang="en-US" dirty="0" smtClean="0">
                <a:solidFill>
                  <a:schemeClr val="bg1">
                    <a:lumMod val="75000"/>
                  </a:schemeClr>
                </a:solidFill>
              </a:rPr>
              <a:t>Single sign-on registration system</a:t>
            </a:r>
          </a:p>
          <a:p>
            <a:pPr marL="514350" indent="-514350">
              <a:buAutoNum type="arabicParenR"/>
            </a:pPr>
            <a:r>
              <a:rPr lang="en-US" dirty="0" smtClean="0"/>
              <a:t>Flexible consent sequencing</a:t>
            </a:r>
          </a:p>
          <a:p>
            <a:pPr marL="0" indent="0">
              <a:buNone/>
            </a:pPr>
            <a:endParaRPr lang="en-US" dirty="0" smtClean="0"/>
          </a:p>
        </p:txBody>
      </p:sp>
    </p:spTree>
    <p:extLst>
      <p:ext uri="{BB962C8B-B14F-4D97-AF65-F5344CB8AC3E}">
        <p14:creationId xmlns:p14="http://schemas.microsoft.com/office/powerpoint/2010/main" val="36277123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02194" y="1044688"/>
            <a:ext cx="2615631" cy="5261955"/>
            <a:chOff x="2377715" y="1501490"/>
            <a:chExt cx="2100707" cy="4226064"/>
          </a:xfrm>
        </p:grpSpPr>
        <p:pic>
          <p:nvPicPr>
            <p:cNvPr id="10" name="Picture 9"/>
            <p:cNvPicPr>
              <a:picLocks noChangeAspect="1"/>
            </p:cNvPicPr>
            <p:nvPr/>
          </p:nvPicPr>
          <p:blipFill>
            <a:blip r:embed="rId2"/>
            <a:stretch>
              <a:fillRect/>
            </a:stretch>
          </p:blipFill>
          <p:spPr>
            <a:xfrm>
              <a:off x="2377715" y="1501490"/>
              <a:ext cx="2100707" cy="4226064"/>
            </a:xfrm>
            <a:prstGeom prst="rect">
              <a:avLst/>
            </a:prstGeom>
          </p:spPr>
        </p:pic>
        <p:pic>
          <p:nvPicPr>
            <p:cNvPr id="11" name="Picture 10"/>
            <p:cNvPicPr>
              <a:picLocks noChangeAspect="1"/>
            </p:cNvPicPr>
            <p:nvPr/>
          </p:nvPicPr>
          <p:blipFill>
            <a:blip r:embed="rId3"/>
            <a:stretch>
              <a:fillRect/>
            </a:stretch>
          </p:blipFill>
          <p:spPr>
            <a:xfrm>
              <a:off x="2578556" y="2106106"/>
              <a:ext cx="1691789" cy="3004069"/>
            </a:xfrm>
            <a:prstGeom prst="rect">
              <a:avLst/>
            </a:prstGeom>
          </p:spPr>
        </p:pic>
      </p:grpSp>
      <p:grpSp>
        <p:nvGrpSpPr>
          <p:cNvPr id="5" name="Group 4"/>
          <p:cNvGrpSpPr/>
          <p:nvPr/>
        </p:nvGrpSpPr>
        <p:grpSpPr>
          <a:xfrm>
            <a:off x="1826176" y="1044688"/>
            <a:ext cx="2615631" cy="5261955"/>
            <a:chOff x="163480" y="1569280"/>
            <a:chExt cx="2100707" cy="4226064"/>
          </a:xfrm>
        </p:grpSpPr>
        <p:pic>
          <p:nvPicPr>
            <p:cNvPr id="7" name="Picture 6"/>
            <p:cNvPicPr>
              <a:picLocks noChangeAspect="1"/>
            </p:cNvPicPr>
            <p:nvPr/>
          </p:nvPicPr>
          <p:blipFill>
            <a:blip r:embed="rId2"/>
            <a:stretch>
              <a:fillRect/>
            </a:stretch>
          </p:blipFill>
          <p:spPr>
            <a:xfrm>
              <a:off x="163480" y="1569280"/>
              <a:ext cx="2100707" cy="4226064"/>
            </a:xfrm>
            <a:prstGeom prst="rect">
              <a:avLst/>
            </a:prstGeom>
          </p:spPr>
        </p:pic>
        <p:pic>
          <p:nvPicPr>
            <p:cNvPr id="8" name="Picture 7"/>
            <p:cNvPicPr>
              <a:picLocks noChangeAspect="1"/>
            </p:cNvPicPr>
            <p:nvPr/>
          </p:nvPicPr>
          <p:blipFill rotWithShape="1">
            <a:blip r:embed="rId4"/>
            <a:srcRect b="8287"/>
            <a:stretch/>
          </p:blipFill>
          <p:spPr>
            <a:xfrm>
              <a:off x="357176" y="2146265"/>
              <a:ext cx="1710292" cy="2785259"/>
            </a:xfrm>
            <a:prstGeom prst="rect">
              <a:avLst/>
            </a:prstGeom>
          </p:spPr>
        </p:pic>
        <p:pic>
          <p:nvPicPr>
            <p:cNvPr id="9" name="Picture 8"/>
            <p:cNvPicPr>
              <a:picLocks noChangeAspect="1"/>
            </p:cNvPicPr>
            <p:nvPr/>
          </p:nvPicPr>
          <p:blipFill rotWithShape="1">
            <a:blip r:embed="rId5"/>
            <a:srcRect t="22141"/>
            <a:stretch/>
          </p:blipFill>
          <p:spPr>
            <a:xfrm>
              <a:off x="357176" y="3923296"/>
              <a:ext cx="1710292" cy="1217979"/>
            </a:xfrm>
            <a:prstGeom prst="rect">
              <a:avLst/>
            </a:prstGeom>
          </p:spPr>
        </p:pic>
      </p:grpSp>
      <p:sp>
        <p:nvSpPr>
          <p:cNvPr id="6" name="TextBox 19"/>
          <p:cNvSpPr txBox="1"/>
          <p:nvPr/>
        </p:nvSpPr>
        <p:spPr>
          <a:xfrm>
            <a:off x="2783049" y="551358"/>
            <a:ext cx="3365024" cy="36933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r>
              <a:rPr lang="en-US" smtClean="0">
                <a:solidFill>
                  <a:srgbClr val="4D565C"/>
                </a:solidFill>
              </a:rPr>
              <a:t>Eligibility/Understanding Check</a:t>
            </a:r>
            <a:endParaRPr lang="en-US">
              <a:solidFill>
                <a:srgbClr val="4D565C"/>
              </a:solidFill>
            </a:endParaRPr>
          </a:p>
        </p:txBody>
      </p:sp>
    </p:spTree>
    <p:extLst>
      <p:ext uri="{BB962C8B-B14F-4D97-AF65-F5344CB8AC3E}">
        <p14:creationId xmlns:p14="http://schemas.microsoft.com/office/powerpoint/2010/main" val="11507474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24852" y="5084537"/>
            <a:ext cx="1406734" cy="11986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11" charset="0"/>
            </a:endParaRPr>
          </a:p>
        </p:txBody>
      </p:sp>
      <p:grpSp>
        <p:nvGrpSpPr>
          <p:cNvPr id="5" name="Group 4"/>
          <p:cNvGrpSpPr/>
          <p:nvPr/>
        </p:nvGrpSpPr>
        <p:grpSpPr>
          <a:xfrm>
            <a:off x="6270182" y="705273"/>
            <a:ext cx="2848966" cy="5731363"/>
            <a:chOff x="6745905" y="1501490"/>
            <a:chExt cx="2100707" cy="4226064"/>
          </a:xfrm>
        </p:grpSpPr>
        <p:pic>
          <p:nvPicPr>
            <p:cNvPr id="15" name="Picture 14"/>
            <p:cNvPicPr>
              <a:picLocks noChangeAspect="1"/>
            </p:cNvPicPr>
            <p:nvPr/>
          </p:nvPicPr>
          <p:blipFill>
            <a:blip r:embed="rId2"/>
            <a:stretch>
              <a:fillRect/>
            </a:stretch>
          </p:blipFill>
          <p:spPr>
            <a:xfrm>
              <a:off x="6745905" y="1501490"/>
              <a:ext cx="2100707" cy="4226064"/>
            </a:xfrm>
            <a:prstGeom prst="rect">
              <a:avLst/>
            </a:prstGeom>
          </p:spPr>
        </p:pic>
        <p:pic>
          <p:nvPicPr>
            <p:cNvPr id="16" name="Picture 15"/>
            <p:cNvPicPr>
              <a:picLocks noChangeAspect="1"/>
            </p:cNvPicPr>
            <p:nvPr/>
          </p:nvPicPr>
          <p:blipFill>
            <a:blip r:embed="rId3"/>
            <a:stretch>
              <a:fillRect/>
            </a:stretch>
          </p:blipFill>
          <p:spPr>
            <a:xfrm>
              <a:off x="6966838" y="2137670"/>
              <a:ext cx="1652864" cy="2934950"/>
            </a:xfrm>
            <a:prstGeom prst="rect">
              <a:avLst/>
            </a:prstGeom>
          </p:spPr>
        </p:pic>
      </p:grpSp>
      <p:grpSp>
        <p:nvGrpSpPr>
          <p:cNvPr id="6" name="Group 5"/>
          <p:cNvGrpSpPr/>
          <p:nvPr/>
        </p:nvGrpSpPr>
        <p:grpSpPr>
          <a:xfrm>
            <a:off x="3246994" y="705273"/>
            <a:ext cx="2848966" cy="5731363"/>
            <a:chOff x="4551762" y="1501490"/>
            <a:chExt cx="2100707" cy="4226064"/>
          </a:xfrm>
        </p:grpSpPr>
        <p:pic>
          <p:nvPicPr>
            <p:cNvPr id="13" name="Picture 12"/>
            <p:cNvPicPr>
              <a:picLocks noChangeAspect="1"/>
            </p:cNvPicPr>
            <p:nvPr/>
          </p:nvPicPr>
          <p:blipFill>
            <a:blip r:embed="rId2"/>
            <a:stretch>
              <a:fillRect/>
            </a:stretch>
          </p:blipFill>
          <p:spPr>
            <a:xfrm>
              <a:off x="4551762" y="1501490"/>
              <a:ext cx="2100707" cy="4226064"/>
            </a:xfrm>
            <a:prstGeom prst="rect">
              <a:avLst/>
            </a:prstGeom>
          </p:spPr>
        </p:pic>
        <p:pic>
          <p:nvPicPr>
            <p:cNvPr id="14" name="Picture 13"/>
            <p:cNvPicPr>
              <a:picLocks noChangeAspect="1"/>
            </p:cNvPicPr>
            <p:nvPr/>
          </p:nvPicPr>
          <p:blipFill>
            <a:blip r:embed="rId4"/>
            <a:stretch>
              <a:fillRect/>
            </a:stretch>
          </p:blipFill>
          <p:spPr>
            <a:xfrm>
              <a:off x="4794350" y="2170817"/>
              <a:ext cx="1634197" cy="2901803"/>
            </a:xfrm>
            <a:prstGeom prst="rect">
              <a:avLst/>
            </a:prstGeom>
          </p:spPr>
        </p:pic>
      </p:grpSp>
      <p:sp>
        <p:nvSpPr>
          <p:cNvPr id="7" name="TextBox 23"/>
          <p:cNvSpPr txBox="1"/>
          <p:nvPr/>
        </p:nvSpPr>
        <p:spPr>
          <a:xfrm>
            <a:off x="3772774" y="421364"/>
            <a:ext cx="1693733" cy="36933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r>
              <a:rPr lang="en-US" dirty="0" smtClean="0">
                <a:solidFill>
                  <a:srgbClr val="4D565C"/>
                </a:solidFill>
              </a:rPr>
              <a:t>Video Consent</a:t>
            </a:r>
            <a:endParaRPr lang="en-US" dirty="0">
              <a:solidFill>
                <a:srgbClr val="4D565C"/>
              </a:solidFill>
            </a:endParaRPr>
          </a:p>
        </p:txBody>
      </p:sp>
      <p:sp>
        <p:nvSpPr>
          <p:cNvPr id="8" name="TextBox 24"/>
          <p:cNvSpPr txBox="1"/>
          <p:nvPr/>
        </p:nvSpPr>
        <p:spPr>
          <a:xfrm>
            <a:off x="6777541" y="421364"/>
            <a:ext cx="1826141" cy="36933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r>
              <a:rPr lang="en-US" smtClean="0">
                <a:solidFill>
                  <a:srgbClr val="4D565C"/>
                </a:solidFill>
              </a:rPr>
              <a:t>Signed Consent</a:t>
            </a:r>
            <a:endParaRPr lang="en-US" dirty="0">
              <a:solidFill>
                <a:srgbClr val="4D565C"/>
              </a:solidFill>
            </a:endParaRPr>
          </a:p>
        </p:txBody>
      </p:sp>
      <p:grpSp>
        <p:nvGrpSpPr>
          <p:cNvPr id="9" name="Group 8"/>
          <p:cNvGrpSpPr/>
          <p:nvPr/>
        </p:nvGrpSpPr>
        <p:grpSpPr>
          <a:xfrm>
            <a:off x="223806" y="705273"/>
            <a:ext cx="2848966" cy="5731363"/>
            <a:chOff x="1520386" y="1423230"/>
            <a:chExt cx="2274527" cy="4575744"/>
          </a:xfrm>
        </p:grpSpPr>
        <p:pic>
          <p:nvPicPr>
            <p:cNvPr id="11" name="Picture 10"/>
            <p:cNvPicPr>
              <a:picLocks noChangeAspect="1"/>
            </p:cNvPicPr>
            <p:nvPr/>
          </p:nvPicPr>
          <p:blipFill>
            <a:blip r:embed="rId2"/>
            <a:stretch>
              <a:fillRect/>
            </a:stretch>
          </p:blipFill>
          <p:spPr>
            <a:xfrm>
              <a:off x="1520386" y="1423230"/>
              <a:ext cx="2274527" cy="4575744"/>
            </a:xfrm>
            <a:prstGeom prst="rect">
              <a:avLst/>
            </a:prstGeom>
          </p:spPr>
        </p:pic>
        <p:pic>
          <p:nvPicPr>
            <p:cNvPr id="12" name="Picture 11"/>
            <p:cNvPicPr>
              <a:picLocks noChangeAspect="1"/>
            </p:cNvPicPr>
            <p:nvPr/>
          </p:nvPicPr>
          <p:blipFill>
            <a:blip r:embed="rId5"/>
            <a:stretch>
              <a:fillRect/>
            </a:stretch>
          </p:blipFill>
          <p:spPr>
            <a:xfrm>
              <a:off x="1780312" y="2153236"/>
              <a:ext cx="1754673" cy="3115731"/>
            </a:xfrm>
            <a:prstGeom prst="rect">
              <a:avLst/>
            </a:prstGeom>
          </p:spPr>
        </p:pic>
      </p:grpSp>
      <p:sp>
        <p:nvSpPr>
          <p:cNvPr id="10" name="TextBox 30"/>
          <p:cNvSpPr txBox="1"/>
          <p:nvPr/>
        </p:nvSpPr>
        <p:spPr>
          <a:xfrm>
            <a:off x="741628" y="421364"/>
            <a:ext cx="1813317" cy="369332"/>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a:lstStyle>
          <a:p>
            <a:r>
              <a:rPr lang="en-US" dirty="0" smtClean="0">
                <a:solidFill>
                  <a:srgbClr val="4D565C"/>
                </a:solidFill>
              </a:rPr>
              <a:t>Simple Consent</a:t>
            </a:r>
            <a:endParaRPr lang="en-US" dirty="0">
              <a:solidFill>
                <a:srgbClr val="4D565C"/>
              </a:solidFill>
            </a:endParaRPr>
          </a:p>
        </p:txBody>
      </p:sp>
    </p:spTree>
    <p:extLst>
      <p:ext uri="{BB962C8B-B14F-4D97-AF65-F5344CB8AC3E}">
        <p14:creationId xmlns:p14="http://schemas.microsoft.com/office/powerpoint/2010/main" val="33919564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Eureka Research Platform</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Features</a:t>
            </a:r>
          </a:p>
          <a:p>
            <a:pPr marL="514350" indent="-514350">
              <a:buAutoNum type="arabicParenR"/>
            </a:pPr>
            <a:r>
              <a:rPr lang="en-US" dirty="0" smtClean="0">
                <a:solidFill>
                  <a:schemeClr val="bg1">
                    <a:lumMod val="75000"/>
                  </a:schemeClr>
                </a:solidFill>
              </a:rPr>
              <a:t>Web portal and app, with synchronized back end</a:t>
            </a:r>
          </a:p>
          <a:p>
            <a:pPr marL="514350" indent="-514350">
              <a:buAutoNum type="arabicParenR"/>
            </a:pPr>
            <a:r>
              <a:rPr lang="en-US" dirty="0" smtClean="0">
                <a:solidFill>
                  <a:schemeClr val="bg1">
                    <a:lumMod val="75000"/>
                  </a:schemeClr>
                </a:solidFill>
              </a:rPr>
              <a:t>Single sign-on registration system</a:t>
            </a:r>
          </a:p>
          <a:p>
            <a:pPr marL="514350" indent="-514350">
              <a:buAutoNum type="arabicParenR"/>
            </a:pPr>
            <a:r>
              <a:rPr lang="en-US" dirty="0" smtClean="0">
                <a:solidFill>
                  <a:schemeClr val="bg1">
                    <a:lumMod val="75000"/>
                  </a:schemeClr>
                </a:solidFill>
              </a:rPr>
              <a:t>Flexible consent sequencing</a:t>
            </a:r>
          </a:p>
          <a:p>
            <a:pPr marL="514350" indent="-514350">
              <a:buAutoNum type="arabicParenR"/>
            </a:pPr>
            <a:r>
              <a:rPr lang="en-US" dirty="0" smtClean="0"/>
              <a:t>Deliver online surveys, </a:t>
            </a:r>
            <a:r>
              <a:rPr lang="en-US" dirty="0" err="1"/>
              <a:t>eVisits</a:t>
            </a:r>
            <a:r>
              <a:rPr lang="en-US" dirty="0"/>
              <a:t>, randomization </a:t>
            </a:r>
            <a:endParaRPr lang="en-US" dirty="0" smtClean="0"/>
          </a:p>
          <a:p>
            <a:pPr marL="0" indent="0">
              <a:buNone/>
            </a:pPr>
            <a:endParaRPr lang="en-US" dirty="0" smtClean="0"/>
          </a:p>
        </p:txBody>
      </p:sp>
    </p:spTree>
    <p:extLst>
      <p:ext uri="{BB962C8B-B14F-4D97-AF65-F5344CB8AC3E}">
        <p14:creationId xmlns:p14="http://schemas.microsoft.com/office/powerpoint/2010/main" val="3047444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lstStyle/>
          <a:p>
            <a:pPr eaLnBrk="1" hangingPunct="1"/>
            <a:r>
              <a:rPr lang="en-US" altLang="en-US" smtClean="0"/>
              <a:t>Electronic health records</a:t>
            </a:r>
          </a:p>
        </p:txBody>
      </p:sp>
      <p:sp>
        <p:nvSpPr>
          <p:cNvPr id="10243" name="Rectangle 3"/>
          <p:cNvSpPr>
            <a:spLocks noGrp="1" noChangeArrowheads="1"/>
          </p:cNvSpPr>
          <p:nvPr>
            <p:ph type="body" idx="1"/>
          </p:nvPr>
        </p:nvSpPr>
        <p:spPr/>
        <p:txBody>
          <a:bodyPr/>
          <a:lstStyle/>
          <a:p>
            <a:pPr eaLnBrk="1" hangingPunct="1"/>
            <a:endParaRPr lang="en-US" altLang="en-US" smtClean="0"/>
          </a:p>
        </p:txBody>
      </p:sp>
      <p:pic>
        <p:nvPicPr>
          <p:cNvPr id="10244" name="Picture 5" descr="db143_fig1"/>
          <p:cNvPicPr>
            <a:picLocks noChangeAspect="1" noChangeArrowheads="1"/>
          </p:cNvPicPr>
          <p:nvPr/>
        </p:nvPicPr>
        <p:blipFill>
          <a:blip r:embed="rId2" cstate="print"/>
          <a:srcRect/>
          <a:stretch>
            <a:fillRect/>
          </a:stretch>
        </p:blipFill>
        <p:spPr bwMode="auto">
          <a:xfrm>
            <a:off x="76200" y="1066800"/>
            <a:ext cx="8915400" cy="5608638"/>
          </a:xfrm>
          <a:prstGeom prst="rect">
            <a:avLst/>
          </a:prstGeom>
          <a:noFill/>
          <a:ln w="9525">
            <a:noFill/>
            <a:miter lim="800000"/>
            <a:headEnd/>
            <a:tailEnd/>
          </a:ln>
        </p:spPr>
      </p:pic>
    </p:spTree>
    <p:extLst>
      <p:ext uri="{BB962C8B-B14F-4D97-AF65-F5344CB8AC3E}">
        <p14:creationId xmlns:p14="http://schemas.microsoft.com/office/powerpoint/2010/main" val="12080257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563" t="13213" r="13606" b="1368"/>
          <a:stretch/>
        </p:blipFill>
        <p:spPr>
          <a:xfrm>
            <a:off x="914399" y="391886"/>
            <a:ext cx="7315201" cy="6231278"/>
          </a:xfrm>
          <a:prstGeom prst="rect">
            <a:avLst/>
          </a:prstGeom>
        </p:spPr>
      </p:pic>
    </p:spTree>
    <p:extLst>
      <p:ext uri="{BB962C8B-B14F-4D97-AF65-F5344CB8AC3E}">
        <p14:creationId xmlns:p14="http://schemas.microsoft.com/office/powerpoint/2010/main" val="20055862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Eureka Research Platform</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Features</a:t>
            </a:r>
          </a:p>
          <a:p>
            <a:pPr marL="514350" indent="-514350">
              <a:buAutoNum type="arabicParenR"/>
            </a:pPr>
            <a:r>
              <a:rPr lang="en-US" dirty="0" smtClean="0">
                <a:solidFill>
                  <a:schemeClr val="bg1">
                    <a:lumMod val="75000"/>
                  </a:schemeClr>
                </a:solidFill>
              </a:rPr>
              <a:t>Web portal and app, with synchronized back end</a:t>
            </a:r>
          </a:p>
          <a:p>
            <a:pPr marL="514350" indent="-514350">
              <a:buAutoNum type="arabicParenR"/>
            </a:pPr>
            <a:r>
              <a:rPr lang="en-US" dirty="0" smtClean="0">
                <a:solidFill>
                  <a:schemeClr val="bg1">
                    <a:lumMod val="75000"/>
                  </a:schemeClr>
                </a:solidFill>
              </a:rPr>
              <a:t>Single sign-on registration system</a:t>
            </a:r>
          </a:p>
          <a:p>
            <a:pPr marL="514350" indent="-514350">
              <a:buAutoNum type="arabicParenR"/>
            </a:pPr>
            <a:r>
              <a:rPr lang="en-US" dirty="0" smtClean="0">
                <a:solidFill>
                  <a:schemeClr val="bg1">
                    <a:lumMod val="75000"/>
                  </a:schemeClr>
                </a:solidFill>
              </a:rPr>
              <a:t>Flexible consent sequencing</a:t>
            </a:r>
          </a:p>
          <a:p>
            <a:pPr marL="514350" indent="-514350">
              <a:buAutoNum type="arabicParenR"/>
            </a:pPr>
            <a:r>
              <a:rPr lang="en-US" dirty="0" smtClean="0">
                <a:solidFill>
                  <a:schemeClr val="bg1">
                    <a:lumMod val="75000"/>
                  </a:schemeClr>
                </a:solidFill>
              </a:rPr>
              <a:t>Deliver online surveys, </a:t>
            </a:r>
            <a:r>
              <a:rPr lang="en-US" dirty="0" err="1" smtClean="0">
                <a:solidFill>
                  <a:schemeClr val="bg1">
                    <a:lumMod val="75000"/>
                  </a:schemeClr>
                </a:solidFill>
              </a:rPr>
              <a:t>eVisits</a:t>
            </a:r>
            <a:r>
              <a:rPr lang="en-US" dirty="0" smtClean="0">
                <a:solidFill>
                  <a:schemeClr val="bg1">
                    <a:lumMod val="75000"/>
                  </a:schemeClr>
                </a:solidFill>
              </a:rPr>
              <a:t>, randomization </a:t>
            </a:r>
          </a:p>
          <a:p>
            <a:pPr marL="0" indent="0">
              <a:buNone/>
            </a:pPr>
            <a:r>
              <a:rPr lang="en-US" dirty="0" smtClean="0"/>
              <a:t>5)   Email/text/app-based </a:t>
            </a:r>
            <a:r>
              <a:rPr lang="en-US" dirty="0"/>
              <a:t>programmable messaging</a:t>
            </a:r>
          </a:p>
          <a:p>
            <a:pPr marL="0" indent="0">
              <a:buNone/>
            </a:pPr>
            <a:endParaRPr lang="en-US" dirty="0" smtClean="0"/>
          </a:p>
        </p:txBody>
      </p:sp>
    </p:spTree>
    <p:extLst>
      <p:ext uri="{BB962C8B-B14F-4D97-AF65-F5344CB8AC3E}">
        <p14:creationId xmlns:p14="http://schemas.microsoft.com/office/powerpoint/2010/main" val="36272757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Messaging</a:t>
            </a: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p>
          <a:p>
            <a:r>
              <a:rPr lang="en-US" dirty="0" smtClean="0"/>
              <a:t>Timed vs. event-triggered</a:t>
            </a:r>
          </a:p>
          <a:p>
            <a:r>
              <a:rPr lang="en-US" dirty="0" smtClean="0"/>
              <a:t>Modality options</a:t>
            </a:r>
          </a:p>
          <a:p>
            <a:pPr lvl="1"/>
            <a:r>
              <a:rPr lang="en-US" dirty="0" smtClean="0"/>
              <a:t>Email/text/app push notification</a:t>
            </a:r>
          </a:p>
          <a:p>
            <a:pPr lvl="1"/>
            <a:r>
              <a:rPr lang="en-US" dirty="0" smtClean="0"/>
              <a:t>Participant preferences (text messaging enabled?)</a:t>
            </a:r>
          </a:p>
          <a:p>
            <a:r>
              <a:rPr lang="en-US" dirty="0" smtClean="0"/>
              <a:t>Reminders or actual study interventions</a:t>
            </a:r>
          </a:p>
        </p:txBody>
      </p:sp>
    </p:spTree>
    <p:extLst>
      <p:ext uri="{BB962C8B-B14F-4D97-AF65-F5344CB8AC3E}">
        <p14:creationId xmlns:p14="http://schemas.microsoft.com/office/powerpoint/2010/main" val="14680838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Eureka Research Platform</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Features</a:t>
            </a:r>
          </a:p>
          <a:p>
            <a:pPr marL="514350" indent="-514350">
              <a:buAutoNum type="arabicParenR"/>
            </a:pPr>
            <a:r>
              <a:rPr lang="en-US" dirty="0" smtClean="0">
                <a:solidFill>
                  <a:schemeClr val="bg1">
                    <a:lumMod val="75000"/>
                  </a:schemeClr>
                </a:solidFill>
              </a:rPr>
              <a:t>Web portal and app, with synchronized back end</a:t>
            </a:r>
          </a:p>
          <a:p>
            <a:pPr marL="514350" indent="-514350">
              <a:buAutoNum type="arabicParenR"/>
            </a:pPr>
            <a:r>
              <a:rPr lang="en-US" dirty="0" smtClean="0">
                <a:solidFill>
                  <a:schemeClr val="bg1">
                    <a:lumMod val="75000"/>
                  </a:schemeClr>
                </a:solidFill>
              </a:rPr>
              <a:t>Single sign-on registration system</a:t>
            </a:r>
          </a:p>
          <a:p>
            <a:pPr marL="514350" indent="-514350">
              <a:buAutoNum type="arabicParenR"/>
            </a:pPr>
            <a:r>
              <a:rPr lang="en-US" dirty="0" smtClean="0">
                <a:solidFill>
                  <a:schemeClr val="bg1">
                    <a:lumMod val="75000"/>
                  </a:schemeClr>
                </a:solidFill>
              </a:rPr>
              <a:t>Flexible consent sequencing</a:t>
            </a:r>
          </a:p>
          <a:p>
            <a:pPr marL="514350" indent="-514350">
              <a:buAutoNum type="arabicParenR"/>
            </a:pPr>
            <a:r>
              <a:rPr lang="en-US" dirty="0" smtClean="0">
                <a:solidFill>
                  <a:schemeClr val="bg1">
                    <a:lumMod val="75000"/>
                  </a:schemeClr>
                </a:solidFill>
              </a:rPr>
              <a:t>Deliver online surveys, </a:t>
            </a:r>
            <a:r>
              <a:rPr lang="en-US" dirty="0" err="1" smtClean="0">
                <a:solidFill>
                  <a:schemeClr val="bg1">
                    <a:lumMod val="75000"/>
                  </a:schemeClr>
                </a:solidFill>
              </a:rPr>
              <a:t>eVisits</a:t>
            </a:r>
            <a:r>
              <a:rPr lang="en-US" dirty="0" smtClean="0">
                <a:solidFill>
                  <a:schemeClr val="bg1">
                    <a:lumMod val="75000"/>
                  </a:schemeClr>
                </a:solidFill>
              </a:rPr>
              <a:t>, randomization </a:t>
            </a:r>
          </a:p>
          <a:p>
            <a:pPr marL="0" indent="0">
              <a:buNone/>
            </a:pPr>
            <a:r>
              <a:rPr lang="en-US" dirty="0" smtClean="0">
                <a:solidFill>
                  <a:schemeClr val="bg1">
                    <a:lumMod val="75000"/>
                  </a:schemeClr>
                </a:solidFill>
              </a:rPr>
              <a:t>5)   Email/text/app-based </a:t>
            </a:r>
            <a:r>
              <a:rPr lang="en-US" dirty="0">
                <a:solidFill>
                  <a:schemeClr val="bg1">
                    <a:lumMod val="75000"/>
                  </a:schemeClr>
                </a:solidFill>
              </a:rPr>
              <a:t>programmable messaging</a:t>
            </a:r>
          </a:p>
          <a:p>
            <a:pPr marL="0" indent="0">
              <a:buNone/>
            </a:pPr>
            <a:r>
              <a:rPr lang="en-US" dirty="0" smtClean="0"/>
              <a:t>6)   App- </a:t>
            </a:r>
            <a:r>
              <a:rPr lang="en-US" dirty="0"/>
              <a:t>and sensor-based data collection</a:t>
            </a:r>
            <a:endParaRPr lang="en-US" dirty="0" smtClean="0"/>
          </a:p>
        </p:txBody>
      </p:sp>
    </p:spTree>
    <p:extLst>
      <p:ext uri="{BB962C8B-B14F-4D97-AF65-F5344CB8AC3E}">
        <p14:creationId xmlns:p14="http://schemas.microsoft.com/office/powerpoint/2010/main" val="18537890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89711" y="9667"/>
            <a:ext cx="8745647" cy="6848333"/>
          </a:xfrm>
          <a:prstGeom prst="rect">
            <a:avLst/>
          </a:prstGeom>
        </p:spPr>
      </p:pic>
    </p:spTree>
    <p:extLst>
      <p:ext uri="{BB962C8B-B14F-4D97-AF65-F5344CB8AC3E}">
        <p14:creationId xmlns:p14="http://schemas.microsoft.com/office/powerpoint/2010/main" val="33177707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9899" y="365126"/>
            <a:ext cx="9044202" cy="6062597"/>
          </a:xfrm>
          <a:prstGeom prst="rect">
            <a:avLst/>
          </a:prstGeom>
        </p:spPr>
      </p:pic>
    </p:spTree>
    <p:extLst>
      <p:ext uri="{BB962C8B-B14F-4D97-AF65-F5344CB8AC3E}">
        <p14:creationId xmlns:p14="http://schemas.microsoft.com/office/powerpoint/2010/main" val="27272505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3374" y="56694"/>
            <a:ext cx="9080626" cy="6792013"/>
          </a:xfrm>
          <a:prstGeom prst="rect">
            <a:avLst/>
          </a:prstGeom>
        </p:spPr>
      </p:pic>
    </p:spTree>
    <p:extLst>
      <p:ext uri="{BB962C8B-B14F-4D97-AF65-F5344CB8AC3E}">
        <p14:creationId xmlns:p14="http://schemas.microsoft.com/office/powerpoint/2010/main" val="33055120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734118" y="2643745"/>
            <a:ext cx="7448655" cy="3668154"/>
          </a:xfrm>
          <a:prstGeom prst="rect">
            <a:avLst/>
          </a:prstGeom>
        </p:spPr>
      </p:pic>
      <p:pic>
        <p:nvPicPr>
          <p:cNvPr id="5" name="Picture 4"/>
          <p:cNvPicPr>
            <a:picLocks noChangeAspect="1"/>
          </p:cNvPicPr>
          <p:nvPr/>
        </p:nvPicPr>
        <p:blipFill>
          <a:blip r:embed="rId3"/>
          <a:stretch>
            <a:fillRect/>
          </a:stretch>
        </p:blipFill>
        <p:spPr>
          <a:xfrm>
            <a:off x="734118" y="49999"/>
            <a:ext cx="7454384" cy="3670975"/>
          </a:xfrm>
          <a:prstGeom prst="rect">
            <a:avLst/>
          </a:prstGeom>
        </p:spPr>
      </p:pic>
    </p:spTree>
    <p:extLst>
      <p:ext uri="{BB962C8B-B14F-4D97-AF65-F5344CB8AC3E}">
        <p14:creationId xmlns:p14="http://schemas.microsoft.com/office/powerpoint/2010/main" val="3239580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86826" y="83126"/>
            <a:ext cx="8067648" cy="6773437"/>
          </a:xfrm>
          <a:prstGeom prst="rect">
            <a:avLst/>
          </a:prstGeom>
        </p:spPr>
      </p:pic>
    </p:spTree>
    <p:extLst>
      <p:ext uri="{BB962C8B-B14F-4D97-AF65-F5344CB8AC3E}">
        <p14:creationId xmlns:p14="http://schemas.microsoft.com/office/powerpoint/2010/main" val="40045965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7342" y="0"/>
            <a:ext cx="8889470" cy="6751782"/>
          </a:xfrm>
          <a:prstGeom prst="rect">
            <a:avLst/>
          </a:prstGeom>
        </p:spPr>
      </p:pic>
    </p:spTree>
    <p:extLst>
      <p:ext uri="{BB962C8B-B14F-4D97-AF65-F5344CB8AC3E}">
        <p14:creationId xmlns:p14="http://schemas.microsoft.com/office/powerpoint/2010/main" val="1005435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Question</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Can </a:t>
            </a:r>
            <a:r>
              <a:rPr lang="en-US" sz="3600" dirty="0"/>
              <a:t>we use emerging technology to improve health?</a:t>
            </a:r>
          </a:p>
          <a:p>
            <a:pPr marL="0" indent="0">
              <a:buNone/>
            </a:pPr>
            <a:endParaRPr lang="en-US" dirty="0" smtClean="0"/>
          </a:p>
        </p:txBody>
      </p:sp>
    </p:spTree>
    <p:extLst>
      <p:ext uri="{BB962C8B-B14F-4D97-AF65-F5344CB8AC3E}">
        <p14:creationId xmlns:p14="http://schemas.microsoft.com/office/powerpoint/2010/main" val="24443636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1253</TotalTime>
  <Words>2268</Words>
  <Application>Microsoft Office PowerPoint</Application>
  <PresentationFormat>On-screen Show (4:3)</PresentationFormat>
  <Paragraphs>480</Paragraphs>
  <Slides>89</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89</vt:i4>
      </vt:variant>
    </vt:vector>
  </HeadingPairs>
  <TitlesOfParts>
    <vt:vector size="96" baseType="lpstr">
      <vt:lpstr>ＭＳ Ｐゴシック</vt:lpstr>
      <vt:lpstr>Arial</vt:lpstr>
      <vt:lpstr>Calibri</vt:lpstr>
      <vt:lpstr>Calibri Light</vt:lpstr>
      <vt:lpstr>Courier New</vt:lpstr>
      <vt:lpstr>Wingdings</vt:lpstr>
      <vt:lpstr>Office Theme</vt:lpstr>
      <vt:lpstr>Digital Health Opportunities and Challenges</vt:lpstr>
      <vt:lpstr>Outline</vt:lpstr>
      <vt:lpstr>PowerPoint Presentation</vt:lpstr>
      <vt:lpstr>PowerPoint Presentation</vt:lpstr>
      <vt:lpstr>US Technology use</vt:lpstr>
      <vt:lpstr>Wearable sensors</vt:lpstr>
      <vt:lpstr>Online social networks</vt:lpstr>
      <vt:lpstr>Electronic health records</vt:lpstr>
      <vt:lpstr>The Big Question</vt:lpstr>
      <vt:lpstr>The Big Question</vt:lpstr>
      <vt:lpstr>The “eCohort” Concept</vt:lpstr>
      <vt:lpstr>The “eCohort” Concept</vt:lpstr>
      <vt:lpstr>PowerPoint Presentation</vt:lpstr>
      <vt:lpstr>The Health eHeart Study</vt:lpstr>
      <vt:lpstr>Health eHeart Study</vt:lpstr>
      <vt:lpstr>PowerPoint Presentation</vt:lpstr>
      <vt:lpstr>PowerPoint Presentation</vt:lpstr>
      <vt:lpstr>Modular Consent System</vt:lpstr>
      <vt:lpstr>2-Step Fitbit Consent Module</vt:lpstr>
      <vt:lpstr>Modular Consent System</vt:lpstr>
      <vt:lpstr>PowerPoint Presentation</vt:lpstr>
      <vt:lpstr>PowerPoint Presentation</vt:lpstr>
      <vt:lpstr>Digital Health Volunteers (non-random)</vt:lpstr>
      <vt:lpstr>Measurements collected As of 8/9/16</vt:lpstr>
      <vt:lpstr>Measurements collected As of 8/9/16</vt:lpstr>
      <vt:lpstr>Measurements collected As of 8/9/16</vt:lpstr>
      <vt:lpstr>Measurements collected As of 8/9/16</vt:lpstr>
      <vt:lpstr>Typical digital data flow</vt:lpstr>
      <vt:lpstr>PowerPoint Presentation</vt:lpstr>
      <vt:lpstr>PowerPoint Presentation</vt:lpstr>
      <vt:lpstr>PowerPoint Presentation</vt:lpstr>
      <vt:lpstr>PowerPoint Presentation</vt:lpstr>
      <vt:lpstr>Big Data Example: Health eHeart Fitbit data</vt:lpstr>
      <vt:lpstr>PowerPoint Presentation</vt:lpstr>
      <vt:lpstr>Big Data Example: Health eHeart Fitbit data</vt:lpstr>
      <vt:lpstr>Big Data Example: Health eHeart Fitbit data</vt:lpstr>
      <vt:lpstr>Big Data Example: Health eHeart Fitbit data</vt:lpstr>
      <vt:lpstr>Big Data Example: Health eHeart Fitbit data</vt:lpstr>
      <vt:lpstr>Big Data Example: Health eHeart Fitbit data</vt:lpstr>
      <vt:lpstr>Big Data Example: Health eHeart Fitbit data</vt:lpstr>
      <vt:lpstr>PowerPoint Presentation</vt:lpstr>
      <vt:lpstr>Big Data Example: Health eHeart Fitbit data</vt:lpstr>
      <vt:lpstr>Big Data Example: Health eHeart Fitbit data</vt:lpstr>
      <vt:lpstr>PowerPoint Presentation</vt:lpstr>
      <vt:lpstr>PowerPoint Presentation</vt:lpstr>
      <vt:lpstr>PowerPoint Presentation</vt:lpstr>
      <vt:lpstr>Which predicts BMI more strongly?</vt:lpstr>
      <vt:lpstr>Big Data Analysis commands – how long did it take?</vt:lpstr>
      <vt:lpstr>Big Data Analysis commands – how long did it take?</vt:lpstr>
      <vt:lpstr>Big Data Analysis commands – how long did it take?</vt:lpstr>
      <vt:lpstr>Big Data Analysis commands – how long did it take?</vt:lpstr>
      <vt:lpstr>Big Data Analysis commands – how long did it take?</vt:lpstr>
      <vt:lpstr>Big Data</vt:lpstr>
      <vt:lpstr>Big Data</vt:lpstr>
      <vt:lpstr>Other Big Data issues</vt:lpstr>
      <vt:lpstr>PowerPoint Presentation</vt:lpstr>
      <vt:lpstr>Other Big Data issues</vt:lpstr>
      <vt:lpstr>Digital Data – Lessons learned (so far)</vt:lpstr>
      <vt:lpstr>Digital Data – Lessons learned (so far)</vt:lpstr>
      <vt:lpstr>Digital Data – How to get some!</vt:lpstr>
      <vt:lpstr>Health eHeart Study</vt:lpstr>
      <vt:lpstr>Precision Medicine Initiative</vt:lpstr>
      <vt:lpstr>Precision Medicine Initiative</vt:lpstr>
      <vt:lpstr>Eureka Research Platform</vt:lpstr>
      <vt:lpstr>Take Home Points</vt:lpstr>
      <vt:lpstr>Take Home Points</vt:lpstr>
      <vt:lpstr>Extra slides </vt:lpstr>
      <vt:lpstr>PowerPoint Presentation</vt:lpstr>
      <vt:lpstr>Eureka Research Platform</vt:lpstr>
      <vt:lpstr>Eureka Research Platform</vt:lpstr>
      <vt:lpstr>PowerPoint Presentation</vt:lpstr>
      <vt:lpstr>PowerPoint Presentation</vt:lpstr>
      <vt:lpstr>Synchronized and integrated</vt:lpstr>
      <vt:lpstr>Eureka Research Platform</vt:lpstr>
      <vt:lpstr>Enables multi-study engagement</vt:lpstr>
      <vt:lpstr>Eureka Research Platform</vt:lpstr>
      <vt:lpstr>PowerPoint Presentation</vt:lpstr>
      <vt:lpstr>PowerPoint Presentation</vt:lpstr>
      <vt:lpstr>Eureka Research Platform</vt:lpstr>
      <vt:lpstr>PowerPoint Presentation</vt:lpstr>
      <vt:lpstr>Eureka Research Platform</vt:lpstr>
      <vt:lpstr>Messaging</vt:lpstr>
      <vt:lpstr>Eureka Research Platform</vt:lpstr>
      <vt:lpstr>PowerPoint Presentation</vt:lpstr>
      <vt:lpstr>PowerPoint Presentation</vt:lpstr>
      <vt:lpstr>PowerPoint Presentation</vt:lpstr>
      <vt:lpstr>PowerPoint Presentation</vt:lpstr>
      <vt:lpstr>PowerPoint Presentation</vt:lpstr>
      <vt:lpstr>PowerPoint Presentation</vt:lpstr>
    </vt:vector>
  </TitlesOfParts>
  <Company>SFCC\UCSF-DEB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Pletcher, Mark</dc:creator>
  <cp:lastModifiedBy>Pletcher, Mark</cp:lastModifiedBy>
  <cp:revision>92</cp:revision>
  <dcterms:created xsi:type="dcterms:W3CDTF">2016-07-18T14:51:59Z</dcterms:created>
  <dcterms:modified xsi:type="dcterms:W3CDTF">2018-08-22T05:10:52Z</dcterms:modified>
</cp:coreProperties>
</file>