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Supine</a:t>
            </a:r>
          </a:p>
          <a:p>
            <a:pPr/>
            <a:r>
              <a:t>Roll placed under ipsilateral shoulder as to elevate the latissimus dorsi muscle</a:t>
            </a:r>
          </a:p>
          <a:p>
            <a:pPr/>
            <a:r>
              <a:t>All lines, cuffs, pulse ox should be placed on other extremities</a:t>
            </a:r>
          </a:p>
          <a:p>
            <a:pPr/>
          </a:p>
          <a:p>
            <a:pPr/>
            <a:r>
              <a:t>Arm prepped circumferentially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Goal- accurately stage patient.  SLNB has lower risk of arm morbidity, particularly lymphedema, sensory loss, and shoulder abduction deficits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Preop- painful</a:t>
            </a:r>
          </a:p>
          <a:p>
            <a:pPr/>
            <a:r>
              <a:t>Intradermal- in the skin over the location of the cancer</a:t>
            </a:r>
          </a:p>
          <a:p>
            <a:pPr/>
            <a:r>
              <a:t>Periareolar- 4 injections around areola, which allows for lymphatic mapping of multiple tumors or those that are not easily identifiable</a:t>
            </a:r>
          </a:p>
          <a:p>
            <a:pPr/>
          </a:p>
          <a:p>
            <a:pPr/>
            <a:r>
              <a:t>Isosulfan Blue- Associated with anaphylaxis (need to pretreat with steroids and benadryl) and expensive, but better able to visualize veins</a:t>
            </a:r>
          </a:p>
          <a:p>
            <a:pPr/>
            <a:r>
              <a:t>Methylene Blue- Cheaper, Associated with skin necrosis, pulmonary edema, and serotonin syndrome in patient taking psychiatric meds</a:t>
            </a:r>
          </a:p>
          <a:p>
            <a:pPr/>
            <a:r>
              <a:t>Both can give the patient blue breast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Where?</a:t>
            </a:r>
          </a:p>
          <a:p>
            <a:pPr/>
            <a:r>
              <a:t>Mark Borders - pectoralis and latissimus dorsi</a:t>
            </a:r>
          </a:p>
          <a:p>
            <a:pPr/>
            <a:r>
              <a:t>Lazy S to allow for extension superior or inferior</a:t>
            </a:r>
          </a:p>
          <a:p>
            <a:pPr/>
            <a:r>
              <a:t>Use gamma probe to identify area of maximal radioactivity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a sentinel lymph node?</a:t>
            </a:r>
          </a:p>
          <a:p>
            <a:pPr/>
            <a:r>
              <a:t>Hottest node and any node with counts &gt;10% ex vivo count of hottest node</a:t>
            </a:r>
          </a:p>
          <a:p>
            <a:pPr/>
            <a:r>
              <a:t>All blue nodes and those nodes at end of blue channel</a:t>
            </a:r>
          </a:p>
          <a:p>
            <a:pPr/>
            <a:r>
              <a:t>Palpable node regardless if not hot or not blue (tumor may be obstructing)</a:t>
            </a:r>
          </a:p>
          <a:p>
            <a:pPr/>
          </a:p>
          <a:p>
            <a:pPr/>
            <a:r>
              <a:t>Stop at only 3 nodes?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Achieve- LN stations 1 and 2 en bloc</a:t>
            </a:r>
          </a:p>
          <a:p>
            <a:pPr/>
            <a:r>
              <a:t>Avoid- damage to thoracodorsal and long thoracic nerves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 retracting be mindful of the medial pectoral bundle</a:t>
            </a:r>
          </a:p>
          <a:p>
            <a:pPr/>
            <a:r>
              <a:t>Long thoracic nerve is superficial to serrates anterior fascia.  Feels like spaghetti.  Injury causes winged scapula.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i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708ShuXlDcM" TargetMode="External"/><Relationship Id="rId3" Type="http://schemas.openxmlformats.org/officeDocument/2006/relationships/image" Target="../media/image1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762000" y="1187041"/>
            <a:ext cx="11480800" cy="2540001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/>
            <a:r>
              <a:t>Anatomy of the Axilla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762000" y="4067815"/>
            <a:ext cx="11480801" cy="8636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Technical Considerations in Breast Surgery</a:t>
            </a:r>
          </a:p>
        </p:txBody>
      </p:sp>
      <p:sp>
        <p:nvSpPr>
          <p:cNvPr id="121" name="Shape 121"/>
          <p:cNvSpPr/>
          <p:nvPr/>
        </p:nvSpPr>
        <p:spPr>
          <a:xfrm>
            <a:off x="4153992" y="6618043"/>
            <a:ext cx="4696816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Schecter Conference</a:t>
            </a:r>
          </a:p>
          <a:p>
            <a:pPr>
              <a:defRPr sz="3600"/>
            </a:pPr>
            <a:r>
              <a:t>August 11th,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6991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Radioactive Tracer and/or Blue Dye</a:t>
            </a:r>
          </a:p>
          <a:p>
            <a:pPr lvl="1" marL="633983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Surgeon Preference</a:t>
            </a:r>
          </a:p>
          <a:p>
            <a:pPr lvl="1" marL="633983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Use of both has been shown to be associated with higher identification and lower false negative rates</a:t>
            </a:r>
          </a:p>
          <a:p>
            <a:pPr lvl="1" marL="633983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However, in skin sparing mastectomy dye can make it more difficult to evaluate for skin ischemia/necrosis</a:t>
            </a:r>
          </a:p>
          <a:p>
            <a:pPr marL="316991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Role of Lymphoscintigraphy</a:t>
            </a:r>
          </a:p>
          <a:p>
            <a:pPr lvl="1" marL="633983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Draining lymph patterns of breast are less variable than melanoma </a:t>
            </a:r>
          </a:p>
          <a:p>
            <a:pPr lvl="1" marL="633983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May be helpful in recurrent or new primary disease.</a:t>
            </a:r>
          </a:p>
        </p:txBody>
      </p:sp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Sentinel Lymph Node Biopsy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0415" indent="-280415" defTabSz="403097">
              <a:spcBef>
                <a:spcPts val="2800"/>
              </a:spcBef>
              <a:defRPr sz="2346">
                <a:effectLst>
                  <a:outerShdw sx="100000" sy="100000" kx="0" ky="0" algn="b" rotWithShape="0" blurRad="35052" dist="17526" dir="5400000">
                    <a:srgbClr val="000000"/>
                  </a:outerShdw>
                </a:effectLst>
              </a:defRPr>
            </a:pPr>
            <a:r>
              <a:t>When do you inject tracer and dye?</a:t>
            </a:r>
          </a:p>
          <a:p>
            <a:pPr lvl="1" marL="560831" indent="-280415" defTabSz="403097">
              <a:spcBef>
                <a:spcPts val="2800"/>
              </a:spcBef>
              <a:defRPr sz="2346">
                <a:effectLst>
                  <a:outerShdw sx="100000" sy="100000" kx="0" ky="0" algn="b" rotWithShape="0" blurRad="35052" dist="17526" dir="5400000">
                    <a:srgbClr val="000000"/>
                  </a:outerShdw>
                </a:effectLst>
              </a:defRPr>
            </a:pPr>
            <a:r>
              <a:t>Radiology, Preop, or OR</a:t>
            </a:r>
          </a:p>
          <a:p>
            <a:pPr marL="280415" indent="-280415" defTabSz="403097">
              <a:spcBef>
                <a:spcPts val="2800"/>
              </a:spcBef>
              <a:defRPr sz="2346">
                <a:effectLst>
                  <a:outerShdw sx="100000" sy="100000" kx="0" ky="0" algn="b" rotWithShape="0" blurRad="35052" dist="17526" dir="5400000">
                    <a:srgbClr val="000000"/>
                  </a:outerShdw>
                </a:effectLst>
              </a:defRPr>
            </a:pPr>
            <a:r>
              <a:t>Where do you inject tracer and dye?</a:t>
            </a:r>
          </a:p>
          <a:p>
            <a:pPr lvl="1" marL="560831" indent="-280415" defTabSz="403097">
              <a:spcBef>
                <a:spcPts val="2800"/>
              </a:spcBef>
              <a:defRPr sz="2346">
                <a:effectLst>
                  <a:outerShdw sx="100000" sy="100000" kx="0" ky="0" algn="b" rotWithShape="0" blurRad="35052" dist="17526" dir="5400000">
                    <a:srgbClr val="000000"/>
                  </a:outerShdw>
                </a:effectLst>
              </a:defRPr>
            </a:pPr>
            <a:r>
              <a:t>Tracer: Peritumor, Intradermal, Periareolar</a:t>
            </a:r>
          </a:p>
          <a:p>
            <a:pPr lvl="1" marL="560831" indent="-280415" defTabSz="403097">
              <a:spcBef>
                <a:spcPts val="2800"/>
              </a:spcBef>
              <a:defRPr sz="2346">
                <a:effectLst>
                  <a:outerShdw sx="100000" sy="100000" kx="0" ky="0" algn="b" rotWithShape="0" blurRad="35052" dist="17526" dir="5400000">
                    <a:srgbClr val="000000"/>
                  </a:outerShdw>
                </a:effectLst>
              </a:defRPr>
            </a:pPr>
            <a:r>
              <a:t>Dye: Peritumor, Subareolar</a:t>
            </a:r>
          </a:p>
          <a:p>
            <a:pPr marL="280415" indent="-280415" defTabSz="403097">
              <a:spcBef>
                <a:spcPts val="2800"/>
              </a:spcBef>
              <a:defRPr sz="2346">
                <a:effectLst>
                  <a:outerShdw sx="100000" sy="100000" kx="0" ky="0" algn="b" rotWithShape="0" blurRad="35052" dist="17526" dir="5400000">
                    <a:srgbClr val="000000"/>
                  </a:outerShdw>
                </a:effectLst>
              </a:defRPr>
            </a:pPr>
            <a:r>
              <a:t>What do you inject?</a:t>
            </a:r>
          </a:p>
          <a:p>
            <a:pPr lvl="1" marL="560831" indent="-280415" defTabSz="403097">
              <a:spcBef>
                <a:spcPts val="2800"/>
              </a:spcBef>
              <a:defRPr sz="2346">
                <a:effectLst>
                  <a:outerShdw sx="100000" sy="100000" kx="0" ky="0" algn="b" rotWithShape="0" blurRad="35052" dist="17526" dir="5400000">
                    <a:srgbClr val="000000"/>
                  </a:outerShdw>
                </a:effectLst>
              </a:defRPr>
            </a:pPr>
            <a:r>
              <a:t>Tracer: Technetium Tc 99m sulfur colloid</a:t>
            </a:r>
          </a:p>
          <a:p>
            <a:pPr lvl="1" marL="560831" indent="-280415" defTabSz="403097">
              <a:spcBef>
                <a:spcPts val="2800"/>
              </a:spcBef>
              <a:defRPr sz="2346">
                <a:effectLst>
                  <a:outerShdw sx="100000" sy="100000" kx="0" ky="0" algn="b" rotWithShape="0" blurRad="35052" dist="17526" dir="5400000">
                    <a:srgbClr val="000000"/>
                  </a:outerShdw>
                </a:effectLst>
              </a:defRPr>
            </a:pPr>
            <a:r>
              <a:t>Dye: Isosulfan Blue or Methylene Blue</a:t>
            </a:r>
          </a:p>
          <a:p>
            <a:pPr lvl="2" marL="841247" indent="-280415" defTabSz="403097">
              <a:spcBef>
                <a:spcPts val="2800"/>
              </a:spcBef>
              <a:defRPr sz="2346">
                <a:effectLst>
                  <a:outerShdw sx="100000" sy="100000" kx="0" ky="0" algn="b" rotWithShape="0" blurRad="35052" dist="17526" dir="5400000">
                    <a:srgbClr val="000000"/>
                  </a:outerShdw>
                </a:effectLst>
              </a:defRPr>
            </a:pPr>
            <a:r>
              <a:t>What are potential side effects?</a:t>
            </a:r>
          </a:p>
        </p:txBody>
      </p:sp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Sentinel Lymph Node Biopsy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Incision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Screen Shot 2016-08-07 at 3.20.4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9771" y="2731315"/>
            <a:ext cx="6685258" cy="5726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Identification of Sentinel Lymph Nodes</a:t>
            </a:r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xfrm>
            <a:off x="762000" y="2413000"/>
            <a:ext cx="11111574" cy="1994119"/>
          </a:xfrm>
          <a:prstGeom prst="rect">
            <a:avLst/>
          </a:prstGeom>
        </p:spPr>
        <p:txBody>
          <a:bodyPr/>
          <a:lstStyle/>
          <a:p>
            <a:pPr/>
            <a:r>
              <a:t>What is a sentinel lymph node?</a:t>
            </a:r>
          </a:p>
        </p:txBody>
      </p:sp>
      <p:pic>
        <p:nvPicPr>
          <p:cNvPr id="173" name="Screen Shot 2016-08-07 at 3.25.3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8269" y="4470617"/>
            <a:ext cx="5388262" cy="3947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Axillary Lymph Node Dissection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do you want to achieve?</a:t>
            </a:r>
          </a:p>
          <a:p>
            <a:pPr/>
          </a:p>
          <a:p>
            <a:pPr/>
            <a:r>
              <a:t>What do you want to avoid?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Axillary Lymph Node Dissection</a:t>
            </a:r>
          </a:p>
        </p:txBody>
      </p:sp>
      <p:sp>
        <p:nvSpPr>
          <p:cNvPr id="183" name="Shape 183"/>
          <p:cNvSpPr/>
          <p:nvPr>
            <p:ph type="body" sz="half" idx="1"/>
          </p:nvPr>
        </p:nvSpPr>
        <p:spPr>
          <a:xfrm>
            <a:off x="384719" y="1728644"/>
            <a:ext cx="12235362" cy="3120522"/>
          </a:xfrm>
          <a:prstGeom prst="rect">
            <a:avLst/>
          </a:prstGeom>
        </p:spPr>
        <p:txBody>
          <a:bodyPr/>
          <a:lstStyle/>
          <a:p>
            <a:pPr/>
            <a:r>
              <a:t>To enter the axilla, incise the clavipectoral fascia along the edge of the pectoralis major muscle.</a:t>
            </a:r>
          </a:p>
        </p:txBody>
      </p:sp>
      <p:pic>
        <p:nvPicPr>
          <p:cNvPr id="184" name="adv-14F3DC784FC1268ECB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0099" y="4200429"/>
            <a:ext cx="6324601" cy="488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Axillary Lymph Node Dissection</a:t>
            </a:r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xfrm>
            <a:off x="762000" y="2413000"/>
            <a:ext cx="11480800" cy="2146300"/>
          </a:xfrm>
          <a:prstGeom prst="rect">
            <a:avLst/>
          </a:prstGeom>
        </p:spPr>
        <p:txBody>
          <a:bodyPr/>
          <a:lstStyle/>
          <a:p>
            <a:pPr/>
            <a:r>
              <a:t>Identify the thoracodorsal neuromuscular bundle by dissecting the latissimus dorsi towards axillary vein</a:t>
            </a:r>
          </a:p>
        </p:txBody>
      </p:sp>
      <p:pic>
        <p:nvPicPr>
          <p:cNvPr id="188" name="Screen Shot 2016-08-07 at 9.53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127" y="4622799"/>
            <a:ext cx="5061284" cy="3538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Screen Shot 2016-08-07 at 9.53.5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4339" y="4622799"/>
            <a:ext cx="5266048" cy="3538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Axillary Lymph Node Dissection</a:t>
            </a:r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xfrm>
            <a:off x="761999" y="2203695"/>
            <a:ext cx="11480801" cy="1756035"/>
          </a:xfrm>
          <a:prstGeom prst="rect">
            <a:avLst/>
          </a:prstGeom>
        </p:spPr>
        <p:txBody>
          <a:bodyPr/>
          <a:lstStyle/>
          <a:p>
            <a:pPr/>
            <a:r>
              <a:t>Identify the axillary vein, then dissect level I nodes</a:t>
            </a:r>
          </a:p>
        </p:txBody>
      </p:sp>
      <p:pic>
        <p:nvPicPr>
          <p:cNvPr id="193" name="Screen Shot 2016-08-07 at 9.57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2099" y="4313475"/>
            <a:ext cx="6040602" cy="4419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Axillary Lymph Node Dissection</a:t>
            </a:r>
          </a:p>
        </p:txBody>
      </p:sp>
      <p:sp>
        <p:nvSpPr>
          <p:cNvPr id="196" name="Shape 196"/>
          <p:cNvSpPr/>
          <p:nvPr>
            <p:ph type="body" sz="quarter" idx="1"/>
          </p:nvPr>
        </p:nvSpPr>
        <p:spPr>
          <a:xfrm>
            <a:off x="803860" y="2182764"/>
            <a:ext cx="11741451" cy="2101960"/>
          </a:xfrm>
          <a:prstGeom prst="rect">
            <a:avLst/>
          </a:prstGeom>
        </p:spPr>
        <p:txBody>
          <a:bodyPr/>
          <a:lstStyle/>
          <a:p>
            <a:pPr marL="386079" indent="-386079" defTabSz="554990">
              <a:spcBef>
                <a:spcPts val="3900"/>
              </a:spcBef>
              <a:defRPr sz="3230"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defRPr>
            </a:pPr>
            <a:r>
              <a:t>Gain access to level II nodes by retracting pectorals muscles medially </a:t>
            </a:r>
          </a:p>
          <a:p>
            <a:pPr marL="386079" indent="-386079" defTabSz="554990">
              <a:spcBef>
                <a:spcPts val="3900"/>
              </a:spcBef>
              <a:defRPr sz="3230"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defRPr>
            </a:pPr>
            <a:r>
              <a:t>Identity the long thoracic nerve</a:t>
            </a:r>
          </a:p>
        </p:txBody>
      </p:sp>
      <p:pic>
        <p:nvPicPr>
          <p:cNvPr id="197" name="Screen Shot 2016-08-07 at 10.05.4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0827" y="4816786"/>
            <a:ext cx="5483146" cy="416808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7347374" y="3486607"/>
            <a:ext cx="561446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If injured, what is the resultant defect?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Axillary Lymph Node Dissection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Screen Shot 2016-08-07 at 10.10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4418" y="2210904"/>
            <a:ext cx="9355964" cy="6766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Anatomy of the Axilla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Axillary Lymph Node Dissection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1375" indent="-341375" defTabSz="490727">
              <a:spcBef>
                <a:spcPts val="3500"/>
              </a:spcBef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Closure</a:t>
            </a:r>
          </a:p>
          <a:p>
            <a:pPr lvl="1" marL="682751" indent="-341375" defTabSz="490727">
              <a:spcBef>
                <a:spcPts val="3500"/>
              </a:spcBef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Place drains deep and superficial to pectorals muscles to prevent serum formation</a:t>
            </a:r>
          </a:p>
          <a:p>
            <a:pPr marL="341375" indent="-341375" defTabSz="490727">
              <a:spcBef>
                <a:spcPts val="3500"/>
              </a:spcBef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Postop Complications</a:t>
            </a:r>
          </a:p>
          <a:p>
            <a:pPr lvl="1" marL="682751" indent="-341375" defTabSz="490727">
              <a:spcBef>
                <a:spcPts val="3500"/>
              </a:spcBef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Seroma</a:t>
            </a:r>
          </a:p>
          <a:p>
            <a:pPr lvl="1" marL="682751" indent="-341375" defTabSz="490727">
              <a:spcBef>
                <a:spcPts val="3500"/>
              </a:spcBef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Lymphedema</a:t>
            </a:r>
          </a:p>
          <a:p>
            <a:pPr lvl="1" marL="682751" indent="-341375" defTabSz="490727">
              <a:spcBef>
                <a:spcPts val="3500"/>
              </a:spcBef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Nerve Injury</a:t>
            </a:r>
          </a:p>
          <a:p>
            <a:pPr lvl="1" marL="682751" indent="-341375" defTabSz="490727">
              <a:spcBef>
                <a:spcPts val="3500"/>
              </a:spcBef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Axillary Vein Thrombosis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ALND Video</a:t>
            </a:r>
          </a:p>
        </p:txBody>
      </p:sp>
      <p:sp>
        <p:nvSpPr>
          <p:cNvPr id="210" name="Shape 210"/>
          <p:cNvSpPr/>
          <p:nvPr/>
        </p:nvSpPr>
        <p:spPr>
          <a:xfrm>
            <a:off x="753465" y="7729662"/>
            <a:ext cx="1149787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https://www.youtube.com/watch?v=708ShuXlDcM</a:t>
            </a:r>
            <a:r>
              <a:t> </a:t>
            </a:r>
          </a:p>
        </p:txBody>
      </p:sp>
      <p:pic>
        <p:nvPicPr>
          <p:cNvPr id="211" name="Screen Shot 2016-08-07 at 5.32.4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1335" y="2415093"/>
            <a:ext cx="8742130" cy="4923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Anatomy of the Axilla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6991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Axilla Boundaries:</a:t>
            </a:r>
          </a:p>
          <a:p>
            <a:pPr lvl="1" marL="633983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Superior- Axillary Vein</a:t>
            </a:r>
          </a:p>
          <a:p>
            <a:pPr lvl="1" marL="633983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Inferior- 4th-5th Rib</a:t>
            </a:r>
          </a:p>
          <a:p>
            <a:pPr lvl="1" marL="633983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Medial- Serratus Anterior Muscle</a:t>
            </a:r>
          </a:p>
          <a:p>
            <a:pPr lvl="1" marL="633983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Posterolateral- Latissimus Dorsi Muscle</a:t>
            </a:r>
          </a:p>
          <a:p>
            <a:pPr lvl="1" marL="633983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Anterior- Pectoralis Muscle</a:t>
            </a:r>
          </a:p>
          <a:p>
            <a:pPr marL="316991" indent="-316991" defTabSz="455675">
              <a:spcBef>
                <a:spcPts val="3200"/>
              </a:spcBef>
              <a:defRPr sz="2651"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defRPr>
            </a:pPr>
            <a:r>
              <a:t>Axillary lymph nodes receive 85% of lymphatic drainage from all quadrants of the breast.  Remaining 15% of lymph drains to internal mammary, infraclavicular, and supraclavicular lymph nodes.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0" name="Screen Shot 2016-08-07 at 4.53.5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4726" y="1376628"/>
            <a:ext cx="7855348" cy="700034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7283995" y="5135215"/>
            <a:ext cx="3124473" cy="3232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EEEE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5" name="step6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0568" y="869507"/>
            <a:ext cx="8783664" cy="8014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Screen Shot 2016-08-07 at 5.02.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0088" y="783109"/>
            <a:ext cx="6724624" cy="8187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Technical Considerations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Patient Positioning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Screen Shot 2016-08-07 at 2.45.0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8983" y="3463243"/>
            <a:ext cx="4337096" cy="3828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Screen Shot 2016-08-07 at 2.50.3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6422" y="3759601"/>
            <a:ext cx="4840187" cy="3235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  <p:bldP build="whole" bldLvl="1" animBg="1" rev="0" advAuto="0" spid="14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Sentinel Lymph Node Biopsy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do you want to achieve?</a:t>
            </a:r>
            <a:br/>
          </a:p>
          <a:p>
            <a:pPr/>
            <a:r>
              <a:t>What do you want to avoid?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2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