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63" autoAdjust="0"/>
  </p:normalViewPr>
  <p:slideViewPr>
    <p:cSldViewPr snapToGrid="0">
      <p:cViewPr>
        <p:scale>
          <a:sx n="100" d="100"/>
          <a:sy n="100" d="100"/>
        </p:scale>
        <p:origin x="-1224" y="12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B2851CDB-24C5-4D62-895B-83E8A4C56EC1}" type="presOf" srcId="{BDDB34B8-311F-4BFA-8EF1-7A7F45C97F1C}" destId="{F2DF53DD-C68F-4BFA-8434-A1D2F1AE2938}"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F6A6B729-940A-415E-ADB7-AB9EE7911F95}" srcId="{DE3F9359-D4A9-45CF-82F5-A23D617F59B8}" destId="{9364880D-12AE-45AE-9DE5-46F7E035E842}" srcOrd="0" destOrd="0" parTransId="{0B960B5F-3AB1-4E51-8272-C85D40A8718C}" sibTransId="{3D0A76D2-A005-4FDD-B481-A09DFF47DAC9}"/>
    <dgm:cxn modelId="{BFAA2065-80A8-4F1B-B1C2-DC6CB69D3595}" type="presOf" srcId="{9364880D-12AE-45AE-9DE5-46F7E035E842}" destId="{84A79D7B-19F2-4738-A1AD-B807F2D3AA54}" srcOrd="0" destOrd="0" presId="urn:microsoft.com/office/officeart/2005/8/layout/hierarchy1"/>
    <dgm:cxn modelId="{BE6506BE-0299-4EF3-81BF-3EC75E6D6A89}" type="presOf" srcId="{C59C763C-26C6-4A10-858C-92E12448C84C}" destId="{A8F61E27-D815-471A-ABCB-452494010D4E}"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CF6EF90B-CFED-4095-8928-0C5BE19E1ADD}" srcId="{6E772EAB-42EC-44C1-B1C7-445FE7944F7E}" destId="{DE3F9359-D4A9-45CF-82F5-A23D617F59B8}" srcOrd="1" destOrd="0" parTransId="{FAC2B2D9-F252-4D64-A9F8-AE1E070FF3B8}" sibTransId="{1948EDDC-DB15-4D3A-A494-BC0DE1B92058}"/>
    <dgm:cxn modelId="{C7AC4B02-FB0C-4790-95AE-97EC1841B15C}" type="presOf" srcId="{0B960B5F-3AB1-4E51-8272-C85D40A8718C}" destId="{C33A5AFF-136E-46F9-805B-A6628FCF28FB}" srcOrd="0" destOrd="0" presId="urn:microsoft.com/office/officeart/2005/8/layout/hierarchy1"/>
    <dgm:cxn modelId="{2728917A-F139-41E2-B58C-A09CA69F6B23}" type="presOf" srcId="{DE3F9359-D4A9-45CF-82F5-A23D617F59B8}" destId="{A0EB692F-769D-4B6A-B3B7-9C0E869DAD17}"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F5CF9B13-C997-4FBA-86FF-22FD2966FCA5}" type="presOf" srcId="{C6AEFDC8-85E4-48BD-BF49-D23A3C64A3A3}" destId="{6D7FB356-668A-4CFA-8F1D-02BD9810FF50}" srcOrd="0" destOrd="0" presId="urn:microsoft.com/office/officeart/2005/8/layout/hierarchy1"/>
    <dgm:cxn modelId="{193EC453-5F20-4149-9690-FFEFE1ECC1A3}" type="presOf" srcId="{6E772EAB-42EC-44C1-B1C7-445FE7944F7E}" destId="{B81FE9BD-11F4-48BF-9A10-85786F525915}"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1143000"/>
          </a:xfrm>
        </p:spPr>
        <p:txBody>
          <a:bodyPr/>
          <a:lstStyle/>
          <a:p>
            <a:pPr eaLnBrk="1" hangingPunct="1"/>
            <a:r>
              <a:rPr lang="en-US" sz="3200" b="1" dirty="0" smtClean="0"/>
              <a:t>Designing Clinical Research</a:t>
            </a:r>
            <a:br>
              <a:rPr lang="en-US" sz="3200" b="1" dirty="0" smtClean="0"/>
            </a:br>
            <a:r>
              <a:rPr lang="en-US" b="1" dirty="0" smtClean="0">
                <a:solidFill>
                  <a:srgbClr val="DF6103"/>
                </a:solidFill>
                <a:effectLst>
                  <a:outerShdw blurRad="38100" dist="38100" dir="2700000" algn="tl">
                    <a:srgbClr val="000000">
                      <a:alpha val="43137"/>
                    </a:srgbClr>
                  </a:outerShdw>
                </a:effectLst>
              </a:rPr>
              <a:t>Causal 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44500" y="49784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Multivariate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Multivariate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5991343"/>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HORMONES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9"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a:t>
              </a:r>
              <a:r>
                <a:rPr lang="en-US" sz="1200" dirty="0" smtClean="0">
                  <a:effectLst>
                    <a:outerShdw blurRad="38100" dist="38100" dir="2700000" algn="tl">
                      <a:srgbClr val="000000"/>
                    </a:outerShdw>
                  </a:effectLst>
                  <a:latin typeface="Helvetica" charset="0"/>
                </a:rPr>
                <a:t>1996</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6" name="Group 5"/>
          <p:cNvGrpSpPr/>
          <p:nvPr/>
        </p:nvGrpSpPr>
        <p:grpSpPr>
          <a:xfrm>
            <a:off x="1371600" y="4724400"/>
            <a:ext cx="4876800" cy="646331"/>
            <a:chOff x="1371600" y="4724400"/>
            <a:chExt cx="4876800" cy="646331"/>
          </a:xfrm>
        </p:grpSpPr>
        <p:sp>
          <p:nvSpPr>
            <p:cNvPr id="4" name="TextBox 3"/>
            <p:cNvSpPr txBox="1"/>
            <p:nvPr/>
          </p:nvSpPr>
          <p:spPr>
            <a:xfrm>
              <a:off x="3048000" y="4724400"/>
              <a:ext cx="32004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CAUSALITY</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492025"/>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effectLst>
                  <a:outerShdw blurRad="38100" dist="38100" dir="2700000" algn="tl">
                    <a:srgbClr val="000000">
                      <a:alpha val="43137"/>
                    </a:srgbClr>
                  </a:outerShdw>
                </a:effectLst>
              </a:rPr>
              <a:t>ASSOCIATIONS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Cause – effect (truth in the universe!)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76300" y="12700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981829134"/>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08"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0956527"/>
              </p:ext>
            </p:extLst>
          </p:nvPr>
        </p:nvGraphicFramePr>
        <p:xfrm>
          <a:off x="533400" y="14986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5500" y="13843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bias – comparison groups differ</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4700" y="1282700"/>
            <a:ext cx="7772400" cy="4267200"/>
          </a:xfrm>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E+P 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ways</a:t>
            </a:r>
          </a:p>
        </p:txBody>
      </p:sp>
    </p:spTree>
    <p:extLst>
      <p:ext uri="{BB962C8B-B14F-4D97-AF65-F5344CB8AC3E}">
        <p14:creationId xmlns:p14="http://schemas.microsoft.com/office/powerpoint/2010/main" val="32860764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a:t>
            </a:r>
          </a:p>
          <a:p>
            <a:r>
              <a:rPr lang="en-US" b="1" dirty="0" smtClean="0">
                <a:effectLst>
                  <a:outerShdw blurRad="38100" dist="38100" dir="2700000" algn="tl">
                    <a:srgbClr val="000000">
                      <a:alpha val="43137"/>
                    </a:srgbClr>
                  </a:outerShdw>
                </a:effectLst>
              </a:rPr>
              <a:t>But bias and confounding always an issue</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8900" y="13843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SFGH over 5</a:t>
            </a:r>
            <a:r>
              <a:rPr lang="en-US" sz="2600" dirty="0"/>
              <a:t> </a:t>
            </a:r>
            <a:r>
              <a:rPr lang="en-US" sz="2600" dirty="0" smtClean="0"/>
              <a:t>years with discharge diagnosis of CHD </a:t>
            </a:r>
            <a:r>
              <a:rPr lang="en-US" sz="2400" dirty="0" smtClean="0"/>
              <a:t>(ICD-9 codes</a:t>
            </a:r>
            <a:r>
              <a:rPr lang="en-US" sz="1800" i="1" dirty="0" smtClean="0"/>
              <a:t>) </a:t>
            </a:r>
            <a:r>
              <a:rPr lang="en-US" sz="2400" dirty="0" smtClean="0"/>
              <a:t>and</a:t>
            </a:r>
            <a:r>
              <a:rPr lang="en-US" sz="1800" i="1" dirty="0" smtClean="0"/>
              <a:t> </a:t>
            </a:r>
            <a:r>
              <a:rPr lang="en-US" sz="2600" dirty="0" smtClean="0"/>
              <a:t>1000 women identified by random digit dialing in SF who report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based on discharge diagnosis; estrogen therapy based on records or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a:t>
            </a:r>
            <a:r>
              <a:rPr lang="en-US" sz="2600" smtClean="0"/>
              <a:t>risk?</a:t>
            </a:r>
            <a:endParaRPr lang="en-US" sz="2600" dirty="0" smtClean="0"/>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3609</TotalTime>
  <Words>2914</Words>
  <Application>Microsoft Macintosh PowerPoint</Application>
  <PresentationFormat>On-screen Show (4:3)</PresentationFormat>
  <Paragraphs>595</Paragraphs>
  <Slides>38</Slides>
  <Notes>20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Default Design</vt:lpstr>
      <vt:lpstr>Chart</vt:lpstr>
      <vt:lpstr>Designing Clinical Research 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151</cp:revision>
  <dcterms:modified xsi:type="dcterms:W3CDTF">2016-08-15T17:02:26Z</dcterms:modified>
</cp:coreProperties>
</file>