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847" r:id="rId2"/>
    <p:sldId id="693" r:id="rId3"/>
    <p:sldId id="829" r:id="rId4"/>
    <p:sldId id="830" r:id="rId5"/>
    <p:sldId id="831" r:id="rId6"/>
    <p:sldId id="832" r:id="rId7"/>
    <p:sldId id="852" r:id="rId8"/>
    <p:sldId id="854" r:id="rId9"/>
    <p:sldId id="853" r:id="rId10"/>
    <p:sldId id="855" r:id="rId11"/>
    <p:sldId id="837" r:id="rId12"/>
    <p:sldId id="850" r:id="rId13"/>
    <p:sldId id="846" r:id="rId14"/>
    <p:sldId id="851" r:id="rId15"/>
    <p:sldId id="748" r:id="rId16"/>
    <p:sldId id="758" r:id="rId17"/>
    <p:sldId id="695" r:id="rId18"/>
    <p:sldId id="696" r:id="rId19"/>
    <p:sldId id="766" r:id="rId20"/>
    <p:sldId id="697" r:id="rId21"/>
    <p:sldId id="759" r:id="rId22"/>
    <p:sldId id="698" r:id="rId23"/>
    <p:sldId id="767" r:id="rId24"/>
    <p:sldId id="856" r:id="rId25"/>
    <p:sldId id="704" r:id="rId26"/>
    <p:sldId id="769" r:id="rId27"/>
    <p:sldId id="705" r:id="rId28"/>
    <p:sldId id="827" r:id="rId29"/>
    <p:sldId id="848" r:id="rId30"/>
  </p:sldIdLst>
  <p:sldSz cx="9144000" cy="6858000" type="screen4x3"/>
  <p:notesSz cx="6831013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cculloch" initials="C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6E6EA"/>
    <a:srgbClr val="FAE2F6"/>
    <a:srgbClr val="170981"/>
    <a:srgbClr val="121328"/>
    <a:srgbClr val="D7FDF9"/>
    <a:srgbClr val="003366"/>
    <a:srgbClr val="0066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3BDF4B-B672-42B6-AF83-560EF4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4213"/>
            <a:ext cx="4557713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16C7017-599B-4E3A-BC4E-BC04E31A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1088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89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8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0211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0212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4AD58-28BD-4876-8AD6-E135AAC71724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FACC4-D438-44D1-956A-3DEBAC02C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94B7-875E-4788-AD71-FD3819088A4D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B21E-98AB-4D59-82AD-00F6FDCA5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C22A-A5BD-4374-BE9A-2460E35F1C05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04D7-D52F-44A1-B718-85553BAC6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B348-34BE-4549-A481-AD36BC20A7F6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7143-9179-4DC9-A590-F2AA58D2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2BC9-36FD-4DDC-BFAA-105285EC1E69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24C1-BEFD-417C-96E3-EE0C3055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B40A-C591-499B-8601-1A2CFBD60DE4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B8B2-8CED-40A5-89F3-AF934E14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CDC73-CFED-4A10-860F-4697F477BF4C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B355-1113-4EEB-B4DE-C9F6F8EE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0FA9-C0CD-49EF-87A7-D57CCE4E0FEB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34D0-A38C-4842-B148-36414A73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0FC-00AC-4B94-800F-D11BCE33B7AF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D87D-BF90-48AE-8C91-8BA44030F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969A-DB59-4D7E-A109-DCB47B63F47A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0700-33CC-418D-B77C-210605D3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62B2-BCB3-45D6-A61C-182F0D647B63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C1CD-3B5E-4A72-8466-7877FC0B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29123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4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5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6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7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8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29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0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1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2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3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4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5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6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7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8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39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0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1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2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3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4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5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6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7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8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49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0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1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2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3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4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5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6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7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8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59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0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1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2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3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4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5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6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7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8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69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0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1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2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3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4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5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6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7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8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79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0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1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2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3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84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19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187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54FC86D-C071-409D-AB1A-3134831600EF}" type="datetime4">
              <a:rPr lang="en-US"/>
              <a:pPr>
                <a:defRPr/>
              </a:pPr>
              <a:t>August 4, 2016</a:t>
            </a:fld>
            <a:endParaRPr lang="en-US"/>
          </a:p>
        </p:txBody>
      </p:sp>
      <p:sp>
        <p:nvSpPr>
          <p:cNvPr id="1029188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029189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2C4667-FF0A-43C4-B198-F353F599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609600" y="18288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“It’s sink or swim as 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THE 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tidal wave of data approaches”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191000" y="3810000"/>
            <a:ext cx="4305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1" dirty="0"/>
              <a:t>Nature 399:517  10 June 1999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667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Biostat</a:t>
            </a:r>
            <a:r>
              <a:rPr lang="en-US" dirty="0" smtClean="0"/>
              <a:t> 202: Data Management &amp; Storage</a:t>
            </a:r>
            <a:endParaRPr lang="en-US" dirty="0"/>
          </a:p>
        </p:txBody>
      </p:sp>
      <p:pic>
        <p:nvPicPr>
          <p:cNvPr id="5" name="Picture 5" descr="AG00032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953000"/>
            <a:ext cx="1692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5867400"/>
            <a:ext cx="415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Isabel Elaine Allen</a:t>
            </a:r>
          </a:p>
          <a:p>
            <a:r>
              <a:rPr lang="en-US" sz="1600" dirty="0" smtClean="0"/>
              <a:t>Professor, Biostatistics &amp; Epidemiology</a:t>
            </a:r>
          </a:p>
          <a:p>
            <a:r>
              <a:rPr lang="en-US" sz="1600" dirty="0" err="1"/>
              <a:t>i</a:t>
            </a:r>
            <a:r>
              <a:rPr lang="en-US" sz="1600" dirty="0" err="1" smtClean="0"/>
              <a:t>sabel.allen@ucsf.edu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008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420470"/>
            <a:ext cx="8162925" cy="646331"/>
          </a:xfrm>
        </p:spPr>
        <p:txBody>
          <a:bodyPr/>
          <a:lstStyle/>
          <a:p>
            <a:r>
              <a:rPr lang="en-US" sz="3600" dirty="0" smtClean="0"/>
              <a:t>How does it get there?</a:t>
            </a:r>
            <a:endParaRPr lang="en-US" sz="3600" dirty="0"/>
          </a:p>
        </p:txBody>
      </p:sp>
      <p:pic>
        <p:nvPicPr>
          <p:cNvPr id="4" name="Picture 3" descr="Screen Shot 2016-07-30 at 2.1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44385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457890"/>
            <a:ext cx="667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…</a:t>
            </a:r>
            <a:r>
              <a:rPr lang="en-US" sz="2000" dirty="0" smtClean="0"/>
              <a:t>So now you want to put the data on your laptop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28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Times New Roman" pitchFamily="18" charset="0"/>
              </a:rPr>
              <a:t>Size?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Goals?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Privacy?</a:t>
            </a:r>
            <a:endParaRPr lang="en-US" sz="2400" dirty="0">
              <a:cs typeface="Times New Roman" pitchFamily="18" charset="0"/>
            </a:endParaRPr>
          </a:p>
          <a:p>
            <a:pPr lvl="1" eaLnBrk="1" hangingPunct="1"/>
            <a:r>
              <a:rPr lang="en-US" sz="2000" dirty="0" err="1" smtClean="0">
                <a:cs typeface="Times New Roman" pitchFamily="18" charset="0"/>
              </a:rPr>
              <a:t>Anonymizing</a:t>
            </a:r>
            <a:endParaRPr lang="en-US" sz="2000" dirty="0" smtClean="0">
              <a:cs typeface="Times New Roman" pitchFamily="18" charset="0"/>
            </a:endParaRP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HIPPA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Stored only on secure server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Structure &amp; Merging &amp; Analyzing?</a:t>
            </a:r>
          </a:p>
          <a:p>
            <a:pPr lvl="1" eaLnBrk="1" hangingPunct="1"/>
            <a:r>
              <a:rPr lang="en-US" sz="2000" dirty="0" err="1" smtClean="0">
                <a:cs typeface="Times New Roman" pitchFamily="18" charset="0"/>
              </a:rPr>
              <a:t>MyResearch</a:t>
            </a:r>
            <a:r>
              <a:rPr lang="en-US" sz="2000" dirty="0" smtClean="0">
                <a:cs typeface="Times New Roman" pitchFamily="18" charset="0"/>
              </a:rPr>
              <a:t> &amp; </a:t>
            </a:r>
            <a:r>
              <a:rPr lang="en-US" sz="2000" dirty="0" err="1" smtClean="0">
                <a:cs typeface="Times New Roman" pitchFamily="18" charset="0"/>
              </a:rPr>
              <a:t>RedCap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EMR’s (Epic vs. Apex vs. ??)</a:t>
            </a:r>
          </a:p>
          <a:p>
            <a:pPr lvl="1" eaLnBrk="1" hangingPunct="1"/>
            <a:r>
              <a:rPr lang="en-US" sz="2000" dirty="0" smtClean="0">
                <a:cs typeface="Times New Roman" pitchFamily="18" charset="0"/>
              </a:rPr>
              <a:t>Social media: Twitter &amp; Google </a:t>
            </a:r>
            <a:r>
              <a:rPr lang="en-US" sz="2000" dirty="0" err="1" smtClean="0">
                <a:cs typeface="Times New Roman" pitchFamily="18" charset="0"/>
              </a:rPr>
              <a:t>etc</a:t>
            </a:r>
            <a:endParaRPr lang="en-US" sz="2800" dirty="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482" y="533400"/>
            <a:ext cx="906331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170981"/>
                </a:solidFill>
                <a:cs typeface="Arial" charset="0"/>
              </a:rPr>
              <a:t>Do UCSF Databases </a:t>
            </a:r>
            <a:r>
              <a:rPr lang="en-US" sz="3200" dirty="0">
                <a:solidFill>
                  <a:srgbClr val="170981"/>
                </a:solidFill>
                <a:cs typeface="Arial" charset="0"/>
              </a:rPr>
              <a:t>Differ From </a:t>
            </a:r>
            <a:r>
              <a:rPr lang="en-US" sz="3200" dirty="0" smtClean="0">
                <a:solidFill>
                  <a:srgbClr val="170981"/>
                </a:solidFill>
                <a:cs typeface="Arial" charset="0"/>
              </a:rPr>
              <a:t>Data On Your Laptop?</a:t>
            </a:r>
            <a:endParaRPr lang="en-US" sz="3200" dirty="0">
              <a:solidFill>
                <a:srgbClr val="17098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3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25623"/>
            <a:ext cx="7848600" cy="138499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 Database Terminology: Data Warehouses, Data Marts (Data Lakes), &amp; Data Stores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037744"/>
            <a:ext cx="8202612" cy="4800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Data Warehouse – The </a:t>
            </a:r>
            <a:r>
              <a:rPr lang="en-US" sz="2000" dirty="0" err="1" smtClean="0"/>
              <a:t>queryable</a:t>
            </a:r>
            <a:r>
              <a:rPr lang="en-US" sz="2000" dirty="0" smtClean="0"/>
              <a:t> source of data in the enterprise.  It is comprised of the union of all of its constituent data marts.  Could be APEX or EPIC or ?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Data Mart or Data Lake – A logical subset of the complete data warehouse.  Often viewed as a restriction of the data warehouse to a single group of related data. Could be </a:t>
            </a:r>
            <a:r>
              <a:rPr lang="en-US" sz="2000" dirty="0" err="1" smtClean="0"/>
              <a:t>Benioff</a:t>
            </a:r>
            <a:r>
              <a:rPr lang="en-US" sz="2000" dirty="0" smtClean="0"/>
              <a:t> Hospital or ER only.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Data Store – Could be a place to query, create an online dataset of tweets, and purchase from Twitter or a software company pre-processing the data.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3284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8002"/>
            <a:ext cx="7772400" cy="1200329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</a:rPr>
              <a:t>Building your database: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Importing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96200" cy="4114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Times New Roman" pitchFamily="18" charset="0"/>
              </a:rPr>
              <a:t>Identify data sources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Extract the needed data from existing systems to a temporary </a:t>
            </a:r>
            <a:r>
              <a:rPr lang="en-US" sz="2400" i="1" dirty="0" smtClean="0">
                <a:cs typeface="Times New Roman" pitchFamily="18" charset="0"/>
              </a:rPr>
              <a:t>data staging </a:t>
            </a:r>
            <a:r>
              <a:rPr lang="en-US" sz="2400" dirty="0" smtClean="0">
                <a:cs typeface="Times New Roman" pitchFamily="18" charset="0"/>
              </a:rPr>
              <a:t>area</a:t>
            </a:r>
          </a:p>
          <a:p>
            <a:pPr eaLnBrk="1" hangingPunct="1"/>
            <a:r>
              <a:rPr lang="en-US" sz="2400" dirty="0" smtClean="0"/>
              <a:t>Merge, Append, Transform and Clean the data</a:t>
            </a:r>
          </a:p>
          <a:p>
            <a:pPr lvl="1" eaLnBrk="1" hangingPunct="1"/>
            <a:r>
              <a:rPr lang="en-US" sz="2400" dirty="0" smtClean="0"/>
              <a:t>Resolve data type conflicts</a:t>
            </a:r>
          </a:p>
          <a:p>
            <a:pPr lvl="1" eaLnBrk="1" hangingPunct="1"/>
            <a:r>
              <a:rPr lang="en-US" sz="2400" dirty="0" smtClean="0"/>
              <a:t>Resolve naming and key conflicts</a:t>
            </a:r>
          </a:p>
          <a:p>
            <a:pPr lvl="1" eaLnBrk="1" hangingPunct="1"/>
            <a:r>
              <a:rPr lang="en-US" sz="2400" dirty="0" smtClean="0"/>
              <a:t>Remove, replace, correct, or flag bad data</a:t>
            </a:r>
          </a:p>
          <a:p>
            <a:pPr lvl="1" eaLnBrk="1" hangingPunct="1"/>
            <a:r>
              <a:rPr lang="en-US" sz="2400" dirty="0" smtClean="0"/>
              <a:t>Conform Dimensions</a:t>
            </a:r>
          </a:p>
          <a:p>
            <a:pPr eaLnBrk="1" hangingPunct="1"/>
            <a:r>
              <a:rPr lang="en-US" sz="2400" dirty="0" smtClean="0"/>
              <a:t>Load the data</a:t>
            </a:r>
          </a:p>
          <a:p>
            <a:pPr eaLnBrk="1" hangingPunct="1"/>
            <a:r>
              <a:rPr lang="en-US" sz="2400" dirty="0" smtClean="0"/>
              <a:t>Pre-processing the data</a:t>
            </a:r>
          </a:p>
        </p:txBody>
      </p:sp>
      <p:pic>
        <p:nvPicPr>
          <p:cNvPr id="21509" name="Picture 10" descr="arrow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457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8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62925" cy="1077218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4"/>
                </a:solidFill>
              </a:rPr>
              <a:t>An Example using APEX &amp; Ambulance Transportation Company Records*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10537" cy="4191000"/>
          </a:xfrm>
        </p:spPr>
        <p:txBody>
          <a:bodyPr/>
          <a:lstStyle/>
          <a:p>
            <a:r>
              <a:rPr lang="en-US" sz="2000" dirty="0" smtClean="0"/>
              <a:t>Identify all patients seen in SFGH ER between 1/2014 and 12/2014 </a:t>
            </a:r>
          </a:p>
          <a:p>
            <a:r>
              <a:rPr lang="en-US" sz="2000" dirty="0" smtClean="0"/>
              <a:t>Identify all transports to the ER in ambulances during the same period</a:t>
            </a:r>
          </a:p>
          <a:p>
            <a:r>
              <a:rPr lang="en-US" sz="2000" dirty="0" smtClean="0"/>
              <a:t>Extract primary visit reason</a:t>
            </a:r>
          </a:p>
          <a:p>
            <a:r>
              <a:rPr lang="en-US" sz="2000" dirty="0" smtClean="0"/>
              <a:t>Extract medical history</a:t>
            </a:r>
          </a:p>
          <a:p>
            <a:r>
              <a:rPr lang="en-US" sz="2000" dirty="0" smtClean="0"/>
              <a:t>Extract demographics</a:t>
            </a:r>
          </a:p>
          <a:p>
            <a:r>
              <a:rPr lang="en-US" sz="2000" dirty="0" smtClean="0"/>
              <a:t>Cross-code patient ID to link databases</a:t>
            </a:r>
          </a:p>
          <a:p>
            <a:r>
              <a:rPr lang="en-US" sz="2000" dirty="0" smtClean="0"/>
              <a:t>Merge datasets</a:t>
            </a:r>
          </a:p>
          <a:p>
            <a:r>
              <a:rPr lang="en-US" sz="2000" dirty="0" err="1" smtClean="0"/>
              <a:t>Anonymize</a:t>
            </a:r>
            <a:r>
              <a:rPr lang="en-US" sz="2000" dirty="0" smtClean="0"/>
              <a:t> data</a:t>
            </a:r>
          </a:p>
          <a:p>
            <a:r>
              <a:rPr lang="en-US" sz="2000" dirty="0" smtClean="0"/>
              <a:t>Export data = 43,560 records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22777" y="6324600"/>
            <a:ext cx="702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*2014 Hall, Rodriguez, Allen et al. </a:t>
            </a:r>
            <a:r>
              <a:rPr lang="en-US" sz="1200" dirty="0" err="1" smtClean="0"/>
              <a:t>EMS</a:t>
            </a:r>
            <a:r>
              <a:rPr lang="en-US" sz="1200" dirty="0" err="1"/>
              <a:t>-STARS:Emergency</a:t>
            </a:r>
            <a:r>
              <a:rPr lang="en-US" sz="1200" dirty="0"/>
              <a:t> Medical Services “</a:t>
            </a:r>
            <a:r>
              <a:rPr lang="en-US" sz="1200" dirty="0" err="1"/>
              <a:t>Superuser</a:t>
            </a:r>
            <a:r>
              <a:rPr lang="en-US" sz="1200" dirty="0"/>
              <a:t>” Transport Activations, </a:t>
            </a:r>
            <a:r>
              <a:rPr lang="en-US" sz="1200" dirty="0" smtClean="0"/>
              <a:t>a </a:t>
            </a:r>
            <a:r>
              <a:rPr lang="en-US" sz="1200" dirty="0"/>
              <a:t>retrospective study </a:t>
            </a:r>
            <a:r>
              <a:rPr lang="en-US" sz="1200" i="1" dirty="0" err="1" smtClean="0"/>
              <a:t>Prehospital</a:t>
            </a:r>
            <a:r>
              <a:rPr lang="en-US" sz="1200" i="1" dirty="0" smtClean="0"/>
              <a:t> </a:t>
            </a:r>
            <a:r>
              <a:rPr lang="en-US" sz="1200" i="1" dirty="0"/>
              <a:t>Emergency Care</a:t>
            </a:r>
            <a:r>
              <a:rPr lang="en-US" sz="1200" dirty="0"/>
              <a:t> 19(1)L 61-67</a:t>
            </a:r>
            <a:r>
              <a:rPr lang="en-US" sz="1200" i="1" dirty="0"/>
              <a:t>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9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763000" cy="64633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Major Tasks in Preprocessing (1)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Data cleaning</a:t>
            </a:r>
          </a:p>
          <a:p>
            <a:pPr lvl="1" eaLnBrk="1" hangingPunct="1"/>
            <a:r>
              <a:rPr lang="en-US" sz="2400" dirty="0" smtClean="0"/>
              <a:t>Fill in missing values, smooth noisy data, identify or remove outliers, and resolve inconsistencies (i.e. different units)</a:t>
            </a:r>
          </a:p>
          <a:p>
            <a:pPr eaLnBrk="1" hangingPunct="1"/>
            <a:r>
              <a:rPr lang="en-US" dirty="0" smtClean="0"/>
              <a:t>Data integration</a:t>
            </a:r>
          </a:p>
          <a:p>
            <a:pPr lvl="1" eaLnBrk="1" hangingPunct="1"/>
            <a:r>
              <a:rPr lang="en-US" sz="2400" dirty="0" smtClean="0"/>
              <a:t>Integration of multiple databases, data cubes, or files</a:t>
            </a:r>
          </a:p>
          <a:p>
            <a:pPr lvl="1" eaLnBrk="1" hangingPunct="1"/>
            <a:r>
              <a:rPr lang="en-US" sz="2400" dirty="0" smtClean="0"/>
              <a:t>Inner or outer merge, append</a:t>
            </a:r>
          </a:p>
        </p:txBody>
      </p:sp>
      <p:pic>
        <p:nvPicPr>
          <p:cNvPr id="16388" name="Picture 4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495800"/>
            <a:ext cx="1900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839200" cy="64633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Major Tasks in Preprocessing 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Data transformation</a:t>
            </a:r>
          </a:p>
          <a:p>
            <a:pPr lvl="1" eaLnBrk="1" hangingPunct="1"/>
            <a:r>
              <a:rPr lang="en-US" sz="2400" dirty="0" smtClean="0"/>
              <a:t>Normalization and aggregation</a:t>
            </a:r>
          </a:p>
          <a:p>
            <a:pPr eaLnBrk="1" hangingPunct="1"/>
            <a:r>
              <a:rPr lang="en-US" dirty="0" smtClean="0"/>
              <a:t>Data reduction</a:t>
            </a:r>
          </a:p>
          <a:p>
            <a:pPr lvl="1" eaLnBrk="1" hangingPunct="1"/>
            <a:r>
              <a:rPr lang="en-US" sz="2400" dirty="0" smtClean="0"/>
              <a:t>Obtains reduced representation in volume but produces the same or similar analytical results</a:t>
            </a:r>
          </a:p>
          <a:p>
            <a:pPr eaLnBrk="1" hangingPunct="1"/>
            <a:r>
              <a:rPr lang="en-US" dirty="0" smtClean="0"/>
              <a:t>Data discretization</a:t>
            </a:r>
          </a:p>
          <a:p>
            <a:pPr lvl="1" eaLnBrk="1" hangingPunct="1"/>
            <a:r>
              <a:rPr lang="en-US" sz="2400" dirty="0" smtClean="0"/>
              <a:t>Part of data reduction but with particular importance, especially for numerical data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6705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Data Cleaning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038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dirty="0" smtClean="0"/>
              <a:t>Data cleaning tasks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Fill in missing values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Identify outliers and smooth out noisy data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Correct inconsistent data*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617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*2005 </a:t>
            </a:r>
            <a:r>
              <a:rPr lang="en-US" sz="1200" dirty="0" err="1" smtClean="0"/>
              <a:t>Leff</a:t>
            </a:r>
            <a:r>
              <a:rPr lang="en-US" sz="1200" dirty="0" smtClean="0"/>
              <a:t>, Allen et al, Inside </a:t>
            </a:r>
            <a:r>
              <a:rPr lang="en-US" sz="1200" dirty="0"/>
              <a:t>Employment Interventions: Effects of Job Development and Job Support on Competitive Employment of Persons with Severe Mental Illness, </a:t>
            </a:r>
            <a:r>
              <a:rPr lang="en-US" sz="1200" i="1" dirty="0" smtClean="0"/>
              <a:t>Psychiatric </a:t>
            </a:r>
            <a:r>
              <a:rPr lang="en-US" sz="1200" i="1" dirty="0"/>
              <a:t>Services, 56(10): 1237-1245.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4876800" cy="762000"/>
          </a:xfrm>
        </p:spPr>
        <p:txBody>
          <a:bodyPr/>
          <a:lstStyle/>
          <a:p>
            <a:pPr eaLnBrk="1" hangingPunct="1"/>
            <a:r>
              <a:rPr lang="en-US" smtClean="0"/>
              <a:t>Missing Data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2971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Data is not always available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E.G., Many observations have no recorded value for several attributes (which may be linked), such as previous visit information or demographics</a:t>
            </a:r>
          </a:p>
        </p:txBody>
      </p:sp>
      <p:pic>
        <p:nvPicPr>
          <p:cNvPr id="21508" name="Picture 5" descr="AG0001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2667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5562600" cy="762000"/>
          </a:xfrm>
        </p:spPr>
        <p:txBody>
          <a:bodyPr/>
          <a:lstStyle/>
          <a:p>
            <a:pPr eaLnBrk="1" hangingPunct="1"/>
            <a:r>
              <a:rPr lang="en-US" smtClean="0"/>
              <a:t>Missing Data (2)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3962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Missing data may be due to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Refuse/unable to answer/inconsistent answer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Equipment malfunction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Inconsistent with other recorded data and thus deleted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Data not entered due to misunderstanding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Certain data may not be considered important at the time of entry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No register history or changes of the data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Missing data may need to be inferred and imputed</a:t>
            </a:r>
          </a:p>
        </p:txBody>
      </p:sp>
      <p:pic>
        <p:nvPicPr>
          <p:cNvPr id="22532" name="Picture 1028" descr="AG0000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909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739914"/>
            <a:ext cx="8305800" cy="70788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Why Data Management? </a:t>
            </a:r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Data in the real world is dirty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</a:rPr>
              <a:t>Incomplete</a:t>
            </a:r>
            <a:r>
              <a:rPr lang="en-US" dirty="0" smtClean="0"/>
              <a:t>: lacking attribute values, lacking certain attributes of interest, or containing only aggregate data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</a:rPr>
              <a:t>Noisy</a:t>
            </a:r>
            <a:r>
              <a:rPr lang="en-US" dirty="0" smtClean="0"/>
              <a:t>: containing errors or outliers</a:t>
            </a:r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</a:rPr>
              <a:t>Inconsistent</a:t>
            </a:r>
            <a:r>
              <a:rPr lang="en-US" dirty="0" smtClean="0"/>
              <a:t>: containing discrepancies in codes or names</a:t>
            </a:r>
          </a:p>
          <a:p>
            <a:pPr lvl="1" eaLnBrk="1" hangingPunct="1"/>
            <a:r>
              <a:rPr lang="en-US" dirty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</a:rPr>
              <a:t>ot well controlled</a:t>
            </a:r>
            <a:r>
              <a:rPr lang="en-US" dirty="0" smtClean="0">
                <a:solidFill>
                  <a:srgbClr val="000000"/>
                </a:solidFill>
              </a:rPr>
              <a:t>: convenience samples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chemeClr val="hlink"/>
                </a:solidFill>
              </a:rPr>
              <a:t>Security</a:t>
            </a:r>
            <a:r>
              <a:rPr lang="en-US" dirty="0" smtClean="0">
                <a:solidFill>
                  <a:srgbClr val="000000"/>
                </a:solidFill>
              </a:rPr>
              <a:t>: how will you protect the data?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7016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How to Handle Missing Data?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5720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000" dirty="0" smtClean="0"/>
              <a:t>Ignore the observation:  usually done when class label is missing (assuming the tasks in classification—not effective when the percentage of missing values per attribute varies considerably)</a:t>
            </a:r>
          </a:p>
          <a:p>
            <a:pPr eaLnBrk="1" hangingPunct="1">
              <a:lnSpc>
                <a:spcPct val="140000"/>
              </a:lnSpc>
            </a:pPr>
            <a:r>
              <a:rPr lang="en-US" sz="2000" dirty="0" smtClean="0"/>
              <a:t>Fill in the missing value manually: tedious + not feasible for any medium/large dataset</a:t>
            </a:r>
          </a:p>
          <a:p>
            <a:pPr eaLnBrk="1" hangingPunct="1">
              <a:lnSpc>
                <a:spcPct val="140000"/>
              </a:lnSpc>
            </a:pPr>
            <a:r>
              <a:rPr lang="en-US" sz="2000" dirty="0" smtClean="0"/>
              <a:t>Use a global constant to fill in the missing value: e.g., “Unknown”, a new class, ‘999’?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701675"/>
          </a:xfrm>
        </p:spPr>
        <p:txBody>
          <a:bodyPr/>
          <a:lstStyle/>
          <a:p>
            <a:pPr eaLnBrk="1" hangingPunct="1"/>
            <a:r>
              <a:rPr lang="en-US" sz="4000" smtClean="0"/>
              <a:t>How to Handle Missing Data?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Use the mean to fill in the missing value (okay)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Use the mean for all samples belonging to the same class to fill in the missing value: (smart)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Use the most probable value to fill in the missing value: inference-based such as </a:t>
            </a:r>
            <a:r>
              <a:rPr lang="en-US" sz="2400" dirty="0" err="1" smtClean="0"/>
              <a:t>bayesian</a:t>
            </a:r>
            <a:r>
              <a:rPr lang="en-US" sz="2400" dirty="0" smtClean="0"/>
              <a:t> formula or decision tree or regression (smarter)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Multiple imputation techniques examining patterns of </a:t>
            </a:r>
            <a:r>
              <a:rPr lang="en-US" sz="2400" dirty="0" err="1" smtClean="0"/>
              <a:t>missingness</a:t>
            </a:r>
            <a:r>
              <a:rPr lang="en-US" sz="2400" dirty="0" smtClean="0"/>
              <a:t> (smartest?)</a:t>
            </a:r>
          </a:p>
          <a:p>
            <a:pPr eaLnBrk="1" hangingPunct="1">
              <a:lnSpc>
                <a:spcPct val="140000"/>
              </a:lnSpc>
            </a:pPr>
            <a:r>
              <a:rPr lang="en-US" sz="2400" dirty="0" smtClean="0"/>
              <a:t>What can Modeler do for you? (Upcoming!)</a:t>
            </a: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419600" cy="762000"/>
          </a:xfrm>
        </p:spPr>
        <p:txBody>
          <a:bodyPr/>
          <a:lstStyle/>
          <a:p>
            <a:pPr eaLnBrk="1" hangingPunct="1"/>
            <a:r>
              <a:rPr lang="en-US" smtClean="0"/>
              <a:t>Noisy Data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01050" cy="3962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Noise: random error or variance in a measured variable</a:t>
            </a:r>
          </a:p>
          <a:p>
            <a:pPr eaLnBrk="1" hangingPunct="1"/>
            <a:r>
              <a:rPr lang="en-US" sz="2400" dirty="0" smtClean="0"/>
              <a:t>Incorrect attribute values </a:t>
            </a:r>
            <a:r>
              <a:rPr lang="en-US" sz="2400" dirty="0" smtClean="0"/>
              <a:t>may be </a:t>
            </a:r>
            <a:r>
              <a:rPr lang="en-US" sz="2400" dirty="0" smtClean="0"/>
              <a:t>due to</a:t>
            </a:r>
          </a:p>
          <a:p>
            <a:pPr lvl="1" eaLnBrk="1" hangingPunct="1"/>
            <a:r>
              <a:rPr lang="en-US" sz="2400" dirty="0" smtClean="0"/>
              <a:t>Faulty data collection instruments</a:t>
            </a:r>
          </a:p>
          <a:p>
            <a:pPr lvl="1" eaLnBrk="1" hangingPunct="1"/>
            <a:r>
              <a:rPr lang="en-US" sz="2400" dirty="0" smtClean="0"/>
              <a:t>Data entry problems</a:t>
            </a:r>
          </a:p>
          <a:p>
            <a:pPr lvl="1" eaLnBrk="1" hangingPunct="1"/>
            <a:r>
              <a:rPr lang="en-US" sz="2400" dirty="0" smtClean="0"/>
              <a:t>Data transmission problems</a:t>
            </a:r>
          </a:p>
          <a:p>
            <a:pPr lvl="1" eaLnBrk="1" hangingPunct="1"/>
            <a:r>
              <a:rPr lang="en-US" sz="2400" dirty="0" smtClean="0"/>
              <a:t>Technology limitation</a:t>
            </a:r>
          </a:p>
          <a:p>
            <a:pPr lvl="1" eaLnBrk="1" hangingPunct="1"/>
            <a:r>
              <a:rPr lang="en-US" sz="2400" dirty="0" smtClean="0"/>
              <a:t>Inconsistency in naming convention </a:t>
            </a:r>
          </a:p>
          <a:p>
            <a:pPr lvl="1" eaLnBrk="1" hangingPunct="1"/>
            <a:r>
              <a:rPr lang="en-US" sz="2400" dirty="0" smtClean="0"/>
              <a:t>Identifiable bias?</a:t>
            </a:r>
          </a:p>
        </p:txBody>
      </p:sp>
      <p:pic>
        <p:nvPicPr>
          <p:cNvPr id="957444" name="Picture 4" descr="AG0001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6462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5200" y="6324600"/>
            <a:ext cx="414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…let’s measure the tables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4800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Noisy Data* 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0105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Other data problems which </a:t>
            </a:r>
            <a:r>
              <a:rPr lang="en-US" dirty="0" smtClean="0"/>
              <a:t>require </a:t>
            </a:r>
            <a:r>
              <a:rPr lang="en-US" dirty="0" smtClean="0"/>
              <a:t>data cleaning</a:t>
            </a:r>
          </a:p>
          <a:p>
            <a:pPr lvl="1" eaLnBrk="1" hangingPunct="1"/>
            <a:r>
              <a:rPr lang="en-US" dirty="0" smtClean="0"/>
              <a:t>Duplicate records</a:t>
            </a:r>
          </a:p>
          <a:p>
            <a:pPr lvl="1" eaLnBrk="1" hangingPunct="1"/>
            <a:r>
              <a:rPr lang="en-US" dirty="0" smtClean="0"/>
              <a:t>Incomplete data</a:t>
            </a:r>
          </a:p>
          <a:p>
            <a:pPr lvl="1" eaLnBrk="1" hangingPunct="1"/>
            <a:r>
              <a:rPr lang="en-US" dirty="0" smtClean="0"/>
              <a:t>Inconsistent data</a:t>
            </a:r>
          </a:p>
        </p:txBody>
      </p:sp>
      <p:pic>
        <p:nvPicPr>
          <p:cNvPr id="1036292" name="Picture 4" descr="champg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7000"/>
            <a:ext cx="37084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62925" cy="646331"/>
          </a:xfrm>
        </p:spPr>
        <p:txBody>
          <a:bodyPr/>
          <a:lstStyle/>
          <a:p>
            <a:r>
              <a:rPr lang="en-US" sz="3600" dirty="0" smtClean="0"/>
              <a:t>Data Cleaning Example*</a:t>
            </a:r>
            <a:endParaRPr lang="en-US" sz="3600" dirty="0"/>
          </a:p>
        </p:txBody>
      </p:sp>
      <p:pic>
        <p:nvPicPr>
          <p:cNvPr id="5" name="Content Placeholder 4" descr="Screen Shot 2016-07-30 at 2.48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35" r="-80835"/>
          <a:stretch>
            <a:fillRect/>
          </a:stretch>
        </p:blipFill>
        <p:spPr>
          <a:xfrm>
            <a:off x="-1371600" y="914399"/>
            <a:ext cx="10210800" cy="5227357"/>
          </a:xfrm>
        </p:spPr>
      </p:pic>
      <p:sp>
        <p:nvSpPr>
          <p:cNvPr id="4" name="Rectangle 3"/>
          <p:cNvSpPr/>
          <p:nvPr/>
        </p:nvSpPr>
        <p:spPr>
          <a:xfrm>
            <a:off x="990600" y="6211669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*2016 Allen &amp; Seaman Plotting for Quality </a:t>
            </a:r>
            <a:r>
              <a:rPr lang="en-US" sz="1000" i="1" dirty="0" smtClean="0"/>
              <a:t>Journal of Quality Progress, August </a:t>
            </a:r>
          </a:p>
          <a:p>
            <a:r>
              <a:rPr lang="en-US" sz="1000" dirty="0" smtClean="0"/>
              <a:t>*2016</a:t>
            </a:r>
            <a:r>
              <a:rPr lang="en-US" sz="1000" i="1" dirty="0" smtClean="0"/>
              <a:t> </a:t>
            </a:r>
            <a:r>
              <a:rPr lang="en-US" sz="1000" dirty="0" err="1" smtClean="0"/>
              <a:t>Gratz</a:t>
            </a:r>
            <a:r>
              <a:rPr lang="en-US" sz="1000" dirty="0" smtClean="0"/>
              <a:t>, Allen, Seaman et al Continuous </a:t>
            </a:r>
            <a:r>
              <a:rPr lang="en-US" sz="1000" dirty="0"/>
              <a:t>Non-Invasive Finger Cuff Caretaker</a:t>
            </a:r>
            <a:r>
              <a:rPr lang="en-US" sz="1000" b="1" baseline="30000" dirty="0"/>
              <a:t>®</a:t>
            </a:r>
            <a:r>
              <a:rPr lang="en-US" sz="1000" baseline="30000" dirty="0"/>
              <a:t> </a:t>
            </a:r>
            <a:r>
              <a:rPr lang="en-US" sz="1000" dirty="0"/>
              <a:t>comparable to Invasive Intra-Arterial Pressure in Patients Undergoing Major Intra-Abdominal </a:t>
            </a:r>
            <a:r>
              <a:rPr lang="en-US" sz="1000" dirty="0" smtClean="0"/>
              <a:t> </a:t>
            </a:r>
            <a:r>
              <a:rPr lang="en-US" sz="1000" i="1" dirty="0" smtClean="0"/>
              <a:t>Canadian Anesthesia Journal (to appear).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614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6477000" cy="762000"/>
          </a:xfrm>
        </p:spPr>
        <p:txBody>
          <a:bodyPr/>
          <a:lstStyle/>
          <a:p>
            <a:pPr eaLnBrk="1" hangingPunct="1"/>
            <a:r>
              <a:rPr lang="en-US" smtClean="0"/>
              <a:t>Data Integration (1)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Data integration: </a:t>
            </a:r>
          </a:p>
          <a:p>
            <a:pPr lvl="1" eaLnBrk="1" hangingPunct="1"/>
            <a:r>
              <a:rPr lang="en-US" dirty="0" smtClean="0"/>
              <a:t>Combines data from multiple sources into a coherent store</a:t>
            </a:r>
          </a:p>
          <a:p>
            <a:pPr lvl="1" eaLnBrk="1" hangingPunct="1"/>
            <a:r>
              <a:rPr lang="en-US" dirty="0" smtClean="0"/>
              <a:t>Merging vs. appending data</a:t>
            </a:r>
          </a:p>
          <a:p>
            <a:pPr eaLnBrk="1" hangingPunct="1"/>
            <a:r>
              <a:rPr lang="en-US" dirty="0" smtClean="0"/>
              <a:t>Database integration</a:t>
            </a:r>
          </a:p>
          <a:p>
            <a:pPr lvl="1" eaLnBrk="1" hangingPunct="1"/>
            <a:r>
              <a:rPr lang="en-US" dirty="0" smtClean="0"/>
              <a:t>Integrate </a:t>
            </a:r>
            <a:r>
              <a:rPr lang="en-US" dirty="0" smtClean="0">
                <a:solidFill>
                  <a:srgbClr val="FF0066"/>
                </a:solidFill>
              </a:rPr>
              <a:t>metadata</a:t>
            </a:r>
            <a:r>
              <a:rPr lang="en-US" dirty="0" smtClean="0"/>
              <a:t> from different sources</a:t>
            </a:r>
          </a:p>
          <a:p>
            <a:pPr lvl="1" eaLnBrk="1" hangingPunct="1"/>
            <a:r>
              <a:rPr lang="en-US" dirty="0" smtClean="0"/>
              <a:t>Entity identification problem: identify real world entities from multiple data sources, e.g., </a:t>
            </a:r>
            <a:r>
              <a:rPr lang="en-US" dirty="0" err="1" smtClean="0"/>
              <a:t>A.Patient</a:t>
            </a:r>
            <a:r>
              <a:rPr lang="en-US" dirty="0" smtClean="0"/>
              <a:t>-id </a:t>
            </a:r>
            <a:r>
              <a:rPr lang="en-US" dirty="0" smtClean="0">
                <a:sym typeface="Symbol" pitchFamily="18" charset="2"/>
              </a:rPr>
              <a:t> </a:t>
            </a:r>
            <a:r>
              <a:rPr lang="en-US" dirty="0" err="1" smtClean="0">
                <a:sym typeface="Symbol" pitchFamily="18" charset="2"/>
              </a:rPr>
              <a:t>B.</a:t>
            </a:r>
            <a:r>
              <a:rPr lang="en-US" dirty="0" err="1" smtClean="0"/>
              <a:t>cust</a:t>
            </a:r>
            <a:r>
              <a:rPr lang="en-US" dirty="0" smtClean="0"/>
              <a:t>-#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6477000" cy="762000"/>
          </a:xfrm>
        </p:spPr>
        <p:txBody>
          <a:bodyPr/>
          <a:lstStyle/>
          <a:p>
            <a:pPr eaLnBrk="1" hangingPunct="1"/>
            <a:r>
              <a:rPr lang="en-US" smtClean="0"/>
              <a:t>Data Integration (2)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Detecting and resolving data value conflicts</a:t>
            </a:r>
          </a:p>
          <a:p>
            <a:pPr lvl="1" eaLnBrk="1" hangingPunct="1"/>
            <a:r>
              <a:rPr lang="en-US" dirty="0" smtClean="0"/>
              <a:t>For the same real world entity, attribute values from different sources are different</a:t>
            </a:r>
          </a:p>
          <a:p>
            <a:pPr lvl="1" eaLnBrk="1" hangingPunct="1"/>
            <a:r>
              <a:rPr lang="en-US" dirty="0" smtClean="0"/>
              <a:t>Possible reasons: different representations, different scales, e.g., Metric vs. British units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01675"/>
          </a:xfrm>
        </p:spPr>
        <p:txBody>
          <a:bodyPr/>
          <a:lstStyle/>
          <a:p>
            <a:pPr eaLnBrk="1" hangingPunct="1"/>
            <a:r>
              <a:rPr lang="en-US" sz="4000" smtClean="0"/>
              <a:t>Redundant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3058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Redundant data occur often when </a:t>
            </a:r>
            <a:r>
              <a:rPr lang="en-US" dirty="0" smtClean="0"/>
              <a:t>integrating </a:t>
            </a:r>
            <a:r>
              <a:rPr lang="en-US" dirty="0" smtClean="0"/>
              <a:t>of multiple databases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The same attribute may have different names in different databases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One attribute may be a “derived” attribute in another table, e.g., GFR or </a:t>
            </a:r>
            <a:r>
              <a:rPr lang="en-US" dirty="0" err="1" smtClean="0"/>
              <a:t>Creatinine</a:t>
            </a:r>
            <a:r>
              <a:rPr lang="en-US" dirty="0" smtClean="0"/>
              <a:t> Clearance</a:t>
            </a:r>
          </a:p>
        </p:txBody>
      </p:sp>
      <p:pic>
        <p:nvPicPr>
          <p:cNvPr id="29700" name="Picture 4" descr="AG0008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AG0008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76200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AG0008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3143"/>
            <a:ext cx="8458200" cy="1197764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z="3600" dirty="0" smtClean="0"/>
              <a:t>Data Integrity Problems: Examples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Same person, different spellings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Agarwal</a:t>
            </a:r>
            <a:r>
              <a:rPr lang="en-US" sz="2000" dirty="0" smtClean="0"/>
              <a:t>, </a:t>
            </a:r>
            <a:r>
              <a:rPr lang="en-US" sz="2000" dirty="0" err="1" smtClean="0"/>
              <a:t>Agrawal</a:t>
            </a:r>
            <a:r>
              <a:rPr lang="en-US" sz="2000" dirty="0" smtClean="0"/>
              <a:t>, </a:t>
            </a:r>
            <a:r>
              <a:rPr lang="en-US" sz="2000" dirty="0" err="1" smtClean="0"/>
              <a:t>Aggarwal</a:t>
            </a:r>
            <a:r>
              <a:rPr lang="en-US" sz="2000" dirty="0" smtClean="0"/>
              <a:t> etc...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Multiple ways to denote company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Persistent Systems, PSPL, Persistent Pvt. LTD.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 of different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Mumbai, Bombay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Different account numbers generated by different applications for the same customer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Required fields left blank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Invalid product codes collected*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manual entry leads to mistakes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“in case of a problem use 9999999”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6324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*2016 Chu, Chi, Allen et al Durability of Flexible </a:t>
            </a:r>
            <a:r>
              <a:rPr lang="en-US" sz="1200" dirty="0" err="1" smtClean="0"/>
              <a:t>Ureteroscopy</a:t>
            </a:r>
            <a:r>
              <a:rPr lang="en-US" sz="1200" dirty="0" smtClean="0"/>
              <a:t> &amp; Predictors of Repair: A prospective multicenter study (WIP)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457200"/>
            <a:ext cx="8882063" cy="719316"/>
          </a:xfrm>
        </p:spPr>
        <p:txBody>
          <a:bodyPr/>
          <a:lstStyle/>
          <a:p>
            <a:r>
              <a:rPr lang="en-US" sz="3600" dirty="0" smtClean="0"/>
              <a:t>SPSS Modeler for Data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7316787" cy="4191000"/>
          </a:xfrm>
        </p:spPr>
        <p:txBody>
          <a:bodyPr/>
          <a:lstStyle/>
          <a:p>
            <a:r>
              <a:rPr lang="en-US" dirty="0" smtClean="0"/>
              <a:t>Data audit</a:t>
            </a:r>
          </a:p>
          <a:p>
            <a:r>
              <a:rPr lang="en-US" dirty="0" smtClean="0"/>
              <a:t>Variable derivation</a:t>
            </a:r>
          </a:p>
          <a:p>
            <a:r>
              <a:rPr lang="en-US" dirty="0" err="1" smtClean="0"/>
              <a:t>Anonymizing</a:t>
            </a:r>
            <a:endParaRPr lang="en-US" dirty="0" smtClean="0"/>
          </a:p>
          <a:p>
            <a:r>
              <a:rPr lang="en-US" dirty="0" smtClean="0"/>
              <a:t>Merging &amp; Appending</a:t>
            </a:r>
          </a:p>
          <a:p>
            <a:r>
              <a:rPr lang="en-US" dirty="0" smtClean="0"/>
              <a:t>Missing Data</a:t>
            </a:r>
          </a:p>
          <a:p>
            <a:r>
              <a:rPr lang="en-US" dirty="0" smtClean="0"/>
              <a:t>Examining small subgroups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096000"/>
            <a:ext cx="342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…to the lab for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4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70595"/>
            <a:ext cx="7924800" cy="107721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 the Beginning, life was simple…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200400" y="3124200"/>
          <a:ext cx="21605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Visio" r:id="rId3" imgW="2160582" imgH="952375" progId="Visio.Drawing.6">
                  <p:embed/>
                </p:oleObj>
              </mc:Choice>
              <mc:Fallback>
                <p:oleObj name="Visio" r:id="rId3" imgW="2160582" imgH="9523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24200"/>
                        <a:ext cx="21605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2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901482"/>
            <a:ext cx="6629400" cy="64633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But…</a:t>
            </a:r>
          </a:p>
        </p:txBody>
      </p:sp>
      <p:graphicFrame>
        <p:nvGraphicFramePr>
          <p:cNvPr id="51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47322"/>
              </p:ext>
            </p:extLst>
          </p:nvPr>
        </p:nvGraphicFramePr>
        <p:xfrm>
          <a:off x="990600" y="2278651"/>
          <a:ext cx="6324600" cy="399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Visio" r:id="rId3" imgW="7155305" imgH="4516037" progId="Visio.Drawing.6">
                  <p:embed/>
                </p:oleObj>
              </mc:Choice>
              <mc:Fallback>
                <p:oleObj name="Visio" r:id="rId3" imgW="7155305" imgH="451603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8651"/>
                        <a:ext cx="6324600" cy="399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42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901482"/>
            <a:ext cx="6629400" cy="64633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Our information needs…</a:t>
            </a:r>
          </a:p>
        </p:txBody>
      </p:sp>
      <p:graphicFrame>
        <p:nvGraphicFramePr>
          <p:cNvPr id="614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23678"/>
              </p:ext>
            </p:extLst>
          </p:nvPr>
        </p:nvGraphicFramePr>
        <p:xfrm>
          <a:off x="1066800" y="2047774"/>
          <a:ext cx="6553200" cy="42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Visio" r:id="rId3" imgW="9930484" imgH="6480748" progId="Visio.Drawing.6">
                  <p:embed/>
                </p:oleObj>
              </mc:Choice>
              <mc:Fallback>
                <p:oleObj name="Visio" r:id="rId3" imgW="9930484" imgH="64807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47774"/>
                        <a:ext cx="6553200" cy="42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67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69225" cy="107721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Kept growing. (The Spider web)</a:t>
            </a:r>
            <a:br>
              <a:rPr lang="en-US" sz="3200" dirty="0" smtClean="0"/>
            </a:br>
            <a:r>
              <a:rPr lang="en-US" sz="3200" dirty="0" smtClean="0"/>
              <a:t>A type of database schema</a:t>
            </a:r>
          </a:p>
        </p:txBody>
      </p:sp>
      <p:graphicFrame>
        <p:nvGraphicFramePr>
          <p:cNvPr id="7171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65247"/>
              </p:ext>
            </p:extLst>
          </p:nvPr>
        </p:nvGraphicFramePr>
        <p:xfrm>
          <a:off x="1219200" y="2001548"/>
          <a:ext cx="5943600" cy="441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Visio" r:id="rId3" imgW="10010431" imgH="7440118" progId="Visio.Drawing.6">
                  <p:embed/>
                </p:oleObj>
              </mc:Choice>
              <mc:Fallback>
                <p:oleObj name="Visio" r:id="rId3" imgW="10010431" imgH="74401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01548"/>
                        <a:ext cx="5943600" cy="4418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7162800" y="6400800"/>
            <a:ext cx="1368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900"/>
              <a:t>SOURCE:  William H. Inmon</a:t>
            </a:r>
          </a:p>
        </p:txBody>
      </p:sp>
    </p:spTree>
    <p:extLst>
      <p:ext uri="{BB962C8B-B14F-4D97-AF65-F5344CB8AC3E}">
        <p14:creationId xmlns:p14="http://schemas.microsoft.com/office/powerpoint/2010/main" val="45471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58798"/>
            <a:ext cx="7924800" cy="646331"/>
          </a:xfrm>
        </p:spPr>
        <p:txBody>
          <a:bodyPr/>
          <a:lstStyle/>
          <a:p>
            <a:r>
              <a:rPr lang="en-US" sz="3600" dirty="0" smtClean="0"/>
              <a:t>Database Schema</a:t>
            </a:r>
            <a:endParaRPr lang="en-US" sz="3600" dirty="0"/>
          </a:p>
        </p:txBody>
      </p:sp>
      <p:pic>
        <p:nvPicPr>
          <p:cNvPr id="3" name="Picture 2" descr="Screen Shot 2016-07-30 at 2.0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957388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6324600"/>
            <a:ext cx="408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…time &amp; effort to digitize this?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07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7-30 at 2.0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78"/>
            <a:ext cx="833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981200"/>
            <a:ext cx="621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Traditional/Historical Database Design:</a:t>
            </a:r>
            <a:endParaRPr lang="en-US" dirty="0"/>
          </a:p>
        </p:txBody>
      </p:sp>
      <p:pic>
        <p:nvPicPr>
          <p:cNvPr id="5" name="Picture 4" descr="Screen Shot 2016-07-30 at 2.0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81105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6244</TotalTime>
  <Words>1294</Words>
  <Application>Microsoft Macintosh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Bold Stripes</vt:lpstr>
      <vt:lpstr>Visio</vt:lpstr>
      <vt:lpstr>PowerPoint Presentation</vt:lpstr>
      <vt:lpstr>Why Data Management? </vt:lpstr>
      <vt:lpstr>In the Beginning, life was simple…</vt:lpstr>
      <vt:lpstr>But…</vt:lpstr>
      <vt:lpstr>Our information needs…</vt:lpstr>
      <vt:lpstr>Kept growing. (The Spider web) A type of database schema</vt:lpstr>
      <vt:lpstr>Database Schema</vt:lpstr>
      <vt:lpstr>PowerPoint Presentation</vt:lpstr>
      <vt:lpstr>PowerPoint Presentation</vt:lpstr>
      <vt:lpstr>How does it get there?</vt:lpstr>
      <vt:lpstr>PowerPoint Presentation</vt:lpstr>
      <vt:lpstr>Some Database Terminology: Data Warehouses, Data Marts (Data Lakes), &amp; Data Stores</vt:lpstr>
      <vt:lpstr>Building your database: Importing Data</vt:lpstr>
      <vt:lpstr>An Example using APEX &amp; Ambulance Transportation Company Records*</vt:lpstr>
      <vt:lpstr>Major Tasks in Preprocessing (1)</vt:lpstr>
      <vt:lpstr>Major Tasks in Preprocessing (2)</vt:lpstr>
      <vt:lpstr>Data Cleaning</vt:lpstr>
      <vt:lpstr>Missing Data (1)</vt:lpstr>
      <vt:lpstr>Missing Data (2)</vt:lpstr>
      <vt:lpstr>How to Handle Missing Data? (1)</vt:lpstr>
      <vt:lpstr>How to Handle Missing Data? (2)</vt:lpstr>
      <vt:lpstr>Noisy Data (1)</vt:lpstr>
      <vt:lpstr>Noisy Data* (2)</vt:lpstr>
      <vt:lpstr>Data Cleaning Example*</vt:lpstr>
      <vt:lpstr>Data Integration (1)</vt:lpstr>
      <vt:lpstr>Data Integration (2)</vt:lpstr>
      <vt:lpstr>Redundant Data</vt:lpstr>
      <vt:lpstr>Data Integrity Problems: Examples</vt:lpstr>
      <vt:lpstr>SPSS Modeler for Data Management</vt:lpstr>
    </vt:vector>
  </TitlesOfParts>
  <Company>Babson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Preprocessing</dc:title>
  <dc:creator>Elaine Allen</dc:creator>
  <cp:lastModifiedBy>Isabel Allen</cp:lastModifiedBy>
  <cp:revision>268</cp:revision>
  <cp:lastPrinted>2016-08-04T17:55:34Z</cp:lastPrinted>
  <dcterms:created xsi:type="dcterms:W3CDTF">1998-06-19T04:38:52Z</dcterms:created>
  <dcterms:modified xsi:type="dcterms:W3CDTF">2016-08-04T17:55:38Z</dcterms:modified>
</cp:coreProperties>
</file>