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2" r:id="rId2"/>
    <p:sldId id="330" r:id="rId3"/>
    <p:sldId id="331" r:id="rId4"/>
    <p:sldId id="332" r:id="rId5"/>
    <p:sldId id="335" r:id="rId6"/>
    <p:sldId id="323" r:id="rId7"/>
    <p:sldId id="324" r:id="rId8"/>
    <p:sldId id="343" r:id="rId9"/>
    <p:sldId id="345" r:id="rId10"/>
    <p:sldId id="344" r:id="rId11"/>
    <p:sldId id="334" r:id="rId12"/>
    <p:sldId id="321" r:id="rId13"/>
    <p:sldId id="340" r:id="rId14"/>
    <p:sldId id="341" r:id="rId15"/>
    <p:sldId id="336" r:id="rId16"/>
    <p:sldId id="337" r:id="rId17"/>
    <p:sldId id="339" r:id="rId18"/>
    <p:sldId id="325" r:id="rId19"/>
    <p:sldId id="333" r:id="rId20"/>
    <p:sldId id="316" r:id="rId21"/>
    <p:sldId id="346" r:id="rId22"/>
    <p:sldId id="315" r:id="rId23"/>
    <p:sldId id="326" r:id="rId24"/>
    <p:sldId id="322" r:id="rId25"/>
    <p:sldId id="328" r:id="rId26"/>
    <p:sldId id="329" r:id="rId27"/>
    <p:sldId id="318" r:id="rId28"/>
    <p:sldId id="319" r:id="rId29"/>
    <p:sldId id="320" r:id="rId30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63"/>
  </p:normalViewPr>
  <p:slideViewPr>
    <p:cSldViewPr snapToGrid="0" snapToObjects="1">
      <p:cViewPr varScale="1">
        <p:scale>
          <a:sx n="95" d="100"/>
          <a:sy n="95" d="100"/>
        </p:scale>
        <p:origin x="-120" y="-61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311E-C9EC-BC4F-B945-83CFD7BB34A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2BE7-F66A-9344-9948-345AA704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09E-8EDF-2A45-A9D3-4E2EF5403D27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F77BA-7B77-EB44-857B-CE7BDFE4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7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fixed effects analysis would estimate overall effect from 4 mean trajectories.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examples of (sequences x periods) 4x2, 8x3, and 16x4 trials.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BIO 226 examples so far of summary measure approach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	Lecture 2, change scores; Lecture 3, insurance rates in India; Lecture 5, SMART HW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685800"/>
            <a:ext cx="4435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In the race to identify effective interventions, RCTs may focus interventions that</a:t>
            </a:r>
          </a:p>
          <a:p>
            <a:r>
              <a:rPr lang="en-US" sz="1200" dirty="0"/>
              <a:t>provide early relief of morbidity </a:t>
            </a:r>
            <a:r>
              <a:rPr lang="en-US" sz="1200" i="1" dirty="0">
                <a:solidFill>
                  <a:srgbClr val="0000FF"/>
                </a:solidFill>
                <a:sym typeface="Wingdings"/>
              </a:rPr>
              <a:t> potentially requires only a single outcome measurement per PPT</a:t>
            </a:r>
            <a:endParaRPr lang="en-US" sz="1200" i="1" dirty="0">
              <a:solidFill>
                <a:srgbClr val="0000FF"/>
              </a:solidFill>
            </a:endParaRPr>
          </a:p>
          <a:p>
            <a:r>
              <a:rPr lang="en-US" sz="1200" dirty="0"/>
              <a:t>Rather than providing sustained relief from an on-going illness (e.g., mental health) </a:t>
            </a:r>
            <a:r>
              <a:rPr lang="en-US" sz="1200" i="1" dirty="0">
                <a:solidFill>
                  <a:srgbClr val="0000FF"/>
                </a:solidFill>
                <a:sym typeface="Wingdings"/>
              </a:rPr>
              <a:t> potentially requires many outcome measurements per PPT </a:t>
            </a:r>
            <a:endParaRPr lang="en-US" sz="12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685800"/>
            <a:ext cx="4435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Once a set of n-of-1 trials have been run they can be used to inform treatment decisions for patients with only one, or for that matter no cycles.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see that G3 experiences an immediate benefit that is sustained over 3-4 weeks. </a:t>
            </a:r>
          </a:p>
          <a:p>
            <a:r>
              <a:rPr lang="en-US"/>
              <a:t>There appears to be more heterogeneous responses in G1-G2, with initial benefits fading. </a:t>
            </a:r>
          </a:p>
          <a:p>
            <a:r>
              <a:rPr lang="en-US"/>
              <a:t>In contrast to G1-G3, those in G4 could not improve much due to having initial QoL close to the maximum score. </a:t>
            </a:r>
          </a:p>
          <a:p>
            <a:r>
              <a:rPr lang="en-US">
                <a:highlight>
                  <a:srgbClr val="0000FF"/>
                </a:highlight>
              </a:rPr>
              <a:t>A random effects analysis would estimate overall effect from 4 mean trajectories, accounting for PT-to-PT and PT-by-Group variability.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fixed effects analysis would estimate overall effect from 4 mean trajectories. </a:t>
            </a:r>
          </a:p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covariance using baselines helps to eliminate (to an appropriate degree) the difference between patients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fixed effects analysis would estimate overall effect from 4 mean trajectories.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7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fixed effects analysis would estimate overall effect from 4 mean trajectories.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fixed effects analysis would estimate overall effect from 4 mean trajectories.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known whether: each of these eight sequences is optimal for individual patients. </a:t>
            </a:r>
            <a:r>
              <a:rPr lang="en-US" dirty="0" smtClean="0"/>
              <a:t>Or whether </a:t>
            </a:r>
            <a:r>
              <a:rPr lang="en-US" dirty="0"/>
              <a:t>a collection of the optimal and not-so-optimal N-of-1 trials will lead to optimal designs for estimating the average treatment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Re-randomization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Re-randomization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703F-211E-F244-996A-1992253CC1EE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014-91E6-9546-8A86-6B5A8256DAA7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095-107F-FD45-BBEF-7941276AA245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6737-9282-004C-95A0-B9B7AA9D188F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CE5-0588-1C40-8CFA-4B7D09A0EF75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B92-12B5-3446-9A1B-D7AB8708EF83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AF9-89A3-3D44-893D-B585C4A377DC}" type="datetime1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20D2-9BCF-9A41-A3A1-86C4278F718A}" type="datetime1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FE1-C73B-0644-8FBB-F38C32676AA0}" type="datetime1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ADF9-E67E-D048-98FC-257F6AA7358A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8DBB-88C9-4042-88E6-B938DCA1A6E7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B892-AB11-C140-9792-42343E5109EF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sort-statement.org/extensi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entrez/eutils/elink.fcgi?dbfrom=pubmed&amp;retmode=ref&amp;cmd=prlinks&amp;id=26651463" TargetMode="External"/><Relationship Id="rId3" Type="http://schemas.openxmlformats.org/officeDocument/2006/relationships/hyperlink" Target="https://dx.doi.org/10.1037/hea000030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owdandcloud.org/" TargetMode="Externa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17635"/>
            <a:ext cx="9052560" cy="642535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700" b="1" dirty="0"/>
              <a:t>Biostatistics 226, Winter 2018</a:t>
            </a:r>
            <a:endParaRPr lang="en-US" sz="47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2700" dirty="0"/>
          </a:p>
          <a:p>
            <a:pPr marL="0" indent="0">
              <a:spcBef>
                <a:spcPts val="1226"/>
              </a:spcBef>
              <a:buNone/>
            </a:pPr>
            <a:r>
              <a:rPr lang="en-US" sz="4200" u="sng" dirty="0"/>
              <a:t>Course Overview</a:t>
            </a:r>
            <a:endParaRPr lang="en-US" sz="4200" dirty="0"/>
          </a:p>
          <a:p>
            <a:pPr marL="0" indent="0">
              <a:spcBef>
                <a:spcPts val="1226"/>
              </a:spcBef>
              <a:buNone/>
            </a:pPr>
            <a:r>
              <a:rPr lang="en-US" sz="4500" dirty="0"/>
              <a:t>Jan 9 – Design of RCTs:  How to avoid bias and achieve valid results  </a:t>
            </a:r>
            <a:r>
              <a:rPr lang="en-US" sz="4500" i="1" dirty="0"/>
              <a:t> </a:t>
            </a:r>
            <a:endParaRPr lang="en-US" sz="4500" dirty="0"/>
          </a:p>
          <a:p>
            <a:pPr marL="0" indent="0">
              <a:spcBef>
                <a:spcPts val="1226"/>
              </a:spcBef>
              <a:buNone/>
            </a:pPr>
            <a:r>
              <a:rPr lang="en-US" sz="4500" dirty="0"/>
              <a:t>Jan 16 – Analyses:  Baseline, Efficacy, and Safety    </a:t>
            </a:r>
          </a:p>
          <a:p>
            <a:pPr marL="0" indent="0">
              <a:spcBef>
                <a:spcPts val="1226"/>
              </a:spcBef>
              <a:buNone/>
            </a:pPr>
            <a:r>
              <a:rPr lang="en-US" sz="4500" dirty="0"/>
              <a:t>Jan 23 – Monitoring trials for efficacy, futility, and patient safety </a:t>
            </a:r>
            <a:endParaRPr lang="en-US" sz="4500" i="1" dirty="0"/>
          </a:p>
          <a:p>
            <a:pPr marL="0" indent="0">
              <a:spcBef>
                <a:spcPts val="1226"/>
              </a:spcBef>
              <a:buNone/>
            </a:pPr>
            <a:r>
              <a:rPr lang="en-US" sz="4500" dirty="0"/>
              <a:t>Jan 30 – Cluster Randomized Trials </a:t>
            </a:r>
            <a:endParaRPr lang="en-US" sz="4500" i="1" dirty="0"/>
          </a:p>
          <a:p>
            <a:pPr marL="0" indent="0">
              <a:spcBef>
                <a:spcPts val="1226"/>
              </a:spcBef>
              <a:buNone/>
            </a:pPr>
            <a:r>
              <a:rPr lang="en-US" sz="4500" dirty="0"/>
              <a:t>Feb 6 – Precision medicine I:  SMART (Adaptive Trials) </a:t>
            </a:r>
            <a:endParaRPr lang="en-US" sz="4500" i="1" dirty="0"/>
          </a:p>
          <a:p>
            <a:pPr marL="0" indent="0">
              <a:spcBef>
                <a:spcPts val="1226"/>
              </a:spcBef>
              <a:buNone/>
            </a:pPr>
            <a:r>
              <a:rPr lang="en-US" sz="4500" dirty="0">
                <a:solidFill>
                  <a:srgbClr val="FF0000"/>
                </a:solidFill>
              </a:rPr>
              <a:t>Feb 13 – Precision medicine II:  N-of-1 Trials </a:t>
            </a:r>
          </a:p>
          <a:p>
            <a:pPr marL="509412" lvl="1" indent="0">
              <a:buNone/>
            </a:pPr>
            <a:endParaRPr lang="en-US" i="1" dirty="0"/>
          </a:p>
          <a:p>
            <a:pPr marL="0" indent="0">
              <a:lnSpc>
                <a:spcPct val="120000"/>
              </a:lnSpc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900" u="sng" dirty="0"/>
              <a:t>Textbook References</a:t>
            </a:r>
            <a:r>
              <a:rPr lang="en-US" sz="3900" dirty="0"/>
              <a:t>  </a:t>
            </a:r>
          </a:p>
          <a:p>
            <a:pPr marL="0" indent="0">
              <a:buNone/>
            </a:pPr>
            <a:r>
              <a:rPr lang="en-US" sz="3900" dirty="0"/>
              <a:t> </a:t>
            </a:r>
          </a:p>
          <a:p>
            <a:pPr marL="0" indent="0">
              <a:buNone/>
            </a:pPr>
            <a:r>
              <a:rPr lang="en-US" sz="3900" dirty="0"/>
              <a:t>Lawrence Friedman, Curt </a:t>
            </a:r>
            <a:r>
              <a:rPr lang="en-US" sz="3900" dirty="0" err="1"/>
              <a:t>Furburg</a:t>
            </a:r>
            <a:r>
              <a:rPr lang="en-US" sz="3900" dirty="0"/>
              <a:t>, David </a:t>
            </a:r>
            <a:r>
              <a:rPr lang="en-US" sz="3900" dirty="0" err="1"/>
              <a:t>DeMets</a:t>
            </a:r>
            <a:r>
              <a:rPr lang="en-US" sz="3900" dirty="0"/>
              <a:t>. </a:t>
            </a:r>
            <a:r>
              <a:rPr lang="en-US" sz="3900" i="1" dirty="0"/>
              <a:t>Fundamental of Clinical Trials, 5th edition</a:t>
            </a:r>
            <a:r>
              <a:rPr lang="en-US" sz="3900" dirty="0"/>
              <a:t>, 2015.  </a:t>
            </a: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r>
              <a:rPr lang="en-US" sz="4000" dirty="0"/>
              <a:t>The Essential Guide to N-of-1 Trials in Health. </a:t>
            </a:r>
            <a:r>
              <a:rPr lang="en-US" dirty="0"/>
              <a:t>Editors:  Jane </a:t>
            </a:r>
            <a:r>
              <a:rPr lang="en-US" dirty="0" err="1"/>
              <a:t>Nikles</a:t>
            </a:r>
            <a:r>
              <a:rPr lang="en-US" dirty="0"/>
              <a:t>, Geoffrey Mitchell.  2015. </a:t>
            </a:r>
          </a:p>
          <a:p>
            <a:pPr marL="0" indent="0">
              <a:buNone/>
            </a:pPr>
            <a:r>
              <a:rPr lang="en-US" dirty="0"/>
              <a:t>ISBN 978-94-017-7200-6 (eBook),  DOI 10.1007/978-94-017-7200-6</a:t>
            </a:r>
            <a:endParaRPr lang="en-US" sz="4000" dirty="0"/>
          </a:p>
          <a:p>
            <a:pPr marL="0" indent="0">
              <a:buNone/>
            </a:pPr>
            <a:r>
              <a:rPr lang="en-US" sz="39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i="1" dirty="0">
                <a:solidFill>
                  <a:srgbClr val="0000FF"/>
                </a:solidFill>
                <a:sym typeface="Wingdings"/>
                <a:hlinkClick r:id="rId2"/>
              </a:rPr>
              <a:t>CONSORT extension for reporting N-of-1 trials (CENT)</a:t>
            </a:r>
            <a:endParaRPr lang="en-US" sz="4000" dirty="0"/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3B2B-577C-2042-9ADE-6488D189D7BA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N-of-1 Trials – design features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solidFill>
                <a:schemeClr val="accent1"/>
              </a:solidFill>
            </a:endParaRP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Two interventions (one per period) 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Arms paired within cycles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Few cycles (to conclude within a</a:t>
            </a:r>
          </a:p>
          <a:p>
            <a:pPr marL="228600" indent="-228600">
              <a:spcBef>
                <a:spcPts val="0"/>
              </a:spcBef>
              <a:buNone/>
            </a:pPr>
            <a:r>
              <a:rPr lang="en-US" sz="2000" dirty="0"/>
              <a:t>	reasonable time-frame; </a:t>
            </a:r>
          </a:p>
          <a:p>
            <a:pPr marL="228600" indent="-228600">
              <a:spcBef>
                <a:spcPts val="0"/>
              </a:spcBef>
              <a:buNone/>
            </a:pPr>
            <a:r>
              <a:rPr lang="en-US" sz="2000" dirty="0"/>
              <a:t>	to avoid confounding by time) 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Few patients available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u="sng" dirty="0">
              <a:solidFill>
                <a:srgbClr val="4F81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u="sng" dirty="0">
              <a:solidFill>
                <a:srgbClr val="4F81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u="sng" dirty="0">
                <a:solidFill>
                  <a:srgbClr val="4F81BD"/>
                </a:solidFill>
              </a:rPr>
              <a:t>Build on Cross-over Designs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Simplest for n ≥ 2:  Two sequences, AB and BA. Randomize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PPT per sequence. 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Then, D</a:t>
            </a:r>
            <a:r>
              <a:rPr lang="en-US" sz="1900" baseline="-25000" dirty="0"/>
              <a:t>AB</a:t>
            </a:r>
            <a:r>
              <a:rPr lang="en-US" sz="1900" dirty="0"/>
              <a:t> = Y</a:t>
            </a:r>
            <a:r>
              <a:rPr lang="en-US" sz="1900" baseline="-25000" dirty="0"/>
              <a:t>2B</a:t>
            </a:r>
            <a:r>
              <a:rPr lang="en-US" sz="1900" dirty="0"/>
              <a:t> – Y</a:t>
            </a:r>
            <a:r>
              <a:rPr lang="en-US" sz="1900" baseline="-25000" dirty="0"/>
              <a:t>1A </a:t>
            </a:r>
            <a:r>
              <a:rPr lang="en-US" sz="1900" dirty="0"/>
              <a:t> while D</a:t>
            </a:r>
            <a:r>
              <a:rPr lang="en-US" sz="1900" baseline="-25000" dirty="0"/>
              <a:t>BA</a:t>
            </a:r>
            <a:r>
              <a:rPr lang="en-US" sz="1900" dirty="0"/>
              <a:t> = Y</a:t>
            </a:r>
            <a:r>
              <a:rPr lang="en-US" sz="1900" baseline="-25000" dirty="0"/>
              <a:t>1B</a:t>
            </a:r>
            <a:r>
              <a:rPr lang="en-US" sz="1900" dirty="0"/>
              <a:t> – Y</a:t>
            </a:r>
            <a:r>
              <a:rPr lang="en-US" sz="1900" baseline="-25000" dirty="0"/>
              <a:t>2A</a:t>
            </a:r>
            <a:r>
              <a:rPr lang="en-US" sz="1900" dirty="0"/>
              <a:t> , where subscripts denote periods. These two estimates reflect treatment effects, carryover effects, and patient effects. 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Add a cycle:  Two sequences, ABBA and BAAB. Randomize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PPTs per sequence. 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/>
              <a:t>Now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r>
              <a:rPr lang="en-US" sz="1900" dirty="0"/>
              <a:t>D</a:t>
            </a:r>
            <a:r>
              <a:rPr lang="en-US" sz="1900" baseline="-25000" dirty="0"/>
              <a:t>ABBA</a:t>
            </a:r>
            <a:r>
              <a:rPr lang="en-US" sz="1900" dirty="0"/>
              <a:t> and D</a:t>
            </a:r>
            <a:r>
              <a:rPr lang="en-US" sz="1900" baseline="-25000" dirty="0"/>
              <a:t>BAAB</a:t>
            </a:r>
            <a:r>
              <a:rPr lang="en-US" sz="1900" dirty="0"/>
              <a:t> average over two estimates of the treatment effect per PPT.  </a:t>
            </a:r>
            <a:endParaRPr lang="en-US" sz="19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515A-C997-9646-92E5-7C09C8B2F493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1DD707-2F0E-5E45-87E4-8CF50D59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39" y="467784"/>
            <a:ext cx="4563349" cy="2625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6CF227-EA09-174B-A28F-FF1185724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630" y="4071552"/>
            <a:ext cx="977900" cy="584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B76D36-6A5F-9940-8432-7201043D7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80" y="5805616"/>
            <a:ext cx="1930400" cy="609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1108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</a:rPr>
              <a:t>N-of-1 </a:t>
            </a:r>
            <a:r>
              <a:rPr lang="en-US" sz="2500" b="1" dirty="0" smtClean="0">
                <a:solidFill>
                  <a:schemeClr val="accent1"/>
                </a:solidFill>
              </a:rPr>
              <a:t>Trials </a:t>
            </a: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u="sng" dirty="0">
                <a:solidFill>
                  <a:schemeClr val="accent1"/>
                </a:solidFill>
              </a:rPr>
              <a:t>Assessments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000" dirty="0"/>
              <a:t>PPT outcomes are measured at set time intervals, 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sz="2000" dirty="0"/>
              <a:t>Long enough for an intervention effect to show up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sz="2000" dirty="0"/>
              <a:t>Short enough for an intervention effect not to carry over into the next period ... If need be, add wash-out periods. </a:t>
            </a:r>
          </a:p>
          <a:p>
            <a:pPr marL="40753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FF"/>
                </a:solidFill>
                <a:sym typeface="Wingdings"/>
              </a:rPr>
              <a:t> Aside from research needs, the assessment intervals must be logistically feasible for PPTs. </a:t>
            </a:r>
            <a:endParaRPr lang="en-US" sz="2000" dirty="0">
              <a:solidFill>
                <a:srgbClr val="0000FF"/>
              </a:solidFill>
            </a:endParaRPr>
          </a:p>
          <a:p>
            <a:pPr marL="509412" lvl="1" indent="0">
              <a:spcBef>
                <a:spcPts val="600"/>
              </a:spcBef>
              <a:buNone/>
            </a:pPr>
            <a:endParaRPr lang="en-US" sz="1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Multiple cycles per PT 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Can reduce # patients needed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Can estimate treatment effects in individuals 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Providing </a:t>
            </a:r>
            <a:r>
              <a:rPr lang="en-US" sz="2000" dirty="0"/>
              <a:t>a sequence of treatments to a patient gives rise to correlated </a:t>
            </a:r>
            <a:r>
              <a:rPr lang="en-US" sz="2000" dirty="0" smtClean="0"/>
              <a:t>outcomes  </a:t>
            </a:r>
            <a:endParaRPr lang="en-US" sz="20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Can </a:t>
            </a:r>
            <a:r>
              <a:rPr lang="en-US" sz="2000" dirty="0"/>
              <a:t>be used to estimate variance components: Separates random patient-by-treatment interaction from pure within-patient error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000" dirty="0"/>
              <a:t>After several crossover periods, period-level outcomes for the two interventions are compared using statistical analyses.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000" dirty="0"/>
              <a:t>A balanced design can lead to a simple analysis. </a:t>
            </a:r>
          </a:p>
          <a:p>
            <a:pPr>
              <a:buFontTx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50CF-F426-904F-AE8F-092D78D92DD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736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N-of-1 Trials – design features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>
              <a:solidFill>
                <a:srgbClr val="4F81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4F81BD"/>
                </a:solidFill>
              </a:rPr>
              <a:t>Experimental units are times, clustered with PPT   </a:t>
            </a:r>
          </a:p>
          <a:p>
            <a:pPr marL="509412" lvl="2">
              <a:spcBef>
                <a:spcPts val="0"/>
              </a:spcBef>
              <a:buFont typeface="Courier New"/>
              <a:buChar char="o"/>
            </a:pPr>
            <a:r>
              <a:rPr lang="en-US" sz="2000" dirty="0"/>
              <a:t>Restricted randomized design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Two arms equally represented over 6 periods:   6!/(3!3!) = 20 sequences. </a:t>
            </a:r>
            <a:endParaRPr lang="en-US" sz="2000" dirty="0"/>
          </a:p>
          <a:p>
            <a:pPr marL="509412" lvl="2">
              <a:spcBef>
                <a:spcPts val="0"/>
              </a:spcBef>
              <a:buFont typeface="Courier New"/>
              <a:buChar char="o"/>
            </a:pPr>
            <a:r>
              <a:rPr lang="en-US" sz="2000" dirty="0"/>
              <a:t>Randomized blocked design.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Two arms balanced within all 3 cycles:  2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 = 8 sequences</a:t>
            </a:r>
            <a:endParaRPr lang="en-US" sz="2000" dirty="0"/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2064" indent="-256032"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How many cycles to study? </a:t>
            </a:r>
          </a:p>
          <a:p>
            <a:pPr marL="512064" indent="-256032">
              <a:buFont typeface="Courier New" panose="02070309020205020404" pitchFamily="49" charset="0"/>
              <a:buChar char="o"/>
            </a:pPr>
            <a:r>
              <a:rPr lang="en-US" sz="2000" dirty="0"/>
              <a:t>Which </a:t>
            </a:r>
            <a:r>
              <a:rPr lang="en-US" sz="2000" dirty="0" smtClean="0"/>
              <a:t>options are most </a:t>
            </a:r>
            <a:r>
              <a:rPr lang="en-US" sz="2000" dirty="0"/>
              <a:t>feasible and informative in small samples? </a:t>
            </a:r>
            <a:r>
              <a:rPr lang="en-US" sz="2000" dirty="0" smtClean="0"/>
              <a:t>**</a:t>
            </a:r>
            <a:endParaRPr lang="en-US" sz="2000" dirty="0"/>
          </a:p>
          <a:p>
            <a:pPr marL="512064" indent="-256032">
              <a:buFont typeface="Courier New" panose="02070309020205020404" pitchFamily="49" charset="0"/>
              <a:buChar char="o"/>
            </a:pPr>
            <a:r>
              <a:rPr lang="en-US" sz="2000" dirty="0"/>
              <a:t>Does the order of treatment matter, or do we just want to estimate A:B effect</a:t>
            </a:r>
            <a:r>
              <a:rPr lang="en-US" sz="2000" dirty="0" smtClean="0"/>
              <a:t>?</a:t>
            </a:r>
          </a:p>
          <a:p>
            <a:pPr marL="701768" lvl="1" indent="0">
              <a:buNone/>
            </a:pPr>
            <a:r>
              <a:rPr lang="en-US" sz="1500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1500" dirty="0" smtClean="0">
                <a:solidFill>
                  <a:srgbClr val="E46C0A"/>
                </a:solidFill>
                <a:sym typeface="Wingdings"/>
              </a:rPr>
              <a:t> Recall SMART trials examined the order in which interventions were delivered. </a:t>
            </a:r>
            <a:endParaRPr lang="en-US" sz="1500" dirty="0">
              <a:solidFill>
                <a:srgbClr val="E46C0A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515A-C997-9646-92E5-7C09C8B2F493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Screen Shot 2018-02-11 at 4.4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6" y="2524033"/>
            <a:ext cx="7905902" cy="31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</a:rPr>
              <a:t>Since PTs are studied longitudinally, confounding by time could occur: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Over time, </a:t>
            </a:r>
            <a:r>
              <a:rPr lang="en-US" sz="2000" dirty="0" smtClean="0"/>
              <a:t>the </a:t>
            </a:r>
            <a:r>
              <a:rPr lang="en-US" sz="2000" dirty="0"/>
              <a:t>disease could worsen.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Over time, the </a:t>
            </a:r>
            <a:r>
              <a:rPr lang="en-US" sz="2000" dirty="0" smtClean="0"/>
              <a:t>treatments </a:t>
            </a:r>
            <a:r>
              <a:rPr lang="en-US" sz="2000" dirty="0"/>
              <a:t>could have cumulative effects.  </a:t>
            </a:r>
            <a:endParaRPr lang="en-US" sz="19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restricted randomized design (left panel) can avoid confounding from unknown 	sources. Blinding is more likely to succeed with this </a:t>
            </a:r>
            <a:r>
              <a:rPr lang="en-US" sz="2000" dirty="0" smtClean="0"/>
              <a:t>design, increasing validity. </a:t>
            </a:r>
            <a:endParaRPr lang="en-US" sz="2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pair-blocked “counterbalanced” design (right panel) can mitigate confounding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with time trends, by estimating serial treatment effects within narrow 	intervals. However, blinding could fail with this design.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Based on SMART trials, we could consider a design that re-randomizes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		after each cycle.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sz="1900" dirty="0"/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148A-197D-5D46-8DB5-3DDB790C6656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Screen Shot 2018-02-11 at 4.4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0" y="4123114"/>
            <a:ext cx="7905902" cy="31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854707"/>
            <a:ext cx="4980236" cy="619226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</a:rPr>
              <a:t>Timing of outcomes: 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Within any period, it’s possible to assess outcomes more than once. Replicates increase precision of estimates. </a:t>
            </a:r>
            <a:r>
              <a:rPr lang="en-US" sz="2000" dirty="0" smtClean="0"/>
              <a:t>Trade-off: burden on PPT could lead to drop-out. 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If a treatment has slow onset, the primary measurement could be at the end of the period … or based on within-period slopes Which is most informative?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The duration of periods should reflect the duration of treatment effects; wash-out periods could reduce carryover effects on the next period.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1"/>
                </a:solidFill>
              </a:rPr>
              <a:t>Multiple outcomes </a:t>
            </a:r>
            <a:r>
              <a:rPr lang="en-US" sz="2000" dirty="0"/>
              <a:t>can be used,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to address needs of various stakeholders,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	especially PT and PCP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to increase power via a composite or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	concordance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A0D8DB-889E-644D-8F64-0C7864AC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523" y="4077731"/>
            <a:ext cx="3793285" cy="221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1FE802-0A7D-8D42-BAA4-62F84C5F0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524" y="854707"/>
            <a:ext cx="3793284" cy="29113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1449" y="7203863"/>
            <a:ext cx="2112264" cy="4138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BA158F-96A7-8940-B720-DFF80AFB4450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5019" y="7203863"/>
            <a:ext cx="1003326" cy="4138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6DC3C0-80BF-FC4D-BE0C-25AD1038F30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10" y="393644"/>
            <a:ext cx="9052560" cy="68102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 b="1" dirty="0" smtClean="0">
                <a:solidFill>
                  <a:schemeClr val="accent1"/>
                </a:solidFill>
              </a:rPr>
              <a:t>“Complete” </a:t>
            </a:r>
            <a:r>
              <a:rPr lang="en-US" sz="4600" b="1" dirty="0">
                <a:solidFill>
                  <a:schemeClr val="accent1"/>
                </a:solidFill>
              </a:rPr>
              <a:t>N-of-1 Trials </a:t>
            </a:r>
            <a:endParaRPr lang="en-US" sz="4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200" dirty="0"/>
              <a:t>All possible combinations of treatment assignment per </a:t>
            </a:r>
            <a:r>
              <a:rPr lang="en-US" sz="4200" dirty="0" smtClean="0"/>
              <a:t>paired intervention periods.</a:t>
            </a:r>
            <a:endParaRPr lang="en-US" sz="4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900" dirty="0">
                <a:solidFill>
                  <a:schemeClr val="tx2"/>
                </a:solidFill>
              </a:rPr>
              <a:t>Chow &amp; Chang, 10.1080/10543406.2019.1657441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700" dirty="0"/>
          </a:p>
          <a:p>
            <a:r>
              <a:rPr lang="en-US" sz="3800" dirty="0"/>
              <a:t>Randomize PPT to a sequence. For </a:t>
            </a:r>
            <a:r>
              <a:rPr lang="en-US" sz="3800" i="1" dirty="0"/>
              <a:t>T=2  </a:t>
            </a:r>
            <a:r>
              <a:rPr lang="en-US" sz="3800" dirty="0"/>
              <a:t>and </a:t>
            </a:r>
            <a:r>
              <a:rPr lang="en-US" sz="3800" i="1" dirty="0"/>
              <a:t>J=2</a:t>
            </a:r>
            <a:r>
              <a:rPr lang="en-US" sz="3800" dirty="0"/>
              <a:t>, </a:t>
            </a:r>
            <a:r>
              <a:rPr lang="en-US" sz="3800" i="1" dirty="0"/>
              <a:t>K</a:t>
            </a:r>
            <a:r>
              <a:rPr lang="en-US" sz="3800" dirty="0"/>
              <a:t> =</a:t>
            </a:r>
            <a:r>
              <a:rPr lang="en-US" sz="3800" i="1" dirty="0" err="1"/>
              <a:t>T</a:t>
            </a:r>
            <a:r>
              <a:rPr lang="en-US" sz="3800" i="1" baseline="30000" dirty="0" err="1"/>
              <a:t>j</a:t>
            </a:r>
            <a:r>
              <a:rPr lang="en-US" sz="3800" i="1" dirty="0"/>
              <a:t> </a:t>
            </a:r>
            <a:r>
              <a:rPr lang="en-US" sz="3800" dirty="0"/>
              <a:t>= 2</a:t>
            </a:r>
            <a:r>
              <a:rPr lang="en-US" sz="3800" baseline="30000" dirty="0"/>
              <a:t>2</a:t>
            </a:r>
            <a:r>
              <a:rPr lang="en-US" sz="3800" dirty="0"/>
              <a:t> = 4 sequences:  {RR, RT, TR, TT}.  </a:t>
            </a:r>
          </a:p>
          <a:p>
            <a:r>
              <a:rPr lang="en-US" sz="3800" dirty="0"/>
              <a:t>Within each period, expose PPT to the specified study arm, and collect outcome after a relevant interval.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0985-F95C-A547-88DA-474965C1DC27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49DD93-CB35-7D41-A146-6DBD14418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024" y="1161707"/>
            <a:ext cx="65278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1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1"/>
                </a:solidFill>
              </a:rPr>
              <a:t>N-of-1 Trials </a:t>
            </a:r>
            <a:endParaRPr lang="en-US" sz="3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i="1" dirty="0"/>
              <a:t>complete n-of-1 trial </a:t>
            </a:r>
            <a:r>
              <a:rPr lang="en-US" sz="2400" dirty="0"/>
              <a:t>design has the following advantages: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Each subject is at his/her own control,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If the intended trial is a placebo-controlled study, it lifts the ethical issue of using placebo in the patients with critical conditions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Multiple cycles allows estimates of intra-subject variability,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It provides estimates for treatment effect in the presence of possible carry-over effect, and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Most importantly, it requires fewer subjects for achieving the study objectives of the trial design.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N-of-1 trial design also suffers from drawbacks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Possible dropouts or missing data and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Patients’ disease status may change at each dosing period prior to dosing.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sz="1500" dirty="0" smtClean="0">
                <a:solidFill>
                  <a:schemeClr val="tx2"/>
                </a:solidFill>
              </a:rPr>
              <a:t>Chow </a:t>
            </a:r>
            <a:r>
              <a:rPr lang="en-US" sz="1500" dirty="0">
                <a:solidFill>
                  <a:schemeClr val="tx2"/>
                </a:solidFill>
              </a:rPr>
              <a:t>&amp; Chang, 10.1080/10543406.2019.1657441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5B72-3F9C-AF41-8453-E5FF0F467F93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467784"/>
                <a:ext cx="9052560" cy="673608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Fixed effects:   </a:t>
                </a:r>
                <a:r>
                  <a:rPr lang="en-US" sz="2000" dirty="0"/>
                  <a:t>µ, G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,G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P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,P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,P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,P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, D</a:t>
                </a:r>
                <a:r>
                  <a:rPr lang="en-US" sz="2000" baseline="-25000" dirty="0"/>
                  <a:t>R</a:t>
                </a:r>
                <a:r>
                  <a:rPr lang="en-US" sz="2000" dirty="0"/>
                  <a:t>,D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, C</a:t>
                </a:r>
                <a:r>
                  <a:rPr lang="en-US" sz="2000" baseline="-25000" dirty="0"/>
                  <a:t>R</a:t>
                </a:r>
                <a:r>
                  <a:rPr lang="en-US" sz="2000" dirty="0"/>
                  <a:t>,C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  </a:t>
                </a:r>
              </a:p>
              <a:p>
                <a:r>
                  <a:rPr lang="en-US" sz="2000" dirty="0"/>
                  <a:t>Periods </a:t>
                </a:r>
                <a:r>
                  <a:rPr lang="en-US" sz="2000" dirty="0" err="1"/>
                  <a:t>P</a:t>
                </a:r>
                <a:r>
                  <a:rPr lang="en-US" sz="2000" baseline="-25000" dirty="0" err="1"/>
                  <a:t>j</a:t>
                </a:r>
                <a:r>
                  <a:rPr lang="en-US" sz="2000" dirty="0"/>
                  <a:t>, Sequences </a:t>
                </a:r>
                <a:r>
                  <a:rPr lang="en-US" sz="2000" dirty="0" err="1"/>
                  <a:t>G</a:t>
                </a:r>
                <a:r>
                  <a:rPr lang="en-US" sz="2000" baseline="-25000" dirty="0" err="1"/>
                  <a:t>k</a:t>
                </a:r>
                <a:r>
                  <a:rPr lang="en-US" sz="2000" dirty="0"/>
                  <a:t>, Arms (Ref; Test)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ym typeface="Wingdings" pitchFamily="2" charset="2"/>
                  </a:rPr>
                  <a:t>D</a:t>
                </a:r>
                <a:r>
                  <a:rPr lang="en-US" sz="1800" baseline="-25000" dirty="0">
                    <a:sym typeface="Wingdings" pitchFamily="2" charset="2"/>
                  </a:rPr>
                  <a:t>d(</a:t>
                </a:r>
                <a:r>
                  <a:rPr lang="en-US" sz="1800" baseline="-25000" dirty="0" err="1">
                    <a:sym typeface="Wingdings" pitchFamily="2" charset="2"/>
                  </a:rPr>
                  <a:t>j,k</a:t>
                </a:r>
                <a:r>
                  <a:rPr lang="en-US" sz="1800" baseline="-25000" dirty="0">
                    <a:sym typeface="Wingdings" pitchFamily="2" charset="2"/>
                  </a:rPr>
                  <a:t>)</a:t>
                </a:r>
                <a:r>
                  <a:rPr lang="en-US" sz="1500" baseline="-25000" dirty="0"/>
                  <a:t> </a:t>
                </a:r>
                <a:r>
                  <a:rPr lang="en-US" sz="1500" dirty="0"/>
                  <a:t> </a:t>
                </a:r>
                <a:r>
                  <a:rPr lang="en-US" sz="1800" dirty="0"/>
                  <a:t>is drug effect; </a:t>
                </a:r>
                <a:r>
                  <a:rPr lang="en-US" sz="1800" dirty="0">
                    <a:sym typeface="Wingdings" pitchFamily="2" charset="2"/>
                  </a:rPr>
                  <a:t>C</a:t>
                </a:r>
                <a:r>
                  <a:rPr lang="en-US" sz="1800" baseline="-25000" dirty="0">
                    <a:sym typeface="Wingdings" pitchFamily="2" charset="2"/>
                  </a:rPr>
                  <a:t>d(j-1,k)</a:t>
                </a:r>
                <a:r>
                  <a:rPr lang="en-US" sz="1500" baseline="-25000" dirty="0"/>
                  <a:t> </a:t>
                </a:r>
                <a:r>
                  <a:rPr lang="en-US" sz="1500" dirty="0"/>
                  <a:t> </a:t>
                </a:r>
                <a:r>
                  <a:rPr lang="en-US" sz="1800" dirty="0"/>
                  <a:t>is carryover effect from previous drug in the sequence</a:t>
                </a:r>
                <a:endParaRPr lang="en-US" sz="1800" baseline="-25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Random effects: </a:t>
                </a:r>
              </a:p>
              <a:p>
                <a:r>
                  <a:rPr lang="en-US" sz="2000" dirty="0"/>
                  <a:t>Patients per sequence: 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=1,…,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k</a:t>
                </a:r>
                <a:r>
                  <a:rPr lang="en-US" sz="2000" dirty="0"/>
                  <a:t>  </a:t>
                </a:r>
                <a:r>
                  <a:rPr lang="en-US" sz="2000" dirty="0">
                    <a:sym typeface="Wingdings" pitchFamily="2" charset="2"/>
                  </a:rPr>
                  <a:t> random effects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ik</a:t>
                </a:r>
                <a:r>
                  <a:rPr lang="en-US" sz="2000" dirty="0"/>
                  <a:t> , </a:t>
                </a:r>
                <a:r>
                  <a:rPr lang="en-US" sz="1600" dirty="0"/>
                  <a:t>with mean 0, variance </a:t>
                </a:r>
                <a14:m/>
                <a:endParaRPr lang="en-US" sz="1600" baseline="-25000" dirty="0"/>
              </a:p>
              <a:p>
                <a:r>
                  <a:rPr lang="en-US" sz="2000" dirty="0">
                    <a:sym typeface="Wingdings" pitchFamily="2" charset="2"/>
                  </a:rPr>
                  <a:t>Residual variation:  </a:t>
                </a:r>
                <a:r>
                  <a:rPr lang="en-US" sz="2000" dirty="0" err="1">
                    <a:sym typeface="Wingdings" pitchFamily="2" charset="2"/>
                  </a:rPr>
                  <a:t>e</a:t>
                </a:r>
                <a:r>
                  <a:rPr lang="en-US" sz="2000" baseline="-25000" dirty="0" err="1">
                    <a:sym typeface="Wingdings" pitchFamily="2" charset="2"/>
                  </a:rPr>
                  <a:t>ijk</a:t>
                </a:r>
                <a:r>
                  <a:rPr lang="en-US" sz="2000" dirty="0">
                    <a:sym typeface="Wingdings" pitchFamily="2" charset="2"/>
                  </a:rPr>
                  <a:t> , </a:t>
                </a:r>
                <a:r>
                  <a:rPr lang="en-US" sz="1600" dirty="0">
                    <a:sym typeface="Wingdings" pitchFamily="2" charset="2"/>
                  </a:rPr>
                  <a:t>with </a:t>
                </a:r>
                <a:r>
                  <a:rPr lang="en-US" sz="1600" dirty="0"/>
                  <a:t>mean 0, variance </a:t>
                </a:r>
                <a14:m/>
                <a:r>
                  <a:rPr lang="en-US" sz="1600" dirty="0">
                    <a:sym typeface="Wingdings" pitchFamily="2" charset="2"/>
                  </a:rPr>
                  <a:t> </a:t>
                </a:r>
                <a:endParaRPr lang="en-US" sz="1600" baseline="-250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We want to estimate and test D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 – D</a:t>
                </a:r>
                <a:r>
                  <a:rPr lang="en-US" sz="2000" baseline="-25000" dirty="0"/>
                  <a:t>R</a:t>
                </a:r>
                <a:r>
                  <a:rPr lang="en-US" sz="2000" dirty="0"/>
                  <a:t> ; key is using the correct variance term.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pPr>
                  <a:buFontTx/>
                  <a:buChar char="•"/>
                </a:pPr>
                <a:endParaRPr lang="en-US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467784"/>
                <a:ext cx="9052560" cy="6736080"/>
              </a:xfr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339-D1BC-D442-8BFB-5E80EDA03794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A191CE-719D-D74B-A2BF-C8D63ACD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67784"/>
            <a:ext cx="9525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96" y="270076"/>
            <a:ext cx="9052560" cy="6475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N-of-1 Trials – Analysis 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model assumed is a Normal–Normal mixture with variance components corresponding to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within-cycle, within-patient variation and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treatment-by-patient interaction.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Achieves relatively strong control for any local trend effects 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trends between cycles are eliminated and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within-cycle differences are treated as random carry-over 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can </a:t>
            </a:r>
            <a:r>
              <a:rPr lang="en-US" sz="2000" dirty="0"/>
              <a:t>be eliminated either by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Using washout </a:t>
            </a:r>
            <a:r>
              <a:rPr lang="en-US" sz="2000" dirty="0" smtClean="0"/>
              <a:t>periods</a:t>
            </a:r>
            <a:r>
              <a:rPr lang="en-US" sz="2000" dirty="0" smtClean="0"/>
              <a:t> </a:t>
            </a:r>
            <a:endParaRPr lang="en-US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By </a:t>
            </a:r>
            <a:r>
              <a:rPr lang="en-US" sz="2000" dirty="0"/>
              <a:t>limiting measurement to the latter part of any treatment occasion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Using more cycles </a:t>
            </a:r>
            <a:endParaRPr lang="en-US" sz="2000" dirty="0" smtClean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7353" indent="0" algn="r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/>
                </a:solidFill>
              </a:rPr>
              <a:t>Chow &amp; Chang, 10.1080/10543406.2019.1657441 </a:t>
            </a:r>
          </a:p>
          <a:p>
            <a:pPr marL="127353" indent="0">
              <a:spcBef>
                <a:spcPts val="0"/>
              </a:spcBef>
              <a:buNone/>
            </a:pPr>
            <a:endParaRPr lang="en-US" sz="29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A015-C1D9-2540-9A00-6BAE17C6A53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2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N-of-1 Trials – Analyses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Multi-period Cross</a:t>
            </a:r>
            <a:r>
              <a:rPr lang="en-US" sz="2200" b="1" dirty="0">
                <a:solidFill>
                  <a:schemeClr val="accent1"/>
                </a:solidFill>
              </a:rPr>
              <a:t>-over Trials 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stable chronic conditions, it is common to take repeated measurements during the course of </a:t>
            </a:r>
            <a:r>
              <a:rPr lang="en-US" sz="2000" dirty="0" smtClean="0"/>
              <a:t>(clinical care or) a </a:t>
            </a:r>
            <a:r>
              <a:rPr lang="en-US" sz="2000" dirty="0"/>
              <a:t>trial.  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 summary </a:t>
            </a:r>
            <a:r>
              <a:rPr lang="en-US" sz="2000" dirty="0"/>
              <a:t>measures approach works well, as long as info available per PT is fairly similar: (a) generate a patient-level summary across repeats; (b) analyze the summaries.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2000" dirty="0"/>
              <a:t>An </a:t>
            </a:r>
            <a:r>
              <a:rPr lang="en-US" sz="2000" dirty="0" smtClean="0"/>
              <a:t>advantage: </a:t>
            </a:r>
            <a:r>
              <a:rPr lang="en-US" sz="2000" dirty="0"/>
              <a:t>The issue of the correlation between measures is finessed, rendered irrelevant by the tactic </a:t>
            </a:r>
            <a:r>
              <a:rPr lang="en-US" sz="2000" dirty="0" smtClean="0"/>
              <a:t>employed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 disadvantage:  </a:t>
            </a:r>
            <a:r>
              <a:rPr lang="en-US" sz="2000" dirty="0" smtClean="0"/>
              <a:t>We cannot </a:t>
            </a:r>
            <a:r>
              <a:rPr lang="en-US" sz="2000" dirty="0"/>
              <a:t>estimate </a:t>
            </a:r>
            <a:r>
              <a:rPr lang="en-US" sz="2000" dirty="0" smtClean="0"/>
              <a:t>patient-by-treatment </a:t>
            </a:r>
            <a:r>
              <a:rPr lang="en-US" sz="2000" dirty="0"/>
              <a:t>interaction – the extent to which the effect of treatment varies from patient to patient – </a:t>
            </a:r>
            <a:r>
              <a:rPr lang="en-US" sz="2000" dirty="0" smtClean="0"/>
              <a:t>without random effects analysis.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F2-FEB2-EA4E-83F7-F6E52B65CC3B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D45CA7-3368-5E4E-A698-69657EA8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92" y="4861110"/>
            <a:ext cx="5323016" cy="27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0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F141-FCE8-7543-9D16-EB2C1C4B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54136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Heterogeneity of clinical outcomes within and between individuals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59A18-86E9-4E43-8A99-716B7B7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D620-2D6F-EF4C-964D-2AC30C4FD88C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382BAA-1D1F-1848-B194-007F229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C2A95F-CFE7-1A41-ABD7-41A92CC9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95376"/>
            <a:ext cx="9052560" cy="625689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/>
              <a:t>A variety of factors that capture patient heterogeneity in clinical outcomes have long been recognized.  These include </a:t>
            </a:r>
          </a:p>
          <a:p>
            <a:r>
              <a:rPr lang="en-US" sz="4900" dirty="0" smtClean="0"/>
              <a:t>demographics</a:t>
            </a:r>
            <a:r>
              <a:rPr lang="en-US" sz="4900" dirty="0"/>
              <a:t>: age, sex, and ethnicity </a:t>
            </a:r>
          </a:p>
          <a:p>
            <a:r>
              <a:rPr lang="en-US" sz="4900" dirty="0" smtClean="0"/>
              <a:t>environmental </a:t>
            </a:r>
            <a:r>
              <a:rPr lang="en-US" sz="4900" dirty="0"/>
              <a:t>influences: diet, smoking status, exercise, exposure to drugs, pollutants, toxins   </a:t>
            </a:r>
          </a:p>
          <a:p>
            <a:r>
              <a:rPr lang="en-US" sz="4900" dirty="0" smtClean="0"/>
              <a:t>clinical </a:t>
            </a:r>
            <a:r>
              <a:rPr lang="en-US" sz="4900" dirty="0"/>
              <a:t>measures:  symptoms, treatment modalities used, duration of the disease, general health status, patient selection criteria </a:t>
            </a:r>
          </a:p>
          <a:p>
            <a:pPr marL="0" indent="0">
              <a:buNone/>
            </a:pPr>
            <a:r>
              <a:rPr lang="en-US" sz="4900" dirty="0"/>
              <a:t> </a:t>
            </a:r>
          </a:p>
          <a:p>
            <a:pPr marL="0" indent="0">
              <a:buNone/>
            </a:pPr>
            <a:r>
              <a:rPr lang="en-US" sz="4900" dirty="0"/>
              <a:t>Some of these </a:t>
            </a:r>
            <a:r>
              <a:rPr lang="en-US" sz="4900" u="sng" dirty="0"/>
              <a:t>reflect</a:t>
            </a:r>
            <a:r>
              <a:rPr lang="en-US" sz="4900" dirty="0"/>
              <a:t> our genetic constitution; some </a:t>
            </a:r>
            <a:r>
              <a:rPr lang="en-US" sz="4900" u="sng" dirty="0"/>
              <a:t>affect</a:t>
            </a:r>
            <a:r>
              <a:rPr lang="en-US" sz="4900" dirty="0"/>
              <a:t> our epigenome. 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0070C0"/>
                </a:solidFill>
              </a:rPr>
              <a:t>Epigenome</a:t>
            </a:r>
            <a:r>
              <a:rPr lang="en-US" sz="4900" dirty="0"/>
              <a:t>—the complete array of chemical modifications to DNA and histone proteins that regulate the expression of genes ... </a:t>
            </a:r>
            <a:r>
              <a:rPr lang="en-US" sz="4900" dirty="0" smtClean="0"/>
              <a:t>thus </a:t>
            </a:r>
            <a:r>
              <a:rPr lang="en-US" sz="4900" dirty="0"/>
              <a:t>also, </a:t>
            </a:r>
            <a:r>
              <a:rPr lang="en-US" sz="4900" dirty="0" smtClean="0"/>
              <a:t>regulate heterogeneity of </a:t>
            </a:r>
            <a:r>
              <a:rPr lang="en-US" sz="4900" dirty="0"/>
              <a:t>clinical outcomes.  </a:t>
            </a:r>
          </a:p>
          <a:p>
            <a:pPr marL="0" indent="0">
              <a:buNone/>
            </a:pPr>
            <a:endParaRPr lang="en-US" sz="4500" dirty="0"/>
          </a:p>
          <a:p>
            <a:pPr marL="445736" lvl="1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Epigenetics</a:t>
            </a:r>
            <a:r>
              <a:rPr lang="en-US" sz="4400" dirty="0"/>
              <a:t>—the study of any potentially heritable changes in gene expression or phenotype that occurs without any changes in the underlying DNA sequence </a:t>
            </a:r>
          </a:p>
          <a:p>
            <a:pPr marL="445736" lvl="1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900" dirty="0"/>
              <a:t>A dynamic cross-talk exists between epigenetic modifications and genetic background in case of complex disorders. </a:t>
            </a:r>
          </a:p>
          <a:p>
            <a:pPr marL="0" indent="0">
              <a:buNone/>
            </a:pPr>
            <a:r>
              <a:rPr lang="en-US" sz="4900" dirty="0" smtClean="0"/>
              <a:t>Further, </a:t>
            </a:r>
            <a:r>
              <a:rPr lang="en-US" sz="4900" dirty="0"/>
              <a:t>the epigenome of an individual undergoes vigorous changes over the lifetime.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Ref:  Sharma S. Ch 15 of Prognostic Epigenetics. https://</a:t>
            </a:r>
            <a:r>
              <a:rPr lang="en-US" sz="3500" dirty="0" err="1">
                <a:solidFill>
                  <a:schemeClr val="accent6">
                    <a:lumMod val="75000"/>
                  </a:schemeClr>
                </a:solidFill>
              </a:rPr>
              <a:t>doi.org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/10.1016/B978-0-12-814259-2.00016-9 </a:t>
            </a:r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0293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3"/>
            <a:ext cx="9052560" cy="67360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1"/>
                </a:solidFill>
              </a:rPr>
              <a:t>N-of-1 Trials, </a:t>
            </a:r>
            <a:r>
              <a:rPr lang="en-US" sz="2200" b="1" dirty="0">
                <a:solidFill>
                  <a:srgbClr val="4F81BD"/>
                </a:solidFill>
              </a:rPr>
              <a:t>Designs and Analyses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Important </a:t>
            </a:r>
            <a:r>
              <a:rPr lang="en-US" sz="1800" dirty="0"/>
              <a:t>contributor and expert in crossover designs:  Stephen </a:t>
            </a:r>
            <a:r>
              <a:rPr lang="en-US" sz="1800" dirty="0" err="1"/>
              <a:t>Senn</a:t>
            </a:r>
            <a:r>
              <a:rPr lang="en-US" sz="1800" dirty="0"/>
              <a:t> [Statist. Med. 2004; 23:3729–3753]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/>
          </a:p>
          <a:p>
            <a:pPr marL="445736" lvl="1" indent="0">
              <a:spcBef>
                <a:spcPts val="0"/>
              </a:spcBef>
              <a:buNone/>
            </a:pPr>
            <a:r>
              <a:rPr lang="en-US" sz="2000" dirty="0"/>
              <a:t>‘HTE’ might be due </a:t>
            </a:r>
          </a:p>
          <a:p>
            <a:pPr marL="445736" lvl="1" indent="0">
              <a:spcBef>
                <a:spcPts val="0"/>
              </a:spcBef>
              <a:buNone/>
            </a:pPr>
            <a:r>
              <a:rPr lang="en-US" sz="2000" dirty="0"/>
              <a:t>		to a nonhomogeneous PPT pool </a:t>
            </a:r>
            <a:r>
              <a:rPr lang="en-US" sz="2000" dirty="0" smtClean="0"/>
              <a:t>in </a:t>
            </a:r>
            <a:r>
              <a:rPr lang="en-US" sz="2000" dirty="0"/>
              <a:t>the RCT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	to </a:t>
            </a:r>
            <a:r>
              <a:rPr lang="en-US" sz="2000" dirty="0">
                <a:solidFill>
                  <a:srgbClr val="FF0000"/>
                </a:solidFill>
              </a:rPr>
              <a:t>treatment-by-PPT </a:t>
            </a:r>
            <a:r>
              <a:rPr lang="en-US" sz="2000" dirty="0"/>
              <a:t>interaction.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sym typeface="Wingdings"/>
              </a:rPr>
              <a:t> </a:t>
            </a:r>
            <a:r>
              <a:rPr lang="en-US" sz="2000" b="1" i="1" dirty="0"/>
              <a:t>The key to understanding response is replication and careful analysis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i="1" dirty="0"/>
          </a:p>
          <a:p>
            <a:pPr marL="0" indent="0">
              <a:spcBef>
                <a:spcPts val="0"/>
              </a:spcBef>
              <a:buNone/>
            </a:pPr>
            <a:endParaRPr lang="en-US" sz="19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Conventional crossover trials (much less parallel-arm trials) do not permit one to resolve residual error into 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1900" dirty="0"/>
              <a:t>PPT-by-treatment interaction and 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1900" dirty="0"/>
              <a:t>pure within-PPT variability.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To do that one needs a crossover design in which PPTs are repeatedly exposed to the same treatment. </a:t>
            </a:r>
            <a:r>
              <a:rPr lang="mr-IN" sz="1900" dirty="0"/>
              <a:t>…</a:t>
            </a:r>
            <a:r>
              <a:rPr lang="en-US" sz="1900" dirty="0"/>
              <a:t>  We should welcome the opportunity to examine such interactions where the study design permits and guard against over-interpretation where it does not.  </a:t>
            </a:r>
          </a:p>
          <a:p>
            <a:pPr marL="0" indent="0">
              <a:buNone/>
            </a:pPr>
            <a:endParaRPr lang="en-US" sz="1900" dirty="0"/>
          </a:p>
          <a:p>
            <a:pPr>
              <a:buFont typeface="Wingdings" charset="0"/>
              <a:buChar char="à"/>
            </a:pPr>
            <a:r>
              <a:rPr lang="en-US" sz="2000" b="1" i="1" dirty="0">
                <a:solidFill>
                  <a:srgbClr val="0000FF"/>
                </a:solidFill>
                <a:sym typeface="Wingdings"/>
              </a:rPr>
              <a:t>No Replication, No Interaction </a:t>
            </a:r>
          </a:p>
          <a:p>
            <a:pPr>
              <a:buFont typeface="Wingdings" charset="0"/>
              <a:buChar char="à"/>
            </a:pPr>
            <a:endParaRPr lang="en-US" sz="2000" b="1" i="1" dirty="0">
              <a:solidFill>
                <a:srgbClr val="0000FF"/>
              </a:solidFill>
              <a:sym typeface="Wingdings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E3FF-EC2F-BD44-8ADF-0B94866302CD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F6DF7-575C-0F43-9682-0B5C12D2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79837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</a:rPr>
              <a:t>N-of-1 Trials, </a:t>
            </a:r>
            <a:r>
              <a:rPr lang="en-US" sz="2400" b="1" dirty="0">
                <a:solidFill>
                  <a:srgbClr val="4F81BD"/>
                </a:solidFill>
              </a:rPr>
              <a:t>Designs and Analyses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C05DE4-D7B7-E641-9B2D-D8F3F47B8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592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1400" dirty="0" err="1" smtClean="0">
                <a:solidFill>
                  <a:srgbClr val="E46C0A"/>
                </a:solidFill>
              </a:rPr>
              <a:t>Senn</a:t>
            </a:r>
            <a:r>
              <a:rPr lang="en-US" sz="1400" dirty="0" smtClean="0">
                <a:solidFill>
                  <a:srgbClr val="E46C0A"/>
                </a:solidFill>
              </a:rPr>
              <a:t> (2018) Nature</a:t>
            </a:r>
            <a:endParaRPr lang="en-US" sz="1400" dirty="0">
              <a:solidFill>
                <a:srgbClr val="E46C0A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BF71B-A439-5C4B-8707-428E709E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6737-9282-004C-95A0-B9B7AA9D188F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22B1C9-29E3-0549-AF97-163C49CB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Screen Shot 2020-02-11 at 10.0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3" y="1392873"/>
            <a:ext cx="8632015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N-of-1 Trials, one rationale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:  Heterogeneity of Treatment Effect (HTE) </a:t>
            </a:r>
            <a:r>
              <a:rPr lang="en-US" sz="2200" dirty="0">
                <a:solidFill>
                  <a:schemeClr val="accent1"/>
                </a:solidFill>
              </a:rPr>
              <a:t>in RCT findings </a:t>
            </a:r>
          </a:p>
          <a:p>
            <a:pPr marL="0" indent="0">
              <a:buNone/>
            </a:pPr>
            <a:endParaRPr lang="en-US" sz="13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Clinicians may face difficulties translating evidence from RCTs to individual patients: 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RCTs focus on group average findings </a:t>
            </a:r>
            <a:r>
              <a:rPr lang="en-US" sz="1900" i="1" dirty="0">
                <a:solidFill>
                  <a:srgbClr val="0000FF"/>
                </a:solidFill>
              </a:rPr>
              <a:t>d</a:t>
            </a:r>
            <a:r>
              <a:rPr lang="en-US" sz="1900" dirty="0"/>
              <a:t>:  to reflect commonalities of disease and treatment experience 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RCTs demonstrate through the </a:t>
            </a:r>
            <a:r>
              <a:rPr lang="en-US" sz="1900" i="1" dirty="0">
                <a:solidFill>
                  <a:srgbClr val="0000FF"/>
                </a:solidFill>
              </a:rPr>
              <a:t>95% CI </a:t>
            </a:r>
            <a:r>
              <a:rPr lang="en-US" sz="1900" dirty="0"/>
              <a:t>that a range of individual treatment effects (ITE) occur, without linking these to specific patient characteristics.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  <a:sym typeface="Wingdings"/>
              </a:rPr>
              <a:t>“If 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we could more precisely identify </a:t>
            </a:r>
            <a:r>
              <a:rPr lang="en-US" sz="2000" i="1" u="sng" dirty="0">
                <a:solidFill>
                  <a:srgbClr val="0000FF"/>
                </a:solidFill>
                <a:sym typeface="Wingdings"/>
              </a:rPr>
              <a:t>who</a:t>
            </a:r>
            <a:r>
              <a:rPr lang="en-US" sz="2000" i="1" dirty="0">
                <a:solidFill>
                  <a:srgbClr val="0000FF"/>
                </a:solidFill>
                <a:sym typeface="Wingdings"/>
              </a:rPr>
              <a:t> benefits, we could expose beneficiaries only</a:t>
            </a:r>
            <a:r>
              <a:rPr lang="en-US" sz="2000" i="1" dirty="0" smtClean="0">
                <a:solidFill>
                  <a:srgbClr val="0000FF"/>
                </a:solidFill>
                <a:sym typeface="Wingdings"/>
              </a:rPr>
              <a:t>.”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E46C0A"/>
                </a:solidFill>
                <a:sym typeface="Wingdings"/>
              </a:rPr>
              <a:t>Senn</a:t>
            </a:r>
            <a:r>
              <a:rPr lang="en-US" sz="2000" dirty="0" smtClean="0">
                <a:solidFill>
                  <a:srgbClr val="E46C0A"/>
                </a:solidFill>
                <a:sym typeface="Wingdings"/>
              </a:rPr>
              <a:t> (2018, Nature) </a:t>
            </a:r>
            <a:r>
              <a:rPr lang="en-US" sz="2000" dirty="0">
                <a:solidFill>
                  <a:srgbClr val="E46C0A"/>
                </a:solidFill>
                <a:sym typeface="Wingdings"/>
              </a:rPr>
              <a:t>argues against this commonly held line of thinking </a:t>
            </a:r>
            <a:r>
              <a:rPr lang="en-US" sz="2000" dirty="0" smtClean="0">
                <a:solidFill>
                  <a:srgbClr val="E46C0A"/>
                </a:solidFill>
                <a:sym typeface="Wingdings"/>
              </a:rPr>
              <a:t>(</a:t>
            </a:r>
            <a:r>
              <a:rPr lang="en-US" sz="2000" dirty="0" err="1" smtClean="0">
                <a:solidFill>
                  <a:srgbClr val="E46C0A"/>
                </a:solidFill>
                <a:sym typeface="Wingdings"/>
              </a:rPr>
              <a:t>eg</a:t>
            </a:r>
            <a:r>
              <a:rPr lang="en-US" sz="2000" dirty="0" smtClean="0">
                <a:solidFill>
                  <a:srgbClr val="E46C0A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rgbClr val="E46C0A"/>
                </a:solidFill>
                <a:sym typeface="Wingdings"/>
              </a:rPr>
              <a:t>Schork</a:t>
            </a:r>
            <a:r>
              <a:rPr lang="en-US" sz="2000" dirty="0" smtClean="0">
                <a:solidFill>
                  <a:srgbClr val="E46C0A"/>
                </a:solidFill>
                <a:sym typeface="Wingdings"/>
              </a:rPr>
              <a:t>, 2013, Nature). </a:t>
            </a:r>
            <a:r>
              <a:rPr lang="en-US" sz="2000" dirty="0" smtClean="0">
                <a:solidFill>
                  <a:srgbClr val="E46C0A"/>
                </a:solidFill>
                <a:sym typeface="Wingdings"/>
              </a:rPr>
              <a:t> </a:t>
            </a:r>
            <a:endParaRPr lang="en-US" sz="2000" dirty="0">
              <a:solidFill>
                <a:srgbClr val="E46C0A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42D-5C96-7847-9D3C-7BC9468D1564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22</a:t>
            </a:fld>
            <a:endParaRPr lang="en-US" dirty="0"/>
          </a:p>
        </p:txBody>
      </p:sp>
      <p:pic>
        <p:nvPicPr>
          <p:cNvPr id="2" name="Picture 1" descr="Screen Shot 2018-02-11 at 1.3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" y="4302167"/>
            <a:ext cx="4380992" cy="29016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8-02-11 at 1.3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3" y="4302167"/>
            <a:ext cx="4862827" cy="29016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63210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>
                <a:solidFill>
                  <a:schemeClr val="accent1"/>
                </a:solidFill>
              </a:rPr>
              <a:t>Combining N-of-1 Trials</a:t>
            </a:r>
            <a:endParaRPr lang="en-US" sz="26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/>
              <a:t>S </a:t>
            </a:r>
            <a:r>
              <a:rPr lang="en-US" sz="1600" err="1"/>
              <a:t>Senn</a:t>
            </a:r>
            <a:r>
              <a:rPr lang="en-US" sz="1600"/>
              <a:t>. 2017. Statistical Methods in Medical Research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1600"/>
              <a:t>DOI: 10.1177/0962280217726801 </a:t>
            </a:r>
          </a:p>
          <a:p>
            <a:pPr marL="0" indent="0"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2000" u="sng" err="1">
                <a:solidFill>
                  <a:srgbClr val="4F81BD"/>
                </a:solidFill>
              </a:rPr>
              <a:t>Fixed</a:t>
            </a:r>
            <a:r>
              <a:rPr lang="it-IT" sz="2000" u="sng">
                <a:solidFill>
                  <a:srgbClr val="4F81BD"/>
                </a:solidFill>
              </a:rPr>
              <a:t> </a:t>
            </a:r>
            <a:r>
              <a:rPr lang="it-IT" sz="2000" u="sng" err="1">
                <a:solidFill>
                  <a:srgbClr val="4F81BD"/>
                </a:solidFill>
              </a:rPr>
              <a:t>effects</a:t>
            </a:r>
            <a:r>
              <a:rPr lang="it-IT" sz="2000" u="sng">
                <a:solidFill>
                  <a:srgbClr val="4F81BD"/>
                </a:solidFill>
              </a:rPr>
              <a:t> model</a:t>
            </a:r>
            <a:r>
              <a:rPr lang="it-IT" sz="2000"/>
              <a:t>:  Use </a:t>
            </a:r>
            <a:r>
              <a:rPr lang="it-IT" sz="2000" err="1"/>
              <a:t>if</a:t>
            </a:r>
            <a:r>
              <a:rPr lang="it-IT" sz="2000"/>
              <a:t> </a:t>
            </a:r>
            <a:r>
              <a:rPr lang="it-IT" sz="2000" err="1"/>
              <a:t>conclusions</a:t>
            </a:r>
            <a:r>
              <a:rPr lang="it-IT" sz="2000"/>
              <a:t> </a:t>
            </a:r>
            <a:r>
              <a:rPr lang="it-IT" sz="2000" err="1"/>
              <a:t>about</a:t>
            </a:r>
            <a:r>
              <a:rPr lang="it-IT" sz="2000"/>
              <a:t> the </a:t>
            </a:r>
            <a:r>
              <a:rPr lang="it-IT" sz="2000" err="1"/>
              <a:t>study</a:t>
            </a:r>
            <a:r>
              <a:rPr lang="it-IT" sz="2000"/>
              <a:t> </a:t>
            </a:r>
            <a:r>
              <a:rPr lang="it-IT" sz="2000" err="1"/>
              <a:t>PPTs</a:t>
            </a:r>
            <a:r>
              <a:rPr lang="it-IT" sz="2000"/>
              <a:t> are of </a:t>
            </a:r>
            <a:r>
              <a:rPr lang="it-IT" sz="2000" err="1"/>
              <a:t>interest</a:t>
            </a:r>
            <a:r>
              <a:rPr lang="it-IT" sz="2000"/>
              <a:t>, </a:t>
            </a:r>
            <a:r>
              <a:rPr lang="it-IT" sz="2000" err="1"/>
              <a:t>such</a:t>
            </a:r>
            <a:r>
              <a:rPr lang="it-IT" sz="2000"/>
              <a:t> </a:t>
            </a:r>
            <a:r>
              <a:rPr lang="it-IT" sz="2000" err="1"/>
              <a:t>as</a:t>
            </a:r>
            <a:r>
              <a:rPr lang="it-IT" sz="2000"/>
              <a:t> for </a:t>
            </a:r>
            <a:r>
              <a:rPr lang="it-IT" sz="2000" b="1" err="1"/>
              <a:t>causal</a:t>
            </a:r>
            <a:r>
              <a:rPr lang="it-IT" sz="2000" b="1"/>
              <a:t> </a:t>
            </a:r>
            <a:r>
              <a:rPr lang="it-IT" sz="2000" b="1" err="1"/>
              <a:t>analysis</a:t>
            </a:r>
            <a:r>
              <a:rPr lang="it-IT" sz="200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	 </a:t>
            </a:r>
            <a:r>
              <a:rPr lang="it-IT" sz="2000">
                <a:solidFill>
                  <a:srgbClr val="0000FF"/>
                </a:solidFill>
                <a:sym typeface="Wingdings"/>
              </a:rPr>
              <a:t> </a:t>
            </a:r>
            <a:r>
              <a:rPr lang="it-IT" sz="2000" err="1">
                <a:solidFill>
                  <a:srgbClr val="0000FF"/>
                </a:solidFill>
                <a:sym typeface="Wingdings"/>
              </a:rPr>
              <a:t>If</a:t>
            </a:r>
            <a:r>
              <a:rPr lang="it-IT" sz="2000">
                <a:solidFill>
                  <a:srgbClr val="0000FF"/>
                </a:solidFill>
                <a:sym typeface="Wingdings"/>
              </a:rPr>
              <a:t> </a:t>
            </a:r>
            <a:r>
              <a:rPr lang="it-IT" sz="2000" err="1">
                <a:solidFill>
                  <a:srgbClr val="0000FF"/>
                </a:solidFill>
                <a:sym typeface="Wingdings"/>
              </a:rPr>
              <a:t>n</a:t>
            </a:r>
            <a:r>
              <a:rPr lang="it-IT" sz="2000">
                <a:solidFill>
                  <a:srgbClr val="0000FF"/>
                </a:solidFill>
                <a:sym typeface="Wingdings"/>
              </a:rPr>
              <a:t>=12, </a:t>
            </a:r>
            <a:r>
              <a:rPr lang="it-IT" sz="2000" err="1">
                <a:solidFill>
                  <a:srgbClr val="0000FF"/>
                </a:solidFill>
                <a:sym typeface="Wingdings"/>
              </a:rPr>
              <a:t>arms</a:t>
            </a:r>
            <a:r>
              <a:rPr lang="it-IT" sz="2000">
                <a:solidFill>
                  <a:srgbClr val="0000FF"/>
                </a:solidFill>
                <a:sym typeface="Wingdings"/>
              </a:rPr>
              <a:t>=2, </a:t>
            </a:r>
            <a:r>
              <a:rPr lang="en-US" sz="2000">
                <a:solidFill>
                  <a:srgbClr val="0000FF"/>
                </a:solidFill>
              </a:rPr>
              <a:t>periods k=3:   {2</a:t>
            </a:r>
            <a:r>
              <a:rPr lang="en-US" sz="2000" baseline="30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}</a:t>
            </a:r>
            <a:r>
              <a:rPr lang="en-US" sz="2000" baseline="30000">
                <a:solidFill>
                  <a:srgbClr val="0000FF"/>
                </a:solidFill>
              </a:rPr>
              <a:t>12</a:t>
            </a:r>
            <a:r>
              <a:rPr lang="en-US" sz="2000">
                <a:solidFill>
                  <a:srgbClr val="0000FF"/>
                </a:solidFill>
              </a:rPr>
              <a:t> = 8</a:t>
            </a:r>
            <a:r>
              <a:rPr lang="en-US" sz="2000" baseline="30000">
                <a:solidFill>
                  <a:srgbClr val="0000FF"/>
                </a:solidFill>
              </a:rPr>
              <a:t>12</a:t>
            </a:r>
            <a:r>
              <a:rPr lang="en-US" sz="2000">
                <a:solidFill>
                  <a:srgbClr val="0000FF"/>
                </a:solidFill>
              </a:rPr>
              <a:t> possible sequences  </a:t>
            </a:r>
            <a:endParaRPr lang="it-IT" sz="2000"/>
          </a:p>
          <a:p>
            <a:pPr marL="0" indent="0"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2000" u="sng">
                <a:solidFill>
                  <a:srgbClr val="4F81BD"/>
                </a:solidFill>
              </a:rPr>
              <a:t>Random </a:t>
            </a:r>
            <a:r>
              <a:rPr lang="it-IT" sz="2000" u="sng" err="1">
                <a:solidFill>
                  <a:srgbClr val="4F81BD"/>
                </a:solidFill>
              </a:rPr>
              <a:t>effects</a:t>
            </a:r>
            <a:r>
              <a:rPr lang="it-IT" sz="2000" u="sng">
                <a:solidFill>
                  <a:srgbClr val="4F81BD"/>
                </a:solidFill>
              </a:rPr>
              <a:t> model</a:t>
            </a:r>
            <a:r>
              <a:rPr lang="it-IT" sz="2000"/>
              <a:t>:  Use </a:t>
            </a:r>
            <a:r>
              <a:rPr lang="it-IT" sz="2000" err="1"/>
              <a:t>if</a:t>
            </a:r>
            <a:r>
              <a:rPr lang="it-IT" sz="2000"/>
              <a:t> </a:t>
            </a:r>
            <a:r>
              <a:rPr lang="it-IT" sz="2000" err="1"/>
              <a:t>conclusions</a:t>
            </a:r>
            <a:r>
              <a:rPr lang="it-IT" sz="2000"/>
              <a:t> </a:t>
            </a:r>
            <a:r>
              <a:rPr lang="it-IT" sz="2000" err="1"/>
              <a:t>about</a:t>
            </a:r>
            <a:r>
              <a:rPr lang="it-IT" sz="2000"/>
              <a:t> the </a:t>
            </a:r>
            <a:r>
              <a:rPr lang="it-IT" sz="2000" err="1"/>
              <a:t>parent</a:t>
            </a:r>
            <a:r>
              <a:rPr lang="it-IT" sz="2000"/>
              <a:t> </a:t>
            </a:r>
            <a:r>
              <a:rPr lang="it-IT" sz="2000" err="1"/>
              <a:t>population</a:t>
            </a:r>
            <a:r>
              <a:rPr lang="it-IT" sz="2000"/>
              <a:t> are of </a:t>
            </a:r>
            <a:r>
              <a:rPr lang="it-IT" sz="2000" err="1"/>
              <a:t>interest</a:t>
            </a:r>
            <a:r>
              <a:rPr lang="it-IT" sz="2000"/>
              <a:t>, </a:t>
            </a:r>
            <a:r>
              <a:rPr lang="it-IT" sz="2000" err="1"/>
              <a:t>such</a:t>
            </a:r>
            <a:r>
              <a:rPr lang="it-IT" sz="2000"/>
              <a:t> </a:t>
            </a:r>
            <a:r>
              <a:rPr lang="it-IT" sz="2000" err="1"/>
              <a:t>as</a:t>
            </a:r>
            <a:r>
              <a:rPr lang="it-IT" sz="2000"/>
              <a:t> for </a:t>
            </a:r>
            <a:r>
              <a:rPr lang="it-IT" sz="2000" b="1" err="1"/>
              <a:t>prediction</a:t>
            </a:r>
            <a:r>
              <a:rPr lang="it-IT" sz="2000" b="1"/>
              <a:t> </a:t>
            </a:r>
            <a:r>
              <a:rPr lang="it-IT" sz="2000" b="1" err="1"/>
              <a:t>modeling</a:t>
            </a:r>
            <a:r>
              <a:rPr lang="it-IT" sz="200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/>
              <a:t>	</a:t>
            </a:r>
          </a:p>
          <a:p>
            <a:pPr marL="0" indent="0">
              <a:buNone/>
            </a:pPr>
            <a:r>
              <a:rPr lang="en-US" sz="2000"/>
              <a:t>Very different purposes for n-of-1 trials may require very different samples sizes. </a:t>
            </a:r>
          </a:p>
          <a:p>
            <a:pPr>
              <a:buFont typeface="Courier New"/>
              <a:buChar char="o"/>
            </a:pPr>
            <a:r>
              <a:rPr lang="en-US" sz="1900"/>
              <a:t>For identifying treatments that ‘can’ have an effect, the fixed-effects analysis is reasonable and will yield the most modest requirement for sample size. </a:t>
            </a:r>
          </a:p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r>
              <a:rPr lang="en-US" sz="2000"/>
              <a:t>If a key purpose of beginning a set of n-of-1 trials is to provide improved methods of </a:t>
            </a:r>
            <a:r>
              <a:rPr lang="en-US" sz="2000" err="1"/>
              <a:t>personalising</a:t>
            </a:r>
            <a:r>
              <a:rPr lang="en-US" sz="2000"/>
              <a:t> treatment for individual future patients, rather many patients will need to be studied in the first place. </a:t>
            </a:r>
          </a:p>
          <a:p>
            <a:pPr>
              <a:buFont typeface="Courier New"/>
              <a:buChar char="o"/>
            </a:pPr>
            <a:r>
              <a:rPr lang="en-US" sz="1900"/>
              <a:t>At the moment, this does not seem to be a realistic prospect. Much is talked about </a:t>
            </a:r>
            <a:r>
              <a:rPr lang="en-US" sz="1900" err="1"/>
              <a:t>personalising</a:t>
            </a:r>
            <a:r>
              <a:rPr lang="en-US" sz="1900"/>
              <a:t> medicine but little is done that treats components of variance seriously. </a:t>
            </a:r>
          </a:p>
          <a:p>
            <a:pPr>
              <a:buFont typeface="Wingdings" charset="0"/>
              <a:buChar char="à"/>
            </a:pPr>
            <a:endParaRPr lang="en-US" sz="20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u="sng"/>
              <a:t>See also</a:t>
            </a:r>
            <a:r>
              <a:rPr lang="en-US" sz="1800"/>
              <a:t>: </a:t>
            </a:r>
            <a:r>
              <a:rPr lang="en-US" sz="1800" err="1"/>
              <a:t>Araujo</a:t>
            </a:r>
            <a:r>
              <a:rPr lang="en-US" sz="1800"/>
              <a:t> A, </a:t>
            </a:r>
            <a:r>
              <a:rPr lang="en-US" sz="1800" err="1"/>
              <a:t>Julious</a:t>
            </a:r>
            <a:r>
              <a:rPr lang="en-US" sz="1800"/>
              <a:t> S, </a:t>
            </a:r>
            <a:r>
              <a:rPr lang="en-US" sz="1800" err="1"/>
              <a:t>Senn</a:t>
            </a:r>
            <a:r>
              <a:rPr lang="en-US" sz="1800"/>
              <a:t> S (2016) Understanding Variation in Sets of N-of-1 Trials. </a:t>
            </a:r>
            <a:r>
              <a:rPr lang="en-US" sz="1800" err="1"/>
              <a:t>PLoS</a:t>
            </a:r>
            <a:r>
              <a:rPr lang="en-US" sz="1800"/>
              <a:t> ONE 11(12): e0167167. https://</a:t>
            </a:r>
            <a:r>
              <a:rPr lang="en-US" sz="1800" err="1"/>
              <a:t>doi.org</a:t>
            </a:r>
            <a:r>
              <a:rPr lang="en-US" sz="1800"/>
              <a:t>/10.1371/journal.pone.0167167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900"/>
          </a:p>
          <a:p>
            <a:pPr>
              <a:buFontTx/>
              <a:buChar char="•"/>
            </a:pPr>
            <a:endParaRPr lang="en-US" sz="20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27B0-56A4-BC42-87A0-9AECD51F2BD9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9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>
                <a:solidFill>
                  <a:schemeClr val="accent1"/>
                </a:solidFill>
              </a:rPr>
              <a:t>Combining N-of-1 Trials</a:t>
            </a:r>
            <a:endParaRPr lang="en-US" sz="25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err="1"/>
              <a:t>Zucker</a:t>
            </a:r>
            <a:r>
              <a:rPr lang="en-US" sz="1600"/>
              <a:t>, </a:t>
            </a:r>
            <a:r>
              <a:rPr lang="en-US" sz="1600" err="1"/>
              <a:t>Schmid</a:t>
            </a:r>
            <a:r>
              <a:rPr lang="en-US" sz="1600"/>
              <a:t>, et 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i="1" err="1"/>
              <a:t>J</a:t>
            </a:r>
            <a:r>
              <a:rPr lang="it-IT" sz="1600" i="1"/>
              <a:t> </a:t>
            </a:r>
            <a:r>
              <a:rPr lang="it-IT" sz="1600" i="1" err="1"/>
              <a:t>Clin</a:t>
            </a:r>
            <a:r>
              <a:rPr lang="it-IT" sz="1600" i="1"/>
              <a:t> </a:t>
            </a:r>
            <a:r>
              <a:rPr lang="it-IT" sz="1600" i="1" err="1"/>
              <a:t>Epidemiol</a:t>
            </a:r>
            <a:r>
              <a:rPr lang="it-IT" sz="1600" i="1"/>
              <a:t> </a:t>
            </a:r>
            <a:r>
              <a:rPr lang="it-IT" sz="1600"/>
              <a:t>50(4), 1997 </a:t>
            </a:r>
          </a:p>
          <a:p>
            <a:pPr marL="0" indent="0"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Goal:  to estimate treatment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effectiveness</a:t>
            </a:r>
            <a:r>
              <a:rPr lang="it-IT" sz="1600"/>
              <a:t> for the </a:t>
            </a:r>
            <a:r>
              <a:rPr lang="it-IT" sz="1600" err="1"/>
              <a:t>population</a:t>
            </a:r>
            <a:r>
              <a:rPr lang="it-IT" sz="1600"/>
              <a:t>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to use </a:t>
            </a:r>
            <a:r>
              <a:rPr lang="it-IT" sz="1600" err="1"/>
              <a:t>this</a:t>
            </a:r>
            <a:r>
              <a:rPr lang="it-IT" sz="1600"/>
              <a:t> </a:t>
            </a:r>
            <a:r>
              <a:rPr lang="it-IT" sz="1600" err="1"/>
              <a:t>population</a:t>
            </a:r>
            <a:r>
              <a:rPr lang="it-IT" sz="1600"/>
              <a:t> estimate to </a:t>
            </a:r>
            <a:r>
              <a:rPr lang="it-IT" sz="1600" err="1"/>
              <a:t>aid</a:t>
            </a:r>
            <a:r>
              <a:rPr lang="it-IT" sz="160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in the </a:t>
            </a:r>
            <a:r>
              <a:rPr lang="it-IT" sz="1600" err="1"/>
              <a:t>evaluation</a:t>
            </a:r>
            <a:r>
              <a:rPr lang="it-IT" sz="1600"/>
              <a:t> of </a:t>
            </a:r>
            <a:r>
              <a:rPr lang="it-IT" sz="1600" err="1"/>
              <a:t>individual</a:t>
            </a:r>
            <a:r>
              <a:rPr lang="it-IT" sz="1600"/>
              <a:t> </a:t>
            </a:r>
            <a:r>
              <a:rPr lang="it-IT" sz="1600" err="1"/>
              <a:t>patients</a:t>
            </a:r>
            <a:r>
              <a:rPr lang="it-IT" sz="1600"/>
              <a:t>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results</a:t>
            </a:r>
            <a:r>
              <a:rPr lang="it-IT" sz="160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Method:  </a:t>
            </a:r>
            <a:r>
              <a:rPr lang="it-IT" sz="1600" err="1"/>
              <a:t>hierarchical</a:t>
            </a:r>
            <a:r>
              <a:rPr lang="it-IT" sz="1600"/>
              <a:t> </a:t>
            </a:r>
            <a:r>
              <a:rPr lang="it-IT" sz="1600" err="1"/>
              <a:t>Bayesian</a:t>
            </a:r>
            <a:r>
              <a:rPr lang="it-IT" sz="1600"/>
              <a:t> random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effects</a:t>
            </a:r>
            <a:r>
              <a:rPr lang="it-IT" sz="1600"/>
              <a:t> model to combine </a:t>
            </a:r>
            <a:r>
              <a:rPr lang="it-IT" sz="1600" err="1"/>
              <a:t>N</a:t>
            </a:r>
            <a:r>
              <a:rPr lang="it-IT" sz="1600"/>
              <a:t>-of-l </a:t>
            </a:r>
            <a:r>
              <a:rPr lang="it-IT" sz="1600" err="1"/>
              <a:t>studies</a:t>
            </a:r>
            <a:r>
              <a:rPr lang="it-IT" sz="160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We</a:t>
            </a:r>
            <a:r>
              <a:rPr lang="it-IT" sz="1600"/>
              <a:t> </a:t>
            </a:r>
            <a:r>
              <a:rPr lang="it-IT" sz="1600" err="1"/>
              <a:t>demonstrate</a:t>
            </a:r>
            <a:r>
              <a:rPr lang="it-IT" sz="1600"/>
              <a:t> </a:t>
            </a:r>
            <a:r>
              <a:rPr lang="it-IT" sz="1600" err="1"/>
              <a:t>this</a:t>
            </a:r>
            <a:r>
              <a:rPr lang="it-IT" sz="1600"/>
              <a:t> </a:t>
            </a:r>
            <a:r>
              <a:rPr lang="it-IT" sz="1600" err="1"/>
              <a:t>patient-focused</a:t>
            </a:r>
            <a:r>
              <a:rPr lang="it-IT" sz="160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method</a:t>
            </a:r>
            <a:r>
              <a:rPr lang="it-IT" sz="1600"/>
              <a:t> </a:t>
            </a:r>
            <a:r>
              <a:rPr lang="it-IT" sz="1600" err="1"/>
              <a:t>using</a:t>
            </a:r>
            <a:r>
              <a:rPr lang="it-IT" sz="1600"/>
              <a:t> </a:t>
            </a:r>
            <a:r>
              <a:rPr lang="it-IT" sz="1600" err="1"/>
              <a:t>published</a:t>
            </a:r>
            <a:r>
              <a:rPr lang="it-IT" sz="1600"/>
              <a:t> data from 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N</a:t>
            </a:r>
            <a:r>
              <a:rPr lang="it-IT" sz="1600"/>
              <a:t>-of-l trial </a:t>
            </a:r>
            <a:r>
              <a:rPr lang="it-IT" sz="1600" err="1"/>
              <a:t>results</a:t>
            </a:r>
            <a:r>
              <a:rPr lang="it-IT" sz="1600"/>
              <a:t> </a:t>
            </a:r>
            <a:r>
              <a:rPr lang="it-IT" sz="1600" err="1"/>
              <a:t>comparing</a:t>
            </a:r>
            <a:r>
              <a:rPr lang="it-IT" sz="160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err="1"/>
              <a:t>amitriptyline</a:t>
            </a:r>
            <a:r>
              <a:rPr lang="it-IT" sz="1600"/>
              <a:t> and placebo for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treatment of </a:t>
            </a:r>
            <a:r>
              <a:rPr lang="it-IT" sz="1600" err="1"/>
              <a:t>fibromyalgia</a:t>
            </a:r>
            <a:r>
              <a:rPr lang="it-IT" sz="160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900"/>
          </a:p>
          <a:p>
            <a:pPr>
              <a:buFontTx/>
              <a:buChar char="•"/>
            </a:pPr>
            <a:endParaRPr lang="en-US" sz="20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1E00-C651-8D4B-B310-3B833286C84F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 descr="Screen Shot 2018-02-11 at 4.3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96" y="550545"/>
            <a:ext cx="5657850" cy="66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4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>
                <a:solidFill>
                  <a:schemeClr val="accent1"/>
                </a:solidFill>
              </a:rPr>
              <a:t>Combining N-of-1 Trials</a:t>
            </a:r>
            <a:endParaRPr lang="en-US" sz="25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err="1"/>
              <a:t>Punja</a:t>
            </a:r>
            <a:r>
              <a:rPr lang="en-US" sz="1600"/>
              <a:t>, </a:t>
            </a:r>
            <a:r>
              <a:rPr lang="en-US" sz="1600" err="1"/>
              <a:t>Xu</a:t>
            </a:r>
            <a:r>
              <a:rPr lang="en-US" sz="1600"/>
              <a:t>, </a:t>
            </a:r>
            <a:r>
              <a:rPr lang="en-US" sz="1600" err="1"/>
              <a:t>Schmid</a:t>
            </a:r>
            <a:r>
              <a:rPr lang="en-US" sz="1600"/>
              <a:t>, et 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i="1" err="1"/>
              <a:t>J</a:t>
            </a:r>
            <a:r>
              <a:rPr lang="it-IT" sz="1600" i="1"/>
              <a:t> </a:t>
            </a:r>
            <a:r>
              <a:rPr lang="it-IT" sz="1600" i="1" err="1"/>
              <a:t>Clin</a:t>
            </a:r>
            <a:r>
              <a:rPr lang="it-IT" sz="1600" i="1"/>
              <a:t> </a:t>
            </a:r>
            <a:r>
              <a:rPr lang="it-IT" sz="1600" i="1" err="1"/>
              <a:t>Epidemiol</a:t>
            </a:r>
            <a:r>
              <a:rPr lang="it-IT" sz="1600" i="1"/>
              <a:t> </a:t>
            </a:r>
            <a:r>
              <a:rPr lang="it-IT" sz="1600"/>
              <a:t>76, 2016 </a:t>
            </a:r>
          </a:p>
          <a:p>
            <a:pPr marL="0" indent="0"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1600" u="sng"/>
              <a:t>Title</a:t>
            </a:r>
            <a:r>
              <a:rPr lang="it-IT" sz="1600"/>
              <a:t>:  N-of-1 trials can be </a:t>
            </a:r>
            <a:r>
              <a:rPr lang="it-IT" sz="1600" err="1"/>
              <a:t>aggregated</a:t>
            </a:r>
            <a:r>
              <a:rPr lang="it-IT" sz="1600"/>
              <a:t>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generate </a:t>
            </a:r>
            <a:r>
              <a:rPr lang="it-IT" sz="1600" err="1"/>
              <a:t>group</a:t>
            </a:r>
            <a:r>
              <a:rPr lang="it-IT" sz="1600"/>
              <a:t> </a:t>
            </a:r>
            <a:r>
              <a:rPr lang="it-IT" sz="1600" err="1"/>
              <a:t>mean</a:t>
            </a:r>
            <a:r>
              <a:rPr lang="it-IT" sz="1600"/>
              <a:t> treatment </a:t>
            </a:r>
            <a:r>
              <a:rPr lang="it-IT" sz="1600" err="1"/>
              <a:t>effects</a:t>
            </a:r>
            <a:r>
              <a:rPr lang="it-IT" sz="160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/>
              <a:t>a </a:t>
            </a:r>
            <a:r>
              <a:rPr lang="it-IT" sz="1600" err="1"/>
              <a:t>systematic</a:t>
            </a:r>
            <a:r>
              <a:rPr lang="it-IT" sz="1600"/>
              <a:t> </a:t>
            </a:r>
            <a:r>
              <a:rPr lang="it-IT" sz="1600" err="1"/>
              <a:t>review</a:t>
            </a:r>
            <a:r>
              <a:rPr lang="it-IT" sz="1600"/>
              <a:t> and meta-</a:t>
            </a:r>
            <a:r>
              <a:rPr lang="it-IT" sz="1600" err="1"/>
              <a:t>analysis</a:t>
            </a:r>
            <a:endParaRPr lang="it-IT" sz="1600"/>
          </a:p>
          <a:p>
            <a:pPr marL="0" indent="0">
              <a:spcBef>
                <a:spcPts val="0"/>
              </a:spcBef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1700"/>
              <a:t>A </a:t>
            </a:r>
            <a:r>
              <a:rPr lang="it-IT" sz="1700" err="1"/>
              <a:t>systematic</a:t>
            </a:r>
            <a:r>
              <a:rPr lang="it-IT" sz="1700"/>
              <a:t> </a:t>
            </a:r>
            <a:r>
              <a:rPr lang="it-IT" sz="1700" err="1"/>
              <a:t>review</a:t>
            </a:r>
            <a:r>
              <a:rPr lang="it-IT" sz="1700"/>
              <a:t> and meta-</a:t>
            </a:r>
            <a:r>
              <a:rPr lang="it-IT" sz="1700" err="1"/>
              <a:t>analysis</a:t>
            </a:r>
            <a:r>
              <a:rPr lang="it-IT" sz="1700"/>
              <a:t>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700"/>
              <a:t>n-of-1 </a:t>
            </a:r>
            <a:r>
              <a:rPr lang="it-IT" sz="1700" err="1"/>
              <a:t>evidence</a:t>
            </a:r>
            <a:r>
              <a:rPr lang="it-IT" sz="1700"/>
              <a:t> </a:t>
            </a:r>
            <a:r>
              <a:rPr lang="it-IT" sz="1700" err="1"/>
              <a:t>showed</a:t>
            </a:r>
            <a:r>
              <a:rPr lang="it-IT" sz="1700"/>
              <a:t> </a:t>
            </a:r>
            <a:r>
              <a:rPr lang="it-IT" sz="1700" err="1"/>
              <a:t>that</a:t>
            </a:r>
            <a:r>
              <a:rPr lang="it-IT" sz="1700"/>
              <a:t> </a:t>
            </a:r>
            <a:r>
              <a:rPr lang="it-IT" sz="1700" err="1"/>
              <a:t>amphetamines</a:t>
            </a:r>
            <a:r>
              <a:rPr lang="it-IT" sz="170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700"/>
              <a:t>and </a:t>
            </a:r>
            <a:r>
              <a:rPr lang="it-IT" sz="1700" err="1"/>
              <a:t>methylphenidate</a:t>
            </a:r>
            <a:r>
              <a:rPr lang="it-IT" sz="1700"/>
              <a:t> are </a:t>
            </a:r>
            <a:r>
              <a:rPr lang="it-IT" sz="1700" err="1"/>
              <a:t>superior</a:t>
            </a:r>
            <a:r>
              <a:rPr lang="it-IT" sz="1700"/>
              <a:t> to placebo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700"/>
              <a:t>for </a:t>
            </a:r>
            <a:r>
              <a:rPr lang="it-IT" sz="1700" err="1"/>
              <a:t>pediatric</a:t>
            </a:r>
            <a:r>
              <a:rPr lang="it-IT" sz="1700"/>
              <a:t> ADHD on </a:t>
            </a:r>
            <a:r>
              <a:rPr lang="it-IT" sz="1700" err="1"/>
              <a:t>most</a:t>
            </a:r>
            <a:r>
              <a:rPr lang="it-IT" sz="1700"/>
              <a:t> </a:t>
            </a:r>
            <a:r>
              <a:rPr lang="it-IT" sz="1700" err="1"/>
              <a:t>outcomes</a:t>
            </a:r>
            <a:r>
              <a:rPr lang="it-IT" sz="170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it-IT" sz="1700"/>
          </a:p>
          <a:p>
            <a:pPr marL="0" indent="0">
              <a:spcBef>
                <a:spcPts val="0"/>
              </a:spcBef>
              <a:buNone/>
            </a:pPr>
            <a:r>
              <a:rPr lang="it-IT" sz="1700" err="1"/>
              <a:t>This</a:t>
            </a:r>
            <a:r>
              <a:rPr lang="it-IT" sz="1700"/>
              <a:t> </a:t>
            </a:r>
            <a:r>
              <a:rPr lang="it-IT" sz="1700" err="1"/>
              <a:t>article</a:t>
            </a:r>
            <a:r>
              <a:rPr lang="it-IT" sz="1700"/>
              <a:t> </a:t>
            </a:r>
            <a:r>
              <a:rPr lang="it-IT" sz="1700" err="1"/>
              <a:t>also</a:t>
            </a:r>
            <a:r>
              <a:rPr lang="it-IT" sz="1700"/>
              <a:t> shows </a:t>
            </a:r>
            <a:r>
              <a:rPr lang="it-IT" sz="1700" err="1"/>
              <a:t>that</a:t>
            </a:r>
            <a:r>
              <a:rPr lang="it-IT" sz="1700"/>
              <a:t> n-of-1 trials can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700"/>
              <a:t>be </a:t>
            </a:r>
            <a:r>
              <a:rPr lang="it-IT" sz="1700" err="1"/>
              <a:t>synthesized</a:t>
            </a:r>
            <a:r>
              <a:rPr lang="it-IT" sz="1700"/>
              <a:t> </a:t>
            </a:r>
            <a:r>
              <a:rPr lang="it-IT" sz="1700" err="1"/>
              <a:t>across</a:t>
            </a:r>
            <a:r>
              <a:rPr lang="it-IT" sz="1700"/>
              <a:t> </a:t>
            </a:r>
            <a:r>
              <a:rPr lang="it-IT" sz="1700" err="1"/>
              <a:t>individuals</a:t>
            </a:r>
            <a:r>
              <a:rPr lang="it-IT" sz="1700"/>
              <a:t> and </a:t>
            </a:r>
            <a:r>
              <a:rPr lang="it-IT" sz="1700" err="1"/>
              <a:t>studies</a:t>
            </a:r>
            <a:r>
              <a:rPr lang="it-IT" sz="1700"/>
              <a:t>.</a:t>
            </a:r>
            <a:endParaRPr lang="en-US" sz="1700"/>
          </a:p>
          <a:p>
            <a:pPr marL="0" indent="0">
              <a:spcBef>
                <a:spcPts val="0"/>
              </a:spcBef>
              <a:buNone/>
            </a:pPr>
            <a:endParaRPr lang="en-US" sz="1700"/>
          </a:p>
          <a:p>
            <a:pPr marL="0" indent="0">
              <a:spcBef>
                <a:spcPts val="0"/>
              </a:spcBef>
              <a:buNone/>
            </a:pPr>
            <a:endParaRPr lang="en-US" sz="1700"/>
          </a:p>
          <a:p>
            <a:pPr marL="0" indent="0">
              <a:spcBef>
                <a:spcPts val="0"/>
              </a:spcBef>
              <a:buNone/>
            </a:pPr>
            <a:endParaRPr lang="en-US" sz="1700"/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00FF"/>
                </a:solidFill>
              </a:rPr>
              <a:t>As the trend toward individual patient data meta-analyses continues to grow, single-subject research, particularly n-of-1 trials, will contribute a rich source of data allowing for more powerful and reliable assessments of treatment effects.</a:t>
            </a:r>
          </a:p>
          <a:p>
            <a:pPr>
              <a:spcBef>
                <a:spcPts val="0"/>
              </a:spcBef>
              <a:buFontTx/>
              <a:buChar char="•"/>
            </a:pPr>
            <a:endParaRPr lang="en-US" sz="17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F8BB-0AC1-4745-8226-18D06C17E903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Screen Shot 2018-02-12 at 12.3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69" y="567678"/>
            <a:ext cx="4865751" cy="5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b="1">
                <a:solidFill>
                  <a:schemeClr val="accent1"/>
                </a:solidFill>
              </a:rPr>
              <a:t>Micro-Randomized Trials</a:t>
            </a:r>
            <a:endParaRPr lang="en-US" sz="25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err="1"/>
              <a:t>Klasnja</a:t>
            </a:r>
            <a:r>
              <a:rPr lang="en-US" sz="1600"/>
              <a:t> P, ..., Murphy SA, </a:t>
            </a:r>
            <a:r>
              <a:rPr lang="en-US" sz="1600">
                <a:hlinkClick r:id="rId2"/>
              </a:rPr>
              <a:t>Health Psychol. 2015 Dec; 34(0): 1220–1228. </a:t>
            </a:r>
            <a:r>
              <a:rPr lang="en-US" sz="1600"/>
              <a:t> </a:t>
            </a:r>
            <a:r>
              <a:rPr lang="en-US" sz="1600" err="1"/>
              <a:t>doi</a:t>
            </a:r>
            <a:r>
              <a:rPr lang="en-US" sz="1600"/>
              <a:t>:  </a:t>
            </a:r>
            <a:r>
              <a:rPr lang="en-US" sz="1600">
                <a:hlinkClick r:id="rId3"/>
              </a:rPr>
              <a:t>10.1037/hea0000305</a:t>
            </a:r>
            <a:endParaRPr lang="en-US" sz="1600"/>
          </a:p>
          <a:p>
            <a:pPr marL="0" indent="0">
              <a:buNone/>
            </a:pPr>
            <a:r>
              <a:rPr lang="it-IT" sz="1900"/>
              <a:t>Micro-</a:t>
            </a:r>
            <a:r>
              <a:rPr lang="it-IT" sz="1900" err="1"/>
              <a:t>Randomized</a:t>
            </a:r>
            <a:r>
              <a:rPr lang="it-IT" sz="1900"/>
              <a:t> Trials: An </a:t>
            </a:r>
            <a:r>
              <a:rPr lang="it-IT" sz="1900" err="1"/>
              <a:t>Experimental</a:t>
            </a:r>
            <a:r>
              <a:rPr lang="it-IT" sz="1900"/>
              <a:t> Design for </a:t>
            </a:r>
            <a:r>
              <a:rPr lang="it-IT" sz="1900" err="1"/>
              <a:t>Developing</a:t>
            </a:r>
            <a:r>
              <a:rPr lang="it-IT" sz="1900"/>
              <a:t> Just-in-Time </a:t>
            </a:r>
            <a:r>
              <a:rPr lang="it-IT" sz="1900" err="1"/>
              <a:t>Adaptive</a:t>
            </a:r>
            <a:r>
              <a:rPr lang="it-IT" sz="1900"/>
              <a:t> </a:t>
            </a:r>
            <a:r>
              <a:rPr lang="it-IT" sz="1900" err="1"/>
              <a:t>Interventions</a:t>
            </a:r>
            <a:endParaRPr lang="it-IT" sz="1900"/>
          </a:p>
          <a:p>
            <a:pPr marL="0" indent="0">
              <a:spcBef>
                <a:spcPts val="0"/>
              </a:spcBef>
              <a:buNone/>
            </a:pPr>
            <a:endParaRPr lang="it-IT" sz="1600"/>
          </a:p>
          <a:p>
            <a:pPr marL="0" indent="0">
              <a:spcBef>
                <a:spcPts val="0"/>
              </a:spcBef>
              <a:buNone/>
            </a:pPr>
            <a:r>
              <a:rPr lang="it-IT" sz="1900" err="1"/>
              <a:t>JITAIs</a:t>
            </a:r>
            <a:r>
              <a:rPr lang="it-IT" sz="1900"/>
              <a:t> -- </a:t>
            </a:r>
            <a:r>
              <a:rPr lang="it-IT" sz="1900" err="1"/>
              <a:t>mHealth</a:t>
            </a:r>
            <a:r>
              <a:rPr lang="it-IT" sz="1900"/>
              <a:t> </a:t>
            </a:r>
            <a:r>
              <a:rPr lang="it-IT" sz="1900" err="1"/>
              <a:t>technologies</a:t>
            </a:r>
            <a:r>
              <a:rPr lang="it-IT" sz="1900"/>
              <a:t> </a:t>
            </a:r>
            <a:r>
              <a:rPr lang="it-IT" sz="1900" err="1"/>
              <a:t>that</a:t>
            </a:r>
            <a:r>
              <a:rPr lang="it-IT" sz="1900"/>
              <a:t> </a:t>
            </a:r>
            <a:r>
              <a:rPr lang="it-IT" sz="1900" err="1"/>
              <a:t>aim</a:t>
            </a:r>
            <a:r>
              <a:rPr lang="it-IT" sz="1900"/>
              <a:t> to </a:t>
            </a:r>
            <a:r>
              <a:rPr lang="it-IT" sz="1900" err="1"/>
              <a:t>deliver</a:t>
            </a:r>
            <a:r>
              <a:rPr lang="it-IT" sz="1900"/>
              <a:t> the right </a:t>
            </a:r>
            <a:r>
              <a:rPr lang="it-IT" sz="1900" err="1"/>
              <a:t>intervention</a:t>
            </a:r>
            <a:r>
              <a:rPr lang="it-IT" sz="1900"/>
              <a:t> </a:t>
            </a:r>
            <a:r>
              <a:rPr lang="it-IT" sz="1900" err="1"/>
              <a:t>components</a:t>
            </a:r>
            <a:r>
              <a:rPr lang="it-IT" sz="190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900"/>
              <a:t>	</a:t>
            </a:r>
            <a:r>
              <a:rPr lang="it-IT" sz="1900" err="1"/>
              <a:t>at</a:t>
            </a:r>
            <a:r>
              <a:rPr lang="it-IT" sz="1900"/>
              <a:t> the right </a:t>
            </a:r>
            <a:r>
              <a:rPr lang="it-IT" sz="1900" err="1"/>
              <a:t>times</a:t>
            </a:r>
            <a:r>
              <a:rPr lang="it-IT" sz="1900"/>
              <a:t> and </a:t>
            </a:r>
            <a:r>
              <a:rPr lang="it-IT" sz="1900" err="1"/>
              <a:t>locations</a:t>
            </a:r>
            <a:r>
              <a:rPr lang="it-IT" sz="1900"/>
              <a:t> to </a:t>
            </a:r>
            <a:r>
              <a:rPr lang="it-IT" sz="1900" err="1"/>
              <a:t>optimally</a:t>
            </a:r>
            <a:r>
              <a:rPr lang="it-IT" sz="1900"/>
              <a:t> </a:t>
            </a:r>
            <a:r>
              <a:rPr lang="it-IT" sz="1900" err="1"/>
              <a:t>support</a:t>
            </a:r>
            <a:r>
              <a:rPr lang="it-IT" sz="1900"/>
              <a:t> </a:t>
            </a:r>
            <a:r>
              <a:rPr lang="it-IT" sz="1900" err="1"/>
              <a:t>individuals</a:t>
            </a:r>
            <a:r>
              <a:rPr lang="it-IT" sz="1900"/>
              <a:t>’ </a:t>
            </a:r>
            <a:r>
              <a:rPr lang="it-IT" sz="1900" err="1"/>
              <a:t>health</a:t>
            </a:r>
            <a:r>
              <a:rPr lang="it-IT" sz="1900"/>
              <a:t> </a:t>
            </a:r>
            <a:r>
              <a:rPr lang="it-IT" sz="1900" err="1"/>
              <a:t>behaviors</a:t>
            </a:r>
            <a:r>
              <a:rPr lang="it-IT" sz="190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/>
          </a:p>
          <a:p>
            <a:pPr>
              <a:spcBef>
                <a:spcPts val="0"/>
              </a:spcBef>
            </a:pPr>
            <a:r>
              <a:rPr lang="it-IT" sz="1900" err="1"/>
              <a:t>Intervention</a:t>
            </a:r>
            <a:r>
              <a:rPr lang="it-IT" sz="1900"/>
              <a:t> </a:t>
            </a:r>
            <a:r>
              <a:rPr lang="it-IT" sz="1900" err="1"/>
              <a:t>components</a:t>
            </a:r>
            <a:r>
              <a:rPr lang="it-IT" sz="1900"/>
              <a:t> are </a:t>
            </a:r>
            <a:r>
              <a:rPr lang="it-IT" sz="1900" err="1">
                <a:solidFill>
                  <a:srgbClr val="0000FF"/>
                </a:solidFill>
              </a:rPr>
              <a:t>repeatedly</a:t>
            </a:r>
            <a:r>
              <a:rPr lang="it-IT" sz="1900">
                <a:solidFill>
                  <a:srgbClr val="0000FF"/>
                </a:solidFill>
              </a:rPr>
              <a:t> </a:t>
            </a:r>
            <a:r>
              <a:rPr lang="it-IT" sz="1900" err="1">
                <a:solidFill>
                  <a:srgbClr val="0000FF"/>
                </a:solidFill>
              </a:rPr>
              <a:t>randomized</a:t>
            </a:r>
            <a:r>
              <a:rPr lang="it-IT" sz="1900"/>
              <a:t> </a:t>
            </a:r>
            <a:r>
              <a:rPr lang="it-IT" sz="1900">
                <a:sym typeface="Wingdings"/>
              </a:rPr>
              <a:t></a:t>
            </a:r>
            <a:r>
              <a:rPr lang="it-IT" sz="1900"/>
              <a:t> </a:t>
            </a:r>
            <a:r>
              <a:rPr lang="it-IT" sz="1900" err="1"/>
              <a:t>allows</a:t>
            </a:r>
            <a:r>
              <a:rPr lang="it-IT" sz="1900"/>
              <a:t> </a:t>
            </a:r>
            <a:r>
              <a:rPr lang="it-IT" sz="1900" err="1"/>
              <a:t>researchers</a:t>
            </a:r>
            <a:r>
              <a:rPr lang="it-IT" sz="1900"/>
              <a:t> to </a:t>
            </a:r>
            <a:r>
              <a:rPr lang="it-IT" sz="1900" err="1"/>
              <a:t>assess</a:t>
            </a:r>
            <a:r>
              <a:rPr lang="it-IT" sz="1900"/>
              <a:t> </a:t>
            </a:r>
            <a:r>
              <a:rPr lang="it-IT" sz="1900" err="1"/>
              <a:t>how</a:t>
            </a:r>
            <a:r>
              <a:rPr lang="it-IT" sz="1900"/>
              <a:t> </a:t>
            </a:r>
            <a:r>
              <a:rPr lang="it-IT" sz="1900" err="1"/>
              <a:t>intervention</a:t>
            </a:r>
            <a:r>
              <a:rPr lang="it-IT" sz="1900"/>
              <a:t> </a:t>
            </a:r>
            <a:r>
              <a:rPr lang="it-IT" sz="1900" err="1"/>
              <a:t>components</a:t>
            </a:r>
            <a:r>
              <a:rPr lang="it-IT" sz="1900"/>
              <a:t>’ </a:t>
            </a:r>
            <a:r>
              <a:rPr lang="it-IT" sz="1900" b="1" err="1"/>
              <a:t>causal</a:t>
            </a:r>
            <a:r>
              <a:rPr lang="it-IT" sz="1900" b="1"/>
              <a:t> </a:t>
            </a:r>
            <a:r>
              <a:rPr lang="it-IT" sz="1900" b="1" err="1"/>
              <a:t>effects</a:t>
            </a:r>
            <a:r>
              <a:rPr lang="it-IT" sz="1900" b="1"/>
              <a:t> </a:t>
            </a:r>
            <a:r>
              <a:rPr lang="it-IT" sz="1900" err="1"/>
              <a:t>change</a:t>
            </a:r>
            <a:r>
              <a:rPr lang="it-IT" sz="1900"/>
              <a:t> over the </a:t>
            </a:r>
            <a:r>
              <a:rPr lang="it-IT" sz="1900" err="1"/>
              <a:t>course</a:t>
            </a:r>
            <a:r>
              <a:rPr lang="it-IT" sz="1900"/>
              <a:t> of the </a:t>
            </a:r>
            <a:r>
              <a:rPr lang="it-IT" sz="1900" err="1"/>
              <a:t>study</a:t>
            </a:r>
            <a:r>
              <a:rPr lang="it-IT" sz="190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/>
          </a:p>
          <a:p>
            <a:pPr>
              <a:spcBef>
                <a:spcPts val="0"/>
              </a:spcBef>
            </a:pPr>
            <a:r>
              <a:rPr lang="it-IT" sz="1900" err="1"/>
              <a:t>Effect</a:t>
            </a:r>
            <a:r>
              <a:rPr lang="it-IT" sz="1900"/>
              <a:t> </a:t>
            </a:r>
            <a:r>
              <a:rPr lang="it-IT" sz="1900" err="1"/>
              <a:t>estimations</a:t>
            </a:r>
            <a:r>
              <a:rPr lang="it-IT" sz="1900"/>
              <a:t> take </a:t>
            </a:r>
            <a:r>
              <a:rPr lang="it-IT" sz="1900" err="1"/>
              <a:t>advantage</a:t>
            </a:r>
            <a:r>
              <a:rPr lang="it-IT" sz="1900"/>
              <a:t> of </a:t>
            </a:r>
            <a:r>
              <a:rPr lang="it-IT" sz="1900" err="1"/>
              <a:t>contrasts</a:t>
            </a:r>
            <a:r>
              <a:rPr lang="it-IT" sz="1900"/>
              <a:t> in </a:t>
            </a:r>
            <a:r>
              <a:rPr lang="it-IT" sz="1900" err="1"/>
              <a:t>outcomes</a:t>
            </a:r>
            <a:r>
              <a:rPr lang="it-IT" sz="1900"/>
              <a:t> </a:t>
            </a:r>
          </a:p>
          <a:p>
            <a:pPr lvl="1">
              <a:spcBef>
                <a:spcPts val="0"/>
              </a:spcBef>
            </a:pPr>
            <a:r>
              <a:rPr lang="it-IT" sz="1900" err="1"/>
              <a:t>between</a:t>
            </a:r>
            <a:r>
              <a:rPr lang="it-IT" sz="1900"/>
              <a:t> </a:t>
            </a:r>
            <a:r>
              <a:rPr lang="it-IT" sz="1900" err="1"/>
              <a:t>people</a:t>
            </a:r>
            <a:r>
              <a:rPr lang="it-IT" sz="1900"/>
              <a:t> </a:t>
            </a:r>
            <a:r>
              <a:rPr lang="it-IT" sz="1900" err="1"/>
              <a:t>assigned</a:t>
            </a:r>
            <a:r>
              <a:rPr lang="it-IT" sz="1900"/>
              <a:t> to </a:t>
            </a:r>
            <a:r>
              <a:rPr lang="it-IT" sz="1900" err="1"/>
              <a:t>different</a:t>
            </a:r>
            <a:r>
              <a:rPr lang="it-IT" sz="1900"/>
              <a:t> </a:t>
            </a:r>
            <a:r>
              <a:rPr lang="it-IT" sz="1900" err="1"/>
              <a:t>intervention</a:t>
            </a:r>
            <a:r>
              <a:rPr lang="it-IT" sz="1900"/>
              <a:t> </a:t>
            </a:r>
            <a:r>
              <a:rPr lang="it-IT" sz="1900" err="1"/>
              <a:t>options</a:t>
            </a:r>
            <a:r>
              <a:rPr lang="it-IT" sz="1900"/>
              <a:t>, and </a:t>
            </a:r>
          </a:p>
          <a:p>
            <a:pPr lvl="1">
              <a:spcBef>
                <a:spcPts val="0"/>
              </a:spcBef>
            </a:pPr>
            <a:r>
              <a:rPr lang="it-IT" sz="1900" err="1"/>
              <a:t>between</a:t>
            </a:r>
            <a:r>
              <a:rPr lang="it-IT" sz="1900"/>
              <a:t> </a:t>
            </a:r>
            <a:r>
              <a:rPr lang="it-IT" sz="1900" err="1"/>
              <a:t>times</a:t>
            </a:r>
            <a:r>
              <a:rPr lang="it-IT" sz="1900"/>
              <a:t> </a:t>
            </a:r>
            <a:r>
              <a:rPr lang="it-IT" sz="1900" err="1"/>
              <a:t>when</a:t>
            </a:r>
            <a:r>
              <a:rPr lang="it-IT" sz="1900"/>
              <a:t> a PPT </a:t>
            </a:r>
            <a:r>
              <a:rPr lang="it-IT" sz="1900" err="1"/>
              <a:t>is</a:t>
            </a:r>
            <a:r>
              <a:rPr lang="it-IT" sz="1900"/>
              <a:t> </a:t>
            </a:r>
            <a:r>
              <a:rPr lang="it-IT" sz="1900" err="1"/>
              <a:t>randomized</a:t>
            </a:r>
            <a:r>
              <a:rPr lang="it-IT" sz="1900"/>
              <a:t> to </a:t>
            </a:r>
            <a:r>
              <a:rPr lang="it-IT" sz="1900" err="1"/>
              <a:t>different</a:t>
            </a:r>
            <a:r>
              <a:rPr lang="it-IT" sz="1900"/>
              <a:t> </a:t>
            </a:r>
            <a:r>
              <a:rPr lang="it-IT" sz="1900" err="1"/>
              <a:t>intervention</a:t>
            </a:r>
            <a:r>
              <a:rPr lang="it-IT" sz="1900"/>
              <a:t> </a:t>
            </a:r>
            <a:r>
              <a:rPr lang="it-IT" sz="1900" err="1"/>
              <a:t>options</a:t>
            </a:r>
            <a:r>
              <a:rPr lang="it-IT" sz="190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/>
          </a:p>
          <a:p>
            <a:pPr marL="0" indent="0">
              <a:buNone/>
            </a:pPr>
            <a:r>
              <a:rPr lang="it-IT" sz="1900"/>
              <a:t>A micro-</a:t>
            </a:r>
            <a:r>
              <a:rPr lang="it-IT" sz="1900" err="1"/>
              <a:t>randomized</a:t>
            </a:r>
            <a:r>
              <a:rPr lang="it-IT" sz="1900"/>
              <a:t> trial can help </a:t>
            </a:r>
            <a:r>
              <a:rPr lang="it-IT" sz="1900" err="1"/>
              <a:t>researchers</a:t>
            </a:r>
            <a:r>
              <a:rPr lang="it-IT" sz="1900"/>
              <a:t> </a:t>
            </a:r>
            <a:r>
              <a:rPr lang="it-IT" sz="1900" err="1"/>
              <a:t>answer</a:t>
            </a:r>
            <a:r>
              <a:rPr lang="it-IT" sz="1900"/>
              <a:t> the </a:t>
            </a:r>
            <a:r>
              <a:rPr lang="it-IT" sz="1900" err="1"/>
              <a:t>following</a:t>
            </a:r>
            <a:r>
              <a:rPr lang="it-IT" sz="1900"/>
              <a:t> </a:t>
            </a:r>
            <a:r>
              <a:rPr lang="it-IT" sz="1900" err="1"/>
              <a:t>questions</a:t>
            </a:r>
            <a:r>
              <a:rPr lang="it-IT" sz="1900"/>
              <a:t>:</a:t>
            </a:r>
          </a:p>
          <a:p>
            <a:r>
              <a:rPr lang="it-IT" sz="1900" err="1"/>
              <a:t>What</a:t>
            </a:r>
            <a:r>
              <a:rPr lang="it-IT" sz="1900"/>
              <a:t> are the </a:t>
            </a:r>
            <a:r>
              <a:rPr lang="it-IT" sz="1900" err="1"/>
              <a:t>proximal</a:t>
            </a:r>
            <a:r>
              <a:rPr lang="it-IT" sz="1900"/>
              <a:t> and </a:t>
            </a:r>
            <a:r>
              <a:rPr lang="it-IT" sz="1900" err="1"/>
              <a:t>lagged</a:t>
            </a:r>
            <a:r>
              <a:rPr lang="it-IT" sz="1900"/>
              <a:t> </a:t>
            </a:r>
            <a:r>
              <a:rPr lang="it-IT" sz="1900" err="1"/>
              <a:t>effects</a:t>
            </a:r>
            <a:r>
              <a:rPr lang="it-IT" sz="1900"/>
              <a:t> of an </a:t>
            </a:r>
            <a:r>
              <a:rPr lang="it-IT" sz="1900" err="1"/>
              <a:t>intervention</a:t>
            </a:r>
            <a:r>
              <a:rPr lang="it-IT" sz="1900"/>
              <a:t> component?</a:t>
            </a:r>
          </a:p>
          <a:p>
            <a:r>
              <a:rPr lang="it-IT" sz="1900"/>
              <a:t>How do the </a:t>
            </a:r>
            <a:r>
              <a:rPr lang="it-IT" sz="1900" err="1"/>
              <a:t>proximal</a:t>
            </a:r>
            <a:r>
              <a:rPr lang="it-IT" sz="1900"/>
              <a:t> and </a:t>
            </a:r>
            <a:r>
              <a:rPr lang="it-IT" sz="1900" err="1"/>
              <a:t>lagged</a:t>
            </a:r>
            <a:r>
              <a:rPr lang="it-IT" sz="1900"/>
              <a:t> </a:t>
            </a:r>
            <a:r>
              <a:rPr lang="it-IT" sz="1900" err="1"/>
              <a:t>effects</a:t>
            </a:r>
            <a:r>
              <a:rPr lang="it-IT" sz="1900"/>
              <a:t> of an </a:t>
            </a:r>
            <a:r>
              <a:rPr lang="it-IT" sz="1900" err="1"/>
              <a:t>intervention</a:t>
            </a:r>
            <a:r>
              <a:rPr lang="it-IT" sz="1900"/>
              <a:t> component </a:t>
            </a:r>
            <a:r>
              <a:rPr lang="it-IT" sz="1900" err="1"/>
              <a:t>change</a:t>
            </a:r>
            <a:r>
              <a:rPr lang="it-IT" sz="1900"/>
              <a:t> over time?</a:t>
            </a:r>
          </a:p>
          <a:p>
            <a:r>
              <a:rPr lang="it-IT" sz="1900" err="1"/>
              <a:t>Which</a:t>
            </a:r>
            <a:r>
              <a:rPr lang="it-IT" sz="1900"/>
              <a:t> </a:t>
            </a:r>
            <a:r>
              <a:rPr lang="it-IT" sz="1900" err="1"/>
              <a:t>factors</a:t>
            </a:r>
            <a:r>
              <a:rPr lang="it-IT" sz="1900"/>
              <a:t> (time-</a:t>
            </a:r>
            <a:r>
              <a:rPr lang="it-IT" sz="1900" err="1"/>
              <a:t>invariant</a:t>
            </a:r>
            <a:r>
              <a:rPr lang="it-IT" sz="1900"/>
              <a:t> or time-</a:t>
            </a:r>
            <a:r>
              <a:rPr lang="it-IT" sz="1900" err="1"/>
              <a:t>varying</a:t>
            </a:r>
            <a:r>
              <a:rPr lang="it-IT" sz="1900"/>
              <a:t>) moderate an </a:t>
            </a:r>
            <a:r>
              <a:rPr lang="it-IT" sz="1900" err="1"/>
              <a:t>intervention</a:t>
            </a:r>
            <a:r>
              <a:rPr lang="it-IT" sz="1900"/>
              <a:t> </a:t>
            </a:r>
            <a:r>
              <a:rPr lang="it-IT" sz="1900" err="1"/>
              <a:t>component’s</a:t>
            </a:r>
            <a:r>
              <a:rPr lang="it-IT" sz="1900"/>
              <a:t> </a:t>
            </a:r>
            <a:r>
              <a:rPr lang="it-IT" sz="1900" err="1"/>
              <a:t>proximal</a:t>
            </a:r>
            <a:r>
              <a:rPr lang="it-IT" sz="1900"/>
              <a:t> or </a:t>
            </a:r>
            <a:r>
              <a:rPr lang="it-IT" sz="1900" err="1"/>
              <a:t>lagged</a:t>
            </a:r>
            <a:r>
              <a:rPr lang="it-IT" sz="1900"/>
              <a:t> </a:t>
            </a:r>
            <a:r>
              <a:rPr lang="it-IT" sz="1900" err="1"/>
              <a:t>effects</a:t>
            </a:r>
            <a:r>
              <a:rPr lang="it-IT" sz="1900"/>
              <a:t>?</a:t>
            </a:r>
          </a:p>
          <a:p>
            <a:pPr marL="0" indent="0">
              <a:buNone/>
            </a:pPr>
            <a:endParaRPr lang="en-US" sz="20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Ideas are close to N-of-1 trials, but design does not necessarily repeat arms within PPTs. </a:t>
            </a:r>
          </a:p>
          <a:p>
            <a:pPr marL="0" indent="0">
              <a:buNone/>
            </a:pPr>
            <a:r>
              <a:rPr lang="en-US" sz="1600">
                <a:solidFill>
                  <a:schemeClr val="accent1"/>
                </a:solidFill>
              </a:rPr>
              <a:t>Example: </a:t>
            </a:r>
            <a:r>
              <a:rPr lang="nl-NL" sz="1700"/>
              <a:t>van </a:t>
            </a:r>
            <a:r>
              <a:rPr lang="nl-NL" sz="1700" err="1"/>
              <a:t>Dantzig</a:t>
            </a:r>
            <a:r>
              <a:rPr lang="nl-NL" sz="1700"/>
              <a:t> S, et al. Pers </a:t>
            </a:r>
            <a:r>
              <a:rPr lang="nl-NL" sz="1700" err="1"/>
              <a:t>Ubiquit</a:t>
            </a:r>
            <a:r>
              <a:rPr lang="nl-NL" sz="1700"/>
              <a:t> </a:t>
            </a:r>
            <a:r>
              <a:rPr lang="nl-NL" sz="1700" err="1"/>
              <a:t>Comput</a:t>
            </a:r>
            <a:r>
              <a:rPr lang="nl-NL" sz="1700"/>
              <a:t> (2013) 17:1237. </a:t>
            </a:r>
            <a:r>
              <a:rPr lang="nl-NL" sz="1700" err="1"/>
              <a:t>https</a:t>
            </a:r>
            <a:r>
              <a:rPr lang="nl-NL" sz="1700"/>
              <a:t>://</a:t>
            </a:r>
            <a:r>
              <a:rPr lang="nl-NL" sz="1700" err="1"/>
              <a:t>doi.org</a:t>
            </a:r>
            <a:r>
              <a:rPr lang="nl-NL" sz="1700"/>
              <a:t>/10.1007/s00779-012-0588-0</a:t>
            </a:r>
            <a:endParaRPr lang="en-US" sz="170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8C40-632A-064A-9DB7-5400FD941740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N-of-1 Trials, another rationale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: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Longitudinal individual data collection is escalating rapidly </a:t>
            </a:r>
            <a:r>
              <a:rPr lang="en-US" sz="2200" dirty="0">
                <a:solidFill>
                  <a:schemeClr val="accent1"/>
                </a:solidFill>
                <a:sym typeface="Wingdings"/>
              </a:rPr>
              <a:t> efficiency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865-97B7-1D46-81FC-67197AB79308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27</a:t>
            </a:fld>
            <a:endParaRPr lang="en-US" dirty="0"/>
          </a:p>
        </p:txBody>
      </p:sp>
      <p:pic>
        <p:nvPicPr>
          <p:cNvPr id="2" name="Picture 1" descr="Screen Shot 2018-02-10 at 10.2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314111"/>
            <a:ext cx="8670061" cy="58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350F-90E2-A046-B9D2-C8AB0EA78525}" type="datetime1">
              <a:rPr lang="en-US" smtClean="0"/>
              <a:t>2/11/20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28</a:t>
            </a:fld>
            <a:endParaRPr lang="en-US" dirty="0"/>
          </a:p>
        </p:txBody>
      </p:sp>
      <p:pic>
        <p:nvPicPr>
          <p:cNvPr id="2" name="Picture 1" descr="Screen Shot 2018-02-10 at 10.1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2" y="0"/>
            <a:ext cx="687275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>
                <a:solidFill>
                  <a:schemeClr val="accent1"/>
                </a:solidFill>
              </a:rPr>
              <a:t>Conclusions:  Ideas on Methodological Research needed for N-of-1 Trials</a:t>
            </a:r>
            <a:endParaRPr lang="en-US" sz="22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/>
          </a:p>
          <a:p>
            <a:pPr>
              <a:buFontTx/>
              <a:buChar char="•"/>
            </a:pPr>
            <a:r>
              <a:rPr lang="en-US" sz="1800"/>
              <a:t>Methods for combining results across multiple PPTs:  Borrow strength. </a:t>
            </a:r>
          </a:p>
          <a:p>
            <a:pPr marL="0" indent="0"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r>
              <a:rPr lang="en-US" sz="1800"/>
              <a:t>Sequential stopping rules for monitoring evolving results. </a:t>
            </a:r>
          </a:p>
          <a:p>
            <a:pPr marL="0" indent="0">
              <a:buNone/>
            </a:pPr>
            <a:r>
              <a:rPr lang="en-US" sz="1800">
                <a:sym typeface="Wingdings"/>
              </a:rPr>
              <a:t>	 Modify an individual’s intervention in presence of their own {efficacy, AEs}</a:t>
            </a:r>
            <a:endParaRPr lang="en-US" sz="1800"/>
          </a:p>
          <a:p>
            <a:pPr marL="0" indent="0">
              <a:buNone/>
            </a:pPr>
            <a:endParaRPr lang="en-US" sz="1200"/>
          </a:p>
          <a:p>
            <a:pPr>
              <a:buFontTx/>
              <a:buChar char="•"/>
            </a:pPr>
            <a:r>
              <a:rPr lang="en-US" sz="1800"/>
              <a:t>Provide PPT-level methods for analyzing own data:  </a:t>
            </a:r>
            <a:r>
              <a:rPr lang="en-US" sz="1800" i="1"/>
              <a:t>Citizen Science  </a:t>
            </a:r>
          </a:p>
          <a:p>
            <a:pPr marL="764118" lvl="1">
              <a:buFont typeface="Wingdings" charset="0"/>
              <a:buChar char="à"/>
            </a:pPr>
            <a:r>
              <a:rPr lang="en-US" sz="1800">
                <a:sym typeface="Wingdings"/>
              </a:rPr>
              <a:t>Increase in public understanding of statistics and research </a:t>
            </a:r>
          </a:p>
          <a:p>
            <a:pPr marL="764118" lvl="1">
              <a:buFont typeface="Wingdings" charset="0"/>
              <a:buChar char="à"/>
            </a:pPr>
            <a:r>
              <a:rPr lang="en-US" sz="1800">
                <a:sym typeface="Wingdings"/>
              </a:rPr>
              <a:t>Increase in understanding of own health and population health </a:t>
            </a:r>
          </a:p>
          <a:p>
            <a:pPr marL="764118" lvl="1">
              <a:buFont typeface="Wingdings" charset="0"/>
              <a:buChar char="à"/>
            </a:pPr>
            <a:r>
              <a:rPr lang="en-US" sz="1800">
                <a:sym typeface="Wingdings"/>
              </a:rPr>
              <a:t>Increase in understanding of importance of adherence </a:t>
            </a:r>
          </a:p>
          <a:p>
            <a:pPr marL="445736" lvl="1" indent="0">
              <a:buNone/>
            </a:pPr>
            <a:r>
              <a:rPr lang="en-US" sz="1800">
                <a:sym typeface="Wingdings"/>
                <a:hlinkClick r:id="rId2"/>
              </a:rPr>
              <a:t>http://crowdandcloud.org/</a:t>
            </a:r>
            <a:r>
              <a:rPr lang="en-US" sz="1800">
                <a:sym typeface="Wingdings"/>
              </a:rPr>
              <a:t> 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900"/>
          </a:p>
          <a:p>
            <a:pPr>
              <a:buFontTx/>
              <a:buChar char="•"/>
            </a:pPr>
            <a:endParaRPr lang="en-US" sz="20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FD67-C4D2-864B-AD2E-C15385366B8E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 descr="Screen Shot 2018-02-12 at 12.4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487782"/>
            <a:ext cx="9052560" cy="29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F141-FCE8-7543-9D16-EB2C1C4B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54136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1F497D"/>
                </a:solidFill>
              </a:rPr>
              <a:t>Example:  </a:t>
            </a:r>
            <a:r>
              <a:rPr lang="en-US" sz="2400" dirty="0">
                <a:solidFill>
                  <a:srgbClr val="1F497D"/>
                </a:solidFill>
              </a:rPr>
              <a:t>Self-reported FACIT</a:t>
            </a:r>
            <a:r>
              <a:rPr lang="en-US" sz="2400" dirty="0">
                <a:solidFill>
                  <a:srgbClr val="1F497D"/>
                </a:solidFill>
              </a:rPr>
              <a:t>-Fatigue QoL Scores (range, 0 to 52)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59A18-86E9-4E43-8A99-716B7B7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</p:spPr>
        <p:txBody>
          <a:bodyPr/>
          <a:lstStyle/>
          <a:p>
            <a:fld id="{2176C736-1464-3A43-8B2B-1762A84987E0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382BAA-1D1F-1848-B194-007F229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A86DC3C0-80BF-FC4D-BE0C-25AD1038F306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C2A95F-CFE7-1A41-ABD7-41A92CC9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852616"/>
            <a:ext cx="9052560" cy="6499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A sample of 205 cancer patients receiving SOC outpatient blood transfusions shows high variability at baseline and in subsequent clinical course. </a:t>
            </a:r>
          </a:p>
          <a:p>
            <a:pPr marL="0" indent="0">
              <a:buNone/>
            </a:pPr>
            <a:r>
              <a:rPr lang="en-US" sz="2000" dirty="0" smtClean="0"/>
              <a:t>Four </a:t>
            </a:r>
            <a:r>
              <a:rPr lang="en-US" sz="2000" dirty="0"/>
              <a:t>mean trajectories were identified using latent variable modeling.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500" dirty="0"/>
              <a:t>Groups:  1) Low </a:t>
            </a:r>
            <a:r>
              <a:rPr lang="en-US" sz="1500" dirty="0" err="1"/>
              <a:t>FFQoL</a:t>
            </a:r>
            <a:r>
              <a:rPr lang="en-US" sz="1500" dirty="0"/>
              <a:t> (</a:t>
            </a:r>
            <a:r>
              <a:rPr lang="en-US" sz="1500" dirty="0">
                <a:highlight>
                  <a:srgbClr val="FFFF00"/>
                </a:highlight>
              </a:rPr>
              <a:t>6%</a:t>
            </a:r>
            <a:r>
              <a:rPr lang="en-US" sz="1500" dirty="0"/>
              <a:t>); 2) Moderate </a:t>
            </a:r>
            <a:r>
              <a:rPr lang="en-US" sz="1500" dirty="0" err="1"/>
              <a:t>FFQoL</a:t>
            </a:r>
            <a:r>
              <a:rPr lang="en-US" sz="1500" dirty="0"/>
              <a:t> (</a:t>
            </a:r>
            <a:r>
              <a:rPr lang="en-US" sz="1500" dirty="0">
                <a:highlight>
                  <a:srgbClr val="FFFF00"/>
                </a:highlight>
              </a:rPr>
              <a:t>26%</a:t>
            </a:r>
            <a:r>
              <a:rPr lang="en-US" sz="1500" dirty="0"/>
              <a:t>); 3) Moderate-High </a:t>
            </a:r>
            <a:r>
              <a:rPr lang="en-US" sz="1500" dirty="0" err="1"/>
              <a:t>FFQoL</a:t>
            </a:r>
            <a:r>
              <a:rPr lang="en-US" sz="1500" dirty="0"/>
              <a:t> (</a:t>
            </a:r>
            <a:r>
              <a:rPr lang="en-US" sz="1500" dirty="0">
                <a:highlight>
                  <a:srgbClr val="FFFF00"/>
                </a:highlight>
              </a:rPr>
              <a:t>47%</a:t>
            </a:r>
            <a:r>
              <a:rPr lang="en-US" sz="1500" dirty="0"/>
              <a:t>); 4) High </a:t>
            </a:r>
            <a:r>
              <a:rPr lang="en-US" sz="1500" dirty="0" err="1"/>
              <a:t>FFQoL</a:t>
            </a:r>
            <a:r>
              <a:rPr lang="en-US" sz="1500" dirty="0"/>
              <a:t> (</a:t>
            </a:r>
            <a:r>
              <a:rPr lang="en-US" sz="1500" dirty="0">
                <a:highlight>
                  <a:srgbClr val="FFFF00"/>
                </a:highlight>
              </a:rPr>
              <a:t>21%</a:t>
            </a:r>
            <a:r>
              <a:rPr lang="en-US" sz="1500" dirty="0"/>
              <a:t>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65F3B3-3A92-ED42-8F61-863042A81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501" y="1808578"/>
            <a:ext cx="6742499" cy="50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F141-FCE8-7543-9D16-EB2C1C4B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54136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1F497D"/>
                </a:solidFill>
              </a:rPr>
              <a:t>Example:  Self-reported FACIT-Fatigue QoL Scores (range, 0 to 52)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59A18-86E9-4E43-8A99-716B7B7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E218-F755-0F47-9723-C4D145371191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382BAA-1D1F-1848-B194-007F229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C2A95F-CFE7-1A41-ABD7-41A92CC9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95376"/>
            <a:ext cx="9052560" cy="6256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 sample of 205 cancer patients receiving SOC outpatient blood transfusions shows high variability at baseline and in subsequent clinical course. </a:t>
            </a:r>
          </a:p>
          <a:p>
            <a:pPr marL="0" indent="0">
              <a:buNone/>
            </a:pPr>
            <a:r>
              <a:rPr lang="en-US" sz="2000" dirty="0"/>
              <a:t>Four means represent the sample better than an overall mean would.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Observed </a:t>
            </a:r>
            <a:r>
              <a:rPr lang="en-US" sz="1200" dirty="0"/>
              <a:t>trajectories (solid lines) and model-based trajectories (dashed lines) are averages of individual group members’ trajectories. </a:t>
            </a:r>
          </a:p>
          <a:p>
            <a:pPr marL="0" indent="0">
              <a:buNone/>
            </a:pPr>
            <a:r>
              <a:rPr lang="en-US" sz="1200" dirty="0"/>
              <a:t>Groups:  1) Low </a:t>
            </a:r>
            <a:r>
              <a:rPr lang="en-US" sz="1200" dirty="0" err="1"/>
              <a:t>FFQoL</a:t>
            </a:r>
            <a:r>
              <a:rPr lang="en-US" sz="1200" dirty="0"/>
              <a:t> (</a:t>
            </a:r>
            <a:r>
              <a:rPr lang="en-US" sz="1200" dirty="0">
                <a:highlight>
                  <a:srgbClr val="FFFF00"/>
                </a:highlight>
              </a:rPr>
              <a:t>6%</a:t>
            </a:r>
            <a:r>
              <a:rPr lang="en-US" sz="1200" dirty="0"/>
              <a:t>); 2) Moderate </a:t>
            </a:r>
            <a:r>
              <a:rPr lang="en-US" sz="1200" dirty="0" err="1"/>
              <a:t>FFQoL</a:t>
            </a:r>
            <a:r>
              <a:rPr lang="en-US" sz="1200" dirty="0"/>
              <a:t> (</a:t>
            </a:r>
            <a:r>
              <a:rPr lang="en-US" sz="1200" dirty="0">
                <a:highlight>
                  <a:srgbClr val="FFFF00"/>
                </a:highlight>
              </a:rPr>
              <a:t>26%</a:t>
            </a:r>
            <a:r>
              <a:rPr lang="en-US" sz="1200" dirty="0"/>
              <a:t>); 3) Moderate-High </a:t>
            </a:r>
            <a:r>
              <a:rPr lang="en-US" sz="1200" dirty="0" err="1"/>
              <a:t>FFQoL</a:t>
            </a:r>
            <a:r>
              <a:rPr lang="en-US" sz="1200" dirty="0"/>
              <a:t> (</a:t>
            </a:r>
            <a:r>
              <a:rPr lang="en-US" sz="1200" dirty="0">
                <a:highlight>
                  <a:srgbClr val="FFFF00"/>
                </a:highlight>
              </a:rPr>
              <a:t>47%</a:t>
            </a:r>
            <a:r>
              <a:rPr lang="en-US" sz="1200" dirty="0"/>
              <a:t>); 4) High </a:t>
            </a:r>
            <a:r>
              <a:rPr lang="en-US" sz="1200" dirty="0" err="1"/>
              <a:t>FFQoL</a:t>
            </a:r>
            <a:r>
              <a:rPr lang="en-US" sz="1200" dirty="0"/>
              <a:t> (</a:t>
            </a:r>
            <a:r>
              <a:rPr lang="en-US" sz="1200" dirty="0">
                <a:highlight>
                  <a:srgbClr val="FFFF00"/>
                </a:highlight>
              </a:rPr>
              <a:t>21%</a:t>
            </a:r>
            <a:r>
              <a:rPr lang="en-US" sz="1200" dirty="0"/>
              <a:t>).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xmlns="" id="{78873C5B-3CC5-784E-8B5D-4551482A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2226893"/>
            <a:ext cx="7988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F141-FCE8-7543-9D16-EB2C1C4B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54136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Heterogeneity of clinical outcomes within and between individuals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59A18-86E9-4E43-8A99-716B7B7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1AA-1CFB-8140-989A-719A348E2ED5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382BAA-1D1F-1848-B194-007F229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C2A95F-CFE7-1A41-ABD7-41A92CC9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95376"/>
            <a:ext cx="9052560" cy="6256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 are three obvious sources of variability in clinical trials.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Pure differences </a:t>
            </a:r>
            <a:r>
              <a:rPr lang="en-US" sz="2000" u="sng" dirty="0" smtClean="0"/>
              <a:t>between patients</a:t>
            </a:r>
            <a:r>
              <a:rPr lang="en-US" sz="2000" dirty="0" smtClean="0"/>
              <a:t>: some are more seriously ill than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Variability </a:t>
            </a:r>
            <a:r>
              <a:rPr lang="en-US" sz="2000" u="sng" dirty="0"/>
              <a:t>within patients</a:t>
            </a:r>
            <a:r>
              <a:rPr lang="en-US" sz="2000" dirty="0"/>
              <a:t>: even given the same treatment they, or their measurements, may vary from time to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Some </a:t>
            </a:r>
            <a:r>
              <a:rPr lang="en-US" sz="2000" dirty="0"/>
              <a:t>patients react more favorably to a given treatment than other patients: </a:t>
            </a:r>
            <a:r>
              <a:rPr lang="en-US" sz="2000" u="sng" dirty="0"/>
              <a:t>patient-by-treatment variability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The parallel-arm trial </a:t>
            </a:r>
            <a:r>
              <a:rPr lang="en-US" sz="2000" dirty="0"/>
              <a:t>does not and cannot distinguish between the three types of variability unless we can find meaningful ways of classifying subgroups.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1F497D"/>
                </a:solidFill>
              </a:rPr>
              <a:t>A crossover trial </a:t>
            </a:r>
            <a:r>
              <a:rPr lang="en-US" sz="2000" dirty="0"/>
              <a:t>can distinguish between the first type of variability and the other two but not easily between the second and third.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1F497D"/>
                </a:solidFill>
              </a:rPr>
              <a:t>Multi-crossover single-patient trials, known as N-of-1 trials</a:t>
            </a:r>
            <a:r>
              <a:rPr lang="en-US" sz="2000" dirty="0"/>
              <a:t>, are often employed when the focus is to make the best possible treatment decision for an individual patient.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>
                <a:solidFill>
                  <a:srgbClr val="E46C0A"/>
                </a:solidFill>
              </a:rPr>
              <a:t>Ref: </a:t>
            </a:r>
            <a:r>
              <a:rPr lang="en-US" sz="1400" dirty="0" err="1">
                <a:solidFill>
                  <a:srgbClr val="E46C0A"/>
                </a:solidFill>
              </a:rPr>
              <a:t>Senn</a:t>
            </a:r>
            <a:r>
              <a:rPr lang="en-US" sz="1400" dirty="0">
                <a:solidFill>
                  <a:srgbClr val="E46C0A"/>
                </a:solidFill>
              </a:rPr>
              <a:t> S. Applying results of randomised trials to patients. N of 1 trials are needed.  BMJ. 1998 Aug 22;317(7157):537-8. No abstract available.  PMID: 9712612  [Letter to the Editor.]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788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4752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dirty="0">
                <a:solidFill>
                  <a:schemeClr val="accent1"/>
                </a:solidFill>
              </a:rPr>
              <a:t>Heterogeneity of Treatment Effect:  </a:t>
            </a:r>
            <a:r>
              <a:rPr lang="en-US" sz="2500" dirty="0">
                <a:solidFill>
                  <a:schemeClr val="accent1"/>
                </a:solidFill>
              </a:rPr>
              <a:t>Study </a:t>
            </a:r>
            <a:r>
              <a:rPr lang="en-US" sz="2500" dirty="0" smtClean="0">
                <a:solidFill>
                  <a:schemeClr val="accent1"/>
                </a:solidFill>
              </a:rPr>
              <a:t>designs</a:t>
            </a:r>
            <a:endParaRPr lang="en-US" sz="2500" dirty="0"/>
          </a:p>
          <a:p>
            <a:pPr marL="0" indent="0"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buNone/>
            </a:pPr>
            <a:endParaRPr lang="en-US" sz="1900" dirty="0"/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EB8-388E-9B48-B95D-570A368107F6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Screen Shot 2018-02-11 at 4.0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961767"/>
            <a:ext cx="9052560" cy="61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67784"/>
            <a:ext cx="9052560" cy="69462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dirty="0">
                <a:solidFill>
                  <a:schemeClr val="accent1"/>
                </a:solidFill>
              </a:rPr>
              <a:t>Heterogeneity of Treatment Effect:  </a:t>
            </a:r>
            <a:r>
              <a:rPr lang="en-US" sz="2500" dirty="0">
                <a:solidFill>
                  <a:schemeClr val="accent1"/>
                </a:solidFill>
              </a:rPr>
              <a:t>Study </a:t>
            </a:r>
            <a:r>
              <a:rPr lang="en-US" sz="2500" dirty="0" smtClean="0">
                <a:solidFill>
                  <a:schemeClr val="accent1"/>
                </a:solidFill>
              </a:rPr>
              <a:t>designs</a:t>
            </a: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1700" b="1" dirty="0">
                <a:solidFill>
                  <a:schemeClr val="accent1"/>
                </a:solidFill>
              </a:rPr>
              <a:t>Parallel Trials – </a:t>
            </a:r>
            <a:r>
              <a:rPr lang="en-US" sz="1700" dirty="0"/>
              <a:t>Implicitly assume that “patient” is a random effect:  The general level of outcome that would be seen in the absence of treatment varies randomly from patient to patient.   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buNone/>
            </a:pPr>
            <a:endParaRPr lang="en-US" sz="1900" dirty="0"/>
          </a:p>
          <a:p>
            <a:pPr>
              <a:buFontTx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9E8A-422D-514C-A9EF-9695F24E5170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creen Shot 2018-02-11 at 4.0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1109504"/>
            <a:ext cx="9052560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F141-FCE8-7543-9D16-EB2C1C4B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54136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Multi-crossover single-patient trials, known as N-of-1 trials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59A18-86E9-4E43-8A99-716B7B7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1AA-1CFB-8140-989A-719A348E2ED5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382BAA-1D1F-1848-B194-007F229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C2A95F-CFE7-1A41-ABD7-41A92CC9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95376"/>
            <a:ext cx="9052560" cy="6256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N-of-1 trials are often employed when the focus is to make the best possible treatment decision for an individual patient with an on-going ~stable condition.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N-of-1 Trials, definitions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trial design developed to increase the scientific rigor of longitudinal individual assessments.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randomized, controlled multi-crossover study of an individual PPT’s responses to multiple interventions (typically two).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trial can comprise a </a:t>
            </a:r>
            <a:r>
              <a:rPr lang="en-US" sz="2000" i="1" dirty="0"/>
              <a:t>single individual</a:t>
            </a:r>
            <a:r>
              <a:rPr lang="en-US" sz="20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They commonly comprise </a:t>
            </a:r>
            <a:r>
              <a:rPr lang="en-US" sz="2000" i="1" dirty="0"/>
              <a:t>multiple individuals </a:t>
            </a:r>
            <a:r>
              <a:rPr lang="en-US" sz="2000" dirty="0"/>
              <a:t>to allow comparison of treatments both within and across individuals.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445736" lvl="1" indent="0">
              <a:spcBef>
                <a:spcPts val="0"/>
              </a:spcBef>
              <a:buNone/>
            </a:pPr>
            <a:r>
              <a:rPr lang="en-US" sz="2000" dirty="0"/>
              <a:t>Data across individuals can be statistically aggregated </a:t>
            </a:r>
          </a:p>
          <a:p>
            <a:pPr marL="1234372" lvl="2" indent="-342900">
              <a:spcBef>
                <a:spcPts val="0"/>
              </a:spcBef>
            </a:pPr>
            <a:r>
              <a:rPr lang="en-US" sz="2000" dirty="0"/>
              <a:t>To ‘borrow strength’ from similar patients when estimating individual treatment effects , and </a:t>
            </a:r>
          </a:p>
          <a:p>
            <a:pPr marL="1234372" lvl="2" indent="-342900">
              <a:spcBef>
                <a:spcPts val="0"/>
              </a:spcBef>
            </a:pPr>
            <a:r>
              <a:rPr lang="en-US" sz="2000" dirty="0"/>
              <a:t>To provide average treatment effects.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Applications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trial design developed to increase the scientific rigor of longitudinal individual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57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F141-FCE8-7543-9D16-EB2C1C4B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54136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</a:rPr>
              <a:t>N-of-1 Trials – suitable settings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59A18-86E9-4E43-8A99-716B7B7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1AA-1CFB-8140-989A-719A348E2ED5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382BAA-1D1F-1848-B194-007F229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C2A95F-CFE7-1A41-ABD7-41A92CC9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95376"/>
            <a:ext cx="9052560" cy="625689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Tx/>
              <a:buChar char="•"/>
            </a:pPr>
            <a:r>
              <a:rPr lang="en-US" sz="2000" dirty="0"/>
              <a:t>Stable chronic condition with heterogeneity of treatment effect </a:t>
            </a:r>
            <a:r>
              <a:rPr lang="en-US" sz="2000" dirty="0" smtClean="0"/>
              <a:t>(‘HTE</a:t>
            </a:r>
            <a:r>
              <a:rPr lang="en-US" sz="2000" dirty="0"/>
              <a:t>) that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responsive to study arms.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Can be applied to treatments given infrequently, in degenerative / fatal conditions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Short-acting interventions with rapid ramp-up and wash-out. </a:t>
            </a:r>
          </a:p>
          <a:p>
            <a:pPr>
              <a:buFontTx/>
              <a:buChar char="•"/>
            </a:pPr>
            <a:r>
              <a:rPr lang="en-US" sz="2000" dirty="0"/>
              <a:t>Measurable outcome. </a:t>
            </a:r>
          </a:p>
          <a:p>
            <a:pPr>
              <a:buFontTx/>
              <a:buChar char="•"/>
            </a:pPr>
            <a:r>
              <a:rPr lang="en-US" sz="2000" dirty="0"/>
              <a:t>Infrastructure support:  Digital data collection, storage, and downloading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Applications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fentanyl </a:t>
            </a:r>
            <a:r>
              <a:rPr lang="en-US" sz="2000" dirty="0"/>
              <a:t>for pain control in individuals with </a:t>
            </a:r>
            <a:r>
              <a:rPr lang="en-US" sz="2000" dirty="0" smtClean="0"/>
              <a:t>cancer </a:t>
            </a:r>
          </a:p>
          <a:p>
            <a:pPr marL="445736" lvl="1" indent="0">
              <a:buNone/>
            </a:pPr>
            <a:r>
              <a:rPr lang="en-US" sz="1800" dirty="0" err="1" smtClean="0"/>
              <a:t>Portenoy</a:t>
            </a:r>
            <a:r>
              <a:rPr lang="en-US" sz="1800" dirty="0" err="1"/>
              <a:t>,R.K.,Burton,A.W.,Gabrail,N.</a:t>
            </a:r>
            <a:r>
              <a:rPr lang="en-US" sz="1800" dirty="0" err="1" smtClean="0"/>
              <a:t>,Taylor</a:t>
            </a:r>
            <a:r>
              <a:rPr lang="en-US" sz="1800" dirty="0"/>
              <a:t>, D. &amp; Fentanyl Pectin Nasal Spray </a:t>
            </a:r>
            <a:r>
              <a:rPr lang="en-US" sz="1800" dirty="0" smtClean="0"/>
              <a:t>043 Study </a:t>
            </a:r>
            <a:r>
              <a:rPr lang="en-US" sz="1800" dirty="0"/>
              <a:t>Group. </a:t>
            </a:r>
            <a:r>
              <a:rPr lang="en-US" sz="1800" i="1" dirty="0"/>
              <a:t>Pain </a:t>
            </a:r>
            <a:r>
              <a:rPr lang="en-US" sz="1800" b="1" dirty="0"/>
              <a:t>151</a:t>
            </a:r>
            <a:r>
              <a:rPr lang="en-US" sz="1800" dirty="0"/>
              <a:t>, 617–624 (2010). </a:t>
            </a:r>
            <a:endParaRPr lang="en-US" sz="1800" dirty="0"/>
          </a:p>
          <a:p>
            <a:pPr marL="445736" lvl="1" indent="0">
              <a:buNone/>
            </a:pPr>
            <a:endParaRPr lang="en-US" sz="1800" dirty="0" smtClean="0"/>
          </a:p>
          <a:p>
            <a:pPr marL="285750" indent="-285750"/>
            <a:r>
              <a:rPr lang="en-US" sz="2000" dirty="0" err="1"/>
              <a:t>temazepam</a:t>
            </a:r>
            <a:r>
              <a:rPr lang="en-US" sz="2000" dirty="0"/>
              <a:t> for people with sleep disturbances </a:t>
            </a:r>
            <a:endParaRPr lang="en-US" sz="2000" dirty="0"/>
          </a:p>
          <a:p>
            <a:pPr marL="445736" lvl="1" indent="0">
              <a:buNone/>
            </a:pPr>
            <a:r>
              <a:rPr lang="pl-PL" sz="1800" dirty="0" err="1"/>
              <a:t>Wegman</a:t>
            </a:r>
            <a:r>
              <a:rPr lang="pl-PL" sz="1800" dirty="0"/>
              <a:t>, A. C. </a:t>
            </a:r>
            <a:r>
              <a:rPr lang="pl-PL" sz="1800" i="1" dirty="0"/>
              <a:t>et al. Fam. </a:t>
            </a:r>
            <a:r>
              <a:rPr lang="pl-PL" sz="1800" i="1" dirty="0" err="1"/>
              <a:t>Pract</a:t>
            </a:r>
            <a:r>
              <a:rPr lang="pl-PL" sz="1800" dirty="0"/>
              <a:t>. </a:t>
            </a:r>
            <a:r>
              <a:rPr lang="pl-PL" sz="1800" b="1" dirty="0"/>
              <a:t>22</a:t>
            </a:r>
            <a:r>
              <a:rPr lang="pl-PL" sz="1800" dirty="0"/>
              <a:t>, 152–159 </a:t>
            </a:r>
            <a:r>
              <a:rPr lang="pl-PL" sz="1800" dirty="0" smtClean="0"/>
              <a:t>(</a:t>
            </a:r>
            <a:r>
              <a:rPr lang="pl-PL" sz="1800" dirty="0"/>
              <a:t>2005).</a:t>
            </a:r>
            <a:br>
              <a:rPr lang="pl-PL" sz="1800" dirty="0"/>
            </a:br>
            <a:endParaRPr lang="pl-PL" sz="1800" dirty="0"/>
          </a:p>
          <a:p>
            <a:pPr marL="0" indent="0" algn="ctr">
              <a:buNone/>
            </a:pPr>
            <a:r>
              <a:rPr lang="pl-PL" sz="2200" i="1" dirty="0"/>
              <a:t>“</a:t>
            </a:r>
            <a:r>
              <a:rPr lang="pl-PL" sz="2200" i="1" dirty="0" err="1"/>
              <a:t>Whatever</a:t>
            </a:r>
            <a:r>
              <a:rPr lang="pl-PL" sz="2200" i="1" dirty="0"/>
              <a:t> </a:t>
            </a:r>
            <a:r>
              <a:rPr lang="pl-PL" sz="2200" i="1" dirty="0" err="1"/>
              <a:t>their</a:t>
            </a:r>
            <a:r>
              <a:rPr lang="pl-PL" sz="2200" i="1" dirty="0"/>
              <a:t> </a:t>
            </a:r>
            <a:r>
              <a:rPr lang="pl-PL" sz="2200" i="1" dirty="0" err="1"/>
              <a:t>approach</a:t>
            </a:r>
            <a:r>
              <a:rPr lang="pl-PL" sz="2200" i="1" dirty="0"/>
              <a:t>, </a:t>
            </a:r>
            <a:r>
              <a:rPr lang="pl-PL" sz="2200" i="1" dirty="0" err="1"/>
              <a:t>trial</a:t>
            </a:r>
            <a:r>
              <a:rPr lang="pl-PL" sz="2200" i="1" dirty="0"/>
              <a:t> </a:t>
            </a:r>
            <a:r>
              <a:rPr lang="pl-PL" sz="2200" i="1" dirty="0" err="1"/>
              <a:t>designers</a:t>
            </a:r>
            <a:r>
              <a:rPr lang="pl-PL" sz="2200" i="1" dirty="0"/>
              <a:t> </a:t>
            </a:r>
            <a:r>
              <a:rPr lang="pl-PL" sz="2200" i="1" dirty="0" err="1"/>
              <a:t>must</a:t>
            </a:r>
            <a:r>
              <a:rPr lang="pl-PL" sz="2200" i="1" dirty="0"/>
              <a:t> </a:t>
            </a:r>
            <a:r>
              <a:rPr lang="pl-PL" sz="2200" i="1" dirty="0" err="1"/>
              <a:t>hunt</a:t>
            </a:r>
            <a:r>
              <a:rPr lang="pl-PL" sz="2200" i="1" dirty="0"/>
              <a:t> down </a:t>
            </a:r>
            <a:r>
              <a:rPr lang="pl-PL" sz="2200" i="1" dirty="0" err="1"/>
              <a:t>sources</a:t>
            </a:r>
            <a:r>
              <a:rPr lang="pl-PL" sz="2200" i="1" dirty="0"/>
              <a:t> of </a:t>
            </a:r>
            <a:r>
              <a:rPr lang="pl-PL" sz="2200" i="1" dirty="0" err="1"/>
              <a:t>variation</a:t>
            </a:r>
            <a:r>
              <a:rPr lang="pl-PL" sz="2200" i="1" dirty="0"/>
              <a:t>.” </a:t>
            </a:r>
            <a:r>
              <a:rPr lang="pl-PL" sz="2200" i="1" dirty="0" smtClean="0"/>
              <a:t> </a:t>
            </a:r>
            <a:r>
              <a:rPr lang="pl-PL" sz="2400" i="1" dirty="0" smtClean="0"/>
              <a:t>											</a:t>
            </a:r>
            <a:r>
              <a:rPr lang="pl-PL" sz="1400" dirty="0" err="1" smtClean="0">
                <a:solidFill>
                  <a:schemeClr val="accent6">
                    <a:lumMod val="75000"/>
                  </a:schemeClr>
                </a:solidFill>
              </a:rPr>
              <a:t>Senn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> (2018) Nature</a:t>
            </a:r>
            <a:endParaRPr lang="pl-PL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3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70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2754</Words>
  <Application>Microsoft Macintosh PowerPoint</Application>
  <PresentationFormat>Custom</PresentationFormat>
  <Paragraphs>579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Heterogeneity of clinical outcomes within and between individuals</vt:lpstr>
      <vt:lpstr>Example:  Self-reported FACIT-Fatigue QoL Scores (range, 0 to 52)</vt:lpstr>
      <vt:lpstr>Example:  Self-reported FACIT-Fatigue QoL Scores (range, 0 to 52)</vt:lpstr>
      <vt:lpstr>Heterogeneity of clinical outcomes within and between individuals</vt:lpstr>
      <vt:lpstr>PowerPoint Presentation</vt:lpstr>
      <vt:lpstr>PowerPoint Presentation</vt:lpstr>
      <vt:lpstr>Multi-crossover single-patient trials, known as N-of-1 trials</vt:lpstr>
      <vt:lpstr>N-of-1 Trials – suitable settings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N-of-1 Trials, Designs and Analyses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Hilton, Joan</dc:creator>
  <cp:lastModifiedBy>Joan Hilton</cp:lastModifiedBy>
  <cp:revision>53</cp:revision>
  <dcterms:created xsi:type="dcterms:W3CDTF">2020-02-11T03:34:32Z</dcterms:created>
  <dcterms:modified xsi:type="dcterms:W3CDTF">2020-02-11T18:18:14Z</dcterms:modified>
</cp:coreProperties>
</file>